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6" r:id="rId8"/>
    <p:sldId id="277" r:id="rId9"/>
    <p:sldId id="281" r:id="rId10"/>
    <p:sldId id="285" r:id="rId11"/>
    <p:sldId id="286" r:id="rId12"/>
    <p:sldId id="288" r:id="rId13"/>
    <p:sldId id="289" r:id="rId14"/>
    <p:sldId id="290" r:id="rId15"/>
    <p:sldId id="294" r:id="rId16"/>
    <p:sldId id="295" r:id="rId17"/>
    <p:sldId id="296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9" r:id="rId29"/>
    <p:sldId id="310" r:id="rId30"/>
    <p:sldId id="312" r:id="rId31"/>
    <p:sldId id="313" r:id="rId32"/>
    <p:sldId id="314" r:id="rId33"/>
    <p:sldId id="328" r:id="rId34"/>
    <p:sldId id="329" r:id="rId35"/>
    <p:sldId id="330" r:id="rId36"/>
    <p:sldId id="331" r:id="rId37"/>
    <p:sldId id="333" r:id="rId38"/>
    <p:sldId id="332" r:id="rId39"/>
    <p:sldId id="334" r:id="rId40"/>
    <p:sldId id="335" r:id="rId41"/>
    <p:sldId id="336" r:id="rId42"/>
    <p:sldId id="337" r:id="rId43"/>
    <p:sldId id="339" r:id="rId44"/>
    <p:sldId id="340" r:id="rId45"/>
    <p:sldId id="338" r:id="rId46"/>
    <p:sldId id="341" r:id="rId47"/>
    <p:sldId id="342" r:id="rId48"/>
  </p:sldIdLst>
  <p:sldSz cx="9118600" cy="6832600"/>
  <p:notesSz cx="9118600" cy="6832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895" y="2118106"/>
            <a:ext cx="7750810" cy="14348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26256"/>
            <a:ext cx="6383020" cy="170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73100" y="673100"/>
            <a:ext cx="7772400" cy="381000"/>
          </a:xfrm>
          <a:custGeom>
            <a:avLst/>
            <a:gdLst/>
            <a:ahLst/>
            <a:cxnLst/>
            <a:rect l="l" t="t" r="r" b="b"/>
            <a:pathLst>
              <a:path w="7772400" h="381000">
                <a:moveTo>
                  <a:pt x="7772400" y="381000"/>
                </a:moveTo>
                <a:lnTo>
                  <a:pt x="7772400" y="0"/>
                </a:lnTo>
                <a:lnTo>
                  <a:pt x="0" y="0"/>
                </a:lnTo>
                <a:lnTo>
                  <a:pt x="0" y="381000"/>
                </a:lnTo>
                <a:lnTo>
                  <a:pt x="7772400" y="381000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930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6079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7214" y="421155"/>
            <a:ext cx="6964171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8802" y="1225689"/>
            <a:ext cx="7264400" cy="4702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0324" y="6354318"/>
            <a:ext cx="2917952" cy="341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5930" y="6354318"/>
            <a:ext cx="2097278" cy="341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65392" y="6354318"/>
            <a:ext cx="2097278" cy="341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749300"/>
            <a:ext cx="7772400" cy="381000"/>
          </a:xfrm>
          <a:custGeom>
            <a:avLst/>
            <a:gdLst/>
            <a:ahLst/>
            <a:cxnLst/>
            <a:rect l="l" t="t" r="r" b="b"/>
            <a:pathLst>
              <a:path w="7772400" h="381000">
                <a:moveTo>
                  <a:pt x="7772400" y="381000"/>
                </a:moveTo>
                <a:lnTo>
                  <a:pt x="7772400" y="0"/>
                </a:lnTo>
                <a:lnTo>
                  <a:pt x="0" y="0"/>
                </a:lnTo>
                <a:lnTo>
                  <a:pt x="0" y="381000"/>
                </a:lnTo>
                <a:lnTo>
                  <a:pt x="7772400" y="38100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7422" y="573555"/>
            <a:ext cx="65309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dirty="0">
                <a:latin typeface="Times New Roman"/>
                <a:cs typeface="Times New Roman"/>
              </a:rPr>
              <a:t>REGISTER</a:t>
            </a:r>
            <a:r>
              <a:rPr b="0" spc="-21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ADDRESSING: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8761" y="1149489"/>
            <a:ext cx="7204075" cy="4702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53695" indent="243204">
              <a:lnSpc>
                <a:spcPct val="100000"/>
              </a:lnSpc>
              <a:spcBef>
                <a:spcPts val="95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Register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addressing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most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common </a:t>
            </a:r>
            <a:r>
              <a:rPr sz="3200" dirty="0">
                <a:latin typeface="Times New Roman"/>
                <a:cs typeface="Times New Roman"/>
              </a:rPr>
              <a:t>form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addressing.</a:t>
            </a:r>
            <a:endParaRPr sz="3200">
              <a:latin typeface="Times New Roman"/>
              <a:cs typeface="Times New Roman"/>
            </a:endParaRPr>
          </a:p>
          <a:p>
            <a:pPr marL="12700" marR="67310" indent="243204">
              <a:lnSpc>
                <a:spcPct val="100000"/>
              </a:lnSpc>
              <a:spcBef>
                <a:spcPts val="760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MP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contains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following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3CC"/>
                </a:solidFill>
                <a:latin typeface="Times New Roman"/>
                <a:cs typeface="Times New Roman"/>
              </a:rPr>
              <a:t>8-</a:t>
            </a:r>
            <a:r>
              <a:rPr sz="3200" spc="-25" dirty="0">
                <a:solidFill>
                  <a:srgbClr val="FF33CC"/>
                </a:solidFill>
                <a:latin typeface="Times New Roman"/>
                <a:cs typeface="Times New Roman"/>
              </a:rPr>
              <a:t>bit </a:t>
            </a:r>
            <a:r>
              <a:rPr sz="3200" dirty="0">
                <a:solidFill>
                  <a:srgbClr val="FF33CC"/>
                </a:solidFill>
                <a:latin typeface="Times New Roman"/>
                <a:cs typeface="Times New Roman"/>
              </a:rPr>
              <a:t>registers</a:t>
            </a:r>
            <a:r>
              <a:rPr sz="3200" spc="-90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used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register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addressing: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FF33CC"/>
                </a:solidFill>
                <a:latin typeface="Times New Roman"/>
                <a:cs typeface="Times New Roman"/>
              </a:rPr>
              <a:t>AH, </a:t>
            </a:r>
            <a:r>
              <a:rPr sz="3200" dirty="0">
                <a:solidFill>
                  <a:srgbClr val="FF33CC"/>
                </a:solidFill>
                <a:latin typeface="Times New Roman"/>
                <a:cs typeface="Times New Roman"/>
              </a:rPr>
              <a:t>AL,</a:t>
            </a:r>
            <a:r>
              <a:rPr sz="3200" spc="-55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3CC"/>
                </a:solidFill>
                <a:latin typeface="Times New Roman"/>
                <a:cs typeface="Times New Roman"/>
              </a:rPr>
              <a:t>BH,</a:t>
            </a:r>
            <a:r>
              <a:rPr sz="3200" spc="-45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3CC"/>
                </a:solidFill>
                <a:latin typeface="Times New Roman"/>
                <a:cs typeface="Times New Roman"/>
              </a:rPr>
              <a:t>BL,</a:t>
            </a:r>
            <a:r>
              <a:rPr sz="3200" spc="-45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3CC"/>
                </a:solidFill>
                <a:latin typeface="Times New Roman"/>
                <a:cs typeface="Times New Roman"/>
              </a:rPr>
              <a:t>CH,</a:t>
            </a:r>
            <a:r>
              <a:rPr sz="3200" spc="-40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3CC"/>
                </a:solidFill>
                <a:latin typeface="Times New Roman"/>
                <a:cs typeface="Times New Roman"/>
              </a:rPr>
              <a:t>CL,</a:t>
            </a:r>
            <a:r>
              <a:rPr sz="3200" spc="-45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3CC"/>
                </a:solidFill>
                <a:latin typeface="Times New Roman"/>
                <a:cs typeface="Times New Roman"/>
              </a:rPr>
              <a:t>DH,</a:t>
            </a:r>
            <a:r>
              <a:rPr sz="3200" spc="-45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3CC"/>
                </a:solidFill>
                <a:latin typeface="Times New Roman"/>
                <a:cs typeface="Times New Roman"/>
              </a:rPr>
              <a:t>&amp;</a:t>
            </a:r>
            <a:r>
              <a:rPr sz="3200" spc="-45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FF33CC"/>
                </a:solidFill>
                <a:latin typeface="Times New Roman"/>
                <a:cs typeface="Times New Roman"/>
              </a:rPr>
              <a:t>DL</a:t>
            </a:r>
            <a:r>
              <a:rPr sz="3200" spc="-25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755"/>
              </a:spcBef>
            </a:pPr>
            <a:r>
              <a:rPr sz="3200" spc="-20" dirty="0">
                <a:solidFill>
                  <a:srgbClr val="FF33CC"/>
                </a:solidFill>
                <a:latin typeface="Times New Roman"/>
                <a:cs typeface="Times New Roman"/>
              </a:rPr>
              <a:t>•16-</a:t>
            </a:r>
            <a:r>
              <a:rPr sz="3200" dirty="0">
                <a:solidFill>
                  <a:srgbClr val="FF33CC"/>
                </a:solidFill>
                <a:latin typeface="Times New Roman"/>
                <a:cs typeface="Times New Roman"/>
              </a:rPr>
              <a:t>bit</a:t>
            </a:r>
            <a:r>
              <a:rPr sz="3200" spc="-50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3CC"/>
                </a:solidFill>
                <a:latin typeface="Times New Roman"/>
                <a:cs typeface="Times New Roman"/>
              </a:rPr>
              <a:t>registers:</a:t>
            </a:r>
            <a:r>
              <a:rPr sz="3200" spc="-50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3CC"/>
                </a:solidFill>
                <a:latin typeface="Times New Roman"/>
                <a:cs typeface="Times New Roman"/>
              </a:rPr>
              <a:t>AX,</a:t>
            </a:r>
            <a:r>
              <a:rPr sz="3200" spc="-50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3CC"/>
                </a:solidFill>
                <a:latin typeface="Times New Roman"/>
                <a:cs typeface="Times New Roman"/>
              </a:rPr>
              <a:t>BX,</a:t>
            </a:r>
            <a:r>
              <a:rPr sz="3200" spc="-45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3CC"/>
                </a:solidFill>
                <a:latin typeface="Times New Roman"/>
                <a:cs typeface="Times New Roman"/>
              </a:rPr>
              <a:t>CX,</a:t>
            </a:r>
            <a:r>
              <a:rPr sz="3200" spc="-50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3CC"/>
                </a:solidFill>
                <a:latin typeface="Times New Roman"/>
                <a:cs typeface="Times New Roman"/>
              </a:rPr>
              <a:t>DX,</a:t>
            </a:r>
            <a:r>
              <a:rPr sz="3200" spc="-50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3CC"/>
                </a:solidFill>
                <a:latin typeface="Times New Roman"/>
                <a:cs typeface="Times New Roman"/>
              </a:rPr>
              <a:t>SP,</a:t>
            </a:r>
            <a:r>
              <a:rPr sz="3200" spc="-45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FF33CC"/>
                </a:solidFill>
                <a:latin typeface="Times New Roman"/>
                <a:cs typeface="Times New Roman"/>
              </a:rPr>
              <a:t>BP, </a:t>
            </a:r>
            <a:r>
              <a:rPr sz="3200" dirty="0">
                <a:solidFill>
                  <a:srgbClr val="FF33CC"/>
                </a:solidFill>
                <a:latin typeface="Times New Roman"/>
                <a:cs typeface="Times New Roman"/>
              </a:rPr>
              <a:t>SI,</a:t>
            </a:r>
            <a:r>
              <a:rPr sz="3200" spc="-5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3CC"/>
                </a:solidFill>
                <a:latin typeface="Times New Roman"/>
                <a:cs typeface="Times New Roman"/>
              </a:rPr>
              <a:t>&amp;</a:t>
            </a:r>
            <a:r>
              <a:rPr sz="3200" spc="-5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FF33CC"/>
                </a:solidFill>
                <a:latin typeface="Times New Roman"/>
                <a:cs typeface="Times New Roman"/>
              </a:rPr>
              <a:t>DI.</a:t>
            </a:r>
            <a:endParaRPr sz="3200">
              <a:latin typeface="Times New Roman"/>
              <a:cs typeface="Times New Roman"/>
            </a:endParaRPr>
          </a:p>
          <a:p>
            <a:pPr marL="12700" marR="998855" indent="243204">
              <a:lnSpc>
                <a:spcPct val="100000"/>
              </a:lnSpc>
              <a:spcBef>
                <a:spcPts val="755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It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important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instructions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use </a:t>
            </a:r>
            <a:r>
              <a:rPr sz="3200" dirty="0">
                <a:latin typeface="Times New Roman"/>
                <a:cs typeface="Times New Roman"/>
              </a:rPr>
              <a:t>registers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same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size.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596900"/>
            <a:ext cx="7772400" cy="762000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2730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215"/>
              </a:spcBef>
            </a:pPr>
            <a:r>
              <a:rPr b="0" dirty="0">
                <a:latin typeface="Times New Roman"/>
                <a:cs typeface="Times New Roman"/>
              </a:rPr>
              <a:t>DIRECT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DATA</a:t>
            </a:r>
            <a:r>
              <a:rPr b="0" spc="-9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ADDRESSING: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961" y="1454289"/>
            <a:ext cx="7389495" cy="3728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35050" indent="243204">
              <a:lnSpc>
                <a:spcPct val="100000"/>
              </a:lnSpc>
              <a:spcBef>
                <a:spcPts val="95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Most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instructions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direct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data- </a:t>
            </a:r>
            <a:r>
              <a:rPr sz="3200" dirty="0">
                <a:latin typeface="Times New Roman"/>
                <a:cs typeface="Times New Roman"/>
              </a:rPr>
              <a:t>addressing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mode.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3200" dirty="0">
                <a:latin typeface="Times New Roman"/>
                <a:cs typeface="Times New Roman"/>
              </a:rPr>
              <a:t>•Two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basic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forms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direct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addressing: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09800"/>
              </a:lnSpc>
              <a:spcBef>
                <a:spcPts val="384"/>
              </a:spcBef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200" dirty="0">
                <a:latin typeface="Times New Roman"/>
                <a:cs typeface="Times New Roman"/>
              </a:rPr>
              <a:t>.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Direct</a:t>
            </a:r>
            <a:r>
              <a:rPr sz="3200" spc="-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addressing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which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applies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MOV </a:t>
            </a:r>
            <a:r>
              <a:rPr sz="3200" dirty="0">
                <a:latin typeface="Times New Roman"/>
                <a:cs typeface="Times New Roman"/>
              </a:rPr>
              <a:t>bet’n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memory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location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&amp;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AL,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AX 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r>
              <a:rPr sz="3200" spc="-10" dirty="0">
                <a:solidFill>
                  <a:srgbClr val="3333CC"/>
                </a:solidFill>
                <a:latin typeface="Times New Roman"/>
                <a:cs typeface="Times New Roman"/>
              </a:rPr>
              <a:t>Displacement</a:t>
            </a:r>
            <a:r>
              <a:rPr sz="3200" spc="-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addressing</a:t>
            </a:r>
            <a:r>
              <a:rPr sz="3200" dirty="0">
                <a:latin typeface="Times New Roman"/>
                <a:cs typeface="Times New Roman"/>
              </a:rPr>
              <a:t>: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applies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almost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Times New Roman"/>
                <a:cs typeface="Times New Roman"/>
              </a:rPr>
              <a:t>any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instruction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instruction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set.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520700"/>
            <a:ext cx="7772400" cy="381000"/>
          </a:xfrm>
          <a:custGeom>
            <a:avLst/>
            <a:gdLst/>
            <a:ahLst/>
            <a:cxnLst/>
            <a:rect l="l" t="t" r="r" b="b"/>
            <a:pathLst>
              <a:path w="7772400" h="381000">
                <a:moveTo>
                  <a:pt x="7772400" y="381000"/>
                </a:moveTo>
                <a:lnTo>
                  <a:pt x="7772400" y="0"/>
                </a:lnTo>
                <a:lnTo>
                  <a:pt x="0" y="0"/>
                </a:lnTo>
                <a:lnTo>
                  <a:pt x="0" y="381000"/>
                </a:lnTo>
                <a:lnTo>
                  <a:pt x="7772400" y="38100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508" y="344955"/>
            <a:ext cx="13449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601" y="1149489"/>
            <a:ext cx="7225665" cy="4117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3204">
              <a:lnSpc>
                <a:spcPct val="100000"/>
              </a:lnSpc>
              <a:spcBef>
                <a:spcPts val="95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either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case,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formed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adding </a:t>
            </a:r>
            <a:r>
              <a:rPr sz="3200" dirty="0">
                <a:latin typeface="Times New Roman"/>
                <a:cs typeface="Times New Roman"/>
              </a:rPr>
              <a:t>displacement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default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segment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or </a:t>
            </a:r>
            <a:r>
              <a:rPr sz="3200" dirty="0">
                <a:latin typeface="Times New Roman"/>
                <a:cs typeface="Times New Roman"/>
              </a:rPr>
              <a:t>alternate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segment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address.</a:t>
            </a:r>
            <a:endParaRPr sz="3200">
              <a:latin typeface="Times New Roman"/>
              <a:cs typeface="Times New Roman"/>
            </a:endParaRPr>
          </a:p>
          <a:p>
            <a:pPr marL="417830" indent="-405130">
              <a:lnSpc>
                <a:spcPct val="100000"/>
              </a:lnSpc>
              <a:spcBef>
                <a:spcPts val="760"/>
              </a:spcBef>
              <a:buClr>
                <a:srgbClr val="000000"/>
              </a:buClr>
              <a:buAutoNum type="arabicPeriod"/>
              <a:tabLst>
                <a:tab pos="417830" algn="l"/>
              </a:tabLst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Direct</a:t>
            </a:r>
            <a:r>
              <a:rPr sz="3200" spc="-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Times New Roman"/>
                <a:cs typeface="Times New Roman"/>
              </a:rPr>
              <a:t>Addressing:</a:t>
            </a:r>
            <a:endParaRPr sz="3200">
              <a:latin typeface="Times New Roman"/>
              <a:cs typeface="Times New Roman"/>
            </a:endParaRPr>
          </a:p>
          <a:p>
            <a:pPr marL="12700" marR="104139" lvl="1" indent="243204">
              <a:lnSpc>
                <a:spcPct val="100000"/>
              </a:lnSpc>
              <a:spcBef>
                <a:spcPts val="760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Direct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addressing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MOV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instruction </a:t>
            </a:r>
            <a:r>
              <a:rPr sz="3200" dirty="0">
                <a:latin typeface="Times New Roman"/>
                <a:cs typeface="Times New Roman"/>
              </a:rPr>
              <a:t>transfers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bet’n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memory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location, </a:t>
            </a:r>
            <a:r>
              <a:rPr sz="3200" dirty="0">
                <a:latin typeface="Times New Roman"/>
                <a:cs typeface="Times New Roman"/>
              </a:rPr>
              <a:t>located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within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segment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&amp;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(8-</a:t>
            </a:r>
            <a:r>
              <a:rPr sz="3200" spc="-10" dirty="0">
                <a:latin typeface="Times New Roman"/>
                <a:cs typeface="Times New Roman"/>
              </a:rPr>
              <a:t>bit), </a:t>
            </a:r>
            <a:r>
              <a:rPr sz="3200" dirty="0">
                <a:latin typeface="Times New Roman"/>
                <a:cs typeface="Times New Roman"/>
              </a:rPr>
              <a:t>AX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(16-bit)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register.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368300"/>
            <a:ext cx="7924800" cy="381000"/>
          </a:xfrm>
          <a:custGeom>
            <a:avLst/>
            <a:gdLst/>
            <a:ahLst/>
            <a:cxnLst/>
            <a:rect l="l" t="t" r="r" b="b"/>
            <a:pathLst>
              <a:path w="7924800" h="381000">
                <a:moveTo>
                  <a:pt x="7924800" y="381000"/>
                </a:moveTo>
                <a:lnTo>
                  <a:pt x="7924800" y="0"/>
                </a:lnTo>
                <a:lnTo>
                  <a:pt x="0" y="0"/>
                </a:lnTo>
                <a:lnTo>
                  <a:pt x="0" y="381000"/>
                </a:lnTo>
                <a:lnTo>
                  <a:pt x="7924800" y="3810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6708" y="192555"/>
            <a:ext cx="13449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68332" y="920889"/>
            <a:ext cx="45440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40380" algn="l"/>
              </a:tabLst>
            </a:pPr>
            <a:r>
              <a:rPr sz="3200" b="1" dirty="0">
                <a:solidFill>
                  <a:srgbClr val="3333CC"/>
                </a:solidFill>
                <a:latin typeface="Times New Roman"/>
                <a:cs typeface="Times New Roman"/>
              </a:rPr>
              <a:t>Register</a:t>
            </a:r>
            <a:r>
              <a:rPr sz="3200" b="1" spc="-11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array</a:t>
            </a:r>
            <a:r>
              <a:rPr sz="32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Memory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601" y="1409007"/>
            <a:ext cx="612140" cy="17773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9800"/>
              </a:lnSpc>
              <a:spcBef>
                <a:spcPts val="95"/>
              </a:spcBef>
            </a:pPr>
            <a:r>
              <a:rPr sz="3200" spc="-25" dirty="0">
                <a:latin typeface="Times New Roman"/>
                <a:cs typeface="Times New Roman"/>
              </a:rPr>
              <a:t>AX BX CX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6758" y="1555788"/>
            <a:ext cx="7366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solidFill>
                  <a:srgbClr val="3333CC"/>
                </a:solidFill>
                <a:latin typeface="Times New Roman"/>
                <a:cs typeface="Times New Roman"/>
              </a:rPr>
              <a:t>8AH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4406" y="1399121"/>
            <a:ext cx="1214120" cy="236220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335"/>
              </a:spcBef>
            </a:pPr>
            <a:r>
              <a:rPr sz="2800" b="1" spc="-10" dirty="0">
                <a:latin typeface="Times New Roman"/>
                <a:cs typeface="Times New Roman"/>
              </a:rPr>
              <a:t>11235H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800" b="1" spc="-10" dirty="0">
                <a:latin typeface="Times New Roman"/>
                <a:cs typeface="Times New Roman"/>
              </a:rPr>
              <a:t>11234H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800" b="1" spc="-10" dirty="0">
                <a:latin typeface="Times New Roman"/>
                <a:cs typeface="Times New Roman"/>
              </a:rPr>
              <a:t>11233H</a:t>
            </a:r>
            <a:endParaRPr sz="28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1245"/>
              </a:spcBef>
            </a:pPr>
            <a:r>
              <a:rPr sz="2800" b="1" spc="-10" dirty="0">
                <a:latin typeface="Times New Roman"/>
                <a:cs typeface="Times New Roman"/>
              </a:rPr>
              <a:t>11232H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2157" y="5010543"/>
            <a:ext cx="55746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solidFill>
                  <a:srgbClr val="3333CC"/>
                </a:solidFill>
                <a:latin typeface="Times New Roman"/>
                <a:cs typeface="Times New Roman"/>
              </a:rPr>
              <a:t>MOV</a:t>
            </a:r>
            <a:r>
              <a:rPr sz="3200" b="1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333CC"/>
                </a:solidFill>
                <a:latin typeface="Times New Roman"/>
                <a:cs typeface="Times New Roman"/>
              </a:rPr>
              <a:t>AL,</a:t>
            </a:r>
            <a:r>
              <a:rPr sz="3200" b="1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333CC"/>
                </a:solidFill>
                <a:latin typeface="Times New Roman"/>
                <a:cs typeface="Times New Roman"/>
              </a:rPr>
              <a:t>[1234H],</a:t>
            </a:r>
            <a:r>
              <a:rPr sz="3200" b="1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333CC"/>
                </a:solidFill>
                <a:latin typeface="Times New Roman"/>
                <a:cs typeface="Times New Roman"/>
              </a:rPr>
              <a:t>DS</a:t>
            </a:r>
            <a:r>
              <a:rPr sz="3200" b="1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3333CC"/>
                </a:solidFill>
                <a:latin typeface="Times New Roman"/>
                <a:cs typeface="Times New Roman"/>
              </a:rPr>
              <a:t>=</a:t>
            </a:r>
            <a:r>
              <a:rPr sz="3200" b="1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1000H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97202" y="1649602"/>
          <a:ext cx="2515235" cy="1524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spc="-25" dirty="0">
                          <a:solidFill>
                            <a:srgbClr val="00CC99"/>
                          </a:solidFill>
                          <a:latin typeface="Times New Roman"/>
                          <a:cs typeface="Times New Roman"/>
                        </a:rPr>
                        <a:t>AH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880744" algn="l"/>
                        </a:tabLst>
                      </a:pPr>
                      <a:r>
                        <a:rPr sz="2400" b="1" spc="-25" dirty="0">
                          <a:solidFill>
                            <a:srgbClr val="00CC99"/>
                          </a:solidFill>
                          <a:latin typeface="Times New Roman"/>
                          <a:cs typeface="Times New Roman"/>
                        </a:rPr>
                        <a:t>AL</a:t>
                      </a:r>
                      <a:r>
                        <a:rPr sz="2400" b="1" dirty="0">
                          <a:solidFill>
                            <a:srgbClr val="00CC99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spc="-2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8AH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4025900" y="1644650"/>
            <a:ext cx="2534920" cy="2096770"/>
            <a:chOff x="4025900" y="1644650"/>
            <a:chExt cx="2534920" cy="2096770"/>
          </a:xfrm>
        </p:grpSpPr>
        <p:sp>
          <p:nvSpPr>
            <p:cNvPr id="11" name="object 11"/>
            <p:cNvSpPr/>
            <p:nvPr/>
          </p:nvSpPr>
          <p:spPr>
            <a:xfrm>
              <a:off x="5626100" y="1663700"/>
              <a:ext cx="915669" cy="2058670"/>
            </a:xfrm>
            <a:custGeom>
              <a:avLst/>
              <a:gdLst/>
              <a:ahLst/>
              <a:cxnLst/>
              <a:rect l="l" t="t" r="r" b="b"/>
              <a:pathLst>
                <a:path w="915670" h="2058670">
                  <a:moveTo>
                    <a:pt x="915162" y="0"/>
                  </a:moveTo>
                  <a:lnTo>
                    <a:pt x="915162" y="2058161"/>
                  </a:lnTo>
                  <a:lnTo>
                    <a:pt x="0" y="2058161"/>
                  </a:lnTo>
                  <a:lnTo>
                    <a:pt x="0" y="0"/>
                  </a:lnTo>
                  <a:lnTo>
                    <a:pt x="915162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26100" y="3340100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26100" y="2120900"/>
              <a:ext cx="914400" cy="381000"/>
            </a:xfrm>
            <a:custGeom>
              <a:avLst/>
              <a:gdLst/>
              <a:ahLst/>
              <a:cxnLst/>
              <a:rect l="l" t="t" r="r" b="b"/>
              <a:pathLst>
                <a:path w="914400" h="381000">
                  <a:moveTo>
                    <a:pt x="0" y="0"/>
                  </a:moveTo>
                  <a:lnTo>
                    <a:pt x="914400" y="0"/>
                  </a:lnTo>
                </a:path>
                <a:path w="914400" h="381000">
                  <a:moveTo>
                    <a:pt x="0" y="380999"/>
                  </a:moveTo>
                  <a:lnTo>
                    <a:pt x="914400" y="38099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26100" y="2959100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400" y="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95063" y="2043938"/>
              <a:ext cx="1431290" cy="3810"/>
            </a:xfrm>
            <a:custGeom>
              <a:avLst/>
              <a:gdLst/>
              <a:ahLst/>
              <a:cxnLst/>
              <a:rect l="l" t="t" r="r" b="b"/>
              <a:pathLst>
                <a:path w="1431289" h="3810">
                  <a:moveTo>
                    <a:pt x="1431036" y="381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25900" y="1957831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5343"/>
                  </a:lnTo>
                  <a:lnTo>
                    <a:pt x="169925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626100" y="1663700"/>
            <a:ext cx="915669" cy="4191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1000">
              <a:lnSpc>
                <a:spcPct val="100000"/>
              </a:lnSpc>
            </a:pPr>
            <a:r>
              <a:rPr sz="2400" b="1" spc="-25" dirty="0">
                <a:solidFill>
                  <a:srgbClr val="3333CC"/>
                </a:solidFill>
                <a:latin typeface="Times New Roman"/>
                <a:cs typeface="Times New Roman"/>
              </a:rPr>
              <a:t>8A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520700"/>
            <a:ext cx="7772400" cy="457200"/>
          </a:xfrm>
          <a:custGeom>
            <a:avLst/>
            <a:gdLst/>
            <a:ahLst/>
            <a:cxnLst/>
            <a:rect l="l" t="t" r="r" b="b"/>
            <a:pathLst>
              <a:path w="7772400" h="457200">
                <a:moveTo>
                  <a:pt x="7772400" y="457200"/>
                </a:moveTo>
                <a:lnTo>
                  <a:pt x="7772400" y="0"/>
                </a:lnTo>
                <a:lnTo>
                  <a:pt x="0" y="0"/>
                </a:lnTo>
                <a:lnTo>
                  <a:pt x="0" y="457200"/>
                </a:lnTo>
                <a:lnTo>
                  <a:pt x="7772400" y="4572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457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6401" y="1301889"/>
            <a:ext cx="7115175" cy="36309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3204">
              <a:lnSpc>
                <a:spcPct val="100000"/>
              </a:lnSpc>
              <a:spcBef>
                <a:spcPts val="95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effective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formed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adding </a:t>
            </a:r>
            <a:r>
              <a:rPr sz="3200" dirty="0">
                <a:latin typeface="Times New Roman"/>
                <a:cs typeface="Times New Roman"/>
              </a:rPr>
              <a:t>1234H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offset</a:t>
            </a:r>
            <a:r>
              <a:rPr sz="3200" spc="-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address</a:t>
            </a:r>
            <a:r>
              <a:rPr sz="3200" dirty="0">
                <a:latin typeface="Times New Roman"/>
                <a:cs typeface="Times New Roman"/>
              </a:rPr>
              <a:t>)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1000H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(</a:t>
            </a:r>
            <a:r>
              <a:rPr sz="3200" spc="-10" dirty="0">
                <a:solidFill>
                  <a:srgbClr val="3333CC"/>
                </a:solidFill>
                <a:latin typeface="Times New Roman"/>
                <a:cs typeface="Times New Roman"/>
              </a:rPr>
              <a:t>data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segment</a:t>
            </a:r>
            <a:r>
              <a:rPr sz="3200" spc="-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address</a:t>
            </a:r>
            <a:r>
              <a:rPr sz="3200" spc="-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of</a:t>
            </a:r>
            <a:r>
              <a:rPr sz="3200" spc="-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1000H</a:t>
            </a:r>
            <a:r>
              <a:rPr sz="3200" dirty="0">
                <a:latin typeface="Times New Roman"/>
                <a:cs typeface="Times New Roman"/>
              </a:rPr>
              <a:t>)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system </a:t>
            </a:r>
            <a:r>
              <a:rPr sz="3200" dirty="0">
                <a:latin typeface="Times New Roman"/>
                <a:cs typeface="Times New Roman"/>
              </a:rPr>
              <a:t>operating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real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mode.</a:t>
            </a:r>
            <a:endParaRPr sz="3200">
              <a:latin typeface="Times New Roman"/>
              <a:cs typeface="Times New Roman"/>
            </a:endParaRPr>
          </a:p>
          <a:p>
            <a:pPr marL="12700" marR="793750" indent="243204">
              <a:lnSpc>
                <a:spcPct val="100000"/>
              </a:lnSpc>
              <a:spcBef>
                <a:spcPts val="750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MOV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instruction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using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this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type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addressing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3-</a:t>
            </a:r>
            <a:r>
              <a:rPr sz="3200" dirty="0">
                <a:latin typeface="Times New Roman"/>
                <a:cs typeface="Times New Roman"/>
              </a:rPr>
              <a:t>byte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long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instruction.</a:t>
            </a:r>
            <a:endParaRPr sz="3200">
              <a:latin typeface="Times New Roman"/>
              <a:cs typeface="Times New Roman"/>
            </a:endParaRPr>
          </a:p>
          <a:p>
            <a:pPr marL="255904" indent="-243204">
              <a:lnSpc>
                <a:spcPct val="100000"/>
              </a:lnSpc>
              <a:spcBef>
                <a:spcPts val="765"/>
              </a:spcBef>
              <a:buChar char="•"/>
              <a:tabLst>
                <a:tab pos="255904" algn="l"/>
              </a:tabLst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See</a:t>
            </a:r>
            <a:r>
              <a:rPr sz="3200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table</a:t>
            </a:r>
            <a:r>
              <a:rPr sz="3200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(3-3),</a:t>
            </a:r>
            <a:r>
              <a:rPr sz="3200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P-82,</a:t>
            </a:r>
            <a:r>
              <a:rPr sz="3200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3333CC"/>
                </a:solidFill>
                <a:latin typeface="Times New Roman"/>
                <a:cs typeface="Times New Roman"/>
              </a:rPr>
              <a:t>BREY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00" y="596900"/>
            <a:ext cx="7772400" cy="457200"/>
          </a:xfrm>
          <a:custGeom>
            <a:avLst/>
            <a:gdLst/>
            <a:ahLst/>
            <a:cxnLst/>
            <a:rect l="l" t="t" r="r" b="b"/>
            <a:pathLst>
              <a:path w="7772400" h="457200">
                <a:moveTo>
                  <a:pt x="7772400" y="457200"/>
                </a:moveTo>
                <a:lnTo>
                  <a:pt x="7772400" y="0"/>
                </a:lnTo>
                <a:lnTo>
                  <a:pt x="0" y="0"/>
                </a:lnTo>
                <a:lnTo>
                  <a:pt x="0" y="457200"/>
                </a:lnTo>
                <a:lnTo>
                  <a:pt x="7772400" y="4572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95"/>
              </a:spcBef>
            </a:pPr>
            <a:r>
              <a:rPr b="0" dirty="0">
                <a:latin typeface="Times New Roman"/>
                <a:cs typeface="Times New Roman"/>
              </a:rPr>
              <a:t>Table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3.3: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Direct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addressing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269" y="1587500"/>
            <a:ext cx="8609330" cy="498195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444500"/>
            <a:ext cx="7772400" cy="457200"/>
          </a:xfrm>
          <a:custGeom>
            <a:avLst/>
            <a:gdLst/>
            <a:ahLst/>
            <a:cxnLst/>
            <a:rect l="l" t="t" r="r" b="b"/>
            <a:pathLst>
              <a:path w="7772400" h="457200">
                <a:moveTo>
                  <a:pt x="7772400" y="457200"/>
                </a:moveTo>
                <a:lnTo>
                  <a:pt x="7772400" y="0"/>
                </a:lnTo>
                <a:lnTo>
                  <a:pt x="0" y="0"/>
                </a:lnTo>
                <a:lnTo>
                  <a:pt x="0" y="457200"/>
                </a:lnTo>
                <a:lnTo>
                  <a:pt x="7772400" y="4572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5002" y="371617"/>
            <a:ext cx="7597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Times New Roman"/>
                <a:cs typeface="Times New Roman"/>
              </a:rPr>
              <a:t>REGISTER</a:t>
            </a:r>
            <a:r>
              <a:rPr sz="3600" b="0" spc="-85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INDIRECT</a:t>
            </a:r>
            <a:r>
              <a:rPr sz="3600" b="0" spc="-85" dirty="0">
                <a:latin typeface="Times New Roman"/>
                <a:cs typeface="Times New Roman"/>
              </a:rPr>
              <a:t> </a:t>
            </a:r>
            <a:r>
              <a:rPr sz="3600" b="0" spc="-10" dirty="0">
                <a:latin typeface="Times New Roman"/>
                <a:cs typeface="Times New Roman"/>
              </a:rPr>
              <a:t>ADDRESSING: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002" y="1073289"/>
            <a:ext cx="7755890" cy="4215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5104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latin typeface="Times New Roman"/>
                <a:cs typeface="Times New Roman"/>
              </a:rPr>
              <a:t>•Register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indirect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addressing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allows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be </a:t>
            </a:r>
            <a:r>
              <a:rPr sz="3200" dirty="0">
                <a:latin typeface="Times New Roman"/>
                <a:cs typeface="Times New Roman"/>
              </a:rPr>
              <a:t>addressed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at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any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memory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location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through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an </a:t>
            </a:r>
            <a:r>
              <a:rPr sz="3200" dirty="0">
                <a:latin typeface="Times New Roman"/>
                <a:cs typeface="Times New Roman"/>
              </a:rPr>
              <a:t>offset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hold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any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following </a:t>
            </a:r>
            <a:r>
              <a:rPr sz="3200" dirty="0">
                <a:latin typeface="Times New Roman"/>
                <a:cs typeface="Times New Roman"/>
              </a:rPr>
              <a:t>registers: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BP,</a:t>
            </a:r>
            <a:r>
              <a:rPr sz="32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BX,</a:t>
            </a:r>
            <a:r>
              <a:rPr sz="32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DI</a:t>
            </a:r>
            <a:r>
              <a:rPr sz="32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&amp;</a:t>
            </a:r>
            <a:r>
              <a:rPr sz="32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Times New Roman"/>
                <a:cs typeface="Times New Roman"/>
              </a:rPr>
              <a:t>SI.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4600"/>
              </a:lnSpc>
              <a:spcBef>
                <a:spcPts val="270"/>
              </a:spcBef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•Exam:</a:t>
            </a:r>
            <a:r>
              <a:rPr sz="3200" spc="-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BX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contains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1000H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&amp;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MOV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AX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,[BX] executes.</a:t>
            </a:r>
            <a:endParaRPr sz="3200">
              <a:latin typeface="Times New Roman"/>
              <a:cs typeface="Times New Roman"/>
            </a:endParaRPr>
          </a:p>
          <a:p>
            <a:pPr marL="12700" marR="273685">
              <a:lnSpc>
                <a:spcPct val="100000"/>
              </a:lnSpc>
              <a:spcBef>
                <a:spcPts val="484"/>
              </a:spcBef>
            </a:pPr>
            <a:r>
              <a:rPr sz="3200" dirty="0">
                <a:latin typeface="Times New Roman"/>
                <a:cs typeface="Times New Roman"/>
              </a:rPr>
              <a:t>•word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contents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segment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offset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address </a:t>
            </a:r>
            <a:r>
              <a:rPr sz="3200" dirty="0">
                <a:latin typeface="Times New Roman"/>
                <a:cs typeface="Times New Roman"/>
              </a:rPr>
              <a:t>1000H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copied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into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register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AX.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00" y="520700"/>
            <a:ext cx="7772400" cy="533400"/>
          </a:xfrm>
          <a:custGeom>
            <a:avLst/>
            <a:gdLst/>
            <a:ahLst/>
            <a:cxnLst/>
            <a:rect l="l" t="t" r="r" b="b"/>
            <a:pathLst>
              <a:path w="7772400" h="533400">
                <a:moveTo>
                  <a:pt x="7772400" y="533400"/>
                </a:moveTo>
                <a:lnTo>
                  <a:pt x="7772400" y="0"/>
                </a:lnTo>
                <a:lnTo>
                  <a:pt x="0" y="0"/>
                </a:lnTo>
                <a:lnTo>
                  <a:pt x="0" y="533400"/>
                </a:lnTo>
                <a:lnTo>
                  <a:pt x="7772400" y="5334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95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6401" y="1149489"/>
            <a:ext cx="7441565" cy="4799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latin typeface="Times New Roman"/>
                <a:cs typeface="Times New Roman"/>
              </a:rPr>
              <a:t>•If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MP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operated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real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mode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&amp;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0100H, </a:t>
            </a:r>
            <a:r>
              <a:rPr sz="3200" dirty="0">
                <a:latin typeface="Times New Roman"/>
                <a:cs typeface="Times New Roman"/>
              </a:rPr>
              <a:t>this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instruction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addresses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word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stored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at </a:t>
            </a:r>
            <a:r>
              <a:rPr sz="3200" dirty="0">
                <a:latin typeface="Times New Roman"/>
                <a:cs typeface="Times New Roman"/>
              </a:rPr>
              <a:t>memory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bytes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2000H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&amp;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2001H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&amp;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transfer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it </a:t>
            </a:r>
            <a:r>
              <a:rPr sz="3200" dirty="0">
                <a:latin typeface="Times New Roman"/>
                <a:cs typeface="Times New Roman"/>
              </a:rPr>
              <a:t>into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register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AX.</a:t>
            </a:r>
            <a:endParaRPr sz="3200">
              <a:latin typeface="Times New Roman"/>
              <a:cs typeface="Times New Roman"/>
            </a:endParaRPr>
          </a:p>
          <a:p>
            <a:pPr marL="255904" indent="-243204">
              <a:lnSpc>
                <a:spcPct val="100000"/>
              </a:lnSpc>
              <a:spcBef>
                <a:spcPts val="750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Contents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2000H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moved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into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Times New Roman"/>
                <a:cs typeface="Times New Roman"/>
              </a:rPr>
              <a:t>&amp;</a:t>
            </a:r>
            <a:endParaRPr sz="3200">
              <a:latin typeface="Times New Roman"/>
              <a:cs typeface="Times New Roman"/>
            </a:endParaRPr>
          </a:p>
          <a:p>
            <a:pPr marL="255904" indent="-243204">
              <a:lnSpc>
                <a:spcPct val="100000"/>
              </a:lnSpc>
              <a:spcBef>
                <a:spcPts val="765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Contents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2001H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…………….AH</a:t>
            </a:r>
            <a:endParaRPr sz="3200">
              <a:latin typeface="Times New Roman"/>
              <a:cs typeface="Times New Roman"/>
            </a:endParaRPr>
          </a:p>
          <a:p>
            <a:pPr marL="12700" marR="660400" indent="243204">
              <a:lnSpc>
                <a:spcPct val="100000"/>
              </a:lnSpc>
              <a:spcBef>
                <a:spcPts val="760"/>
              </a:spcBef>
              <a:buChar char="•"/>
              <a:tabLst>
                <a:tab pos="255904" algn="l"/>
              </a:tabLst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[]</a:t>
            </a:r>
            <a:r>
              <a:rPr sz="32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symbol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denotes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indirect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addressing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assembly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language.</a:t>
            </a:r>
            <a:endParaRPr sz="3200">
              <a:latin typeface="Times New Roman"/>
              <a:cs typeface="Times New Roman"/>
            </a:endParaRPr>
          </a:p>
          <a:p>
            <a:pPr marL="255270" indent="-242570">
              <a:lnSpc>
                <a:spcPct val="100000"/>
              </a:lnSpc>
              <a:spcBef>
                <a:spcPts val="755"/>
              </a:spcBef>
              <a:buChar char="•"/>
              <a:tabLst>
                <a:tab pos="255270" algn="l"/>
              </a:tabLst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see</a:t>
            </a:r>
            <a:r>
              <a:rPr sz="32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fig.(3-6),</a:t>
            </a:r>
            <a:r>
              <a:rPr sz="32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P-84,</a:t>
            </a:r>
            <a:r>
              <a:rPr sz="3200" spc="-20" dirty="0">
                <a:solidFill>
                  <a:srgbClr val="3333CC"/>
                </a:solidFill>
                <a:latin typeface="Times New Roman"/>
                <a:cs typeface="Times New Roman"/>
              </a:rPr>
              <a:t> BREY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300" y="368300"/>
            <a:ext cx="7848600" cy="457200"/>
          </a:xfrm>
          <a:custGeom>
            <a:avLst/>
            <a:gdLst/>
            <a:ahLst/>
            <a:cxnLst/>
            <a:rect l="l" t="t" r="r" b="b"/>
            <a:pathLst>
              <a:path w="7848600" h="457200">
                <a:moveTo>
                  <a:pt x="7848600" y="457200"/>
                </a:moveTo>
                <a:lnTo>
                  <a:pt x="7848600" y="0"/>
                </a:lnTo>
                <a:lnTo>
                  <a:pt x="0" y="0"/>
                </a:lnTo>
                <a:lnTo>
                  <a:pt x="0" y="457200"/>
                </a:lnTo>
                <a:lnTo>
                  <a:pt x="7848600" y="4572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01008" y="230655"/>
            <a:ext cx="13449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35703" y="869950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F33CC"/>
                </a:solidFill>
                <a:latin typeface="Times New Roman"/>
                <a:cs typeface="Times New Roman"/>
              </a:rPr>
              <a:t>3412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802" y="671411"/>
            <a:ext cx="612140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9800"/>
              </a:lnSpc>
              <a:spcBef>
                <a:spcPts val="100"/>
              </a:spcBef>
            </a:pPr>
            <a:r>
              <a:rPr sz="3200" b="1" spc="-25" dirty="0">
                <a:latin typeface="Times New Roman"/>
                <a:cs typeface="Times New Roman"/>
              </a:rPr>
              <a:t>AX BX CX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41107" y="954157"/>
            <a:ext cx="1168400" cy="1172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spcAft>
                <a:spcPts val="140"/>
              </a:spcAft>
            </a:pPr>
            <a:r>
              <a:rPr sz="2400" b="1" spc="-10" dirty="0" smtClean="0">
                <a:latin typeface="Times New Roman"/>
                <a:cs typeface="Times New Roman"/>
              </a:rPr>
              <a:t>02002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  <a:spcAft>
                <a:spcPts val="140"/>
              </a:spcAft>
            </a:pPr>
            <a:r>
              <a:rPr sz="2400" b="1" spc="-10" dirty="0" smtClean="0">
                <a:latin typeface="Times New Roman"/>
                <a:cs typeface="Times New Roman"/>
              </a:rPr>
              <a:t>02001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  <a:spcAft>
                <a:spcPts val="140"/>
              </a:spcAft>
            </a:pPr>
            <a:r>
              <a:rPr sz="2400" b="1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02000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8802" y="3300310"/>
            <a:ext cx="612140" cy="119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100"/>
              </a:spcBef>
            </a:pPr>
            <a:r>
              <a:rPr sz="3200" b="1" spc="-25" dirty="0">
                <a:latin typeface="Times New Roman"/>
                <a:cs typeface="Times New Roman"/>
              </a:rPr>
              <a:t>CX DS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2431" y="3498850"/>
            <a:ext cx="830580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01002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b="1" spc="-10" dirty="0">
                <a:latin typeface="Times New Roman"/>
                <a:cs typeface="Times New Roman"/>
              </a:rPr>
              <a:t>01001</a:t>
            </a:r>
            <a:endParaRPr sz="24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  <a:spcBef>
                <a:spcPts val="1714"/>
              </a:spcBef>
            </a:pPr>
            <a:r>
              <a:rPr sz="2400" b="1" spc="-10" dirty="0">
                <a:latin typeface="Times New Roman"/>
                <a:cs typeface="Times New Roman"/>
              </a:rPr>
              <a:t>01000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9147" y="4666995"/>
            <a:ext cx="787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01000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8802" y="5734443"/>
            <a:ext cx="74656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08405" algn="l"/>
              </a:tabLst>
            </a:pPr>
            <a:r>
              <a:rPr sz="3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MOV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	AX,</a:t>
            </a:r>
            <a:r>
              <a:rPr sz="32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[BX],</a:t>
            </a:r>
            <a:r>
              <a:rPr sz="32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BX</a:t>
            </a:r>
            <a:r>
              <a:rPr sz="32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32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1000H,</a:t>
            </a:r>
            <a:r>
              <a:rPr sz="32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DS</a:t>
            </a:r>
            <a:r>
              <a:rPr sz="32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32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0100H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644650" y="1111250"/>
          <a:ext cx="2802254" cy="1524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320675">
                        <a:lnSpc>
                          <a:spcPts val="235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AH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549275">
                        <a:lnSpc>
                          <a:spcPts val="2645"/>
                        </a:lnSpc>
                      </a:pPr>
                      <a:r>
                        <a:rPr sz="2400" b="1" spc="-2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34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ts val="225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AL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473075">
                        <a:lnSpc>
                          <a:spcPts val="2745"/>
                        </a:lnSpc>
                      </a:pPr>
                      <a:r>
                        <a:rPr sz="2400" b="1" spc="-2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marL="304800">
                        <a:lnSpc>
                          <a:spcPts val="2580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81000">
                        <a:lnSpc>
                          <a:spcPts val="2580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922390"/>
              </p:ext>
            </p:extLst>
          </p:nvPr>
        </p:nvGraphicFramePr>
        <p:xfrm>
          <a:off x="5988050" y="958850"/>
          <a:ext cx="762635" cy="2077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2400" b="1" spc="-2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34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400" b="1" spc="-25" dirty="0">
                          <a:solidFill>
                            <a:srgbClr val="3333CC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111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1797050" y="3397250"/>
            <a:ext cx="4916170" cy="2096770"/>
            <a:chOff x="1797050" y="3397250"/>
            <a:chExt cx="4916170" cy="2096770"/>
          </a:xfrm>
        </p:grpSpPr>
        <p:sp>
          <p:nvSpPr>
            <p:cNvPr id="14" name="object 14"/>
            <p:cNvSpPr/>
            <p:nvPr/>
          </p:nvSpPr>
          <p:spPr>
            <a:xfrm>
              <a:off x="1816100" y="3416300"/>
              <a:ext cx="4878070" cy="2058670"/>
            </a:xfrm>
            <a:custGeom>
              <a:avLst/>
              <a:gdLst/>
              <a:ahLst/>
              <a:cxnLst/>
              <a:rect l="l" t="t" r="r" b="b"/>
              <a:pathLst>
                <a:path w="4878070" h="2058670">
                  <a:moveTo>
                    <a:pt x="1753361" y="0"/>
                  </a:moveTo>
                  <a:lnTo>
                    <a:pt x="1753361" y="1448562"/>
                  </a:lnTo>
                  <a:lnTo>
                    <a:pt x="0" y="1448562"/>
                  </a:lnTo>
                  <a:lnTo>
                    <a:pt x="0" y="0"/>
                  </a:lnTo>
                  <a:lnTo>
                    <a:pt x="1753361" y="0"/>
                  </a:lnTo>
                  <a:close/>
                </a:path>
                <a:path w="4878070" h="2058670">
                  <a:moveTo>
                    <a:pt x="4877561" y="76199"/>
                  </a:moveTo>
                  <a:lnTo>
                    <a:pt x="4877561" y="2058161"/>
                  </a:lnTo>
                  <a:lnTo>
                    <a:pt x="4114800" y="2058161"/>
                  </a:lnTo>
                  <a:lnTo>
                    <a:pt x="4114799" y="76199"/>
                  </a:lnTo>
                  <a:lnTo>
                    <a:pt x="4877561" y="7619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16100" y="3949700"/>
              <a:ext cx="4876800" cy="457200"/>
            </a:xfrm>
            <a:custGeom>
              <a:avLst/>
              <a:gdLst/>
              <a:ahLst/>
              <a:cxnLst/>
              <a:rect l="l" t="t" r="r" b="b"/>
              <a:pathLst>
                <a:path w="4876800" h="457200">
                  <a:moveTo>
                    <a:pt x="0" y="76200"/>
                  </a:moveTo>
                  <a:lnTo>
                    <a:pt x="0" y="0"/>
                  </a:lnTo>
                </a:path>
                <a:path w="4876800" h="457200">
                  <a:moveTo>
                    <a:pt x="4114800" y="457199"/>
                  </a:moveTo>
                  <a:lnTo>
                    <a:pt x="4876800" y="45719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30900" y="387350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30900" y="494030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30900" y="524510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549650" y="1797050"/>
            <a:ext cx="2381250" cy="2924810"/>
            <a:chOff x="3549650" y="1797050"/>
            <a:chExt cx="2381250" cy="2924810"/>
          </a:xfrm>
        </p:grpSpPr>
        <p:sp>
          <p:nvSpPr>
            <p:cNvPr id="20" name="object 20"/>
            <p:cNvSpPr/>
            <p:nvPr/>
          </p:nvSpPr>
          <p:spPr>
            <a:xfrm>
              <a:off x="3568700" y="4635500"/>
              <a:ext cx="2193290" cy="0"/>
            </a:xfrm>
            <a:custGeom>
              <a:avLst/>
              <a:gdLst/>
              <a:ahLst/>
              <a:cxnLst/>
              <a:rect l="l" t="t" r="r" b="b"/>
              <a:pathLst>
                <a:path w="2193290">
                  <a:moveTo>
                    <a:pt x="0" y="0"/>
                  </a:moveTo>
                  <a:lnTo>
                    <a:pt x="2193036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60211" y="4550155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4" h="171450">
                  <a:moveTo>
                    <a:pt x="170687" y="85344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0687" y="85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35500" y="181610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457200" y="114299"/>
                  </a:moveTo>
                  <a:lnTo>
                    <a:pt x="449029" y="83925"/>
                  </a:lnTo>
                  <a:lnTo>
                    <a:pt x="425974" y="56625"/>
                  </a:lnTo>
                  <a:lnTo>
                    <a:pt x="390220" y="33489"/>
                  </a:lnTo>
                  <a:lnTo>
                    <a:pt x="343949" y="15612"/>
                  </a:lnTo>
                  <a:lnTo>
                    <a:pt x="289348" y="4085"/>
                  </a:lnTo>
                  <a:lnTo>
                    <a:pt x="228600" y="0"/>
                  </a:lnTo>
                  <a:lnTo>
                    <a:pt x="167851" y="4085"/>
                  </a:lnTo>
                  <a:lnTo>
                    <a:pt x="113250" y="15612"/>
                  </a:lnTo>
                  <a:lnTo>
                    <a:pt x="66979" y="33489"/>
                  </a:lnTo>
                  <a:lnTo>
                    <a:pt x="31225" y="56625"/>
                  </a:lnTo>
                  <a:lnTo>
                    <a:pt x="0" y="114299"/>
                  </a:lnTo>
                  <a:lnTo>
                    <a:pt x="8170" y="144674"/>
                  </a:lnTo>
                  <a:lnTo>
                    <a:pt x="66979" y="195110"/>
                  </a:lnTo>
                  <a:lnTo>
                    <a:pt x="113250" y="212987"/>
                  </a:lnTo>
                  <a:lnTo>
                    <a:pt x="167851" y="224514"/>
                  </a:lnTo>
                  <a:lnTo>
                    <a:pt x="228600" y="228599"/>
                  </a:lnTo>
                  <a:lnTo>
                    <a:pt x="289348" y="224514"/>
                  </a:lnTo>
                  <a:lnTo>
                    <a:pt x="343949" y="212987"/>
                  </a:lnTo>
                  <a:lnTo>
                    <a:pt x="390220" y="195110"/>
                  </a:lnTo>
                  <a:lnTo>
                    <a:pt x="425974" y="171974"/>
                  </a:lnTo>
                  <a:lnTo>
                    <a:pt x="449029" y="144674"/>
                  </a:lnTo>
                  <a:lnTo>
                    <a:pt x="457200" y="11429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58158" y="1724152"/>
            <a:ext cx="1778000" cy="70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54940" algn="ctr">
              <a:lnSpc>
                <a:spcPts val="2675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ts val="2675"/>
              </a:lnSpc>
              <a:tabLst>
                <a:tab pos="1142365" algn="l"/>
              </a:tabLst>
            </a:pP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1000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2000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019803" y="1375663"/>
            <a:ext cx="2006600" cy="3279140"/>
            <a:chOff x="4019803" y="1375663"/>
            <a:chExt cx="2006600" cy="3279140"/>
          </a:xfrm>
        </p:grpSpPr>
        <p:sp>
          <p:nvSpPr>
            <p:cNvPr id="25" name="object 25"/>
            <p:cNvSpPr/>
            <p:nvPr/>
          </p:nvSpPr>
          <p:spPr>
            <a:xfrm>
              <a:off x="4864099" y="2213863"/>
              <a:ext cx="1905" cy="2421890"/>
            </a:xfrm>
            <a:custGeom>
              <a:avLst/>
              <a:gdLst/>
              <a:ahLst/>
              <a:cxnLst/>
              <a:rect l="l" t="t" r="r" b="b"/>
              <a:pathLst>
                <a:path w="1904" h="2421890">
                  <a:moveTo>
                    <a:pt x="1524" y="2421636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64812" y="1883155"/>
              <a:ext cx="485775" cy="332740"/>
            </a:xfrm>
            <a:custGeom>
              <a:avLst/>
              <a:gdLst/>
              <a:ahLst/>
              <a:cxnLst/>
              <a:rect l="l" t="t" r="r" b="b"/>
              <a:pathLst>
                <a:path w="485775" h="332739">
                  <a:moveTo>
                    <a:pt x="170688" y="85344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0688" y="85344"/>
                  </a:lnTo>
                  <a:close/>
                </a:path>
                <a:path w="485775" h="332739">
                  <a:moveTo>
                    <a:pt x="485394" y="332232"/>
                  </a:moveTo>
                  <a:lnTo>
                    <a:pt x="399288" y="161544"/>
                  </a:lnTo>
                  <a:lnTo>
                    <a:pt x="313944" y="332232"/>
                  </a:lnTo>
                  <a:lnTo>
                    <a:pt x="485394" y="3322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92699" y="1892300"/>
              <a:ext cx="768985" cy="0"/>
            </a:xfrm>
            <a:custGeom>
              <a:avLst/>
              <a:gdLst/>
              <a:ahLst/>
              <a:cxnLst/>
              <a:rect l="l" t="t" r="r" b="b"/>
              <a:pathLst>
                <a:path w="768985">
                  <a:moveTo>
                    <a:pt x="0" y="0"/>
                  </a:moveTo>
                  <a:lnTo>
                    <a:pt x="768858" y="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60033" y="1819147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19">
                  <a:moveTo>
                    <a:pt x="147065" y="73151"/>
                  </a:moveTo>
                  <a:lnTo>
                    <a:pt x="0" y="0"/>
                  </a:lnTo>
                  <a:lnTo>
                    <a:pt x="0" y="147065"/>
                  </a:lnTo>
                  <a:lnTo>
                    <a:pt x="147065" y="731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38853" y="1394713"/>
              <a:ext cx="1968500" cy="421640"/>
            </a:xfrm>
            <a:custGeom>
              <a:avLst/>
              <a:gdLst/>
              <a:ahLst/>
              <a:cxnLst/>
              <a:rect l="l" t="t" r="r" b="b"/>
              <a:pathLst>
                <a:path w="1968500" h="421639">
                  <a:moveTo>
                    <a:pt x="1968246" y="421386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3873500" y="1310894"/>
            <a:ext cx="185420" cy="167640"/>
          </a:xfrm>
          <a:custGeom>
            <a:avLst/>
            <a:gdLst/>
            <a:ahLst/>
            <a:cxnLst/>
            <a:rect l="l" t="t" r="r" b="b"/>
            <a:pathLst>
              <a:path w="185420" h="167640">
                <a:moveTo>
                  <a:pt x="185165" y="0"/>
                </a:moveTo>
                <a:lnTo>
                  <a:pt x="0" y="48006"/>
                </a:lnTo>
                <a:lnTo>
                  <a:pt x="149351" y="167639"/>
                </a:lnTo>
                <a:lnTo>
                  <a:pt x="1851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816100" y="4178300"/>
            <a:ext cx="1753870" cy="68707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533400">
              <a:lnSpc>
                <a:spcPct val="100000"/>
              </a:lnSpc>
              <a:spcBef>
                <a:spcPts val="1200"/>
              </a:spcBef>
            </a:pPr>
            <a:r>
              <a:rPr sz="2400" b="1" spc="-20" dirty="0">
                <a:latin typeface="Times New Roman"/>
                <a:cs typeface="Times New Roman"/>
              </a:rPr>
              <a:t>0100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00" y="596900"/>
            <a:ext cx="7772400" cy="685800"/>
          </a:xfrm>
          <a:custGeom>
            <a:avLst/>
            <a:gdLst/>
            <a:ahLst/>
            <a:cxnLst/>
            <a:rect l="l" t="t" r="r" b="b"/>
            <a:pathLst>
              <a:path w="7772400" h="685800">
                <a:moveTo>
                  <a:pt x="7772400" y="685800"/>
                </a:moveTo>
                <a:lnTo>
                  <a:pt x="7772400" y="0"/>
                </a:lnTo>
                <a:lnTo>
                  <a:pt x="0" y="0"/>
                </a:lnTo>
                <a:lnTo>
                  <a:pt x="0" y="685800"/>
                </a:lnTo>
                <a:lnTo>
                  <a:pt x="7772400" y="6858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6358" y="638317"/>
            <a:ext cx="69475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Times New Roman"/>
                <a:cs typeface="Times New Roman"/>
              </a:rPr>
              <a:t>Table</a:t>
            </a:r>
            <a:r>
              <a:rPr sz="3600" b="0" spc="-75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3.5:</a:t>
            </a:r>
            <a:r>
              <a:rPr sz="3600" b="0" spc="-75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register</a:t>
            </a:r>
            <a:r>
              <a:rPr sz="3600" b="0" spc="-75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indirect</a:t>
            </a:r>
            <a:r>
              <a:rPr sz="3600" b="0" spc="-75" dirty="0">
                <a:latin typeface="Times New Roman"/>
                <a:cs typeface="Times New Roman"/>
              </a:rPr>
              <a:t> </a:t>
            </a:r>
            <a:r>
              <a:rPr sz="3600" b="0" spc="-10" dirty="0">
                <a:latin typeface="Times New Roman"/>
                <a:cs typeface="Times New Roman"/>
              </a:rPr>
              <a:t>addressing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100" y="1816100"/>
            <a:ext cx="8688323" cy="471525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00" y="444500"/>
            <a:ext cx="7772400" cy="457200"/>
          </a:xfrm>
          <a:custGeom>
            <a:avLst/>
            <a:gdLst/>
            <a:ahLst/>
            <a:cxnLst/>
            <a:rect l="l" t="t" r="r" b="b"/>
            <a:pathLst>
              <a:path w="7772400" h="457200">
                <a:moveTo>
                  <a:pt x="7772400" y="457200"/>
                </a:moveTo>
                <a:lnTo>
                  <a:pt x="7772400" y="0"/>
                </a:lnTo>
                <a:lnTo>
                  <a:pt x="0" y="0"/>
                </a:lnTo>
                <a:lnTo>
                  <a:pt x="0" y="457200"/>
                </a:lnTo>
                <a:lnTo>
                  <a:pt x="7772400" y="4572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908" y="306855"/>
            <a:ext cx="65271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30" dirty="0">
                <a:latin typeface="Times New Roman"/>
                <a:cs typeface="Times New Roman"/>
              </a:rPr>
              <a:t>Base-</a:t>
            </a:r>
            <a:r>
              <a:rPr b="0" spc="-25" dirty="0">
                <a:latin typeface="Times New Roman"/>
                <a:cs typeface="Times New Roman"/>
              </a:rPr>
              <a:t>plus-</a:t>
            </a:r>
            <a:r>
              <a:rPr b="0" dirty="0">
                <a:latin typeface="Times New Roman"/>
                <a:cs typeface="Times New Roman"/>
              </a:rPr>
              <a:t>Index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Addressing: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1202" y="997089"/>
            <a:ext cx="7049770" cy="5092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78130" indent="243204">
              <a:lnSpc>
                <a:spcPct val="100000"/>
              </a:lnSpc>
              <a:spcBef>
                <a:spcPts val="95"/>
              </a:spcBef>
              <a:buChar char="•"/>
              <a:tabLst>
                <a:tab pos="255904" algn="l"/>
              </a:tabLst>
            </a:pPr>
            <a:r>
              <a:rPr sz="3200" spc="-20" dirty="0">
                <a:latin typeface="Times New Roman"/>
                <a:cs typeface="Times New Roman"/>
              </a:rPr>
              <a:t>Base-plus-</a:t>
            </a:r>
            <a:r>
              <a:rPr sz="3200" dirty="0">
                <a:latin typeface="Times New Roman"/>
                <a:cs typeface="Times New Roman"/>
              </a:rPr>
              <a:t>index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addressing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similar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indirect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addressing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because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it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indirectly </a:t>
            </a:r>
            <a:r>
              <a:rPr sz="3200" dirty="0">
                <a:latin typeface="Times New Roman"/>
                <a:cs typeface="Times New Roman"/>
              </a:rPr>
              <a:t>addresses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memory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data.</a:t>
            </a:r>
            <a:endParaRPr sz="3200">
              <a:latin typeface="Times New Roman"/>
              <a:cs typeface="Times New Roman"/>
            </a:endParaRPr>
          </a:p>
          <a:p>
            <a:pPr marL="12700" marR="5080" indent="243204">
              <a:lnSpc>
                <a:spcPct val="100000"/>
              </a:lnSpc>
              <a:spcBef>
                <a:spcPts val="760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8086,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this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type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addressing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one </a:t>
            </a:r>
            <a:r>
              <a:rPr sz="3200" dirty="0">
                <a:latin typeface="Times New Roman"/>
                <a:cs typeface="Times New Roman"/>
              </a:rPr>
              <a:t>base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register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(BP/BX)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&amp;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index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register </a:t>
            </a:r>
            <a:r>
              <a:rPr sz="3200" dirty="0">
                <a:latin typeface="Times New Roman"/>
                <a:cs typeface="Times New Roman"/>
              </a:rPr>
              <a:t>(DI/SI)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indirectly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memory.</a:t>
            </a:r>
            <a:endParaRPr sz="3200">
              <a:latin typeface="Times New Roman"/>
              <a:cs typeface="Times New Roman"/>
            </a:endParaRPr>
          </a:p>
          <a:p>
            <a:pPr marL="12700" marR="492125" indent="243204">
              <a:lnSpc>
                <a:spcPct val="100000"/>
              </a:lnSpc>
              <a:spcBef>
                <a:spcPts val="755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Base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register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often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holds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begging </a:t>
            </a:r>
            <a:r>
              <a:rPr sz="3200" dirty="0">
                <a:latin typeface="Times New Roman"/>
                <a:cs typeface="Times New Roman"/>
              </a:rPr>
              <a:t>location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memory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array,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while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index </a:t>
            </a:r>
            <a:r>
              <a:rPr sz="3200" dirty="0">
                <a:latin typeface="Times New Roman"/>
                <a:cs typeface="Times New Roman"/>
              </a:rPr>
              <a:t>register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holds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relative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position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an </a:t>
            </a:r>
            <a:r>
              <a:rPr sz="3200" dirty="0">
                <a:latin typeface="Times New Roman"/>
                <a:cs typeface="Times New Roman"/>
              </a:rPr>
              <a:t>element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array.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00" y="596900"/>
            <a:ext cx="7772400" cy="381000"/>
          </a:xfrm>
          <a:custGeom>
            <a:avLst/>
            <a:gdLst/>
            <a:ahLst/>
            <a:cxnLst/>
            <a:rect l="l" t="t" r="r" b="b"/>
            <a:pathLst>
              <a:path w="7772400" h="381000">
                <a:moveTo>
                  <a:pt x="7772400" y="381000"/>
                </a:moveTo>
                <a:lnTo>
                  <a:pt x="7772400" y="0"/>
                </a:lnTo>
                <a:lnTo>
                  <a:pt x="0" y="0"/>
                </a:lnTo>
                <a:lnTo>
                  <a:pt x="0" y="381000"/>
                </a:lnTo>
                <a:lnTo>
                  <a:pt x="7772400" y="38100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219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1202" y="1149489"/>
            <a:ext cx="6903084" cy="4702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3204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Never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Mix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8-bit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register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16-</a:t>
            </a:r>
            <a:r>
              <a:rPr sz="3200" spc="-25" dirty="0">
                <a:latin typeface="Times New Roman"/>
                <a:cs typeface="Times New Roman"/>
              </a:rPr>
              <a:t>bit </a:t>
            </a:r>
            <a:r>
              <a:rPr sz="3200" dirty="0">
                <a:latin typeface="Times New Roman"/>
                <a:cs typeface="Times New Roman"/>
              </a:rPr>
              <a:t>register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because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this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allowed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MP </a:t>
            </a:r>
            <a:r>
              <a:rPr sz="3200" dirty="0">
                <a:latin typeface="Times New Roman"/>
                <a:cs typeface="Times New Roman"/>
              </a:rPr>
              <a:t>&amp;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results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error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when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assembled.</a:t>
            </a:r>
            <a:endParaRPr sz="3200">
              <a:latin typeface="Times New Roman"/>
              <a:cs typeface="Times New Roman"/>
            </a:endParaRPr>
          </a:p>
          <a:p>
            <a:pPr marL="12700" marR="31750" indent="243204">
              <a:lnSpc>
                <a:spcPct val="100000"/>
              </a:lnSpc>
              <a:spcBef>
                <a:spcPts val="760"/>
              </a:spcBef>
              <a:buChar char="•"/>
              <a:tabLst>
                <a:tab pos="255904" algn="l"/>
              </a:tabLst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MOV</a:t>
            </a:r>
            <a:r>
              <a:rPr sz="32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AX,</a:t>
            </a:r>
            <a:r>
              <a:rPr sz="32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AL</a:t>
            </a:r>
            <a:r>
              <a:rPr sz="32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instruction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allowed </a:t>
            </a:r>
            <a:r>
              <a:rPr sz="3200" dirty="0">
                <a:latin typeface="Times New Roman"/>
                <a:cs typeface="Times New Roman"/>
              </a:rPr>
              <a:t>because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these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registers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different sizes.</a:t>
            </a:r>
            <a:endParaRPr sz="3200">
              <a:latin typeface="Times New Roman"/>
              <a:cs typeface="Times New Roman"/>
            </a:endParaRPr>
          </a:p>
          <a:p>
            <a:pPr marL="255904" indent="-243204">
              <a:lnSpc>
                <a:spcPct val="100000"/>
              </a:lnSpc>
              <a:spcBef>
                <a:spcPts val="755"/>
              </a:spcBef>
              <a:buChar char="•"/>
              <a:tabLst>
                <a:tab pos="255904" algn="l"/>
                <a:tab pos="3090545" algn="l"/>
              </a:tabLst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Exception:</a:t>
            </a:r>
            <a:r>
              <a:rPr sz="3200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Times New Roman"/>
                <a:cs typeface="Times New Roman"/>
              </a:rPr>
              <a:t>SHL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	DX,</a:t>
            </a:r>
            <a:r>
              <a:rPr sz="32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Times New Roman"/>
                <a:cs typeface="Times New Roman"/>
              </a:rPr>
              <a:t>CL</a:t>
            </a:r>
            <a:endParaRPr sz="3200">
              <a:latin typeface="Times New Roman"/>
              <a:cs typeface="Times New Roman"/>
            </a:endParaRPr>
          </a:p>
          <a:p>
            <a:pPr marL="12700" marR="43180" indent="243204">
              <a:lnSpc>
                <a:spcPct val="100000"/>
              </a:lnSpc>
              <a:spcBef>
                <a:spcPts val="755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None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MOV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instructions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affect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flag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bits.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520700"/>
            <a:ext cx="7772400" cy="304800"/>
          </a:xfrm>
          <a:custGeom>
            <a:avLst/>
            <a:gdLst/>
            <a:ahLst/>
            <a:cxnLst/>
            <a:rect l="l" t="t" r="r" b="b"/>
            <a:pathLst>
              <a:path w="7772400" h="304800">
                <a:moveTo>
                  <a:pt x="7772400" y="304800"/>
                </a:moveTo>
                <a:lnTo>
                  <a:pt x="7772400" y="0"/>
                </a:lnTo>
                <a:lnTo>
                  <a:pt x="0" y="0"/>
                </a:lnTo>
                <a:lnTo>
                  <a:pt x="0" y="304800"/>
                </a:lnTo>
                <a:lnTo>
                  <a:pt x="7772400" y="3048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508" y="306855"/>
            <a:ext cx="13449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8802" y="1073289"/>
            <a:ext cx="7216775" cy="36309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3204">
              <a:lnSpc>
                <a:spcPct val="100000"/>
              </a:lnSpc>
              <a:spcBef>
                <a:spcPts val="95"/>
              </a:spcBef>
              <a:buChar char="•"/>
              <a:tabLst>
                <a:tab pos="255904" algn="l"/>
              </a:tabLst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Remember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whenever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BP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addresses </a:t>
            </a:r>
            <a:r>
              <a:rPr sz="3200" dirty="0">
                <a:latin typeface="Times New Roman"/>
                <a:cs typeface="Times New Roman"/>
              </a:rPr>
              <a:t>memory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data,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both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stack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segment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register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Times New Roman"/>
                <a:cs typeface="Times New Roman"/>
              </a:rPr>
              <a:t>&amp; </a:t>
            </a:r>
            <a:r>
              <a:rPr sz="3200" dirty="0">
                <a:latin typeface="Times New Roman"/>
                <a:cs typeface="Times New Roman"/>
              </a:rPr>
              <a:t>BP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generate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effective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address.</a:t>
            </a:r>
            <a:endParaRPr sz="3200">
              <a:latin typeface="Times New Roman"/>
              <a:cs typeface="Times New Roman"/>
            </a:endParaRPr>
          </a:p>
          <a:p>
            <a:pPr marL="12700" marR="1169670">
              <a:lnSpc>
                <a:spcPct val="100000"/>
              </a:lnSpc>
              <a:spcBef>
                <a:spcPts val="760"/>
              </a:spcBef>
            </a:pPr>
            <a:r>
              <a:rPr sz="3200" dirty="0">
                <a:latin typeface="Times New Roman"/>
                <a:cs typeface="Times New Roman"/>
              </a:rPr>
              <a:t>•Locating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Base-plus-</a:t>
            </a:r>
            <a:r>
              <a:rPr sz="3200" spc="-10" dirty="0">
                <a:latin typeface="Times New Roman"/>
                <a:cs typeface="Times New Roman"/>
              </a:rPr>
              <a:t>index Addressing:</a:t>
            </a:r>
            <a:endParaRPr sz="3200">
              <a:latin typeface="Times New Roman"/>
              <a:cs typeface="Times New Roman"/>
            </a:endParaRPr>
          </a:p>
          <a:p>
            <a:pPr marL="12700" marR="192405">
              <a:lnSpc>
                <a:spcPct val="100000"/>
              </a:lnSpc>
              <a:spcBef>
                <a:spcPts val="755"/>
              </a:spcBef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•See</a:t>
            </a:r>
            <a:r>
              <a:rPr sz="3200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Fig</a:t>
            </a:r>
            <a:r>
              <a:rPr sz="3200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(3-8),</a:t>
            </a:r>
            <a:r>
              <a:rPr sz="3200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P-87,</a:t>
            </a:r>
            <a:r>
              <a:rPr sz="3200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BREY</a:t>
            </a:r>
            <a:r>
              <a:rPr sz="3200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&amp;</a:t>
            </a:r>
            <a:r>
              <a:rPr sz="3200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Table</a:t>
            </a:r>
            <a:r>
              <a:rPr sz="3200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(3-</a:t>
            </a:r>
            <a:r>
              <a:rPr sz="3200" spc="-25" dirty="0">
                <a:solidFill>
                  <a:srgbClr val="3333CC"/>
                </a:solidFill>
                <a:latin typeface="Times New Roman"/>
                <a:cs typeface="Times New Roman"/>
              </a:rPr>
              <a:t>6),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P-88,</a:t>
            </a:r>
            <a:r>
              <a:rPr sz="32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Times New Roman"/>
                <a:cs typeface="Times New Roman"/>
              </a:rPr>
              <a:t>BREY.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6377" y="535455"/>
            <a:ext cx="66268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94685" algn="l"/>
                <a:tab pos="5382895" algn="l"/>
              </a:tabLst>
            </a:pPr>
            <a:r>
              <a:rPr b="0" dirty="0">
                <a:latin typeface="Times New Roman"/>
                <a:cs typeface="Times New Roman"/>
              </a:rPr>
              <a:t>Fig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3.8:MOV</a:t>
            </a:r>
            <a:r>
              <a:rPr b="0" dirty="0">
                <a:latin typeface="Times New Roman"/>
                <a:cs typeface="Times New Roman"/>
              </a:rPr>
              <a:t>	DX, </a:t>
            </a:r>
            <a:r>
              <a:rPr b="0" spc="-25" dirty="0">
                <a:latin typeface="Times New Roman"/>
                <a:cs typeface="Times New Roman"/>
              </a:rPr>
              <a:t>[BX</a:t>
            </a:r>
            <a:r>
              <a:rPr b="0" dirty="0">
                <a:latin typeface="Times New Roman"/>
                <a:cs typeface="Times New Roman"/>
              </a:rPr>
              <a:t>	+</a:t>
            </a:r>
            <a:r>
              <a:rPr b="0" spc="-25" dirty="0">
                <a:latin typeface="Times New Roman"/>
                <a:cs typeface="Times New Roman"/>
              </a:rPr>
              <a:t> DI]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501" y="1822195"/>
            <a:ext cx="8250175" cy="41433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0745" y="5803900"/>
            <a:ext cx="6296660" cy="70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83200">
              <a:lnSpc>
                <a:spcPts val="269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DS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*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90"/>
              </a:lnSpc>
            </a:pP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DS</a:t>
            </a:r>
            <a:r>
              <a:rPr sz="2400" b="1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=</a:t>
            </a:r>
            <a:r>
              <a:rPr sz="240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0100H,</a:t>
            </a:r>
            <a:r>
              <a:rPr sz="2400" b="1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BX</a:t>
            </a:r>
            <a:r>
              <a:rPr sz="2400" b="1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=</a:t>
            </a:r>
            <a:r>
              <a:rPr sz="240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1000H,</a:t>
            </a:r>
            <a:r>
              <a:rPr sz="2400" b="1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DI</a:t>
            </a:r>
            <a:r>
              <a:rPr sz="2400" b="1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=</a:t>
            </a:r>
            <a:r>
              <a:rPr sz="240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0010H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100" y="606805"/>
            <a:ext cx="7772400" cy="5120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8300" y="1739900"/>
            <a:ext cx="8488680" cy="467715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4500" y="596900"/>
            <a:ext cx="7772400" cy="533400"/>
          </a:xfrm>
          <a:custGeom>
            <a:avLst/>
            <a:gdLst/>
            <a:ahLst/>
            <a:cxnLst/>
            <a:rect l="l" t="t" r="r" b="b"/>
            <a:pathLst>
              <a:path w="7772400" h="533400">
                <a:moveTo>
                  <a:pt x="7772400" y="533400"/>
                </a:moveTo>
                <a:lnTo>
                  <a:pt x="7772400" y="0"/>
                </a:lnTo>
                <a:lnTo>
                  <a:pt x="0" y="0"/>
                </a:lnTo>
                <a:lnTo>
                  <a:pt x="0" y="533400"/>
                </a:lnTo>
                <a:lnTo>
                  <a:pt x="7772400" y="5334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8108" y="497355"/>
            <a:ext cx="13449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0201" y="1433420"/>
            <a:ext cx="7538720" cy="3434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64" marR="65405">
              <a:lnSpc>
                <a:spcPct val="1198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MOV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DX,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[BX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+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DI]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MOV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DX,[BX][DI] </a:t>
            </a:r>
            <a:r>
              <a:rPr sz="3200" dirty="0">
                <a:latin typeface="Times New Roman"/>
                <a:cs typeface="Times New Roman"/>
              </a:rPr>
              <a:t>DS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0100H</a:t>
            </a:r>
            <a:endParaRPr sz="3200">
              <a:latin typeface="Times New Roman"/>
              <a:cs typeface="Times New Roman"/>
            </a:endParaRPr>
          </a:p>
          <a:p>
            <a:pPr marL="12700" marR="5415915">
              <a:lnSpc>
                <a:spcPts val="4600"/>
              </a:lnSpc>
              <a:spcBef>
                <a:spcPts val="275"/>
              </a:spcBef>
            </a:pPr>
            <a:r>
              <a:rPr sz="3200" dirty="0">
                <a:latin typeface="Times New Roman"/>
                <a:cs typeface="Times New Roman"/>
              </a:rPr>
              <a:t>BX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1000H </a:t>
            </a:r>
            <a:r>
              <a:rPr sz="3200" dirty="0">
                <a:latin typeface="Times New Roman"/>
                <a:cs typeface="Times New Roman"/>
              </a:rPr>
              <a:t>DI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0010H</a:t>
            </a:r>
            <a:endParaRPr sz="3200">
              <a:latin typeface="Times New Roman"/>
              <a:cs typeface="Times New Roman"/>
            </a:endParaRPr>
          </a:p>
          <a:p>
            <a:pPr marR="6985" algn="r">
              <a:lnSpc>
                <a:spcPts val="3835"/>
              </a:lnSpc>
              <a:spcBef>
                <a:spcPts val="484"/>
              </a:spcBef>
            </a:pP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prog.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written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Intel</a:t>
            </a:r>
            <a:endParaRPr sz="3200">
              <a:latin typeface="Times New Roman"/>
              <a:cs typeface="Times New Roman"/>
            </a:endParaRPr>
          </a:p>
          <a:p>
            <a:pPr marR="5080" algn="r">
              <a:lnSpc>
                <a:spcPts val="3835"/>
              </a:lnSpc>
            </a:pPr>
            <a:r>
              <a:rPr sz="3200" dirty="0">
                <a:latin typeface="Times New Roman"/>
                <a:cs typeface="Times New Roman"/>
              </a:rPr>
              <a:t>ASM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assembler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80608" y="2197100"/>
            <a:ext cx="100330" cy="1676400"/>
            <a:chOff x="5880608" y="2197100"/>
            <a:chExt cx="100330" cy="1676400"/>
          </a:xfrm>
        </p:grpSpPr>
        <p:sp>
          <p:nvSpPr>
            <p:cNvPr id="6" name="object 6"/>
            <p:cNvSpPr/>
            <p:nvPr/>
          </p:nvSpPr>
          <p:spPr>
            <a:xfrm>
              <a:off x="5930900" y="2197100"/>
              <a:ext cx="0" cy="1578610"/>
            </a:xfrm>
            <a:custGeom>
              <a:avLst/>
              <a:gdLst/>
              <a:ahLst/>
              <a:cxnLst/>
              <a:rect l="l" t="t" r="r" b="b"/>
              <a:pathLst>
                <a:path h="1578610">
                  <a:moveTo>
                    <a:pt x="0" y="0"/>
                  </a:moveTo>
                  <a:lnTo>
                    <a:pt x="0" y="157810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80608" y="3773677"/>
              <a:ext cx="100330" cy="100330"/>
            </a:xfrm>
            <a:custGeom>
              <a:avLst/>
              <a:gdLst/>
              <a:ahLst/>
              <a:cxnLst/>
              <a:rect l="l" t="t" r="r" b="b"/>
              <a:pathLst>
                <a:path w="100329" h="100329">
                  <a:moveTo>
                    <a:pt x="99821" y="0"/>
                  </a:moveTo>
                  <a:lnTo>
                    <a:pt x="0" y="0"/>
                  </a:lnTo>
                  <a:lnTo>
                    <a:pt x="50291" y="99822"/>
                  </a:lnTo>
                  <a:lnTo>
                    <a:pt x="998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520700"/>
            <a:ext cx="7772400" cy="685800"/>
          </a:xfrm>
          <a:custGeom>
            <a:avLst/>
            <a:gdLst/>
            <a:ahLst/>
            <a:cxnLst/>
            <a:rect l="l" t="t" r="r" b="b"/>
            <a:pathLst>
              <a:path w="7772400" h="685800">
                <a:moveTo>
                  <a:pt x="7772400" y="685800"/>
                </a:moveTo>
                <a:lnTo>
                  <a:pt x="7772400" y="0"/>
                </a:lnTo>
                <a:lnTo>
                  <a:pt x="0" y="0"/>
                </a:lnTo>
                <a:lnTo>
                  <a:pt x="0" y="685800"/>
                </a:lnTo>
                <a:lnTo>
                  <a:pt x="7772400" y="68580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5029" y="349389"/>
            <a:ext cx="7428865" cy="5786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5245" marR="387350" indent="-247396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latin typeface="Times New Roman"/>
                <a:cs typeface="Times New Roman"/>
              </a:rPr>
              <a:t>Locating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array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using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Base-plus-</a:t>
            </a:r>
            <a:r>
              <a:rPr sz="3200" spc="-10" dirty="0">
                <a:latin typeface="Times New Roman"/>
                <a:cs typeface="Times New Roman"/>
              </a:rPr>
              <a:t>Index Addressing:</a:t>
            </a:r>
            <a:endParaRPr sz="3200">
              <a:latin typeface="Times New Roman"/>
              <a:cs typeface="Times New Roman"/>
            </a:endParaRPr>
          </a:p>
          <a:p>
            <a:pPr marL="12700" marR="318770">
              <a:lnSpc>
                <a:spcPct val="100000"/>
              </a:lnSpc>
              <a:spcBef>
                <a:spcPts val="1620"/>
              </a:spcBef>
            </a:pPr>
            <a:r>
              <a:rPr sz="3200" dirty="0">
                <a:latin typeface="Times New Roman"/>
                <a:cs typeface="Times New Roman"/>
              </a:rPr>
              <a:t>•A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major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base-plus-</a:t>
            </a:r>
            <a:r>
              <a:rPr sz="3200" dirty="0">
                <a:latin typeface="Times New Roman"/>
                <a:cs typeface="Times New Roman"/>
              </a:rPr>
              <a:t>index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addressing </a:t>
            </a:r>
            <a:r>
              <a:rPr sz="3200" dirty="0">
                <a:latin typeface="Times New Roman"/>
                <a:cs typeface="Times New Roman"/>
              </a:rPr>
              <a:t>mode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elements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memory array.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760"/>
              </a:spcBef>
            </a:pPr>
            <a:r>
              <a:rPr sz="3200" dirty="0">
                <a:latin typeface="Times New Roman"/>
                <a:cs typeface="Times New Roman"/>
              </a:rPr>
              <a:t>•Suppose,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elements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array,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located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segment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memory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location </a:t>
            </a:r>
            <a:r>
              <a:rPr sz="3200" dirty="0">
                <a:latin typeface="Times New Roman"/>
                <a:cs typeface="Times New Roman"/>
              </a:rPr>
              <a:t>ARRAY,must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accessed.</a:t>
            </a:r>
            <a:endParaRPr sz="3200">
              <a:latin typeface="Times New Roman"/>
              <a:cs typeface="Times New Roman"/>
            </a:endParaRPr>
          </a:p>
          <a:p>
            <a:pPr marL="12700" marR="78740">
              <a:lnSpc>
                <a:spcPct val="100000"/>
              </a:lnSpc>
              <a:spcBef>
                <a:spcPts val="755"/>
              </a:spcBef>
            </a:pPr>
            <a:r>
              <a:rPr sz="3200" dirty="0">
                <a:latin typeface="Times New Roman"/>
                <a:cs typeface="Times New Roman"/>
              </a:rPr>
              <a:t>•To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accomplish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this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load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BX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beginning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array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&amp;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with </a:t>
            </a:r>
            <a:r>
              <a:rPr sz="3200" dirty="0">
                <a:latin typeface="Times New Roman"/>
                <a:cs typeface="Times New Roman"/>
              </a:rPr>
              <a:t>element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no.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accessed.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See</a:t>
            </a:r>
            <a:r>
              <a:rPr sz="32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fig(3-9),p-</a:t>
            </a:r>
            <a:r>
              <a:rPr sz="3200" spc="-25" dirty="0">
                <a:solidFill>
                  <a:srgbClr val="FF0000"/>
                </a:solidFill>
                <a:latin typeface="Times New Roman"/>
                <a:cs typeface="Times New Roman"/>
              </a:rPr>
              <a:t>88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00" y="596900"/>
            <a:ext cx="7772400" cy="609600"/>
          </a:xfrm>
          <a:custGeom>
            <a:avLst/>
            <a:gdLst/>
            <a:ahLst/>
            <a:cxnLst/>
            <a:rect l="l" t="t" r="r" b="b"/>
            <a:pathLst>
              <a:path w="7772400" h="609600">
                <a:moveTo>
                  <a:pt x="7772400" y="609600"/>
                </a:moveTo>
                <a:lnTo>
                  <a:pt x="7772400" y="0"/>
                </a:lnTo>
                <a:lnTo>
                  <a:pt x="0" y="0"/>
                </a:lnTo>
                <a:lnTo>
                  <a:pt x="0" y="609600"/>
                </a:lnTo>
                <a:lnTo>
                  <a:pt x="7772400" y="6096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5753" y="450888"/>
            <a:ext cx="746950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0515" marR="5080" indent="-1568450">
              <a:lnSpc>
                <a:spcPct val="100000"/>
              </a:lnSpc>
              <a:spcBef>
                <a:spcPts val="100"/>
              </a:spcBef>
            </a:pPr>
            <a:r>
              <a:rPr sz="2800" b="0" dirty="0">
                <a:latin typeface="Times New Roman"/>
                <a:cs typeface="Times New Roman"/>
              </a:rPr>
              <a:t>Fig</a:t>
            </a:r>
            <a:r>
              <a:rPr sz="2800" b="0" spc="-3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3.9:</a:t>
            </a:r>
            <a:r>
              <a:rPr sz="2800" b="0" spc="-3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base</a:t>
            </a:r>
            <a:r>
              <a:rPr sz="2800" b="0" spc="-3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plus</a:t>
            </a:r>
            <a:r>
              <a:rPr sz="2800" b="0" spc="-3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index</a:t>
            </a:r>
            <a:r>
              <a:rPr sz="2800" b="0" spc="-3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addressing.</a:t>
            </a:r>
            <a:r>
              <a:rPr sz="2800" b="0" spc="-3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Element</a:t>
            </a:r>
            <a:r>
              <a:rPr sz="2800" b="0" spc="-3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(DI)</a:t>
            </a:r>
            <a:r>
              <a:rPr sz="2800" b="0" spc="-30" dirty="0">
                <a:latin typeface="Times New Roman"/>
                <a:cs typeface="Times New Roman"/>
              </a:rPr>
              <a:t> </a:t>
            </a:r>
            <a:r>
              <a:rPr sz="2800" b="0" spc="-25" dirty="0">
                <a:latin typeface="Times New Roman"/>
                <a:cs typeface="Times New Roman"/>
              </a:rPr>
              <a:t>of </a:t>
            </a:r>
            <a:r>
              <a:rPr sz="2800" b="0" dirty="0">
                <a:latin typeface="Times New Roman"/>
                <a:cs typeface="Times New Roman"/>
              </a:rPr>
              <a:t>an</a:t>
            </a:r>
            <a:r>
              <a:rPr sz="2800" b="0" spc="-4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ARRAY</a:t>
            </a:r>
            <a:r>
              <a:rPr sz="2800" b="0" spc="-3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(BX)</a:t>
            </a:r>
            <a:r>
              <a:rPr sz="2800" b="0" spc="-3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is</a:t>
            </a:r>
            <a:r>
              <a:rPr sz="2800" b="0" spc="-35" dirty="0">
                <a:latin typeface="Times New Roman"/>
                <a:cs typeface="Times New Roman"/>
              </a:rPr>
              <a:t> </a:t>
            </a:r>
            <a:r>
              <a:rPr sz="2800" b="0" spc="-10" dirty="0">
                <a:latin typeface="Times New Roman"/>
                <a:cs typeface="Times New Roman"/>
              </a:rPr>
              <a:t>addressed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64250" y="1644650"/>
          <a:ext cx="915035" cy="4266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5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5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73100" y="4343653"/>
            <a:ext cx="1830070" cy="915669"/>
          </a:xfrm>
          <a:prstGeom prst="rect">
            <a:avLst/>
          </a:prstGeom>
          <a:solidFill>
            <a:srgbClr val="CCCCFF"/>
          </a:solidFill>
          <a:ln w="38100">
            <a:solidFill>
              <a:srgbClr val="000000"/>
            </a:solidFill>
          </a:ln>
        </p:spPr>
        <p:txBody>
          <a:bodyPr vert="horz" wrap="square" lIns="0" tIns="263525" rIns="0" bIns="0" rtlCol="0">
            <a:spAutoFit/>
          </a:bodyPr>
          <a:lstStyle/>
          <a:p>
            <a:pPr marL="379095">
              <a:lnSpc>
                <a:spcPct val="100000"/>
              </a:lnSpc>
              <a:spcBef>
                <a:spcPts val="2075"/>
              </a:spcBef>
            </a:pPr>
            <a:r>
              <a:rPr sz="2400" spc="-10" dirty="0"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5800" y="3314953"/>
            <a:ext cx="1753870" cy="635635"/>
          </a:xfrm>
          <a:prstGeom prst="rect">
            <a:avLst/>
          </a:prstGeom>
          <a:solidFill>
            <a:srgbClr val="99CCFF"/>
          </a:solidFill>
          <a:ln w="28194">
            <a:solidFill>
              <a:srgbClr val="000000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969"/>
              </a:spcBef>
            </a:pPr>
            <a:r>
              <a:rPr sz="2400" spc="-10" dirty="0">
                <a:latin typeface="Times New Roman"/>
                <a:cs typeface="Times New Roman"/>
              </a:rPr>
              <a:t>Element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13600" y="2641600"/>
            <a:ext cx="160718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ARRAY</a:t>
            </a:r>
            <a:r>
              <a:rPr sz="2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ARRAY</a:t>
            </a:r>
            <a:r>
              <a:rPr sz="2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ARRAY</a:t>
            </a:r>
            <a:r>
              <a:rPr sz="2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ARRAY</a:t>
            </a:r>
            <a:r>
              <a:rPr sz="2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87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ARRAY</a:t>
            </a:r>
            <a:r>
              <a:rPr sz="2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35450" y="2772410"/>
            <a:ext cx="1847850" cy="529590"/>
            <a:chOff x="4235450" y="2772410"/>
            <a:chExt cx="1847850" cy="529590"/>
          </a:xfrm>
        </p:grpSpPr>
        <p:sp>
          <p:nvSpPr>
            <p:cNvPr id="9" name="object 9"/>
            <p:cNvSpPr/>
            <p:nvPr/>
          </p:nvSpPr>
          <p:spPr>
            <a:xfrm>
              <a:off x="4254500" y="2857754"/>
              <a:ext cx="1659889" cy="0"/>
            </a:xfrm>
            <a:custGeom>
              <a:avLst/>
              <a:gdLst/>
              <a:ahLst/>
              <a:cxnLst/>
              <a:rect l="l" t="t" r="r" b="b"/>
              <a:pathLst>
                <a:path w="1659889">
                  <a:moveTo>
                    <a:pt x="0" y="0"/>
                  </a:moveTo>
                  <a:lnTo>
                    <a:pt x="1659636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12611" y="2772410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4" h="171450">
                  <a:moveTo>
                    <a:pt x="170687" y="85343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0687" y="85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54500" y="2844800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501900" y="3949700"/>
            <a:ext cx="3581400" cy="937260"/>
            <a:chOff x="2501900" y="3949700"/>
            <a:chExt cx="3581400" cy="937260"/>
          </a:xfrm>
        </p:grpSpPr>
        <p:sp>
          <p:nvSpPr>
            <p:cNvPr id="13" name="object 13"/>
            <p:cNvSpPr/>
            <p:nvPr/>
          </p:nvSpPr>
          <p:spPr>
            <a:xfrm>
              <a:off x="2501900" y="4800853"/>
              <a:ext cx="3412490" cy="0"/>
            </a:xfrm>
            <a:custGeom>
              <a:avLst/>
              <a:gdLst/>
              <a:ahLst/>
              <a:cxnLst/>
              <a:rect l="l" t="t" r="r" b="b"/>
              <a:pathLst>
                <a:path w="3412490">
                  <a:moveTo>
                    <a:pt x="0" y="0"/>
                  </a:moveTo>
                  <a:lnTo>
                    <a:pt x="341223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12611" y="4715509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4" h="171450">
                  <a:moveTo>
                    <a:pt x="170687" y="85343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0687" y="85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03445" y="3949700"/>
              <a:ext cx="0" cy="838200"/>
            </a:xfrm>
            <a:custGeom>
              <a:avLst/>
              <a:gdLst/>
              <a:ahLst/>
              <a:cxnLst/>
              <a:rect l="l" t="t" r="r" b="b"/>
              <a:pathLst>
                <a:path h="838200">
                  <a:moveTo>
                    <a:pt x="0" y="0"/>
                  </a:moveTo>
                  <a:lnTo>
                    <a:pt x="0" y="8382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93800" y="3784600"/>
            <a:ext cx="449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3333CC"/>
                </a:solidFill>
                <a:latin typeface="Times New Roman"/>
                <a:cs typeface="Times New Roman"/>
              </a:rPr>
              <a:t>BX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32200" y="2794000"/>
            <a:ext cx="365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33CC"/>
                </a:solidFill>
                <a:latin typeface="Times New Roman"/>
                <a:cs typeface="Times New Roman"/>
              </a:rPr>
              <a:t>DI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596900"/>
            <a:ext cx="7772400" cy="609600"/>
          </a:xfrm>
          <a:prstGeom prst="rect">
            <a:avLst/>
          </a:prstGeom>
          <a:solidFill>
            <a:srgbClr val="99CC00"/>
          </a:solidFill>
        </p:spPr>
        <p:txBody>
          <a:bodyPr vert="horz" wrap="square" lIns="0" tIns="0" rIns="0" bIns="0" rtlCol="0">
            <a:spAutoFit/>
          </a:bodyPr>
          <a:lstStyle/>
          <a:p>
            <a:pPr marL="533400">
              <a:lnSpc>
                <a:spcPts val="4800"/>
              </a:lnSpc>
            </a:pPr>
            <a:r>
              <a:rPr b="0" dirty="0">
                <a:latin typeface="Times New Roman"/>
                <a:cs typeface="Times New Roman"/>
              </a:rPr>
              <a:t>Register</a:t>
            </a:r>
            <a:r>
              <a:rPr b="0" spc="-15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Relative</a:t>
            </a:r>
            <a:r>
              <a:rPr b="0" spc="-15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Addressing: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802" y="1454289"/>
            <a:ext cx="7296150" cy="4117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1770" indent="242570">
              <a:lnSpc>
                <a:spcPct val="100000"/>
              </a:lnSpc>
              <a:spcBef>
                <a:spcPts val="95"/>
              </a:spcBef>
              <a:buChar char="•"/>
              <a:tabLst>
                <a:tab pos="255270" algn="l"/>
              </a:tabLst>
            </a:pPr>
            <a:r>
              <a:rPr sz="3200" dirty="0">
                <a:latin typeface="Times New Roman"/>
                <a:cs typeface="Times New Roman"/>
              </a:rPr>
              <a:t>Register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relative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addressing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similar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to </a:t>
            </a:r>
            <a:r>
              <a:rPr sz="3200" spc="-20" dirty="0">
                <a:latin typeface="Times New Roman"/>
                <a:cs typeface="Times New Roman"/>
              </a:rPr>
              <a:t>base-plus-</a:t>
            </a:r>
            <a:r>
              <a:rPr sz="3200" dirty="0">
                <a:latin typeface="Times New Roman"/>
                <a:cs typeface="Times New Roman"/>
              </a:rPr>
              <a:t>index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addressing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&amp;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displacement addressing.</a:t>
            </a:r>
            <a:endParaRPr sz="3200">
              <a:latin typeface="Times New Roman"/>
              <a:cs typeface="Times New Roman"/>
            </a:endParaRPr>
          </a:p>
          <a:p>
            <a:pPr marL="12700" marR="5080" indent="243204">
              <a:lnSpc>
                <a:spcPct val="100000"/>
              </a:lnSpc>
              <a:spcBef>
                <a:spcPts val="760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register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relative</a:t>
            </a:r>
            <a:r>
              <a:rPr sz="3200" spc="-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addressing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Times New Roman"/>
                <a:cs typeface="Times New Roman"/>
              </a:rPr>
              <a:t>a </a:t>
            </a:r>
            <a:r>
              <a:rPr sz="3200" dirty="0">
                <a:latin typeface="Times New Roman"/>
                <a:cs typeface="Times New Roman"/>
              </a:rPr>
              <a:t>segment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memory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addressed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adding </a:t>
            </a:r>
            <a:r>
              <a:rPr sz="3200" dirty="0">
                <a:latin typeface="Times New Roman"/>
                <a:cs typeface="Times New Roman"/>
              </a:rPr>
              <a:t>displacement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contents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base/index </a:t>
            </a:r>
            <a:r>
              <a:rPr sz="3200" dirty="0">
                <a:latin typeface="Times New Roman"/>
                <a:cs typeface="Times New Roman"/>
              </a:rPr>
              <a:t>register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(BP,</a:t>
            </a:r>
            <a:r>
              <a:rPr sz="32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BX,</a:t>
            </a:r>
            <a:r>
              <a:rPr sz="32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DI</a:t>
            </a:r>
            <a:r>
              <a:rPr sz="32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&amp;</a:t>
            </a:r>
            <a:r>
              <a:rPr sz="32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SI).</a:t>
            </a:r>
            <a:endParaRPr sz="3200">
              <a:latin typeface="Times New Roman"/>
              <a:cs typeface="Times New Roman"/>
            </a:endParaRPr>
          </a:p>
          <a:p>
            <a:pPr marL="255270" indent="-242570">
              <a:lnSpc>
                <a:spcPct val="100000"/>
              </a:lnSpc>
              <a:spcBef>
                <a:spcPts val="750"/>
              </a:spcBef>
              <a:buChar char="•"/>
              <a:tabLst>
                <a:tab pos="255270" algn="l"/>
              </a:tabLst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see</a:t>
            </a:r>
            <a:r>
              <a:rPr sz="32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fig.</a:t>
            </a:r>
            <a:r>
              <a:rPr sz="32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(3-10),</a:t>
            </a:r>
            <a:r>
              <a:rPr sz="32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P-89,</a:t>
            </a:r>
            <a:r>
              <a:rPr sz="32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Times New Roman"/>
                <a:cs typeface="Times New Roman"/>
              </a:rPr>
              <a:t>BREY.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00" y="215900"/>
            <a:ext cx="7772400" cy="457200"/>
          </a:xfrm>
          <a:custGeom>
            <a:avLst/>
            <a:gdLst/>
            <a:ahLst/>
            <a:cxnLst/>
            <a:rect l="l" t="t" r="r" b="b"/>
            <a:pathLst>
              <a:path w="7772400" h="457200">
                <a:moveTo>
                  <a:pt x="7772400" y="457199"/>
                </a:moveTo>
                <a:lnTo>
                  <a:pt x="7772400" y="0"/>
                </a:lnTo>
                <a:lnTo>
                  <a:pt x="0" y="0"/>
                </a:lnTo>
                <a:lnTo>
                  <a:pt x="0" y="457200"/>
                </a:lnTo>
                <a:lnTo>
                  <a:pt x="7772400" y="45719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2601" y="1052410"/>
            <a:ext cx="713740" cy="119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0965">
              <a:lnSpc>
                <a:spcPct val="119800"/>
              </a:lnSpc>
              <a:spcBef>
                <a:spcPts val="100"/>
              </a:spcBef>
            </a:pPr>
            <a:r>
              <a:rPr sz="3200" spc="-25" dirty="0">
                <a:latin typeface="Times New Roman"/>
                <a:cs typeface="Times New Roman"/>
              </a:rPr>
              <a:t>AX BX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7099" y="1250950"/>
            <a:ext cx="895350" cy="975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3101H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b="1" spc="-10" dirty="0">
                <a:latin typeface="Times New Roman"/>
                <a:cs typeface="Times New Roman"/>
              </a:rPr>
              <a:t>3100H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4429" y="2297176"/>
            <a:ext cx="872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33CC"/>
                </a:solidFill>
                <a:latin typeface="Times New Roman"/>
                <a:cs typeface="Times New Roman"/>
              </a:rPr>
              <a:t>0100H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3029" y="3903471"/>
            <a:ext cx="872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1100H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6055" y="4464304"/>
            <a:ext cx="1262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DS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*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10H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2601" y="4951222"/>
            <a:ext cx="6701155" cy="950594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29590" algn="ctr">
              <a:lnSpc>
                <a:spcPct val="100000"/>
              </a:lnSpc>
              <a:spcBef>
                <a:spcPts val="860"/>
              </a:spcBef>
              <a:tabLst>
                <a:tab pos="3077845" algn="l"/>
              </a:tabLst>
            </a:pPr>
            <a:r>
              <a:rPr sz="24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2000H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3100H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MOV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AX,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[BX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1000H],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BX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0100H,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DS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0200H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720850" y="1187450"/>
          <a:ext cx="2933699" cy="1659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A0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76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 rowSpan="2"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01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33400">
                        <a:lnSpc>
                          <a:spcPct val="100000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62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62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797300" y="1054100"/>
            <a:ext cx="1905000" cy="914400"/>
          </a:xfrm>
          <a:custGeom>
            <a:avLst/>
            <a:gdLst/>
            <a:ahLst/>
            <a:cxnLst/>
            <a:rect l="l" t="t" r="r" b="b"/>
            <a:pathLst>
              <a:path w="1905000" h="914400">
                <a:moveTo>
                  <a:pt x="476250" y="0"/>
                </a:moveTo>
                <a:lnTo>
                  <a:pt x="476250" y="228599"/>
                </a:lnTo>
                <a:lnTo>
                  <a:pt x="1905000" y="228599"/>
                </a:lnTo>
                <a:lnTo>
                  <a:pt x="1905000" y="685799"/>
                </a:lnTo>
                <a:lnTo>
                  <a:pt x="476250" y="685799"/>
                </a:lnTo>
                <a:lnTo>
                  <a:pt x="476250" y="914399"/>
                </a:lnTo>
                <a:lnTo>
                  <a:pt x="0" y="457199"/>
                </a:lnTo>
                <a:lnTo>
                  <a:pt x="47625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94200" y="1270000"/>
            <a:ext cx="703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A076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683250" y="882650"/>
          <a:ext cx="915035" cy="1905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76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2711450" y="2864611"/>
            <a:ext cx="5067300" cy="2247265"/>
            <a:chOff x="2711450" y="2864611"/>
            <a:chExt cx="5067300" cy="2247265"/>
          </a:xfrm>
        </p:grpSpPr>
        <p:sp>
          <p:nvSpPr>
            <p:cNvPr id="14" name="object 14"/>
            <p:cNvSpPr/>
            <p:nvPr/>
          </p:nvSpPr>
          <p:spPr>
            <a:xfrm>
              <a:off x="4330700" y="3035299"/>
              <a:ext cx="685800" cy="2057400"/>
            </a:xfrm>
            <a:custGeom>
              <a:avLst/>
              <a:gdLst/>
              <a:ahLst/>
              <a:cxnLst/>
              <a:rect l="l" t="t" r="r" b="b"/>
              <a:pathLst>
                <a:path w="685800" h="2057400">
                  <a:moveTo>
                    <a:pt x="685800" y="266700"/>
                  </a:moveTo>
                  <a:lnTo>
                    <a:pt x="681808" y="223458"/>
                  </a:lnTo>
                  <a:lnTo>
                    <a:pt x="670252" y="182431"/>
                  </a:lnTo>
                  <a:lnTo>
                    <a:pt x="651762" y="144169"/>
                  </a:lnTo>
                  <a:lnTo>
                    <a:pt x="626966" y="109223"/>
                  </a:lnTo>
                  <a:lnTo>
                    <a:pt x="596493" y="78143"/>
                  </a:lnTo>
                  <a:lnTo>
                    <a:pt x="560973" y="51479"/>
                  </a:lnTo>
                  <a:lnTo>
                    <a:pt x="521034" y="29782"/>
                  </a:lnTo>
                  <a:lnTo>
                    <a:pt x="477307" y="13603"/>
                  </a:lnTo>
                  <a:lnTo>
                    <a:pt x="430419" y="3492"/>
                  </a:lnTo>
                  <a:lnTo>
                    <a:pt x="381000" y="0"/>
                  </a:lnTo>
                  <a:lnTo>
                    <a:pt x="331580" y="3492"/>
                  </a:lnTo>
                  <a:lnTo>
                    <a:pt x="284692" y="13603"/>
                  </a:lnTo>
                  <a:lnTo>
                    <a:pt x="240965" y="29782"/>
                  </a:lnTo>
                  <a:lnTo>
                    <a:pt x="201026" y="51479"/>
                  </a:lnTo>
                  <a:lnTo>
                    <a:pt x="165506" y="78143"/>
                  </a:lnTo>
                  <a:lnTo>
                    <a:pt x="135033" y="109223"/>
                  </a:lnTo>
                  <a:lnTo>
                    <a:pt x="110237" y="144169"/>
                  </a:lnTo>
                  <a:lnTo>
                    <a:pt x="91747" y="182431"/>
                  </a:lnTo>
                  <a:lnTo>
                    <a:pt x="80191" y="223458"/>
                  </a:lnTo>
                  <a:lnTo>
                    <a:pt x="76200" y="266700"/>
                  </a:lnTo>
                  <a:lnTo>
                    <a:pt x="80191" y="309941"/>
                  </a:lnTo>
                  <a:lnTo>
                    <a:pt x="91747" y="350968"/>
                  </a:lnTo>
                  <a:lnTo>
                    <a:pt x="110237" y="389230"/>
                  </a:lnTo>
                  <a:lnTo>
                    <a:pt x="135033" y="424176"/>
                  </a:lnTo>
                  <a:lnTo>
                    <a:pt x="165506" y="455256"/>
                  </a:lnTo>
                  <a:lnTo>
                    <a:pt x="201026" y="481920"/>
                  </a:lnTo>
                  <a:lnTo>
                    <a:pt x="240965" y="503617"/>
                  </a:lnTo>
                  <a:lnTo>
                    <a:pt x="284692" y="519796"/>
                  </a:lnTo>
                  <a:lnTo>
                    <a:pt x="331580" y="529907"/>
                  </a:lnTo>
                  <a:lnTo>
                    <a:pt x="381000" y="533400"/>
                  </a:lnTo>
                  <a:lnTo>
                    <a:pt x="430419" y="529907"/>
                  </a:lnTo>
                  <a:lnTo>
                    <a:pt x="477307" y="519796"/>
                  </a:lnTo>
                  <a:lnTo>
                    <a:pt x="521034" y="503617"/>
                  </a:lnTo>
                  <a:lnTo>
                    <a:pt x="560973" y="481920"/>
                  </a:lnTo>
                  <a:lnTo>
                    <a:pt x="596493" y="455256"/>
                  </a:lnTo>
                  <a:lnTo>
                    <a:pt x="626966" y="424176"/>
                  </a:lnTo>
                  <a:lnTo>
                    <a:pt x="651762" y="389230"/>
                  </a:lnTo>
                  <a:lnTo>
                    <a:pt x="670252" y="350968"/>
                  </a:lnTo>
                  <a:lnTo>
                    <a:pt x="681808" y="309941"/>
                  </a:lnTo>
                  <a:lnTo>
                    <a:pt x="685800" y="266700"/>
                  </a:lnTo>
                  <a:close/>
                </a:path>
                <a:path w="685800" h="2057400">
                  <a:moveTo>
                    <a:pt x="533400" y="1790700"/>
                  </a:moveTo>
                  <a:lnTo>
                    <a:pt x="529100" y="1742780"/>
                  </a:lnTo>
                  <a:lnTo>
                    <a:pt x="516705" y="1697670"/>
                  </a:lnTo>
                  <a:lnTo>
                    <a:pt x="496970" y="1656125"/>
                  </a:lnTo>
                  <a:lnTo>
                    <a:pt x="470650" y="1618899"/>
                  </a:lnTo>
                  <a:lnTo>
                    <a:pt x="438500" y="1586749"/>
                  </a:lnTo>
                  <a:lnTo>
                    <a:pt x="401274" y="1560429"/>
                  </a:lnTo>
                  <a:lnTo>
                    <a:pt x="359729" y="1540694"/>
                  </a:lnTo>
                  <a:lnTo>
                    <a:pt x="314619" y="1528299"/>
                  </a:lnTo>
                  <a:lnTo>
                    <a:pt x="266700" y="1524000"/>
                  </a:lnTo>
                  <a:lnTo>
                    <a:pt x="218780" y="1528299"/>
                  </a:lnTo>
                  <a:lnTo>
                    <a:pt x="173670" y="1540694"/>
                  </a:lnTo>
                  <a:lnTo>
                    <a:pt x="132125" y="1560429"/>
                  </a:lnTo>
                  <a:lnTo>
                    <a:pt x="94899" y="1586749"/>
                  </a:lnTo>
                  <a:lnTo>
                    <a:pt x="62749" y="1618899"/>
                  </a:lnTo>
                  <a:lnTo>
                    <a:pt x="36429" y="1656125"/>
                  </a:lnTo>
                  <a:lnTo>
                    <a:pt x="16694" y="1697670"/>
                  </a:lnTo>
                  <a:lnTo>
                    <a:pt x="4299" y="1742780"/>
                  </a:lnTo>
                  <a:lnTo>
                    <a:pt x="0" y="1790700"/>
                  </a:lnTo>
                  <a:lnTo>
                    <a:pt x="4299" y="1838619"/>
                  </a:lnTo>
                  <a:lnTo>
                    <a:pt x="16694" y="1883729"/>
                  </a:lnTo>
                  <a:lnTo>
                    <a:pt x="36429" y="1925274"/>
                  </a:lnTo>
                  <a:lnTo>
                    <a:pt x="62749" y="1962500"/>
                  </a:lnTo>
                  <a:lnTo>
                    <a:pt x="94899" y="1994650"/>
                  </a:lnTo>
                  <a:lnTo>
                    <a:pt x="132125" y="2020970"/>
                  </a:lnTo>
                  <a:lnTo>
                    <a:pt x="173670" y="2040705"/>
                  </a:lnTo>
                  <a:lnTo>
                    <a:pt x="218780" y="2053100"/>
                  </a:lnTo>
                  <a:lnTo>
                    <a:pt x="266700" y="2057400"/>
                  </a:lnTo>
                  <a:lnTo>
                    <a:pt x="314619" y="2053100"/>
                  </a:lnTo>
                  <a:lnTo>
                    <a:pt x="359729" y="2040705"/>
                  </a:lnTo>
                  <a:lnTo>
                    <a:pt x="401274" y="2020970"/>
                  </a:lnTo>
                  <a:lnTo>
                    <a:pt x="438500" y="1994650"/>
                  </a:lnTo>
                  <a:lnTo>
                    <a:pt x="470650" y="1962500"/>
                  </a:lnTo>
                  <a:lnTo>
                    <a:pt x="496970" y="1925274"/>
                  </a:lnTo>
                  <a:lnTo>
                    <a:pt x="516705" y="1883729"/>
                  </a:lnTo>
                  <a:lnTo>
                    <a:pt x="529100" y="1838619"/>
                  </a:lnTo>
                  <a:lnTo>
                    <a:pt x="533400" y="17907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87494" y="2864611"/>
              <a:ext cx="171450" cy="170815"/>
            </a:xfrm>
            <a:custGeom>
              <a:avLst/>
              <a:gdLst/>
              <a:ahLst/>
              <a:cxnLst/>
              <a:rect l="l" t="t" r="r" b="b"/>
              <a:pathLst>
                <a:path w="171450" h="170814">
                  <a:moveTo>
                    <a:pt x="171450" y="0"/>
                  </a:moveTo>
                  <a:lnTo>
                    <a:pt x="0" y="0"/>
                  </a:lnTo>
                  <a:lnTo>
                    <a:pt x="86105" y="170687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06700" y="3340099"/>
              <a:ext cx="1431290" cy="0"/>
            </a:xfrm>
            <a:custGeom>
              <a:avLst/>
              <a:gdLst/>
              <a:ahLst/>
              <a:cxnLst/>
              <a:rect l="l" t="t" r="r" b="b"/>
              <a:pathLst>
                <a:path w="1431289">
                  <a:moveTo>
                    <a:pt x="0" y="0"/>
                  </a:moveTo>
                  <a:lnTo>
                    <a:pt x="1431036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36211" y="3254755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4" h="171450">
                  <a:moveTo>
                    <a:pt x="170687" y="85344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0687" y="85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35500" y="3568699"/>
              <a:ext cx="0" cy="821690"/>
            </a:xfrm>
            <a:custGeom>
              <a:avLst/>
              <a:gdLst/>
              <a:ahLst/>
              <a:cxnLst/>
              <a:rect l="l" t="t" r="r" b="b"/>
              <a:pathLst>
                <a:path h="821689">
                  <a:moveTo>
                    <a:pt x="0" y="0"/>
                  </a:moveTo>
                  <a:lnTo>
                    <a:pt x="0" y="82143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49394" y="4388611"/>
              <a:ext cx="171450" cy="170815"/>
            </a:xfrm>
            <a:custGeom>
              <a:avLst/>
              <a:gdLst/>
              <a:ahLst/>
              <a:cxnLst/>
              <a:rect l="l" t="t" r="r" b="b"/>
              <a:pathLst>
                <a:path w="171450" h="170814">
                  <a:moveTo>
                    <a:pt x="171450" y="0"/>
                  </a:moveTo>
                  <a:lnTo>
                    <a:pt x="0" y="0"/>
                  </a:lnTo>
                  <a:lnTo>
                    <a:pt x="86105" y="170687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30500" y="4864100"/>
              <a:ext cx="1431290" cy="0"/>
            </a:xfrm>
            <a:custGeom>
              <a:avLst/>
              <a:gdLst/>
              <a:ahLst/>
              <a:cxnLst/>
              <a:rect l="l" t="t" r="r" b="b"/>
              <a:pathLst>
                <a:path w="1431289">
                  <a:moveTo>
                    <a:pt x="0" y="0"/>
                  </a:moveTo>
                  <a:lnTo>
                    <a:pt x="143103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60011" y="4778755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4" h="171450">
                  <a:moveTo>
                    <a:pt x="170687" y="85344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0687" y="85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64100" y="4864100"/>
              <a:ext cx="2895600" cy="0"/>
            </a:xfrm>
            <a:custGeom>
              <a:avLst/>
              <a:gdLst/>
              <a:ahLst/>
              <a:cxnLst/>
              <a:rect l="l" t="t" r="r" b="b"/>
              <a:pathLst>
                <a:path w="2895600">
                  <a:moveTo>
                    <a:pt x="0" y="0"/>
                  </a:moveTo>
                  <a:lnTo>
                    <a:pt x="28956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597653" y="3098800"/>
            <a:ext cx="199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83353" y="4635754"/>
            <a:ext cx="199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674356" y="2349500"/>
            <a:ext cx="171450" cy="2514600"/>
            <a:chOff x="7674356" y="2349500"/>
            <a:chExt cx="171450" cy="2514600"/>
          </a:xfrm>
        </p:grpSpPr>
        <p:sp>
          <p:nvSpPr>
            <p:cNvPr id="26" name="object 26"/>
            <p:cNvSpPr/>
            <p:nvPr/>
          </p:nvSpPr>
          <p:spPr>
            <a:xfrm>
              <a:off x="7759700" y="2518663"/>
              <a:ext cx="0" cy="2345690"/>
            </a:xfrm>
            <a:custGeom>
              <a:avLst/>
              <a:gdLst/>
              <a:ahLst/>
              <a:cxnLst/>
              <a:rect l="l" t="t" r="r" b="b"/>
              <a:pathLst>
                <a:path h="2345690">
                  <a:moveTo>
                    <a:pt x="0" y="2345436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74356" y="2349500"/>
              <a:ext cx="171450" cy="170815"/>
            </a:xfrm>
            <a:custGeom>
              <a:avLst/>
              <a:gdLst/>
              <a:ahLst/>
              <a:cxnLst/>
              <a:rect l="l" t="t" r="r" b="b"/>
              <a:pathLst>
                <a:path w="171450" h="170814">
                  <a:moveTo>
                    <a:pt x="171450" y="170687"/>
                  </a:moveTo>
                  <a:lnTo>
                    <a:pt x="85344" y="0"/>
                  </a:lnTo>
                  <a:lnTo>
                    <a:pt x="0" y="170687"/>
                  </a:lnTo>
                  <a:lnTo>
                    <a:pt x="171450" y="1706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803400" y="78255"/>
            <a:ext cx="3428365" cy="1049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00">
              <a:lnSpc>
                <a:spcPts val="5235"/>
              </a:lnSpc>
              <a:spcBef>
                <a:spcPts val="95"/>
              </a:spcBef>
            </a:pPr>
            <a:r>
              <a:rPr spc="-10" dirty="0"/>
              <a:t>Cont.</a:t>
            </a:r>
          </a:p>
          <a:p>
            <a:pPr marL="12700">
              <a:lnSpc>
                <a:spcPts val="2835"/>
              </a:lnSpc>
            </a:pPr>
            <a:r>
              <a:rPr sz="2400" dirty="0">
                <a:solidFill>
                  <a:srgbClr val="FF0000"/>
                </a:solidFill>
              </a:rPr>
              <a:t>Register</a:t>
            </a:r>
            <a:r>
              <a:rPr sz="2400" spc="-40" dirty="0">
                <a:solidFill>
                  <a:srgbClr val="FF0000"/>
                </a:solidFill>
              </a:rPr>
              <a:t> </a:t>
            </a:r>
            <a:r>
              <a:rPr sz="2400" spc="-10" dirty="0">
                <a:solidFill>
                  <a:srgbClr val="FF0000"/>
                </a:solidFill>
              </a:rPr>
              <a:t>Array</a:t>
            </a:r>
            <a:endParaRPr sz="2400"/>
          </a:p>
        </p:txBody>
      </p:sp>
      <p:sp>
        <p:nvSpPr>
          <p:cNvPr id="29" name="object 29"/>
          <p:cNvSpPr txBox="1"/>
          <p:nvPr/>
        </p:nvSpPr>
        <p:spPr>
          <a:xfrm>
            <a:off x="1727200" y="3098800"/>
            <a:ext cx="872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33CC"/>
                </a:solidFill>
                <a:latin typeface="Times New Roman"/>
                <a:cs typeface="Times New Roman"/>
              </a:rPr>
              <a:t>1000H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29402" y="543052"/>
            <a:ext cx="110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00" y="596900"/>
            <a:ext cx="7772400" cy="533400"/>
          </a:xfrm>
          <a:custGeom>
            <a:avLst/>
            <a:gdLst/>
            <a:ahLst/>
            <a:cxnLst/>
            <a:rect l="l" t="t" r="r" b="b"/>
            <a:pathLst>
              <a:path w="7772400" h="533400">
                <a:moveTo>
                  <a:pt x="7772400" y="533400"/>
                </a:moveTo>
                <a:lnTo>
                  <a:pt x="7772400" y="0"/>
                </a:lnTo>
                <a:lnTo>
                  <a:pt x="0" y="0"/>
                </a:lnTo>
                <a:lnTo>
                  <a:pt x="0" y="533400"/>
                </a:lnTo>
                <a:lnTo>
                  <a:pt x="7772400" y="53340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662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Times New Roman"/>
                <a:cs typeface="Times New Roman"/>
              </a:rPr>
              <a:t>Table</a:t>
            </a:r>
            <a:r>
              <a:rPr sz="3600" b="0" spc="-75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3.7:</a:t>
            </a:r>
            <a:r>
              <a:rPr sz="3600" b="0" spc="-75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register</a:t>
            </a:r>
            <a:r>
              <a:rPr sz="3600" b="0" spc="-75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relative</a:t>
            </a:r>
            <a:r>
              <a:rPr sz="3600" b="0" spc="-75" dirty="0">
                <a:latin typeface="Times New Roman"/>
                <a:cs typeface="Times New Roman"/>
              </a:rPr>
              <a:t> </a:t>
            </a:r>
            <a:r>
              <a:rPr sz="3600" b="0" spc="-10" dirty="0">
                <a:latin typeface="Times New Roman"/>
                <a:cs typeface="Times New Roman"/>
              </a:rPr>
              <a:t>addressing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900" y="1511300"/>
            <a:ext cx="8382000" cy="47625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00" y="596900"/>
            <a:ext cx="7772400" cy="457200"/>
          </a:xfrm>
          <a:custGeom>
            <a:avLst/>
            <a:gdLst/>
            <a:ahLst/>
            <a:cxnLst/>
            <a:rect l="l" t="t" r="r" b="b"/>
            <a:pathLst>
              <a:path w="7772400" h="457200">
                <a:moveTo>
                  <a:pt x="7772400" y="457200"/>
                </a:moveTo>
                <a:lnTo>
                  <a:pt x="7772400" y="0"/>
                </a:lnTo>
                <a:lnTo>
                  <a:pt x="0" y="0"/>
                </a:lnTo>
                <a:lnTo>
                  <a:pt x="0" y="457200"/>
                </a:lnTo>
                <a:lnTo>
                  <a:pt x="7772400" y="457200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6708" y="459255"/>
            <a:ext cx="13449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1202" y="1073289"/>
            <a:ext cx="7029450" cy="4799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3204">
              <a:lnSpc>
                <a:spcPct val="100000"/>
              </a:lnSpc>
              <a:spcBef>
                <a:spcPts val="95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Displacement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also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can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offset </a:t>
            </a:r>
            <a:r>
              <a:rPr sz="3200" dirty="0">
                <a:latin typeface="Times New Roman"/>
                <a:cs typeface="Times New Roman"/>
              </a:rPr>
              <a:t>address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appended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front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[]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such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as:</a:t>
            </a:r>
            <a:endParaRPr sz="320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  <a:spcBef>
                <a:spcPts val="760"/>
              </a:spcBef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MOV</a:t>
            </a:r>
            <a:r>
              <a:rPr sz="3200" spc="-5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AL,</a:t>
            </a:r>
            <a:r>
              <a:rPr sz="3200" spc="-5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DATA</a:t>
            </a:r>
            <a:r>
              <a:rPr sz="3200" spc="-5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3333CC"/>
                </a:solidFill>
                <a:latin typeface="Times New Roman"/>
                <a:cs typeface="Times New Roman"/>
              </a:rPr>
              <a:t>[DI]</a:t>
            </a:r>
            <a:endParaRPr sz="3200">
              <a:latin typeface="Times New Roman"/>
              <a:cs typeface="Times New Roman"/>
            </a:endParaRPr>
          </a:p>
          <a:p>
            <a:pPr marL="12700" marR="812165" indent="242570">
              <a:lnSpc>
                <a:spcPct val="100000"/>
              </a:lnSpc>
              <a:spcBef>
                <a:spcPts val="760"/>
              </a:spcBef>
              <a:buChar char="•"/>
              <a:tabLst>
                <a:tab pos="255270" algn="l"/>
              </a:tabLst>
            </a:pPr>
            <a:r>
              <a:rPr sz="3200" dirty="0">
                <a:latin typeface="Times New Roman"/>
                <a:cs typeface="Times New Roman"/>
              </a:rPr>
              <a:t>Both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forms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displacement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also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can </a:t>
            </a:r>
            <a:r>
              <a:rPr sz="3200" dirty="0">
                <a:latin typeface="Times New Roman"/>
                <a:cs typeface="Times New Roman"/>
              </a:rPr>
              <a:t>appear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simultaneously,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MOV</a:t>
            </a:r>
            <a:r>
              <a:rPr sz="3200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AL</a:t>
            </a:r>
            <a:r>
              <a:rPr sz="3200" spc="-5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DATA[DI</a:t>
            </a:r>
            <a:r>
              <a:rPr sz="3200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+</a:t>
            </a:r>
            <a:r>
              <a:rPr sz="3200" spc="-5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Times New Roman"/>
                <a:cs typeface="Times New Roman"/>
              </a:rPr>
              <a:t>3]</a:t>
            </a:r>
            <a:endParaRPr sz="3200">
              <a:latin typeface="Times New Roman"/>
              <a:cs typeface="Times New Roman"/>
            </a:endParaRPr>
          </a:p>
          <a:p>
            <a:pPr marL="12700" marR="292735" indent="242570">
              <a:lnSpc>
                <a:spcPct val="100000"/>
              </a:lnSpc>
              <a:spcBef>
                <a:spcPts val="760"/>
              </a:spcBef>
              <a:buChar char="•"/>
              <a:tabLst>
                <a:tab pos="255270" algn="l"/>
              </a:tabLst>
            </a:pP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all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cases,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both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forms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displacement </a:t>
            </a:r>
            <a:r>
              <a:rPr sz="3200" dirty="0">
                <a:latin typeface="Times New Roman"/>
                <a:cs typeface="Times New Roman"/>
              </a:rPr>
              <a:t>add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base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base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&amp;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index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register </a:t>
            </a:r>
            <a:r>
              <a:rPr sz="3200" dirty="0">
                <a:latin typeface="Times New Roman"/>
                <a:cs typeface="Times New Roman"/>
              </a:rPr>
              <a:t>within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[].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300" y="444500"/>
            <a:ext cx="7772400" cy="533400"/>
          </a:xfrm>
          <a:custGeom>
            <a:avLst/>
            <a:gdLst/>
            <a:ahLst/>
            <a:cxnLst/>
            <a:rect l="l" t="t" r="r" b="b"/>
            <a:pathLst>
              <a:path w="7772400" h="533400">
                <a:moveTo>
                  <a:pt x="7772400" y="533400"/>
                </a:moveTo>
                <a:lnTo>
                  <a:pt x="7772400" y="0"/>
                </a:lnTo>
                <a:lnTo>
                  <a:pt x="0" y="0"/>
                </a:lnTo>
                <a:lnTo>
                  <a:pt x="0" y="533400"/>
                </a:lnTo>
                <a:lnTo>
                  <a:pt x="7772400" y="53340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2908" y="344955"/>
            <a:ext cx="13449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530" y="991440"/>
            <a:ext cx="7757159" cy="49796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25425" indent="-212725" algn="just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Font typeface="Times New Roman"/>
              <a:buChar char="•"/>
              <a:tabLst>
                <a:tab pos="225425" algn="l"/>
              </a:tabLst>
            </a:pP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See</a:t>
            </a:r>
            <a:r>
              <a:rPr sz="2800" b="1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Table</a:t>
            </a:r>
            <a:r>
              <a:rPr sz="2800" b="1" spc="-25" dirty="0">
                <a:solidFill>
                  <a:srgbClr val="3333CC"/>
                </a:solidFill>
                <a:latin typeface="Times New Roman"/>
                <a:cs typeface="Times New Roman"/>
              </a:rPr>
              <a:t> (3-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1),</a:t>
            </a:r>
            <a:r>
              <a:rPr sz="2800" b="1" spc="-25" dirty="0">
                <a:solidFill>
                  <a:srgbClr val="3333CC"/>
                </a:solidFill>
                <a:latin typeface="Times New Roman"/>
                <a:cs typeface="Times New Roman"/>
              </a:rPr>
              <a:t> P-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78,</a:t>
            </a:r>
            <a:r>
              <a:rPr sz="280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BREY</a:t>
            </a:r>
            <a:r>
              <a:rPr sz="2800" b="1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 marR="130175" algn="just">
              <a:lnSpc>
                <a:spcPct val="100000"/>
              </a:lnSpc>
              <a:spcBef>
                <a:spcPts val="670"/>
              </a:spcBef>
            </a:pPr>
            <a:r>
              <a:rPr sz="2800" b="1" dirty="0">
                <a:latin typeface="Times New Roman"/>
                <a:cs typeface="Times New Roman"/>
              </a:rPr>
              <a:t>-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</a:t>
            </a:r>
            <a:r>
              <a:rPr sz="2800" b="1" spc="-10" dirty="0">
                <a:latin typeface="Times New Roman"/>
                <a:cs typeface="Times New Roman"/>
              </a:rPr>
              <a:t> segment-</a:t>
            </a:r>
            <a:r>
              <a:rPr sz="2800" b="1" spc="-20" dirty="0">
                <a:latin typeface="Times New Roman"/>
                <a:cs typeface="Times New Roman"/>
              </a:rPr>
              <a:t>to-</a:t>
            </a:r>
            <a:r>
              <a:rPr sz="2800" b="1" dirty="0">
                <a:latin typeface="Times New Roman"/>
                <a:cs typeface="Times New Roman"/>
              </a:rPr>
              <a:t>segment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register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MOV</a:t>
            </a:r>
            <a:r>
              <a:rPr sz="2800" b="1" spc="-10" dirty="0">
                <a:latin typeface="Times New Roman"/>
                <a:cs typeface="Times New Roman"/>
              </a:rPr>
              <a:t> instruction </a:t>
            </a:r>
            <a:r>
              <a:rPr sz="2800" b="1" dirty="0">
                <a:latin typeface="Times New Roman"/>
                <a:cs typeface="Times New Roman"/>
              </a:rPr>
              <a:t>is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about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only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type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of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register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MOV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instruction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not </a:t>
            </a:r>
            <a:r>
              <a:rPr sz="2800" b="1" spc="-10" dirty="0">
                <a:latin typeface="Times New Roman"/>
                <a:cs typeface="Times New Roman"/>
              </a:rPr>
              <a:t>allowed.</a:t>
            </a:r>
            <a:endParaRPr sz="2800">
              <a:latin typeface="Times New Roman"/>
              <a:cs typeface="Times New Roman"/>
            </a:endParaRPr>
          </a:p>
          <a:p>
            <a:pPr marL="12700" marR="5080" indent="212725">
              <a:lnSpc>
                <a:spcPct val="100000"/>
              </a:lnSpc>
              <a:spcBef>
                <a:spcPts val="685"/>
              </a:spcBef>
              <a:buClr>
                <a:srgbClr val="000000"/>
              </a:buClr>
              <a:buFont typeface="Times New Roman"/>
              <a:buChar char="•"/>
              <a:tabLst>
                <a:tab pos="225425" algn="l"/>
              </a:tabLst>
            </a:pP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Code</a:t>
            </a:r>
            <a:r>
              <a:rPr sz="2800" b="1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segment</a:t>
            </a:r>
            <a:r>
              <a:rPr sz="2800" b="1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(CS)</a:t>
            </a:r>
            <a:r>
              <a:rPr sz="2800" b="1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register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not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normally </a:t>
            </a:r>
            <a:r>
              <a:rPr sz="2800" b="1" dirty="0">
                <a:latin typeface="Times New Roman"/>
                <a:cs typeface="Times New Roman"/>
              </a:rPr>
              <a:t>changed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by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MOV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instruction,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because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the </a:t>
            </a:r>
            <a:r>
              <a:rPr sz="2800" b="1" dirty="0">
                <a:latin typeface="Times New Roman"/>
                <a:cs typeface="Times New Roman"/>
              </a:rPr>
              <a:t>address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of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the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next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instruction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is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fund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both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IP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&amp; </a:t>
            </a:r>
            <a:r>
              <a:rPr sz="2800" b="1" dirty="0">
                <a:latin typeface="Times New Roman"/>
                <a:cs typeface="Times New Roman"/>
              </a:rPr>
              <a:t>CS.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If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only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CS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were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changed,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the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address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of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the </a:t>
            </a:r>
            <a:r>
              <a:rPr sz="2800" b="1" dirty="0">
                <a:latin typeface="Times New Roman"/>
                <a:cs typeface="Times New Roman"/>
              </a:rPr>
              <a:t>next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instruction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would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be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unpredictable. </a:t>
            </a:r>
            <a:r>
              <a:rPr sz="2800" b="1" dirty="0">
                <a:latin typeface="Times New Roman"/>
                <a:cs typeface="Times New Roman"/>
              </a:rPr>
              <a:t>Therefore,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changing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CS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register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with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MOV </a:t>
            </a:r>
            <a:r>
              <a:rPr sz="2800" b="1" dirty="0">
                <a:latin typeface="Times New Roman"/>
                <a:cs typeface="Times New Roman"/>
              </a:rPr>
              <a:t>instruction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is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not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allowed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673100"/>
            <a:ext cx="8077200" cy="609600"/>
          </a:xfrm>
          <a:prstGeom prst="rect">
            <a:avLst/>
          </a:prstGeom>
          <a:solidFill>
            <a:srgbClr val="66FF33"/>
          </a:solidFill>
        </p:spPr>
        <p:txBody>
          <a:bodyPr vert="horz" wrap="square" lIns="0" tIns="0" rIns="0" bIns="0" rtlCol="0">
            <a:spAutoFit/>
          </a:bodyPr>
          <a:lstStyle/>
          <a:p>
            <a:pPr marL="163830">
              <a:lnSpc>
                <a:spcPts val="4800"/>
              </a:lnSpc>
            </a:pPr>
            <a:r>
              <a:rPr sz="4000" b="0" dirty="0">
                <a:latin typeface="Times New Roman"/>
                <a:cs typeface="Times New Roman"/>
              </a:rPr>
              <a:t>Base</a:t>
            </a:r>
            <a:r>
              <a:rPr sz="4000" b="0" spc="15" dirty="0">
                <a:latin typeface="Times New Roman"/>
                <a:cs typeface="Times New Roman"/>
              </a:rPr>
              <a:t> </a:t>
            </a:r>
            <a:r>
              <a:rPr sz="4000" b="0" spc="-25" dirty="0">
                <a:latin typeface="Times New Roman"/>
                <a:cs typeface="Times New Roman"/>
              </a:rPr>
              <a:t>Relative-plus-</a:t>
            </a:r>
            <a:r>
              <a:rPr sz="4000" b="0" dirty="0">
                <a:latin typeface="Times New Roman"/>
                <a:cs typeface="Times New Roman"/>
              </a:rPr>
              <a:t>Index</a:t>
            </a:r>
            <a:r>
              <a:rPr sz="4000" b="0" spc="15" dirty="0">
                <a:latin typeface="Times New Roman"/>
                <a:cs typeface="Times New Roman"/>
              </a:rPr>
              <a:t> </a:t>
            </a:r>
            <a:r>
              <a:rPr sz="4000" b="0" spc="-10" dirty="0">
                <a:latin typeface="Times New Roman"/>
                <a:cs typeface="Times New Roman"/>
              </a:rPr>
              <a:t>Addressing</a:t>
            </a:r>
            <a:r>
              <a:rPr b="0" spc="-10" dirty="0">
                <a:latin typeface="Times New Roman"/>
                <a:cs typeface="Times New Roman"/>
              </a:rPr>
              <a:t>: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7402" y="1378089"/>
            <a:ext cx="7198995" cy="40214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3204">
              <a:lnSpc>
                <a:spcPct val="100000"/>
              </a:lnSpc>
              <a:spcBef>
                <a:spcPts val="95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base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relative-plus-</a:t>
            </a:r>
            <a:r>
              <a:rPr sz="3200" dirty="0">
                <a:latin typeface="Times New Roman"/>
                <a:cs typeface="Times New Roman"/>
              </a:rPr>
              <a:t>index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addressing </a:t>
            </a:r>
            <a:r>
              <a:rPr sz="3200" dirty="0">
                <a:latin typeface="Times New Roman"/>
                <a:cs typeface="Times New Roman"/>
              </a:rPr>
              <a:t>mode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similar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base-plus-</a:t>
            </a:r>
            <a:r>
              <a:rPr sz="3200" spc="-10" dirty="0">
                <a:latin typeface="Times New Roman"/>
                <a:cs typeface="Times New Roman"/>
              </a:rPr>
              <a:t>index </a:t>
            </a:r>
            <a:r>
              <a:rPr sz="3200" dirty="0">
                <a:latin typeface="Times New Roman"/>
                <a:cs typeface="Times New Roman"/>
              </a:rPr>
              <a:t>addressing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mode,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but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displacement </a:t>
            </a:r>
            <a:r>
              <a:rPr sz="3200" dirty="0">
                <a:latin typeface="Times New Roman"/>
                <a:cs typeface="Times New Roman"/>
              </a:rPr>
              <a:t>besides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using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base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register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&amp;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index </a:t>
            </a:r>
            <a:r>
              <a:rPr sz="3200" dirty="0">
                <a:latin typeface="Times New Roman"/>
                <a:cs typeface="Times New Roman"/>
              </a:rPr>
              <a:t>register,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form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memory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address.</a:t>
            </a:r>
            <a:endParaRPr sz="3200">
              <a:latin typeface="Times New Roman"/>
              <a:cs typeface="Times New Roman"/>
            </a:endParaRPr>
          </a:p>
          <a:p>
            <a:pPr marL="12700" marR="1157605" indent="243204" algn="just">
              <a:lnSpc>
                <a:spcPct val="100000"/>
              </a:lnSpc>
              <a:spcBef>
                <a:spcPts val="750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This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type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addressing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mode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often </a:t>
            </a:r>
            <a:r>
              <a:rPr sz="3200" dirty="0">
                <a:latin typeface="Times New Roman"/>
                <a:cs typeface="Times New Roman"/>
              </a:rPr>
              <a:t>addresses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two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dimensional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array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memory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data.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825500"/>
            <a:ext cx="7848600" cy="685800"/>
          </a:xfrm>
          <a:prstGeom prst="rect">
            <a:avLst/>
          </a:prstGeom>
          <a:solidFill>
            <a:srgbClr val="66FF33"/>
          </a:solidFill>
        </p:spPr>
        <p:txBody>
          <a:bodyPr vert="horz" wrap="square" lIns="0" tIns="8382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660"/>
              </a:spcBef>
            </a:pPr>
            <a:r>
              <a:rPr sz="3200" dirty="0">
                <a:latin typeface="Times New Roman"/>
                <a:cs typeface="Times New Roman"/>
              </a:rPr>
              <a:t>Addressing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base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relative-plus-</a:t>
            </a:r>
            <a:r>
              <a:rPr sz="3200" spc="-10" dirty="0">
                <a:latin typeface="Times New Roman"/>
                <a:cs typeface="Times New Roman"/>
              </a:rPr>
              <a:t>index: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1189" y="1454297"/>
            <a:ext cx="7296784" cy="4311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3204">
              <a:lnSpc>
                <a:spcPct val="100000"/>
              </a:lnSpc>
              <a:spcBef>
                <a:spcPts val="95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Base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relative-plus-</a:t>
            </a:r>
            <a:r>
              <a:rPr sz="3200" dirty="0">
                <a:latin typeface="Times New Roman"/>
                <a:cs typeface="Times New Roman"/>
              </a:rPr>
              <a:t>index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addressing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least </a:t>
            </a:r>
            <a:r>
              <a:rPr sz="3200" dirty="0">
                <a:latin typeface="Times New Roman"/>
                <a:cs typeface="Times New Roman"/>
              </a:rPr>
              <a:t>used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addressing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mode.</a:t>
            </a:r>
            <a:endParaRPr sz="3200">
              <a:latin typeface="Times New Roman"/>
              <a:cs typeface="Times New Roman"/>
            </a:endParaRPr>
          </a:p>
          <a:p>
            <a:pPr marL="12700" marR="391160" indent="243204">
              <a:lnSpc>
                <a:spcPct val="100000"/>
              </a:lnSpc>
              <a:spcBef>
                <a:spcPts val="760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This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addressing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mode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complex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for </a:t>
            </a:r>
            <a:r>
              <a:rPr sz="3200" dirty="0">
                <a:latin typeface="Times New Roman"/>
                <a:cs typeface="Times New Roman"/>
              </a:rPr>
              <a:t>frequent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program.</a:t>
            </a:r>
            <a:endParaRPr sz="3200">
              <a:latin typeface="Times New Roman"/>
              <a:cs typeface="Times New Roman"/>
            </a:endParaRPr>
          </a:p>
          <a:p>
            <a:pPr marL="255904" indent="-243204">
              <a:lnSpc>
                <a:spcPct val="100000"/>
              </a:lnSpc>
              <a:spcBef>
                <a:spcPts val="760"/>
              </a:spcBef>
              <a:buChar char="•"/>
              <a:tabLst>
                <a:tab pos="255904" algn="l"/>
              </a:tabLst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See</a:t>
            </a:r>
            <a:r>
              <a:rPr sz="3200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fig(3-12),P-91,</a:t>
            </a:r>
            <a:r>
              <a:rPr sz="3200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3333CC"/>
                </a:solidFill>
                <a:latin typeface="Times New Roman"/>
                <a:cs typeface="Times New Roman"/>
              </a:rPr>
              <a:t>BREY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•Also</a:t>
            </a:r>
            <a:r>
              <a:rPr sz="3200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see</a:t>
            </a:r>
            <a:r>
              <a:rPr sz="3200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table(3-8),P-92,</a:t>
            </a:r>
            <a:r>
              <a:rPr sz="3200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Times New Roman"/>
                <a:cs typeface="Times New Roman"/>
              </a:rPr>
              <a:t>BREY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 marR="666750" indent="242570">
              <a:lnSpc>
                <a:spcPct val="100000"/>
              </a:lnSpc>
              <a:spcBef>
                <a:spcPts val="760"/>
              </a:spcBef>
              <a:buChar char="•"/>
              <a:tabLst>
                <a:tab pos="255270" algn="l"/>
              </a:tabLst>
            </a:pPr>
            <a:r>
              <a:rPr sz="3200" dirty="0">
                <a:latin typeface="Times New Roman"/>
                <a:cs typeface="Times New Roman"/>
              </a:rPr>
              <a:t>MOV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AX,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[BX+SI+100],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DS=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1000H, </a:t>
            </a:r>
            <a:r>
              <a:rPr sz="3200" dirty="0">
                <a:latin typeface="Times New Roman"/>
                <a:cs typeface="Times New Roman"/>
              </a:rPr>
              <a:t>BX=0020H,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SI=0010H,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DS=1000H.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596900"/>
            <a:ext cx="7772400" cy="609600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4572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360"/>
              </a:spcBef>
            </a:pPr>
            <a:r>
              <a:rPr sz="3200" b="0" dirty="0">
                <a:latin typeface="Times New Roman"/>
                <a:cs typeface="Times New Roman"/>
              </a:rPr>
              <a:t>Fig</a:t>
            </a:r>
            <a:r>
              <a:rPr sz="3200" b="0" spc="-6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3.12:</a:t>
            </a:r>
            <a:r>
              <a:rPr sz="3200" b="0" spc="-5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base</a:t>
            </a:r>
            <a:r>
              <a:rPr sz="3200" b="0" spc="-6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relative</a:t>
            </a:r>
            <a:r>
              <a:rPr sz="3200" b="0" spc="-5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plus</a:t>
            </a:r>
            <a:r>
              <a:rPr sz="3200" b="0" spc="-6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index</a:t>
            </a:r>
            <a:r>
              <a:rPr sz="3200" b="0" spc="-55" dirty="0">
                <a:latin typeface="Times New Roman"/>
                <a:cs typeface="Times New Roman"/>
              </a:rPr>
              <a:t> </a:t>
            </a:r>
            <a:r>
              <a:rPr sz="3200" b="0" spc="-10" dirty="0">
                <a:latin typeface="Times New Roman"/>
                <a:cs typeface="Times New Roman"/>
              </a:rPr>
              <a:t>addressing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00" y="1345946"/>
            <a:ext cx="8620506" cy="44866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8000" y="5842000"/>
            <a:ext cx="3700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33CC"/>
                </a:solidFill>
                <a:latin typeface="Times New Roman"/>
                <a:cs typeface="Times New Roman"/>
              </a:rPr>
              <a:t>MOV</a:t>
            </a:r>
            <a:r>
              <a:rPr sz="2400" b="1" spc="-30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33CC"/>
                </a:solidFill>
                <a:latin typeface="Times New Roman"/>
                <a:cs typeface="Times New Roman"/>
              </a:rPr>
              <a:t>AX,</a:t>
            </a:r>
            <a:r>
              <a:rPr sz="2400" b="1" spc="-20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33CC"/>
                </a:solidFill>
                <a:latin typeface="Times New Roman"/>
                <a:cs typeface="Times New Roman"/>
              </a:rPr>
              <a:t>[BX</a:t>
            </a:r>
            <a:r>
              <a:rPr sz="2400" b="1" spc="-25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33CC"/>
                </a:solidFill>
                <a:latin typeface="Times New Roman"/>
                <a:cs typeface="Times New Roman"/>
              </a:rPr>
              <a:t>+</a:t>
            </a:r>
            <a:r>
              <a:rPr sz="2400" b="1" spc="-25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33CC"/>
                </a:solidFill>
                <a:latin typeface="Times New Roman"/>
                <a:cs typeface="Times New Roman"/>
              </a:rPr>
              <a:t>SI</a:t>
            </a:r>
            <a:r>
              <a:rPr sz="2400" b="1" spc="-25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33CC"/>
                </a:solidFill>
                <a:latin typeface="Times New Roman"/>
                <a:cs typeface="Times New Roman"/>
              </a:rPr>
              <a:t>+</a:t>
            </a:r>
            <a:r>
              <a:rPr sz="2400" b="1" spc="-20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33CC"/>
                </a:solidFill>
                <a:latin typeface="Times New Roman"/>
                <a:cs typeface="Times New Roman"/>
              </a:rPr>
              <a:t>100H]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27600" y="5918200"/>
            <a:ext cx="1588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DS</a:t>
            </a:r>
            <a:r>
              <a:rPr sz="2400" b="1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=</a:t>
            </a:r>
            <a:r>
              <a:rPr sz="240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1000H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300" y="825500"/>
            <a:ext cx="7772400" cy="381000"/>
          </a:xfrm>
          <a:custGeom>
            <a:avLst/>
            <a:gdLst/>
            <a:ahLst/>
            <a:cxnLst/>
            <a:rect l="l" t="t" r="r" b="b"/>
            <a:pathLst>
              <a:path w="7772400" h="381000">
                <a:moveTo>
                  <a:pt x="7772400" y="381000"/>
                </a:moveTo>
                <a:lnTo>
                  <a:pt x="7772400" y="0"/>
                </a:lnTo>
                <a:lnTo>
                  <a:pt x="0" y="0"/>
                </a:lnTo>
                <a:lnTo>
                  <a:pt x="0" y="381000"/>
                </a:lnTo>
                <a:lnTo>
                  <a:pt x="7772400" y="381000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28805" y="602088"/>
            <a:ext cx="7606030" cy="499110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235"/>
              </a:spcBef>
            </a:pPr>
            <a:r>
              <a:rPr sz="3200" dirty="0">
                <a:latin typeface="Times New Roman"/>
                <a:cs typeface="Times New Roman"/>
              </a:rPr>
              <a:t>STACK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MEMORY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ADDRESSING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MODES:</a:t>
            </a:r>
            <a:endParaRPr sz="3200">
              <a:latin typeface="Times New Roman"/>
              <a:cs typeface="Times New Roman"/>
            </a:endParaRPr>
          </a:p>
          <a:p>
            <a:pPr marL="255904" indent="-243204">
              <a:lnSpc>
                <a:spcPct val="100000"/>
              </a:lnSpc>
              <a:spcBef>
                <a:spcPts val="1130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stack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plays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important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role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all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MP.</a:t>
            </a:r>
            <a:endParaRPr sz="3200">
              <a:latin typeface="Times New Roman"/>
              <a:cs typeface="Times New Roman"/>
            </a:endParaRPr>
          </a:p>
          <a:p>
            <a:pPr marL="12700" marR="951865" indent="243204">
              <a:lnSpc>
                <a:spcPct val="100000"/>
              </a:lnSpc>
              <a:spcBef>
                <a:spcPts val="765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It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holds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temporarily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&amp;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store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return </a:t>
            </a:r>
            <a:r>
              <a:rPr sz="3200" dirty="0">
                <a:latin typeface="Times New Roman"/>
                <a:cs typeface="Times New Roman"/>
              </a:rPr>
              <a:t>addresses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procedures.</a:t>
            </a:r>
            <a:endParaRPr sz="3200">
              <a:latin typeface="Times New Roman"/>
              <a:cs typeface="Times New Roman"/>
            </a:endParaRPr>
          </a:p>
          <a:p>
            <a:pPr marL="12700" marR="265430" indent="243204">
              <a:lnSpc>
                <a:spcPct val="100000"/>
              </a:lnSpc>
              <a:spcBef>
                <a:spcPts val="755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Stack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memory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LIFO</a:t>
            </a:r>
            <a:r>
              <a:rPr sz="32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(Last-in-First-</a:t>
            </a:r>
            <a:r>
              <a:rPr sz="3200" spc="-20" dirty="0">
                <a:latin typeface="Times New Roman"/>
                <a:cs typeface="Times New Roman"/>
              </a:rPr>
              <a:t>out) </a:t>
            </a:r>
            <a:r>
              <a:rPr sz="3200" dirty="0">
                <a:latin typeface="Times New Roman"/>
                <a:cs typeface="Times New Roman"/>
              </a:rPr>
              <a:t>memory,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which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describes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way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data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stored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&amp;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removed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stack.</a:t>
            </a:r>
            <a:endParaRPr sz="3200">
              <a:latin typeface="Times New Roman"/>
              <a:cs typeface="Times New Roman"/>
            </a:endParaRPr>
          </a:p>
          <a:p>
            <a:pPr marL="12700" marR="12700" indent="243204">
              <a:lnSpc>
                <a:spcPct val="100000"/>
              </a:lnSpc>
              <a:spcBef>
                <a:spcPts val="755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placed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onto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stack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PUSH </a:t>
            </a:r>
            <a:r>
              <a:rPr sz="3200" dirty="0">
                <a:latin typeface="Times New Roman"/>
                <a:cs typeface="Times New Roman"/>
              </a:rPr>
              <a:t>instruction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&amp;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removed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POP</a:t>
            </a:r>
            <a:r>
              <a:rPr sz="32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instruction.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00" y="673100"/>
            <a:ext cx="7772400" cy="381000"/>
          </a:xfrm>
          <a:custGeom>
            <a:avLst/>
            <a:gdLst/>
            <a:ahLst/>
            <a:cxnLst/>
            <a:rect l="l" t="t" r="r" b="b"/>
            <a:pathLst>
              <a:path w="7772400" h="381000">
                <a:moveTo>
                  <a:pt x="7772400" y="381000"/>
                </a:moveTo>
                <a:lnTo>
                  <a:pt x="7772400" y="0"/>
                </a:lnTo>
                <a:lnTo>
                  <a:pt x="0" y="0"/>
                </a:lnTo>
                <a:lnTo>
                  <a:pt x="0" y="381000"/>
                </a:lnTo>
                <a:lnTo>
                  <a:pt x="7772400" y="381000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6708" y="497355"/>
            <a:ext cx="13449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1202" y="1301889"/>
            <a:ext cx="6898640" cy="43620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3204">
              <a:lnSpc>
                <a:spcPct val="100000"/>
              </a:lnSpc>
              <a:spcBef>
                <a:spcPts val="95"/>
              </a:spcBef>
              <a:buChar char="•"/>
              <a:tabLst>
                <a:tab pos="255904" algn="l"/>
              </a:tabLst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CALL</a:t>
            </a:r>
            <a:r>
              <a:rPr sz="32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instruction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also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stack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hold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return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 smtClean="0">
                <a:latin typeface="Times New Roman"/>
                <a:cs typeface="Times New Roman"/>
              </a:rPr>
              <a:t>procedures</a:t>
            </a:r>
            <a:endParaRPr sz="3200" dirty="0">
              <a:latin typeface="Times New Roman"/>
              <a:cs typeface="Times New Roman"/>
            </a:endParaRPr>
          </a:p>
          <a:p>
            <a:pPr marL="12700" marR="449580">
              <a:lnSpc>
                <a:spcPct val="100000"/>
              </a:lnSpc>
              <a:spcBef>
                <a:spcPts val="760"/>
              </a:spcBef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•RET</a:t>
            </a:r>
            <a:r>
              <a:rPr sz="32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(return)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instruction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remove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return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stack.</a:t>
            </a:r>
            <a:endParaRPr sz="3200" dirty="0">
              <a:latin typeface="Times New Roman"/>
              <a:cs typeface="Times New Roman"/>
            </a:endParaRPr>
          </a:p>
          <a:p>
            <a:pPr marL="12700" marR="217804" indent="243204">
              <a:lnSpc>
                <a:spcPct val="100000"/>
              </a:lnSpc>
              <a:spcBef>
                <a:spcPts val="760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stack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memory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maintained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two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register:</a:t>
            </a:r>
            <a:endParaRPr sz="3200" dirty="0">
              <a:latin typeface="Times New Roman"/>
              <a:cs typeface="Times New Roman"/>
            </a:endParaRPr>
          </a:p>
          <a:p>
            <a:pPr marL="417830" indent="-40513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417830" algn="l"/>
              </a:tabLst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Stack</a:t>
            </a:r>
            <a:r>
              <a:rPr sz="3200" spc="-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Pointer</a:t>
            </a:r>
            <a:r>
              <a:rPr sz="3200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3333CC"/>
                </a:solidFill>
                <a:latin typeface="Times New Roman"/>
                <a:cs typeface="Times New Roman"/>
              </a:rPr>
              <a:t>(SP)</a:t>
            </a:r>
            <a:endParaRPr sz="3200" dirty="0">
              <a:latin typeface="Times New Roman"/>
              <a:cs typeface="Times New Roman"/>
            </a:endParaRPr>
          </a:p>
          <a:p>
            <a:pPr marL="417830" indent="-40513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417830" algn="l"/>
              </a:tabLst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Stack</a:t>
            </a:r>
            <a:r>
              <a:rPr sz="3200" spc="-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Segment</a:t>
            </a:r>
            <a:r>
              <a:rPr sz="3200" spc="-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3333CC"/>
                </a:solidFill>
                <a:latin typeface="Times New Roman"/>
                <a:cs typeface="Times New Roman"/>
              </a:rPr>
              <a:t>(SS)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596900"/>
            <a:ext cx="7772400" cy="533400"/>
          </a:xfrm>
          <a:custGeom>
            <a:avLst/>
            <a:gdLst/>
            <a:ahLst/>
            <a:cxnLst/>
            <a:rect l="l" t="t" r="r" b="b"/>
            <a:pathLst>
              <a:path w="7772400" h="533400">
                <a:moveTo>
                  <a:pt x="7772400" y="533400"/>
                </a:moveTo>
                <a:lnTo>
                  <a:pt x="7772400" y="0"/>
                </a:lnTo>
                <a:lnTo>
                  <a:pt x="0" y="0"/>
                </a:lnTo>
                <a:lnTo>
                  <a:pt x="0" y="533400"/>
                </a:lnTo>
                <a:lnTo>
                  <a:pt x="7772400" y="533400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508" y="497355"/>
            <a:ext cx="13449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1202" y="1378089"/>
            <a:ext cx="7183755" cy="4117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3204">
              <a:lnSpc>
                <a:spcPct val="100000"/>
              </a:lnSpc>
              <a:spcBef>
                <a:spcPts val="95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Whenever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word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pushed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onto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stack,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high-</a:t>
            </a:r>
            <a:r>
              <a:rPr sz="3200" dirty="0">
                <a:latin typeface="Times New Roman"/>
                <a:cs typeface="Times New Roman"/>
              </a:rPr>
              <a:t>order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8-</a:t>
            </a:r>
            <a:r>
              <a:rPr sz="3200" dirty="0">
                <a:latin typeface="Times New Roman"/>
                <a:cs typeface="Times New Roman"/>
              </a:rPr>
              <a:t>bits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placed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location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addressed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SP-</a:t>
            </a:r>
            <a:r>
              <a:rPr sz="3200" spc="-25" dirty="0">
                <a:latin typeface="Times New Roman"/>
                <a:cs typeface="Times New Roman"/>
              </a:rPr>
              <a:t>1.</a:t>
            </a:r>
            <a:endParaRPr sz="3200">
              <a:latin typeface="Times New Roman"/>
              <a:cs typeface="Times New Roman"/>
            </a:endParaRPr>
          </a:p>
          <a:p>
            <a:pPr marL="12700" marR="98425" indent="243204">
              <a:lnSpc>
                <a:spcPct val="100000"/>
              </a:lnSpc>
              <a:spcBef>
                <a:spcPts val="760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Low-order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8bits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placed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location </a:t>
            </a:r>
            <a:r>
              <a:rPr sz="3200" dirty="0">
                <a:latin typeface="Times New Roman"/>
                <a:cs typeface="Times New Roman"/>
              </a:rPr>
              <a:t>addressed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SP-</a:t>
            </a:r>
            <a:r>
              <a:rPr sz="3200" spc="-25" dirty="0">
                <a:latin typeface="Times New Roman"/>
                <a:cs typeface="Times New Roman"/>
              </a:rPr>
              <a:t>2.</a:t>
            </a:r>
            <a:endParaRPr sz="3200">
              <a:latin typeface="Times New Roman"/>
              <a:cs typeface="Times New Roman"/>
            </a:endParaRPr>
          </a:p>
          <a:p>
            <a:pPr marL="12700" marR="252729" indent="243204">
              <a:lnSpc>
                <a:spcPct val="100000"/>
              </a:lnSpc>
              <a:spcBef>
                <a:spcPts val="755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SP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then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decrement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next </a:t>
            </a:r>
            <a:r>
              <a:rPr sz="3200" dirty="0">
                <a:latin typeface="Times New Roman"/>
                <a:cs typeface="Times New Roman"/>
              </a:rPr>
              <a:t>word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stored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next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available </a:t>
            </a:r>
            <a:r>
              <a:rPr sz="3200" dirty="0">
                <a:latin typeface="Times New Roman"/>
                <a:cs typeface="Times New Roman"/>
              </a:rPr>
              <a:t>stack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memory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location.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00" y="520700"/>
            <a:ext cx="7772400" cy="457200"/>
          </a:xfrm>
          <a:custGeom>
            <a:avLst/>
            <a:gdLst/>
            <a:ahLst/>
            <a:cxnLst/>
            <a:rect l="l" t="t" r="r" b="b"/>
            <a:pathLst>
              <a:path w="7772400" h="457200">
                <a:moveTo>
                  <a:pt x="7772400" y="457200"/>
                </a:moveTo>
                <a:lnTo>
                  <a:pt x="7772400" y="0"/>
                </a:lnTo>
                <a:lnTo>
                  <a:pt x="0" y="0"/>
                </a:lnTo>
                <a:lnTo>
                  <a:pt x="0" y="457200"/>
                </a:lnTo>
                <a:lnTo>
                  <a:pt x="7772400" y="457200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219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1202" y="1225689"/>
            <a:ext cx="6492875" cy="2072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3204">
              <a:lnSpc>
                <a:spcPct val="100000"/>
              </a:lnSpc>
              <a:spcBef>
                <a:spcPts val="95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SP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register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always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points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area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memory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located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within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stack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segment.</a:t>
            </a:r>
            <a:endParaRPr sz="3200">
              <a:latin typeface="Times New Roman"/>
              <a:cs typeface="Times New Roman"/>
            </a:endParaRPr>
          </a:p>
          <a:p>
            <a:pPr marL="12700" marR="224154" indent="242570">
              <a:lnSpc>
                <a:spcPct val="100000"/>
              </a:lnSpc>
              <a:spcBef>
                <a:spcPts val="760"/>
              </a:spcBef>
              <a:buChar char="•"/>
              <a:tabLst>
                <a:tab pos="255270" algn="l"/>
              </a:tabLst>
            </a:pPr>
            <a:r>
              <a:rPr sz="3200" dirty="0">
                <a:latin typeface="Times New Roman"/>
                <a:cs typeface="Times New Roman"/>
              </a:rPr>
              <a:t>SP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register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*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10H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form </a:t>
            </a:r>
            <a:r>
              <a:rPr sz="3200" dirty="0">
                <a:latin typeface="Times New Roman"/>
                <a:cs typeface="Times New Roman"/>
              </a:rPr>
              <a:t>memory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real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mode.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00" y="749300"/>
            <a:ext cx="7772400" cy="381000"/>
          </a:xfrm>
          <a:custGeom>
            <a:avLst/>
            <a:gdLst/>
            <a:ahLst/>
            <a:cxnLst/>
            <a:rect l="l" t="t" r="r" b="b"/>
            <a:pathLst>
              <a:path w="7772400" h="381000">
                <a:moveTo>
                  <a:pt x="7772400" y="381000"/>
                </a:moveTo>
                <a:lnTo>
                  <a:pt x="7772400" y="0"/>
                </a:lnTo>
                <a:lnTo>
                  <a:pt x="0" y="0"/>
                </a:lnTo>
                <a:lnTo>
                  <a:pt x="0" y="381000"/>
                </a:lnTo>
                <a:lnTo>
                  <a:pt x="7772400" y="3810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33979" y="670191"/>
            <a:ext cx="35464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solidFill>
                  <a:srgbClr val="3333CC"/>
                </a:solidFill>
                <a:latin typeface="Times New Roman"/>
                <a:cs typeface="Times New Roman"/>
              </a:rPr>
              <a:t>Example:</a:t>
            </a:r>
            <a:r>
              <a:rPr sz="3200" b="1" spc="-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PUSH</a:t>
            </a:r>
            <a:r>
              <a:rPr sz="32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BX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3595" y="1357228"/>
            <a:ext cx="2943225" cy="23628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3200" dirty="0">
                <a:latin typeface="Times New Roman"/>
                <a:cs typeface="Times New Roman"/>
              </a:rPr>
              <a:t>PUSH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[BX]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Times New Roman"/>
                <a:cs typeface="Times New Roman"/>
              </a:rPr>
              <a:t>=2FFE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+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SS*10H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3200" dirty="0">
                <a:latin typeface="Times New Roman"/>
                <a:cs typeface="Times New Roman"/>
              </a:rPr>
              <a:t>=2FFE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+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40000H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3200" spc="-10" dirty="0">
                <a:latin typeface="Times New Roman"/>
                <a:cs typeface="Times New Roman"/>
              </a:rPr>
              <a:t>=42FFE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8541" y="1357228"/>
            <a:ext cx="3188970" cy="236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marR="5080" indent="-173355">
              <a:lnSpc>
                <a:spcPct val="1198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given,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2000H </a:t>
            </a:r>
            <a:r>
              <a:rPr sz="3200" dirty="0">
                <a:latin typeface="Times New Roman"/>
                <a:cs typeface="Times New Roman"/>
              </a:rPr>
              <a:t>[BX]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0200H </a:t>
            </a:r>
            <a:r>
              <a:rPr sz="3200" dirty="0">
                <a:latin typeface="Times New Roman"/>
                <a:cs typeface="Times New Roman"/>
              </a:rPr>
              <a:t>[SP]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10" dirty="0">
                <a:latin typeface="Times New Roman"/>
                <a:cs typeface="Times New Roman"/>
              </a:rPr>
              <a:t> 3000H </a:t>
            </a:r>
            <a:r>
              <a:rPr sz="3200" dirty="0">
                <a:latin typeface="Times New Roman"/>
                <a:cs typeface="Times New Roman"/>
              </a:rPr>
              <a:t>[SS]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10" dirty="0">
                <a:latin typeface="Times New Roman"/>
                <a:cs typeface="Times New Roman"/>
              </a:rPr>
              <a:t> 4000H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3595" y="4375014"/>
            <a:ext cx="325310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95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3000H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-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2FFE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78300" y="1587500"/>
            <a:ext cx="0" cy="2590800"/>
          </a:xfrm>
          <a:custGeom>
            <a:avLst/>
            <a:gdLst/>
            <a:ahLst/>
            <a:cxnLst/>
            <a:rect l="l" t="t" r="r" b="b"/>
            <a:pathLst>
              <a:path h="2590800">
                <a:moveTo>
                  <a:pt x="0" y="0"/>
                </a:moveTo>
                <a:lnTo>
                  <a:pt x="0" y="25908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00" y="444500"/>
            <a:ext cx="7772400" cy="381000"/>
          </a:xfrm>
          <a:custGeom>
            <a:avLst/>
            <a:gdLst/>
            <a:ahLst/>
            <a:cxnLst/>
            <a:rect l="l" t="t" r="r" b="b"/>
            <a:pathLst>
              <a:path w="7772400" h="381000">
                <a:moveTo>
                  <a:pt x="7772400" y="381000"/>
                </a:moveTo>
                <a:lnTo>
                  <a:pt x="7772400" y="0"/>
                </a:lnTo>
                <a:lnTo>
                  <a:pt x="0" y="0"/>
                </a:lnTo>
                <a:lnTo>
                  <a:pt x="0" y="381000"/>
                </a:lnTo>
                <a:lnTo>
                  <a:pt x="7772400" y="381000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6708" y="268755"/>
            <a:ext cx="13449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72002" y="5550039"/>
            <a:ext cx="17748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PUSH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BX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92250" y="1873250"/>
          <a:ext cx="2362835" cy="2057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483100" y="440690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533400" y="228600"/>
                </a:moveTo>
                <a:lnTo>
                  <a:pt x="527978" y="182547"/>
                </a:lnTo>
                <a:lnTo>
                  <a:pt x="512430" y="139646"/>
                </a:lnTo>
                <a:lnTo>
                  <a:pt x="487831" y="100816"/>
                </a:lnTo>
                <a:lnTo>
                  <a:pt x="455256" y="66979"/>
                </a:lnTo>
                <a:lnTo>
                  <a:pt x="415781" y="39058"/>
                </a:lnTo>
                <a:lnTo>
                  <a:pt x="370479" y="17973"/>
                </a:lnTo>
                <a:lnTo>
                  <a:pt x="320427" y="4647"/>
                </a:lnTo>
                <a:lnTo>
                  <a:pt x="266700" y="0"/>
                </a:lnTo>
                <a:lnTo>
                  <a:pt x="212972" y="4647"/>
                </a:lnTo>
                <a:lnTo>
                  <a:pt x="162920" y="17973"/>
                </a:lnTo>
                <a:lnTo>
                  <a:pt x="117618" y="39058"/>
                </a:lnTo>
                <a:lnTo>
                  <a:pt x="78143" y="66979"/>
                </a:lnTo>
                <a:lnTo>
                  <a:pt x="45568" y="100816"/>
                </a:lnTo>
                <a:lnTo>
                  <a:pt x="20969" y="139646"/>
                </a:lnTo>
                <a:lnTo>
                  <a:pt x="5421" y="182547"/>
                </a:lnTo>
                <a:lnTo>
                  <a:pt x="0" y="228600"/>
                </a:lnTo>
                <a:lnTo>
                  <a:pt x="5421" y="274652"/>
                </a:lnTo>
                <a:lnTo>
                  <a:pt x="20969" y="317553"/>
                </a:lnTo>
                <a:lnTo>
                  <a:pt x="45568" y="356383"/>
                </a:lnTo>
                <a:lnTo>
                  <a:pt x="78143" y="390220"/>
                </a:lnTo>
                <a:lnTo>
                  <a:pt x="117618" y="418141"/>
                </a:lnTo>
                <a:lnTo>
                  <a:pt x="162920" y="439226"/>
                </a:lnTo>
                <a:lnTo>
                  <a:pt x="212972" y="452552"/>
                </a:lnTo>
                <a:lnTo>
                  <a:pt x="266700" y="457200"/>
                </a:lnTo>
                <a:lnTo>
                  <a:pt x="320427" y="452552"/>
                </a:lnTo>
                <a:lnTo>
                  <a:pt x="370479" y="439226"/>
                </a:lnTo>
                <a:lnTo>
                  <a:pt x="415781" y="418141"/>
                </a:lnTo>
                <a:lnTo>
                  <a:pt x="455256" y="390220"/>
                </a:lnTo>
                <a:lnTo>
                  <a:pt x="487831" y="356383"/>
                </a:lnTo>
                <a:lnTo>
                  <a:pt x="512430" y="317553"/>
                </a:lnTo>
                <a:lnTo>
                  <a:pt x="527978" y="274652"/>
                </a:lnTo>
                <a:lnTo>
                  <a:pt x="533400" y="2286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73500" y="2197100"/>
            <a:ext cx="2209800" cy="990600"/>
          </a:xfrm>
          <a:custGeom>
            <a:avLst/>
            <a:gdLst/>
            <a:ahLst/>
            <a:cxnLst/>
            <a:rect l="l" t="t" r="r" b="b"/>
            <a:pathLst>
              <a:path w="2209800" h="990600">
                <a:moveTo>
                  <a:pt x="1657350" y="0"/>
                </a:moveTo>
                <a:lnTo>
                  <a:pt x="1657350" y="247649"/>
                </a:lnTo>
                <a:lnTo>
                  <a:pt x="0" y="247649"/>
                </a:lnTo>
                <a:lnTo>
                  <a:pt x="0" y="742950"/>
                </a:lnTo>
                <a:lnTo>
                  <a:pt x="1657350" y="742949"/>
                </a:lnTo>
                <a:lnTo>
                  <a:pt x="1657350" y="990599"/>
                </a:lnTo>
                <a:lnTo>
                  <a:pt x="2209800" y="495299"/>
                </a:lnTo>
                <a:lnTo>
                  <a:pt x="165735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70400" y="2413000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1234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064250" y="1873250"/>
          <a:ext cx="915035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524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638802" y="4429252"/>
            <a:ext cx="199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54300" y="2959100"/>
            <a:ext cx="5810250" cy="1838960"/>
            <a:chOff x="2654300" y="2959100"/>
            <a:chExt cx="5810250" cy="1838960"/>
          </a:xfrm>
        </p:grpSpPr>
        <p:sp>
          <p:nvSpPr>
            <p:cNvPr id="12" name="object 12"/>
            <p:cNvSpPr/>
            <p:nvPr/>
          </p:nvSpPr>
          <p:spPr>
            <a:xfrm>
              <a:off x="2654300" y="4711700"/>
              <a:ext cx="1659889" cy="0"/>
            </a:xfrm>
            <a:custGeom>
              <a:avLst/>
              <a:gdLst/>
              <a:ahLst/>
              <a:cxnLst/>
              <a:rect l="l" t="t" r="r" b="b"/>
              <a:pathLst>
                <a:path w="1659889">
                  <a:moveTo>
                    <a:pt x="0" y="0"/>
                  </a:moveTo>
                  <a:lnTo>
                    <a:pt x="165963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12411" y="4626355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4" h="171450">
                  <a:moveTo>
                    <a:pt x="170687" y="85344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0687" y="85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16500" y="3023869"/>
              <a:ext cx="3429000" cy="1611630"/>
            </a:xfrm>
            <a:custGeom>
              <a:avLst/>
              <a:gdLst/>
              <a:ahLst/>
              <a:cxnLst/>
              <a:rect l="l" t="t" r="r" b="b"/>
              <a:pathLst>
                <a:path w="3429000" h="1611629">
                  <a:moveTo>
                    <a:pt x="0" y="1611630"/>
                  </a:moveTo>
                  <a:lnTo>
                    <a:pt x="3429000" y="1611629"/>
                  </a:lnTo>
                </a:path>
                <a:path w="3429000" h="1611629">
                  <a:moveTo>
                    <a:pt x="3429000" y="1611629"/>
                  </a:moveTo>
                  <a:lnTo>
                    <a:pt x="3429000" y="11429"/>
                  </a:lnTo>
                </a:path>
                <a:path w="3429000" h="1611629">
                  <a:moveTo>
                    <a:pt x="3429000" y="0"/>
                  </a:moveTo>
                  <a:lnTo>
                    <a:pt x="2150364" y="2133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97700" y="2959100"/>
              <a:ext cx="172720" cy="171450"/>
            </a:xfrm>
            <a:custGeom>
              <a:avLst/>
              <a:gdLst/>
              <a:ahLst/>
              <a:cxnLst/>
              <a:rect l="l" t="t" r="r" b="b"/>
              <a:pathLst>
                <a:path w="172720" h="171450">
                  <a:moveTo>
                    <a:pt x="172211" y="171450"/>
                  </a:moveTo>
                  <a:lnTo>
                    <a:pt x="169164" y="0"/>
                  </a:lnTo>
                  <a:lnTo>
                    <a:pt x="0" y="89153"/>
                  </a:lnTo>
                  <a:lnTo>
                    <a:pt x="172211" y="171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58900" y="4483100"/>
            <a:ext cx="1296670" cy="53467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ct val="100000"/>
              </a:lnSpc>
            </a:pP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3000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6600" y="1943493"/>
            <a:ext cx="612140" cy="1974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3200" b="1" spc="-25" dirty="0">
                <a:latin typeface="Times New Roman"/>
                <a:cs typeface="Times New Roman"/>
              </a:rPr>
              <a:t>AX BX CX DX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2792" y="4445190"/>
            <a:ext cx="49910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25" dirty="0">
                <a:latin typeface="Times New Roman"/>
                <a:cs typeface="Times New Roman"/>
              </a:rPr>
              <a:t>SP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34002" y="4940505"/>
            <a:ext cx="101409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3333CC"/>
                </a:solidFill>
                <a:latin typeface="Times New Roman"/>
                <a:cs typeface="Times New Roman"/>
              </a:rPr>
              <a:t>SS</a:t>
            </a:r>
            <a:r>
              <a:rPr sz="200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latin typeface="Times New Roman"/>
                <a:cs typeface="Times New Roman"/>
              </a:rPr>
              <a:t>*</a:t>
            </a:r>
            <a:r>
              <a:rPr sz="20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3333CC"/>
                </a:solidFill>
                <a:latin typeface="Times New Roman"/>
                <a:cs typeface="Times New Roman"/>
              </a:rPr>
              <a:t>10H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89800" y="2232405"/>
            <a:ext cx="888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42FFF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89800" y="2962402"/>
            <a:ext cx="905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42FFE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03400" y="1270000"/>
            <a:ext cx="1979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33CC"/>
                </a:solidFill>
                <a:latin typeface="Times New Roman"/>
                <a:cs typeface="Times New Roman"/>
              </a:rPr>
              <a:t>Register</a:t>
            </a:r>
            <a:r>
              <a:rPr sz="2400" b="1" spc="-40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33CC"/>
                </a:solidFill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46767" y="1270000"/>
            <a:ext cx="1142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33CC"/>
                </a:solidFill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00" y="673100"/>
            <a:ext cx="7772400" cy="457200"/>
          </a:xfrm>
          <a:custGeom>
            <a:avLst/>
            <a:gdLst/>
            <a:ahLst/>
            <a:cxnLst/>
            <a:rect l="l" t="t" r="r" b="b"/>
            <a:pathLst>
              <a:path w="7772400" h="457200">
                <a:moveTo>
                  <a:pt x="7772400" y="457200"/>
                </a:moveTo>
                <a:lnTo>
                  <a:pt x="7772400" y="0"/>
                </a:lnTo>
                <a:lnTo>
                  <a:pt x="0" y="0"/>
                </a:lnTo>
                <a:lnTo>
                  <a:pt x="0" y="457200"/>
                </a:lnTo>
                <a:lnTo>
                  <a:pt x="7772400" y="457200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4308" y="535455"/>
            <a:ext cx="13449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38402" y="1301889"/>
            <a:ext cx="6479540" cy="4215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68655" indent="243204">
              <a:lnSpc>
                <a:spcPct val="100000"/>
              </a:lnSpc>
              <a:spcBef>
                <a:spcPts val="95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Whenever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Popped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stack,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low-</a:t>
            </a:r>
            <a:r>
              <a:rPr sz="3200" dirty="0">
                <a:latin typeface="Times New Roman"/>
                <a:cs typeface="Times New Roman"/>
              </a:rPr>
              <a:t>order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8-</a:t>
            </a:r>
            <a:r>
              <a:rPr sz="3200" dirty="0">
                <a:latin typeface="Times New Roman"/>
                <a:cs typeface="Times New Roman"/>
              </a:rPr>
              <a:t>bits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removed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location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addressed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SP.</a:t>
            </a:r>
            <a:endParaRPr sz="3200">
              <a:latin typeface="Times New Roman"/>
              <a:cs typeface="Times New Roman"/>
            </a:endParaRPr>
          </a:p>
          <a:p>
            <a:pPr marL="12700" marR="368935" indent="243204">
              <a:lnSpc>
                <a:spcPct val="100000"/>
              </a:lnSpc>
              <a:spcBef>
                <a:spcPts val="760"/>
              </a:spcBef>
              <a:buChar char="•"/>
              <a:tabLst>
                <a:tab pos="255904" algn="l"/>
              </a:tabLst>
            </a:pPr>
            <a:r>
              <a:rPr sz="3200" spc="-20" dirty="0">
                <a:latin typeface="Times New Roman"/>
                <a:cs typeface="Times New Roman"/>
              </a:rPr>
              <a:t>High-</a:t>
            </a:r>
            <a:r>
              <a:rPr sz="3200" dirty="0">
                <a:latin typeface="Times New Roman"/>
                <a:cs typeface="Times New Roman"/>
              </a:rPr>
              <a:t>order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8-</a:t>
            </a:r>
            <a:r>
              <a:rPr sz="3200" dirty="0">
                <a:latin typeface="Times New Roman"/>
                <a:cs typeface="Times New Roman"/>
              </a:rPr>
              <a:t>bits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removed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from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location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addressed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SP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+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1.</a:t>
            </a:r>
            <a:endParaRPr sz="3200">
              <a:latin typeface="Times New Roman"/>
              <a:cs typeface="Times New Roman"/>
            </a:endParaRPr>
          </a:p>
          <a:p>
            <a:pPr marL="255904" indent="-243204">
              <a:lnSpc>
                <a:spcPct val="100000"/>
              </a:lnSpc>
              <a:spcBef>
                <a:spcPts val="755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SP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register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incremented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2.</a:t>
            </a:r>
            <a:endParaRPr sz="3200">
              <a:latin typeface="Times New Roman"/>
              <a:cs typeface="Times New Roman"/>
            </a:endParaRPr>
          </a:p>
          <a:p>
            <a:pPr marL="12700" marR="5080" indent="242570">
              <a:lnSpc>
                <a:spcPct val="100000"/>
              </a:lnSpc>
              <a:spcBef>
                <a:spcPts val="760"/>
              </a:spcBef>
              <a:buChar char="•"/>
              <a:tabLst>
                <a:tab pos="255270" algn="l"/>
              </a:tabLst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PUSH</a:t>
            </a:r>
            <a:r>
              <a:rPr sz="32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&amp;</a:t>
            </a:r>
            <a:r>
              <a:rPr sz="3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POP</a:t>
            </a:r>
            <a:r>
              <a:rPr sz="3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always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store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retrieve </a:t>
            </a:r>
            <a:r>
              <a:rPr sz="3200" dirty="0">
                <a:latin typeface="Times New Roman"/>
                <a:cs typeface="Times New Roman"/>
              </a:rPr>
              <a:t>words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data-</a:t>
            </a:r>
            <a:r>
              <a:rPr sz="3200" dirty="0">
                <a:latin typeface="Times New Roman"/>
                <a:cs typeface="Times New Roman"/>
              </a:rPr>
              <a:t>never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bytes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8086.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00" y="596900"/>
            <a:ext cx="7772400" cy="685800"/>
          </a:xfrm>
          <a:custGeom>
            <a:avLst/>
            <a:gdLst/>
            <a:ahLst/>
            <a:cxnLst/>
            <a:rect l="l" t="t" r="r" b="b"/>
            <a:pathLst>
              <a:path w="7772400" h="685800">
                <a:moveTo>
                  <a:pt x="7772400" y="685800"/>
                </a:moveTo>
                <a:lnTo>
                  <a:pt x="7772400" y="0"/>
                </a:lnTo>
                <a:lnTo>
                  <a:pt x="0" y="0"/>
                </a:lnTo>
                <a:lnTo>
                  <a:pt x="0" y="685800"/>
                </a:lnTo>
                <a:lnTo>
                  <a:pt x="7772400" y="6858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8100" y="638317"/>
            <a:ext cx="6503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Times New Roman"/>
                <a:cs typeface="Times New Roman"/>
              </a:rPr>
              <a:t>Table</a:t>
            </a:r>
            <a:r>
              <a:rPr sz="3600" b="0" spc="-65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3.1:</a:t>
            </a:r>
            <a:r>
              <a:rPr sz="3600" b="0" spc="-65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register</a:t>
            </a:r>
            <a:r>
              <a:rPr sz="3600" b="0" spc="-60" dirty="0">
                <a:latin typeface="Times New Roman"/>
                <a:cs typeface="Times New Roman"/>
              </a:rPr>
              <a:t> </a:t>
            </a:r>
            <a:r>
              <a:rPr sz="3600" b="0" dirty="0">
                <a:latin typeface="Times New Roman"/>
                <a:cs typeface="Times New Roman"/>
              </a:rPr>
              <a:t>add.</a:t>
            </a:r>
            <a:r>
              <a:rPr sz="3600" b="0" spc="-65" dirty="0">
                <a:latin typeface="Times New Roman"/>
                <a:cs typeface="Times New Roman"/>
              </a:rPr>
              <a:t> </a:t>
            </a:r>
            <a:r>
              <a:rPr sz="3600" b="0" spc="-10" dirty="0">
                <a:latin typeface="Times New Roman"/>
                <a:cs typeface="Times New Roman"/>
              </a:rPr>
              <a:t>instructions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477" y="1665223"/>
            <a:ext cx="7821168" cy="5077205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00" y="520700"/>
            <a:ext cx="7772400" cy="381000"/>
          </a:xfrm>
          <a:custGeom>
            <a:avLst/>
            <a:gdLst/>
            <a:ahLst/>
            <a:cxnLst/>
            <a:rect l="l" t="t" r="r" b="b"/>
            <a:pathLst>
              <a:path w="7772400" h="381000">
                <a:moveTo>
                  <a:pt x="7772400" y="381000"/>
                </a:moveTo>
                <a:lnTo>
                  <a:pt x="7772400" y="0"/>
                </a:lnTo>
                <a:lnTo>
                  <a:pt x="0" y="0"/>
                </a:lnTo>
                <a:lnTo>
                  <a:pt x="0" y="381000"/>
                </a:lnTo>
                <a:lnTo>
                  <a:pt x="7772400" y="381000"/>
                </a:lnTo>
                <a:close/>
              </a:path>
            </a:pathLst>
          </a:custGeom>
          <a:solidFill>
            <a:srgbClr val="66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6708" y="344955"/>
            <a:ext cx="13449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92250" y="2101850"/>
          <a:ext cx="2515235" cy="18294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521450" y="2101850"/>
          <a:ext cx="915035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492250" y="4311650"/>
            <a:ext cx="3924300" cy="648970"/>
            <a:chOff x="1492250" y="4311650"/>
            <a:chExt cx="3924300" cy="648970"/>
          </a:xfrm>
        </p:grpSpPr>
        <p:sp>
          <p:nvSpPr>
            <p:cNvPr id="7" name="object 7"/>
            <p:cNvSpPr/>
            <p:nvPr/>
          </p:nvSpPr>
          <p:spPr>
            <a:xfrm>
              <a:off x="1511300" y="4406900"/>
              <a:ext cx="1372870" cy="534670"/>
            </a:xfrm>
            <a:custGeom>
              <a:avLst/>
              <a:gdLst/>
              <a:ahLst/>
              <a:cxnLst/>
              <a:rect l="l" t="t" r="r" b="b"/>
              <a:pathLst>
                <a:path w="1372870" h="534670">
                  <a:moveTo>
                    <a:pt x="1372361" y="0"/>
                  </a:moveTo>
                  <a:lnTo>
                    <a:pt x="1372361" y="534162"/>
                  </a:lnTo>
                  <a:lnTo>
                    <a:pt x="0" y="534162"/>
                  </a:lnTo>
                  <a:lnTo>
                    <a:pt x="0" y="0"/>
                  </a:lnTo>
                  <a:lnTo>
                    <a:pt x="1372361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87900" y="4330700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609600" y="228600"/>
                  </a:moveTo>
                  <a:lnTo>
                    <a:pt x="604686" y="187526"/>
                  </a:lnTo>
                  <a:lnTo>
                    <a:pt x="590520" y="148860"/>
                  </a:lnTo>
                  <a:lnTo>
                    <a:pt x="567966" y="113250"/>
                  </a:lnTo>
                  <a:lnTo>
                    <a:pt x="537886" y="81342"/>
                  </a:lnTo>
                  <a:lnTo>
                    <a:pt x="501143" y="53785"/>
                  </a:lnTo>
                  <a:lnTo>
                    <a:pt x="458599" y="31225"/>
                  </a:lnTo>
                  <a:lnTo>
                    <a:pt x="411119" y="14309"/>
                  </a:lnTo>
                  <a:lnTo>
                    <a:pt x="359565" y="3685"/>
                  </a:lnTo>
                  <a:lnTo>
                    <a:pt x="304800" y="0"/>
                  </a:lnTo>
                  <a:lnTo>
                    <a:pt x="250034" y="3685"/>
                  </a:lnTo>
                  <a:lnTo>
                    <a:pt x="198480" y="14309"/>
                  </a:lnTo>
                  <a:lnTo>
                    <a:pt x="151000" y="31225"/>
                  </a:lnTo>
                  <a:lnTo>
                    <a:pt x="108456" y="53785"/>
                  </a:lnTo>
                  <a:lnTo>
                    <a:pt x="71713" y="81342"/>
                  </a:lnTo>
                  <a:lnTo>
                    <a:pt x="41633" y="113250"/>
                  </a:lnTo>
                  <a:lnTo>
                    <a:pt x="19079" y="148860"/>
                  </a:lnTo>
                  <a:lnTo>
                    <a:pt x="4913" y="187526"/>
                  </a:lnTo>
                  <a:lnTo>
                    <a:pt x="0" y="228600"/>
                  </a:lnTo>
                  <a:lnTo>
                    <a:pt x="4913" y="269673"/>
                  </a:lnTo>
                  <a:lnTo>
                    <a:pt x="19079" y="308339"/>
                  </a:lnTo>
                  <a:lnTo>
                    <a:pt x="41633" y="343949"/>
                  </a:lnTo>
                  <a:lnTo>
                    <a:pt x="71713" y="375857"/>
                  </a:lnTo>
                  <a:lnTo>
                    <a:pt x="108456" y="403414"/>
                  </a:lnTo>
                  <a:lnTo>
                    <a:pt x="151000" y="425974"/>
                  </a:lnTo>
                  <a:lnTo>
                    <a:pt x="198480" y="442890"/>
                  </a:lnTo>
                  <a:lnTo>
                    <a:pt x="250034" y="453514"/>
                  </a:lnTo>
                  <a:lnTo>
                    <a:pt x="304800" y="457200"/>
                  </a:lnTo>
                  <a:lnTo>
                    <a:pt x="359565" y="453514"/>
                  </a:lnTo>
                  <a:lnTo>
                    <a:pt x="411119" y="442890"/>
                  </a:lnTo>
                  <a:lnTo>
                    <a:pt x="458599" y="425974"/>
                  </a:lnTo>
                  <a:lnTo>
                    <a:pt x="501143" y="403414"/>
                  </a:lnTo>
                  <a:lnTo>
                    <a:pt x="537886" y="375857"/>
                  </a:lnTo>
                  <a:lnTo>
                    <a:pt x="567966" y="343949"/>
                  </a:lnTo>
                  <a:lnTo>
                    <a:pt x="590520" y="308339"/>
                  </a:lnTo>
                  <a:lnTo>
                    <a:pt x="604686" y="269673"/>
                  </a:lnTo>
                  <a:lnTo>
                    <a:pt x="609600" y="2286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025900" y="2501900"/>
            <a:ext cx="2514600" cy="1066800"/>
          </a:xfrm>
          <a:custGeom>
            <a:avLst/>
            <a:gdLst/>
            <a:ahLst/>
            <a:cxnLst/>
            <a:rect l="l" t="t" r="r" b="b"/>
            <a:pathLst>
              <a:path w="2514600" h="1066800">
                <a:moveTo>
                  <a:pt x="628650" y="0"/>
                </a:moveTo>
                <a:lnTo>
                  <a:pt x="628650" y="266699"/>
                </a:lnTo>
                <a:lnTo>
                  <a:pt x="2514600" y="266699"/>
                </a:lnTo>
                <a:lnTo>
                  <a:pt x="2514600" y="800099"/>
                </a:lnTo>
                <a:lnTo>
                  <a:pt x="628650" y="800100"/>
                </a:lnTo>
                <a:lnTo>
                  <a:pt x="628650" y="1066800"/>
                </a:lnTo>
                <a:lnTo>
                  <a:pt x="0" y="533400"/>
                </a:lnTo>
                <a:lnTo>
                  <a:pt x="62865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03800" y="2794000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1234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19802" y="4353052"/>
            <a:ext cx="199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82900" y="2593339"/>
            <a:ext cx="5124450" cy="2594610"/>
            <a:chOff x="2882900" y="2593339"/>
            <a:chExt cx="5124450" cy="2594610"/>
          </a:xfrm>
        </p:grpSpPr>
        <p:sp>
          <p:nvSpPr>
            <p:cNvPr id="13" name="object 13"/>
            <p:cNvSpPr/>
            <p:nvPr/>
          </p:nvSpPr>
          <p:spPr>
            <a:xfrm>
              <a:off x="2882900" y="4635500"/>
              <a:ext cx="1736089" cy="0"/>
            </a:xfrm>
            <a:custGeom>
              <a:avLst/>
              <a:gdLst/>
              <a:ahLst/>
              <a:cxnLst/>
              <a:rect l="l" t="t" r="r" b="b"/>
              <a:pathLst>
                <a:path w="1736089">
                  <a:moveTo>
                    <a:pt x="0" y="0"/>
                  </a:moveTo>
                  <a:lnTo>
                    <a:pt x="1735836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17211" y="4550155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4" h="171450">
                  <a:moveTo>
                    <a:pt x="170687" y="85344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0687" y="85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91176" y="4957063"/>
              <a:ext cx="2540" cy="212090"/>
            </a:xfrm>
            <a:custGeom>
              <a:avLst/>
              <a:gdLst/>
              <a:ahLst/>
              <a:cxnLst/>
              <a:rect l="l" t="t" r="r" b="b"/>
              <a:pathLst>
                <a:path w="2539" h="212089">
                  <a:moveTo>
                    <a:pt x="0" y="211836"/>
                  </a:moveTo>
                  <a:lnTo>
                    <a:pt x="2286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08117" y="4787900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171450"/>
                  </a:moveTo>
                  <a:lnTo>
                    <a:pt x="87630" y="0"/>
                  </a:lnTo>
                  <a:lnTo>
                    <a:pt x="0" y="169163"/>
                  </a:lnTo>
                  <a:lnTo>
                    <a:pt x="171450" y="171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97500" y="4559300"/>
              <a:ext cx="2590800" cy="0"/>
            </a:xfrm>
            <a:custGeom>
              <a:avLst/>
              <a:gdLst/>
              <a:ahLst/>
              <a:cxnLst/>
              <a:rect l="l" t="t" r="r" b="b"/>
              <a:pathLst>
                <a:path w="2590800">
                  <a:moveTo>
                    <a:pt x="0" y="0"/>
                  </a:moveTo>
                  <a:lnTo>
                    <a:pt x="25908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88300" y="2654299"/>
              <a:ext cx="0" cy="1905000"/>
            </a:xfrm>
            <a:custGeom>
              <a:avLst/>
              <a:gdLst/>
              <a:ahLst/>
              <a:cxnLst/>
              <a:rect l="l" t="t" r="r" b="b"/>
              <a:pathLst>
                <a:path h="1905000">
                  <a:moveTo>
                    <a:pt x="0" y="1904999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24064" y="2679445"/>
              <a:ext cx="364490" cy="5080"/>
            </a:xfrm>
            <a:custGeom>
              <a:avLst/>
              <a:gdLst/>
              <a:ahLst/>
              <a:cxnLst/>
              <a:rect l="l" t="t" r="r" b="b"/>
              <a:pathLst>
                <a:path w="364490" h="5080">
                  <a:moveTo>
                    <a:pt x="364235" y="457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54900" y="259333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83820"/>
                  </a:lnTo>
                  <a:lnTo>
                    <a:pt x="169164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381502" y="5025330"/>
            <a:ext cx="2453640" cy="118427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5349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solidFill>
                  <a:srgbClr val="FF33CC"/>
                </a:solidFill>
                <a:latin typeface="Times New Roman"/>
                <a:cs typeface="Times New Roman"/>
              </a:rPr>
              <a:t>SS</a:t>
            </a:r>
            <a:r>
              <a:rPr sz="2400" b="1" spc="-15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33CC"/>
                </a:solidFill>
                <a:latin typeface="Times New Roman"/>
                <a:cs typeface="Times New Roman"/>
              </a:rPr>
              <a:t>*</a:t>
            </a:r>
            <a:r>
              <a:rPr sz="2400" b="1" spc="-15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33CC"/>
                </a:solidFill>
                <a:latin typeface="Times New Roman"/>
                <a:cs typeface="Times New Roman"/>
              </a:rPr>
              <a:t>10H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POP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Times New Roman"/>
                <a:cs typeface="Times New Roman"/>
              </a:rPr>
              <a:t>CX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6407" y="2057803"/>
            <a:ext cx="612140" cy="1974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3200" b="1" spc="-25" dirty="0">
                <a:latin typeface="Times New Roman"/>
                <a:cs typeface="Times New Roman"/>
              </a:rPr>
              <a:t>AX BX CX DX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1940" y="4445210"/>
            <a:ext cx="49910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25" dirty="0">
                <a:latin typeface="Times New Roman"/>
                <a:cs typeface="Times New Roman"/>
              </a:rPr>
              <a:t>SP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90445" y="1498600"/>
            <a:ext cx="1979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Register</a:t>
            </a:r>
            <a:r>
              <a:rPr sz="2400" b="1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91402" y="1574800"/>
            <a:ext cx="1141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802" y="421155"/>
            <a:ext cx="7212583" cy="695960"/>
          </a:xfrm>
        </p:spPr>
        <p:txBody>
          <a:bodyPr/>
          <a:lstStyle/>
          <a:p>
            <a:r>
              <a:rPr lang="en-US" dirty="0" smtClean="0"/>
              <a:t>String Data Transfer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802" y="1225689"/>
            <a:ext cx="8073898" cy="4124206"/>
          </a:xfrm>
        </p:spPr>
        <p:txBody>
          <a:bodyPr/>
          <a:lstStyle/>
          <a:p>
            <a:r>
              <a:rPr lang="en-US" sz="2800" b="1" dirty="0" smtClean="0"/>
              <a:t>DI &amp; SI –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During the execution of a string instruction, memory accesses occur through either or both of the </a:t>
            </a:r>
            <a:r>
              <a:rPr lang="en-US" sz="2000" dirty="0" smtClean="0"/>
              <a:t>DI and </a:t>
            </a:r>
            <a:r>
              <a:rPr lang="en-US" sz="2000" dirty="0"/>
              <a:t>SI registers</a:t>
            </a:r>
            <a:r>
              <a:rPr lang="en-US" sz="2000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DI</a:t>
            </a:r>
            <a:r>
              <a:rPr lang="en-US" sz="2000" dirty="0"/>
              <a:t> offset address accesses data in the </a:t>
            </a:r>
            <a:r>
              <a:rPr lang="en-US" sz="2000" b="1" dirty="0"/>
              <a:t>extra segment </a:t>
            </a:r>
            <a:r>
              <a:rPr lang="en-US" sz="2000" dirty="0"/>
              <a:t>for all string </a:t>
            </a:r>
            <a:r>
              <a:rPr lang="en-US" sz="2000" dirty="0" smtClean="0"/>
              <a:t>instructions.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SI</a:t>
            </a:r>
            <a:r>
              <a:rPr lang="en-US" sz="2000" dirty="0"/>
              <a:t> offset address accesses data, by default, in the </a:t>
            </a:r>
            <a:r>
              <a:rPr lang="en-US" sz="2000" b="1" dirty="0"/>
              <a:t>data segment</a:t>
            </a:r>
            <a:r>
              <a:rPr lang="en-US" sz="2000" dirty="0" smtClean="0"/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The reason that one pointer addresses data in the extra segment and </a:t>
            </a:r>
            <a:r>
              <a:rPr lang="en-US" sz="2000" dirty="0" smtClean="0"/>
              <a:t>the other </a:t>
            </a:r>
            <a:r>
              <a:rPr lang="en-US" sz="2000" dirty="0"/>
              <a:t>in the data segment is so that the MOVS instruction can move 64K bytes of data from one </a:t>
            </a:r>
            <a:r>
              <a:rPr lang="en-US" sz="2000" dirty="0" smtClean="0"/>
              <a:t>segment of </a:t>
            </a:r>
            <a:r>
              <a:rPr lang="en-US" sz="2000" dirty="0"/>
              <a:t>memory to another.</a:t>
            </a:r>
          </a:p>
        </p:txBody>
      </p:sp>
    </p:spTree>
    <p:extLst>
      <p:ext uri="{BB962C8B-B14F-4D97-AF65-F5344CB8AC3E}">
        <p14:creationId xmlns:p14="http://schemas.microsoft.com/office/powerpoint/2010/main" val="3079409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802" y="421155"/>
            <a:ext cx="7212583" cy="695960"/>
          </a:xfrm>
        </p:spPr>
        <p:txBody>
          <a:bodyPr/>
          <a:lstStyle/>
          <a:p>
            <a:r>
              <a:rPr lang="en-US" dirty="0" smtClean="0"/>
              <a:t>String Data Transfer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802" y="1225689"/>
            <a:ext cx="8073898" cy="2739211"/>
          </a:xfrm>
        </p:spPr>
        <p:txBody>
          <a:bodyPr/>
          <a:lstStyle/>
          <a:p>
            <a:r>
              <a:rPr lang="en-US" sz="2800" b="1" dirty="0" smtClean="0"/>
              <a:t>LODS –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The LODS instruction loads AL, AX, or EAX with data stored at the data segment offset </a:t>
            </a:r>
            <a:r>
              <a:rPr lang="en-US" sz="2000" dirty="0" smtClean="0"/>
              <a:t>address indexed </a:t>
            </a:r>
            <a:r>
              <a:rPr lang="en-US" sz="2000" dirty="0"/>
              <a:t>by the SI </a:t>
            </a:r>
            <a:r>
              <a:rPr lang="en-US" sz="2000" dirty="0" smtClean="0"/>
              <a:t>register.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After loading AL with a byte, AX with a word, or EAX with a </a:t>
            </a:r>
            <a:r>
              <a:rPr lang="en-US" sz="2000" dirty="0" err="1"/>
              <a:t>doubleword</a:t>
            </a:r>
            <a:r>
              <a:rPr lang="en-US" sz="2000" dirty="0"/>
              <a:t>, the contents of SI increment, </a:t>
            </a:r>
            <a:r>
              <a:rPr lang="en-US" sz="2000" dirty="0" smtClean="0"/>
              <a:t>if D = 0 or decrement</a:t>
            </a:r>
            <a:r>
              <a:rPr lang="en-US" sz="2000" dirty="0"/>
              <a:t>, </a:t>
            </a:r>
            <a:r>
              <a:rPr lang="en-US" sz="2000" dirty="0" smtClean="0"/>
              <a:t>if D = 1.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3644900"/>
            <a:ext cx="6911085" cy="289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026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802" y="421155"/>
            <a:ext cx="7212583" cy="695960"/>
          </a:xfrm>
        </p:spPr>
        <p:txBody>
          <a:bodyPr/>
          <a:lstStyle/>
          <a:p>
            <a:r>
              <a:rPr lang="en-US" dirty="0" smtClean="0"/>
              <a:t>String Data Transfer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802" y="1225689"/>
            <a:ext cx="8073898" cy="892552"/>
          </a:xfrm>
        </p:spPr>
        <p:txBody>
          <a:bodyPr/>
          <a:lstStyle/>
          <a:p>
            <a:r>
              <a:rPr lang="en-US" sz="2800" b="1" dirty="0" smtClean="0"/>
              <a:t>LODS –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1054100"/>
            <a:ext cx="6172200" cy="558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739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802" y="421155"/>
            <a:ext cx="7212583" cy="695960"/>
          </a:xfrm>
        </p:spPr>
        <p:txBody>
          <a:bodyPr/>
          <a:lstStyle/>
          <a:p>
            <a:r>
              <a:rPr lang="en-US" dirty="0" smtClean="0"/>
              <a:t>String Data Transfer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802" y="1225689"/>
            <a:ext cx="8073898" cy="2739211"/>
          </a:xfrm>
        </p:spPr>
        <p:txBody>
          <a:bodyPr/>
          <a:lstStyle/>
          <a:p>
            <a:r>
              <a:rPr lang="en-US" sz="2800" b="1" dirty="0" smtClean="0"/>
              <a:t>STOS –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The STOS instruction stores AL, AX, or EAX at the extra segment memory location </a:t>
            </a:r>
            <a:r>
              <a:rPr lang="en-US" sz="2000" dirty="0" smtClean="0"/>
              <a:t>addressed by </a:t>
            </a:r>
            <a:r>
              <a:rPr lang="en-US" sz="2000" dirty="0"/>
              <a:t>the DI </a:t>
            </a:r>
            <a:r>
              <a:rPr lang="en-US" sz="2000" dirty="0" smtClean="0"/>
              <a:t>register.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After </a:t>
            </a:r>
            <a:r>
              <a:rPr lang="en-US" sz="2000" dirty="0"/>
              <a:t>loading AL with a byte, AX with a word, or EAX with a </a:t>
            </a:r>
            <a:r>
              <a:rPr lang="en-US" sz="2000" dirty="0" err="1"/>
              <a:t>doubleword</a:t>
            </a:r>
            <a:r>
              <a:rPr lang="en-US" sz="2000" dirty="0"/>
              <a:t>, the contents of </a:t>
            </a:r>
            <a:r>
              <a:rPr lang="en-US" sz="2000" dirty="0" smtClean="0"/>
              <a:t>DI </a:t>
            </a:r>
            <a:r>
              <a:rPr lang="en-US" sz="2000" dirty="0"/>
              <a:t>increment, if D = 0 or decrement, if D = 1.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3721100"/>
            <a:ext cx="713602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37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802" y="421155"/>
            <a:ext cx="7212583" cy="695960"/>
          </a:xfrm>
        </p:spPr>
        <p:txBody>
          <a:bodyPr/>
          <a:lstStyle/>
          <a:p>
            <a:r>
              <a:rPr lang="en-US" dirty="0" smtClean="0"/>
              <a:t>String Data Transfer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802" y="1225689"/>
            <a:ext cx="8150098" cy="2893100"/>
          </a:xfrm>
        </p:spPr>
        <p:txBody>
          <a:bodyPr/>
          <a:lstStyle/>
          <a:p>
            <a:r>
              <a:rPr lang="en-US" sz="2800" b="1" dirty="0" smtClean="0"/>
              <a:t>MOVS –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000" dirty="0"/>
              <a:t>One of the more useful string data transfer instructions is MOVS, because it transfers data </a:t>
            </a:r>
            <a:r>
              <a:rPr lang="en-US" sz="2000" dirty="0" smtClean="0"/>
              <a:t>from one </a:t>
            </a:r>
            <a:r>
              <a:rPr lang="en-US" sz="2000" dirty="0"/>
              <a:t>memory location to another. This is the only memory-to-memory transfer allowed in </a:t>
            </a:r>
            <a:r>
              <a:rPr lang="en-US" sz="2000" dirty="0" smtClean="0"/>
              <a:t>the 8086–Pentium </a:t>
            </a:r>
            <a:r>
              <a:rPr lang="en-US" sz="2000" dirty="0"/>
              <a:t>4 microprocessors</a:t>
            </a:r>
            <a:r>
              <a:rPr lang="en-US" sz="2000" dirty="0" smtClean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000" dirty="0"/>
              <a:t>MOVS instruction transfers a byte, word, or </a:t>
            </a:r>
            <a:r>
              <a:rPr lang="en-US" sz="2000" dirty="0" err="1" smtClean="0"/>
              <a:t>doubleword</a:t>
            </a:r>
            <a:r>
              <a:rPr lang="en-US" sz="2000" dirty="0" smtClean="0"/>
              <a:t> from </a:t>
            </a:r>
            <a:r>
              <a:rPr lang="en-US" sz="2000" dirty="0"/>
              <a:t>the data segment location addressed by SI to the extra segment location addressed by </a:t>
            </a:r>
            <a:r>
              <a:rPr lang="en-US" sz="2000" dirty="0" smtClean="0"/>
              <a:t>DI.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13" y="3492500"/>
            <a:ext cx="687388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185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802" y="421155"/>
            <a:ext cx="7212583" cy="695960"/>
          </a:xfrm>
        </p:spPr>
        <p:txBody>
          <a:bodyPr/>
          <a:lstStyle/>
          <a:p>
            <a:r>
              <a:rPr lang="en-US" dirty="0" smtClean="0"/>
              <a:t>String Data Transfer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802" y="1225689"/>
            <a:ext cx="8150098" cy="2277547"/>
          </a:xfrm>
        </p:spPr>
        <p:txBody>
          <a:bodyPr/>
          <a:lstStyle/>
          <a:p>
            <a:r>
              <a:rPr lang="en-US" sz="2800" b="1" dirty="0" smtClean="0"/>
              <a:t>INS – </a:t>
            </a:r>
            <a:r>
              <a:rPr lang="en-US" sz="2800" dirty="0"/>
              <a:t>(input string) </a:t>
            </a:r>
            <a:endParaRPr lang="en-US" sz="2800" b="1" dirty="0" smtClean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000" dirty="0"/>
              <a:t>INS </a:t>
            </a:r>
            <a:r>
              <a:rPr lang="en-US" sz="2000" dirty="0" smtClean="0"/>
              <a:t>instruction transfers a byte</a:t>
            </a:r>
            <a:r>
              <a:rPr lang="en-US" sz="2000" dirty="0"/>
              <a:t>, word, or </a:t>
            </a:r>
            <a:r>
              <a:rPr lang="en-US" sz="2000" dirty="0" err="1"/>
              <a:t>doubleword</a:t>
            </a:r>
            <a:r>
              <a:rPr lang="en-US" sz="2000" dirty="0"/>
              <a:t> of data from an I/O device into the extra segment memory </a:t>
            </a:r>
            <a:r>
              <a:rPr lang="en-US" sz="2000" dirty="0" smtClean="0"/>
              <a:t>location addressed </a:t>
            </a:r>
            <a:r>
              <a:rPr lang="en-US" sz="2000" dirty="0"/>
              <a:t>by the DI register</a:t>
            </a:r>
            <a:r>
              <a:rPr lang="en-US" sz="2000" dirty="0" smtClean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The </a:t>
            </a:r>
            <a:r>
              <a:rPr lang="en-US" sz="2000" dirty="0"/>
              <a:t>I/O address is contained in the DX register. This instruction </a:t>
            </a:r>
            <a:r>
              <a:rPr lang="en-US" sz="2000" dirty="0" smtClean="0"/>
              <a:t>is useful </a:t>
            </a:r>
            <a:r>
              <a:rPr lang="en-US" sz="2000" dirty="0"/>
              <a:t>for inputting a block of data from an external I/O device directly into the memory.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3609049"/>
            <a:ext cx="7320346" cy="292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62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802" y="421155"/>
            <a:ext cx="7212583" cy="695960"/>
          </a:xfrm>
        </p:spPr>
        <p:txBody>
          <a:bodyPr/>
          <a:lstStyle/>
          <a:p>
            <a:r>
              <a:rPr lang="en-US" dirty="0" smtClean="0"/>
              <a:t>String Data Transfer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802" y="1225689"/>
            <a:ext cx="8150098" cy="1815882"/>
          </a:xfrm>
        </p:spPr>
        <p:txBody>
          <a:bodyPr/>
          <a:lstStyle/>
          <a:p>
            <a:r>
              <a:rPr lang="en-US" sz="2800" b="1" dirty="0" smtClean="0"/>
              <a:t>OUTS – </a:t>
            </a:r>
            <a:r>
              <a:rPr lang="en-US" sz="2800" dirty="0" smtClean="0"/>
              <a:t>(output </a:t>
            </a:r>
            <a:r>
              <a:rPr lang="en-US" sz="2800" dirty="0"/>
              <a:t>string) </a:t>
            </a:r>
            <a:endParaRPr lang="en-US" sz="2800" b="1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OUTS </a:t>
            </a:r>
            <a:r>
              <a:rPr lang="en-US" sz="2000" dirty="0"/>
              <a:t>instruction </a:t>
            </a:r>
            <a:r>
              <a:rPr lang="en-US" sz="2000" dirty="0" smtClean="0"/>
              <a:t>transfers a </a:t>
            </a:r>
            <a:r>
              <a:rPr lang="en-US" sz="2000" dirty="0"/>
              <a:t>byte, word, or </a:t>
            </a:r>
            <a:r>
              <a:rPr lang="en-US" sz="2000" dirty="0" err="1"/>
              <a:t>doubleword</a:t>
            </a:r>
            <a:r>
              <a:rPr lang="en-US" sz="2000" dirty="0"/>
              <a:t> of data from the data segment memory location address by SI to </a:t>
            </a:r>
            <a:r>
              <a:rPr lang="en-US" sz="2000" dirty="0" smtClean="0"/>
              <a:t>an I/O </a:t>
            </a:r>
            <a:r>
              <a:rPr lang="en-US" sz="2000" dirty="0"/>
              <a:t>device. </a:t>
            </a:r>
            <a:endParaRPr lang="en-US" sz="2000" dirty="0" smtClean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The </a:t>
            </a:r>
            <a:r>
              <a:rPr lang="en-US" sz="2000" dirty="0"/>
              <a:t>I/O device is addressed by the DX </a:t>
            </a:r>
            <a:r>
              <a:rPr lang="en-US" sz="2000" dirty="0" smtClean="0"/>
              <a:t>register.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79" y="3263900"/>
            <a:ext cx="7771543" cy="316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7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596900"/>
            <a:ext cx="7772400" cy="381000"/>
          </a:xfrm>
          <a:custGeom>
            <a:avLst/>
            <a:gdLst/>
            <a:ahLst/>
            <a:cxnLst/>
            <a:rect l="l" t="t" r="r" b="b"/>
            <a:pathLst>
              <a:path w="7772400" h="381000">
                <a:moveTo>
                  <a:pt x="7772400" y="381000"/>
                </a:moveTo>
                <a:lnTo>
                  <a:pt x="7772400" y="0"/>
                </a:lnTo>
                <a:lnTo>
                  <a:pt x="0" y="0"/>
                </a:lnTo>
                <a:lnTo>
                  <a:pt x="0" y="381000"/>
                </a:lnTo>
                <a:lnTo>
                  <a:pt x="7772400" y="38100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508" y="421155"/>
            <a:ext cx="13449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6401" y="1052420"/>
            <a:ext cx="7546340" cy="489648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55904" indent="-243204">
              <a:lnSpc>
                <a:spcPct val="100000"/>
              </a:lnSpc>
              <a:spcBef>
                <a:spcPts val="860"/>
              </a:spcBef>
              <a:buChar char="•"/>
              <a:tabLst>
                <a:tab pos="255904" algn="l"/>
              </a:tabLst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See</a:t>
            </a:r>
            <a:r>
              <a:rPr sz="32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fig</a:t>
            </a:r>
            <a:r>
              <a:rPr sz="32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(3.3),</a:t>
            </a:r>
            <a:r>
              <a:rPr sz="32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P-79,</a:t>
            </a:r>
            <a:r>
              <a:rPr sz="32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Times New Roman"/>
                <a:cs typeface="Times New Roman"/>
              </a:rPr>
              <a:t>BREY.</a:t>
            </a:r>
            <a:endParaRPr sz="3200">
              <a:latin typeface="Times New Roman"/>
              <a:cs typeface="Times New Roman"/>
            </a:endParaRPr>
          </a:p>
          <a:p>
            <a:pPr marL="256540" indent="-24384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Char char="•"/>
              <a:tabLst>
                <a:tab pos="256540" algn="l"/>
                <a:tab pos="1408430" algn="l"/>
              </a:tabLst>
            </a:pPr>
            <a:r>
              <a:rPr sz="3200" spc="-25" dirty="0">
                <a:solidFill>
                  <a:srgbClr val="FF33CC"/>
                </a:solidFill>
                <a:latin typeface="Times New Roman"/>
                <a:cs typeface="Times New Roman"/>
              </a:rPr>
              <a:t>MOV</a:t>
            </a:r>
            <a:r>
              <a:rPr sz="3200" dirty="0">
                <a:solidFill>
                  <a:srgbClr val="FF33CC"/>
                </a:solidFill>
                <a:latin typeface="Times New Roman"/>
                <a:cs typeface="Times New Roman"/>
              </a:rPr>
              <a:t>	BX,</a:t>
            </a:r>
            <a:r>
              <a:rPr sz="3200" spc="-55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FF33CC"/>
                </a:solidFill>
                <a:latin typeface="Times New Roman"/>
                <a:cs typeface="Times New Roman"/>
              </a:rPr>
              <a:t>CX</a:t>
            </a:r>
            <a:endParaRPr sz="3200">
              <a:latin typeface="Times New Roman"/>
              <a:cs typeface="Times New Roman"/>
            </a:endParaRPr>
          </a:p>
          <a:p>
            <a:pPr marL="12700" marR="5080" indent="243204">
              <a:lnSpc>
                <a:spcPct val="100000"/>
              </a:lnSpc>
              <a:spcBef>
                <a:spcPts val="755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source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register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contents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changed,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but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destination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register’s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contents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do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changed.</a:t>
            </a:r>
            <a:endParaRPr sz="3200">
              <a:latin typeface="Times New Roman"/>
              <a:cs typeface="Times New Roman"/>
            </a:endParaRPr>
          </a:p>
          <a:p>
            <a:pPr marL="12700" marR="743585" indent="243204">
              <a:lnSpc>
                <a:spcPct val="100000"/>
              </a:lnSpc>
              <a:spcBef>
                <a:spcPts val="760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instruction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moves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(copies)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1234H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register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CX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into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register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BX.</a:t>
            </a:r>
            <a:endParaRPr sz="3200">
              <a:latin typeface="Times New Roman"/>
              <a:cs typeface="Times New Roman"/>
            </a:endParaRPr>
          </a:p>
          <a:p>
            <a:pPr marL="12700" marR="527050" indent="243204">
              <a:lnSpc>
                <a:spcPct val="100000"/>
              </a:lnSpc>
              <a:spcBef>
                <a:spcPts val="755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This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erases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old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contents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(76AFH)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register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BX,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but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contents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CX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remain unchanged.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6900" y="292100"/>
            <a:ext cx="7924800" cy="457200"/>
          </a:xfrm>
          <a:custGeom>
            <a:avLst/>
            <a:gdLst/>
            <a:ahLst/>
            <a:cxnLst/>
            <a:rect l="l" t="t" r="r" b="b"/>
            <a:pathLst>
              <a:path w="7924800" h="457200">
                <a:moveTo>
                  <a:pt x="7924800" y="457199"/>
                </a:moveTo>
                <a:lnTo>
                  <a:pt x="7924800" y="0"/>
                </a:lnTo>
                <a:lnTo>
                  <a:pt x="0" y="0"/>
                </a:lnTo>
                <a:lnTo>
                  <a:pt x="0" y="457200"/>
                </a:lnTo>
                <a:lnTo>
                  <a:pt x="7924800" y="45719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6708" y="154455"/>
            <a:ext cx="13449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6361" y="997089"/>
            <a:ext cx="7838440" cy="38246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2570">
              <a:lnSpc>
                <a:spcPct val="100000"/>
              </a:lnSpc>
              <a:spcBef>
                <a:spcPts val="95"/>
              </a:spcBef>
              <a:buChar char="•"/>
              <a:tabLst>
                <a:tab pos="255270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contents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destination</a:t>
            </a:r>
            <a:r>
              <a:rPr sz="3200" spc="8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register/destination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memory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location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change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for </a:t>
            </a:r>
            <a:r>
              <a:rPr sz="3200" dirty="0">
                <a:latin typeface="Times New Roman"/>
                <a:cs typeface="Times New Roman"/>
              </a:rPr>
              <a:t>all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instructions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except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3CC"/>
                </a:solidFill>
                <a:latin typeface="Times New Roman"/>
                <a:cs typeface="Times New Roman"/>
              </a:rPr>
              <a:t>CMP</a:t>
            </a:r>
            <a:r>
              <a:rPr sz="3200" spc="-60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3CC"/>
                </a:solidFill>
                <a:latin typeface="Times New Roman"/>
                <a:cs typeface="Times New Roman"/>
              </a:rPr>
              <a:t>&amp;</a:t>
            </a:r>
            <a:r>
              <a:rPr sz="3200" spc="-60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3CC"/>
                </a:solidFill>
                <a:latin typeface="Times New Roman"/>
                <a:cs typeface="Times New Roman"/>
              </a:rPr>
              <a:t>TEST</a:t>
            </a:r>
            <a:r>
              <a:rPr sz="3200" spc="-55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ins.</a:t>
            </a:r>
            <a:endParaRPr sz="3200" dirty="0">
              <a:latin typeface="Times New Roman"/>
              <a:cs typeface="Times New Roman"/>
            </a:endParaRPr>
          </a:p>
          <a:p>
            <a:pPr marL="2044700">
              <a:lnSpc>
                <a:spcPct val="100000"/>
              </a:lnSpc>
              <a:spcBef>
                <a:spcPts val="760"/>
              </a:spcBef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Register</a:t>
            </a:r>
            <a:r>
              <a:rPr sz="3200" b="1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array</a:t>
            </a:r>
            <a:endParaRPr sz="3200" dirty="0">
              <a:latin typeface="Times New Roman"/>
              <a:cs typeface="Times New Roman"/>
            </a:endParaRPr>
          </a:p>
          <a:p>
            <a:pPr marL="12700" marR="7230745" algn="just">
              <a:lnSpc>
                <a:spcPct val="119800"/>
              </a:lnSpc>
            </a:pPr>
            <a:r>
              <a:rPr sz="3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AX BX CX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6361" y="5476880"/>
            <a:ext cx="3126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3575" indent="-650875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663575" algn="l"/>
              </a:tabLst>
            </a:pPr>
            <a:r>
              <a:rPr sz="3200" b="1" dirty="0">
                <a:solidFill>
                  <a:srgbClr val="FF33CC"/>
                </a:solidFill>
                <a:latin typeface="Times New Roman"/>
                <a:cs typeface="Times New Roman"/>
              </a:rPr>
              <a:t>MOV</a:t>
            </a:r>
            <a:r>
              <a:rPr sz="3200" b="1" spc="-70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33CC"/>
                </a:solidFill>
                <a:latin typeface="Times New Roman"/>
                <a:cs typeface="Times New Roman"/>
              </a:rPr>
              <a:t>BX,</a:t>
            </a:r>
            <a:r>
              <a:rPr sz="3200" b="1" spc="-65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33CC"/>
                </a:solidFill>
                <a:latin typeface="Times New Roman"/>
                <a:cs typeface="Times New Roman"/>
              </a:rPr>
              <a:t>CX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26100" y="3863594"/>
            <a:ext cx="170815" cy="171450"/>
          </a:xfrm>
          <a:custGeom>
            <a:avLst/>
            <a:gdLst/>
            <a:ahLst/>
            <a:cxnLst/>
            <a:rect l="l" t="t" r="r" b="b"/>
            <a:pathLst>
              <a:path w="170814" h="171450">
                <a:moveTo>
                  <a:pt x="170687" y="171450"/>
                </a:moveTo>
                <a:lnTo>
                  <a:pt x="170687" y="0"/>
                </a:lnTo>
                <a:lnTo>
                  <a:pt x="0" y="86105"/>
                </a:lnTo>
                <a:lnTo>
                  <a:pt x="170687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626361"/>
              </p:ext>
            </p:extLst>
          </p:nvPr>
        </p:nvGraphicFramePr>
        <p:xfrm>
          <a:off x="1416050" y="3244850"/>
          <a:ext cx="6477000" cy="1522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65">
                <a:tc rowSpan="2"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sz="2400" b="1" spc="-25" dirty="0">
                          <a:solidFill>
                            <a:srgbClr val="FF33CC"/>
                          </a:solidFill>
                          <a:latin typeface="Times New Roman"/>
                          <a:cs typeface="Times New Roman"/>
                        </a:rPr>
                        <a:t>76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7843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spc="-25" dirty="0">
                          <a:solidFill>
                            <a:srgbClr val="FF33CC"/>
                          </a:solidFill>
                          <a:latin typeface="Times New Roman"/>
                          <a:cs typeface="Times New Roman"/>
                        </a:rPr>
                        <a:t>AF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62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90320">
                        <a:lnSpc>
                          <a:spcPts val="2165"/>
                        </a:lnSpc>
                      </a:pPr>
                      <a:r>
                        <a:rPr lang="en-US" sz="3200" b="1" spc="-2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b="1" spc="-2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1234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365">
                <a:tc rowSpan="2">
                  <a:txBody>
                    <a:bodyPr/>
                    <a:lstStyle/>
                    <a:p>
                      <a:pPr marL="533400">
                        <a:lnSpc>
                          <a:spcPct val="100000"/>
                        </a:lnSpc>
                      </a:pPr>
                      <a:r>
                        <a:rPr sz="2400" b="1" spc="-25" dirty="0">
                          <a:solidFill>
                            <a:srgbClr val="FF33CC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79730" algn="ctr">
                        <a:lnSpc>
                          <a:spcPct val="100000"/>
                        </a:lnSpc>
                      </a:pPr>
                      <a:r>
                        <a:rPr sz="2400" b="1" spc="-25" dirty="0">
                          <a:solidFill>
                            <a:srgbClr val="FF33CC"/>
                          </a:solidFill>
                          <a:latin typeface="Times New Roman"/>
                          <a:cs typeface="Times New Roman"/>
                        </a:rPr>
                        <a:t>34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0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5796915" y="3949700"/>
            <a:ext cx="104838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444500"/>
            <a:ext cx="7772400" cy="609600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371475">
              <a:lnSpc>
                <a:spcPts val="4800"/>
              </a:lnSpc>
            </a:pPr>
            <a:r>
              <a:rPr b="0" dirty="0">
                <a:latin typeface="Times New Roman"/>
                <a:cs typeface="Times New Roman"/>
              </a:rPr>
              <a:t>IMMEDIATE</a:t>
            </a:r>
            <a:r>
              <a:rPr b="0" spc="-27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ADDRESSING: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6361" y="1073289"/>
            <a:ext cx="7835265" cy="5190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8275" indent="243204">
              <a:lnSpc>
                <a:spcPct val="100000"/>
              </a:lnSpc>
              <a:spcBef>
                <a:spcPts val="95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Terms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3CC"/>
                </a:solidFill>
                <a:latin typeface="Times New Roman"/>
                <a:cs typeface="Times New Roman"/>
              </a:rPr>
              <a:t>Immediate</a:t>
            </a:r>
            <a:r>
              <a:rPr sz="3200" spc="-85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implies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data </a:t>
            </a:r>
            <a:r>
              <a:rPr sz="3200" dirty="0">
                <a:latin typeface="Times New Roman"/>
                <a:cs typeface="Times New Roman"/>
              </a:rPr>
              <a:t>immediately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follow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hexadecimal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opcode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in </a:t>
            </a:r>
            <a:r>
              <a:rPr sz="3200" spc="-10" dirty="0">
                <a:latin typeface="Times New Roman"/>
                <a:cs typeface="Times New Roman"/>
              </a:rPr>
              <a:t>memory.</a:t>
            </a:r>
            <a:endParaRPr sz="3200">
              <a:latin typeface="Times New Roman"/>
              <a:cs typeface="Times New Roman"/>
            </a:endParaRPr>
          </a:p>
          <a:p>
            <a:pPr marL="12700" marR="330835" indent="243204">
              <a:lnSpc>
                <a:spcPct val="100000"/>
              </a:lnSpc>
              <a:spcBef>
                <a:spcPts val="760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Immediate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3CC"/>
                </a:solidFill>
                <a:latin typeface="Times New Roman"/>
                <a:cs typeface="Times New Roman"/>
              </a:rPr>
              <a:t>constant</a:t>
            </a:r>
            <a:r>
              <a:rPr sz="3200" spc="-75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3CC"/>
                </a:solidFill>
                <a:latin typeface="Times New Roman"/>
                <a:cs typeface="Times New Roman"/>
              </a:rPr>
              <a:t>data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while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data </a:t>
            </a:r>
            <a:r>
              <a:rPr sz="3200" dirty="0">
                <a:latin typeface="Times New Roman"/>
                <a:cs typeface="Times New Roman"/>
              </a:rPr>
              <a:t>transferred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register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3CC"/>
                </a:solidFill>
                <a:latin typeface="Times New Roman"/>
                <a:cs typeface="Times New Roman"/>
              </a:rPr>
              <a:t>variable</a:t>
            </a:r>
            <a:r>
              <a:rPr sz="3200" spc="-70" dirty="0">
                <a:solidFill>
                  <a:srgbClr val="FF33CC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33CC"/>
                </a:solidFill>
                <a:latin typeface="Times New Roman"/>
                <a:cs typeface="Times New Roman"/>
              </a:rPr>
              <a:t>data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 marR="1336040" indent="243204">
              <a:lnSpc>
                <a:spcPct val="100000"/>
              </a:lnSpc>
              <a:spcBef>
                <a:spcPts val="755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Immediate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addressing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operates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upon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Times New Roman"/>
                <a:cs typeface="Times New Roman"/>
              </a:rPr>
              <a:t>a </a:t>
            </a:r>
            <a:r>
              <a:rPr sz="3200" dirty="0">
                <a:latin typeface="Times New Roman"/>
                <a:cs typeface="Times New Roman"/>
              </a:rPr>
              <a:t>byte/word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data.</a:t>
            </a:r>
            <a:endParaRPr sz="3200">
              <a:latin typeface="Times New Roman"/>
              <a:cs typeface="Times New Roman"/>
            </a:endParaRPr>
          </a:p>
          <a:p>
            <a:pPr marL="12700" marR="5080" indent="243204">
              <a:lnSpc>
                <a:spcPct val="100000"/>
              </a:lnSpc>
              <a:spcBef>
                <a:spcPts val="755"/>
              </a:spcBef>
              <a:buChar char="•"/>
              <a:tabLst>
                <a:tab pos="255904" algn="l"/>
              </a:tabLst>
            </a:pPr>
            <a:r>
              <a:rPr sz="3200" dirty="0">
                <a:latin typeface="Times New Roman"/>
                <a:cs typeface="Times New Roman"/>
              </a:rPr>
              <a:t>MOV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immediate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instruction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transfer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copy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immediate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into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register/a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memory location.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1700" y="520700"/>
            <a:ext cx="7772400" cy="457200"/>
          </a:xfrm>
          <a:custGeom>
            <a:avLst/>
            <a:gdLst/>
            <a:ahLst/>
            <a:cxnLst/>
            <a:rect l="l" t="t" r="r" b="b"/>
            <a:pathLst>
              <a:path w="7772400" h="457200">
                <a:moveTo>
                  <a:pt x="7772400" y="457200"/>
                </a:moveTo>
                <a:lnTo>
                  <a:pt x="7772400" y="0"/>
                </a:lnTo>
                <a:lnTo>
                  <a:pt x="0" y="0"/>
                </a:lnTo>
                <a:lnTo>
                  <a:pt x="0" y="457200"/>
                </a:lnTo>
                <a:lnTo>
                  <a:pt x="7772400" y="45720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505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5002" y="1225689"/>
            <a:ext cx="7575550" cy="4311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43840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256540" algn="l"/>
                <a:tab pos="1452880" algn="l"/>
              </a:tabLst>
            </a:pPr>
            <a:r>
              <a:rPr sz="3200" b="1" spc="-25" dirty="0">
                <a:solidFill>
                  <a:srgbClr val="FF66FF"/>
                </a:solidFill>
                <a:latin typeface="Times New Roman"/>
                <a:cs typeface="Times New Roman"/>
              </a:rPr>
              <a:t>MOV</a:t>
            </a:r>
            <a:r>
              <a:rPr sz="3200" b="1" dirty="0">
                <a:solidFill>
                  <a:srgbClr val="FF66FF"/>
                </a:solidFill>
                <a:latin typeface="Times New Roman"/>
                <a:cs typeface="Times New Roman"/>
              </a:rPr>
              <a:t>	AX,</a:t>
            </a:r>
            <a:r>
              <a:rPr sz="3200" b="1" spc="-95" dirty="0">
                <a:solidFill>
                  <a:srgbClr val="FF66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66FF"/>
                </a:solidFill>
                <a:latin typeface="Times New Roman"/>
                <a:cs typeface="Times New Roman"/>
              </a:rPr>
              <a:t>3456H</a:t>
            </a:r>
            <a:r>
              <a:rPr sz="3200" b="1" spc="-90" dirty="0">
                <a:solidFill>
                  <a:srgbClr val="FF66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instruction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copies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3456H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instruction,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located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memory </a:t>
            </a:r>
            <a:r>
              <a:rPr sz="3200" dirty="0">
                <a:latin typeface="Times New Roman"/>
                <a:cs typeface="Times New Roman"/>
              </a:rPr>
              <a:t>immediately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following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hexadecimal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opcode </a:t>
            </a:r>
            <a:r>
              <a:rPr sz="3200" dirty="0">
                <a:latin typeface="Times New Roman"/>
                <a:cs typeface="Times New Roman"/>
              </a:rPr>
              <a:t>into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register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AX.</a:t>
            </a:r>
            <a:endParaRPr sz="3200" dirty="0">
              <a:latin typeface="Times New Roman"/>
              <a:cs typeface="Times New Roman"/>
            </a:endParaRPr>
          </a:p>
          <a:p>
            <a:pPr marL="12700" marR="596265" indent="4438650">
              <a:lnSpc>
                <a:spcPts val="4600"/>
              </a:lnSpc>
              <a:spcBef>
                <a:spcPts val="270"/>
              </a:spcBef>
              <a:tabLst>
                <a:tab pos="1208405" algn="l"/>
                <a:tab pos="3940175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Register</a:t>
            </a:r>
            <a:r>
              <a:rPr sz="3200" b="1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array </a:t>
            </a:r>
            <a:r>
              <a:rPr sz="3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MOV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	AX,</a:t>
            </a:r>
            <a:r>
              <a:rPr sz="32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3456H</a:t>
            </a:r>
            <a:r>
              <a:rPr lang="en-US"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32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     </a:t>
            </a:r>
            <a:r>
              <a:rPr sz="3200" b="1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AX</a:t>
            </a:r>
            <a:endParaRPr sz="3200" dirty="0">
              <a:latin typeface="Times New Roman"/>
              <a:cs typeface="Times New Roman"/>
            </a:endParaRPr>
          </a:p>
          <a:p>
            <a:pPr marL="3854450">
              <a:lnSpc>
                <a:spcPct val="100000"/>
              </a:lnSpc>
              <a:spcBef>
                <a:spcPts val="484"/>
              </a:spcBef>
            </a:pPr>
            <a:r>
              <a:rPr sz="3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BX</a:t>
            </a:r>
            <a:endParaRPr sz="3200" dirty="0">
              <a:latin typeface="Times New Roman"/>
              <a:cs typeface="Times New Roman"/>
            </a:endParaRPr>
          </a:p>
          <a:p>
            <a:pPr marL="4993640">
              <a:lnSpc>
                <a:spcPct val="100000"/>
              </a:lnSpc>
              <a:spcBef>
                <a:spcPts val="755"/>
              </a:spcBef>
            </a:pP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3456H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25460"/>
              </p:ext>
            </p:extLst>
          </p:nvPr>
        </p:nvGraphicFramePr>
        <p:xfrm>
          <a:off x="5454650" y="3930650"/>
          <a:ext cx="2286635" cy="934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spc="-25" dirty="0">
                          <a:solidFill>
                            <a:srgbClr val="FF66FF"/>
                          </a:solidFill>
                          <a:latin typeface="Times New Roman"/>
                          <a:cs typeface="Times New Roman"/>
                        </a:rPr>
                        <a:t>62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2400" b="1" spc="-25" dirty="0">
                          <a:solidFill>
                            <a:srgbClr val="FF66FF"/>
                          </a:solidFill>
                          <a:latin typeface="Times New Roman"/>
                          <a:cs typeface="Times New Roman"/>
                        </a:rPr>
                        <a:t>91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62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168650" y="4168394"/>
            <a:ext cx="5295900" cy="1477010"/>
            <a:chOff x="3168650" y="4168394"/>
            <a:chExt cx="5295900" cy="1477010"/>
          </a:xfrm>
        </p:grpSpPr>
        <p:sp>
          <p:nvSpPr>
            <p:cNvPr id="7" name="object 7"/>
            <p:cNvSpPr/>
            <p:nvPr/>
          </p:nvSpPr>
          <p:spPr>
            <a:xfrm>
              <a:off x="3187700" y="4254500"/>
              <a:ext cx="5257800" cy="1371600"/>
            </a:xfrm>
            <a:custGeom>
              <a:avLst/>
              <a:gdLst/>
              <a:ahLst/>
              <a:cxnLst/>
              <a:rect l="l" t="t" r="r" b="b"/>
              <a:pathLst>
                <a:path w="5257800" h="1371600">
                  <a:moveTo>
                    <a:pt x="0" y="1371600"/>
                  </a:moveTo>
                  <a:lnTo>
                    <a:pt x="5257800" y="1371600"/>
                  </a:lnTo>
                </a:path>
                <a:path w="5257800" h="1371600">
                  <a:moveTo>
                    <a:pt x="0" y="228600"/>
                  </a:moveTo>
                  <a:lnTo>
                    <a:pt x="0" y="1371600"/>
                  </a:lnTo>
                </a:path>
                <a:path w="5257800" h="1371600">
                  <a:moveTo>
                    <a:pt x="5257800" y="1371600"/>
                  </a:moveTo>
                  <a:lnTo>
                    <a:pt x="5257800" y="0"/>
                  </a:lnTo>
                </a:path>
                <a:path w="5257800" h="1371600">
                  <a:moveTo>
                    <a:pt x="5257800" y="0"/>
                  </a:moveTo>
                  <a:lnTo>
                    <a:pt x="4741164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59700" y="4168394"/>
              <a:ext cx="170815" cy="171450"/>
            </a:xfrm>
            <a:custGeom>
              <a:avLst/>
              <a:gdLst/>
              <a:ahLst/>
              <a:cxnLst/>
              <a:rect l="l" t="t" r="r" b="b"/>
              <a:pathLst>
                <a:path w="170815" h="171450">
                  <a:moveTo>
                    <a:pt x="170688" y="171450"/>
                  </a:moveTo>
                  <a:lnTo>
                    <a:pt x="170688" y="0"/>
                  </a:lnTo>
                  <a:lnTo>
                    <a:pt x="0" y="86105"/>
                  </a:lnTo>
                  <a:lnTo>
                    <a:pt x="170688" y="171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00" y="596900"/>
            <a:ext cx="7772400" cy="533400"/>
          </a:xfrm>
          <a:custGeom>
            <a:avLst/>
            <a:gdLst/>
            <a:ahLst/>
            <a:cxnLst/>
            <a:rect l="l" t="t" r="r" b="b"/>
            <a:pathLst>
              <a:path w="7772400" h="533400">
                <a:moveTo>
                  <a:pt x="7772400" y="533400"/>
                </a:moveTo>
                <a:lnTo>
                  <a:pt x="7772400" y="0"/>
                </a:lnTo>
                <a:lnTo>
                  <a:pt x="0" y="0"/>
                </a:lnTo>
                <a:lnTo>
                  <a:pt x="0" y="533400"/>
                </a:lnTo>
                <a:lnTo>
                  <a:pt x="7772400" y="5334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9772" y="497355"/>
            <a:ext cx="71805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dirty="0">
                <a:latin typeface="Times New Roman"/>
                <a:cs typeface="Times New Roman"/>
              </a:rPr>
              <a:t>Table</a:t>
            </a:r>
            <a:r>
              <a:rPr b="0" spc="-18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3.2:immediate</a:t>
            </a:r>
            <a:r>
              <a:rPr b="0" spc="-18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addressing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5500" y="1663700"/>
            <a:ext cx="7764780" cy="46863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1984</Words>
  <Application>Microsoft Office PowerPoint</Application>
  <PresentationFormat>Custom</PresentationFormat>
  <Paragraphs>265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Times New Roman</vt:lpstr>
      <vt:lpstr>Wingdings</vt:lpstr>
      <vt:lpstr>Office Theme</vt:lpstr>
      <vt:lpstr>REGISTER ADDRESSING:</vt:lpstr>
      <vt:lpstr>Cont.</vt:lpstr>
      <vt:lpstr>Cont.</vt:lpstr>
      <vt:lpstr>Table 3.1: register add. instructions</vt:lpstr>
      <vt:lpstr>Cont.</vt:lpstr>
      <vt:lpstr>Cont.</vt:lpstr>
      <vt:lpstr>IMMEDIATE ADDRESSING:</vt:lpstr>
      <vt:lpstr>Cont.</vt:lpstr>
      <vt:lpstr>Table 3.2:immediate addressing</vt:lpstr>
      <vt:lpstr>DIRECT DATA ADDRESSING:</vt:lpstr>
      <vt:lpstr>Cont.</vt:lpstr>
      <vt:lpstr>Cont.</vt:lpstr>
      <vt:lpstr>Cont.</vt:lpstr>
      <vt:lpstr>Table 3.3: Direct addressing</vt:lpstr>
      <vt:lpstr>REGISTER INDIRECT ADDRESSING:</vt:lpstr>
      <vt:lpstr>Cont.</vt:lpstr>
      <vt:lpstr>Cont.</vt:lpstr>
      <vt:lpstr>Table 3.5: register indirect addressing</vt:lpstr>
      <vt:lpstr>Base-plus-Index Addressing:</vt:lpstr>
      <vt:lpstr>Cont.</vt:lpstr>
      <vt:lpstr>Fig 3.8:MOV DX, [BX + DI]</vt:lpstr>
      <vt:lpstr>PowerPoint Presentation</vt:lpstr>
      <vt:lpstr>Cont.</vt:lpstr>
      <vt:lpstr>PowerPoint Presentation</vt:lpstr>
      <vt:lpstr>Fig 3.9: base plus index addressing. Element (DI) of an ARRAY (BX) is addressed</vt:lpstr>
      <vt:lpstr>Register Relative Addressing:</vt:lpstr>
      <vt:lpstr>Cont. Register Array</vt:lpstr>
      <vt:lpstr>Table 3.7: register relative addressing</vt:lpstr>
      <vt:lpstr>Cont.</vt:lpstr>
      <vt:lpstr>Base Relative-plus-Index Addressing:</vt:lpstr>
      <vt:lpstr>PowerPoint Presentation</vt:lpstr>
      <vt:lpstr>Fig 3.12: base relative plus index addressing</vt:lpstr>
      <vt:lpstr>PowerPoint Presentation</vt:lpstr>
      <vt:lpstr>Cont.</vt:lpstr>
      <vt:lpstr>Cont.</vt:lpstr>
      <vt:lpstr>Cont.</vt:lpstr>
      <vt:lpstr>PowerPoint Presentation</vt:lpstr>
      <vt:lpstr>Cont.</vt:lpstr>
      <vt:lpstr>Cont.</vt:lpstr>
      <vt:lpstr>Cont.</vt:lpstr>
      <vt:lpstr>String Data Transfer</vt:lpstr>
      <vt:lpstr>String Data Transfer</vt:lpstr>
      <vt:lpstr>String Data Transfer</vt:lpstr>
      <vt:lpstr>String Data Transfer</vt:lpstr>
      <vt:lpstr>String Data Transfer</vt:lpstr>
      <vt:lpstr>String Data Transfer</vt:lpstr>
      <vt:lpstr>String Data Transfer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</dc:title>
  <dc:creator>ripon</dc:creator>
  <cp:lastModifiedBy>ok</cp:lastModifiedBy>
  <cp:revision>11</cp:revision>
  <dcterms:created xsi:type="dcterms:W3CDTF">2025-06-14T12:13:32Z</dcterms:created>
  <dcterms:modified xsi:type="dcterms:W3CDTF">2025-06-16T03:30:20Z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2005-04-02T00:00:00Z</vt:filetime>
  </property>
  <property fmtid="{D5CDD505-2E9C-101B-9397-08002B2CF9AE}" pid="3" name="Creator">
    <vt:lpwstr>Acrobat PDFMaker 5.0 for PowerPoint</vt:lpwstr>
  </property>
  <property fmtid="{D5CDD505-2E9C-101B-9397-08002B2CF9AE}" pid="4" name="LastSaved">
    <vt:filetime>2025-06-14T00:00:00Z</vt:filetime>
  </property>
  <property fmtid="{D5CDD505-2E9C-101B-9397-08002B2CF9AE}" pid="5" name="Producer">
    <vt:lpwstr>Acrobat Distiller 5.0 (Windows)</vt:lpwstr>
  </property>
</Properties>
</file>