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4/21/2025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4/21/2025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4/21/2025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4/21/2025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4/21/2025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4/21/2025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042447"/>
            <a:ext cx="8825658" cy="3329581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CSE – 325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Microprocessor, Assembly Language and Computer Interfacing</a:t>
            </a:r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79"/>
            <a:ext cx="10110076" cy="1302909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Syed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shakil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mahmud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lecturer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Dept. of CSE,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baiust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253765" y="4381455"/>
            <a:ext cx="10011266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2116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463" y="452718"/>
            <a:ext cx="9466372" cy="933022"/>
          </a:xfrm>
        </p:spPr>
        <p:txBody>
          <a:bodyPr/>
          <a:lstStyle/>
          <a:p>
            <a:r>
              <a:rPr lang="en-US" dirty="0" smtClean="0"/>
              <a:t>Components </a:t>
            </a:r>
            <a:r>
              <a:rPr lang="en-US" dirty="0"/>
              <a:t>of </a:t>
            </a:r>
            <a:r>
              <a:rPr lang="en-US" dirty="0" smtClean="0"/>
              <a:t>Microprocessor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6694" y="1545996"/>
            <a:ext cx="9173160" cy="4702403"/>
          </a:xfrm>
        </p:spPr>
        <p:txBody>
          <a:bodyPr/>
          <a:lstStyle/>
          <a:p>
            <a:r>
              <a:rPr lang="en-US" dirty="0"/>
              <a:t>A microprocessor consists of many components to perform various functions. The following are some key components of a typical microprocessor −</a:t>
            </a:r>
          </a:p>
          <a:p>
            <a:pPr marL="514350" indent="-514350">
              <a:buFont typeface="+mj-lt"/>
              <a:buAutoNum type="romanUcPeriod"/>
            </a:pPr>
            <a:r>
              <a:rPr lang="en-US" dirty="0"/>
              <a:t>Arithmetic Logic Unit (</a:t>
            </a:r>
            <a:r>
              <a:rPr lang="en-US" dirty="0" smtClean="0"/>
              <a:t>ALU)</a:t>
            </a:r>
          </a:p>
          <a:p>
            <a:pPr marL="514350" indent="-514350">
              <a:buFont typeface="+mj-lt"/>
              <a:buAutoNum type="romanUcPeriod"/>
            </a:pPr>
            <a:r>
              <a:rPr lang="en-US" dirty="0" smtClean="0"/>
              <a:t>Control Unit (CU)</a:t>
            </a:r>
          </a:p>
          <a:p>
            <a:pPr marL="514350" indent="-514350">
              <a:buFont typeface="+mj-lt"/>
              <a:buAutoNum type="romanUcPeriod"/>
            </a:pPr>
            <a:r>
              <a:rPr lang="en-US" dirty="0" smtClean="0"/>
              <a:t>Registers</a:t>
            </a:r>
            <a:endParaRPr lang="en-US" dirty="0"/>
          </a:p>
          <a:p>
            <a:pPr marL="514350" indent="-514350">
              <a:buFont typeface="+mj-lt"/>
              <a:buAutoNum type="romanUcPeriod"/>
            </a:pPr>
            <a:r>
              <a:rPr lang="en-US" dirty="0" smtClean="0"/>
              <a:t>Cache Memory</a:t>
            </a:r>
          </a:p>
          <a:p>
            <a:pPr marL="514350" indent="-514350">
              <a:buFont typeface="+mj-lt"/>
              <a:buAutoNum type="romanUcPeriod"/>
            </a:pPr>
            <a:r>
              <a:rPr lang="en-US" dirty="0" smtClean="0"/>
              <a:t>Clock Generator</a:t>
            </a:r>
          </a:p>
          <a:p>
            <a:pPr marL="514350" indent="-514350">
              <a:buFont typeface="+mj-lt"/>
              <a:buAutoNum type="romanUcPeriod"/>
            </a:pPr>
            <a:r>
              <a:rPr lang="en-US" dirty="0" smtClean="0"/>
              <a:t>System </a:t>
            </a:r>
            <a:r>
              <a:rPr lang="en-US" dirty="0"/>
              <a:t>Bus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1765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 Logic Unit(ALU)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9242" y="1602558"/>
            <a:ext cx="10520314" cy="4645842"/>
          </a:xfrm>
        </p:spPr>
        <p:txBody>
          <a:bodyPr/>
          <a:lstStyle/>
          <a:p>
            <a:pPr algn="just"/>
            <a:r>
              <a:rPr lang="en-US" dirty="0"/>
              <a:t>ALU is the most important component of a microprocessor, as it is responsible performing all computing tasks and operations. As its name implies, ALU can perform </a:t>
            </a:r>
            <a:r>
              <a:rPr lang="en-US" dirty="0" smtClean="0"/>
              <a:t>Arithmetic and Logical operations. It performs </a:t>
            </a:r>
            <a:r>
              <a:rPr lang="en-US" dirty="0"/>
              <a:t>the following functionalities </a:t>
            </a:r>
            <a:r>
              <a:rPr lang="en-US" dirty="0" smtClean="0"/>
              <a:t>−</a:t>
            </a:r>
            <a:endParaRPr lang="en-US" dirty="0"/>
          </a:p>
          <a:p>
            <a:pPr marL="514350" indent="-514350" algn="just">
              <a:buFont typeface="+mj-lt"/>
              <a:buAutoNum type="romanUcPeriod"/>
            </a:pPr>
            <a:r>
              <a:rPr lang="en-US" dirty="0"/>
              <a:t>It allows for executing </a:t>
            </a:r>
            <a:r>
              <a:rPr lang="en-US" dirty="0" smtClean="0"/>
              <a:t>instructions.</a:t>
            </a:r>
          </a:p>
          <a:p>
            <a:pPr marL="514350" indent="-514350" algn="just">
              <a:buFont typeface="+mj-lt"/>
              <a:buAutoNum type="romanUcPeriod"/>
            </a:pPr>
            <a:r>
              <a:rPr lang="en-US" dirty="0" smtClean="0"/>
              <a:t>It </a:t>
            </a:r>
            <a:r>
              <a:rPr lang="en-US" dirty="0"/>
              <a:t>provides capabilities to manipulate input data and generate desired </a:t>
            </a:r>
            <a:r>
              <a:rPr lang="en-US" dirty="0" smtClean="0"/>
              <a:t>outputs.</a:t>
            </a:r>
          </a:p>
          <a:p>
            <a:pPr marL="514350" indent="-514350" algn="just">
              <a:buFont typeface="+mj-lt"/>
              <a:buAutoNum type="romanUcPeriod"/>
            </a:pPr>
            <a:r>
              <a:rPr lang="en-US" dirty="0" smtClean="0"/>
              <a:t>It </a:t>
            </a:r>
            <a:r>
              <a:rPr lang="en-US" dirty="0"/>
              <a:t>ensures the speed, efficiency, and overall performance of the microprocessor.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7687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Unit (CU)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8668" y="1376314"/>
            <a:ext cx="10473179" cy="4872086"/>
          </a:xfrm>
        </p:spPr>
        <p:txBody>
          <a:bodyPr/>
          <a:lstStyle/>
          <a:p>
            <a:r>
              <a:rPr lang="en-US" dirty="0"/>
              <a:t>It is nothing but a digital circuit that directs the flow and execution of instructions and data within a microprocessor</a:t>
            </a:r>
            <a:r>
              <a:rPr lang="en-US" dirty="0" smtClean="0"/>
              <a:t>. </a:t>
            </a:r>
            <a:r>
              <a:rPr lang="en-US" dirty="0"/>
              <a:t> I</a:t>
            </a:r>
            <a:r>
              <a:rPr lang="en-US" dirty="0" smtClean="0"/>
              <a:t>t </a:t>
            </a:r>
            <a:r>
              <a:rPr lang="en-US" dirty="0"/>
              <a:t>allows for managing and coordinating the operations of all other components of the system</a:t>
            </a:r>
            <a:r>
              <a:rPr lang="en-US" dirty="0" smtClean="0"/>
              <a:t>. Control unit compromises of Instruction register, Instruction decoder</a:t>
            </a:r>
            <a:r>
              <a:rPr lang="en-US" dirty="0"/>
              <a:t>, Control and Timing </a:t>
            </a:r>
            <a:r>
              <a:rPr lang="en-US" dirty="0" smtClean="0"/>
              <a:t>Circuit. </a:t>
            </a:r>
            <a:r>
              <a:rPr lang="en-US" dirty="0"/>
              <a:t>It performs the following functionalities </a:t>
            </a:r>
            <a:r>
              <a:rPr lang="en-US" dirty="0" smtClean="0"/>
              <a:t>−</a:t>
            </a:r>
          </a:p>
          <a:p>
            <a:pPr marL="514350" indent="-514350">
              <a:buFont typeface="+mj-lt"/>
              <a:buAutoNum type="romanUcPeriod"/>
            </a:pPr>
            <a:r>
              <a:rPr lang="en-US" dirty="0"/>
              <a:t>It allows ALU to fetch instructions from memory and load them into instruction </a:t>
            </a:r>
            <a:r>
              <a:rPr lang="en-US" dirty="0" smtClean="0"/>
              <a:t>register.</a:t>
            </a:r>
          </a:p>
          <a:p>
            <a:pPr marL="514350" indent="-514350">
              <a:buFont typeface="+mj-lt"/>
              <a:buAutoNum type="romanUcPeriod"/>
            </a:pPr>
            <a:r>
              <a:rPr lang="en-US" dirty="0" smtClean="0"/>
              <a:t>It </a:t>
            </a:r>
            <a:r>
              <a:rPr lang="en-US" dirty="0"/>
              <a:t>decodes instructions to identify the operations to be </a:t>
            </a:r>
            <a:r>
              <a:rPr lang="en-US" dirty="0" smtClean="0"/>
              <a:t>performed.</a:t>
            </a:r>
          </a:p>
          <a:p>
            <a:pPr marL="514350" indent="-514350">
              <a:buFont typeface="+mj-lt"/>
              <a:buAutoNum type="romanUcPeriod"/>
            </a:pPr>
            <a:r>
              <a:rPr lang="en-US" dirty="0" smtClean="0"/>
              <a:t>It </a:t>
            </a:r>
            <a:r>
              <a:rPr lang="en-US" dirty="0"/>
              <a:t>produces control signals for synchronization and coordination among </a:t>
            </a:r>
            <a:r>
              <a:rPr lang="en-US" dirty="0" smtClean="0"/>
              <a:t>various components </a:t>
            </a:r>
            <a:r>
              <a:rPr lang="en-US" dirty="0"/>
              <a:t>of the </a:t>
            </a:r>
            <a:r>
              <a:rPr lang="en-US" dirty="0" smtClean="0"/>
              <a:t>microprocessor.</a:t>
            </a:r>
          </a:p>
          <a:p>
            <a:pPr marL="514350" indent="-514350">
              <a:buFont typeface="+mj-lt"/>
              <a:buAutoNum type="romanUcPeriod"/>
            </a:pPr>
            <a:r>
              <a:rPr lang="en-US" dirty="0" smtClean="0"/>
              <a:t>It </a:t>
            </a:r>
            <a:r>
              <a:rPr lang="en-US" dirty="0"/>
              <a:t>controls the flow of data and execution of instructions in the correct sequence.</a:t>
            </a:r>
          </a:p>
          <a:p>
            <a:pPr marL="514350" indent="-514350">
              <a:buFont typeface="+mj-lt"/>
              <a:buAutoNum type="romanU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7515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5229" y="1480007"/>
            <a:ext cx="10454326" cy="5165889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sz="1900" dirty="0"/>
              <a:t>They are high-speed, small-sized storage devices, provided in a microprocessor to hold data and instruction temporarily</a:t>
            </a:r>
            <a:r>
              <a:rPr lang="en-US" sz="1900" dirty="0" smtClean="0"/>
              <a:t>. It performs the </a:t>
            </a:r>
            <a:r>
              <a:rPr lang="en-US" sz="1900" dirty="0"/>
              <a:t>following key functions −</a:t>
            </a:r>
          </a:p>
          <a:p>
            <a:pPr marL="514350" indent="-514350" algn="just">
              <a:buFont typeface="+mj-lt"/>
              <a:buAutoNum type="romanUcPeriod"/>
            </a:pPr>
            <a:r>
              <a:rPr lang="en-US" sz="1900" dirty="0"/>
              <a:t>They provide a temporary storage for data to be processed and instructions to be </a:t>
            </a:r>
            <a:r>
              <a:rPr lang="en-US" sz="1900" dirty="0" smtClean="0"/>
              <a:t>executed.</a:t>
            </a:r>
          </a:p>
          <a:p>
            <a:pPr marL="514350" indent="-514350" algn="just">
              <a:buFont typeface="+mj-lt"/>
              <a:buAutoNum type="romanUcPeriod"/>
            </a:pPr>
            <a:r>
              <a:rPr lang="en-US" sz="1900" dirty="0" smtClean="0"/>
              <a:t>They </a:t>
            </a:r>
            <a:r>
              <a:rPr lang="en-US" sz="1900" dirty="0"/>
              <a:t>also store intermediate outputs/results during computations</a:t>
            </a:r>
            <a:r>
              <a:rPr lang="en-US" sz="1900" dirty="0" smtClean="0"/>
              <a:t>.</a:t>
            </a:r>
          </a:p>
          <a:p>
            <a:pPr algn="just"/>
            <a:r>
              <a:rPr lang="en-US" sz="1900" dirty="0"/>
              <a:t>S</a:t>
            </a:r>
            <a:r>
              <a:rPr lang="en-US" sz="1900" dirty="0" smtClean="0"/>
              <a:t>ome </a:t>
            </a:r>
            <a:r>
              <a:rPr lang="en-US" sz="1900" dirty="0"/>
              <a:t>common types of registers used in microprocessors −</a:t>
            </a:r>
          </a:p>
          <a:p>
            <a:pPr marL="0" indent="0" algn="just">
              <a:buNone/>
            </a:pPr>
            <a:r>
              <a:rPr lang="en-US" sz="1900" b="1" dirty="0"/>
              <a:t>General Purpose Registers</a:t>
            </a:r>
            <a:r>
              <a:rPr lang="en-US" sz="1900" dirty="0"/>
              <a:t> − </a:t>
            </a:r>
            <a:r>
              <a:rPr lang="en-US" sz="1900" dirty="0" smtClean="0"/>
              <a:t>Temporarily </a:t>
            </a:r>
            <a:r>
              <a:rPr lang="en-US" sz="1900" dirty="0"/>
              <a:t>hold data to be processed and intermediate results during calculations.</a:t>
            </a:r>
          </a:p>
          <a:p>
            <a:pPr marL="0" indent="0" algn="just">
              <a:buNone/>
            </a:pPr>
            <a:r>
              <a:rPr lang="en-US" sz="1900" b="1" dirty="0"/>
              <a:t>Special Purpose Registers</a:t>
            </a:r>
            <a:r>
              <a:rPr lang="en-US" sz="1900" dirty="0"/>
              <a:t> − P</a:t>
            </a:r>
            <a:r>
              <a:rPr lang="en-US" sz="1900" dirty="0" smtClean="0"/>
              <a:t>erform </a:t>
            </a:r>
            <a:r>
              <a:rPr lang="en-US" sz="1900" dirty="0"/>
              <a:t>a specific task like to store address of next instruction that has to be executed.</a:t>
            </a:r>
          </a:p>
          <a:p>
            <a:pPr marL="0" indent="0" algn="just">
              <a:buNone/>
            </a:pPr>
            <a:r>
              <a:rPr lang="en-US" sz="1900" b="1" dirty="0"/>
              <a:t>Instruction Register</a:t>
            </a:r>
            <a:r>
              <a:rPr lang="en-US" sz="1900" dirty="0"/>
              <a:t> − </a:t>
            </a:r>
            <a:r>
              <a:rPr lang="en-US" sz="1900" dirty="0" smtClean="0"/>
              <a:t>Temporarily </a:t>
            </a:r>
            <a:r>
              <a:rPr lang="en-US" sz="1900" dirty="0"/>
              <a:t>store current instructions.</a:t>
            </a:r>
          </a:p>
          <a:p>
            <a:pPr marL="0" indent="0" algn="just">
              <a:buNone/>
            </a:pPr>
            <a:r>
              <a:rPr lang="en-US" sz="1900" b="1" dirty="0"/>
              <a:t>Base and Index Registers</a:t>
            </a:r>
            <a:r>
              <a:rPr lang="en-US" sz="1900" dirty="0"/>
              <a:t> − These registers are used for memory addressing purposes.</a:t>
            </a:r>
          </a:p>
          <a:p>
            <a:pPr marL="0" indent="0" algn="just">
              <a:buNone/>
            </a:pPr>
            <a:r>
              <a:rPr lang="en-US" sz="1900" b="1" dirty="0"/>
              <a:t>Flag Registers</a:t>
            </a:r>
            <a:r>
              <a:rPr lang="en-US" sz="1900" dirty="0"/>
              <a:t> − S</a:t>
            </a:r>
            <a:r>
              <a:rPr lang="en-US" sz="1900" dirty="0" smtClean="0"/>
              <a:t>tore </a:t>
            </a:r>
            <a:r>
              <a:rPr lang="en-US" sz="1900" dirty="0"/>
              <a:t>flags that denote the output of operations in arithmetic logic unit.</a:t>
            </a:r>
          </a:p>
          <a:p>
            <a:pPr marL="0" indent="0" algn="just">
              <a:buNone/>
            </a:pPr>
            <a:r>
              <a:rPr lang="en-US" sz="1900" b="1" dirty="0"/>
              <a:t>Memory Address Registers</a:t>
            </a:r>
            <a:r>
              <a:rPr lang="en-US" sz="1900" dirty="0"/>
              <a:t> − These registers store the address of memory locations.</a:t>
            </a:r>
          </a:p>
          <a:p>
            <a:pPr marL="0" indent="0" algn="just">
              <a:buNone/>
            </a:pPr>
            <a:r>
              <a:rPr lang="en-US" sz="1900" b="1" dirty="0"/>
              <a:t>Data Registers</a:t>
            </a:r>
            <a:r>
              <a:rPr lang="en-US" sz="1900" dirty="0"/>
              <a:t> − These registers are provided to temporarily store data that are being transferred between memory and the ALU.</a:t>
            </a:r>
          </a:p>
          <a:p>
            <a:pPr marL="0" indent="0" algn="just">
              <a:buNone/>
            </a:pPr>
            <a:endParaRPr lang="en-US" sz="1900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3770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2936" y="1649692"/>
            <a:ext cx="9982986" cy="4598708"/>
          </a:xfrm>
        </p:spPr>
        <p:txBody>
          <a:bodyPr/>
          <a:lstStyle/>
          <a:p>
            <a:pPr algn="just"/>
            <a:r>
              <a:rPr lang="en-US" dirty="0"/>
              <a:t>Cache memory is also an integral part of modern microprocessors. It is used to enhance the speed and performance of the microprocessor. It creates a high-speed storage layer between the microprocessor and main memory (RAM). In a microprocessor, cache memory stores recent, most frequently used data and instructions. Hence, it reduces the access time and boosts the performance of the microprocessor.</a:t>
            </a:r>
          </a:p>
        </p:txBody>
      </p:sp>
    </p:spTree>
    <p:extLst>
      <p:ext uri="{BB962C8B-B14F-4D97-AF65-F5344CB8AC3E}">
        <p14:creationId xmlns:p14="http://schemas.microsoft.com/office/powerpoint/2010/main" val="5460696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Bus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4656" y="1555424"/>
            <a:ext cx="10105534" cy="4692976"/>
          </a:xfrm>
        </p:spPr>
        <p:txBody>
          <a:bodyPr/>
          <a:lstStyle/>
          <a:p>
            <a:pPr algn="just"/>
            <a:r>
              <a:rPr lang="en-US" dirty="0" smtClean="0"/>
              <a:t>It act </a:t>
            </a:r>
            <a:r>
              <a:rPr lang="en-US" dirty="0"/>
              <a:t>as a communication channel and connects various components of the microprocessor together. This provides capabilities for flow of data, instructions, and control signals among different parts of the microprocessor</a:t>
            </a:r>
            <a:r>
              <a:rPr lang="en-US" dirty="0" smtClean="0"/>
              <a:t>. </a:t>
            </a:r>
            <a:r>
              <a:rPr lang="en-US" dirty="0"/>
              <a:t>The system buses in a microprocessor can be classified into the following three main types −</a:t>
            </a:r>
          </a:p>
          <a:p>
            <a:pPr marL="514350" indent="-514350" algn="just">
              <a:buFont typeface="+mj-lt"/>
              <a:buAutoNum type="romanUcPeriod"/>
            </a:pPr>
            <a:r>
              <a:rPr lang="en-US" b="1" dirty="0"/>
              <a:t>Data Bus</a:t>
            </a:r>
            <a:r>
              <a:rPr lang="en-US" dirty="0"/>
              <a:t> − It allows for data transfer among the processor, memory unit, and I/O devices. It provides data flow in both directions i.e., from processor to other components and </a:t>
            </a:r>
            <a:r>
              <a:rPr lang="en-US" dirty="0" smtClean="0"/>
              <a:t>vice-versa.</a:t>
            </a:r>
          </a:p>
          <a:p>
            <a:pPr marL="514350" indent="-514350" algn="just">
              <a:buFont typeface="+mj-lt"/>
              <a:buAutoNum type="romanUcPeriod"/>
            </a:pPr>
            <a:r>
              <a:rPr lang="en-US" b="1" dirty="0" smtClean="0"/>
              <a:t>Address </a:t>
            </a:r>
            <a:r>
              <a:rPr lang="en-US" b="1" dirty="0"/>
              <a:t>Bus</a:t>
            </a:r>
            <a:r>
              <a:rPr lang="en-US" dirty="0"/>
              <a:t> − It carries the addresses of memory locations that the microprocessor requires to access. These are unidirectional </a:t>
            </a:r>
            <a:r>
              <a:rPr lang="en-US" dirty="0" smtClean="0"/>
              <a:t>buses.</a:t>
            </a:r>
          </a:p>
          <a:p>
            <a:pPr marL="514350" indent="-514350" algn="just">
              <a:buFont typeface="+mj-lt"/>
              <a:buAutoNum type="romanUcPeriod"/>
            </a:pPr>
            <a:r>
              <a:rPr lang="en-US" b="1" dirty="0" smtClean="0"/>
              <a:t>Control </a:t>
            </a:r>
            <a:r>
              <a:rPr lang="en-US" b="1" dirty="0"/>
              <a:t>Bus</a:t>
            </a:r>
            <a:r>
              <a:rPr lang="en-US" dirty="0"/>
              <a:t> − It carries the control signals to and from the microprocessor to manage the entire computing system. It can be unidirectional or bidirectional.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5074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6507" y="2724346"/>
            <a:ext cx="8116479" cy="2498103"/>
          </a:xfrm>
        </p:spPr>
        <p:txBody>
          <a:bodyPr>
            <a:scene3d>
              <a:camera prst="perspectiveLeft"/>
              <a:lightRig rig="threePt" dir="t"/>
            </a:scene3d>
            <a:sp3d extrusionH="57150">
              <a:bevelT w="50800" h="38100" prst="riblet"/>
            </a:sp3d>
          </a:bodyPr>
          <a:lstStyle/>
          <a:p>
            <a:pPr algn="ctr"/>
            <a:r>
              <a:rPr lang="en-US" sz="9600" b="1" i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  <a:reflection blurRad="6350" stA="55000" endA="300" endPos="45500" dir="5400000" sy="-100000" algn="bl" rotWithShape="0"/>
                </a:effectLst>
                <a:latin typeface="Baskerville Old Face" panose="02020602080505020303" pitchFamily="18" charset="0"/>
              </a:rPr>
              <a:t>Thank You!</a:t>
            </a:r>
            <a:endParaRPr lang="en-US" sz="9600" b="1" i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  <a:reflection blurRad="6350" stA="55000" endA="300" endPos="45500" dir="5400000" sy="-100000" algn="bl" rotWithShape="0"/>
              </a:effectLst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15030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Brush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Microprocessor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3" y="2052919"/>
            <a:ext cx="5429568" cy="3860202"/>
          </a:xfrm>
        </p:spPr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microprocessor is an integrated circuit (IC) which incorporates core functions of a computer’s central processing unit (CPU). It is a programmable multipurpose silicon chip, clock driven, register based, accepts binary data as input and provides output after processing it as per the instructions stored in the memory.</a:t>
            </a:r>
          </a:p>
        </p:txBody>
      </p:sp>
      <p:pic>
        <p:nvPicPr>
          <p:cNvPr id="1026" name="Picture 2" descr="https://electrosome.com/wp-content/uploads/2017/04/Block-Diagram-of-a-Computer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1481" y="2605548"/>
            <a:ext cx="4948672" cy="312647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6930181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36272" y="2486235"/>
            <a:ext cx="32333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Evolution</a:t>
            </a:r>
          </a:p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</a:p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Microprocessor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66025" y="1619578"/>
            <a:ext cx="3846251" cy="802618"/>
            <a:chOff x="1222749" y="1887"/>
            <a:chExt cx="4292751" cy="565970"/>
          </a:xfrm>
        </p:grpSpPr>
        <p:sp>
          <p:nvSpPr>
            <p:cNvPr id="10" name="Pentagon 9"/>
            <p:cNvSpPr/>
            <p:nvPr/>
          </p:nvSpPr>
          <p:spPr>
            <a:xfrm rot="10800000">
              <a:off x="1222749" y="1887"/>
              <a:ext cx="4292751" cy="565970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Pentagon 4"/>
            <p:cNvSpPr txBox="1"/>
            <p:nvPr/>
          </p:nvSpPr>
          <p:spPr>
            <a:xfrm rot="21600000">
              <a:off x="1364241" y="1887"/>
              <a:ext cx="4151259" cy="56597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49577" tIns="57150" rIns="106680" bIns="5715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b="1" kern="1200" dirty="0" smtClean="0"/>
                <a:t>1</a:t>
              </a:r>
              <a:r>
                <a:rPr lang="en-US" b="1" kern="1200" baseline="30000" dirty="0" smtClean="0"/>
                <a:t>st</a:t>
              </a:r>
              <a:r>
                <a:rPr lang="en-US" b="1" kern="1200" dirty="0" smtClean="0"/>
                <a:t> Generation (4-bit Microprocessors)</a:t>
              </a:r>
              <a:endParaRPr lang="en-US" b="1" kern="1200" dirty="0"/>
            </a:p>
          </p:txBody>
        </p:sp>
      </p:grpSp>
      <p:sp>
        <p:nvSpPr>
          <p:cNvPr id="9" name="Oval 8"/>
          <p:cNvSpPr/>
          <p:nvPr/>
        </p:nvSpPr>
        <p:spPr>
          <a:xfrm>
            <a:off x="164483" y="1686904"/>
            <a:ext cx="669303" cy="639865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6" name="Group 15"/>
          <p:cNvGrpSpPr/>
          <p:nvPr/>
        </p:nvGrpSpPr>
        <p:grpSpPr>
          <a:xfrm>
            <a:off x="3874186" y="5524692"/>
            <a:ext cx="3846251" cy="802618"/>
            <a:chOff x="1222749" y="1887"/>
            <a:chExt cx="4292751" cy="565970"/>
          </a:xfrm>
        </p:grpSpPr>
        <p:sp>
          <p:nvSpPr>
            <p:cNvPr id="17" name="Pentagon 16"/>
            <p:cNvSpPr/>
            <p:nvPr/>
          </p:nvSpPr>
          <p:spPr>
            <a:xfrm rot="10800000">
              <a:off x="1222749" y="1887"/>
              <a:ext cx="4292751" cy="565970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Pentagon 4"/>
            <p:cNvSpPr txBox="1"/>
            <p:nvPr/>
          </p:nvSpPr>
          <p:spPr>
            <a:xfrm rot="21600000">
              <a:off x="1364241" y="1887"/>
              <a:ext cx="4151259" cy="56597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49577" tIns="57150" rIns="106680" bIns="5715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b="1" dirty="0" smtClean="0"/>
                <a:t>5</a:t>
              </a:r>
              <a:r>
                <a:rPr lang="en-US" sz="2000" b="1" baseline="30000" dirty="0" smtClean="0"/>
                <a:t>th</a:t>
              </a:r>
              <a:r>
                <a:rPr lang="en-US" sz="2000" b="1" dirty="0" smtClean="0"/>
                <a:t> </a:t>
              </a:r>
              <a:r>
                <a:rPr lang="en-US" sz="2000" b="1" kern="1200" dirty="0" smtClean="0"/>
                <a:t>Generation (64-bit Microprocessors)</a:t>
              </a:r>
              <a:endParaRPr lang="en-US" sz="2000" b="1" kern="1200" dirty="0"/>
            </a:p>
          </p:txBody>
        </p:sp>
      </p:grpSp>
      <p:sp>
        <p:nvSpPr>
          <p:cNvPr id="19" name="Oval 18"/>
          <p:cNvSpPr/>
          <p:nvPr/>
        </p:nvSpPr>
        <p:spPr>
          <a:xfrm>
            <a:off x="3572644" y="5592018"/>
            <a:ext cx="669303" cy="639865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20" name="Group 19"/>
          <p:cNvGrpSpPr/>
          <p:nvPr/>
        </p:nvGrpSpPr>
        <p:grpSpPr>
          <a:xfrm>
            <a:off x="339250" y="3844984"/>
            <a:ext cx="3846251" cy="802618"/>
            <a:chOff x="1222749" y="1887"/>
            <a:chExt cx="4292751" cy="565970"/>
          </a:xfrm>
        </p:grpSpPr>
        <p:sp>
          <p:nvSpPr>
            <p:cNvPr id="21" name="Pentagon 20"/>
            <p:cNvSpPr/>
            <p:nvPr/>
          </p:nvSpPr>
          <p:spPr>
            <a:xfrm rot="10800000">
              <a:off x="1222749" y="1887"/>
              <a:ext cx="4292751" cy="565970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Pentagon 4"/>
            <p:cNvSpPr txBox="1"/>
            <p:nvPr/>
          </p:nvSpPr>
          <p:spPr>
            <a:xfrm rot="21600000">
              <a:off x="1364241" y="1887"/>
              <a:ext cx="4151259" cy="56597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49577" tIns="57150" rIns="106680" bIns="5715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b="1" dirty="0"/>
                <a:t> </a:t>
              </a:r>
              <a:r>
                <a:rPr lang="en-US" sz="2000" b="1" dirty="0" smtClean="0"/>
                <a:t>3</a:t>
              </a:r>
              <a:r>
                <a:rPr lang="en-US" sz="2000" b="1" baseline="30000" dirty="0" smtClean="0"/>
                <a:t>rd</a:t>
              </a:r>
              <a:r>
                <a:rPr lang="en-US" sz="2000" b="1" dirty="0" smtClean="0"/>
                <a:t> </a:t>
              </a:r>
              <a:r>
                <a:rPr lang="en-US" sz="2000" b="1" kern="1200" dirty="0" smtClean="0"/>
                <a:t>Generation (16-bit Microprocessors)</a:t>
              </a:r>
              <a:endParaRPr lang="en-US" sz="2000" b="1" kern="1200" dirty="0"/>
            </a:p>
          </p:txBody>
        </p:sp>
      </p:grpSp>
      <p:sp>
        <p:nvSpPr>
          <p:cNvPr id="23" name="Oval 22"/>
          <p:cNvSpPr/>
          <p:nvPr/>
        </p:nvSpPr>
        <p:spPr>
          <a:xfrm>
            <a:off x="82427" y="3900875"/>
            <a:ext cx="669303" cy="639865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24" name="Group 23"/>
          <p:cNvGrpSpPr/>
          <p:nvPr/>
        </p:nvGrpSpPr>
        <p:grpSpPr>
          <a:xfrm>
            <a:off x="7720437" y="1688042"/>
            <a:ext cx="3846251" cy="802618"/>
            <a:chOff x="1222749" y="1887"/>
            <a:chExt cx="4292751" cy="565970"/>
          </a:xfrm>
        </p:grpSpPr>
        <p:sp>
          <p:nvSpPr>
            <p:cNvPr id="25" name="Pentagon 24"/>
            <p:cNvSpPr/>
            <p:nvPr/>
          </p:nvSpPr>
          <p:spPr>
            <a:xfrm rot="10800000">
              <a:off x="1222749" y="1887"/>
              <a:ext cx="4292751" cy="565970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Pentagon 4"/>
            <p:cNvSpPr txBox="1"/>
            <p:nvPr/>
          </p:nvSpPr>
          <p:spPr>
            <a:xfrm rot="21600000">
              <a:off x="1364241" y="1887"/>
              <a:ext cx="4151259" cy="56597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49577" tIns="57150" rIns="106680" bIns="5715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b="1" dirty="0" smtClean="0"/>
                <a:t>2</a:t>
              </a:r>
              <a:r>
                <a:rPr lang="en-US" sz="2000" b="1" baseline="30000" dirty="0" smtClean="0"/>
                <a:t>nd</a:t>
              </a:r>
              <a:r>
                <a:rPr lang="en-US" sz="2000" b="1" dirty="0" smtClean="0"/>
                <a:t> </a:t>
              </a:r>
              <a:r>
                <a:rPr lang="en-US" sz="2000" b="1" kern="1200" dirty="0" smtClean="0"/>
                <a:t>Generation (8-bit Microprocessors)</a:t>
              </a:r>
              <a:endParaRPr lang="en-US" sz="2000" b="1" kern="1200" dirty="0"/>
            </a:p>
          </p:txBody>
        </p:sp>
      </p:grpSp>
      <p:sp>
        <p:nvSpPr>
          <p:cNvPr id="27" name="Oval 26"/>
          <p:cNvSpPr/>
          <p:nvPr/>
        </p:nvSpPr>
        <p:spPr>
          <a:xfrm>
            <a:off x="7418895" y="1755368"/>
            <a:ext cx="669303" cy="639865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28" name="Group 27"/>
          <p:cNvGrpSpPr/>
          <p:nvPr/>
        </p:nvGrpSpPr>
        <p:grpSpPr>
          <a:xfrm>
            <a:off x="7798995" y="3797270"/>
            <a:ext cx="3846251" cy="802618"/>
            <a:chOff x="1222749" y="1887"/>
            <a:chExt cx="4292751" cy="565970"/>
          </a:xfrm>
        </p:grpSpPr>
        <p:sp>
          <p:nvSpPr>
            <p:cNvPr id="29" name="Pentagon 28"/>
            <p:cNvSpPr/>
            <p:nvPr/>
          </p:nvSpPr>
          <p:spPr>
            <a:xfrm rot="10800000">
              <a:off x="1222749" y="1887"/>
              <a:ext cx="4292751" cy="565970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" name="Pentagon 4"/>
            <p:cNvSpPr txBox="1"/>
            <p:nvPr/>
          </p:nvSpPr>
          <p:spPr>
            <a:xfrm rot="21600000">
              <a:off x="1364241" y="1887"/>
              <a:ext cx="4151259" cy="56597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49577" tIns="57150" rIns="106680" bIns="5715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b="1" dirty="0" smtClean="0"/>
                <a:t>4</a:t>
              </a:r>
              <a:r>
                <a:rPr lang="en-US" sz="2000" b="1" baseline="30000" dirty="0" smtClean="0"/>
                <a:t>th</a:t>
              </a:r>
              <a:r>
                <a:rPr lang="en-US" sz="2000" b="1" dirty="0" smtClean="0"/>
                <a:t> </a:t>
              </a:r>
              <a:r>
                <a:rPr lang="en-US" sz="2000" b="1" kern="1200" dirty="0" smtClean="0"/>
                <a:t>Generation (32-bit Microprocessors)</a:t>
              </a:r>
              <a:endParaRPr lang="en-US" sz="2000" b="1" kern="1200" dirty="0"/>
            </a:p>
          </p:txBody>
        </p:sp>
      </p:grpSp>
      <p:sp>
        <p:nvSpPr>
          <p:cNvPr id="31" name="Oval 30"/>
          <p:cNvSpPr/>
          <p:nvPr/>
        </p:nvSpPr>
        <p:spPr>
          <a:xfrm>
            <a:off x="7497453" y="3864596"/>
            <a:ext cx="669303" cy="639865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2" name="Oval 31"/>
          <p:cNvSpPr/>
          <p:nvPr/>
        </p:nvSpPr>
        <p:spPr>
          <a:xfrm>
            <a:off x="4487043" y="2111605"/>
            <a:ext cx="2931852" cy="25359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2857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Generation </a:t>
            </a:r>
            <a:r>
              <a:rPr lang="en-US" dirty="0"/>
              <a:t>of Microprocessors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9426428" cy="4195481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dirty="0"/>
              <a:t>It began with the development of 4004 by Intel Corporation in the year of 1971. </a:t>
            </a:r>
            <a:r>
              <a:rPr lang="en-US" dirty="0" smtClean="0"/>
              <a:t>Example: 4004.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 smtClean="0"/>
              <a:t>Key features – </a:t>
            </a:r>
            <a:endParaRPr lang="en-US" dirty="0"/>
          </a:p>
          <a:p>
            <a:pPr marL="514350" indent="-514350" algn="just">
              <a:buFont typeface="+mj-lt"/>
              <a:buAutoNum type="romanUcPeriod"/>
            </a:pPr>
            <a:r>
              <a:rPr lang="en-US" dirty="0"/>
              <a:t>It has a bit-width of 4-bits, hence it can process 4-bits of data simultaneously.</a:t>
            </a:r>
          </a:p>
          <a:p>
            <a:pPr marL="514350" indent="-514350" algn="just">
              <a:buFont typeface="+mj-lt"/>
              <a:buAutoNum type="romanUcPeriod"/>
            </a:pPr>
            <a:r>
              <a:rPr lang="en-US" dirty="0"/>
              <a:t>It comprises of 2300 transistors.</a:t>
            </a:r>
          </a:p>
          <a:p>
            <a:pPr marL="514350" indent="-514350" algn="just">
              <a:buFont typeface="+mj-lt"/>
              <a:buAutoNum type="romanUcPeriod"/>
            </a:pPr>
            <a:r>
              <a:rPr lang="en-US" dirty="0"/>
              <a:t>It has a clock speed of 740 kHz</a:t>
            </a:r>
            <a:r>
              <a:rPr lang="en-US" dirty="0" smtClean="0"/>
              <a:t>.</a:t>
            </a:r>
            <a:endParaRPr lang="en-US" dirty="0"/>
          </a:p>
          <a:p>
            <a:pPr marL="514350" indent="-514350" algn="just">
              <a:buFont typeface="+mj-lt"/>
              <a:buAutoNum type="romanUcPeriod"/>
            </a:pPr>
            <a:r>
              <a:rPr lang="en-US" dirty="0"/>
              <a:t>Limited instruction set</a:t>
            </a:r>
          </a:p>
          <a:p>
            <a:pPr marL="514350" indent="-514350" algn="just">
              <a:buFont typeface="+mj-lt"/>
              <a:buAutoNum type="romanUcPeriod"/>
            </a:pPr>
            <a:r>
              <a:rPr lang="en-US" dirty="0"/>
              <a:t>PMOS technology</a:t>
            </a:r>
          </a:p>
          <a:p>
            <a:pPr marL="514350" indent="-514350" algn="just">
              <a:buFont typeface="+mj-lt"/>
              <a:buAutoNum type="romanUcPeriod"/>
            </a:pPr>
            <a:endParaRPr lang="en-US" dirty="0" smtClean="0"/>
          </a:p>
          <a:p>
            <a:pPr marL="514350" indent="-514350" algn="just">
              <a:buFont typeface="+mj-lt"/>
              <a:buAutoNum type="romanUcPeriod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8141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0194714" cy="1400530"/>
          </a:xfrm>
        </p:spPr>
        <p:txBody>
          <a:bodyPr/>
          <a:lstStyle/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Generation </a:t>
            </a:r>
            <a:r>
              <a:rPr lang="en-US" dirty="0"/>
              <a:t>of Microprocessors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started with the development of 8-bit microprocessors with an improved performance and energy efficiency</a:t>
            </a:r>
            <a:r>
              <a:rPr lang="en-US" dirty="0" smtClean="0"/>
              <a:t>. </a:t>
            </a:r>
            <a:r>
              <a:rPr lang="en-US" dirty="0"/>
              <a:t>Example: Intel 8080, </a:t>
            </a:r>
            <a:r>
              <a:rPr lang="en-US" dirty="0" smtClean="0"/>
              <a:t>8085.</a:t>
            </a:r>
          </a:p>
          <a:p>
            <a:r>
              <a:rPr lang="en-US" dirty="0" smtClean="0"/>
              <a:t>Key features –</a:t>
            </a:r>
          </a:p>
          <a:p>
            <a:pPr marL="514350" indent="-514350">
              <a:buFont typeface="+mj-lt"/>
              <a:buAutoNum type="romanUcPeriod"/>
            </a:pPr>
            <a:r>
              <a:rPr lang="en-US" dirty="0" smtClean="0"/>
              <a:t>8-bit processors</a:t>
            </a:r>
          </a:p>
          <a:p>
            <a:pPr marL="514350" indent="-514350">
              <a:buFont typeface="+mj-lt"/>
              <a:buAutoNum type="romanUcPeriod"/>
            </a:pPr>
            <a:r>
              <a:rPr lang="en-US" dirty="0" smtClean="0"/>
              <a:t>Clock </a:t>
            </a:r>
            <a:r>
              <a:rPr lang="en-US" dirty="0"/>
              <a:t>speed: ~1-3 MHz</a:t>
            </a:r>
          </a:p>
          <a:p>
            <a:pPr marL="514350" indent="-514350">
              <a:buFont typeface="+mj-lt"/>
              <a:buAutoNum type="romanUcPeriod"/>
            </a:pPr>
            <a:r>
              <a:rPr lang="en-US" dirty="0" smtClean="0"/>
              <a:t>NMOS technology (faster than PMOS)</a:t>
            </a:r>
          </a:p>
          <a:p>
            <a:pPr marL="514350" indent="-514350">
              <a:buFont typeface="+mj-lt"/>
              <a:buAutoNum type="romanUcPeriod"/>
            </a:pPr>
            <a:r>
              <a:rPr lang="en-US" dirty="0" smtClean="0"/>
              <a:t>More </a:t>
            </a:r>
            <a:r>
              <a:rPr lang="en-US" dirty="0"/>
              <a:t>powerful instruction sets</a:t>
            </a:r>
          </a:p>
          <a:p>
            <a:pPr marL="514350" indent="-514350">
              <a:buFont typeface="+mj-lt"/>
              <a:buAutoNum type="romanUcPeriod"/>
            </a:pPr>
            <a:r>
              <a:rPr lang="en-US" dirty="0"/>
              <a:t>Introduced interrupt and DMA capabilities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51636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Generation Microprocessors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third generation is known for development of personal computers. This generation of microprocessors began with the introduction of 16-bit microprocessors that can handle more complex computing tasks and support multitasking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Key Features –</a:t>
            </a:r>
          </a:p>
          <a:p>
            <a:pPr marL="514350" indent="-514350" algn="just">
              <a:buFont typeface="+mj-lt"/>
              <a:buAutoNum type="romanUcPeriod"/>
            </a:pPr>
            <a:r>
              <a:rPr lang="en-US" dirty="0"/>
              <a:t>16-bit processors</a:t>
            </a:r>
          </a:p>
          <a:p>
            <a:pPr marL="514350" indent="-514350" algn="just">
              <a:buFont typeface="+mj-lt"/>
              <a:buAutoNum type="romanUcPeriod"/>
            </a:pPr>
            <a:r>
              <a:rPr lang="en-US" dirty="0"/>
              <a:t>Clock speed: up to 10 MHz</a:t>
            </a:r>
          </a:p>
          <a:p>
            <a:pPr marL="514350" indent="-514350" algn="just">
              <a:buFont typeface="+mj-lt"/>
              <a:buAutoNum type="romanUcPeriod"/>
            </a:pPr>
            <a:r>
              <a:rPr lang="en-US" dirty="0"/>
              <a:t>Introduced pipelining (basic form)</a:t>
            </a:r>
          </a:p>
          <a:p>
            <a:pPr marL="514350" indent="-514350" algn="just">
              <a:buFont typeface="+mj-lt"/>
              <a:buAutoNum type="romanUcPeriod"/>
            </a:pPr>
            <a:r>
              <a:rPr lang="en-US" dirty="0"/>
              <a:t>More memory addressing capability</a:t>
            </a:r>
          </a:p>
          <a:p>
            <a:pPr marL="0" indent="0" algn="just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598673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</a:t>
            </a:r>
            <a:r>
              <a:rPr lang="en-US" baseline="30000" dirty="0" smtClean="0"/>
              <a:t>th</a:t>
            </a:r>
            <a:r>
              <a:rPr lang="en-US" dirty="0" smtClean="0"/>
              <a:t> Generation Microprocessors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fourth generation began with the development of 32-bit microprocessors. This generation reduced the gap between personal computing and professional standards</a:t>
            </a:r>
            <a:r>
              <a:rPr lang="en-US" dirty="0" smtClean="0"/>
              <a:t>.</a:t>
            </a:r>
          </a:p>
          <a:p>
            <a:r>
              <a:rPr lang="en-US" dirty="0" smtClean="0"/>
              <a:t>Key Features – </a:t>
            </a:r>
          </a:p>
          <a:p>
            <a:pPr marL="514350" indent="-514350">
              <a:buFont typeface="+mj-lt"/>
              <a:buAutoNum type="romanUcPeriod"/>
            </a:pPr>
            <a:r>
              <a:rPr lang="en-US" dirty="0"/>
              <a:t>32-bit processors</a:t>
            </a:r>
          </a:p>
          <a:p>
            <a:pPr marL="514350" indent="-514350">
              <a:buFont typeface="+mj-lt"/>
              <a:buAutoNum type="romanUcPeriod"/>
            </a:pPr>
            <a:r>
              <a:rPr lang="en-US" dirty="0"/>
              <a:t>Clock speed: 20 MHz to over 100 MHz</a:t>
            </a:r>
          </a:p>
          <a:p>
            <a:pPr marL="514350" indent="-514350">
              <a:buFont typeface="+mj-lt"/>
              <a:buAutoNum type="romanUcPeriod"/>
            </a:pPr>
            <a:r>
              <a:rPr lang="en-US" dirty="0"/>
              <a:t>On-chip cache memory</a:t>
            </a:r>
          </a:p>
          <a:p>
            <a:pPr marL="514350" indent="-514350">
              <a:buFont typeface="+mj-lt"/>
              <a:buAutoNum type="romanUcPeriod"/>
            </a:pPr>
            <a:r>
              <a:rPr lang="en-US" dirty="0"/>
              <a:t>Instruction pipelining and parallelism</a:t>
            </a:r>
          </a:p>
          <a:p>
            <a:pPr marL="514350" indent="-514350">
              <a:buFont typeface="+mj-lt"/>
              <a:buAutoNum type="romanUcPeriod"/>
            </a:pPr>
            <a:r>
              <a:rPr lang="en-US" dirty="0"/>
              <a:t>Integrated floating-point units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7367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</a:t>
            </a:r>
            <a:r>
              <a:rPr lang="en-US" baseline="30000" dirty="0" smtClean="0"/>
              <a:t>th</a:t>
            </a:r>
            <a:r>
              <a:rPr lang="en-US" dirty="0" smtClean="0"/>
              <a:t> Generation Microprocessors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This is the generation of microprocessors started with the development of 64-bit microprocessors, having multiple cores, and emerging capabilities like AI (Artificial Intelligence) and graphics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Key Features -</a:t>
            </a:r>
          </a:p>
          <a:p>
            <a:pPr marL="514350" indent="-514350" algn="just">
              <a:buFont typeface="+mj-lt"/>
              <a:buAutoNum type="romanUcPeriod"/>
            </a:pPr>
            <a:r>
              <a:rPr lang="en-US" dirty="0"/>
              <a:t>64-bit processors</a:t>
            </a:r>
          </a:p>
          <a:p>
            <a:pPr marL="514350" indent="-514350" algn="just">
              <a:buFont typeface="+mj-lt"/>
              <a:buAutoNum type="romanUcPeriod"/>
            </a:pPr>
            <a:r>
              <a:rPr lang="en-US" dirty="0"/>
              <a:t>Clock speeds: GHz range</a:t>
            </a:r>
          </a:p>
          <a:p>
            <a:pPr marL="514350" indent="-514350" algn="just">
              <a:buFont typeface="+mj-lt"/>
              <a:buAutoNum type="romanUcPeriod"/>
            </a:pPr>
            <a:r>
              <a:rPr lang="en-US" dirty="0"/>
              <a:t>Multi-core architecture</a:t>
            </a:r>
          </a:p>
          <a:p>
            <a:pPr marL="514350" indent="-514350" algn="just">
              <a:buFont typeface="+mj-lt"/>
              <a:buAutoNum type="romanUcPeriod"/>
            </a:pPr>
            <a:r>
              <a:rPr lang="en-US" dirty="0"/>
              <a:t>Integrated GPUs, AI acceleration</a:t>
            </a:r>
          </a:p>
          <a:p>
            <a:pPr marL="514350" indent="-514350" algn="just">
              <a:buFont typeface="+mj-lt"/>
              <a:buAutoNum type="romanUcPeriod"/>
            </a:pPr>
            <a:r>
              <a:rPr lang="en-US" dirty="0"/>
              <a:t>High-speed computing and multitasking</a:t>
            </a:r>
          </a:p>
        </p:txBody>
      </p:sp>
    </p:spTree>
    <p:extLst>
      <p:ext uri="{BB962C8B-B14F-4D97-AF65-F5344CB8AC3E}">
        <p14:creationId xmlns:p14="http://schemas.microsoft.com/office/powerpoint/2010/main" val="39008065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Microprocessor-based System with Bus Architecture</a:t>
            </a:r>
          </a:p>
        </p:txBody>
      </p:sp>
      <p:pic>
        <p:nvPicPr>
          <p:cNvPr id="1026" name="Picture 2" descr="https://lh7-rt.googleusercontent.com/slidesz/AGV_vUd1rqo0VUk0SKM2csfFOWfy4XApgbhcKpzcF9WGorAYpO1istQTqPeZa9BOfAw7AAzzZZI7LkRWWj1SZppo0gFMRbdvzrsQvDkasthl1FvN2kdKBnoNJasR16x1hPJaUwJ5ctNX_wfMClrEupoPUA=s2048?key=DWW5YRMMpUOm7J0tdhivI-l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2310" y="2165908"/>
            <a:ext cx="6183984" cy="4082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09250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364</TotalTime>
  <Words>685</Words>
  <Application>Microsoft Office PowerPoint</Application>
  <PresentationFormat>Widescreen</PresentationFormat>
  <Paragraphs>94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Baskerville Old Face</vt:lpstr>
      <vt:lpstr>Century Gothic</vt:lpstr>
      <vt:lpstr>Times New Roman</vt:lpstr>
      <vt:lpstr>Wingdings</vt:lpstr>
      <vt:lpstr>Wingdings 3</vt:lpstr>
      <vt:lpstr>Ion</vt:lpstr>
      <vt:lpstr>CSE – 325 Microprocessor, Assembly Language and Computer Interfacing</vt:lpstr>
      <vt:lpstr>What is Microprocessor </vt:lpstr>
      <vt:lpstr>PowerPoint Presentation</vt:lpstr>
      <vt:lpstr>1ST Generation of Microprocessors </vt:lpstr>
      <vt:lpstr>2ND Generation of Microprocessors </vt:lpstr>
      <vt:lpstr>3rd Generation Microprocessors</vt:lpstr>
      <vt:lpstr>4th Generation Microprocessors</vt:lpstr>
      <vt:lpstr>5th Generation Microprocessors</vt:lpstr>
      <vt:lpstr>Microprocessor-based System with Bus Architecture</vt:lpstr>
      <vt:lpstr>Components of Microprocessor</vt:lpstr>
      <vt:lpstr>Arithmetic Logic Unit(ALU)</vt:lpstr>
      <vt:lpstr>Control Unit (CU)</vt:lpstr>
      <vt:lpstr>Register</vt:lpstr>
      <vt:lpstr>Cache memory</vt:lpstr>
      <vt:lpstr>System Bus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– 325 Microprocessor, Assembly Language and Computer Interfacing</dc:title>
  <dc:creator>ok</dc:creator>
  <cp:lastModifiedBy>Shakil Mahmud</cp:lastModifiedBy>
  <cp:revision>17</cp:revision>
  <dcterms:created xsi:type="dcterms:W3CDTF">2025-04-06T06:35:10Z</dcterms:created>
  <dcterms:modified xsi:type="dcterms:W3CDTF">2025-04-21T06:22:56Z</dcterms:modified>
</cp:coreProperties>
</file>