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61" r:id="rId2"/>
    <p:sldId id="290" r:id="rId3"/>
    <p:sldId id="291" r:id="rId4"/>
    <p:sldId id="292" r:id="rId5"/>
    <p:sldId id="293" r:id="rId6"/>
    <p:sldId id="294" r:id="rId7"/>
    <p:sldId id="295" r:id="rId8"/>
    <p:sldId id="296" r:id="rId9"/>
    <p:sldId id="297" r:id="rId10"/>
    <p:sldId id="298" r:id="rId11"/>
    <p:sldId id="299"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73" r:id="rId25"/>
    <p:sldId id="312" r:id="rId26"/>
    <p:sldId id="313" r:id="rId27"/>
    <p:sldId id="314" r:id="rId28"/>
    <p:sldId id="315" r:id="rId29"/>
    <p:sldId id="316" r:id="rId30"/>
    <p:sldId id="317" r:id="rId31"/>
    <p:sldId id="318" r:id="rId32"/>
    <p:sldId id="319" r:id="rId33"/>
    <p:sldId id="320" r:id="rId34"/>
    <p:sldId id="321" r:id="rId35"/>
    <p:sldId id="322" r:id="rId36"/>
    <p:sldId id="323" r:id="rId37"/>
    <p:sldId id="324" r:id="rId38"/>
    <p:sldId id="325" r:id="rId39"/>
    <p:sldId id="326" r:id="rId40"/>
    <p:sldId id="327" r:id="rId41"/>
    <p:sldId id="328" r:id="rId42"/>
    <p:sldId id="329" r:id="rId43"/>
    <p:sldId id="330" r:id="rId44"/>
    <p:sldId id="331" r:id="rId45"/>
    <p:sldId id="332" r:id="rId46"/>
    <p:sldId id="333" r:id="rId47"/>
    <p:sldId id="334" r:id="rId48"/>
    <p:sldId id="335" r:id="rId49"/>
    <p:sldId id="374" r:id="rId50"/>
    <p:sldId id="336" r:id="rId51"/>
    <p:sldId id="337" r:id="rId52"/>
    <p:sldId id="338" r:id="rId53"/>
    <p:sldId id="339" r:id="rId54"/>
    <p:sldId id="340" r:id="rId55"/>
    <p:sldId id="341" r:id="rId56"/>
    <p:sldId id="375" r:id="rId57"/>
    <p:sldId id="342" r:id="rId58"/>
    <p:sldId id="376" r:id="rId59"/>
    <p:sldId id="347" r:id="rId60"/>
    <p:sldId id="348" r:id="rId61"/>
    <p:sldId id="349" r:id="rId62"/>
    <p:sldId id="378" r:id="rId63"/>
    <p:sldId id="379" r:id="rId64"/>
    <p:sldId id="377" r:id="rId65"/>
    <p:sldId id="350" r:id="rId66"/>
    <p:sldId id="380"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1" autoAdjust="0"/>
    <p:restoredTop sz="81329" autoAdjust="0"/>
  </p:normalViewPr>
  <p:slideViewPr>
    <p:cSldViewPr snapToGrid="0">
      <p:cViewPr varScale="1">
        <p:scale>
          <a:sx n="70" d="100"/>
          <a:sy n="70" d="100"/>
        </p:scale>
        <p:origin x="116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DCE05-410F-4887-8390-4434594AA9B1}"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03167E-4F84-4B4E-89CD-A53CC6B890F0}" type="slidenum">
              <a:rPr lang="en-US" smtClean="0"/>
              <a:t>‹#›</a:t>
            </a:fld>
            <a:endParaRPr lang="en-US"/>
          </a:p>
        </p:txBody>
      </p:sp>
    </p:spTree>
    <p:extLst>
      <p:ext uri="{BB962C8B-B14F-4D97-AF65-F5344CB8AC3E}">
        <p14:creationId xmlns:p14="http://schemas.microsoft.com/office/powerpoint/2010/main" val="3998644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2</a:t>
            </a:fld>
            <a:endParaRPr lang="en-US"/>
          </a:p>
        </p:txBody>
      </p:sp>
    </p:spTree>
    <p:extLst>
      <p:ext uri="{BB962C8B-B14F-4D97-AF65-F5344CB8AC3E}">
        <p14:creationId xmlns:p14="http://schemas.microsoft.com/office/powerpoint/2010/main" val="880309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12</a:t>
            </a:fld>
            <a:endParaRPr lang="en-US"/>
          </a:p>
        </p:txBody>
      </p:sp>
    </p:spTree>
    <p:extLst>
      <p:ext uri="{BB962C8B-B14F-4D97-AF65-F5344CB8AC3E}">
        <p14:creationId xmlns:p14="http://schemas.microsoft.com/office/powerpoint/2010/main" val="890967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13</a:t>
            </a:fld>
            <a:endParaRPr lang="en-US"/>
          </a:p>
        </p:txBody>
      </p:sp>
    </p:spTree>
    <p:extLst>
      <p:ext uri="{BB962C8B-B14F-4D97-AF65-F5344CB8AC3E}">
        <p14:creationId xmlns:p14="http://schemas.microsoft.com/office/powerpoint/2010/main" val="12346677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14</a:t>
            </a:fld>
            <a:endParaRPr lang="en-US"/>
          </a:p>
        </p:txBody>
      </p:sp>
    </p:spTree>
    <p:extLst>
      <p:ext uri="{BB962C8B-B14F-4D97-AF65-F5344CB8AC3E}">
        <p14:creationId xmlns:p14="http://schemas.microsoft.com/office/powerpoint/2010/main" val="1939679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15</a:t>
            </a:fld>
            <a:endParaRPr lang="en-US"/>
          </a:p>
        </p:txBody>
      </p:sp>
    </p:spTree>
    <p:extLst>
      <p:ext uri="{BB962C8B-B14F-4D97-AF65-F5344CB8AC3E}">
        <p14:creationId xmlns:p14="http://schemas.microsoft.com/office/powerpoint/2010/main" val="1996629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18</a:t>
            </a:fld>
            <a:endParaRPr lang="en-US"/>
          </a:p>
        </p:txBody>
      </p:sp>
    </p:spTree>
    <p:extLst>
      <p:ext uri="{BB962C8B-B14F-4D97-AF65-F5344CB8AC3E}">
        <p14:creationId xmlns:p14="http://schemas.microsoft.com/office/powerpoint/2010/main" val="1185801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19</a:t>
            </a:fld>
            <a:endParaRPr lang="en-US"/>
          </a:p>
        </p:txBody>
      </p:sp>
    </p:spTree>
    <p:extLst>
      <p:ext uri="{BB962C8B-B14F-4D97-AF65-F5344CB8AC3E}">
        <p14:creationId xmlns:p14="http://schemas.microsoft.com/office/powerpoint/2010/main" val="13749035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smtClean="0"/>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7DFE0D3-BBE8-4CF3-83F7-779A8839379A}" type="slidenum">
              <a:rPr lang="en-US"/>
              <a:pPr eaLnBrk="1" hangingPunct="1"/>
              <a:t>20</a:t>
            </a:fld>
            <a:endParaRPr lang="en-US"/>
          </a:p>
        </p:txBody>
      </p:sp>
    </p:spTree>
    <p:extLst>
      <p:ext uri="{BB962C8B-B14F-4D97-AF65-F5344CB8AC3E}">
        <p14:creationId xmlns:p14="http://schemas.microsoft.com/office/powerpoint/2010/main" val="1021203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22</a:t>
            </a:fld>
            <a:endParaRPr lang="en-US"/>
          </a:p>
        </p:txBody>
      </p:sp>
    </p:spTree>
    <p:extLst>
      <p:ext uri="{BB962C8B-B14F-4D97-AF65-F5344CB8AC3E}">
        <p14:creationId xmlns:p14="http://schemas.microsoft.com/office/powerpoint/2010/main" val="987227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419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903B3B-B3C8-4C88-9D17-EE4498951B4F}" type="slidenum">
              <a:rPr lang="en-US"/>
              <a:pPr eaLnBrk="1" hangingPunct="1"/>
              <a:t>23</a:t>
            </a:fld>
            <a:endParaRPr lang="en-US"/>
          </a:p>
        </p:txBody>
      </p:sp>
    </p:spTree>
    <p:extLst>
      <p:ext uri="{BB962C8B-B14F-4D97-AF65-F5344CB8AC3E}">
        <p14:creationId xmlns:p14="http://schemas.microsoft.com/office/powerpoint/2010/main" val="3148258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t>We are aware of the fact that at a time either address or data will be transmitted by the bus. So, at a particular time only either the address or the data bus will be enabled from the multiplexed buses.</a:t>
            </a:r>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29</a:t>
            </a:fld>
            <a:endParaRPr lang="en-US"/>
          </a:p>
        </p:txBody>
      </p:sp>
    </p:spTree>
    <p:extLst>
      <p:ext uri="{BB962C8B-B14F-4D97-AF65-F5344CB8AC3E}">
        <p14:creationId xmlns:p14="http://schemas.microsoft.com/office/powerpoint/2010/main" val="883100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a:t>
            </a:fld>
            <a:endParaRPr lang="en-US"/>
          </a:p>
        </p:txBody>
      </p:sp>
    </p:spTree>
    <p:extLst>
      <p:ext uri="{BB962C8B-B14F-4D97-AF65-F5344CB8AC3E}">
        <p14:creationId xmlns:p14="http://schemas.microsoft.com/office/powerpoint/2010/main" val="29675750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31</a:t>
            </a:fld>
            <a:endParaRPr lang="en-US"/>
          </a:p>
        </p:txBody>
      </p:sp>
    </p:spTree>
    <p:extLst>
      <p:ext uri="{BB962C8B-B14F-4D97-AF65-F5344CB8AC3E}">
        <p14:creationId xmlns:p14="http://schemas.microsoft.com/office/powerpoint/2010/main" val="79995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b="1" i="1" dirty="0" smtClean="0"/>
              <a:t>Pin number 25</a:t>
            </a:r>
            <a:r>
              <a:rPr lang="en-US" sz="1200" dirty="0" smtClean="0"/>
              <a:t> – ALE is an abbreviation for address latch enable. Whenever an address is present in the multiplexed address and data bus, then the microprocessor enables this pin.</a:t>
            </a:r>
          </a:p>
          <a:p>
            <a:pPr algn="just"/>
            <a:r>
              <a:rPr lang="en-US" sz="1200" dirty="0" smtClean="0"/>
              <a:t>This is done to inform the peripherals and memory devices about fetching of the data or instruction at that memory location.</a:t>
            </a:r>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37</a:t>
            </a:fld>
            <a:endParaRPr lang="en-US"/>
          </a:p>
        </p:txBody>
      </p:sp>
    </p:spTree>
    <p:extLst>
      <p:ext uri="{BB962C8B-B14F-4D97-AF65-F5344CB8AC3E}">
        <p14:creationId xmlns:p14="http://schemas.microsoft.com/office/powerpoint/2010/main" val="4058601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43</a:t>
            </a:fld>
            <a:endParaRPr lang="en-US"/>
          </a:p>
        </p:txBody>
      </p:sp>
    </p:spTree>
    <p:extLst>
      <p:ext uri="{BB962C8B-B14F-4D97-AF65-F5344CB8AC3E}">
        <p14:creationId xmlns:p14="http://schemas.microsoft.com/office/powerpoint/2010/main" val="7285726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44</a:t>
            </a:fld>
            <a:endParaRPr lang="en-US"/>
          </a:p>
        </p:txBody>
      </p:sp>
    </p:spTree>
    <p:extLst>
      <p:ext uri="{BB962C8B-B14F-4D97-AF65-F5344CB8AC3E}">
        <p14:creationId xmlns:p14="http://schemas.microsoft.com/office/powerpoint/2010/main" val="1750517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45</a:t>
            </a:fld>
            <a:endParaRPr lang="en-US"/>
          </a:p>
        </p:txBody>
      </p:sp>
    </p:spTree>
    <p:extLst>
      <p:ext uri="{BB962C8B-B14F-4D97-AF65-F5344CB8AC3E}">
        <p14:creationId xmlns:p14="http://schemas.microsoft.com/office/powerpoint/2010/main" val="2656861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46</a:t>
            </a:fld>
            <a:endParaRPr lang="en-US"/>
          </a:p>
        </p:txBody>
      </p:sp>
    </p:spTree>
    <p:extLst>
      <p:ext uri="{BB962C8B-B14F-4D97-AF65-F5344CB8AC3E}">
        <p14:creationId xmlns:p14="http://schemas.microsoft.com/office/powerpoint/2010/main" val="4207204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47</a:t>
            </a:fld>
            <a:endParaRPr lang="en-US"/>
          </a:p>
        </p:txBody>
      </p:sp>
    </p:spTree>
    <p:extLst>
      <p:ext uri="{BB962C8B-B14F-4D97-AF65-F5344CB8AC3E}">
        <p14:creationId xmlns:p14="http://schemas.microsoft.com/office/powerpoint/2010/main" val="37627415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48</a:t>
            </a:fld>
            <a:endParaRPr lang="en-US"/>
          </a:p>
        </p:txBody>
      </p:sp>
    </p:spTree>
    <p:extLst>
      <p:ext uri="{BB962C8B-B14F-4D97-AF65-F5344CB8AC3E}">
        <p14:creationId xmlns:p14="http://schemas.microsoft.com/office/powerpoint/2010/main" val="3359308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49</a:t>
            </a:fld>
            <a:endParaRPr lang="en-US"/>
          </a:p>
        </p:txBody>
      </p:sp>
    </p:spTree>
    <p:extLst>
      <p:ext uri="{BB962C8B-B14F-4D97-AF65-F5344CB8AC3E}">
        <p14:creationId xmlns:p14="http://schemas.microsoft.com/office/powerpoint/2010/main" val="4289292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50</a:t>
            </a:fld>
            <a:endParaRPr lang="en-US"/>
          </a:p>
        </p:txBody>
      </p:sp>
    </p:spTree>
    <p:extLst>
      <p:ext uri="{BB962C8B-B14F-4D97-AF65-F5344CB8AC3E}">
        <p14:creationId xmlns:p14="http://schemas.microsoft.com/office/powerpoint/2010/main" val="4069662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a:t>
            </a:fld>
            <a:endParaRPr lang="en-US"/>
          </a:p>
        </p:txBody>
      </p:sp>
    </p:spTree>
    <p:extLst>
      <p:ext uri="{BB962C8B-B14F-4D97-AF65-F5344CB8AC3E}">
        <p14:creationId xmlns:p14="http://schemas.microsoft.com/office/powerpoint/2010/main" val="4226849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Register indirect addressing mode</a:t>
            </a:r>
          </a:p>
          <a:p>
            <a:r>
              <a:rPr lang="en-US" dirty="0" smtClean="0"/>
              <a:t>This addressing mode allows data to be addressed at any memory location through an offset address held in any of the following registers: BP, BX, DI &amp; SI.</a:t>
            </a:r>
          </a:p>
          <a:p>
            <a:r>
              <a:rPr lang="en-US" b="1" dirty="0" smtClean="0"/>
              <a:t>Example</a:t>
            </a:r>
          </a:p>
          <a:p>
            <a:r>
              <a:rPr lang="en-US" dirty="0" smtClean="0"/>
              <a:t>MOV AX, [BX] ; Suppose the register BX contains 4895H, then the contents ; 4895H are moved to AX </a:t>
            </a:r>
          </a:p>
          <a:p>
            <a:r>
              <a:rPr lang="en-US" dirty="0" smtClean="0"/>
              <a:t>ADD CX, {BX} </a:t>
            </a:r>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51</a:t>
            </a:fld>
            <a:endParaRPr lang="en-US"/>
          </a:p>
        </p:txBody>
      </p:sp>
    </p:spTree>
    <p:extLst>
      <p:ext uri="{BB962C8B-B14F-4D97-AF65-F5344CB8AC3E}">
        <p14:creationId xmlns:p14="http://schemas.microsoft.com/office/powerpoint/2010/main" val="29888723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Based addressing mode</a:t>
            </a:r>
          </a:p>
          <a:p>
            <a:r>
              <a:rPr lang="en-US" dirty="0" smtClean="0"/>
              <a:t>In this addressing mode, the offset address of the operand is given by the sum of contents of the BX/BP registers and 8-bit/16-bit displacement.</a:t>
            </a:r>
          </a:p>
          <a:p>
            <a:r>
              <a:rPr lang="en-US" b="1" dirty="0" smtClean="0"/>
              <a:t>Example</a:t>
            </a:r>
          </a:p>
          <a:p>
            <a:r>
              <a:rPr lang="en-US" dirty="0" smtClean="0"/>
              <a:t>MOV DX, [BX+04], ADD CL, [BX+08] </a:t>
            </a:r>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52</a:t>
            </a:fld>
            <a:endParaRPr lang="en-US"/>
          </a:p>
        </p:txBody>
      </p:sp>
    </p:spTree>
    <p:extLst>
      <p:ext uri="{BB962C8B-B14F-4D97-AF65-F5344CB8AC3E}">
        <p14:creationId xmlns:p14="http://schemas.microsoft.com/office/powerpoint/2010/main" val="27891947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803167E-4F84-4B4E-89CD-A53CC6B890F0}" type="slidenum">
              <a:rPr lang="en-US" smtClean="0"/>
              <a:t>53</a:t>
            </a:fld>
            <a:endParaRPr lang="en-US"/>
          </a:p>
        </p:txBody>
      </p:sp>
    </p:spTree>
    <p:extLst>
      <p:ext uri="{BB962C8B-B14F-4D97-AF65-F5344CB8AC3E}">
        <p14:creationId xmlns:p14="http://schemas.microsoft.com/office/powerpoint/2010/main" val="4099298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b="1" dirty="0" smtClean="0"/>
              <a:t>Based-indexed addressing mode</a:t>
            </a:r>
          </a:p>
          <a:p>
            <a:r>
              <a:rPr lang="en-US" dirty="0" smtClean="0"/>
              <a:t>In this addressing mode, the offset address of the operand is computed by summing the base register to the contents of an Index register.</a:t>
            </a:r>
          </a:p>
          <a:p>
            <a:r>
              <a:rPr lang="en-US" b="1" dirty="0" smtClean="0"/>
              <a:t>Example</a:t>
            </a:r>
          </a:p>
          <a:p>
            <a:r>
              <a:rPr lang="en-US" dirty="0" smtClean="0"/>
              <a:t>ADD CX, [BX+SI], MOV AX, [BX+DI] </a:t>
            </a:r>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54</a:t>
            </a:fld>
            <a:endParaRPr lang="en-US"/>
          </a:p>
        </p:txBody>
      </p:sp>
    </p:spTree>
    <p:extLst>
      <p:ext uri="{BB962C8B-B14F-4D97-AF65-F5344CB8AC3E}">
        <p14:creationId xmlns:p14="http://schemas.microsoft.com/office/powerpoint/2010/main" val="3816675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803167E-4F84-4B4E-89CD-A53CC6B890F0}" type="slidenum">
              <a:rPr lang="en-US" smtClean="0"/>
              <a:t>55</a:t>
            </a:fld>
            <a:endParaRPr lang="en-US"/>
          </a:p>
        </p:txBody>
      </p:sp>
    </p:spTree>
    <p:extLst>
      <p:ext uri="{BB962C8B-B14F-4D97-AF65-F5344CB8AC3E}">
        <p14:creationId xmlns:p14="http://schemas.microsoft.com/office/powerpoint/2010/main" val="11822064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8803167E-4F84-4B4E-89CD-A53CC6B890F0}" type="slidenum">
              <a:rPr lang="en-US" smtClean="0"/>
              <a:t>56</a:t>
            </a:fld>
            <a:endParaRPr lang="en-US"/>
          </a:p>
        </p:txBody>
      </p:sp>
    </p:spTree>
    <p:extLst>
      <p:ext uri="{BB962C8B-B14F-4D97-AF65-F5344CB8AC3E}">
        <p14:creationId xmlns:p14="http://schemas.microsoft.com/office/powerpoint/2010/main" val="6326298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57</a:t>
            </a:fld>
            <a:endParaRPr lang="en-US"/>
          </a:p>
        </p:txBody>
      </p:sp>
    </p:spTree>
    <p:extLst>
      <p:ext uri="{BB962C8B-B14F-4D97-AF65-F5344CB8AC3E}">
        <p14:creationId xmlns:p14="http://schemas.microsoft.com/office/powerpoint/2010/main" val="1931501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58</a:t>
            </a:fld>
            <a:endParaRPr lang="en-US"/>
          </a:p>
        </p:txBody>
      </p:sp>
    </p:spTree>
    <p:extLst>
      <p:ext uri="{BB962C8B-B14F-4D97-AF65-F5344CB8AC3E}">
        <p14:creationId xmlns:p14="http://schemas.microsoft.com/office/powerpoint/2010/main" val="14384626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59</a:t>
            </a:fld>
            <a:endParaRPr lang="en-US"/>
          </a:p>
        </p:txBody>
      </p:sp>
    </p:spTree>
    <p:extLst>
      <p:ext uri="{BB962C8B-B14F-4D97-AF65-F5344CB8AC3E}">
        <p14:creationId xmlns:p14="http://schemas.microsoft.com/office/powerpoint/2010/main" val="33708383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60</a:t>
            </a:fld>
            <a:endParaRPr lang="en-US"/>
          </a:p>
        </p:txBody>
      </p:sp>
    </p:spTree>
    <p:extLst>
      <p:ext uri="{BB962C8B-B14F-4D97-AF65-F5344CB8AC3E}">
        <p14:creationId xmlns:p14="http://schemas.microsoft.com/office/powerpoint/2010/main" val="2357185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a:t>
            </a:fld>
            <a:endParaRPr lang="en-US"/>
          </a:p>
        </p:txBody>
      </p:sp>
    </p:spTree>
    <p:extLst>
      <p:ext uri="{BB962C8B-B14F-4D97-AF65-F5344CB8AC3E}">
        <p14:creationId xmlns:p14="http://schemas.microsoft.com/office/powerpoint/2010/main" val="6132467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61</a:t>
            </a:fld>
            <a:endParaRPr lang="en-US"/>
          </a:p>
        </p:txBody>
      </p:sp>
    </p:spTree>
    <p:extLst>
      <p:ext uri="{BB962C8B-B14F-4D97-AF65-F5344CB8AC3E}">
        <p14:creationId xmlns:p14="http://schemas.microsoft.com/office/powerpoint/2010/main" val="26239379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63</a:t>
            </a:fld>
            <a:endParaRPr lang="en-US"/>
          </a:p>
        </p:txBody>
      </p:sp>
    </p:spTree>
    <p:extLst>
      <p:ext uri="{BB962C8B-B14F-4D97-AF65-F5344CB8AC3E}">
        <p14:creationId xmlns:p14="http://schemas.microsoft.com/office/powerpoint/2010/main" val="28820223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64</a:t>
            </a:fld>
            <a:endParaRPr lang="en-US"/>
          </a:p>
        </p:txBody>
      </p:sp>
    </p:spTree>
    <p:extLst>
      <p:ext uri="{BB962C8B-B14F-4D97-AF65-F5344CB8AC3E}">
        <p14:creationId xmlns:p14="http://schemas.microsoft.com/office/powerpoint/2010/main" val="38904458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65</a:t>
            </a:fld>
            <a:endParaRPr lang="en-US"/>
          </a:p>
        </p:txBody>
      </p:sp>
    </p:spTree>
    <p:extLst>
      <p:ext uri="{BB962C8B-B14F-4D97-AF65-F5344CB8AC3E}">
        <p14:creationId xmlns:p14="http://schemas.microsoft.com/office/powerpoint/2010/main" val="10875767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66</a:t>
            </a:fld>
            <a:endParaRPr lang="en-US"/>
          </a:p>
        </p:txBody>
      </p:sp>
    </p:spTree>
    <p:extLst>
      <p:ext uri="{BB962C8B-B14F-4D97-AF65-F5344CB8AC3E}">
        <p14:creationId xmlns:p14="http://schemas.microsoft.com/office/powerpoint/2010/main" val="14007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7</a:t>
            </a:fld>
            <a:endParaRPr lang="en-US"/>
          </a:p>
        </p:txBody>
      </p:sp>
    </p:spTree>
    <p:extLst>
      <p:ext uri="{BB962C8B-B14F-4D97-AF65-F5344CB8AC3E}">
        <p14:creationId xmlns:p14="http://schemas.microsoft.com/office/powerpoint/2010/main" val="2584249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8</a:t>
            </a:fld>
            <a:endParaRPr lang="en-US"/>
          </a:p>
        </p:txBody>
      </p:sp>
    </p:spTree>
    <p:extLst>
      <p:ext uri="{BB962C8B-B14F-4D97-AF65-F5344CB8AC3E}">
        <p14:creationId xmlns:p14="http://schemas.microsoft.com/office/powerpoint/2010/main" val="336635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9</a:t>
            </a:fld>
            <a:endParaRPr lang="en-US"/>
          </a:p>
        </p:txBody>
      </p:sp>
    </p:spTree>
    <p:extLst>
      <p:ext uri="{BB962C8B-B14F-4D97-AF65-F5344CB8AC3E}">
        <p14:creationId xmlns:p14="http://schemas.microsoft.com/office/powerpoint/2010/main" val="2223996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10</a:t>
            </a:fld>
            <a:endParaRPr lang="en-US"/>
          </a:p>
        </p:txBody>
      </p:sp>
    </p:spTree>
    <p:extLst>
      <p:ext uri="{BB962C8B-B14F-4D97-AF65-F5344CB8AC3E}">
        <p14:creationId xmlns:p14="http://schemas.microsoft.com/office/powerpoint/2010/main" val="3303759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803167E-4F84-4B4E-89CD-A53CC6B890F0}" type="slidenum">
              <a:rPr lang="en-US" smtClean="0"/>
              <a:t>11</a:t>
            </a:fld>
            <a:endParaRPr lang="en-US"/>
          </a:p>
        </p:txBody>
      </p:sp>
    </p:spTree>
    <p:extLst>
      <p:ext uri="{BB962C8B-B14F-4D97-AF65-F5344CB8AC3E}">
        <p14:creationId xmlns:p14="http://schemas.microsoft.com/office/powerpoint/2010/main" val="2146945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920189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96082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2687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9272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87C90F2-8AC5-42A7-8E89-944FEB175D6A}"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581394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346033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7C90F2-8AC5-42A7-8E89-944FEB175D6A}"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674483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C90F2-8AC5-42A7-8E89-944FEB175D6A}"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28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7C90F2-8AC5-42A7-8E89-944FEB175D6A}"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2313340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36612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7C90F2-8AC5-42A7-8E89-944FEB175D6A}"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68FFF2-3930-49C1-80C9-D874255757C1}" type="slidenum">
              <a:rPr lang="en-US" smtClean="0"/>
              <a:t>‹#›</a:t>
            </a:fld>
            <a:endParaRPr lang="en-US"/>
          </a:p>
        </p:txBody>
      </p:sp>
    </p:spTree>
    <p:extLst>
      <p:ext uri="{BB962C8B-B14F-4D97-AF65-F5344CB8AC3E}">
        <p14:creationId xmlns:p14="http://schemas.microsoft.com/office/powerpoint/2010/main" val="1039104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7C90F2-8AC5-42A7-8E89-944FEB175D6A}" type="datetimeFigureOut">
              <a:rPr lang="en-US" smtClean="0"/>
              <a:t>11/4/2024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68FFF2-3930-49C1-80C9-D874255757C1}" type="slidenum">
              <a:rPr lang="en-US" smtClean="0"/>
              <a:t>‹#›</a:t>
            </a:fld>
            <a:endParaRPr lang="en-US"/>
          </a:p>
        </p:txBody>
      </p:sp>
    </p:spTree>
    <p:extLst>
      <p:ext uri="{BB962C8B-B14F-4D97-AF65-F5344CB8AC3E}">
        <p14:creationId xmlns:p14="http://schemas.microsoft.com/office/powerpoint/2010/main" val="3360567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Chapter 3:</a:t>
            </a:r>
            <a:br>
              <a:rPr lang="en-US" b="1" dirty="0" smtClean="0">
                <a:solidFill>
                  <a:schemeClr val="accent1">
                    <a:lumMod val="50000"/>
                  </a:schemeClr>
                </a:solidFill>
              </a:rPr>
            </a:br>
            <a:r>
              <a:rPr lang="en-US" b="1" dirty="0" smtClean="0">
                <a:solidFill>
                  <a:schemeClr val="accent1">
                    <a:lumMod val="50000"/>
                  </a:schemeClr>
                </a:solidFill>
              </a:rPr>
              <a:t>INTEL 8086</a:t>
            </a:r>
            <a:endParaRPr lang="en-US" b="1" dirty="0">
              <a:solidFill>
                <a:schemeClr val="accent1">
                  <a:lumMod val="50000"/>
                </a:schemeClr>
              </a:solidFill>
            </a:endParaRPr>
          </a:p>
        </p:txBody>
      </p:sp>
      <p:sp>
        <p:nvSpPr>
          <p:cNvPr id="3" name="Content Placeholder 2"/>
          <p:cNvSpPr>
            <a:spLocks noGrp="1"/>
          </p:cNvSpPr>
          <p:nvPr>
            <p:ph idx="1"/>
          </p:nvPr>
        </p:nvSpPr>
        <p:spPr>
          <a:xfrm>
            <a:off x="838200" y="3091543"/>
            <a:ext cx="10515600" cy="2504849"/>
          </a:xfrm>
        </p:spPr>
        <p:txBody>
          <a:bodyPr>
            <a:noAutofit/>
          </a:bodyPr>
          <a:lstStyle/>
          <a:p>
            <a:pPr marL="0" indent="0" algn="ctr">
              <a:buNone/>
            </a:pPr>
            <a:r>
              <a:rPr lang="en-US" sz="4000" dirty="0" smtClean="0"/>
              <a:t> </a:t>
            </a:r>
            <a:endParaRPr lang="en-US" sz="3600" dirty="0"/>
          </a:p>
        </p:txBody>
      </p:sp>
      <p:sp>
        <p:nvSpPr>
          <p:cNvPr id="5" name="Subtitle 2"/>
          <p:cNvSpPr txBox="1">
            <a:spLocks/>
          </p:cNvSpPr>
          <p:nvPr/>
        </p:nvSpPr>
        <p:spPr>
          <a:xfrm>
            <a:off x="1650274" y="3323771"/>
            <a:ext cx="9144000" cy="29202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200" i="1" dirty="0" smtClean="0">
                <a:solidFill>
                  <a:schemeClr val="tx2"/>
                </a:solidFill>
                <a:latin typeface="Bahnschrift Condensed" panose="020B0502040204020203" pitchFamily="34" charset="0"/>
              </a:rPr>
              <a:t>Syed Shakil Mahmud</a:t>
            </a:r>
            <a:endParaRPr lang="en-US" sz="3200" i="1" dirty="0" smtClean="0">
              <a:solidFill>
                <a:schemeClr val="tx2"/>
              </a:solidFill>
              <a:latin typeface="Bahnschrift Condensed" panose="020B0502040204020203" pitchFamily="34" charset="0"/>
            </a:endParaRPr>
          </a:p>
          <a:p>
            <a:pPr marL="0" indent="0" algn="ctr">
              <a:buNone/>
            </a:pPr>
            <a:r>
              <a:rPr lang="en-US" sz="3200" dirty="0" smtClean="0">
                <a:latin typeface="Bahnschrift Light Condensed" panose="020B0502040204020203" pitchFamily="34" charset="0"/>
              </a:rPr>
              <a:t>Lecturer</a:t>
            </a:r>
          </a:p>
          <a:p>
            <a:pPr marL="0" indent="0" algn="ctr">
              <a:buNone/>
            </a:pPr>
            <a:r>
              <a:rPr lang="en-US" sz="3200" dirty="0" smtClean="0">
                <a:latin typeface="Bahnschrift Light Condensed" panose="020B0502040204020203" pitchFamily="34" charset="0"/>
              </a:rPr>
              <a:t>Department of Computer Science and Engineering</a:t>
            </a:r>
          </a:p>
          <a:p>
            <a:pPr marL="0" indent="0" algn="ctr">
              <a:buNone/>
            </a:pPr>
            <a:r>
              <a:rPr lang="en-US" sz="3200" smtClean="0">
                <a:latin typeface="Bahnschrift Light Condensed" panose="020B0502040204020203" pitchFamily="34" charset="0"/>
              </a:rPr>
              <a:t>BAIUST</a:t>
            </a:r>
            <a:r>
              <a:rPr lang="en-US" sz="3200" smtClean="0">
                <a:latin typeface="Bahnschrift Light Condensed" panose="020B0502040204020203" pitchFamily="34" charset="0"/>
              </a:rPr>
              <a:t>, </a:t>
            </a:r>
            <a:r>
              <a:rPr lang="en-US" sz="3200" dirty="0" err="1" smtClean="0">
                <a:latin typeface="Bahnschrift Light Condensed" panose="020B0502040204020203" pitchFamily="34" charset="0"/>
              </a:rPr>
              <a:t>Cumilla</a:t>
            </a:r>
            <a:endParaRPr lang="en-US" sz="3200" dirty="0">
              <a:latin typeface="Bahnschrift Light Condensed" panose="020B0502040204020203" pitchFamily="34" charset="0"/>
            </a:endParaRPr>
          </a:p>
        </p:txBody>
      </p:sp>
    </p:spTree>
    <p:extLst>
      <p:ext uri="{BB962C8B-B14F-4D97-AF65-F5344CB8AC3E}">
        <p14:creationId xmlns:p14="http://schemas.microsoft.com/office/powerpoint/2010/main" val="15902782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normAutofit/>
          </a:bodyPr>
          <a:lstStyle/>
          <a:p>
            <a:pPr marL="0" indent="0" algn="just">
              <a:buNone/>
            </a:pPr>
            <a:r>
              <a:rPr lang="en-US" b="1" dirty="0"/>
              <a:t>Address Generation Circuit-</a:t>
            </a:r>
          </a:p>
          <a:p>
            <a:pPr marL="0" indent="0" algn="just">
              <a:buNone/>
            </a:pPr>
            <a:r>
              <a:rPr lang="en-US" dirty="0" smtClean="0"/>
              <a:t>The </a:t>
            </a:r>
            <a:r>
              <a:rPr lang="en-US" dirty="0"/>
              <a:t>BIU has a Physical Address Generation Circuit. It generates the 20 bit physical address using Segment and Offset addresses using the formula: Physical Address = Segment Address x 10H + Offset Address</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BIU (Cont.)</a:t>
            </a:r>
          </a:p>
        </p:txBody>
      </p:sp>
    </p:spTree>
    <p:extLst>
      <p:ext uri="{BB962C8B-B14F-4D97-AF65-F5344CB8AC3E}">
        <p14:creationId xmlns:p14="http://schemas.microsoft.com/office/powerpoint/2010/main" val="21506186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1125200" cy="4661672"/>
          </a:xfrm>
        </p:spPr>
        <p:txBody>
          <a:bodyPr>
            <a:normAutofit/>
          </a:bodyPr>
          <a:lstStyle/>
          <a:p>
            <a:pPr marL="0" indent="0" algn="just">
              <a:buNone/>
            </a:pPr>
            <a:r>
              <a:rPr lang="en-US" sz="3200" b="1" dirty="0"/>
              <a:t>6 Byte Pre-fetch Queue:</a:t>
            </a:r>
            <a:endParaRPr lang="en-US" sz="3200" dirty="0"/>
          </a:p>
          <a:p>
            <a:pPr algn="just"/>
            <a:r>
              <a:rPr lang="en-US" sz="3200" dirty="0"/>
              <a:t>It is a 6 byte queue (FIFO). </a:t>
            </a:r>
          </a:p>
          <a:p>
            <a:pPr algn="just"/>
            <a:r>
              <a:rPr lang="en-US" sz="3200" dirty="0"/>
              <a:t>Fetching the next instruction (by BIU from CS) </a:t>
            </a:r>
            <a:r>
              <a:rPr lang="en-US" sz="3200" dirty="0" smtClean="0"/>
              <a:t>while executing </a:t>
            </a:r>
            <a:r>
              <a:rPr lang="en-US" sz="3200" dirty="0"/>
              <a:t>the current instruction is called pipelining.</a:t>
            </a:r>
          </a:p>
          <a:p>
            <a:pPr algn="just"/>
            <a:r>
              <a:rPr lang="en-US" sz="3200" dirty="0"/>
              <a:t>Gets flushed whenever a branch instruction occurs.</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BIU (Cont.)</a:t>
            </a:r>
          </a:p>
        </p:txBody>
      </p:sp>
    </p:spTree>
    <p:extLst>
      <p:ext uri="{BB962C8B-B14F-4D97-AF65-F5344CB8AC3E}">
        <p14:creationId xmlns:p14="http://schemas.microsoft.com/office/powerpoint/2010/main" val="13431166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15290"/>
            <a:ext cx="12192000" cy="5342709"/>
          </a:xfrm>
        </p:spPr>
        <p:txBody>
          <a:bodyPr>
            <a:normAutofit lnSpcReduction="10000"/>
          </a:bodyPr>
          <a:lstStyle/>
          <a:p>
            <a:pPr marL="0" indent="0" algn="just">
              <a:buNone/>
            </a:pPr>
            <a:r>
              <a:rPr lang="en-US" b="1" dirty="0"/>
              <a:t>The main components of the EU are as follows:</a:t>
            </a:r>
          </a:p>
          <a:p>
            <a:pPr algn="just"/>
            <a:r>
              <a:rPr lang="en-US" b="1" dirty="0"/>
              <a:t>General purpose registers</a:t>
            </a:r>
            <a:r>
              <a:rPr lang="en-US" dirty="0"/>
              <a:t>- </a:t>
            </a:r>
            <a:endParaRPr lang="en-US" dirty="0" smtClean="0"/>
          </a:p>
          <a:p>
            <a:pPr algn="just"/>
            <a:r>
              <a:rPr lang="en-US" dirty="0" smtClean="0"/>
              <a:t>8086 </a:t>
            </a:r>
            <a:r>
              <a:rPr lang="en-US" dirty="0"/>
              <a:t>microprocessor has four 16 bit general purpose registers AX, BX, CX and DX. These are available to the programmer for storing values during programs. Each of these can be divided into two 8 bit registers such as AH, Al; BH, BL; etc. Beside their general use, these registers also have some specific functions.</a:t>
            </a:r>
          </a:p>
          <a:p>
            <a:pPr lvl="1" algn="just"/>
            <a:r>
              <a:rPr lang="en-US" dirty="0"/>
              <a:t>AX register (16 bits): It holds operands and results during multiplication and division operations. All I/O data transfers using IN and OUT instructions use A register (AL/AH or AX). It functions as accumulator during string operations.</a:t>
            </a:r>
          </a:p>
          <a:p>
            <a:pPr lvl="1" algn="just"/>
            <a:r>
              <a:rPr lang="en-US" dirty="0"/>
              <a:t>BX register (16 bits): It holds the memory address (offset address) in indirect addressing modes.</a:t>
            </a:r>
          </a:p>
          <a:p>
            <a:pPr lvl="1" algn="just"/>
            <a:r>
              <a:rPr lang="en-US" dirty="0"/>
              <a:t>CX register (16 bits): It holds count for instructions like loop, rotate, shift and string operations.</a:t>
            </a:r>
          </a:p>
          <a:p>
            <a:pPr lvl="1" algn="just"/>
            <a:r>
              <a:rPr lang="en-US" dirty="0"/>
              <a:t>DX register (16 bits): It is used with AX to hold 32 bit values during multiplication and division. It is used to hold the address of the I/O port in indirect I/O addressing mode.</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Execution Unit (EU)</a:t>
            </a:r>
          </a:p>
        </p:txBody>
      </p:sp>
    </p:spTree>
    <p:extLst>
      <p:ext uri="{BB962C8B-B14F-4D97-AF65-F5344CB8AC3E}">
        <p14:creationId xmlns:p14="http://schemas.microsoft.com/office/powerpoint/2010/main" val="37902370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5660424"/>
          </a:xfrm>
        </p:spPr>
        <p:txBody>
          <a:bodyPr>
            <a:normAutofit fontScale="92500" lnSpcReduction="10000"/>
          </a:bodyPr>
          <a:lstStyle/>
          <a:p>
            <a:pPr marL="0" indent="0">
              <a:buNone/>
            </a:pPr>
            <a:r>
              <a:rPr lang="en-US" b="1" dirty="0"/>
              <a:t>Special purpose registers-</a:t>
            </a:r>
          </a:p>
          <a:p>
            <a:pPr algn="just"/>
            <a:r>
              <a:rPr lang="en-US" dirty="0" smtClean="0"/>
              <a:t>   </a:t>
            </a:r>
            <a:r>
              <a:rPr lang="en-US" b="1" dirty="0"/>
              <a:t>Stack Pointer (SP 16 bits): </a:t>
            </a:r>
            <a:r>
              <a:rPr lang="en-US" dirty="0"/>
              <a:t>It holds offset address of the top of the Stack. Stack is a set of memory locations operating in LIFO manner. Stack is present in the memory in Stack Segment. It is used during instructions like PUSH, POP, CALL, RET etc.</a:t>
            </a:r>
          </a:p>
          <a:p>
            <a:pPr algn="just"/>
            <a:r>
              <a:rPr lang="en-US" b="1" dirty="0"/>
              <a:t>    Base Pointer (BP 16 bits): </a:t>
            </a:r>
            <a:r>
              <a:rPr lang="en-US" dirty="0"/>
              <a:t>BP can hold offset address of any location in the stack segment. It is used to access random locations of the stack.</a:t>
            </a:r>
          </a:p>
          <a:p>
            <a:pPr algn="just"/>
            <a:r>
              <a:rPr lang="en-US" dirty="0"/>
              <a:t>    </a:t>
            </a:r>
            <a:r>
              <a:rPr lang="en-US" b="1" dirty="0"/>
              <a:t>Source Index (SI 16 bits): </a:t>
            </a:r>
            <a:r>
              <a:rPr lang="en-US" dirty="0"/>
              <a:t>It is normally used to hold the offset address for Data Segment but can also be used for other segments using Segment Overriding. It holds offset address of source data in Data Segment during string operations.</a:t>
            </a:r>
          </a:p>
          <a:p>
            <a:pPr algn="just"/>
            <a:r>
              <a:rPr lang="en-US" dirty="0"/>
              <a:t>    </a:t>
            </a:r>
            <a:r>
              <a:rPr lang="en-US" b="1" dirty="0"/>
              <a:t>Destination Index (DI 16 bits): </a:t>
            </a:r>
            <a:r>
              <a:rPr lang="en-US" dirty="0"/>
              <a:t>It is normally used to hold the offset address for Extra Segment but can also be used for other segments using Segment Overriding. It holds offset address of destination in Extra Segment during string operations.</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EU (Cont.)</a:t>
            </a:r>
          </a:p>
        </p:txBody>
      </p:sp>
    </p:spTree>
    <p:extLst>
      <p:ext uri="{BB962C8B-B14F-4D97-AF65-F5344CB8AC3E}">
        <p14:creationId xmlns:p14="http://schemas.microsoft.com/office/powerpoint/2010/main" val="6395603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5660424"/>
          </a:xfrm>
        </p:spPr>
        <p:txBody>
          <a:bodyPr>
            <a:normAutofit/>
          </a:bodyPr>
          <a:lstStyle/>
          <a:p>
            <a:r>
              <a:rPr lang="en-US" b="1" dirty="0"/>
              <a:t>ALU (Arithmetic Logic Unit) </a:t>
            </a:r>
            <a:r>
              <a:rPr lang="en-US" dirty="0"/>
              <a:t>- It has a 16 bit ALU. It performs 8 and 16 bit arithmetic and logic operations.</a:t>
            </a:r>
          </a:p>
          <a:p>
            <a:r>
              <a:rPr lang="en-US" b="1" dirty="0"/>
              <a:t>Operand register- </a:t>
            </a:r>
            <a:r>
              <a:rPr lang="en-US" dirty="0"/>
              <a:t>It is a 16 bit register used by the control register to hold the operands temporarily. It is not available to the programmer.</a:t>
            </a:r>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b="1" dirty="0">
                <a:solidFill>
                  <a:schemeClr val="accent1">
                    <a:lumMod val="50000"/>
                  </a:schemeClr>
                </a:solidFill>
              </a:rPr>
              <a:t>Main Components of EU (Cont.)</a:t>
            </a:r>
          </a:p>
        </p:txBody>
      </p:sp>
    </p:spTree>
    <p:extLst>
      <p:ext uri="{BB962C8B-B14F-4D97-AF65-F5344CB8AC3E}">
        <p14:creationId xmlns:p14="http://schemas.microsoft.com/office/powerpoint/2010/main" val="3365855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5660424"/>
          </a:xfrm>
        </p:spPr>
        <p:txBody>
          <a:bodyPr>
            <a:normAutofit/>
          </a:bodyPr>
          <a:lstStyle/>
          <a:p>
            <a:pPr algn="just"/>
            <a:r>
              <a:rPr lang="en-US" b="1" dirty="0"/>
              <a:t>Instruction Register and Instruction Decoder- </a:t>
            </a:r>
            <a:r>
              <a:rPr lang="en-US" dirty="0"/>
              <a:t>The EU fetches an </a:t>
            </a:r>
            <a:r>
              <a:rPr lang="en-US" dirty="0" err="1"/>
              <a:t>opcode</a:t>
            </a:r>
            <a:r>
              <a:rPr lang="en-US" dirty="0"/>
              <a:t> from the queue into the instruction register. The instruction decoder decodes it and sends the information to the control circuit for execution.</a:t>
            </a:r>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10000"/>
              </a:lnSpc>
            </a:pPr>
            <a:r>
              <a:rPr lang="en-US" b="1" dirty="0">
                <a:solidFill>
                  <a:schemeClr val="accent1">
                    <a:lumMod val="50000"/>
                  </a:schemeClr>
                </a:solidFill>
              </a:rPr>
              <a:t>Main Components of EU (Cont.)</a:t>
            </a:r>
          </a:p>
        </p:txBody>
      </p:sp>
    </p:spTree>
    <p:extLst>
      <p:ext uri="{BB962C8B-B14F-4D97-AF65-F5344CB8AC3E}">
        <p14:creationId xmlns:p14="http://schemas.microsoft.com/office/powerpoint/2010/main" val="26887325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Offset for the Specific Segment</a:t>
            </a:r>
          </a:p>
        </p:txBody>
      </p:sp>
      <p:graphicFrame>
        <p:nvGraphicFramePr>
          <p:cNvPr id="5" name="Table 4"/>
          <p:cNvGraphicFramePr>
            <a:graphicFrameLocks noGrp="1"/>
          </p:cNvGraphicFramePr>
          <p:nvPr>
            <p:extLst/>
          </p:nvPr>
        </p:nvGraphicFramePr>
        <p:xfrm>
          <a:off x="995680" y="1725506"/>
          <a:ext cx="10220959" cy="3928535"/>
        </p:xfrm>
        <a:graphic>
          <a:graphicData uri="http://schemas.openxmlformats.org/drawingml/2006/table">
            <a:tbl>
              <a:tblPr firstRow="1" bandRow="1">
                <a:tableStyleId>{5C22544A-7EE6-4342-B048-85BDC9FD1C3A}</a:tableStyleId>
              </a:tblPr>
              <a:tblGrid>
                <a:gridCol w="1507591">
                  <a:extLst>
                    <a:ext uri="{9D8B030D-6E8A-4147-A177-3AD203B41FA5}">
                      <a16:colId xmlns:a16="http://schemas.microsoft.com/office/drawing/2014/main" val="20000"/>
                    </a:ext>
                  </a:extLst>
                </a:gridCol>
                <a:gridCol w="2630075">
                  <a:extLst>
                    <a:ext uri="{9D8B030D-6E8A-4147-A177-3AD203B41FA5}">
                      <a16:colId xmlns:a16="http://schemas.microsoft.com/office/drawing/2014/main" val="20001"/>
                    </a:ext>
                  </a:extLst>
                </a:gridCol>
                <a:gridCol w="6083293">
                  <a:extLst>
                    <a:ext uri="{9D8B030D-6E8A-4147-A177-3AD203B41FA5}">
                      <a16:colId xmlns:a16="http://schemas.microsoft.com/office/drawing/2014/main" val="20002"/>
                    </a:ext>
                  </a:extLst>
                </a:gridCol>
              </a:tblGrid>
              <a:tr h="674597">
                <a:tc>
                  <a:txBody>
                    <a:bodyPr/>
                    <a:lstStyle/>
                    <a:p>
                      <a:pPr algn="ctr"/>
                      <a:r>
                        <a:rPr lang="en-US" sz="2800" dirty="0" smtClean="0"/>
                        <a:t>Segment</a:t>
                      </a:r>
                      <a:endParaRPr lang="en-US" sz="2800" dirty="0"/>
                    </a:p>
                  </a:txBody>
                  <a:tcPr/>
                </a:tc>
                <a:tc>
                  <a:txBody>
                    <a:bodyPr/>
                    <a:lstStyle/>
                    <a:p>
                      <a:pPr algn="ctr"/>
                      <a:r>
                        <a:rPr lang="en-US" sz="2800" dirty="0" smtClean="0"/>
                        <a:t>Offset Registers</a:t>
                      </a:r>
                      <a:endParaRPr lang="en-US" sz="2800" dirty="0"/>
                    </a:p>
                  </a:txBody>
                  <a:tcPr/>
                </a:tc>
                <a:tc>
                  <a:txBody>
                    <a:bodyPr/>
                    <a:lstStyle/>
                    <a:p>
                      <a:pPr algn="ctr"/>
                      <a:r>
                        <a:rPr lang="en-US" sz="2800" dirty="0" smtClean="0"/>
                        <a:t>Function</a:t>
                      </a:r>
                      <a:endParaRPr lang="en-US" sz="2800" dirty="0"/>
                    </a:p>
                  </a:txBody>
                  <a:tcPr/>
                </a:tc>
                <a:extLst>
                  <a:ext uri="{0D108BD9-81ED-4DB2-BD59-A6C34878D82A}">
                    <a16:rowId xmlns:a16="http://schemas.microsoft.com/office/drawing/2014/main" val="10000"/>
                  </a:ext>
                </a:extLst>
              </a:tr>
              <a:tr h="674597">
                <a:tc>
                  <a:txBody>
                    <a:bodyPr/>
                    <a:lstStyle/>
                    <a:p>
                      <a:pPr algn="ctr"/>
                      <a:r>
                        <a:rPr lang="en-US" sz="2800" dirty="0" smtClean="0"/>
                        <a:t>CS</a:t>
                      </a:r>
                      <a:endParaRPr lang="en-US" sz="2800" dirty="0"/>
                    </a:p>
                  </a:txBody>
                  <a:tcPr/>
                </a:tc>
                <a:tc>
                  <a:txBody>
                    <a:bodyPr/>
                    <a:lstStyle/>
                    <a:p>
                      <a:pPr algn="ctr"/>
                      <a:r>
                        <a:rPr lang="en-US" sz="2800" dirty="0" smtClean="0"/>
                        <a:t>IP</a:t>
                      </a:r>
                      <a:endParaRPr lang="en-US" sz="2800" dirty="0"/>
                    </a:p>
                  </a:txBody>
                  <a:tcPr/>
                </a:tc>
                <a:tc>
                  <a:txBody>
                    <a:bodyPr/>
                    <a:lstStyle/>
                    <a:p>
                      <a:pPr algn="l"/>
                      <a:r>
                        <a:rPr lang="en-US" sz="2800" dirty="0" smtClean="0"/>
                        <a:t>Address</a:t>
                      </a:r>
                      <a:r>
                        <a:rPr lang="en-US" sz="2800" baseline="0" dirty="0" smtClean="0"/>
                        <a:t> of the next instruction</a:t>
                      </a:r>
                      <a:endParaRPr lang="en-US" sz="2800" dirty="0"/>
                    </a:p>
                  </a:txBody>
                  <a:tcPr/>
                </a:tc>
                <a:extLst>
                  <a:ext uri="{0D108BD9-81ED-4DB2-BD59-A6C34878D82A}">
                    <a16:rowId xmlns:a16="http://schemas.microsoft.com/office/drawing/2014/main" val="10001"/>
                  </a:ext>
                </a:extLst>
              </a:tr>
              <a:tr h="674597">
                <a:tc>
                  <a:txBody>
                    <a:bodyPr/>
                    <a:lstStyle/>
                    <a:p>
                      <a:pPr algn="ctr"/>
                      <a:r>
                        <a:rPr lang="en-US" sz="2800" dirty="0" smtClean="0"/>
                        <a:t>DS</a:t>
                      </a:r>
                      <a:endParaRPr lang="en-US" sz="2800" dirty="0"/>
                    </a:p>
                  </a:txBody>
                  <a:tcPr/>
                </a:tc>
                <a:tc>
                  <a:txBody>
                    <a:bodyPr/>
                    <a:lstStyle/>
                    <a:p>
                      <a:pPr algn="ctr"/>
                      <a:r>
                        <a:rPr lang="en-US" sz="2800" dirty="0" smtClean="0"/>
                        <a:t>BX, DI, SI</a:t>
                      </a:r>
                      <a:endParaRPr lang="en-US" sz="2800" dirty="0"/>
                    </a:p>
                  </a:txBody>
                  <a:tcPr/>
                </a:tc>
                <a:tc>
                  <a:txBody>
                    <a:bodyPr/>
                    <a:lstStyle/>
                    <a:p>
                      <a:pPr algn="l"/>
                      <a:r>
                        <a:rPr lang="en-US" sz="2800" dirty="0" smtClean="0"/>
                        <a:t>Address of data</a:t>
                      </a:r>
                      <a:endParaRPr lang="en-US" sz="2800" dirty="0"/>
                    </a:p>
                  </a:txBody>
                  <a:tcPr/>
                </a:tc>
                <a:extLst>
                  <a:ext uri="{0D108BD9-81ED-4DB2-BD59-A6C34878D82A}">
                    <a16:rowId xmlns:a16="http://schemas.microsoft.com/office/drawing/2014/main" val="10002"/>
                  </a:ext>
                </a:extLst>
              </a:tr>
              <a:tr h="674597">
                <a:tc>
                  <a:txBody>
                    <a:bodyPr/>
                    <a:lstStyle/>
                    <a:p>
                      <a:pPr algn="ctr"/>
                      <a:r>
                        <a:rPr lang="en-US" sz="2800" dirty="0" smtClean="0"/>
                        <a:t>SS</a:t>
                      </a:r>
                      <a:endParaRPr lang="en-US" sz="2800" dirty="0"/>
                    </a:p>
                  </a:txBody>
                  <a:tcPr/>
                </a:tc>
                <a:tc>
                  <a:txBody>
                    <a:bodyPr/>
                    <a:lstStyle/>
                    <a:p>
                      <a:pPr algn="ctr"/>
                      <a:r>
                        <a:rPr lang="en-US" sz="2800" dirty="0" smtClean="0"/>
                        <a:t>SP, BP</a:t>
                      </a:r>
                      <a:endParaRPr lang="en-US" sz="2800" dirty="0"/>
                    </a:p>
                  </a:txBody>
                  <a:tcPr/>
                </a:tc>
                <a:tc>
                  <a:txBody>
                    <a:bodyPr/>
                    <a:lstStyle/>
                    <a:p>
                      <a:pPr algn="l"/>
                      <a:r>
                        <a:rPr lang="en-US" sz="2800" dirty="0" smtClean="0"/>
                        <a:t>Address in the stack</a:t>
                      </a:r>
                      <a:endParaRPr lang="en-US" sz="2800" dirty="0"/>
                    </a:p>
                  </a:txBody>
                  <a:tcPr/>
                </a:tc>
                <a:extLst>
                  <a:ext uri="{0D108BD9-81ED-4DB2-BD59-A6C34878D82A}">
                    <a16:rowId xmlns:a16="http://schemas.microsoft.com/office/drawing/2014/main" val="10003"/>
                  </a:ext>
                </a:extLst>
              </a:tr>
              <a:tr h="1230147">
                <a:tc>
                  <a:txBody>
                    <a:bodyPr/>
                    <a:lstStyle/>
                    <a:p>
                      <a:pPr algn="ctr"/>
                      <a:r>
                        <a:rPr lang="en-US" sz="2800" dirty="0" smtClean="0"/>
                        <a:t>ES</a:t>
                      </a:r>
                      <a:endParaRPr lang="en-US" sz="2800" dirty="0"/>
                    </a:p>
                  </a:txBody>
                  <a:tcPr/>
                </a:tc>
                <a:tc>
                  <a:txBody>
                    <a:bodyPr/>
                    <a:lstStyle/>
                    <a:p>
                      <a:pPr algn="ctr"/>
                      <a:r>
                        <a:rPr lang="en-US" sz="2800" dirty="0" smtClean="0"/>
                        <a:t>BX, DI, SI</a:t>
                      </a:r>
                      <a:endParaRPr lang="en-US" sz="2800" dirty="0"/>
                    </a:p>
                  </a:txBody>
                  <a:tcPr/>
                </a:tc>
                <a:tc>
                  <a:txBody>
                    <a:bodyPr/>
                    <a:lstStyle/>
                    <a:p>
                      <a:pPr algn="l"/>
                      <a:r>
                        <a:rPr lang="en-US" sz="2800" dirty="0" smtClean="0"/>
                        <a:t>Address of destination data</a:t>
                      </a:r>
                    </a:p>
                    <a:p>
                      <a:pPr algn="l"/>
                      <a:r>
                        <a:rPr lang="en-US" sz="2800" dirty="0" smtClean="0"/>
                        <a:t>(for string operations)</a:t>
                      </a:r>
                      <a:endParaRPr lang="en-US" sz="2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3314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Question</a:t>
            </a:r>
          </a:p>
        </p:txBody>
      </p:sp>
      <p:sp>
        <p:nvSpPr>
          <p:cNvPr id="3" name="Content Placeholder 2"/>
          <p:cNvSpPr>
            <a:spLocks noGrp="1"/>
          </p:cNvSpPr>
          <p:nvPr>
            <p:ph idx="1"/>
          </p:nvPr>
        </p:nvSpPr>
        <p:spPr>
          <a:xfrm>
            <a:off x="838200" y="1478280"/>
            <a:ext cx="10515600" cy="4698683"/>
          </a:xfrm>
        </p:spPr>
        <p:txBody>
          <a:bodyPr>
            <a:noAutofit/>
          </a:bodyPr>
          <a:lstStyle/>
          <a:p>
            <a:pPr marL="0" indent="0">
              <a:buNone/>
            </a:pPr>
            <a:r>
              <a:rPr lang="en-US" dirty="0" smtClean="0"/>
              <a:t>The contents of the following registers are</a:t>
            </a:r>
          </a:p>
          <a:p>
            <a:pPr lvl="1"/>
            <a:r>
              <a:rPr lang="en-US" sz="2800" dirty="0" smtClean="0"/>
              <a:t>CS=1111 H</a:t>
            </a:r>
          </a:p>
          <a:p>
            <a:pPr lvl="1"/>
            <a:r>
              <a:rPr lang="en-US" sz="2800" dirty="0" smtClean="0"/>
              <a:t>DS=3333 H</a:t>
            </a:r>
          </a:p>
          <a:p>
            <a:pPr lvl="1"/>
            <a:r>
              <a:rPr lang="en-US" sz="2800" dirty="0" smtClean="0"/>
              <a:t>SS=2526 H</a:t>
            </a:r>
          </a:p>
          <a:p>
            <a:pPr lvl="1"/>
            <a:r>
              <a:rPr lang="en-US" sz="2800" dirty="0" smtClean="0"/>
              <a:t>IP=1232 H</a:t>
            </a:r>
          </a:p>
          <a:p>
            <a:pPr lvl="1"/>
            <a:r>
              <a:rPr lang="en-US" sz="2800" dirty="0" smtClean="0"/>
              <a:t>SP=1100 H</a:t>
            </a:r>
          </a:p>
          <a:p>
            <a:pPr lvl="1"/>
            <a:r>
              <a:rPr lang="en-US" sz="2800" dirty="0" smtClean="0"/>
              <a:t>DI=0020 H</a:t>
            </a:r>
          </a:p>
          <a:p>
            <a:pPr marL="457200" lvl="1" indent="0">
              <a:buNone/>
            </a:pPr>
            <a:r>
              <a:rPr lang="en-US" sz="2800" dirty="0" smtClean="0"/>
              <a:t>Calculate the corresponding physical addresses for the address bytes in CS, DS and SS</a:t>
            </a:r>
            <a:endParaRPr lang="en-US" sz="2800" dirty="0"/>
          </a:p>
        </p:txBody>
      </p:sp>
    </p:spTree>
    <p:extLst>
      <p:ext uri="{BB962C8B-B14F-4D97-AF65-F5344CB8AC3E}">
        <p14:creationId xmlns:p14="http://schemas.microsoft.com/office/powerpoint/2010/main" val="3442563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b="1" dirty="0">
                <a:solidFill>
                  <a:schemeClr val="accent1">
                    <a:lumMod val="50000"/>
                  </a:schemeClr>
                </a:solidFill>
              </a:rPr>
              <a:t>Solution</a:t>
            </a:r>
          </a:p>
        </p:txBody>
      </p:sp>
      <p:sp>
        <p:nvSpPr>
          <p:cNvPr id="3" name="Content Placeholder 2"/>
          <p:cNvSpPr>
            <a:spLocks noGrp="1"/>
          </p:cNvSpPr>
          <p:nvPr>
            <p:ph idx="1"/>
          </p:nvPr>
        </p:nvSpPr>
        <p:spPr>
          <a:xfrm>
            <a:off x="838200" y="1478280"/>
            <a:ext cx="11018520" cy="4815840"/>
          </a:xfrm>
        </p:spPr>
        <p:txBody>
          <a:bodyPr>
            <a:noAutofit/>
          </a:bodyPr>
          <a:lstStyle/>
          <a:p>
            <a:pPr marL="514350" indent="-514350">
              <a:buAutoNum type="arabicPeriod"/>
            </a:pPr>
            <a:r>
              <a:rPr lang="en-US" dirty="0" smtClean="0"/>
              <a:t>CS </a:t>
            </a:r>
            <a:r>
              <a:rPr lang="en-US" dirty="0"/>
              <a:t>= 1111 H </a:t>
            </a:r>
            <a:endParaRPr lang="en-US" dirty="0" smtClean="0"/>
          </a:p>
          <a:p>
            <a:pPr marL="0" indent="0">
              <a:buNone/>
            </a:pPr>
            <a:r>
              <a:rPr lang="en-US" dirty="0"/>
              <a:t>	</a:t>
            </a:r>
            <a:r>
              <a:rPr lang="en-US" dirty="0" smtClean="0"/>
              <a:t>The </a:t>
            </a:r>
            <a:r>
              <a:rPr lang="en-US" dirty="0"/>
              <a:t>base address of the code segment is 11110 H. </a:t>
            </a:r>
            <a:endParaRPr lang="en-US" dirty="0" smtClean="0"/>
          </a:p>
          <a:p>
            <a:pPr marL="0" indent="0">
              <a:buNone/>
            </a:pPr>
            <a:r>
              <a:rPr lang="en-US" dirty="0"/>
              <a:t>	</a:t>
            </a:r>
            <a:r>
              <a:rPr lang="en-US" dirty="0" smtClean="0"/>
              <a:t>Effective </a:t>
            </a:r>
            <a:r>
              <a:rPr lang="en-US" dirty="0"/>
              <a:t>address of memory is given by 11110H + 1232H = 12342H. </a:t>
            </a:r>
            <a:endParaRPr lang="en-US" dirty="0" smtClean="0"/>
          </a:p>
          <a:p>
            <a:pPr marL="0" indent="0">
              <a:buNone/>
            </a:pPr>
            <a:r>
              <a:rPr lang="en-US" dirty="0" smtClean="0"/>
              <a:t>2</a:t>
            </a:r>
            <a:r>
              <a:rPr lang="en-US" dirty="0"/>
              <a:t>. DS = 3333 H </a:t>
            </a:r>
            <a:endParaRPr lang="en-US" dirty="0" smtClean="0"/>
          </a:p>
          <a:p>
            <a:pPr marL="0" indent="0">
              <a:buNone/>
            </a:pPr>
            <a:r>
              <a:rPr lang="en-US" dirty="0"/>
              <a:t>	</a:t>
            </a:r>
            <a:r>
              <a:rPr lang="en-US" dirty="0" smtClean="0"/>
              <a:t>The </a:t>
            </a:r>
            <a:r>
              <a:rPr lang="en-US" dirty="0"/>
              <a:t>base address of the data segment is 33330 H. </a:t>
            </a:r>
            <a:endParaRPr lang="en-US" dirty="0" smtClean="0"/>
          </a:p>
          <a:p>
            <a:pPr marL="0" indent="0">
              <a:buNone/>
            </a:pPr>
            <a:r>
              <a:rPr lang="en-US" dirty="0"/>
              <a:t>	</a:t>
            </a:r>
            <a:r>
              <a:rPr lang="en-US" dirty="0" smtClean="0"/>
              <a:t>Effective </a:t>
            </a:r>
            <a:r>
              <a:rPr lang="en-US" dirty="0"/>
              <a:t>address of memory is given by 33330H + 0020H = 33350H. </a:t>
            </a:r>
            <a:endParaRPr lang="en-US" dirty="0" smtClean="0"/>
          </a:p>
          <a:p>
            <a:pPr marL="0" indent="0">
              <a:buNone/>
            </a:pPr>
            <a:r>
              <a:rPr lang="en-US" dirty="0" smtClean="0"/>
              <a:t>3</a:t>
            </a:r>
            <a:r>
              <a:rPr lang="en-US" dirty="0"/>
              <a:t>. SS = 2526 H </a:t>
            </a:r>
            <a:endParaRPr lang="en-US" dirty="0" smtClean="0"/>
          </a:p>
          <a:p>
            <a:pPr marL="0" indent="0">
              <a:buNone/>
            </a:pPr>
            <a:r>
              <a:rPr lang="en-US" dirty="0"/>
              <a:t>	</a:t>
            </a:r>
            <a:r>
              <a:rPr lang="en-US" dirty="0" smtClean="0"/>
              <a:t>The </a:t>
            </a:r>
            <a:r>
              <a:rPr lang="en-US" dirty="0"/>
              <a:t>base address of the stack segment is 25260 H. </a:t>
            </a:r>
            <a:endParaRPr lang="en-US" dirty="0" smtClean="0"/>
          </a:p>
          <a:p>
            <a:pPr marL="0" indent="0">
              <a:buNone/>
            </a:pPr>
            <a:r>
              <a:rPr lang="en-US" dirty="0"/>
              <a:t>	</a:t>
            </a:r>
            <a:r>
              <a:rPr lang="en-US" dirty="0" smtClean="0"/>
              <a:t>Effective </a:t>
            </a:r>
            <a:r>
              <a:rPr lang="en-US" dirty="0"/>
              <a:t>address of memory is given by 25260H + 1100H = 26350H</a:t>
            </a:r>
            <a:endParaRPr lang="en-US" sz="2800" dirty="0"/>
          </a:p>
        </p:txBody>
      </p:sp>
    </p:spTree>
    <p:extLst>
      <p:ext uri="{BB962C8B-B14F-4D97-AF65-F5344CB8AC3E}">
        <p14:creationId xmlns:p14="http://schemas.microsoft.com/office/powerpoint/2010/main" val="3666294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1140440" cy="5660424"/>
          </a:xfrm>
        </p:spPr>
        <p:txBody>
          <a:bodyPr>
            <a:normAutofit/>
          </a:bodyPr>
          <a:lstStyle/>
          <a:p>
            <a:pPr marL="0" indent="0" algn="just">
              <a:buNone/>
            </a:pPr>
            <a:r>
              <a:rPr lang="en-US" b="1" dirty="0"/>
              <a:t>Flag register (16 bits)-</a:t>
            </a:r>
          </a:p>
          <a:p>
            <a:pPr algn="just"/>
            <a:r>
              <a:rPr lang="en-US" dirty="0" smtClean="0"/>
              <a:t>    </a:t>
            </a:r>
            <a:r>
              <a:rPr lang="en-US" dirty="0"/>
              <a:t>It has 9 flags.</a:t>
            </a:r>
          </a:p>
          <a:p>
            <a:pPr algn="just"/>
            <a:r>
              <a:rPr lang="en-US" dirty="0"/>
              <a:t>    These flags are of two types: 6 Status flags namely carry flag, parity flag, auxiliary carry flag, zero flag, sign </a:t>
            </a:r>
            <a:r>
              <a:rPr lang="en-US" dirty="0" smtClean="0"/>
              <a:t>flag, overflow flag </a:t>
            </a:r>
            <a:r>
              <a:rPr lang="en-US" dirty="0"/>
              <a:t>and 3 Control flags namely trap flag, interrupt flag and direction flag.</a:t>
            </a:r>
          </a:p>
          <a:p>
            <a:pPr algn="just"/>
            <a:r>
              <a:rPr lang="en-US" dirty="0"/>
              <a:t>    Status flags are affected by the ALU after every arithmetic or logic operation. They give the status of the current result.</a:t>
            </a:r>
          </a:p>
          <a:p>
            <a:pPr algn="just"/>
            <a:r>
              <a:rPr lang="en-US" dirty="0"/>
              <a:t>    The Control flags are used to control certain operations. They are changed by the programmer.</a:t>
            </a:r>
          </a:p>
          <a:p>
            <a:pPr marL="0" indent="0">
              <a:buNone/>
            </a:pPr>
            <a:endParaRPr lang="en-US" dirty="0"/>
          </a:p>
        </p:txBody>
      </p:sp>
      <p:sp>
        <p:nvSpPr>
          <p:cNvPr id="5" name="Title 1"/>
          <p:cNvSpPr txBox="1">
            <a:spLocks/>
          </p:cNvSpPr>
          <p:nvPr/>
        </p:nvSpPr>
        <p:spPr>
          <a:xfrm>
            <a:off x="457200" y="39093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EU (Cont.)</a:t>
            </a:r>
          </a:p>
        </p:txBody>
      </p:sp>
    </p:spTree>
    <p:extLst>
      <p:ext uri="{BB962C8B-B14F-4D97-AF65-F5344CB8AC3E}">
        <p14:creationId xmlns:p14="http://schemas.microsoft.com/office/powerpoint/2010/main" val="3959130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 y="1040354"/>
            <a:ext cx="11747137" cy="5563644"/>
          </a:xfrm>
        </p:spPr>
        <p:txBody>
          <a:bodyPr>
            <a:normAutofit fontScale="77500" lnSpcReduction="20000"/>
          </a:bodyPr>
          <a:lstStyle/>
          <a:p>
            <a:pPr marL="514350" indent="-514350" algn="just">
              <a:buFont typeface="+mj-lt"/>
              <a:buAutoNum type="arabicPeriod"/>
            </a:pPr>
            <a:r>
              <a:rPr lang="en-US" dirty="0" smtClean="0"/>
              <a:t> </a:t>
            </a:r>
            <a:r>
              <a:rPr lang="en-US" sz="3400" dirty="0"/>
              <a:t>8086 is a 16-bit microprocessor</a:t>
            </a:r>
            <a:r>
              <a:rPr lang="en-US" sz="3400" dirty="0" smtClean="0"/>
              <a:t>.</a:t>
            </a:r>
          </a:p>
          <a:p>
            <a:pPr marL="514350" indent="-514350" algn="just">
              <a:buFont typeface="+mj-lt"/>
              <a:buAutoNum type="arabicPeriod"/>
            </a:pPr>
            <a:r>
              <a:rPr lang="en-US" sz="3400" dirty="0" smtClean="0"/>
              <a:t> </a:t>
            </a:r>
            <a:r>
              <a:rPr lang="en-US" sz="3400" dirty="0"/>
              <a:t>8086 has a 16-bit data </a:t>
            </a:r>
            <a:r>
              <a:rPr lang="en-US" sz="3400" dirty="0" smtClean="0"/>
              <a:t>bus.</a:t>
            </a:r>
          </a:p>
          <a:p>
            <a:pPr marL="514350" indent="-514350" algn="just">
              <a:buFont typeface="+mj-lt"/>
              <a:buAutoNum type="arabicPeriod"/>
            </a:pPr>
            <a:r>
              <a:rPr lang="en-US" sz="3400" dirty="0" smtClean="0"/>
              <a:t>8086 has a 20-bit address bus which means it can address up to 2</a:t>
            </a:r>
            <a:r>
              <a:rPr lang="en-US" sz="3400" dirty="0" smtClean="0">
                <a:sym typeface="Symbol" panose="05050102010706020507" pitchFamily="18" charset="2"/>
              </a:rPr>
              <a:t>20= 1MB memory location</a:t>
            </a:r>
          </a:p>
          <a:p>
            <a:pPr marL="514350" indent="-514350" algn="just">
              <a:buFont typeface="+mj-lt"/>
              <a:buAutoNum type="arabicPeriod"/>
            </a:pPr>
            <a:r>
              <a:rPr lang="en-US" sz="3400" dirty="0" smtClean="0">
                <a:sym typeface="Symbol" panose="05050102010706020507" pitchFamily="18" charset="2"/>
              </a:rPr>
              <a:t>Frequency range of the 8086 is 6-10 </a:t>
            </a:r>
            <a:r>
              <a:rPr lang="en-US" sz="3400" dirty="0" err="1" smtClean="0">
                <a:sym typeface="Symbol" panose="05050102010706020507" pitchFamily="18" charset="2"/>
              </a:rPr>
              <a:t>MHz.</a:t>
            </a:r>
            <a:endParaRPr lang="en-US" sz="3400" dirty="0" smtClean="0">
              <a:sym typeface="Symbol" panose="05050102010706020507" pitchFamily="18" charset="2"/>
            </a:endParaRPr>
          </a:p>
          <a:p>
            <a:pPr marL="514350" indent="-514350" algn="just">
              <a:buFont typeface="+mj-lt"/>
              <a:buAutoNum type="arabicPeriod"/>
            </a:pPr>
            <a:r>
              <a:rPr lang="en-US" sz="3400" dirty="0"/>
              <a:t>The Intel 8086 is designed to operate in two modes, namely the minimum mode and the maximum mode</a:t>
            </a:r>
            <a:r>
              <a:rPr lang="en-US" sz="3400" dirty="0" smtClean="0"/>
              <a:t>.</a:t>
            </a:r>
          </a:p>
          <a:p>
            <a:pPr marL="514350" indent="-514350" algn="just">
              <a:buFont typeface="+mj-lt"/>
              <a:buAutoNum type="arabicPeriod"/>
            </a:pPr>
            <a:r>
              <a:rPr lang="en-US" sz="3400" dirty="0" smtClean="0"/>
              <a:t>The 8086 works in a multiprocessor environment.</a:t>
            </a:r>
            <a:endParaRPr lang="en-US" sz="3400" dirty="0"/>
          </a:p>
          <a:p>
            <a:pPr marL="514350" indent="-514350" algn="just">
              <a:buFont typeface="+mj-lt"/>
              <a:buAutoNum type="arabicPeriod"/>
            </a:pPr>
            <a:r>
              <a:rPr lang="en-US" sz="3400" dirty="0" smtClean="0"/>
              <a:t>It uses two stages of pipelining, i.e. Fetch Stage and Execute Stage, which improves performance.</a:t>
            </a:r>
          </a:p>
          <a:p>
            <a:pPr marL="514350" indent="-514350" algn="just">
              <a:buFont typeface="+mj-lt"/>
              <a:buAutoNum type="arabicPeriod"/>
            </a:pPr>
            <a:r>
              <a:rPr lang="en-US" sz="3400" dirty="0" smtClean="0"/>
              <a:t>It </a:t>
            </a:r>
            <a:r>
              <a:rPr lang="en-US" sz="3400" dirty="0"/>
              <a:t>fetches up to six instruction bytes (4 instruction bytes for 8088) from memory and queue stores them in order to speed up instruction execution</a:t>
            </a:r>
            <a:r>
              <a:rPr lang="en-US" sz="3400" dirty="0" smtClean="0"/>
              <a:t>.</a:t>
            </a:r>
          </a:p>
          <a:p>
            <a:pPr marL="514350" indent="-514350" algn="just">
              <a:buFont typeface="+mj-lt"/>
              <a:buAutoNum type="arabicPeriod"/>
            </a:pPr>
            <a:r>
              <a:rPr lang="en-US" sz="3400" dirty="0" smtClean="0"/>
              <a:t>It requires +5 V power supply.</a:t>
            </a:r>
          </a:p>
          <a:p>
            <a:pPr marL="514350" indent="-514350">
              <a:buFont typeface="+mj-lt"/>
              <a:buAutoNum type="arabicPeriod"/>
            </a:pPr>
            <a:r>
              <a:rPr lang="en-US" sz="3400" dirty="0" smtClean="0"/>
              <a:t>It uses a 40-pin dual in line package.</a:t>
            </a:r>
          </a:p>
          <a:p>
            <a:pPr marL="514350" indent="-514350">
              <a:buFont typeface="+mj-lt"/>
              <a:buAutoNum type="arabicPeriod"/>
            </a:pPr>
            <a:r>
              <a:rPr lang="en-US" sz="3400" dirty="0" smtClean="0"/>
              <a:t>It has 256 interrupts.</a:t>
            </a:r>
            <a:endParaRPr lang="en-US" dirty="0"/>
          </a:p>
        </p:txBody>
      </p:sp>
      <p:sp>
        <p:nvSpPr>
          <p:cNvPr id="5" name="Title 1"/>
          <p:cNvSpPr txBox="1">
            <a:spLocks/>
          </p:cNvSpPr>
          <p:nvPr/>
        </p:nvSpPr>
        <p:spPr>
          <a:xfrm>
            <a:off x="701040" y="23853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Features of 8086</a:t>
            </a:r>
          </a:p>
        </p:txBody>
      </p:sp>
    </p:spTree>
    <p:extLst>
      <p:ext uri="{BB962C8B-B14F-4D97-AF65-F5344CB8AC3E}">
        <p14:creationId xmlns:p14="http://schemas.microsoft.com/office/powerpoint/2010/main" val="36453996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lide Number Placeholder 47"/>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4AEB7D0-D422-41F7-A922-6EF2CB3C3621}" type="slidenum">
              <a:rPr lang="en-US">
                <a:solidFill>
                  <a:srgbClr val="898989"/>
                </a:solidFill>
              </a:rPr>
              <a:pPr eaLnBrk="1" hangingPunct="1"/>
              <a:t>20</a:t>
            </a:fld>
            <a:endParaRPr lang="en-US">
              <a:solidFill>
                <a:srgbClr val="898989"/>
              </a:solidFill>
            </a:endParaRPr>
          </a:p>
        </p:txBody>
      </p:sp>
      <p:graphicFrame>
        <p:nvGraphicFramePr>
          <p:cNvPr id="10" name="Table 9"/>
          <p:cNvGraphicFramePr>
            <a:graphicFrameLocks noGrp="1"/>
          </p:cNvGraphicFramePr>
          <p:nvPr>
            <p:extLst/>
          </p:nvPr>
        </p:nvGraphicFramePr>
        <p:xfrm>
          <a:off x="1950721" y="3505200"/>
          <a:ext cx="8060053" cy="838200"/>
        </p:xfrm>
        <a:graphic>
          <a:graphicData uri="http://schemas.openxmlformats.org/drawingml/2006/table">
            <a:tbl>
              <a:tblPr>
                <a:tableStyleId>{5C22544A-7EE6-4342-B048-85BDC9FD1C3A}</a:tableStyleId>
              </a:tblPr>
              <a:tblGrid>
                <a:gridCol w="478815">
                  <a:extLst>
                    <a:ext uri="{9D8B030D-6E8A-4147-A177-3AD203B41FA5}">
                      <a16:colId xmlns:a16="http://schemas.microsoft.com/office/drawing/2014/main" val="20000"/>
                    </a:ext>
                  </a:extLst>
                </a:gridCol>
                <a:gridCol w="478815">
                  <a:extLst>
                    <a:ext uri="{9D8B030D-6E8A-4147-A177-3AD203B41FA5}">
                      <a16:colId xmlns:a16="http://schemas.microsoft.com/office/drawing/2014/main" val="20001"/>
                    </a:ext>
                  </a:extLst>
                </a:gridCol>
                <a:gridCol w="478815">
                  <a:extLst>
                    <a:ext uri="{9D8B030D-6E8A-4147-A177-3AD203B41FA5}">
                      <a16:colId xmlns:a16="http://schemas.microsoft.com/office/drawing/2014/main" val="20002"/>
                    </a:ext>
                  </a:extLst>
                </a:gridCol>
                <a:gridCol w="478815">
                  <a:extLst>
                    <a:ext uri="{9D8B030D-6E8A-4147-A177-3AD203B41FA5}">
                      <a16:colId xmlns:a16="http://schemas.microsoft.com/office/drawing/2014/main" val="20003"/>
                    </a:ext>
                  </a:extLst>
                </a:gridCol>
                <a:gridCol w="558618">
                  <a:extLst>
                    <a:ext uri="{9D8B030D-6E8A-4147-A177-3AD203B41FA5}">
                      <a16:colId xmlns:a16="http://schemas.microsoft.com/office/drawing/2014/main" val="20004"/>
                    </a:ext>
                  </a:extLst>
                </a:gridCol>
                <a:gridCol w="558618">
                  <a:extLst>
                    <a:ext uri="{9D8B030D-6E8A-4147-A177-3AD203B41FA5}">
                      <a16:colId xmlns:a16="http://schemas.microsoft.com/office/drawing/2014/main" val="20005"/>
                    </a:ext>
                  </a:extLst>
                </a:gridCol>
                <a:gridCol w="558618">
                  <a:extLst>
                    <a:ext uri="{9D8B030D-6E8A-4147-A177-3AD203B41FA5}">
                      <a16:colId xmlns:a16="http://schemas.microsoft.com/office/drawing/2014/main" val="20006"/>
                    </a:ext>
                  </a:extLst>
                </a:gridCol>
                <a:gridCol w="558618">
                  <a:extLst>
                    <a:ext uri="{9D8B030D-6E8A-4147-A177-3AD203B41FA5}">
                      <a16:colId xmlns:a16="http://schemas.microsoft.com/office/drawing/2014/main" val="20007"/>
                    </a:ext>
                  </a:extLst>
                </a:gridCol>
                <a:gridCol w="478815">
                  <a:extLst>
                    <a:ext uri="{9D8B030D-6E8A-4147-A177-3AD203B41FA5}">
                      <a16:colId xmlns:a16="http://schemas.microsoft.com/office/drawing/2014/main" val="20008"/>
                    </a:ext>
                  </a:extLst>
                </a:gridCol>
                <a:gridCol w="478815">
                  <a:extLst>
                    <a:ext uri="{9D8B030D-6E8A-4147-A177-3AD203B41FA5}">
                      <a16:colId xmlns:a16="http://schemas.microsoft.com/office/drawing/2014/main" val="20009"/>
                    </a:ext>
                  </a:extLst>
                </a:gridCol>
                <a:gridCol w="478815">
                  <a:extLst>
                    <a:ext uri="{9D8B030D-6E8A-4147-A177-3AD203B41FA5}">
                      <a16:colId xmlns:a16="http://schemas.microsoft.com/office/drawing/2014/main" val="20010"/>
                    </a:ext>
                  </a:extLst>
                </a:gridCol>
                <a:gridCol w="558618">
                  <a:extLst>
                    <a:ext uri="{9D8B030D-6E8A-4147-A177-3AD203B41FA5}">
                      <a16:colId xmlns:a16="http://schemas.microsoft.com/office/drawing/2014/main" val="20011"/>
                    </a:ext>
                  </a:extLst>
                </a:gridCol>
                <a:gridCol w="478815">
                  <a:extLst>
                    <a:ext uri="{9D8B030D-6E8A-4147-A177-3AD203B41FA5}">
                      <a16:colId xmlns:a16="http://schemas.microsoft.com/office/drawing/2014/main" val="20012"/>
                    </a:ext>
                  </a:extLst>
                </a:gridCol>
                <a:gridCol w="478815">
                  <a:extLst>
                    <a:ext uri="{9D8B030D-6E8A-4147-A177-3AD203B41FA5}">
                      <a16:colId xmlns:a16="http://schemas.microsoft.com/office/drawing/2014/main" val="20013"/>
                    </a:ext>
                  </a:extLst>
                </a:gridCol>
                <a:gridCol w="478815">
                  <a:extLst>
                    <a:ext uri="{9D8B030D-6E8A-4147-A177-3AD203B41FA5}">
                      <a16:colId xmlns:a16="http://schemas.microsoft.com/office/drawing/2014/main" val="20014"/>
                    </a:ext>
                  </a:extLst>
                </a:gridCol>
                <a:gridCol w="478813">
                  <a:extLst>
                    <a:ext uri="{9D8B030D-6E8A-4147-A177-3AD203B41FA5}">
                      <a16:colId xmlns:a16="http://schemas.microsoft.com/office/drawing/2014/main" val="20015"/>
                    </a:ext>
                  </a:extLst>
                </a:gridCol>
              </a:tblGrid>
              <a:tr h="295835">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9</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8</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7</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6</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5</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4</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3</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2</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1</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1300" b="0" dirty="0" smtClean="0">
                          <a:effectLst/>
                          <a:latin typeface="Verdana" pitchFamily="34" charset="0"/>
                          <a:ea typeface="Verdana" pitchFamily="34" charset="0"/>
                          <a:cs typeface="Verdana" pitchFamily="34" charset="0"/>
                        </a:rPr>
                        <a:t>0</a:t>
                      </a:r>
                      <a:endParaRPr lang="en-US" sz="13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542365">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OF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DF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IF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TF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SF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ZF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AF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PF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U</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tc>
                  <a:txBody>
                    <a:bodyPr/>
                    <a:lstStyle/>
                    <a:p>
                      <a:pPr marL="0" marR="0" algn="ctr">
                        <a:spcBef>
                          <a:spcPts val="0"/>
                        </a:spcBef>
                        <a:spcAft>
                          <a:spcPts val="0"/>
                        </a:spcAft>
                      </a:pPr>
                      <a:endParaRPr lang="en-US" sz="13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300" b="1" dirty="0" smtClean="0">
                          <a:solidFill>
                            <a:schemeClr val="bg1"/>
                          </a:solidFill>
                          <a:effectLst/>
                          <a:latin typeface="Verdana" pitchFamily="34" charset="0"/>
                          <a:ea typeface="Verdana" pitchFamily="34" charset="0"/>
                          <a:cs typeface="Verdana" pitchFamily="34" charset="0"/>
                        </a:rPr>
                        <a:t>CF</a:t>
                      </a:r>
                      <a:endParaRPr lang="en-US" sz="13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CC0099"/>
                    </a:solidFill>
                  </a:tcPr>
                </a:tc>
                <a:extLst>
                  <a:ext uri="{0D108BD9-81ED-4DB2-BD59-A6C34878D82A}">
                    <a16:rowId xmlns:a16="http://schemas.microsoft.com/office/drawing/2014/main" val="10001"/>
                  </a:ext>
                </a:extLst>
              </a:tr>
            </a:tbl>
          </a:graphicData>
        </a:graphic>
      </p:graphicFrame>
      <p:sp>
        <p:nvSpPr>
          <p:cNvPr id="6" name="Line Callout 2 5"/>
          <p:cNvSpPr/>
          <p:nvPr/>
        </p:nvSpPr>
        <p:spPr>
          <a:xfrm>
            <a:off x="8290560" y="746761"/>
            <a:ext cx="2727960" cy="1133475"/>
          </a:xfrm>
          <a:prstGeom prst="borderCallout2">
            <a:avLst>
              <a:gd name="adj1" fmla="val 100263"/>
              <a:gd name="adj2" fmla="val 99703"/>
              <a:gd name="adj3" fmla="val 138918"/>
              <a:gd name="adj4" fmla="val 99851"/>
              <a:gd name="adj5" fmla="val 272164"/>
              <a:gd name="adj6" fmla="val 59420"/>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solidFill>
                  <a:schemeClr val="tx1"/>
                </a:solidFill>
                <a:latin typeface="Verdana" pitchFamily="34" charset="0"/>
                <a:ea typeface="Verdana" pitchFamily="34" charset="0"/>
                <a:cs typeface="Verdana" pitchFamily="34" charset="0"/>
              </a:rPr>
              <a:t>Carry Flag</a:t>
            </a:r>
          </a:p>
          <a:p>
            <a:pPr algn="ctr">
              <a:defRPr/>
            </a:pPr>
            <a:endParaRPr lang="en-US" sz="1300" b="1" dirty="0">
              <a:solidFill>
                <a:schemeClr val="tx1"/>
              </a:solidFill>
              <a:latin typeface="Verdana" pitchFamily="34" charset="0"/>
              <a:ea typeface="Verdana" pitchFamily="34" charset="0"/>
              <a:cs typeface="Verdana" pitchFamily="34" charset="0"/>
            </a:endParaRPr>
          </a:p>
          <a:p>
            <a:pPr algn="just">
              <a:defRPr/>
            </a:pPr>
            <a:r>
              <a:rPr lang="en-US" sz="1300" dirty="0">
                <a:solidFill>
                  <a:schemeClr val="tx1"/>
                </a:solidFill>
                <a:latin typeface="Verdana" pitchFamily="34" charset="0"/>
                <a:ea typeface="Verdana" pitchFamily="34" charset="0"/>
                <a:cs typeface="Verdana" pitchFamily="34" charset="0"/>
              </a:rPr>
              <a:t>This flag is set, when there is a carry out of MSB in case of addition or a borrow in case of subtraction.</a:t>
            </a:r>
          </a:p>
        </p:txBody>
      </p:sp>
      <p:sp>
        <p:nvSpPr>
          <p:cNvPr id="11" name="Line Callout 2 10"/>
          <p:cNvSpPr/>
          <p:nvPr/>
        </p:nvSpPr>
        <p:spPr>
          <a:xfrm>
            <a:off x="7178041" y="2085976"/>
            <a:ext cx="3106737" cy="1133475"/>
          </a:xfrm>
          <a:prstGeom prst="borderCallout2">
            <a:avLst>
              <a:gd name="adj1" fmla="val 99423"/>
              <a:gd name="adj2" fmla="val 62245"/>
              <a:gd name="adj3" fmla="val 127153"/>
              <a:gd name="adj4" fmla="val 62450"/>
              <a:gd name="adj5" fmla="val 173845"/>
              <a:gd name="adj6" fmla="val 53624"/>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solidFill>
                  <a:schemeClr val="tx1"/>
                </a:solidFill>
                <a:latin typeface="Verdana" pitchFamily="34" charset="0"/>
                <a:ea typeface="Verdana" pitchFamily="34" charset="0"/>
                <a:cs typeface="Verdana" pitchFamily="34" charset="0"/>
              </a:rPr>
              <a:t>Parity Flag</a:t>
            </a:r>
          </a:p>
          <a:p>
            <a:pPr algn="ctr">
              <a:defRPr/>
            </a:pPr>
            <a:endParaRPr lang="en-US" sz="1300" b="1" dirty="0">
              <a:solidFill>
                <a:schemeClr val="tx1"/>
              </a:solidFill>
              <a:latin typeface="Verdana" pitchFamily="34" charset="0"/>
              <a:ea typeface="Verdana" pitchFamily="34" charset="0"/>
              <a:cs typeface="Verdana" pitchFamily="34" charset="0"/>
            </a:endParaRPr>
          </a:p>
          <a:p>
            <a:pPr algn="just">
              <a:defRPr/>
            </a:pPr>
            <a:r>
              <a:rPr lang="en-US" sz="1300" dirty="0">
                <a:solidFill>
                  <a:schemeClr val="tx1"/>
                </a:solidFill>
                <a:latin typeface="Verdana" pitchFamily="34" charset="0"/>
                <a:ea typeface="Verdana" pitchFamily="34" charset="0"/>
                <a:cs typeface="Verdana" pitchFamily="34" charset="0"/>
              </a:rPr>
              <a:t>This flag is set to 1, if the lower byte of the result contains even number   of 1’s ; for odd number of  1’s  set to zero.</a:t>
            </a:r>
          </a:p>
        </p:txBody>
      </p:sp>
      <p:sp>
        <p:nvSpPr>
          <p:cNvPr id="12" name="Line Callout 2 11"/>
          <p:cNvSpPr/>
          <p:nvPr/>
        </p:nvSpPr>
        <p:spPr>
          <a:xfrm>
            <a:off x="4389120" y="723901"/>
            <a:ext cx="3535680" cy="1247775"/>
          </a:xfrm>
          <a:prstGeom prst="borderCallout2">
            <a:avLst>
              <a:gd name="adj1" fmla="val 100872"/>
              <a:gd name="adj2" fmla="val 75001"/>
              <a:gd name="adj3" fmla="val 201501"/>
              <a:gd name="adj4" fmla="val 74885"/>
              <a:gd name="adj5" fmla="val 269830"/>
              <a:gd name="adj6" fmla="val 9424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smtClean="0">
                <a:solidFill>
                  <a:schemeClr val="tx1"/>
                </a:solidFill>
                <a:latin typeface="Verdana" pitchFamily="34" charset="0"/>
                <a:ea typeface="Verdana" pitchFamily="34" charset="0"/>
                <a:cs typeface="Verdana" pitchFamily="34" charset="0"/>
              </a:rPr>
              <a:t>Auxiliary Carry Flag</a:t>
            </a:r>
          </a:p>
          <a:p>
            <a:pPr algn="ctr">
              <a:defRPr/>
            </a:pPr>
            <a:endParaRPr lang="en-US" sz="1300" b="1" dirty="0" smtClean="0">
              <a:solidFill>
                <a:schemeClr val="tx1"/>
              </a:solidFill>
              <a:latin typeface="Verdana" pitchFamily="34" charset="0"/>
              <a:ea typeface="Verdana" pitchFamily="34" charset="0"/>
              <a:cs typeface="Verdana" pitchFamily="34" charset="0"/>
            </a:endParaRPr>
          </a:p>
          <a:p>
            <a:pPr algn="just">
              <a:defRPr/>
            </a:pPr>
            <a:r>
              <a:rPr lang="en-US" sz="1300" dirty="0" smtClean="0">
                <a:solidFill>
                  <a:schemeClr val="tx1"/>
                </a:solidFill>
                <a:latin typeface="Verdana" pitchFamily="34" charset="0"/>
                <a:ea typeface="Verdana" pitchFamily="34" charset="0"/>
                <a:cs typeface="Verdana" pitchFamily="34" charset="0"/>
              </a:rPr>
              <a:t>This is set, if there is a carry from the lowest nibble, </a:t>
            </a:r>
            <a:r>
              <a:rPr lang="en-US" sz="1300" dirty="0" err="1" smtClean="0">
                <a:solidFill>
                  <a:schemeClr val="tx1"/>
                </a:solidFill>
                <a:latin typeface="Verdana" pitchFamily="34" charset="0"/>
                <a:ea typeface="Verdana" pitchFamily="34" charset="0"/>
                <a:cs typeface="Verdana" pitchFamily="34" charset="0"/>
              </a:rPr>
              <a:t>i.e</a:t>
            </a:r>
            <a:r>
              <a:rPr lang="en-US" sz="1300" dirty="0" smtClean="0">
                <a:solidFill>
                  <a:schemeClr val="tx1"/>
                </a:solidFill>
                <a:latin typeface="Verdana" pitchFamily="34" charset="0"/>
                <a:ea typeface="Verdana" pitchFamily="34" charset="0"/>
                <a:cs typeface="Verdana" pitchFamily="34" charset="0"/>
              </a:rPr>
              <a:t>, bit three during addition, or borrow for the lowest nibble, </a:t>
            </a:r>
            <a:r>
              <a:rPr lang="en-US" sz="1300" dirty="0" err="1" smtClean="0">
                <a:solidFill>
                  <a:schemeClr val="tx1"/>
                </a:solidFill>
                <a:latin typeface="Verdana" pitchFamily="34" charset="0"/>
                <a:ea typeface="Verdana" pitchFamily="34" charset="0"/>
                <a:cs typeface="Verdana" pitchFamily="34" charset="0"/>
              </a:rPr>
              <a:t>i.e</a:t>
            </a:r>
            <a:r>
              <a:rPr lang="en-US" sz="1300" dirty="0" smtClean="0">
                <a:solidFill>
                  <a:schemeClr val="tx1"/>
                </a:solidFill>
                <a:latin typeface="Verdana" pitchFamily="34" charset="0"/>
                <a:ea typeface="Verdana" pitchFamily="34" charset="0"/>
                <a:cs typeface="Verdana" pitchFamily="34" charset="0"/>
              </a:rPr>
              <a:t>, bit three, during subtraction.</a:t>
            </a:r>
            <a:endParaRPr lang="en-US" sz="1300" dirty="0">
              <a:solidFill>
                <a:schemeClr val="tx1"/>
              </a:solidFill>
              <a:latin typeface="Verdana" pitchFamily="34" charset="0"/>
              <a:ea typeface="Verdana" pitchFamily="34" charset="0"/>
              <a:cs typeface="Verdana" pitchFamily="34" charset="0"/>
            </a:endParaRPr>
          </a:p>
        </p:txBody>
      </p:sp>
      <p:sp>
        <p:nvSpPr>
          <p:cNvPr id="13" name="Line Callout 2 12"/>
          <p:cNvSpPr/>
          <p:nvPr/>
        </p:nvSpPr>
        <p:spPr>
          <a:xfrm>
            <a:off x="4024313" y="2076451"/>
            <a:ext cx="2667000" cy="1133475"/>
          </a:xfrm>
          <a:prstGeom prst="borderCallout2">
            <a:avLst>
              <a:gd name="adj1" fmla="val 98582"/>
              <a:gd name="adj2" fmla="val 99703"/>
              <a:gd name="adj3" fmla="val 121272"/>
              <a:gd name="adj4" fmla="val 100242"/>
              <a:gd name="adj5" fmla="val 167122"/>
              <a:gd name="adj6" fmla="val 106211"/>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solidFill>
                  <a:schemeClr val="tx1"/>
                </a:solidFill>
                <a:latin typeface="Verdana" pitchFamily="34" charset="0"/>
                <a:ea typeface="Verdana" pitchFamily="34" charset="0"/>
                <a:cs typeface="Verdana" pitchFamily="34" charset="0"/>
              </a:rPr>
              <a:t>Zero Flag</a:t>
            </a:r>
          </a:p>
          <a:p>
            <a:pPr algn="ctr">
              <a:defRPr/>
            </a:pPr>
            <a:endParaRPr lang="en-US" sz="1300" dirty="0">
              <a:solidFill>
                <a:schemeClr val="tx1"/>
              </a:solidFill>
              <a:latin typeface="Verdana" pitchFamily="34" charset="0"/>
              <a:ea typeface="Verdana" pitchFamily="34" charset="0"/>
              <a:cs typeface="Verdana" pitchFamily="34" charset="0"/>
            </a:endParaRPr>
          </a:p>
          <a:p>
            <a:pPr algn="just">
              <a:defRPr/>
            </a:pPr>
            <a:r>
              <a:rPr lang="en-US" sz="1300" dirty="0">
                <a:solidFill>
                  <a:schemeClr val="tx1"/>
                </a:solidFill>
                <a:latin typeface="Verdana" pitchFamily="34" charset="0"/>
                <a:ea typeface="Verdana" pitchFamily="34" charset="0"/>
                <a:cs typeface="Verdana" pitchFamily="34" charset="0"/>
              </a:rPr>
              <a:t>This flag is set, if the result of the computation or comparison performed by an instruction is zero</a:t>
            </a:r>
          </a:p>
        </p:txBody>
      </p:sp>
      <p:sp>
        <p:nvSpPr>
          <p:cNvPr id="14" name="Line Callout 2 13"/>
          <p:cNvSpPr/>
          <p:nvPr/>
        </p:nvSpPr>
        <p:spPr>
          <a:xfrm>
            <a:off x="792480" y="2095500"/>
            <a:ext cx="2743201" cy="998220"/>
          </a:xfrm>
          <a:prstGeom prst="borderCallout2">
            <a:avLst>
              <a:gd name="adj1" fmla="val 99858"/>
              <a:gd name="adj2" fmla="val 90354"/>
              <a:gd name="adj3" fmla="val 129399"/>
              <a:gd name="adj4" fmla="val 90348"/>
              <a:gd name="adj5" fmla="val 195897"/>
              <a:gd name="adj6" fmla="val 205196"/>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solidFill>
                  <a:schemeClr val="tx1"/>
                </a:solidFill>
                <a:latin typeface="Verdana" pitchFamily="34" charset="0"/>
                <a:ea typeface="Verdana" pitchFamily="34" charset="0"/>
                <a:cs typeface="Verdana" pitchFamily="34" charset="0"/>
              </a:rPr>
              <a:t>Sign Flag</a:t>
            </a:r>
          </a:p>
          <a:p>
            <a:pPr algn="ctr">
              <a:defRPr/>
            </a:pPr>
            <a:endParaRPr lang="en-US" sz="1300" dirty="0">
              <a:solidFill>
                <a:schemeClr val="tx1"/>
              </a:solidFill>
              <a:latin typeface="Verdana" pitchFamily="34" charset="0"/>
              <a:ea typeface="Verdana" pitchFamily="34" charset="0"/>
              <a:cs typeface="Verdana" pitchFamily="34" charset="0"/>
            </a:endParaRPr>
          </a:p>
          <a:p>
            <a:pPr algn="ctr">
              <a:defRPr/>
            </a:pPr>
            <a:r>
              <a:rPr lang="en-US" sz="1300" dirty="0">
                <a:solidFill>
                  <a:schemeClr val="tx1"/>
                </a:solidFill>
                <a:latin typeface="Verdana" pitchFamily="34" charset="0"/>
                <a:ea typeface="Verdana" pitchFamily="34" charset="0"/>
                <a:cs typeface="Verdana" pitchFamily="34" charset="0"/>
              </a:rPr>
              <a:t>This flag is set, when the result of any computation is negative</a:t>
            </a:r>
          </a:p>
        </p:txBody>
      </p:sp>
      <p:sp>
        <p:nvSpPr>
          <p:cNvPr id="16" name="Line Callout 2 15"/>
          <p:cNvSpPr/>
          <p:nvPr/>
        </p:nvSpPr>
        <p:spPr>
          <a:xfrm>
            <a:off x="7912100" y="4419600"/>
            <a:ext cx="2667000" cy="1093788"/>
          </a:xfrm>
          <a:prstGeom prst="borderCallout2">
            <a:avLst>
              <a:gd name="adj1" fmla="val 48942"/>
              <a:gd name="adj2" fmla="val 61"/>
              <a:gd name="adj3" fmla="val 49483"/>
              <a:gd name="adj4" fmla="val -9402"/>
              <a:gd name="adj5" fmla="val -25853"/>
              <a:gd name="adj6" fmla="val -78432"/>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Verdana" pitchFamily="34" charset="0"/>
                <a:ea typeface="Verdana" pitchFamily="34" charset="0"/>
                <a:cs typeface="Verdana" pitchFamily="34" charset="0"/>
              </a:rPr>
              <a:t>Trap Flag</a:t>
            </a:r>
          </a:p>
          <a:p>
            <a:pPr algn="just">
              <a:defRPr/>
            </a:pPr>
            <a:r>
              <a:rPr lang="en-US" sz="1200" dirty="0">
                <a:solidFill>
                  <a:schemeClr val="tx1"/>
                </a:solidFill>
                <a:latin typeface="Verdana" pitchFamily="34" charset="0"/>
                <a:ea typeface="Verdana" pitchFamily="34" charset="0"/>
                <a:cs typeface="Verdana" pitchFamily="34" charset="0"/>
              </a:rPr>
              <a:t>If this flag is set, the processor enters the single step execution mode by generating internal interrupts after the execution of each instruction</a:t>
            </a:r>
          </a:p>
        </p:txBody>
      </p:sp>
      <p:sp>
        <p:nvSpPr>
          <p:cNvPr id="17" name="Line Callout 2 16"/>
          <p:cNvSpPr/>
          <p:nvPr/>
        </p:nvSpPr>
        <p:spPr>
          <a:xfrm>
            <a:off x="7543800" y="5562600"/>
            <a:ext cx="3048000" cy="1066800"/>
          </a:xfrm>
          <a:prstGeom prst="borderCallout2">
            <a:avLst>
              <a:gd name="adj1" fmla="val -677"/>
              <a:gd name="adj2" fmla="val 5323"/>
              <a:gd name="adj3" fmla="val -29464"/>
              <a:gd name="adj4" fmla="val 5434"/>
              <a:gd name="adj5" fmla="val -124699"/>
              <a:gd name="adj6" fmla="val -72519"/>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300" b="1" dirty="0">
                <a:solidFill>
                  <a:schemeClr val="tx1"/>
                </a:solidFill>
                <a:latin typeface="Verdana" pitchFamily="34" charset="0"/>
                <a:ea typeface="Verdana" pitchFamily="34" charset="0"/>
                <a:cs typeface="Verdana" pitchFamily="34" charset="0"/>
              </a:rPr>
              <a:t>Interrupt Flag</a:t>
            </a:r>
          </a:p>
          <a:p>
            <a:pPr algn="ctr">
              <a:defRPr/>
            </a:pPr>
            <a:r>
              <a:rPr lang="en-US" sz="1300" dirty="0" smtClean="0">
                <a:solidFill>
                  <a:schemeClr val="tx1"/>
                </a:solidFill>
                <a:latin typeface="Verdana" pitchFamily="34" charset="0"/>
                <a:ea typeface="Verdana" pitchFamily="34" charset="0"/>
                <a:cs typeface="Verdana" pitchFamily="34" charset="0"/>
              </a:rPr>
              <a:t>Causes </a:t>
            </a:r>
            <a:r>
              <a:rPr lang="en-US" sz="1300" dirty="0">
                <a:solidFill>
                  <a:schemeClr val="tx1"/>
                </a:solidFill>
                <a:latin typeface="Verdana" pitchFamily="34" charset="0"/>
                <a:ea typeface="Verdana" pitchFamily="34" charset="0"/>
                <a:cs typeface="Verdana" pitchFamily="34" charset="0"/>
              </a:rPr>
              <a:t>the 8086 to recognize external mask interrupts; clearing IF disables these interrupts</a:t>
            </a:r>
            <a:r>
              <a:rPr lang="en-US" sz="1200" dirty="0">
                <a:solidFill>
                  <a:schemeClr val="tx1"/>
                </a:solidFill>
                <a:latin typeface="Verdana" pitchFamily="34" charset="0"/>
                <a:ea typeface="Verdana" pitchFamily="34" charset="0"/>
                <a:cs typeface="Verdana" pitchFamily="34" charset="0"/>
              </a:rPr>
              <a:t>.</a:t>
            </a:r>
          </a:p>
        </p:txBody>
      </p:sp>
      <p:sp>
        <p:nvSpPr>
          <p:cNvPr id="19" name="Line Callout 2 18"/>
          <p:cNvSpPr/>
          <p:nvPr/>
        </p:nvSpPr>
        <p:spPr>
          <a:xfrm>
            <a:off x="2805113" y="5562600"/>
            <a:ext cx="4572000" cy="1169988"/>
          </a:xfrm>
          <a:prstGeom prst="borderCallout2">
            <a:avLst>
              <a:gd name="adj1" fmla="val -1622"/>
              <a:gd name="adj2" fmla="val 83453"/>
              <a:gd name="adj3" fmla="val -39345"/>
              <a:gd name="adj4" fmla="val 83278"/>
              <a:gd name="adj5" fmla="val -109940"/>
              <a:gd name="adj6" fmla="val 43205"/>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Verdana" pitchFamily="34" charset="0"/>
                <a:ea typeface="Verdana" pitchFamily="34" charset="0"/>
                <a:cs typeface="Verdana" pitchFamily="34" charset="0"/>
              </a:rPr>
              <a:t>Direction Flag</a:t>
            </a:r>
          </a:p>
          <a:p>
            <a:pPr algn="just">
              <a:defRPr/>
            </a:pPr>
            <a:r>
              <a:rPr lang="en-US" sz="1100" dirty="0">
                <a:solidFill>
                  <a:schemeClr val="tx1"/>
                </a:solidFill>
                <a:latin typeface="Verdana" pitchFamily="34" charset="0"/>
                <a:ea typeface="Verdana" pitchFamily="34" charset="0"/>
                <a:cs typeface="Verdana" pitchFamily="34" charset="0"/>
              </a:rPr>
              <a:t>This is used by string manipulation instructions. If this flag bit is ‘0’, the string is processed beginning from the lowest address to the highest address, i.e., auto incrementing mode. Otherwise, the string is processed from the highest address towards the lowest address, i.e., auto </a:t>
            </a:r>
            <a:r>
              <a:rPr lang="en-US" sz="1100" dirty="0" smtClean="0">
                <a:solidFill>
                  <a:schemeClr val="tx1"/>
                </a:solidFill>
                <a:latin typeface="Verdana" pitchFamily="34" charset="0"/>
                <a:ea typeface="Verdana" pitchFamily="34" charset="0"/>
                <a:cs typeface="Verdana" pitchFamily="34" charset="0"/>
              </a:rPr>
              <a:t>decrementing </a:t>
            </a:r>
            <a:r>
              <a:rPr lang="en-US" sz="1100" dirty="0">
                <a:solidFill>
                  <a:schemeClr val="tx1"/>
                </a:solidFill>
                <a:latin typeface="Verdana" pitchFamily="34" charset="0"/>
                <a:ea typeface="Verdana" pitchFamily="34" charset="0"/>
                <a:cs typeface="Verdana" pitchFamily="34" charset="0"/>
              </a:rPr>
              <a:t>mode.</a:t>
            </a:r>
          </a:p>
        </p:txBody>
      </p:sp>
      <p:sp>
        <p:nvSpPr>
          <p:cNvPr id="20" name="Line Callout 2 19"/>
          <p:cNvSpPr/>
          <p:nvPr/>
        </p:nvSpPr>
        <p:spPr>
          <a:xfrm>
            <a:off x="1295400" y="4468814"/>
            <a:ext cx="5379721" cy="1169987"/>
          </a:xfrm>
          <a:prstGeom prst="borderCallout2">
            <a:avLst>
              <a:gd name="adj1" fmla="val 822"/>
              <a:gd name="adj2" fmla="val 3404"/>
              <a:gd name="adj3" fmla="val -28754"/>
              <a:gd name="adj4" fmla="val 3229"/>
              <a:gd name="adj5" fmla="val -29288"/>
              <a:gd name="adj6" fmla="val 49438"/>
            </a:avLst>
          </a:prstGeom>
          <a:solidFill>
            <a:srgbClr val="FFFF99"/>
          </a:solid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b="1" dirty="0">
                <a:solidFill>
                  <a:schemeClr val="tx1"/>
                </a:solidFill>
                <a:latin typeface="Verdana" pitchFamily="34" charset="0"/>
                <a:ea typeface="Verdana" pitchFamily="34" charset="0"/>
                <a:cs typeface="Verdana" pitchFamily="34" charset="0"/>
              </a:rPr>
              <a:t>Over flow Flag</a:t>
            </a:r>
          </a:p>
          <a:p>
            <a:pPr algn="ctr">
              <a:defRPr/>
            </a:pPr>
            <a:r>
              <a:rPr lang="en-US" sz="1200" dirty="0">
                <a:solidFill>
                  <a:schemeClr val="tx1"/>
                </a:solidFill>
                <a:latin typeface="Verdana" pitchFamily="34" charset="0"/>
                <a:ea typeface="Verdana" pitchFamily="34" charset="0"/>
                <a:cs typeface="Verdana" pitchFamily="34" charset="0"/>
              </a:rPr>
              <a:t>This flag is set, if an overflow occurs, </a:t>
            </a:r>
            <a:r>
              <a:rPr lang="en-US" sz="1200" dirty="0" err="1">
                <a:solidFill>
                  <a:schemeClr val="tx1"/>
                </a:solidFill>
                <a:latin typeface="Verdana" pitchFamily="34" charset="0"/>
                <a:ea typeface="Verdana" pitchFamily="34" charset="0"/>
                <a:cs typeface="Verdana" pitchFamily="34" charset="0"/>
              </a:rPr>
              <a:t>i.e</a:t>
            </a:r>
            <a:r>
              <a:rPr lang="en-US" sz="1200" dirty="0">
                <a:solidFill>
                  <a:schemeClr val="tx1"/>
                </a:solidFill>
                <a:latin typeface="Verdana" pitchFamily="34" charset="0"/>
                <a:ea typeface="Verdana" pitchFamily="34" charset="0"/>
                <a:cs typeface="Verdana" pitchFamily="34" charset="0"/>
              </a:rPr>
              <a:t>, if the result of a signed operation is large enough to accommodate in a destination register. The result is of more than 7-bits in size in case of 8-bit signed operation and more than 15-bits in size in case of 16-bit sign operations, then the overflow will be set. </a:t>
            </a:r>
          </a:p>
        </p:txBody>
      </p:sp>
      <p:sp>
        <p:nvSpPr>
          <p:cNvPr id="18" name="Title 1"/>
          <p:cNvSpPr txBox="1">
            <a:spLocks/>
          </p:cNvSpPr>
          <p:nvPr/>
        </p:nvSpPr>
        <p:spPr>
          <a:xfrm>
            <a:off x="838200" y="100375"/>
            <a:ext cx="10515600" cy="417786"/>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lumMod val="50000"/>
                  </a:schemeClr>
                </a:solidFill>
              </a:rPr>
              <a:t>Flag Register</a:t>
            </a:r>
          </a:p>
        </p:txBody>
      </p:sp>
    </p:spTree>
    <p:extLst>
      <p:ext uri="{BB962C8B-B14F-4D97-AF65-F5344CB8AC3E}">
        <p14:creationId xmlns:p14="http://schemas.microsoft.com/office/powerpoint/2010/main" val="29533589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P spid="12" grpId="0" animBg="1"/>
      <p:bldP spid="13" grpId="0" animBg="1"/>
      <p:bldP spid="14" grpId="0" animBg="1"/>
      <p:bldP spid="16" grpId="0" animBg="1"/>
      <p:bldP spid="17" grpId="0" animBg="1"/>
      <p:bldP spid="19" grpId="0" animBg="1"/>
      <p:bldP spid="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r>
              <a:rPr lang="en-US" dirty="0" smtClean="0"/>
              <a:t>Example:</a:t>
            </a:r>
          </a:p>
          <a:p>
            <a:pPr marL="0" indent="0">
              <a:buNone/>
            </a:pPr>
            <a:r>
              <a:rPr lang="en-US" dirty="0" smtClean="0"/>
              <a:t>1. Identify flag registers for the following operations of Hexadecimal numbers:</a:t>
            </a:r>
            <a:endParaRPr lang="en-US" dirty="0"/>
          </a:p>
          <a:p>
            <a:pPr lvl="1"/>
            <a:r>
              <a:rPr lang="en-US" sz="2800" dirty="0" err="1" smtClean="0"/>
              <a:t>i</a:t>
            </a:r>
            <a:r>
              <a:rPr lang="en-US" sz="2800" dirty="0" smtClean="0"/>
              <a:t>. 41+4F</a:t>
            </a:r>
          </a:p>
          <a:p>
            <a:pPr lvl="1"/>
            <a:r>
              <a:rPr lang="en-US" sz="2800" dirty="0" smtClean="0"/>
              <a:t>ii. 37+01</a:t>
            </a:r>
          </a:p>
          <a:p>
            <a:pPr lvl="1"/>
            <a:r>
              <a:rPr lang="en-US" sz="2800" dirty="0"/>
              <a:t>i</a:t>
            </a:r>
            <a:r>
              <a:rPr lang="en-US" sz="2800" dirty="0" smtClean="0"/>
              <a:t>ii. 9E+D3</a:t>
            </a:r>
            <a:endParaRPr lang="en-US" sz="2800" dirty="0"/>
          </a:p>
        </p:txBody>
      </p:sp>
      <p:sp>
        <p:nvSpPr>
          <p:cNvPr id="5" name="Title 1"/>
          <p:cNvSpPr txBox="1">
            <a:spLocks noGrp="1"/>
          </p:cNvSpPr>
          <p:nvPr>
            <p:ph type="title"/>
          </p:nvPr>
        </p:nvSpPr>
        <p:spPr>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1">
                    <a:lumMod val="50000"/>
                  </a:schemeClr>
                </a:solidFill>
              </a:rPr>
              <a:t>Flag Register Calculation</a:t>
            </a:r>
          </a:p>
        </p:txBody>
      </p:sp>
    </p:spTree>
    <p:extLst>
      <p:ext uri="{BB962C8B-B14F-4D97-AF65-F5344CB8AC3E}">
        <p14:creationId xmlns:p14="http://schemas.microsoft.com/office/powerpoint/2010/main" val="6835859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838200" y="1765991"/>
            <a:ext cx="7895897" cy="4351338"/>
          </a:xfrm>
        </p:spPr>
        <p:txBody>
          <a:bodyPr>
            <a:normAutofit/>
          </a:bodyPr>
          <a:lstStyle/>
          <a:p>
            <a:r>
              <a:rPr lang="en-US" dirty="0" smtClean="0"/>
              <a:t>Example:</a:t>
            </a:r>
          </a:p>
          <a:p>
            <a:pPr marL="0" indent="0">
              <a:buNone/>
            </a:pPr>
            <a:r>
              <a:rPr lang="en-US" dirty="0" smtClean="0"/>
              <a:t>1.  </a:t>
            </a:r>
            <a:r>
              <a:rPr lang="en-US" dirty="0"/>
              <a:t>F</a:t>
            </a:r>
            <a:r>
              <a:rPr lang="en-US" dirty="0" smtClean="0"/>
              <a:t>lag registers for the following operations of Hexadecimal numbers:</a:t>
            </a:r>
            <a:endParaRPr lang="en-US" dirty="0"/>
          </a:p>
          <a:p>
            <a:pPr lvl="1"/>
            <a:r>
              <a:rPr lang="en-US" sz="2800" dirty="0" err="1" smtClean="0"/>
              <a:t>i</a:t>
            </a:r>
            <a:r>
              <a:rPr lang="en-US" sz="2800" dirty="0" smtClean="0"/>
              <a:t>. 41+4F (CF=0, SF=1, PF=1, ZF=0, OF=1, AF=1)</a:t>
            </a:r>
          </a:p>
          <a:p>
            <a:pPr marL="457200" lvl="1" indent="0">
              <a:buNone/>
            </a:pPr>
            <a:endParaRPr lang="en-US" sz="2800" dirty="0" smtClean="0"/>
          </a:p>
          <a:p>
            <a:pPr lvl="1"/>
            <a:r>
              <a:rPr lang="en-US" sz="2800" dirty="0" smtClean="0"/>
              <a:t>ii. </a:t>
            </a:r>
            <a:r>
              <a:rPr lang="en-US" sz="2800" dirty="0"/>
              <a:t>37+01 (</a:t>
            </a:r>
            <a:r>
              <a:rPr lang="en-US" sz="2800" dirty="0" smtClean="0"/>
              <a:t>CF=1, SF=0, PF=0, </a:t>
            </a:r>
            <a:r>
              <a:rPr lang="en-US" sz="2800" dirty="0"/>
              <a:t>ZF=0, </a:t>
            </a:r>
            <a:r>
              <a:rPr lang="en-US" sz="2800" dirty="0" smtClean="0"/>
              <a:t>OF=0, AF=0)</a:t>
            </a:r>
          </a:p>
          <a:p>
            <a:pPr marL="457200" lvl="1" indent="0">
              <a:buNone/>
            </a:pPr>
            <a:endParaRPr lang="en-US" sz="2800" dirty="0" smtClean="0"/>
          </a:p>
          <a:p>
            <a:pPr lvl="1"/>
            <a:r>
              <a:rPr lang="en-US" sz="2800" dirty="0"/>
              <a:t>i</a:t>
            </a:r>
            <a:r>
              <a:rPr lang="en-US" sz="2800" dirty="0" smtClean="0"/>
              <a:t>ii. </a:t>
            </a:r>
            <a:r>
              <a:rPr lang="en-US" sz="2800" dirty="0"/>
              <a:t>9E+D3 (CF=1, SF=0, </a:t>
            </a:r>
            <a:r>
              <a:rPr lang="en-US" sz="2800" dirty="0" smtClean="0"/>
              <a:t>PF=1, </a:t>
            </a:r>
            <a:r>
              <a:rPr lang="en-US" sz="2800" dirty="0"/>
              <a:t>ZF=0, </a:t>
            </a:r>
            <a:r>
              <a:rPr lang="en-US" sz="2800" dirty="0" smtClean="0"/>
              <a:t>OF=1, AF=1)</a:t>
            </a:r>
            <a:endParaRPr lang="en-US" sz="2800" dirty="0"/>
          </a:p>
          <a:p>
            <a:pPr lvl="1"/>
            <a:endParaRPr lang="en-US" sz="2800" dirty="0"/>
          </a:p>
        </p:txBody>
      </p:sp>
      <p:sp>
        <p:nvSpPr>
          <p:cNvPr id="5" name="Title 1"/>
          <p:cNvSpPr txBox="1">
            <a:spLocks noGrp="1"/>
          </p:cNvSpPr>
          <p:nvPr>
            <p:ph type="title"/>
          </p:nvPr>
        </p:nvSpPr>
        <p:spPr>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chemeClr val="accent1">
                    <a:lumMod val="50000"/>
                  </a:schemeClr>
                </a:solidFill>
              </a:rPr>
              <a:t>Flag Register Calculation (Solution)</a:t>
            </a:r>
          </a:p>
        </p:txBody>
      </p:sp>
      <mc:AlternateContent xmlns:mc="http://schemas.openxmlformats.org/markup-compatibility/2006" xmlns:a14="http://schemas.microsoft.com/office/drawing/2010/main">
        <mc:Choice Requires="a14">
          <p:sp>
            <p:nvSpPr>
              <p:cNvPr id="2" name="TextBox 1"/>
              <p:cNvSpPr txBox="1"/>
              <p:nvPr/>
            </p:nvSpPr>
            <p:spPr>
              <a:xfrm>
                <a:off x="8734097" y="2076821"/>
                <a:ext cx="3121572" cy="4370427"/>
              </a:xfrm>
              <a:prstGeom prst="rect">
                <a:avLst/>
              </a:prstGeom>
              <a:noFill/>
              <a:ln w="19050">
                <a:solidFill>
                  <a:srgbClr val="00B0F0"/>
                </a:solidFill>
              </a:ln>
            </p:spPr>
            <p:txBody>
              <a:bodyPr wrap="square" rtlCol="0">
                <a:spAutoFit/>
              </a:bodyPr>
              <a:lstStyle/>
              <a:p>
                <a:r>
                  <a:rPr lang="en-SG" dirty="0" smtClean="0"/>
                  <a:t>MSB in </a:t>
                </a:r>
                <a14:m>
                  <m:oMath xmlns:m="http://schemas.openxmlformats.org/officeDocument/2006/math">
                    <m:r>
                      <a:rPr lang="en-SG" i="1">
                        <a:latin typeface="Cambria Math" panose="02040503050406030204" pitchFamily="18" charset="0"/>
                        <a:ea typeface="Cambria Math" panose="02040503050406030204" pitchFamily="18" charset="0"/>
                      </a:rPr>
                      <m:t>≠</m:t>
                    </m:r>
                  </m:oMath>
                </a14:m>
                <a:r>
                  <a:rPr lang="en-SG" dirty="0" smtClean="0"/>
                  <a:t> MSB out</a:t>
                </a:r>
              </a:p>
              <a:p>
                <a:r>
                  <a:rPr lang="en-SG" sz="2400" dirty="0" smtClean="0"/>
                  <a:t>0 </a:t>
                </a:r>
                <a14:m>
                  <m:oMath xmlns:m="http://schemas.openxmlformats.org/officeDocument/2006/math">
                    <m:r>
                      <a:rPr lang="en-SG" sz="2400" i="1" smtClean="0">
                        <a:latin typeface="Cambria Math" panose="02040503050406030204" pitchFamily="18" charset="0"/>
                        <a:ea typeface="Cambria Math" panose="02040503050406030204" pitchFamily="18" charset="0"/>
                      </a:rPr>
                      <m:t>≠</m:t>
                    </m:r>
                  </m:oMath>
                </a14:m>
                <a:r>
                  <a:rPr lang="en-SG" sz="2400" dirty="0" smtClean="0"/>
                  <a:t> 1</a:t>
                </a:r>
              </a:p>
              <a:p>
                <a:pPr lvl="1"/>
                <a:r>
                  <a:rPr lang="en-SG" sz="2400" dirty="0" smtClean="0"/>
                  <a:t>  0100 0001</a:t>
                </a:r>
              </a:p>
              <a:p>
                <a:pPr lvl="1"/>
                <a:r>
                  <a:rPr lang="en-SG" sz="2400" dirty="0" smtClean="0"/>
                  <a:t>+0100 </a:t>
                </a:r>
                <a:r>
                  <a:rPr lang="en-SG" sz="2400" dirty="0"/>
                  <a:t>1111</a:t>
                </a:r>
              </a:p>
              <a:p>
                <a:pPr lvl="1"/>
                <a:r>
                  <a:rPr lang="en-SG" sz="2400" dirty="0" smtClean="0"/>
                  <a:t>----------------</a:t>
                </a:r>
                <a:endParaRPr lang="en-SG" sz="2400" dirty="0"/>
              </a:p>
              <a:p>
                <a:pPr lvl="1"/>
                <a:r>
                  <a:rPr lang="en-SG" sz="2400" dirty="0"/>
                  <a:t>  1001 </a:t>
                </a:r>
                <a:r>
                  <a:rPr lang="en-SG" sz="2400" dirty="0" smtClean="0"/>
                  <a:t>0000</a:t>
                </a:r>
              </a:p>
              <a:p>
                <a:r>
                  <a:rPr lang="en-SG" dirty="0" smtClean="0"/>
                  <a:t>MSB </a:t>
                </a:r>
                <a:r>
                  <a:rPr lang="en-SG" dirty="0"/>
                  <a:t>in </a:t>
                </a:r>
                <a14:m>
                  <m:oMath xmlns:m="http://schemas.openxmlformats.org/officeDocument/2006/math">
                    <m:r>
                      <a:rPr lang="en-SG" b="0" i="1" smtClean="0">
                        <a:latin typeface="Cambria Math" panose="02040503050406030204" pitchFamily="18" charset="0"/>
                        <a:ea typeface="Cambria Math" panose="02040503050406030204" pitchFamily="18" charset="0"/>
                      </a:rPr>
                      <m:t>=</m:t>
                    </m:r>
                  </m:oMath>
                </a14:m>
                <a:r>
                  <a:rPr lang="en-SG" dirty="0"/>
                  <a:t> MSB </a:t>
                </a:r>
                <a:r>
                  <a:rPr lang="en-SG" dirty="0" smtClean="0"/>
                  <a:t>out</a:t>
                </a:r>
              </a:p>
              <a:p>
                <a:r>
                  <a:rPr lang="en-SG" sz="2400" dirty="0" smtClean="0"/>
                  <a:t>   1 = 1</a:t>
                </a:r>
                <a:endParaRPr lang="en-SG" sz="2400" dirty="0"/>
              </a:p>
              <a:p>
                <a:pPr lvl="1"/>
                <a:r>
                  <a:rPr lang="en-SG" sz="2400" dirty="0"/>
                  <a:t> </a:t>
                </a:r>
                <a:r>
                  <a:rPr lang="en-SG" sz="2400" dirty="0" smtClean="0"/>
                  <a:t>  0011 0111</a:t>
                </a:r>
                <a:endParaRPr lang="en-SG" sz="2400" dirty="0"/>
              </a:p>
              <a:p>
                <a:pPr lvl="1"/>
                <a:r>
                  <a:rPr lang="en-SG" sz="2400" dirty="0" smtClean="0"/>
                  <a:t>+ 1101 0001</a:t>
                </a:r>
                <a:endParaRPr lang="en-SG" sz="2400" dirty="0"/>
              </a:p>
              <a:p>
                <a:pPr lvl="1"/>
                <a:r>
                  <a:rPr lang="en-SG" sz="2400" dirty="0" smtClean="0"/>
                  <a:t>----------------</a:t>
                </a:r>
              </a:p>
              <a:p>
                <a:pPr lvl="1"/>
                <a:r>
                  <a:rPr lang="en-SG" sz="2400" dirty="0" smtClean="0"/>
                  <a:t>1 0000 1000</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8734097" y="2076821"/>
                <a:ext cx="3121572" cy="4370427"/>
              </a:xfrm>
              <a:prstGeom prst="rect">
                <a:avLst/>
              </a:prstGeom>
              <a:blipFill rotWithShape="0">
                <a:blip r:embed="rId3"/>
                <a:stretch>
                  <a:fillRect l="-2913" t="-694" b="-1250"/>
                </a:stretch>
              </a:blipFill>
              <a:ln w="1905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838200" y="5470634"/>
                <a:ext cx="7659414" cy="976614"/>
              </a:xfrm>
              <a:prstGeom prst="rect">
                <a:avLst/>
              </a:prstGeom>
              <a:noFill/>
            </p:spPr>
            <p:txBody>
              <a:bodyPr wrap="square" rtlCol="0">
                <a:spAutoFit/>
              </a:bodyPr>
              <a:lstStyle/>
              <a:p>
                <a:r>
                  <a:rPr lang="en-SG" sz="2000" dirty="0" smtClean="0"/>
                  <a:t>OF=1, when  </a:t>
                </a:r>
                <a14:m>
                  <m:oMath xmlns:m="http://schemas.openxmlformats.org/officeDocument/2006/math">
                    <m:d>
                      <m:dPr>
                        <m:begChr m:val="{"/>
                        <m:endChr m:val=""/>
                        <m:ctrlPr>
                          <a:rPr lang="en-SG" i="1" smtClean="0">
                            <a:latin typeface="Cambria Math" panose="02040503050406030204" pitchFamily="18" charset="0"/>
                          </a:rPr>
                        </m:ctrlPr>
                      </m:dPr>
                      <m:e>
                        <m:eqArr>
                          <m:eqArrPr>
                            <m:ctrlPr>
                              <a:rPr lang="en-SG" i="1" smtClean="0">
                                <a:latin typeface="Cambria Math" panose="02040503050406030204" pitchFamily="18" charset="0"/>
                              </a:rPr>
                            </m:ctrlPr>
                          </m:eqArrPr>
                          <m:e>
                            <m:r>
                              <a:rPr lang="en-SG" b="0" i="1" smtClean="0">
                                <a:latin typeface="Cambria Math" panose="02040503050406030204" pitchFamily="18" charset="0"/>
                              </a:rPr>
                              <m:t>𝑃𝑜𝑠</m:t>
                            </m:r>
                            <m:r>
                              <a:rPr lang="en-SG" b="0" i="1" smtClean="0">
                                <a:latin typeface="Cambria Math" panose="02040503050406030204" pitchFamily="18" charset="0"/>
                              </a:rPr>
                              <m:t>+</m:t>
                            </m:r>
                            <m:r>
                              <a:rPr lang="en-SG" b="0" i="1" smtClean="0">
                                <a:latin typeface="Cambria Math" panose="02040503050406030204" pitchFamily="18" charset="0"/>
                              </a:rPr>
                              <m:t>𝑃𝑜𝑠</m:t>
                            </m:r>
                            <m:r>
                              <a:rPr lang="en-SG" b="0" i="1" smtClean="0">
                                <a:latin typeface="Cambria Math" panose="02040503050406030204" pitchFamily="18" charset="0"/>
                              </a:rPr>
                              <m:t>=</m:t>
                            </m:r>
                            <m:r>
                              <a:rPr lang="en-SG" b="0" i="1" smtClean="0">
                                <a:latin typeface="Cambria Math" panose="02040503050406030204" pitchFamily="18" charset="0"/>
                              </a:rPr>
                              <m:t>𝑁𝑒𝑔</m:t>
                            </m:r>
                          </m:e>
                          <m:e>
                            <m:r>
                              <a:rPr lang="en-SG" b="0" i="1" smtClean="0">
                                <a:latin typeface="Cambria Math" panose="02040503050406030204" pitchFamily="18" charset="0"/>
                              </a:rPr>
                              <m:t>𝑁𝑒𝑔</m:t>
                            </m:r>
                            <m:r>
                              <a:rPr lang="en-SG" b="0" i="1" smtClean="0">
                                <a:latin typeface="Cambria Math" panose="02040503050406030204" pitchFamily="18" charset="0"/>
                              </a:rPr>
                              <m:t>+</m:t>
                            </m:r>
                            <m:r>
                              <a:rPr lang="en-SG" b="0" i="1" smtClean="0">
                                <a:latin typeface="Cambria Math" panose="02040503050406030204" pitchFamily="18" charset="0"/>
                              </a:rPr>
                              <m:t>𝑁𝑒𝑔</m:t>
                            </m:r>
                            <m:r>
                              <a:rPr lang="en-SG" b="0" i="1" smtClean="0">
                                <a:latin typeface="Cambria Math" panose="02040503050406030204" pitchFamily="18" charset="0"/>
                              </a:rPr>
                              <m:t>=</m:t>
                            </m:r>
                            <m:r>
                              <a:rPr lang="en-SG" b="0" i="1" smtClean="0">
                                <a:latin typeface="Cambria Math" panose="02040503050406030204" pitchFamily="18" charset="0"/>
                              </a:rPr>
                              <m:t>𝑃𝑜𝑠</m:t>
                            </m:r>
                          </m:e>
                          <m:e>
                            <m:r>
                              <a:rPr lang="en-SG" b="0" i="1" smtClean="0">
                                <a:latin typeface="Cambria Math" panose="02040503050406030204" pitchFamily="18" charset="0"/>
                              </a:rPr>
                              <m:t>𝑀𝑆𝐵</m:t>
                            </m:r>
                            <m:r>
                              <a:rPr lang="en-SG" b="0" i="1" smtClean="0">
                                <a:latin typeface="Cambria Math" panose="02040503050406030204" pitchFamily="18" charset="0"/>
                              </a:rPr>
                              <m:t> </m:t>
                            </m:r>
                            <m:r>
                              <a:rPr lang="en-SG" b="0" i="1" smtClean="0">
                                <a:latin typeface="Cambria Math" panose="02040503050406030204" pitchFamily="18" charset="0"/>
                              </a:rPr>
                              <m:t>𝑖𝑛</m:t>
                            </m:r>
                            <m:r>
                              <a:rPr lang="en-SG" b="0" i="1" smtClean="0">
                                <a:latin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𝑀𝑆𝐵</m:t>
                            </m:r>
                            <m:r>
                              <a:rPr lang="en-SG" b="0" i="1" smtClean="0">
                                <a:latin typeface="Cambria Math" panose="02040503050406030204" pitchFamily="18" charset="0"/>
                                <a:ea typeface="Cambria Math" panose="02040503050406030204" pitchFamily="18" charset="0"/>
                              </a:rPr>
                              <m:t> </m:t>
                            </m:r>
                            <m:r>
                              <a:rPr lang="en-SG" b="0" i="1" smtClean="0">
                                <a:latin typeface="Cambria Math" panose="02040503050406030204" pitchFamily="18" charset="0"/>
                                <a:ea typeface="Cambria Math" panose="02040503050406030204" pitchFamily="18" charset="0"/>
                              </a:rPr>
                              <m:t>𝑜𝑢𝑡</m:t>
                            </m:r>
                          </m:e>
                        </m:eqArr>
                      </m:e>
                    </m:d>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838200" y="5470634"/>
                <a:ext cx="7659414" cy="976614"/>
              </a:xfrm>
              <a:prstGeom prst="rect">
                <a:avLst/>
              </a:prstGeom>
              <a:blipFill rotWithShape="0">
                <a:blip r:embed="rId4"/>
                <a:stretch>
                  <a:fillRect l="-876"/>
                </a:stretch>
              </a:blipFill>
            </p:spPr>
            <p:txBody>
              <a:bodyPr/>
              <a:lstStyle/>
              <a:p>
                <a:r>
                  <a:rPr lang="en-US">
                    <a:noFill/>
                  </a:rPr>
                  <a:t> </a:t>
                </a:r>
              </a:p>
            </p:txBody>
          </p:sp>
        </mc:Fallback>
      </mc:AlternateContent>
    </p:spTree>
    <p:extLst>
      <p:ext uri="{BB962C8B-B14F-4D97-AF65-F5344CB8AC3E}">
        <p14:creationId xmlns:p14="http://schemas.microsoft.com/office/powerpoint/2010/main" val="310552211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8D4AD6-5B06-4904-BF99-BCB78A69BE29}" type="slidenum">
              <a:rPr lang="en-US">
                <a:solidFill>
                  <a:srgbClr val="898989"/>
                </a:solidFill>
              </a:rPr>
              <a:pPr eaLnBrk="1" hangingPunct="1"/>
              <a:t>23</a:t>
            </a:fld>
            <a:endParaRPr lang="en-US">
              <a:solidFill>
                <a:srgbClr val="898989"/>
              </a:solidFill>
            </a:endParaRPr>
          </a:p>
        </p:txBody>
      </p:sp>
      <p:sp>
        <p:nvSpPr>
          <p:cNvPr id="21508" name="TextBox 5"/>
          <p:cNvSpPr txBox="1">
            <a:spLocks noChangeArrowheads="1"/>
          </p:cNvSpPr>
          <p:nvPr/>
        </p:nvSpPr>
        <p:spPr bwMode="auto">
          <a:xfrm>
            <a:off x="1356836" y="65088"/>
            <a:ext cx="917352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sz="1600" b="1" dirty="0">
                <a:latin typeface="Octapost NBP"/>
              </a:rPr>
              <a:t>8086 </a:t>
            </a:r>
            <a:r>
              <a:rPr lang="en-US" sz="1600" b="1" dirty="0" smtClean="0">
                <a:latin typeface="Octapost NBP"/>
              </a:rPr>
              <a:t>Microprocessor Registers</a:t>
            </a:r>
            <a:endParaRPr lang="en-US" sz="1600" b="1" dirty="0">
              <a:latin typeface="Octapost NBP"/>
            </a:endParaRPr>
          </a:p>
        </p:txBody>
      </p:sp>
      <p:graphicFrame>
        <p:nvGraphicFramePr>
          <p:cNvPr id="8" name="Table 7"/>
          <p:cNvGraphicFramePr>
            <a:graphicFrameLocks noGrp="1"/>
          </p:cNvGraphicFramePr>
          <p:nvPr/>
        </p:nvGraphicFramePr>
        <p:xfrm>
          <a:off x="1787525" y="2882901"/>
          <a:ext cx="8610600" cy="3795711"/>
        </p:xfrm>
        <a:graphic>
          <a:graphicData uri="http://schemas.openxmlformats.org/drawingml/2006/table">
            <a:tbl>
              <a:tblPr firstRow="1" bandRow="1">
                <a:tableStyleId>{93296810-A885-4BE3-A3E7-6D5BEEA58F35}</a:tableStyleId>
              </a:tblPr>
              <a:tblGrid>
                <a:gridCol w="838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3276600">
                  <a:extLst>
                    <a:ext uri="{9D8B030D-6E8A-4147-A177-3AD203B41FA5}">
                      <a16:colId xmlns:a16="http://schemas.microsoft.com/office/drawing/2014/main" val="20003"/>
                    </a:ext>
                  </a:extLst>
                </a:gridCol>
              </a:tblGrid>
              <a:tr h="335313">
                <a:tc>
                  <a:txBody>
                    <a:bodyPr/>
                    <a:lstStyle/>
                    <a:p>
                      <a:pPr algn="ctr"/>
                      <a:r>
                        <a:rPr lang="en-US" sz="1400" dirty="0" err="1" smtClean="0">
                          <a:latin typeface="Verdana" pitchFamily="34" charset="0"/>
                          <a:ea typeface="Verdana" pitchFamily="34" charset="0"/>
                          <a:cs typeface="Verdana" pitchFamily="34" charset="0"/>
                        </a:rPr>
                        <a:t>Sl.No</a:t>
                      </a:r>
                      <a:r>
                        <a:rPr lang="en-US" sz="1400" dirty="0" smtClean="0">
                          <a:latin typeface="Verdana" pitchFamily="34" charset="0"/>
                          <a:ea typeface="Verdana" pitchFamily="34" charset="0"/>
                          <a:cs typeface="Verdana" pitchFamily="34" charset="0"/>
                        </a:rPr>
                        <a:t>.</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Type</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Register width</a:t>
                      </a:r>
                      <a:endParaRPr lang="en-US" sz="1400" dirty="0">
                        <a:latin typeface="Verdana" pitchFamily="34" charset="0"/>
                        <a:ea typeface="Verdana" pitchFamily="34" charset="0"/>
                        <a:cs typeface="Verdana" pitchFamily="34" charset="0"/>
                      </a:endParaRPr>
                    </a:p>
                  </a:txBody>
                  <a:tcPr marL="91434" marR="91434" marT="45722" marB="45722"/>
                </a:tc>
                <a:tc>
                  <a:txBody>
                    <a:bodyPr/>
                    <a:lstStyle/>
                    <a:p>
                      <a:pPr algn="ctr"/>
                      <a:r>
                        <a:rPr lang="en-US" sz="1400" dirty="0" smtClean="0">
                          <a:latin typeface="Verdana" pitchFamily="34" charset="0"/>
                          <a:ea typeface="Verdana" pitchFamily="34" charset="0"/>
                          <a:cs typeface="Verdana" pitchFamily="34" charset="0"/>
                        </a:rPr>
                        <a:t>Name of register</a:t>
                      </a:r>
                      <a:endParaRPr lang="en-US" sz="1400"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0"/>
                  </a:ext>
                </a:extLst>
              </a:tr>
              <a:tr h="501598">
                <a:tc rowSpan="2">
                  <a:txBody>
                    <a:bodyPr/>
                    <a:lstStyle/>
                    <a:p>
                      <a:pPr algn="ctr"/>
                      <a:r>
                        <a:rPr lang="en-US" sz="1400" b="1" dirty="0" smtClean="0">
                          <a:latin typeface="Verdana" pitchFamily="34" charset="0"/>
                          <a:ea typeface="Verdana" pitchFamily="34" charset="0"/>
                          <a:cs typeface="Verdana" pitchFamily="34" charset="0"/>
                        </a:rPr>
                        <a:t>1</a:t>
                      </a:r>
                      <a:endParaRPr lang="en-US" sz="1400" b="1" dirty="0">
                        <a:latin typeface="Verdana" pitchFamily="34" charset="0"/>
                        <a:ea typeface="Verdana" pitchFamily="34" charset="0"/>
                        <a:cs typeface="Verdana" pitchFamily="34" charset="0"/>
                      </a:endParaRPr>
                    </a:p>
                  </a:txBody>
                  <a:tcPr marL="91434" marR="91434" marT="45722" marB="45722"/>
                </a:tc>
                <a:tc rowSpan="2">
                  <a:txBody>
                    <a:bodyPr/>
                    <a:lstStyle/>
                    <a:p>
                      <a:r>
                        <a:rPr lang="en-US" sz="1400" b="1" dirty="0" smtClean="0">
                          <a:latin typeface="Verdana" pitchFamily="34" charset="0"/>
                          <a:ea typeface="Verdana" pitchFamily="34" charset="0"/>
                          <a:cs typeface="Verdana" pitchFamily="34" charset="0"/>
                        </a:rPr>
                        <a:t>General purpose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AX, BX, CX, DX</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1"/>
                  </a:ext>
                </a:extLst>
              </a:tr>
              <a:tr h="473555">
                <a:tc vMerge="1">
                  <a:txBody>
                    <a:bodyPr/>
                    <a:lstStyle/>
                    <a:p>
                      <a:endParaRPr lang="en-US"/>
                    </a:p>
                  </a:txBody>
                  <a:tcPr/>
                </a:tc>
                <a:tc vMerge="1">
                  <a:txBody>
                    <a:bodyPr/>
                    <a:lstStyle/>
                    <a:p>
                      <a:endParaRPr lang="en-US"/>
                    </a:p>
                  </a:txBody>
                  <a:tcPr/>
                </a:tc>
                <a:tc>
                  <a:txBody>
                    <a:bodyPr/>
                    <a:lstStyle/>
                    <a:p>
                      <a:r>
                        <a:rPr lang="en-US" sz="1400" b="1" dirty="0" smtClean="0">
                          <a:latin typeface="Verdana" pitchFamily="34" charset="0"/>
                          <a:ea typeface="Verdana" pitchFamily="34" charset="0"/>
                          <a:cs typeface="Verdana" pitchFamily="34" charset="0"/>
                        </a:rPr>
                        <a:t>8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AL, AH, BL, BH, CL, CH, DL,</a:t>
                      </a:r>
                      <a:r>
                        <a:rPr lang="en-US" sz="1400" b="1" baseline="0" dirty="0" smtClean="0">
                          <a:latin typeface="Verdana" pitchFamily="34" charset="0"/>
                          <a:ea typeface="Verdana" pitchFamily="34" charset="0"/>
                          <a:cs typeface="Verdana" pitchFamily="34" charset="0"/>
                        </a:rPr>
                        <a:t> DH</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2"/>
                  </a:ext>
                </a:extLst>
              </a:tr>
              <a:tr h="497049">
                <a:tc>
                  <a:txBody>
                    <a:bodyPr/>
                    <a:lstStyle/>
                    <a:p>
                      <a:pPr algn="ctr"/>
                      <a:r>
                        <a:rPr lang="en-US" sz="1400" b="1" dirty="0" smtClean="0">
                          <a:latin typeface="Verdana" pitchFamily="34" charset="0"/>
                          <a:ea typeface="Verdana" pitchFamily="34" charset="0"/>
                          <a:cs typeface="Verdana" pitchFamily="34" charset="0"/>
                        </a:rPr>
                        <a:t>2</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Pointer</a:t>
                      </a:r>
                      <a:r>
                        <a:rPr lang="en-US" sz="1400" b="1" baseline="0" dirty="0" smtClean="0">
                          <a:latin typeface="Verdana" pitchFamily="34" charset="0"/>
                          <a:ea typeface="Verdana" pitchFamily="34" charset="0"/>
                          <a:cs typeface="Verdana" pitchFamily="34" charset="0"/>
                        </a:rPr>
                        <a: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SP, BP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3"/>
                  </a:ext>
                </a:extLst>
              </a:tr>
              <a:tr h="497049">
                <a:tc>
                  <a:txBody>
                    <a:bodyPr/>
                    <a:lstStyle/>
                    <a:p>
                      <a:pPr algn="ctr"/>
                      <a:r>
                        <a:rPr lang="en-US" sz="1400" b="1" dirty="0" smtClean="0">
                          <a:latin typeface="Verdana" pitchFamily="34" charset="0"/>
                          <a:ea typeface="Verdana" pitchFamily="34" charset="0"/>
                          <a:cs typeface="Verdana" pitchFamily="34" charset="0"/>
                        </a:rPr>
                        <a:t>3</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Index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SI, DI</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4"/>
                  </a:ext>
                </a:extLst>
              </a:tr>
              <a:tr h="497049">
                <a:tc>
                  <a:txBody>
                    <a:bodyPr/>
                    <a:lstStyle/>
                    <a:p>
                      <a:pPr algn="ctr"/>
                      <a:r>
                        <a:rPr lang="en-US" sz="1400" b="1" dirty="0" smtClean="0">
                          <a:latin typeface="Verdana" pitchFamily="34" charset="0"/>
                          <a:ea typeface="Verdana" pitchFamily="34" charset="0"/>
                          <a:cs typeface="Verdana" pitchFamily="34" charset="0"/>
                        </a:rPr>
                        <a:t>4</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Instruction Pointer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IP</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5"/>
                  </a:ext>
                </a:extLst>
              </a:tr>
              <a:tr h="497049">
                <a:tc>
                  <a:txBody>
                    <a:bodyPr/>
                    <a:lstStyle/>
                    <a:p>
                      <a:pPr algn="ctr"/>
                      <a:r>
                        <a:rPr lang="en-US" sz="1400" b="1" dirty="0" smtClean="0">
                          <a:latin typeface="Verdana" pitchFamily="34" charset="0"/>
                          <a:ea typeface="Verdana" pitchFamily="34" charset="0"/>
                          <a:cs typeface="Verdana" pitchFamily="34" charset="0"/>
                        </a:rPr>
                        <a:t>5</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Segment register</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CS,</a:t>
                      </a:r>
                      <a:r>
                        <a:rPr lang="en-US" sz="1400" b="1" baseline="0" dirty="0" smtClean="0">
                          <a:latin typeface="Verdana" pitchFamily="34" charset="0"/>
                          <a:ea typeface="Verdana" pitchFamily="34" charset="0"/>
                          <a:cs typeface="Verdana" pitchFamily="34" charset="0"/>
                        </a:rPr>
                        <a:t> DS, SS, ES</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6"/>
                  </a:ext>
                </a:extLst>
              </a:tr>
              <a:tr h="497049">
                <a:tc>
                  <a:txBody>
                    <a:bodyPr/>
                    <a:lstStyle/>
                    <a:p>
                      <a:pPr algn="ctr"/>
                      <a:r>
                        <a:rPr lang="en-US" sz="1400" b="1" dirty="0" smtClean="0">
                          <a:latin typeface="Verdana" pitchFamily="34" charset="0"/>
                          <a:ea typeface="Verdana" pitchFamily="34" charset="0"/>
                          <a:cs typeface="Verdana" pitchFamily="34" charset="0"/>
                        </a:rPr>
                        <a:t>6</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(PSW)</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16 bit</a:t>
                      </a:r>
                      <a:endParaRPr lang="en-US" sz="1400" b="1" dirty="0">
                        <a:latin typeface="Verdana" pitchFamily="34" charset="0"/>
                        <a:ea typeface="Verdana" pitchFamily="34" charset="0"/>
                        <a:cs typeface="Verdana" pitchFamily="34" charset="0"/>
                      </a:endParaRPr>
                    </a:p>
                  </a:txBody>
                  <a:tcPr marL="91434" marR="91434" marT="45722" marB="45722"/>
                </a:tc>
                <a:tc>
                  <a:txBody>
                    <a:bodyPr/>
                    <a:lstStyle/>
                    <a:p>
                      <a:r>
                        <a:rPr lang="en-US" sz="1400" b="1" dirty="0" smtClean="0">
                          <a:latin typeface="Verdana" pitchFamily="34" charset="0"/>
                          <a:ea typeface="Verdana" pitchFamily="34" charset="0"/>
                          <a:cs typeface="Verdana" pitchFamily="34" charset="0"/>
                        </a:rPr>
                        <a:t>Flag register</a:t>
                      </a:r>
                      <a:endParaRPr lang="en-US" sz="1400" b="1" dirty="0">
                        <a:latin typeface="Verdana" pitchFamily="34" charset="0"/>
                        <a:ea typeface="Verdana" pitchFamily="34" charset="0"/>
                        <a:cs typeface="Verdana" pitchFamily="34" charset="0"/>
                      </a:endParaRPr>
                    </a:p>
                  </a:txBody>
                  <a:tcPr marL="91434" marR="91434" marT="45722" marB="45722"/>
                </a:tc>
                <a:extLst>
                  <a:ext uri="{0D108BD9-81ED-4DB2-BD59-A6C34878D82A}">
                    <a16:rowId xmlns:a16="http://schemas.microsoft.com/office/drawing/2014/main" val="10007"/>
                  </a:ext>
                </a:extLst>
              </a:tr>
            </a:tbl>
          </a:graphicData>
        </a:graphic>
      </p:graphicFrame>
      <p:sp>
        <p:nvSpPr>
          <p:cNvPr id="21554" name="Rectangle 8"/>
          <p:cNvSpPr>
            <a:spLocks noChangeArrowheads="1"/>
          </p:cNvSpPr>
          <p:nvPr/>
        </p:nvSpPr>
        <p:spPr bwMode="auto">
          <a:xfrm>
            <a:off x="0" y="977901"/>
            <a:ext cx="2263616"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r>
              <a:rPr lang="en-US" sz="16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8086 </a:t>
            </a:r>
            <a:r>
              <a:rPr lang="en-US" sz="1600" b="1" dirty="0">
                <a:solidFill>
                  <a:srgbClr val="0070C0"/>
                </a:solidFill>
                <a:latin typeface="Verdana" panose="020B0604030504040204" pitchFamily="34" charset="0"/>
                <a:ea typeface="Verdana" panose="020B0604030504040204" pitchFamily="34" charset="0"/>
                <a:cs typeface="Verdana" panose="020B0604030504040204" pitchFamily="34" charset="0"/>
              </a:rPr>
              <a:t>registers categorized into </a:t>
            </a:r>
            <a:r>
              <a:rPr lang="en-US" sz="1600" b="1" dirty="0" smtClean="0">
                <a:solidFill>
                  <a:srgbClr val="0070C0"/>
                </a:solidFill>
                <a:latin typeface="Verdana" panose="020B0604030504040204" pitchFamily="34" charset="0"/>
                <a:ea typeface="Verdana" panose="020B0604030504040204" pitchFamily="34" charset="0"/>
                <a:cs typeface="Verdana" panose="020B0604030504040204" pitchFamily="34" charset="0"/>
              </a:rPr>
              <a:t> </a:t>
            </a:r>
            <a:r>
              <a:rPr lang="en-US" sz="1600" b="1" dirty="0">
                <a:solidFill>
                  <a:srgbClr val="0070C0"/>
                </a:solidFill>
                <a:latin typeface="Verdana" panose="020B0604030504040204" pitchFamily="34" charset="0"/>
                <a:ea typeface="Verdana" panose="020B0604030504040204" pitchFamily="34" charset="0"/>
                <a:cs typeface="Verdana" panose="020B0604030504040204" pitchFamily="34" charset="0"/>
              </a:rPr>
              <a:t>groups </a:t>
            </a:r>
          </a:p>
        </p:txBody>
      </p:sp>
      <p:cxnSp>
        <p:nvCxnSpPr>
          <p:cNvPr id="10" name="Straight Connector 9"/>
          <p:cNvCxnSpPr/>
          <p:nvPr/>
        </p:nvCxnSpPr>
        <p:spPr>
          <a:xfrm>
            <a:off x="2429828" y="977901"/>
            <a:ext cx="0" cy="12192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p:cNvGraphicFramePr>
            <a:graphicFrameLocks noGrp="1"/>
          </p:cNvGraphicFramePr>
          <p:nvPr>
            <p:extLst/>
          </p:nvPr>
        </p:nvGraphicFramePr>
        <p:xfrm>
          <a:off x="6217921" y="1198563"/>
          <a:ext cx="5684519" cy="998537"/>
        </p:xfrm>
        <a:graphic>
          <a:graphicData uri="http://schemas.openxmlformats.org/drawingml/2006/table">
            <a:tbl>
              <a:tblPr>
                <a:tableStyleId>{5C22544A-7EE6-4342-B048-85BDC9FD1C3A}</a:tableStyleId>
              </a:tblPr>
              <a:tblGrid>
                <a:gridCol w="337695">
                  <a:extLst>
                    <a:ext uri="{9D8B030D-6E8A-4147-A177-3AD203B41FA5}">
                      <a16:colId xmlns:a16="http://schemas.microsoft.com/office/drawing/2014/main" val="20000"/>
                    </a:ext>
                  </a:extLst>
                </a:gridCol>
                <a:gridCol w="337695">
                  <a:extLst>
                    <a:ext uri="{9D8B030D-6E8A-4147-A177-3AD203B41FA5}">
                      <a16:colId xmlns:a16="http://schemas.microsoft.com/office/drawing/2014/main" val="20001"/>
                    </a:ext>
                  </a:extLst>
                </a:gridCol>
                <a:gridCol w="337695">
                  <a:extLst>
                    <a:ext uri="{9D8B030D-6E8A-4147-A177-3AD203B41FA5}">
                      <a16:colId xmlns:a16="http://schemas.microsoft.com/office/drawing/2014/main" val="20002"/>
                    </a:ext>
                  </a:extLst>
                </a:gridCol>
                <a:gridCol w="337695">
                  <a:extLst>
                    <a:ext uri="{9D8B030D-6E8A-4147-A177-3AD203B41FA5}">
                      <a16:colId xmlns:a16="http://schemas.microsoft.com/office/drawing/2014/main" val="20003"/>
                    </a:ext>
                  </a:extLst>
                </a:gridCol>
                <a:gridCol w="393975">
                  <a:extLst>
                    <a:ext uri="{9D8B030D-6E8A-4147-A177-3AD203B41FA5}">
                      <a16:colId xmlns:a16="http://schemas.microsoft.com/office/drawing/2014/main" val="20004"/>
                    </a:ext>
                  </a:extLst>
                </a:gridCol>
                <a:gridCol w="393975">
                  <a:extLst>
                    <a:ext uri="{9D8B030D-6E8A-4147-A177-3AD203B41FA5}">
                      <a16:colId xmlns:a16="http://schemas.microsoft.com/office/drawing/2014/main" val="20005"/>
                    </a:ext>
                  </a:extLst>
                </a:gridCol>
                <a:gridCol w="393975">
                  <a:extLst>
                    <a:ext uri="{9D8B030D-6E8A-4147-A177-3AD203B41FA5}">
                      <a16:colId xmlns:a16="http://schemas.microsoft.com/office/drawing/2014/main" val="20006"/>
                    </a:ext>
                  </a:extLst>
                </a:gridCol>
                <a:gridCol w="393975">
                  <a:extLst>
                    <a:ext uri="{9D8B030D-6E8A-4147-A177-3AD203B41FA5}">
                      <a16:colId xmlns:a16="http://schemas.microsoft.com/office/drawing/2014/main" val="20007"/>
                    </a:ext>
                  </a:extLst>
                </a:gridCol>
                <a:gridCol w="337695">
                  <a:extLst>
                    <a:ext uri="{9D8B030D-6E8A-4147-A177-3AD203B41FA5}">
                      <a16:colId xmlns:a16="http://schemas.microsoft.com/office/drawing/2014/main" val="20008"/>
                    </a:ext>
                  </a:extLst>
                </a:gridCol>
                <a:gridCol w="337695">
                  <a:extLst>
                    <a:ext uri="{9D8B030D-6E8A-4147-A177-3AD203B41FA5}">
                      <a16:colId xmlns:a16="http://schemas.microsoft.com/office/drawing/2014/main" val="20009"/>
                    </a:ext>
                  </a:extLst>
                </a:gridCol>
                <a:gridCol w="337695">
                  <a:extLst>
                    <a:ext uri="{9D8B030D-6E8A-4147-A177-3AD203B41FA5}">
                      <a16:colId xmlns:a16="http://schemas.microsoft.com/office/drawing/2014/main" val="20010"/>
                    </a:ext>
                  </a:extLst>
                </a:gridCol>
                <a:gridCol w="393975">
                  <a:extLst>
                    <a:ext uri="{9D8B030D-6E8A-4147-A177-3AD203B41FA5}">
                      <a16:colId xmlns:a16="http://schemas.microsoft.com/office/drawing/2014/main" val="20011"/>
                    </a:ext>
                  </a:extLst>
                </a:gridCol>
                <a:gridCol w="337695">
                  <a:extLst>
                    <a:ext uri="{9D8B030D-6E8A-4147-A177-3AD203B41FA5}">
                      <a16:colId xmlns:a16="http://schemas.microsoft.com/office/drawing/2014/main" val="20012"/>
                    </a:ext>
                  </a:extLst>
                </a:gridCol>
                <a:gridCol w="337695">
                  <a:extLst>
                    <a:ext uri="{9D8B030D-6E8A-4147-A177-3AD203B41FA5}">
                      <a16:colId xmlns:a16="http://schemas.microsoft.com/office/drawing/2014/main" val="20013"/>
                    </a:ext>
                  </a:extLst>
                </a:gridCol>
                <a:gridCol w="337695">
                  <a:extLst>
                    <a:ext uri="{9D8B030D-6E8A-4147-A177-3AD203B41FA5}">
                      <a16:colId xmlns:a16="http://schemas.microsoft.com/office/drawing/2014/main" val="20014"/>
                    </a:ext>
                  </a:extLst>
                </a:gridCol>
                <a:gridCol w="337694">
                  <a:extLst>
                    <a:ext uri="{9D8B030D-6E8A-4147-A177-3AD203B41FA5}">
                      <a16:colId xmlns:a16="http://schemas.microsoft.com/office/drawing/2014/main" val="20015"/>
                    </a:ext>
                  </a:extLst>
                </a:gridCol>
              </a:tblGrid>
              <a:tr h="352425">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9</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8</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7</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6</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5</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4</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3</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2</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1</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tc>
                  <a:txBody>
                    <a:bodyPr/>
                    <a:lstStyle/>
                    <a:p>
                      <a:pPr marL="0" marR="0" algn="ctr">
                        <a:spcBef>
                          <a:spcPts val="0"/>
                        </a:spcBef>
                        <a:spcAft>
                          <a:spcPts val="0"/>
                        </a:spcAft>
                      </a:pPr>
                      <a:r>
                        <a:rPr lang="en-US" sz="900" b="0" dirty="0" smtClean="0">
                          <a:effectLst/>
                          <a:latin typeface="Verdana" pitchFamily="34" charset="0"/>
                          <a:ea typeface="Verdana" pitchFamily="34" charset="0"/>
                          <a:cs typeface="Verdana" pitchFamily="34" charset="0"/>
                        </a:rPr>
                        <a:t>0</a:t>
                      </a:r>
                      <a:endParaRPr lang="en-US" sz="900" b="0" dirty="0">
                        <a:effectLst/>
                        <a:latin typeface="Verdana" pitchFamily="34" charset="0"/>
                        <a:ea typeface="Verdana" pitchFamily="34" charset="0"/>
                        <a:cs typeface="Verdana" pitchFamily="34" charset="0"/>
                      </a:endParaRPr>
                    </a:p>
                  </a:txBody>
                  <a:tcPr marL="68580" marR="68580" marT="0" marB="0">
                    <a:solidFill>
                      <a:schemeClr val="bg1"/>
                    </a:solidFill>
                  </a:tcPr>
                </a:tc>
                <a:extLst>
                  <a:ext uri="{0D108BD9-81ED-4DB2-BD59-A6C34878D82A}">
                    <a16:rowId xmlns:a16="http://schemas.microsoft.com/office/drawing/2014/main" val="10000"/>
                  </a:ext>
                </a:extLst>
              </a:tr>
              <a:tr h="646112">
                <a:tc>
                  <a:txBody>
                    <a:bodyPr/>
                    <a:lstStyle/>
                    <a:p>
                      <a:pPr marL="0" marR="0" algn="ctr">
                        <a:spcBef>
                          <a:spcPts val="0"/>
                        </a:spcBef>
                        <a:spcAft>
                          <a:spcPts val="0"/>
                        </a:spcAft>
                      </a:pPr>
                      <a:endParaRPr lang="en-US" sz="11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OF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DF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IF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TF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SF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ZF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AF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PF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tc>
                  <a:txBody>
                    <a:bodyPr/>
                    <a:lstStyle/>
                    <a:p>
                      <a:pPr marL="0" marR="0" algn="ctr">
                        <a:spcBef>
                          <a:spcPts val="0"/>
                        </a:spcBef>
                        <a:spcAft>
                          <a:spcPts val="0"/>
                        </a:spcAft>
                      </a:pPr>
                      <a:endParaRPr lang="en-US" sz="1100" b="1" dirty="0" smtClean="0">
                        <a:solidFill>
                          <a:schemeClr val="bg1"/>
                        </a:solidFill>
                        <a:effectLst/>
                        <a:latin typeface="Verdana" pitchFamily="34" charset="0"/>
                        <a:ea typeface="Verdana" pitchFamily="34" charset="0"/>
                        <a:cs typeface="Verdana" pitchFamily="34" charset="0"/>
                      </a:endParaRPr>
                    </a:p>
                    <a:p>
                      <a:pPr marL="0" marR="0" algn="ctr">
                        <a:spcBef>
                          <a:spcPts val="0"/>
                        </a:spcBef>
                        <a:spcAft>
                          <a:spcPts val="0"/>
                        </a:spcAft>
                      </a:pPr>
                      <a:r>
                        <a:rPr lang="en-US" sz="1100" b="1" dirty="0" smtClean="0">
                          <a:solidFill>
                            <a:schemeClr val="bg1"/>
                          </a:solidFill>
                          <a:effectLst/>
                          <a:latin typeface="Verdana" pitchFamily="34" charset="0"/>
                          <a:ea typeface="Verdana" pitchFamily="34" charset="0"/>
                          <a:cs typeface="Verdana" pitchFamily="34" charset="0"/>
                        </a:rPr>
                        <a:t>CF</a:t>
                      </a:r>
                      <a:endParaRPr lang="en-US" sz="1100" b="1" dirty="0">
                        <a:solidFill>
                          <a:schemeClr val="bg1"/>
                        </a:solidFill>
                        <a:effectLst/>
                        <a:latin typeface="Verdana" pitchFamily="34" charset="0"/>
                        <a:ea typeface="Verdana" pitchFamily="34" charset="0"/>
                        <a:cs typeface="Verdana" pitchFamily="34" charset="0"/>
                      </a:endParaRPr>
                    </a:p>
                  </a:txBody>
                  <a:tcPr marL="68580" marR="68580" marT="0" marB="0">
                    <a:solidFill>
                      <a:srgbClr val="FF0000"/>
                    </a:solidFill>
                  </a:tcPr>
                </a:tc>
                <a:extLst>
                  <a:ext uri="{0D108BD9-81ED-4DB2-BD59-A6C34878D82A}">
                    <a16:rowId xmlns:a16="http://schemas.microsoft.com/office/drawing/2014/main" val="10001"/>
                  </a:ext>
                </a:extLst>
              </a:tr>
            </a:tbl>
          </a:graphicData>
        </a:graphic>
      </p:graphicFrame>
      <p:pic>
        <p:nvPicPr>
          <p:cNvPr id="21609" name="Picture 2" descr="C:\Users\AMMU\Desktop\Microprocessor\Register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6041" y="403642"/>
            <a:ext cx="3347559" cy="2385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875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8388"/>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Pin Diagram of 8086</a:t>
            </a:r>
            <a:endParaRPr lang="en-US" b="1" dirty="0">
              <a:solidFill>
                <a:schemeClr val="accent1">
                  <a:lumMod val="50000"/>
                </a:schemeClr>
              </a:solidFill>
            </a:endParaRPr>
          </a:p>
        </p:txBody>
      </p:sp>
    </p:spTree>
    <p:extLst>
      <p:ext uri="{BB962C8B-B14F-4D97-AF65-F5344CB8AC3E}">
        <p14:creationId xmlns:p14="http://schemas.microsoft.com/office/powerpoint/2010/main" val="309683914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927423" cy="366394"/>
          </a:xfrm>
          <a:solidFill>
            <a:schemeClr val="bg1">
              <a:lumMod val="95000"/>
            </a:schemeClr>
          </a:solidFill>
          <a:ln>
            <a:solidFill>
              <a:schemeClr val="bg2">
                <a:lumMod val="75000"/>
              </a:schemeClr>
            </a:solidFill>
          </a:ln>
        </p:spPr>
        <p:txBody>
          <a:bodyPr>
            <a:normAutofit fontScale="90000"/>
          </a:bodyPr>
          <a:lstStyle/>
          <a:p>
            <a:pPr algn="ctr"/>
            <a:r>
              <a:rPr lang="en-US" sz="2400" b="1" dirty="0" smtClean="0">
                <a:solidFill>
                  <a:schemeClr val="accent1">
                    <a:lumMod val="50000"/>
                  </a:schemeClr>
                </a:solidFill>
              </a:rPr>
              <a:t>Pin Diagram of 8086</a:t>
            </a:r>
            <a:endParaRPr lang="en-US" sz="2400" b="1" dirty="0">
              <a:solidFill>
                <a:schemeClr val="accent1">
                  <a:lumMod val="50000"/>
                </a:schemeClr>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585" y="-44970"/>
            <a:ext cx="6659880" cy="652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857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6D38B4E-36AA-4EA4-BE86-46575E029BD2}" type="slidenum">
              <a:rPr lang="en-US">
                <a:solidFill>
                  <a:srgbClr val="984807"/>
                </a:solidFill>
                <a:latin typeface="Calibri" panose="020F0502020204030204" pitchFamily="34" charset="0"/>
              </a:rPr>
              <a:pPr eaLnBrk="1" hangingPunct="1"/>
              <a:t>26</a:t>
            </a:fld>
            <a:endParaRPr lang="en-US">
              <a:solidFill>
                <a:srgbClr val="984807"/>
              </a:solidFill>
              <a:latin typeface="Calibri" panose="020F0502020204030204" pitchFamily="34" charset="0"/>
            </a:endParaRPr>
          </a:p>
        </p:txBody>
      </p:sp>
      <p:pic>
        <p:nvPicPr>
          <p:cNvPr id="225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922" y="501494"/>
            <a:ext cx="4602478" cy="5932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8"/>
          <p:cNvSpPr txBox="1">
            <a:spLocks noChangeArrowheads="1"/>
          </p:cNvSpPr>
          <p:nvPr/>
        </p:nvSpPr>
        <p:spPr bwMode="auto">
          <a:xfrm>
            <a:off x="8153400" y="1600201"/>
            <a:ext cx="2438400" cy="1292225"/>
          </a:xfrm>
          <a:prstGeom prst="rect">
            <a:avLst/>
          </a:prstGeom>
          <a:solidFill>
            <a:srgbClr val="00B0F0"/>
          </a:solidFill>
          <a:ln w="38100">
            <a:solidFill>
              <a:srgbClr val="0070C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400" b="1" dirty="0">
                <a:solidFill>
                  <a:srgbClr val="000000"/>
                </a:solidFill>
                <a:latin typeface="Calibri" panose="020F0502020204030204" pitchFamily="34" charset="0"/>
              </a:rPr>
              <a:t>Min/Max mode</a:t>
            </a:r>
          </a:p>
          <a:p>
            <a:pPr algn="ctr" eaLnBrk="1" hangingPunct="1">
              <a:spcBef>
                <a:spcPct val="50000"/>
              </a:spcBef>
            </a:pPr>
            <a:r>
              <a:rPr lang="en-US" dirty="0">
                <a:solidFill>
                  <a:srgbClr val="000000"/>
                </a:solidFill>
                <a:latin typeface="Tahoma" panose="020B0604030504040204" pitchFamily="34" charset="0"/>
              </a:rPr>
              <a:t>Minimum Mode: +5V</a:t>
            </a:r>
          </a:p>
          <a:p>
            <a:pPr algn="ctr" eaLnBrk="1" hangingPunct="1">
              <a:spcBef>
                <a:spcPct val="50000"/>
              </a:spcBef>
            </a:pPr>
            <a:r>
              <a:rPr lang="en-US" dirty="0">
                <a:solidFill>
                  <a:srgbClr val="000000"/>
                </a:solidFill>
                <a:latin typeface="Tahoma" panose="020B0604030504040204" pitchFamily="34" charset="0"/>
              </a:rPr>
              <a:t>Maximum Mode: 0V</a:t>
            </a:r>
            <a:endParaRPr lang="en-US" sz="1600" dirty="0">
              <a:solidFill>
                <a:srgbClr val="000000"/>
              </a:solidFill>
              <a:latin typeface="Tahoma" panose="020B0604030504040204" pitchFamily="34" charset="0"/>
            </a:endParaRPr>
          </a:p>
        </p:txBody>
      </p:sp>
      <p:sp>
        <p:nvSpPr>
          <p:cNvPr id="8" name="Rectangle 7"/>
          <p:cNvSpPr/>
          <p:nvPr/>
        </p:nvSpPr>
        <p:spPr>
          <a:xfrm>
            <a:off x="6694488" y="3012794"/>
            <a:ext cx="685800" cy="2571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0" name="Straight Connector 9"/>
          <p:cNvCxnSpPr>
            <a:stCxn id="8" idx="3"/>
            <a:endCxn id="7" idx="1"/>
          </p:cNvCxnSpPr>
          <p:nvPr/>
        </p:nvCxnSpPr>
        <p:spPr>
          <a:xfrm flipV="1">
            <a:off x="7380288" y="2246314"/>
            <a:ext cx="773112" cy="89506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7326313" y="3556420"/>
            <a:ext cx="696913" cy="2057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Text Box 8"/>
          <p:cNvSpPr txBox="1">
            <a:spLocks noChangeArrowheads="1"/>
          </p:cNvSpPr>
          <p:nvPr/>
        </p:nvSpPr>
        <p:spPr bwMode="auto">
          <a:xfrm>
            <a:off x="8153400" y="3505200"/>
            <a:ext cx="2438400" cy="400050"/>
          </a:xfrm>
          <a:prstGeom prst="rect">
            <a:avLst/>
          </a:prstGeom>
          <a:solidFill>
            <a:srgbClr val="00B0F0"/>
          </a:solidFill>
          <a:ln w="38100">
            <a:solidFill>
              <a:srgbClr val="0070C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000" b="1">
                <a:solidFill>
                  <a:srgbClr val="000000"/>
                </a:solidFill>
                <a:latin typeface="Calibri" panose="020F0502020204030204" pitchFamily="34" charset="0"/>
              </a:rPr>
              <a:t>Minimum Mode Pins</a:t>
            </a:r>
            <a:endParaRPr lang="en-US" sz="1400">
              <a:solidFill>
                <a:srgbClr val="000000"/>
              </a:solidFill>
              <a:latin typeface="Tahoma" panose="020B0604030504040204" pitchFamily="34" charset="0"/>
            </a:endParaRPr>
          </a:p>
        </p:txBody>
      </p:sp>
      <p:cxnSp>
        <p:nvCxnSpPr>
          <p:cNvPr id="14" name="Straight Connector 13"/>
          <p:cNvCxnSpPr>
            <a:stCxn id="11" idx="3"/>
            <a:endCxn id="12" idx="2"/>
          </p:cNvCxnSpPr>
          <p:nvPr/>
        </p:nvCxnSpPr>
        <p:spPr>
          <a:xfrm flipV="1">
            <a:off x="8023226" y="3905250"/>
            <a:ext cx="1349374" cy="679870"/>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6507480" y="3541427"/>
            <a:ext cx="818833" cy="2057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6" name="Text Box 8"/>
          <p:cNvSpPr txBox="1">
            <a:spLocks noChangeArrowheads="1"/>
          </p:cNvSpPr>
          <p:nvPr/>
        </p:nvSpPr>
        <p:spPr bwMode="auto">
          <a:xfrm>
            <a:off x="1112523" y="4410075"/>
            <a:ext cx="2209800" cy="708025"/>
          </a:xfrm>
          <a:prstGeom prst="rect">
            <a:avLst/>
          </a:prstGeom>
          <a:solidFill>
            <a:srgbClr val="00B0F0"/>
          </a:solidFill>
          <a:ln w="38100">
            <a:solidFill>
              <a:srgbClr val="0070C0"/>
            </a:solidFill>
            <a:miter lim="800000"/>
            <a:headEnd/>
            <a:tailEnd/>
          </a:ln>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sz="2000" b="1" dirty="0">
                <a:solidFill>
                  <a:srgbClr val="000000"/>
                </a:solidFill>
                <a:latin typeface="Calibri" panose="020F0502020204030204" pitchFamily="34" charset="0"/>
              </a:rPr>
              <a:t>Maximum Mode Pins</a:t>
            </a:r>
            <a:endParaRPr lang="en-US" sz="1400" dirty="0">
              <a:solidFill>
                <a:srgbClr val="000000"/>
              </a:solidFill>
              <a:latin typeface="Tahoma" panose="020B0604030504040204" pitchFamily="34" charset="0"/>
            </a:endParaRPr>
          </a:p>
        </p:txBody>
      </p:sp>
      <p:cxnSp>
        <p:nvCxnSpPr>
          <p:cNvPr id="18" name="Straight Connector 17"/>
          <p:cNvCxnSpPr>
            <a:stCxn id="15" idx="1"/>
            <a:endCxn id="16" idx="3"/>
          </p:cNvCxnSpPr>
          <p:nvPr/>
        </p:nvCxnSpPr>
        <p:spPr>
          <a:xfrm flipH="1">
            <a:off x="3322323" y="4570127"/>
            <a:ext cx="3185157" cy="19396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1" name="Title 1"/>
          <p:cNvSpPr txBox="1">
            <a:spLocks/>
          </p:cNvSpPr>
          <p:nvPr/>
        </p:nvSpPr>
        <p:spPr>
          <a:xfrm>
            <a:off x="259080" y="11112"/>
            <a:ext cx="10515600" cy="40322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solidFill>
                  <a:schemeClr val="accent1">
                    <a:lumMod val="50000"/>
                  </a:schemeClr>
                </a:solidFill>
              </a:rPr>
              <a:t>Intel 8086-Pin Details</a:t>
            </a:r>
            <a:endParaRPr lang="en-US" sz="2400" b="1" dirty="0">
              <a:solidFill>
                <a:schemeClr val="accent1">
                  <a:lumMod val="50000"/>
                </a:schemeClr>
              </a:solidFill>
            </a:endParaRPr>
          </a:p>
        </p:txBody>
      </p:sp>
    </p:spTree>
    <p:extLst>
      <p:ext uri="{BB962C8B-B14F-4D97-AF65-F5344CB8AC3E}">
        <p14:creationId xmlns:p14="http://schemas.microsoft.com/office/powerpoint/2010/main" val="4106925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childTnLst>
                          </p:cTn>
                        </p:par>
                        <p:par>
                          <p:cTn id="13" fill="hold" nodeType="afterGroup">
                            <p:stCondLst>
                              <p:cond delay="500"/>
                            </p:stCondLst>
                            <p:childTnLst>
                              <p:par>
                                <p:cTn id="14" presetID="17"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ppt_x</p:attrName>
                                        </p:attrNameLst>
                                      </p:cBhvr>
                                      <p:tavLst>
                                        <p:tav tm="0">
                                          <p:val>
                                            <p:strVal val="#ppt_x-#ppt_w/2"/>
                                          </p:val>
                                        </p:tav>
                                        <p:tav tm="100000">
                                          <p:val>
                                            <p:strVal val="#ppt_x"/>
                                          </p:val>
                                        </p:tav>
                                      </p:tavLst>
                                    </p:anim>
                                    <p:anim calcmode="lin" valueType="num">
                                      <p:cBhvr>
                                        <p:cTn id="17" dur="500" fill="hold"/>
                                        <p:tgtEl>
                                          <p:spTgt spid="7"/>
                                        </p:tgtEl>
                                        <p:attrNameLst>
                                          <p:attrName>ppt_y</p:attrName>
                                        </p:attrNameLst>
                                      </p:cBhvr>
                                      <p:tavLst>
                                        <p:tav tm="0">
                                          <p:val>
                                            <p:strVal val="#ppt_y"/>
                                          </p:val>
                                        </p:tav>
                                        <p:tav tm="100000">
                                          <p:val>
                                            <p:strVal val="#ppt_y"/>
                                          </p:val>
                                        </p:tav>
                                      </p:tavLst>
                                    </p:anim>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childTnLst>
                          </p:cTn>
                        </p:par>
                        <p:par>
                          <p:cTn id="30" fill="hold" nodeType="afterGroup">
                            <p:stCondLst>
                              <p:cond delay="500"/>
                            </p:stCondLst>
                            <p:childTnLst>
                              <p:par>
                                <p:cTn id="31" presetID="47"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7" presetClass="entr" presetSubtype="2"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p:cTn id="45" dur="500" fill="hold"/>
                                        <p:tgtEl>
                                          <p:spTgt spid="18"/>
                                        </p:tgtEl>
                                        <p:attrNameLst>
                                          <p:attrName>ppt_x</p:attrName>
                                        </p:attrNameLst>
                                      </p:cBhvr>
                                      <p:tavLst>
                                        <p:tav tm="0">
                                          <p:val>
                                            <p:strVal val="#ppt_x+#ppt_w/2"/>
                                          </p:val>
                                        </p:tav>
                                        <p:tav tm="100000">
                                          <p:val>
                                            <p:strVal val="#ppt_x"/>
                                          </p:val>
                                        </p:tav>
                                      </p:tavLst>
                                    </p:anim>
                                    <p:anim calcmode="lin" valueType="num">
                                      <p:cBhvr>
                                        <p:cTn id="46" dur="500" fill="hold"/>
                                        <p:tgtEl>
                                          <p:spTgt spid="18"/>
                                        </p:tgtEl>
                                        <p:attrNameLst>
                                          <p:attrName>ppt_y</p:attrName>
                                        </p:attrNameLst>
                                      </p:cBhvr>
                                      <p:tavLst>
                                        <p:tav tm="0">
                                          <p:val>
                                            <p:strVal val="#ppt_y"/>
                                          </p:val>
                                        </p:tav>
                                        <p:tav tm="100000">
                                          <p:val>
                                            <p:strVal val="#ppt_y"/>
                                          </p:val>
                                        </p:tav>
                                      </p:tavLst>
                                    </p:anim>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strVal val="#ppt_h"/>
                                          </p:val>
                                        </p:tav>
                                        <p:tav tm="100000">
                                          <p:val>
                                            <p:strVal val="#ppt_h"/>
                                          </p:val>
                                        </p:tav>
                                      </p:tavLst>
                                    </p:anim>
                                  </p:childTnLst>
                                </p:cTn>
                              </p:par>
                            </p:childTnLst>
                          </p:cTn>
                        </p:par>
                        <p:par>
                          <p:cTn id="49" fill="hold" nodeType="afterGroup">
                            <p:stCondLst>
                              <p:cond delay="500"/>
                            </p:stCondLst>
                            <p:childTnLst>
                              <p:par>
                                <p:cTn id="50" presetID="9" presetClass="entr" presetSubtype="0" fill="hold" grpId="0" nodeType="after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dissolv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5" grpId="0" animBg="1"/>
      <p:bldP spid="1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Pin Functions</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lgn="just"/>
            <a:r>
              <a:rPr lang="en-US" dirty="0" smtClean="0"/>
              <a:t> </a:t>
            </a:r>
            <a:r>
              <a:rPr lang="en-US" dirty="0"/>
              <a:t>Out of 40 pins, 32 pins are having </a:t>
            </a:r>
            <a:r>
              <a:rPr lang="en-US" dirty="0" smtClean="0"/>
              <a:t>same function </a:t>
            </a:r>
            <a:r>
              <a:rPr lang="en-US" dirty="0"/>
              <a:t>in minimum or maximum mode</a:t>
            </a:r>
            <a:r>
              <a:rPr lang="en-US" dirty="0" smtClean="0"/>
              <a:t>,</a:t>
            </a:r>
          </a:p>
          <a:p>
            <a:pPr algn="just"/>
            <a:r>
              <a:rPr lang="en-US" dirty="0" smtClean="0"/>
              <a:t> </a:t>
            </a:r>
            <a:r>
              <a:rPr lang="en-US" dirty="0"/>
              <a:t>And remaining 8 pins are having </a:t>
            </a:r>
            <a:r>
              <a:rPr lang="en-US" dirty="0" smtClean="0"/>
              <a:t>different functions </a:t>
            </a:r>
            <a:r>
              <a:rPr lang="en-US" dirty="0"/>
              <a:t>in minimum and maximum mode</a:t>
            </a:r>
            <a:r>
              <a:rPr lang="en-US" dirty="0" smtClean="0"/>
              <a:t>.</a:t>
            </a:r>
          </a:p>
          <a:p>
            <a:pPr algn="just"/>
            <a:r>
              <a:rPr lang="en-US" dirty="0" smtClean="0"/>
              <a:t> </a:t>
            </a:r>
            <a:r>
              <a:rPr lang="en-US" dirty="0"/>
              <a:t>Following are the pins which are having </a:t>
            </a:r>
            <a:r>
              <a:rPr lang="en-US" dirty="0" smtClean="0"/>
              <a:t>same functions</a:t>
            </a:r>
            <a:endParaRPr lang="en-US" dirty="0"/>
          </a:p>
        </p:txBody>
      </p:sp>
    </p:spTree>
    <p:extLst>
      <p:ext uri="{BB962C8B-B14F-4D97-AF65-F5344CB8AC3E}">
        <p14:creationId xmlns:p14="http://schemas.microsoft.com/office/powerpoint/2010/main" val="9027320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220980" y="65768"/>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76200" y="1059180"/>
            <a:ext cx="7559040" cy="4512628"/>
          </a:xfrm>
        </p:spPr>
        <p:txBody>
          <a:bodyPr>
            <a:normAutofit/>
          </a:bodyPr>
          <a:lstStyle/>
          <a:p>
            <a:pPr algn="just"/>
            <a:r>
              <a:rPr lang="en-US" sz="2400" b="1" dirty="0"/>
              <a:t>V</a:t>
            </a:r>
            <a:r>
              <a:rPr lang="en-US" sz="2400" b="1" baseline="-25000" dirty="0"/>
              <a:t>CC</a:t>
            </a:r>
            <a:r>
              <a:rPr lang="en-US" sz="2400" dirty="0"/>
              <a:t> – </a:t>
            </a:r>
            <a:r>
              <a:rPr lang="en-US" sz="2400" b="1" i="1" dirty="0"/>
              <a:t>Pin number 40</a:t>
            </a:r>
            <a:r>
              <a:rPr lang="en-US" sz="2400" b="1" dirty="0"/>
              <a:t> </a:t>
            </a:r>
            <a:r>
              <a:rPr lang="en-US" sz="2400" dirty="0"/>
              <a:t>– At this pin, the external power supply of </a:t>
            </a:r>
            <a:r>
              <a:rPr lang="en-US" sz="2400" b="1" dirty="0"/>
              <a:t>+ 5V</a:t>
            </a:r>
            <a:r>
              <a:rPr lang="en-US" sz="2400" dirty="0"/>
              <a:t> is provided to the processor</a:t>
            </a:r>
            <a:r>
              <a:rPr lang="en-US" sz="2400" dirty="0" smtClean="0"/>
              <a:t>.</a:t>
            </a:r>
          </a:p>
          <a:p>
            <a:pPr algn="just"/>
            <a:endParaRPr lang="en-US" sz="2400" dirty="0"/>
          </a:p>
          <a:p>
            <a:pPr algn="just"/>
            <a:r>
              <a:rPr lang="en-US" sz="2400" b="1" dirty="0"/>
              <a:t>V</a:t>
            </a:r>
            <a:r>
              <a:rPr lang="en-US" sz="2400" b="1" baseline="-25000" dirty="0"/>
              <a:t>SS</a:t>
            </a:r>
            <a:r>
              <a:rPr lang="en-US" sz="2400" b="1" dirty="0"/>
              <a:t> </a:t>
            </a:r>
            <a:r>
              <a:rPr lang="en-US" sz="2400" dirty="0"/>
              <a:t>– </a:t>
            </a:r>
            <a:r>
              <a:rPr lang="en-US" sz="2400" b="1" i="1" dirty="0"/>
              <a:t>Pin number 1 and 20</a:t>
            </a:r>
            <a:r>
              <a:rPr lang="en-US" sz="2400" dirty="0"/>
              <a:t> – These two pins acts as the ground. This pin directs the extra current of the microprocessor to ground.</a:t>
            </a:r>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7863840" y="1059180"/>
            <a:ext cx="746760" cy="381000"/>
          </a:xfrm>
          <a:prstGeom prst="rect">
            <a:avLst/>
          </a:prstGeom>
          <a:noFill/>
          <a:ln>
            <a:solidFill>
              <a:srgbClr val="FF0000"/>
            </a:solidFill>
          </a:ln>
        </p:spPr>
        <p:txBody>
          <a:bodyPr wrap="square" rtlCol="0">
            <a:spAutoFit/>
          </a:bodyPr>
          <a:lstStyle/>
          <a:p>
            <a:endParaRPr lang="en-US" dirty="0"/>
          </a:p>
        </p:txBody>
      </p:sp>
      <p:sp>
        <p:nvSpPr>
          <p:cNvPr id="15" name="TextBox 14"/>
          <p:cNvSpPr txBox="1"/>
          <p:nvPr/>
        </p:nvSpPr>
        <p:spPr>
          <a:xfrm>
            <a:off x="10363200" y="1059180"/>
            <a:ext cx="746760" cy="381000"/>
          </a:xfrm>
          <a:prstGeom prst="rect">
            <a:avLst/>
          </a:prstGeom>
          <a:noFill/>
          <a:ln>
            <a:solidFill>
              <a:srgbClr val="FF0000"/>
            </a:solidFill>
          </a:ln>
        </p:spPr>
        <p:txBody>
          <a:bodyPr wrap="square" rtlCol="0">
            <a:spAutoFit/>
          </a:bodyPr>
          <a:lstStyle/>
          <a:p>
            <a:endParaRPr lang="en-US" dirty="0"/>
          </a:p>
        </p:txBody>
      </p:sp>
      <p:sp>
        <p:nvSpPr>
          <p:cNvPr id="16" name="TextBox 15"/>
          <p:cNvSpPr txBox="1"/>
          <p:nvPr/>
        </p:nvSpPr>
        <p:spPr>
          <a:xfrm>
            <a:off x="8107680" y="5940336"/>
            <a:ext cx="746760" cy="38100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29963585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AD</a:t>
            </a:r>
            <a:r>
              <a:rPr lang="en-US" sz="2400" b="1" baseline="-25000" dirty="0"/>
              <a:t>0</a:t>
            </a:r>
            <a:r>
              <a:rPr lang="en-US" sz="2400" b="1" dirty="0"/>
              <a:t> – AD</a:t>
            </a:r>
            <a:r>
              <a:rPr lang="en-US" sz="2400" b="1" baseline="-25000" dirty="0"/>
              <a:t>15 </a:t>
            </a:r>
            <a:r>
              <a:rPr lang="en-US" sz="2400" dirty="0"/>
              <a:t>– </a:t>
            </a:r>
            <a:r>
              <a:rPr lang="en-US" sz="2400" b="1" i="1" dirty="0"/>
              <a:t>Pin number 2 to 16 and 39</a:t>
            </a:r>
            <a:r>
              <a:rPr lang="en-US" sz="2400" dirty="0"/>
              <a:t> – These are the multiplexed address and data bus</a:t>
            </a:r>
            <a:r>
              <a:rPr lang="en-US" sz="2400" dirty="0" smtClean="0"/>
              <a:t>.</a:t>
            </a:r>
          </a:p>
          <a:p>
            <a:pPr algn="just"/>
            <a:r>
              <a:rPr lang="en-US" sz="2400" dirty="0"/>
              <a:t>We know that the 8086 microprocessor has 20-bit address bus and 16-bit data bus. So, the 16 lines of the address and data bus are multiplexed together so as to reduce the number of lines inside the IC.</a:t>
            </a:r>
          </a:p>
          <a:p>
            <a:endParaRPr lang="en-US" dirty="0"/>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7955279" y="1386840"/>
            <a:ext cx="1280160" cy="3840480"/>
          </a:xfrm>
          <a:prstGeom prst="rect">
            <a:avLst/>
          </a:prstGeom>
          <a:noFill/>
          <a:ln>
            <a:solidFill>
              <a:srgbClr val="FF0000"/>
            </a:solidFill>
          </a:ln>
        </p:spPr>
        <p:txBody>
          <a:bodyPr wrap="square" rtlCol="0">
            <a:spAutoFit/>
          </a:bodyPr>
          <a:lstStyle/>
          <a:p>
            <a:endParaRPr lang="en-US" dirty="0"/>
          </a:p>
        </p:txBody>
      </p:sp>
      <p:sp>
        <p:nvSpPr>
          <p:cNvPr id="16" name="TextBox 15"/>
          <p:cNvSpPr txBox="1"/>
          <p:nvPr/>
        </p:nvSpPr>
        <p:spPr>
          <a:xfrm>
            <a:off x="10576560" y="1386840"/>
            <a:ext cx="731520" cy="2743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76293803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stretch>
            <a:fillRect/>
          </a:stretch>
        </p:blipFill>
        <p:spPr>
          <a:xfrm>
            <a:off x="313509" y="782322"/>
            <a:ext cx="11586753" cy="5716125"/>
          </a:xfrm>
          <a:prstGeom prst="rect">
            <a:avLst/>
          </a:prstGeom>
        </p:spPr>
      </p:pic>
      <p:sp>
        <p:nvSpPr>
          <p:cNvPr id="7" name="Title 1"/>
          <p:cNvSpPr txBox="1">
            <a:spLocks/>
          </p:cNvSpPr>
          <p:nvPr/>
        </p:nvSpPr>
        <p:spPr>
          <a:xfrm>
            <a:off x="692331" y="154670"/>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smtClean="0"/>
              <a:t> </a:t>
            </a:r>
            <a:r>
              <a:rPr lang="en-US" b="1" dirty="0" smtClean="0"/>
              <a:t> </a:t>
            </a:r>
            <a:r>
              <a:rPr lang="en-US" sz="4900" b="1" dirty="0">
                <a:solidFill>
                  <a:schemeClr val="accent1">
                    <a:lumMod val="50000"/>
                  </a:schemeClr>
                </a:solidFill>
              </a:rPr>
              <a:t>Internal Architecture of Intel 8086</a:t>
            </a:r>
          </a:p>
        </p:txBody>
      </p:sp>
    </p:spTree>
    <p:extLst>
      <p:ext uri="{BB962C8B-B14F-4D97-AF65-F5344CB8AC3E}">
        <p14:creationId xmlns:p14="http://schemas.microsoft.com/office/powerpoint/2010/main" val="4266490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91440" y="990600"/>
            <a:ext cx="7559040" cy="5257800"/>
          </a:xfrm>
        </p:spPr>
        <p:txBody>
          <a:bodyPr/>
          <a:lstStyle/>
          <a:p>
            <a:pPr algn="just"/>
            <a:r>
              <a:rPr lang="en-US" sz="2000" b="1" dirty="0"/>
              <a:t>A</a:t>
            </a:r>
            <a:r>
              <a:rPr lang="en-US" sz="2000" b="1" baseline="-25000" dirty="0"/>
              <a:t>16</a:t>
            </a:r>
            <a:r>
              <a:rPr lang="en-US" sz="2000" b="1" dirty="0"/>
              <a:t>/S</a:t>
            </a:r>
            <a:r>
              <a:rPr lang="en-US" sz="2000" b="1" baseline="-25000" dirty="0"/>
              <a:t>3</a:t>
            </a:r>
            <a:r>
              <a:rPr lang="en-US" sz="2000" b="1" dirty="0"/>
              <a:t>, A</a:t>
            </a:r>
            <a:r>
              <a:rPr lang="en-US" sz="2000" b="1" baseline="-25000" dirty="0"/>
              <a:t>17</a:t>
            </a:r>
            <a:r>
              <a:rPr lang="en-US" sz="2000" b="1" dirty="0"/>
              <a:t>/S</a:t>
            </a:r>
            <a:r>
              <a:rPr lang="en-US" sz="2000" b="1" baseline="-25000" dirty="0"/>
              <a:t>4</a:t>
            </a:r>
            <a:r>
              <a:rPr lang="en-US" sz="2000" b="1" dirty="0"/>
              <a:t>, A</a:t>
            </a:r>
            <a:r>
              <a:rPr lang="en-US" sz="2000" b="1" baseline="-25000" dirty="0"/>
              <a:t>18</a:t>
            </a:r>
            <a:r>
              <a:rPr lang="en-US" sz="2000" b="1" dirty="0"/>
              <a:t>/S</a:t>
            </a:r>
            <a:r>
              <a:rPr lang="en-US" sz="2000" b="1" baseline="-25000" dirty="0"/>
              <a:t>5</a:t>
            </a:r>
            <a:r>
              <a:rPr lang="en-US" sz="2000" b="1" dirty="0"/>
              <a:t> and A</a:t>
            </a:r>
            <a:r>
              <a:rPr lang="en-US" sz="2000" b="1" baseline="-25000" dirty="0"/>
              <a:t>19</a:t>
            </a:r>
            <a:r>
              <a:rPr lang="en-US" sz="2000" b="1" dirty="0"/>
              <a:t>S</a:t>
            </a:r>
            <a:r>
              <a:rPr lang="en-US" sz="2000" b="1" baseline="-25000" dirty="0"/>
              <a:t>6 </a:t>
            </a:r>
            <a:r>
              <a:rPr lang="en-US" sz="2000" dirty="0"/>
              <a:t>–</a:t>
            </a:r>
            <a:r>
              <a:rPr lang="en-US" sz="2000" b="1" dirty="0"/>
              <a:t> </a:t>
            </a:r>
            <a:r>
              <a:rPr lang="en-US" sz="2000" b="1" i="1" dirty="0"/>
              <a:t>Pin number 35 to 38</a:t>
            </a:r>
            <a:r>
              <a:rPr lang="en-US" sz="2000" dirty="0"/>
              <a:t> – Out of 20 address bits, 4 are present in the multiplexed form with the status signals. In the case of memory operations, these pins act as an address bus and contain the memory address of any particular instruction or data.</a:t>
            </a:r>
          </a:p>
          <a:p>
            <a:pPr algn="just"/>
            <a:r>
              <a:rPr lang="en-US" sz="2000" dirty="0"/>
              <a:t>However, from I/O operations these pins are low that shows the status of the processor.</a:t>
            </a:r>
          </a:p>
          <a:p>
            <a:pPr algn="just"/>
            <a:r>
              <a:rPr lang="en-US" sz="2000" dirty="0"/>
              <a:t>Basically, the signal at S</a:t>
            </a:r>
            <a:r>
              <a:rPr lang="en-US" sz="2000" baseline="-25000" dirty="0"/>
              <a:t>3</a:t>
            </a:r>
            <a:r>
              <a:rPr lang="en-US" sz="2000" dirty="0"/>
              <a:t> and S</a:t>
            </a:r>
            <a:r>
              <a:rPr lang="en-US" sz="2000" baseline="-25000" dirty="0"/>
              <a:t>4</a:t>
            </a:r>
            <a:r>
              <a:rPr lang="en-US" sz="2000" dirty="0"/>
              <a:t> show that which segment is currently accessed by the microprocessor among the four segments present in it.</a:t>
            </a:r>
          </a:p>
          <a:p>
            <a:pPr algn="just"/>
            <a:r>
              <a:rPr lang="en-US" sz="2000" b="1" i="1" dirty="0"/>
              <a:t>The table below will show the encoding of S</a:t>
            </a:r>
            <a:r>
              <a:rPr lang="en-US" sz="2000" b="1" i="1" baseline="-25000" dirty="0"/>
              <a:t>3</a:t>
            </a:r>
            <a:r>
              <a:rPr lang="en-US" sz="2000" b="1" i="1" dirty="0"/>
              <a:t> and S</a:t>
            </a:r>
            <a:r>
              <a:rPr lang="en-US" sz="2000" b="1" i="1" baseline="-25000" dirty="0"/>
              <a:t>4</a:t>
            </a:r>
            <a:r>
              <a:rPr lang="en-US" sz="2000" dirty="0" smtClean="0"/>
              <a:t>:</a:t>
            </a:r>
          </a:p>
          <a:p>
            <a:pPr algn="just"/>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1653540"/>
            <a:ext cx="731520" cy="1005840"/>
          </a:xfrm>
          <a:prstGeom prst="rect">
            <a:avLst/>
          </a:prstGeom>
          <a:noFill/>
          <a:ln>
            <a:solidFill>
              <a:srgbClr val="FF0000"/>
            </a:solidFill>
          </a:ln>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748665" y="4445225"/>
            <a:ext cx="5238750" cy="2324100"/>
          </a:xfrm>
          <a:prstGeom prst="rect">
            <a:avLst/>
          </a:prstGeom>
        </p:spPr>
      </p:pic>
    </p:spTree>
    <p:extLst>
      <p:ext uri="{BB962C8B-B14F-4D97-AF65-F5344CB8AC3E}">
        <p14:creationId xmlns:p14="http://schemas.microsoft.com/office/powerpoint/2010/main" val="28858768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1" y="1356359"/>
            <a:ext cx="7559041" cy="5134381"/>
          </a:xfrm>
        </p:spPr>
        <p:txBody>
          <a:bodyPr/>
          <a:lstStyle/>
          <a:p>
            <a:pPr algn="just"/>
            <a:r>
              <a:rPr lang="en-US" sz="2400" dirty="0"/>
              <a:t>Also, S</a:t>
            </a:r>
            <a:r>
              <a:rPr lang="en-US" sz="2400" baseline="-25000" dirty="0"/>
              <a:t>5</a:t>
            </a:r>
            <a:r>
              <a:rPr lang="en-US" sz="2400" dirty="0"/>
              <a:t>, when enabled, shows the presence of an interrupts in the microprocessor. So, basically, it serves as an </a:t>
            </a:r>
            <a:r>
              <a:rPr lang="en-US" sz="2400" b="1" dirty="0"/>
              <a:t>interrupt flag</a:t>
            </a:r>
            <a:r>
              <a:rPr lang="en-US" sz="2400" dirty="0"/>
              <a:t>.</a:t>
            </a:r>
          </a:p>
          <a:p>
            <a:pPr algn="just"/>
            <a:r>
              <a:rPr lang="en-US" sz="2400" dirty="0"/>
              <a:t>The signal at S</a:t>
            </a:r>
            <a:r>
              <a:rPr lang="en-US" sz="2400" baseline="-25000" dirty="0"/>
              <a:t>6</a:t>
            </a:r>
            <a:r>
              <a:rPr lang="en-US" sz="2400" dirty="0"/>
              <a:t> shows the status of the bus master for the current operation. More simply we can say, whether the 8086 is the bus master or any other proficient device is acting as the bus master.</a:t>
            </a:r>
          </a:p>
          <a:p>
            <a:pPr algn="just"/>
            <a:r>
              <a:rPr lang="en-US" sz="2400" dirty="0"/>
              <a:t>When 0 is present as the signal at this pin then it indicates the 8086 is holding the access of the bus otherwise it is high i.e., 1.</a:t>
            </a:r>
          </a:p>
          <a:p>
            <a:endParaRPr lang="en-US" dirty="0"/>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2138472"/>
            <a:ext cx="746760" cy="54864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79779725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29981" y="1356360"/>
            <a:ext cx="7869837" cy="5072420"/>
          </a:xfrm>
        </p:spPr>
        <p:txBody>
          <a:bodyPr/>
          <a:lstStyle/>
          <a:p>
            <a:pPr algn="just"/>
            <a:r>
              <a:rPr lang="en-US" sz="2000" b="1" dirty="0"/>
              <a:t>BHE’ / S</a:t>
            </a:r>
            <a:r>
              <a:rPr lang="en-US" sz="2000" b="1" baseline="-25000" dirty="0"/>
              <a:t>7</a:t>
            </a:r>
            <a:r>
              <a:rPr lang="en-US" sz="2000" dirty="0"/>
              <a:t> – </a:t>
            </a:r>
            <a:r>
              <a:rPr lang="en-US" sz="2000" b="1" i="1" dirty="0"/>
              <a:t>Pin number 34</a:t>
            </a:r>
            <a:r>
              <a:rPr lang="en-US" sz="2000" dirty="0"/>
              <a:t> – BHE is an acronym for Bus High Enable. The combination of the BHE signal and S</a:t>
            </a:r>
            <a:r>
              <a:rPr lang="en-US" sz="2000" baseline="-25000" dirty="0"/>
              <a:t>7</a:t>
            </a:r>
            <a:r>
              <a:rPr lang="en-US" sz="2000" dirty="0"/>
              <a:t> status informs about the existence of the data on the bus. Also, different combinations show whether the bus is containing overall 16 bit, upper byte or lower byte of the data</a:t>
            </a:r>
            <a:r>
              <a:rPr lang="en-US" sz="2000" dirty="0" smtClean="0"/>
              <a:t>.</a:t>
            </a:r>
          </a:p>
          <a:p>
            <a:pPr algn="just"/>
            <a:r>
              <a:rPr lang="en-US" sz="2000" b="1" i="1" dirty="0" smtClean="0"/>
              <a:t>The </a:t>
            </a:r>
            <a:r>
              <a:rPr lang="en-US" sz="2000" b="1" i="1" dirty="0"/>
              <a:t>table below represents the status for the signal at this pin</a:t>
            </a:r>
            <a:r>
              <a:rPr lang="en-US" sz="2000" dirty="0" smtClean="0"/>
              <a:t>:</a:t>
            </a:r>
          </a:p>
          <a:p>
            <a:pPr algn="just"/>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39856" y="474618"/>
            <a:ext cx="4427093"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726710" y="2618157"/>
            <a:ext cx="746760" cy="381000"/>
          </a:xfrm>
          <a:prstGeom prst="rect">
            <a:avLst/>
          </a:prstGeom>
          <a:noFill/>
          <a:ln>
            <a:solidFill>
              <a:srgbClr val="FF0000"/>
            </a:solidFill>
          </a:ln>
        </p:spPr>
        <p:txBody>
          <a:bodyPr wrap="square" rtlCol="0">
            <a:spAutoFit/>
          </a:bodyPr>
          <a:lstStyle/>
          <a:p>
            <a:endParaRPr lang="en-US" dirty="0"/>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1505" y="3428405"/>
            <a:ext cx="5238750" cy="3000375"/>
          </a:xfrm>
          <a:prstGeom prst="rect">
            <a:avLst/>
          </a:prstGeom>
        </p:spPr>
      </p:pic>
    </p:spTree>
    <p:extLst>
      <p:ext uri="{BB962C8B-B14F-4D97-AF65-F5344CB8AC3E}">
        <p14:creationId xmlns:p14="http://schemas.microsoft.com/office/powerpoint/2010/main" val="336745719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MN/MX’</a:t>
            </a:r>
            <a:r>
              <a:rPr lang="en-US" sz="2400" dirty="0"/>
              <a:t> – </a:t>
            </a:r>
            <a:r>
              <a:rPr lang="en-US" sz="2400" b="1" i="1" dirty="0"/>
              <a:t>Pin number 33</a:t>
            </a:r>
            <a:r>
              <a:rPr lang="en-US" sz="2400" dirty="0"/>
              <a:t> –The status at this particular pin shows whether the processor is operating in the minimum mode or maximum mode.</a:t>
            </a:r>
          </a:p>
          <a:p>
            <a:pPr algn="just"/>
            <a:r>
              <a:rPr lang="en-US" sz="2400" dirty="0"/>
              <a:t>A signal 0 at this pin informs that the 8086 is operating in maximum mode i.e., multiple processors. While signal 1 shows the operation under minimum mode i.e., single processor.</a:t>
            </a: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2902970"/>
            <a:ext cx="746760" cy="2743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50958482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err="1" smtClean="0">
                <a:solidFill>
                  <a:schemeClr val="accent1">
                    <a:lumMod val="50000"/>
                  </a:schemeClr>
                </a:solidFill>
              </a:rPr>
              <a:t>Commmon</a:t>
            </a:r>
            <a:r>
              <a:rPr lang="en-US" b="1" dirty="0" smtClean="0">
                <a:solidFill>
                  <a:schemeClr val="accent1">
                    <a:lumMod val="50000"/>
                  </a:schemeClr>
                </a:solidFill>
              </a:rPr>
              <a:t>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RD’</a:t>
            </a:r>
            <a:r>
              <a:rPr lang="en-US" sz="2400" dirty="0"/>
              <a:t> – </a:t>
            </a:r>
            <a:r>
              <a:rPr lang="en-US" sz="2400" b="1" i="1" dirty="0"/>
              <a:t>Pin number 32</a:t>
            </a:r>
            <a:r>
              <a:rPr lang="en-US" sz="2400" dirty="0"/>
              <a:t> – An active low signal at this pin shows that the microprocessor is performing read operation with either memory or I/O devices.</a:t>
            </a:r>
          </a:p>
          <a:p>
            <a:pPr algn="just"/>
            <a:r>
              <a:rPr lang="en-US" sz="2400" b="1" dirty="0"/>
              <a:t>CLK</a:t>
            </a:r>
            <a:r>
              <a:rPr lang="en-US" sz="2400" dirty="0"/>
              <a:t> – </a:t>
            </a:r>
            <a:r>
              <a:rPr lang="en-US" sz="2400" b="1" i="1" dirty="0"/>
              <a:t>Pin number 19</a:t>
            </a:r>
            <a:r>
              <a:rPr lang="en-US" sz="2400" dirty="0"/>
              <a:t> –  A signal at this pin provides the timing to the internal operations that are being executed inside the microprocessor.</a:t>
            </a: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028733" y="5678488"/>
            <a:ext cx="746760" cy="274320"/>
          </a:xfrm>
          <a:prstGeom prst="rect">
            <a:avLst/>
          </a:prstGeom>
          <a:noFill/>
          <a:ln>
            <a:solidFill>
              <a:srgbClr val="FF0000"/>
            </a:solidFill>
          </a:ln>
        </p:spPr>
        <p:txBody>
          <a:bodyPr wrap="square" rtlCol="0">
            <a:spAutoFit/>
          </a:bodyPr>
          <a:lstStyle/>
          <a:p>
            <a:endParaRPr lang="en-US" dirty="0"/>
          </a:p>
        </p:txBody>
      </p:sp>
      <p:sp>
        <p:nvSpPr>
          <p:cNvPr id="6" name="TextBox 5"/>
          <p:cNvSpPr txBox="1"/>
          <p:nvPr/>
        </p:nvSpPr>
        <p:spPr>
          <a:xfrm>
            <a:off x="10591800" y="3147399"/>
            <a:ext cx="746760" cy="2743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413430368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NMI</a:t>
            </a:r>
            <a:r>
              <a:rPr lang="en-US" sz="2400" dirty="0"/>
              <a:t> – </a:t>
            </a:r>
            <a:r>
              <a:rPr lang="en-US" sz="2400" b="1" i="1" dirty="0"/>
              <a:t>Pin number 17</a:t>
            </a:r>
            <a:r>
              <a:rPr lang="en-US" sz="2400" dirty="0"/>
              <a:t> – NMI is Non-</a:t>
            </a:r>
            <a:r>
              <a:rPr lang="en-US" sz="2400" dirty="0" err="1"/>
              <a:t>maskable</a:t>
            </a:r>
            <a:r>
              <a:rPr lang="en-US" sz="2400" dirty="0"/>
              <a:t> interrupt. These are basically uncontrollable interrupts generated inside the processor. When an NMI occurs, then an interrupt service routine is generated by the interrupt vector table.</a:t>
            </a:r>
          </a:p>
          <a:p>
            <a:pPr algn="just"/>
            <a:r>
              <a:rPr lang="en-US" sz="2400" b="1" dirty="0"/>
              <a:t>TEST</a:t>
            </a:r>
            <a:r>
              <a:rPr lang="en-US" sz="2400" dirty="0"/>
              <a:t> – </a:t>
            </a:r>
            <a:r>
              <a:rPr lang="en-US" sz="2400" b="1" i="1" dirty="0"/>
              <a:t>Pin number 23</a:t>
            </a:r>
            <a:r>
              <a:rPr lang="en-US" sz="2400" dirty="0"/>
              <a:t> – This pin basically shows the wait instruction. Whenever a low signal at this pin occurs then the processing inside the processor continues. As against, in case of the high signal, the processor has to wait for the disabling of this pin.</a:t>
            </a: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8088693" y="5196465"/>
            <a:ext cx="746760" cy="274320"/>
          </a:xfrm>
          <a:prstGeom prst="rect">
            <a:avLst/>
          </a:prstGeom>
          <a:noFill/>
          <a:ln>
            <a:solidFill>
              <a:srgbClr val="FF0000"/>
            </a:solidFill>
          </a:ln>
        </p:spPr>
        <p:txBody>
          <a:bodyPr wrap="square" rtlCol="0">
            <a:spAutoFit/>
          </a:bodyPr>
          <a:lstStyle/>
          <a:p>
            <a:endParaRPr lang="en-US" dirty="0"/>
          </a:p>
        </p:txBody>
      </p:sp>
      <p:sp>
        <p:nvSpPr>
          <p:cNvPr id="14" name="TextBox 13"/>
          <p:cNvSpPr txBox="1"/>
          <p:nvPr/>
        </p:nvSpPr>
        <p:spPr>
          <a:xfrm>
            <a:off x="10584430" y="5418070"/>
            <a:ext cx="746760" cy="2743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9859164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Common Pin Description</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smtClean="0"/>
              <a:t>INTR</a:t>
            </a:r>
            <a:r>
              <a:rPr lang="en-US" sz="2400" dirty="0" smtClean="0"/>
              <a:t> </a:t>
            </a:r>
            <a:r>
              <a:rPr lang="en-US" sz="2400" dirty="0"/>
              <a:t>– </a:t>
            </a:r>
            <a:r>
              <a:rPr lang="en-US" sz="2400" b="1" i="1" dirty="0"/>
              <a:t>Pin number 18</a:t>
            </a:r>
            <a:r>
              <a:rPr lang="en-US" sz="2400" dirty="0"/>
              <a:t> – INTR stands for an interrupt request. The processor after each clock cycle samples the INTR and if the signal at this pin is found to be high then the processor controls that interrupt internally.</a:t>
            </a:r>
          </a:p>
          <a:p>
            <a:pPr algn="just"/>
            <a:r>
              <a:rPr lang="en-US" sz="2400" b="1" dirty="0"/>
              <a:t>READY</a:t>
            </a:r>
            <a:r>
              <a:rPr lang="en-US" sz="2400" dirty="0"/>
              <a:t> – </a:t>
            </a:r>
            <a:r>
              <a:rPr lang="en-US" sz="2400" b="1" i="1" dirty="0"/>
              <a:t>Pin number 22</a:t>
            </a:r>
            <a:r>
              <a:rPr lang="en-US" sz="2400" dirty="0"/>
              <a:t> – This signal is used by the peripherals and memory devices in order to show the readiness for the next operation.</a:t>
            </a:r>
          </a:p>
          <a:p>
            <a:pPr algn="just"/>
            <a:r>
              <a:rPr lang="en-US" sz="2400" b="1" dirty="0"/>
              <a:t>RESET</a:t>
            </a:r>
            <a:r>
              <a:rPr lang="en-US" sz="2400" dirty="0"/>
              <a:t> – </a:t>
            </a:r>
            <a:r>
              <a:rPr lang="en-US" sz="2400" b="1" i="1" dirty="0"/>
              <a:t>Pin number 21</a:t>
            </a:r>
            <a:r>
              <a:rPr lang="en-US" sz="2400" b="1" dirty="0"/>
              <a:t> </a:t>
            </a:r>
            <a:r>
              <a:rPr lang="en-US" sz="2400" dirty="0"/>
              <a:t>– Whenever this pin is enabled then it resets the processor and other devices connected to the system by immediately terminating the recent task.</a:t>
            </a: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5949221"/>
            <a:ext cx="746760" cy="274320"/>
          </a:xfrm>
          <a:prstGeom prst="rect">
            <a:avLst/>
          </a:prstGeom>
          <a:noFill/>
          <a:ln>
            <a:solidFill>
              <a:srgbClr val="FF0000"/>
            </a:solidFill>
          </a:ln>
        </p:spPr>
        <p:txBody>
          <a:bodyPr wrap="square" rtlCol="0">
            <a:spAutoFit/>
          </a:bodyPr>
          <a:lstStyle/>
          <a:p>
            <a:endParaRPr lang="en-US" dirty="0"/>
          </a:p>
        </p:txBody>
      </p:sp>
      <p:sp>
        <p:nvSpPr>
          <p:cNvPr id="6" name="TextBox 5"/>
          <p:cNvSpPr txBox="1"/>
          <p:nvPr/>
        </p:nvSpPr>
        <p:spPr>
          <a:xfrm>
            <a:off x="10591800" y="5655288"/>
            <a:ext cx="746760" cy="274320"/>
          </a:xfrm>
          <a:prstGeom prst="rect">
            <a:avLst/>
          </a:prstGeom>
          <a:noFill/>
          <a:ln>
            <a:solidFill>
              <a:srgbClr val="FF0000"/>
            </a:solidFill>
          </a:ln>
        </p:spPr>
        <p:txBody>
          <a:bodyPr wrap="square" rtlCol="0">
            <a:spAutoFit/>
          </a:bodyPr>
          <a:lstStyle/>
          <a:p>
            <a:endParaRPr lang="en-US" dirty="0"/>
          </a:p>
        </p:txBody>
      </p:sp>
      <p:sp>
        <p:nvSpPr>
          <p:cNvPr id="9" name="TextBox 8"/>
          <p:cNvSpPr txBox="1"/>
          <p:nvPr/>
        </p:nvSpPr>
        <p:spPr>
          <a:xfrm>
            <a:off x="8016240" y="5471284"/>
            <a:ext cx="746760" cy="2743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01190677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Minimum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normAutofit/>
          </a:bodyPr>
          <a:lstStyle/>
          <a:p>
            <a:pPr algn="just"/>
            <a:r>
              <a:rPr lang="en-US" sz="2400" b="1" dirty="0" smtClean="0"/>
              <a:t>INTA</a:t>
            </a:r>
            <a:r>
              <a:rPr lang="en-US" sz="2400" b="1" dirty="0"/>
              <a:t>’</a:t>
            </a:r>
            <a:r>
              <a:rPr lang="en-US" sz="2400" dirty="0"/>
              <a:t> – </a:t>
            </a:r>
            <a:r>
              <a:rPr lang="en-US" sz="2400" b="1" i="1" dirty="0"/>
              <a:t>Pin number 24</a:t>
            </a:r>
            <a:r>
              <a:rPr lang="en-US" sz="2400" dirty="0"/>
              <a:t> – It is an interrupt acknowledge pin. Whenever an INTR signal is generated, then the microprocessor generates INTA signal, as a response to that interrupt.</a:t>
            </a:r>
          </a:p>
          <a:p>
            <a:pPr algn="just"/>
            <a:r>
              <a:rPr lang="en-US" sz="2400" b="1"/>
              <a:t>ALE</a:t>
            </a:r>
            <a:r>
              <a:rPr lang="en-US" sz="2400"/>
              <a:t> </a:t>
            </a:r>
            <a:r>
              <a:rPr lang="en-US" sz="2400" smtClean="0"/>
              <a:t>–</a:t>
            </a:r>
            <a:r>
              <a:rPr lang="en-US" sz="2400" b="1" i="1"/>
              <a:t>Pin number 25</a:t>
            </a:r>
            <a:r>
              <a:rPr lang="en-US" sz="2400"/>
              <a:t> </a:t>
            </a:r>
            <a:r>
              <a:rPr lang="en-US" sz="2400" smtClean="0"/>
              <a:t>-</a:t>
            </a:r>
            <a:r>
              <a:rPr lang="en-US" sz="2400" b="1" smtClean="0">
                <a:solidFill>
                  <a:srgbClr val="000000"/>
                </a:solidFill>
                <a:latin typeface="Calibri" panose="020F0502020204030204" pitchFamily="34" charset="0"/>
              </a:rPr>
              <a:t>Address </a:t>
            </a:r>
            <a:r>
              <a:rPr lang="en-US" sz="2400" b="1" dirty="0">
                <a:solidFill>
                  <a:srgbClr val="000000"/>
                </a:solidFill>
                <a:latin typeface="Calibri" panose="020F0502020204030204" pitchFamily="34" charset="0"/>
              </a:rPr>
              <a:t>Latch Enable:</a:t>
            </a:r>
          </a:p>
          <a:p>
            <a:pPr algn="ctr">
              <a:spcBef>
                <a:spcPct val="50000"/>
              </a:spcBef>
            </a:pPr>
            <a:r>
              <a:rPr lang="en-US" sz="2400" dirty="0">
                <a:solidFill>
                  <a:srgbClr val="000000"/>
                </a:solidFill>
                <a:latin typeface="Calibri" panose="020F0502020204030204" pitchFamily="34" charset="0"/>
              </a:rPr>
              <a:t>When high, multiplexed address/data bus contains address information</a:t>
            </a:r>
            <a:endParaRPr lang="en-US" sz="2400" dirty="0"/>
          </a:p>
          <a:p>
            <a:r>
              <a:rPr lang="en-US" dirty="0" smtClean="0"/>
              <a:t>.</a:t>
            </a:r>
            <a:endParaRPr lang="en-US" dirty="0"/>
          </a:p>
          <a:p>
            <a:endParaRPr lang="en-US" dirty="0"/>
          </a:p>
        </p:txBody>
      </p:sp>
      <p:pic>
        <p:nvPicPr>
          <p:cNvPr id="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11191407" y="4989101"/>
            <a:ext cx="746760" cy="45720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53609233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Minimum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DEN’</a:t>
            </a:r>
            <a:r>
              <a:rPr lang="en-US" sz="2400" dirty="0"/>
              <a:t> – </a:t>
            </a:r>
            <a:r>
              <a:rPr lang="en-US" sz="2400" b="1" i="1" dirty="0"/>
              <a:t>Pin number 26</a:t>
            </a:r>
            <a:r>
              <a:rPr lang="en-US" sz="2400" dirty="0"/>
              <a:t> – DEN is used for data enable. This is an active low pin that means whenever a 0 is present at this pin then the transceiver gets enabled and it separates the data from the multiplexed address and data bus.</a:t>
            </a:r>
          </a:p>
          <a:p>
            <a:pPr algn="just"/>
            <a:r>
              <a:rPr lang="en-US" sz="2400" b="1" dirty="0"/>
              <a:t>DT/R’</a:t>
            </a:r>
            <a:r>
              <a:rPr lang="en-US" sz="2400" dirty="0"/>
              <a:t> – </a:t>
            </a:r>
            <a:r>
              <a:rPr lang="en-US" sz="2400" b="1" i="1" dirty="0"/>
              <a:t>Pin number 27</a:t>
            </a:r>
            <a:r>
              <a:rPr lang="en-US" sz="2400" dirty="0"/>
              <a:t> – This pin is used to show whether the data is getting transmitted or is received. A high signal at this pin indicates that data is being transmitted. While a low indicates reception of data.</a:t>
            </a:r>
          </a:p>
          <a:p>
            <a:r>
              <a:rPr lang="en-US" dirty="0" smtClean="0"/>
              <a:t>.</a:t>
            </a:r>
            <a:endParaRPr lang="en-US" dirty="0"/>
          </a:p>
          <a:p>
            <a:r>
              <a:rPr lang="en-US" dirty="0" smtClean="0"/>
              <a:t>.</a:t>
            </a:r>
            <a:endParaRPr lang="en-US" dirty="0"/>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251616" y="4461947"/>
            <a:ext cx="746760" cy="45720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82463825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Minimum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normAutofit lnSpcReduction="10000"/>
          </a:bodyPr>
          <a:lstStyle/>
          <a:p>
            <a:pPr algn="just"/>
            <a:r>
              <a:rPr lang="en-US" sz="2000" b="1" dirty="0"/>
              <a:t>M/IO’</a:t>
            </a:r>
            <a:r>
              <a:rPr lang="en-US" sz="2000" dirty="0"/>
              <a:t> – </a:t>
            </a:r>
            <a:r>
              <a:rPr lang="en-US" sz="2000" b="1" i="1" dirty="0"/>
              <a:t>Pin number 28</a:t>
            </a:r>
            <a:r>
              <a:rPr lang="en-US" sz="2000" dirty="0"/>
              <a:t> – This pin indicates whether the processor is performing an operation with memory or I/O devices. Whenever a high is present at this pin then it shows the operation is carried out through the memory. While a low signal shows operation through I/O devices.</a:t>
            </a:r>
          </a:p>
          <a:p>
            <a:pPr algn="just"/>
            <a:r>
              <a:rPr lang="en-US" sz="2000" b="1" dirty="0"/>
              <a:t>WR’</a:t>
            </a:r>
            <a:r>
              <a:rPr lang="en-US" sz="2000" dirty="0"/>
              <a:t> – </a:t>
            </a:r>
            <a:r>
              <a:rPr lang="en-US" sz="2000" b="1" i="1" dirty="0"/>
              <a:t>Pin number 29</a:t>
            </a:r>
            <a:r>
              <a:rPr lang="en-US" sz="2000" dirty="0"/>
              <a:t> – An active low signal at this pin indicates that the processor is performing write operation from either memory or I/O devices.</a:t>
            </a:r>
          </a:p>
          <a:p>
            <a:pPr algn="just"/>
            <a:r>
              <a:rPr lang="en-US" sz="2000" b="1" dirty="0"/>
              <a:t>HOLD</a:t>
            </a:r>
            <a:r>
              <a:rPr lang="en-US" sz="2000" dirty="0"/>
              <a:t> –</a:t>
            </a:r>
            <a:r>
              <a:rPr lang="en-US" sz="2000" b="1" i="1" dirty="0"/>
              <a:t> Pin number 31</a:t>
            </a:r>
            <a:r>
              <a:rPr lang="en-US" sz="2000" b="1" dirty="0"/>
              <a:t> </a:t>
            </a:r>
            <a:r>
              <a:rPr lang="en-US" sz="2000" dirty="0"/>
              <a:t>– When an external device enables this pin then the processor stops accessing the buses immediately after the recent task gets over.</a:t>
            </a:r>
          </a:p>
          <a:p>
            <a:pPr algn="just"/>
            <a:r>
              <a:rPr lang="en-US" sz="2000" b="1" dirty="0"/>
              <a:t>HLDA</a:t>
            </a:r>
            <a:r>
              <a:rPr lang="en-US" sz="2000" dirty="0"/>
              <a:t> – </a:t>
            </a:r>
            <a:r>
              <a:rPr lang="en-US" sz="2000" b="1" i="1" dirty="0"/>
              <a:t>Pin number 30</a:t>
            </a:r>
            <a:r>
              <a:rPr lang="en-US" sz="2000" dirty="0"/>
              <a:t> – This pin is used as a response pin for the hold request. Once request for accessing the buses is produced by an external entity. Then the microprocessor acknowledges the device that its request will be considered once it gets over by the current operation..</a:t>
            </a:r>
          </a:p>
          <a:p>
            <a:r>
              <a:rPr lang="en-US" dirty="0" smtClean="0"/>
              <a:t>.</a:t>
            </a:r>
            <a:endParaRPr lang="en-US" dirty="0"/>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1356545" y="3436709"/>
            <a:ext cx="746760" cy="100584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27582653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8086 microprocessor has two </a:t>
            </a:r>
            <a:r>
              <a:rPr lang="en-US" dirty="0" smtClean="0"/>
              <a:t>units.</a:t>
            </a:r>
          </a:p>
          <a:p>
            <a:pPr lvl="1"/>
            <a:r>
              <a:rPr lang="en-US" dirty="0" smtClean="0"/>
              <a:t> </a:t>
            </a:r>
            <a:r>
              <a:rPr lang="en-US" dirty="0"/>
              <a:t>Bus Interface Unit (BIU). </a:t>
            </a:r>
          </a:p>
          <a:p>
            <a:pPr lvl="1"/>
            <a:r>
              <a:rPr lang="en-US" dirty="0" smtClean="0"/>
              <a:t> </a:t>
            </a:r>
            <a:r>
              <a:rPr lang="en-US" dirty="0"/>
              <a:t>Execution Unit (EU</a:t>
            </a:r>
            <a:r>
              <a:rPr lang="en-US" dirty="0" smtClean="0"/>
              <a:t>)</a:t>
            </a:r>
          </a:p>
          <a:p>
            <a:pPr marL="0" indent="0">
              <a:buNone/>
            </a:pPr>
            <a:r>
              <a:rPr lang="en-US" dirty="0"/>
              <a:t>They are dependent and get worked by each other.</a:t>
            </a:r>
            <a:endParaRPr lang="en-US" dirty="0" smtClean="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Intel 8086 Microprocessor</a:t>
            </a:r>
          </a:p>
        </p:txBody>
      </p:sp>
    </p:spTree>
    <p:extLst>
      <p:ext uri="{BB962C8B-B14F-4D97-AF65-F5344CB8AC3E}">
        <p14:creationId xmlns:p14="http://schemas.microsoft.com/office/powerpoint/2010/main" val="389822632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Maximum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000" b="1" dirty="0"/>
              <a:t>S</a:t>
            </a:r>
            <a:r>
              <a:rPr lang="en-US" sz="2000" b="1" baseline="-25000" dirty="0"/>
              <a:t>0</a:t>
            </a:r>
            <a:r>
              <a:rPr lang="en-US" sz="2000" b="1" dirty="0"/>
              <a:t>‘, S</a:t>
            </a:r>
            <a:r>
              <a:rPr lang="en-US" sz="2000" b="1" baseline="-25000" dirty="0"/>
              <a:t>1</a:t>
            </a:r>
            <a:r>
              <a:rPr lang="en-US" sz="2000" b="1" dirty="0"/>
              <a:t>‘ and S</a:t>
            </a:r>
            <a:r>
              <a:rPr lang="en-US" sz="2000" b="1" baseline="-25000" dirty="0"/>
              <a:t>2</a:t>
            </a:r>
            <a:r>
              <a:rPr lang="en-US" sz="2000" b="1" dirty="0"/>
              <a:t>‘</a:t>
            </a:r>
            <a:r>
              <a:rPr lang="en-US" sz="2000" dirty="0"/>
              <a:t> – </a:t>
            </a:r>
            <a:r>
              <a:rPr lang="en-US" sz="2000" b="1" i="1" dirty="0"/>
              <a:t>Pin number 26 to 28</a:t>
            </a:r>
            <a:r>
              <a:rPr lang="en-US" sz="2000" dirty="0"/>
              <a:t> – These are basically 3 status pins and are active low. This means that if the status at all the 3 pins is 0 then it shows that multiple interrupts are to be handled in maximum mode</a:t>
            </a:r>
            <a:r>
              <a:rPr lang="en-US" sz="2000" dirty="0" smtClean="0"/>
              <a:t>.</a:t>
            </a:r>
          </a:p>
          <a:p>
            <a:pPr algn="just"/>
            <a:r>
              <a:rPr lang="en-US" sz="2000" b="1" i="1" dirty="0"/>
              <a:t>The table </a:t>
            </a:r>
            <a:r>
              <a:rPr lang="en-US" sz="2000" b="1" i="1" dirty="0" smtClean="0"/>
              <a:t>below </a:t>
            </a:r>
            <a:r>
              <a:rPr lang="en-US" sz="2000" b="1" i="1" dirty="0"/>
              <a:t>is representing the status of the processor in different combinations</a:t>
            </a:r>
            <a:r>
              <a:rPr lang="en-US" sz="2000" dirty="0" smtClean="0"/>
              <a:t>:</a:t>
            </a:r>
          </a:p>
          <a:p>
            <a:endParaRPr lang="en-US" dirty="0"/>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4167276"/>
            <a:ext cx="746760" cy="731520"/>
          </a:xfrm>
          <a:prstGeom prst="rect">
            <a:avLst/>
          </a:prstGeom>
          <a:noFill/>
          <a:ln>
            <a:solidFill>
              <a:srgbClr val="FF0000"/>
            </a:solidFill>
          </a:ln>
        </p:spPr>
        <p:txBody>
          <a:bodyPr wrap="square" rtlCol="0">
            <a:spAutoFit/>
          </a:bodyPr>
          <a:lstStyle/>
          <a:p>
            <a:endParaRPr lang="en-US" dirty="0"/>
          </a:p>
        </p:txBody>
      </p:sp>
      <p:graphicFrame>
        <p:nvGraphicFramePr>
          <p:cNvPr id="3" name="Table 2"/>
          <p:cNvGraphicFramePr>
            <a:graphicFrameLocks noGrp="1"/>
          </p:cNvGraphicFramePr>
          <p:nvPr>
            <p:extLst/>
          </p:nvPr>
        </p:nvGraphicFramePr>
        <p:xfrm>
          <a:off x="762000" y="3230880"/>
          <a:ext cx="6187440" cy="3627120"/>
        </p:xfrm>
        <a:graphic>
          <a:graphicData uri="http://schemas.openxmlformats.org/drawingml/2006/table">
            <a:tbl>
              <a:tblPr/>
              <a:tblGrid>
                <a:gridCol w="1546860">
                  <a:extLst>
                    <a:ext uri="{9D8B030D-6E8A-4147-A177-3AD203B41FA5}">
                      <a16:colId xmlns:a16="http://schemas.microsoft.com/office/drawing/2014/main" val="20000"/>
                    </a:ext>
                  </a:extLst>
                </a:gridCol>
                <a:gridCol w="1546860">
                  <a:extLst>
                    <a:ext uri="{9D8B030D-6E8A-4147-A177-3AD203B41FA5}">
                      <a16:colId xmlns:a16="http://schemas.microsoft.com/office/drawing/2014/main" val="20001"/>
                    </a:ext>
                  </a:extLst>
                </a:gridCol>
                <a:gridCol w="1546860">
                  <a:extLst>
                    <a:ext uri="{9D8B030D-6E8A-4147-A177-3AD203B41FA5}">
                      <a16:colId xmlns:a16="http://schemas.microsoft.com/office/drawing/2014/main" val="20002"/>
                    </a:ext>
                  </a:extLst>
                </a:gridCol>
                <a:gridCol w="1546860">
                  <a:extLst>
                    <a:ext uri="{9D8B030D-6E8A-4147-A177-3AD203B41FA5}">
                      <a16:colId xmlns:a16="http://schemas.microsoft.com/office/drawing/2014/main" val="20003"/>
                    </a:ext>
                  </a:extLst>
                </a:gridCol>
              </a:tblGrid>
              <a:tr h="372737">
                <a:tc>
                  <a:txBody>
                    <a:bodyPr/>
                    <a:lstStyle/>
                    <a:p>
                      <a:pPr algn="ctr"/>
                      <a:r>
                        <a:rPr lang="en-US">
                          <a:effectLst/>
                        </a:rPr>
                        <a:t>S2</a:t>
                      </a:r>
                    </a:p>
                  </a:txBody>
                  <a:tcPr marL="76200" marR="76200" marT="76200" marB="76200" anchor="ctr">
                    <a:lnL>
                      <a:noFill/>
                    </a:lnL>
                    <a:lnR>
                      <a:noFill/>
                    </a:lnR>
                    <a:lnT>
                      <a:noFill/>
                    </a:lnT>
                    <a:lnB>
                      <a:noFill/>
                    </a:lnB>
                    <a:solidFill>
                      <a:srgbClr val="4CB96B"/>
                    </a:solidFill>
                  </a:tcPr>
                </a:tc>
                <a:tc>
                  <a:txBody>
                    <a:bodyPr/>
                    <a:lstStyle/>
                    <a:p>
                      <a:pPr algn="ctr"/>
                      <a:r>
                        <a:rPr lang="en-US">
                          <a:effectLst/>
                        </a:rPr>
                        <a:t>S1</a:t>
                      </a:r>
                    </a:p>
                  </a:txBody>
                  <a:tcPr marL="76200" marR="76200" marT="76200" marB="76200" anchor="ctr">
                    <a:lnL>
                      <a:noFill/>
                    </a:lnL>
                    <a:lnR>
                      <a:noFill/>
                    </a:lnR>
                    <a:lnT>
                      <a:noFill/>
                    </a:lnT>
                    <a:lnB>
                      <a:noFill/>
                    </a:lnB>
                    <a:solidFill>
                      <a:srgbClr val="4CB96B"/>
                    </a:solidFill>
                  </a:tcPr>
                </a:tc>
                <a:tc>
                  <a:txBody>
                    <a:bodyPr/>
                    <a:lstStyle/>
                    <a:p>
                      <a:pPr algn="ctr"/>
                      <a:r>
                        <a:rPr lang="en-US">
                          <a:effectLst/>
                        </a:rPr>
                        <a:t>S0</a:t>
                      </a:r>
                    </a:p>
                  </a:txBody>
                  <a:tcPr marL="76200" marR="76200" marT="76200" marB="76200" anchor="ctr">
                    <a:lnL>
                      <a:noFill/>
                    </a:lnL>
                    <a:lnR>
                      <a:noFill/>
                    </a:lnR>
                    <a:lnT>
                      <a:noFill/>
                    </a:lnT>
                    <a:lnB>
                      <a:noFill/>
                    </a:lnB>
                    <a:solidFill>
                      <a:srgbClr val="4CB96B"/>
                    </a:solidFill>
                  </a:tcPr>
                </a:tc>
                <a:tc>
                  <a:txBody>
                    <a:bodyPr/>
                    <a:lstStyle/>
                    <a:p>
                      <a:pPr algn="ctr"/>
                      <a:r>
                        <a:rPr lang="en-US">
                          <a:effectLst/>
                        </a:rPr>
                        <a:t>Characteristics</a:t>
                      </a:r>
                    </a:p>
                  </a:txBody>
                  <a:tcPr marL="76200" marR="76200" marT="76200" marB="76200" anchor="ctr">
                    <a:lnL>
                      <a:noFill/>
                    </a:lnL>
                    <a:lnR>
                      <a:noFill/>
                    </a:lnR>
                    <a:lnT>
                      <a:noFill/>
                    </a:lnT>
                    <a:lnB>
                      <a:noFill/>
                    </a:lnB>
                    <a:solidFill>
                      <a:srgbClr val="4CB96B"/>
                    </a:solidFill>
                  </a:tcPr>
                </a:tc>
                <a:extLst>
                  <a:ext uri="{0D108BD9-81ED-4DB2-BD59-A6C34878D82A}">
                    <a16:rowId xmlns:a16="http://schemas.microsoft.com/office/drawing/2014/main" val="10000"/>
                  </a:ext>
                </a:extLst>
              </a:tr>
              <a:tr h="559105">
                <a:tc>
                  <a:txBody>
                    <a:bodyPr/>
                    <a:lstStyle/>
                    <a:p>
                      <a:pPr algn="ctr"/>
                      <a:r>
                        <a:rPr lang="en-US">
                          <a:effectLst/>
                        </a:rPr>
                        <a:t>0</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Interrupt acknowledge</a:t>
                      </a:r>
                    </a:p>
                  </a:txBody>
                  <a:tcPr anchor="ctr">
                    <a:lnL>
                      <a:noFill/>
                    </a:lnL>
                    <a:lnR>
                      <a:noFill/>
                    </a:lnR>
                    <a:lnT>
                      <a:noFill/>
                    </a:lnT>
                    <a:lnB>
                      <a:noFill/>
                    </a:lnB>
                  </a:tcPr>
                </a:tc>
                <a:extLst>
                  <a:ext uri="{0D108BD9-81ED-4DB2-BD59-A6C34878D82A}">
                    <a16:rowId xmlns:a16="http://schemas.microsoft.com/office/drawing/2014/main" val="10001"/>
                  </a:ext>
                </a:extLst>
              </a:tr>
              <a:tr h="319489">
                <a:tc>
                  <a:txBody>
                    <a:bodyPr/>
                    <a:lstStyle/>
                    <a:p>
                      <a:pPr algn="ctr"/>
                      <a:r>
                        <a:rPr lang="en-US" dirty="0">
                          <a:effectLst/>
                        </a:rPr>
                        <a:t>0</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Read I/O port</a:t>
                      </a:r>
                    </a:p>
                  </a:txBody>
                  <a:tcPr anchor="ctr">
                    <a:lnL>
                      <a:noFill/>
                    </a:lnL>
                    <a:lnR>
                      <a:noFill/>
                    </a:lnR>
                    <a:lnT>
                      <a:noFill/>
                    </a:lnT>
                    <a:lnB>
                      <a:noFill/>
                    </a:lnB>
                  </a:tcPr>
                </a:tc>
                <a:extLst>
                  <a:ext uri="{0D108BD9-81ED-4DB2-BD59-A6C34878D82A}">
                    <a16:rowId xmlns:a16="http://schemas.microsoft.com/office/drawing/2014/main" val="10002"/>
                  </a:ext>
                </a:extLst>
              </a:tr>
              <a:tr h="319489">
                <a:tc>
                  <a:txBody>
                    <a:bodyPr/>
                    <a:lstStyle/>
                    <a:p>
                      <a:pPr algn="ctr"/>
                      <a:r>
                        <a:rPr lang="en-US" dirty="0">
                          <a:effectLst/>
                        </a:rPr>
                        <a:t>0</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Write I/O port</a:t>
                      </a:r>
                    </a:p>
                  </a:txBody>
                  <a:tcPr anchor="ctr">
                    <a:lnL>
                      <a:noFill/>
                    </a:lnL>
                    <a:lnR>
                      <a:noFill/>
                    </a:lnR>
                    <a:lnT>
                      <a:noFill/>
                    </a:lnT>
                    <a:lnB>
                      <a:noFill/>
                    </a:lnB>
                  </a:tcPr>
                </a:tc>
                <a:extLst>
                  <a:ext uri="{0D108BD9-81ED-4DB2-BD59-A6C34878D82A}">
                    <a16:rowId xmlns:a16="http://schemas.microsoft.com/office/drawing/2014/main" val="10003"/>
                  </a:ext>
                </a:extLst>
              </a:tr>
              <a:tr h="319489">
                <a:tc>
                  <a:txBody>
                    <a:bodyPr/>
                    <a:lstStyle/>
                    <a:p>
                      <a:pPr algn="ctr"/>
                      <a:r>
                        <a:rPr lang="en-US">
                          <a:effectLst/>
                        </a:rPr>
                        <a:t>0</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Halt</a:t>
                      </a:r>
                    </a:p>
                  </a:txBody>
                  <a:tcPr anchor="ctr">
                    <a:lnL>
                      <a:noFill/>
                    </a:lnL>
                    <a:lnR>
                      <a:noFill/>
                    </a:lnR>
                    <a:lnT>
                      <a:noFill/>
                    </a:lnT>
                    <a:lnB>
                      <a:noFill/>
                    </a:lnB>
                  </a:tcPr>
                </a:tc>
                <a:extLst>
                  <a:ext uri="{0D108BD9-81ED-4DB2-BD59-A6C34878D82A}">
                    <a16:rowId xmlns:a16="http://schemas.microsoft.com/office/drawing/2014/main" val="10004"/>
                  </a:ext>
                </a:extLst>
              </a:tr>
              <a:tr h="319489">
                <a:tc>
                  <a:txBody>
                    <a:bodyPr/>
                    <a:lstStyle/>
                    <a:p>
                      <a:pPr algn="ctr"/>
                      <a:r>
                        <a:rPr lang="en-US" dirty="0">
                          <a:effectLst/>
                        </a:rPr>
                        <a:t>1</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Code access</a:t>
                      </a:r>
                    </a:p>
                  </a:txBody>
                  <a:tcPr anchor="ctr">
                    <a:lnL>
                      <a:noFill/>
                    </a:lnL>
                    <a:lnR>
                      <a:noFill/>
                    </a:lnR>
                    <a:lnT>
                      <a:noFill/>
                    </a:lnT>
                    <a:lnB>
                      <a:noFill/>
                    </a:lnB>
                  </a:tcPr>
                </a:tc>
                <a:extLst>
                  <a:ext uri="{0D108BD9-81ED-4DB2-BD59-A6C34878D82A}">
                    <a16:rowId xmlns:a16="http://schemas.microsoft.com/office/drawing/2014/main" val="10005"/>
                  </a:ext>
                </a:extLst>
              </a:tr>
              <a:tr h="319489">
                <a:tc>
                  <a:txBody>
                    <a:bodyPr/>
                    <a:lstStyle/>
                    <a:p>
                      <a:pPr algn="ctr"/>
                      <a:r>
                        <a:rPr lang="en-US" dirty="0">
                          <a:effectLst/>
                        </a:rPr>
                        <a:t>1</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Read memory</a:t>
                      </a:r>
                    </a:p>
                  </a:txBody>
                  <a:tcPr anchor="ctr">
                    <a:lnL>
                      <a:noFill/>
                    </a:lnL>
                    <a:lnR>
                      <a:noFill/>
                    </a:lnR>
                    <a:lnT>
                      <a:noFill/>
                    </a:lnT>
                    <a:lnB>
                      <a:noFill/>
                    </a:lnB>
                  </a:tcPr>
                </a:tc>
                <a:extLst>
                  <a:ext uri="{0D108BD9-81ED-4DB2-BD59-A6C34878D82A}">
                    <a16:rowId xmlns:a16="http://schemas.microsoft.com/office/drawing/2014/main" val="10006"/>
                  </a:ext>
                </a:extLst>
              </a:tr>
              <a:tr h="319489">
                <a:tc>
                  <a:txBody>
                    <a:bodyPr/>
                    <a:lstStyle/>
                    <a:p>
                      <a:pPr algn="ctr"/>
                      <a:r>
                        <a:rPr lang="en-US" dirty="0">
                          <a:effectLst/>
                        </a:rPr>
                        <a:t>1</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0</a:t>
                      </a:r>
                    </a:p>
                  </a:txBody>
                  <a:tcPr anchor="ctr">
                    <a:lnL>
                      <a:noFill/>
                    </a:lnL>
                    <a:lnR>
                      <a:noFill/>
                    </a:lnR>
                    <a:lnT>
                      <a:noFill/>
                    </a:lnT>
                    <a:lnB>
                      <a:noFill/>
                    </a:lnB>
                  </a:tcPr>
                </a:tc>
                <a:tc>
                  <a:txBody>
                    <a:bodyPr/>
                    <a:lstStyle/>
                    <a:p>
                      <a:pPr algn="ctr"/>
                      <a:r>
                        <a:rPr lang="en-US">
                          <a:effectLst/>
                        </a:rPr>
                        <a:t>Write memory</a:t>
                      </a:r>
                    </a:p>
                  </a:txBody>
                  <a:tcPr anchor="ctr">
                    <a:lnL>
                      <a:noFill/>
                    </a:lnL>
                    <a:lnR>
                      <a:noFill/>
                    </a:lnR>
                    <a:lnT>
                      <a:noFill/>
                    </a:lnT>
                    <a:lnB>
                      <a:noFill/>
                    </a:lnB>
                  </a:tcPr>
                </a:tc>
                <a:extLst>
                  <a:ext uri="{0D108BD9-81ED-4DB2-BD59-A6C34878D82A}">
                    <a16:rowId xmlns:a16="http://schemas.microsoft.com/office/drawing/2014/main" val="10007"/>
                  </a:ext>
                </a:extLst>
              </a:tr>
              <a:tr h="319489">
                <a:tc>
                  <a:txBody>
                    <a:bodyPr/>
                    <a:lstStyle/>
                    <a:p>
                      <a:pPr algn="ctr"/>
                      <a:r>
                        <a:rPr lang="en-US" dirty="0">
                          <a:effectLst/>
                        </a:rPr>
                        <a:t>1</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a:effectLst/>
                        </a:rPr>
                        <a:t>1</a:t>
                      </a:r>
                    </a:p>
                  </a:txBody>
                  <a:tcPr anchor="ctr">
                    <a:lnL>
                      <a:noFill/>
                    </a:lnL>
                    <a:lnR>
                      <a:noFill/>
                    </a:lnR>
                    <a:lnT>
                      <a:noFill/>
                    </a:lnT>
                    <a:lnB>
                      <a:noFill/>
                    </a:lnB>
                  </a:tcPr>
                </a:tc>
                <a:tc>
                  <a:txBody>
                    <a:bodyPr/>
                    <a:lstStyle/>
                    <a:p>
                      <a:pPr algn="ctr"/>
                      <a:r>
                        <a:rPr lang="en-US" dirty="0">
                          <a:effectLst/>
                        </a:rPr>
                        <a:t>Passive state</a:t>
                      </a:r>
                    </a:p>
                  </a:txBody>
                  <a:tcPr anchor="ctr">
                    <a:lnL>
                      <a:noFill/>
                    </a:lnL>
                    <a:lnR>
                      <a:noFill/>
                    </a:lnR>
                    <a:lnT>
                      <a:noFill/>
                    </a:lnT>
                    <a:lnB>
                      <a:noFill/>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06541192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Maximum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QS</a:t>
            </a:r>
            <a:r>
              <a:rPr lang="en-US" sz="2400" b="1" baseline="-25000" dirty="0"/>
              <a:t>0</a:t>
            </a:r>
            <a:r>
              <a:rPr lang="en-US" sz="2400" b="1" dirty="0"/>
              <a:t> and QS</a:t>
            </a:r>
            <a:r>
              <a:rPr lang="en-US" sz="2400" b="1" baseline="-25000" dirty="0"/>
              <a:t>1</a:t>
            </a:r>
            <a:r>
              <a:rPr lang="en-US" sz="2400" dirty="0"/>
              <a:t> – </a:t>
            </a:r>
            <a:r>
              <a:rPr lang="en-US" sz="2400" b="1" i="1" dirty="0"/>
              <a:t>Pin number 24 and 25</a:t>
            </a:r>
            <a:r>
              <a:rPr lang="en-US" sz="2400" dirty="0"/>
              <a:t> – These two pins indicate the status of the 6-byte pre-fetch queue present in the architecture of 8086</a:t>
            </a:r>
            <a:r>
              <a:rPr lang="en-US" sz="2400" dirty="0" smtClean="0"/>
              <a:t>.</a:t>
            </a:r>
          </a:p>
          <a:p>
            <a:endParaRPr lang="en-US" dirty="0"/>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5001593"/>
            <a:ext cx="746760" cy="381000"/>
          </a:xfrm>
          <a:prstGeom prst="rect">
            <a:avLst/>
          </a:prstGeom>
          <a:noFill/>
          <a:ln>
            <a:solidFill>
              <a:srgbClr val="FF0000"/>
            </a:solidFill>
          </a:ln>
        </p:spPr>
        <p:txBody>
          <a:bodyPr wrap="square" rtlCol="0">
            <a:spAutoFit/>
          </a:bodyPr>
          <a:lstStyle/>
          <a:p>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0526" y="3075950"/>
            <a:ext cx="5830018" cy="2920116"/>
          </a:xfrm>
          <a:prstGeom prst="rect">
            <a:avLst/>
          </a:prstGeom>
        </p:spPr>
      </p:pic>
    </p:spTree>
    <p:extLst>
      <p:ext uri="{BB962C8B-B14F-4D97-AF65-F5344CB8AC3E}">
        <p14:creationId xmlns:p14="http://schemas.microsoft.com/office/powerpoint/2010/main" val="79887628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60326"/>
            <a:ext cx="10515600" cy="366394"/>
          </a:xfrm>
          <a:prstGeom prst="rect">
            <a:avLst/>
          </a:prstGeom>
          <a:solidFill>
            <a:schemeClr val="bg1">
              <a:lumMod val="95000"/>
            </a:schemeClr>
          </a:solidFill>
          <a:ln>
            <a:solidFill>
              <a:schemeClr val="bg2">
                <a:lumMod val="75000"/>
              </a:schemeClr>
            </a:solidFill>
          </a:ln>
        </p:spPr>
        <p:txBody>
          <a:bodyPr vert="horz" lIns="91440" tIns="45720" rIns="91440" bIns="45720" rtlCol="0" anchor="ctr">
            <a:normAutofit fontScale="5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chemeClr val="accent1">
                    <a:lumMod val="50000"/>
                  </a:schemeClr>
                </a:solidFill>
              </a:rPr>
              <a:t>Pins in Maximum Mode</a:t>
            </a:r>
            <a:endParaRPr lang="en-US" b="1" dirty="0">
              <a:solidFill>
                <a:schemeClr val="accent1">
                  <a:lumMod val="50000"/>
                </a:schemeClr>
              </a:solidFill>
            </a:endParaRPr>
          </a:p>
        </p:txBody>
      </p:sp>
      <p:sp>
        <p:nvSpPr>
          <p:cNvPr id="7" name="Text Placeholder 6"/>
          <p:cNvSpPr>
            <a:spLocks noGrp="1"/>
          </p:cNvSpPr>
          <p:nvPr>
            <p:ph type="body" sz="half" idx="2"/>
          </p:nvPr>
        </p:nvSpPr>
        <p:spPr>
          <a:xfrm>
            <a:off x="0" y="1356360"/>
            <a:ext cx="7559040" cy="4512628"/>
          </a:xfrm>
        </p:spPr>
        <p:txBody>
          <a:bodyPr/>
          <a:lstStyle/>
          <a:p>
            <a:pPr algn="just"/>
            <a:r>
              <a:rPr lang="en-US" sz="2400" b="1" dirty="0"/>
              <a:t>LOCK’</a:t>
            </a:r>
            <a:r>
              <a:rPr lang="en-US" sz="2400" dirty="0"/>
              <a:t> – </a:t>
            </a:r>
            <a:r>
              <a:rPr lang="en-US" sz="2400" b="1" i="1" dirty="0"/>
              <a:t>Pin number 29</a:t>
            </a:r>
            <a:r>
              <a:rPr lang="en-US" sz="2400" dirty="0"/>
              <a:t> –This pin is involved in maximum mode operation. So, basically, when a single processor is accessing the buses and peripherals then it locks the resources being used by it. So, that no other entity can access it until the recent processor frees it.</a:t>
            </a:r>
          </a:p>
          <a:p>
            <a:pPr algn="just"/>
            <a:r>
              <a:rPr lang="en-US" sz="2400" b="1" dirty="0"/>
              <a:t>RQ’/ GT</a:t>
            </a:r>
            <a:r>
              <a:rPr lang="en-US" sz="2400" b="1" baseline="-25000" dirty="0"/>
              <a:t>0</a:t>
            </a:r>
            <a:r>
              <a:rPr lang="en-US" sz="2400" b="1" dirty="0"/>
              <a:t>‘ and RQ’/ GT</a:t>
            </a:r>
            <a:r>
              <a:rPr lang="en-US" sz="2400" b="1" baseline="-25000" dirty="0"/>
              <a:t>1</a:t>
            </a:r>
            <a:r>
              <a:rPr lang="en-US" sz="2400" b="1" dirty="0"/>
              <a:t>‘</a:t>
            </a:r>
            <a:r>
              <a:rPr lang="en-US" sz="2400" dirty="0"/>
              <a:t> –  </a:t>
            </a:r>
            <a:r>
              <a:rPr lang="en-US" sz="2400" b="1" i="1" dirty="0"/>
              <a:t>Pin number 30 and 31</a:t>
            </a:r>
            <a:r>
              <a:rPr lang="en-US" sz="2400" dirty="0"/>
              <a:t> – Due to the involvement of multiple processors, these pins indicate the request and grant permission for accessing the buses, memory and peripherals.</a:t>
            </a:r>
          </a:p>
          <a:p>
            <a:endParaRPr lang="en-US" dirty="0"/>
          </a:p>
        </p:txBody>
      </p:sp>
      <p:pic>
        <p:nvPicPr>
          <p:cNvPr id="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59040" y="474618"/>
            <a:ext cx="4632959" cy="580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p:cNvSpPr txBox="1"/>
          <p:nvPr/>
        </p:nvSpPr>
        <p:spPr>
          <a:xfrm>
            <a:off x="10591800" y="3376749"/>
            <a:ext cx="746760" cy="731520"/>
          </a:xfrm>
          <a:prstGeom prst="rect">
            <a:avLst/>
          </a:prstGeom>
          <a:noFill/>
          <a:ln>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76795951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8388"/>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Addressing Modes of 8086</a:t>
            </a:r>
            <a:endParaRPr lang="en-US" b="1" dirty="0">
              <a:solidFill>
                <a:schemeClr val="accent1">
                  <a:lumMod val="50000"/>
                </a:schemeClr>
              </a:solidFill>
            </a:endParaRPr>
          </a:p>
        </p:txBody>
      </p:sp>
    </p:spTree>
    <p:extLst>
      <p:ext uri="{BB962C8B-B14F-4D97-AF65-F5344CB8AC3E}">
        <p14:creationId xmlns:p14="http://schemas.microsoft.com/office/powerpoint/2010/main" val="3775897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lgn="just"/>
            <a:r>
              <a:rPr lang="en-US" dirty="0" smtClean="0"/>
              <a:t> </a:t>
            </a:r>
            <a:r>
              <a:rPr lang="en-US" dirty="0"/>
              <a:t>The </a:t>
            </a:r>
            <a:r>
              <a:rPr lang="en-US" b="1" dirty="0"/>
              <a:t>addressing mode</a:t>
            </a:r>
            <a:r>
              <a:rPr lang="en-US" dirty="0"/>
              <a:t> is the method to specify the operand of an instruction. The job of a microprocessor is to execute a set of instructions stored in memory to perform a specific task. Operations require the following: </a:t>
            </a:r>
          </a:p>
          <a:p>
            <a:r>
              <a:rPr lang="en-US" dirty="0" smtClean="0"/>
              <a:t>The operator or </a:t>
            </a:r>
            <a:r>
              <a:rPr lang="en-US" dirty="0" err="1" smtClean="0"/>
              <a:t>opcode</a:t>
            </a:r>
            <a:r>
              <a:rPr lang="en-US" dirty="0"/>
              <a:t> - determines what will be done </a:t>
            </a:r>
            <a:endParaRPr lang="en-US" dirty="0" smtClean="0"/>
          </a:p>
          <a:p>
            <a:r>
              <a:rPr lang="en-US" dirty="0" smtClean="0"/>
              <a:t>The </a:t>
            </a:r>
            <a:r>
              <a:rPr lang="en-US" dirty="0"/>
              <a:t>operands - define the data to be used in the operation </a:t>
            </a:r>
            <a:endParaRPr lang="en-US" dirty="0" smtClean="0"/>
          </a:p>
          <a:p>
            <a:r>
              <a:rPr lang="en-US" dirty="0"/>
              <a:t>An assembly language program instruction consists of two </a:t>
            </a:r>
            <a:r>
              <a:rPr lang="en-US" dirty="0" smtClean="0"/>
              <a:t>parts</a:t>
            </a:r>
          </a:p>
          <a:p>
            <a:pPr marL="0" indent="0">
              <a:buNone/>
            </a:pPr>
            <a:r>
              <a:rPr lang="en-US" dirty="0" smtClean="0"/>
              <a:t>Example: ADD 7,8</a:t>
            </a:r>
            <a:endParaRPr lang="en-US" dirty="0"/>
          </a:p>
        </p:txBody>
      </p:sp>
      <p:graphicFrame>
        <p:nvGraphicFramePr>
          <p:cNvPr id="4" name="Table 3"/>
          <p:cNvGraphicFramePr>
            <a:graphicFrameLocks noGrp="1"/>
          </p:cNvGraphicFramePr>
          <p:nvPr>
            <p:extLst/>
          </p:nvPr>
        </p:nvGraphicFramePr>
        <p:xfrm>
          <a:off x="1117600" y="5291666"/>
          <a:ext cx="8128000" cy="396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sz="2000" dirty="0" err="1" smtClean="0">
                          <a:solidFill>
                            <a:schemeClr val="tx1"/>
                          </a:solidFill>
                        </a:rPr>
                        <a:t>Opcode</a:t>
                      </a:r>
                      <a:endParaRPr lang="en-US" sz="200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000" dirty="0" smtClean="0">
                          <a:solidFill>
                            <a:schemeClr val="tx1"/>
                          </a:solidFill>
                        </a:rPr>
                        <a:t>Operand</a:t>
                      </a:r>
                      <a:endParaRPr lang="en-US" sz="2000" dirty="0">
                        <a:solidFill>
                          <a:schemeClr val="tx1"/>
                        </a:solidFill>
                      </a:endParaRPr>
                    </a:p>
                  </a:txBody>
                  <a:tcP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809050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algn="just"/>
            <a:r>
              <a:rPr lang="en-US" b="1" dirty="0"/>
              <a:t>IMPORTANT TERMS</a:t>
            </a:r>
            <a:endParaRPr lang="en-US" dirty="0"/>
          </a:p>
          <a:p>
            <a:pPr algn="just"/>
            <a:r>
              <a:rPr lang="en-US" b="1" dirty="0"/>
              <a:t>Starting address</a:t>
            </a:r>
            <a:r>
              <a:rPr lang="en-US" dirty="0"/>
              <a:t> of memory segment.</a:t>
            </a:r>
          </a:p>
          <a:p>
            <a:pPr algn="just"/>
            <a:r>
              <a:rPr lang="en-US" b="1" dirty="0"/>
              <a:t>Effective address or Offset</a:t>
            </a:r>
            <a:r>
              <a:rPr lang="en-US" dirty="0"/>
              <a:t>: An offset is determined by adding any combination of three address elements: </a:t>
            </a:r>
            <a:r>
              <a:rPr lang="en-US" b="1" dirty="0"/>
              <a:t>displacement, base and index.</a:t>
            </a:r>
            <a:r>
              <a:rPr lang="en-US" dirty="0"/>
              <a:t> </a:t>
            </a:r>
          </a:p>
          <a:p>
            <a:pPr lvl="1" algn="just"/>
            <a:r>
              <a:rPr lang="en-US" b="1" dirty="0"/>
              <a:t>Displacement: </a:t>
            </a:r>
            <a:r>
              <a:rPr lang="en-US" dirty="0"/>
              <a:t>It is an 8 bit or 16 bit immediate value given in the instruction.</a:t>
            </a:r>
          </a:p>
          <a:p>
            <a:pPr lvl="1" algn="just"/>
            <a:r>
              <a:rPr lang="en-US" b="1" dirty="0"/>
              <a:t>Base</a:t>
            </a:r>
            <a:r>
              <a:rPr lang="en-US" dirty="0"/>
              <a:t>: Contents of base register, BX or BP.</a:t>
            </a:r>
          </a:p>
          <a:p>
            <a:pPr lvl="1" algn="just"/>
            <a:r>
              <a:rPr lang="en-US" b="1" dirty="0"/>
              <a:t>Index</a:t>
            </a:r>
            <a:r>
              <a:rPr lang="en-US" dirty="0"/>
              <a:t>: Content of index register SI or DI.</a:t>
            </a:r>
          </a:p>
        </p:txBody>
      </p:sp>
    </p:spTree>
    <p:extLst>
      <p:ext uri="{BB962C8B-B14F-4D97-AF65-F5344CB8AC3E}">
        <p14:creationId xmlns:p14="http://schemas.microsoft.com/office/powerpoint/2010/main" val="299210155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8086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320040" y="1476104"/>
            <a:ext cx="11033760" cy="4703979"/>
          </a:xfrm>
        </p:spPr>
        <p:txBody>
          <a:bodyPr>
            <a:normAutofit/>
          </a:bodyPr>
          <a:lstStyle/>
          <a:p>
            <a:pPr algn="just"/>
            <a:r>
              <a:rPr lang="en-US" dirty="0" smtClean="0"/>
              <a:t>The 8086 has 8 basic addressing modes (register, immediate and memory).</a:t>
            </a:r>
          </a:p>
          <a:p>
            <a:pPr algn="just"/>
            <a:r>
              <a:rPr lang="en-SG" dirty="0" smtClean="0"/>
              <a:t>The basic and other 8086 addressing modes can be classified into five groups:</a:t>
            </a:r>
          </a:p>
          <a:p>
            <a:pPr marL="914400" lvl="1" indent="-457200" algn="just">
              <a:buFont typeface="+mj-lt"/>
              <a:buAutoNum type="arabicPeriod"/>
            </a:pPr>
            <a:r>
              <a:rPr lang="en-SG" sz="2700" dirty="0" smtClean="0"/>
              <a:t>Addressing modes for accessing immediate and register data (register and immediate mode)</a:t>
            </a:r>
          </a:p>
          <a:p>
            <a:pPr marL="914400" lvl="1" indent="-457200" algn="just">
              <a:buFont typeface="+mj-lt"/>
              <a:buAutoNum type="arabicPeriod"/>
            </a:pPr>
            <a:r>
              <a:rPr lang="en-SG" sz="2700" dirty="0"/>
              <a:t>Addressing modes for </a:t>
            </a:r>
            <a:r>
              <a:rPr lang="en-SG" sz="2700" dirty="0" smtClean="0"/>
              <a:t>accessing data in memory (memory modes)</a:t>
            </a:r>
          </a:p>
          <a:p>
            <a:pPr marL="914400" lvl="1" indent="-457200" algn="just">
              <a:buFont typeface="+mj-lt"/>
              <a:buAutoNum type="arabicPeriod"/>
            </a:pPr>
            <a:r>
              <a:rPr lang="en-SG" sz="2700" dirty="0"/>
              <a:t>Addressing modes for </a:t>
            </a:r>
            <a:r>
              <a:rPr lang="en-SG" sz="2700" dirty="0" smtClean="0"/>
              <a:t>accessing I/O ports (I/O modes)</a:t>
            </a:r>
          </a:p>
          <a:p>
            <a:pPr marL="914400" lvl="1" indent="-457200" algn="just">
              <a:buFont typeface="+mj-lt"/>
              <a:buAutoNum type="arabicPeriod"/>
            </a:pPr>
            <a:r>
              <a:rPr lang="en-SG" sz="2700" dirty="0"/>
              <a:t>Relative </a:t>
            </a:r>
            <a:r>
              <a:rPr lang="en-SG" sz="2700" dirty="0" smtClean="0"/>
              <a:t>addressing mode</a:t>
            </a:r>
          </a:p>
          <a:p>
            <a:pPr marL="914400" lvl="1" indent="-457200" algn="just">
              <a:buFont typeface="+mj-lt"/>
              <a:buAutoNum type="arabicPeriod"/>
            </a:pPr>
            <a:r>
              <a:rPr lang="en-SG" sz="2700" dirty="0" smtClean="0"/>
              <a:t>Implied addressing </a:t>
            </a:r>
            <a:r>
              <a:rPr lang="en-SG" sz="2700" dirty="0"/>
              <a:t>mode</a:t>
            </a:r>
            <a:endParaRPr lang="en-US" sz="2700" dirty="0" smtClean="0"/>
          </a:p>
        </p:txBody>
      </p:sp>
    </p:spTree>
    <p:extLst>
      <p:ext uri="{BB962C8B-B14F-4D97-AF65-F5344CB8AC3E}">
        <p14:creationId xmlns:p14="http://schemas.microsoft.com/office/powerpoint/2010/main" val="3283992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lnSpcReduction="10000"/>
          </a:bodyPr>
          <a:lstStyle/>
          <a:p>
            <a:pPr marL="0" lvl="1" indent="0" algn="ctr">
              <a:spcBef>
                <a:spcPts val="1000"/>
              </a:spcBef>
              <a:buNone/>
            </a:pPr>
            <a:r>
              <a:rPr lang="en-SG" sz="2800" b="1" dirty="0"/>
              <a:t>Addressing modes for accessing immediate and register data (register and immediate mode)</a:t>
            </a:r>
          </a:p>
          <a:p>
            <a:pPr marL="0" indent="0" algn="just">
              <a:buNone/>
            </a:pPr>
            <a:r>
              <a:rPr lang="en-US" b="1" dirty="0" smtClean="0"/>
              <a:t>1) </a:t>
            </a:r>
            <a:r>
              <a:rPr lang="en-US" b="1" dirty="0"/>
              <a:t>Register addressing mode-</a:t>
            </a:r>
          </a:p>
          <a:p>
            <a:pPr marL="0" indent="0" algn="just">
              <a:buNone/>
            </a:pPr>
            <a:r>
              <a:rPr lang="en-US" dirty="0"/>
              <a:t>• In this mode, operands are specified using registers. This addressing mode is normally preferred because the instructions are compact and fastest executing of all instruction forms.</a:t>
            </a:r>
          </a:p>
          <a:p>
            <a:pPr marL="0" indent="0" algn="just">
              <a:buNone/>
            </a:pPr>
            <a:r>
              <a:rPr lang="en-US" dirty="0"/>
              <a:t>• Registers may be used as source operands, destination operands or both.</a:t>
            </a:r>
          </a:p>
          <a:p>
            <a:pPr marL="0" indent="0" algn="just">
              <a:buNone/>
            </a:pPr>
            <a:r>
              <a:rPr lang="en-US" dirty="0"/>
              <a:t>• Example:</a:t>
            </a:r>
          </a:p>
          <a:p>
            <a:pPr marL="0" indent="0" algn="just">
              <a:buNone/>
            </a:pPr>
            <a:r>
              <a:rPr lang="en-US" dirty="0"/>
              <a:t>• MOV AX, BX</a:t>
            </a:r>
          </a:p>
          <a:p>
            <a:pPr marL="0" indent="0" algn="just">
              <a:buNone/>
            </a:pPr>
            <a:r>
              <a:rPr lang="en-US" dirty="0"/>
              <a:t>• This instruction copies the contents of BX register into AX register. </a:t>
            </a:r>
          </a:p>
          <a:p>
            <a:pPr marL="0" indent="0" algn="just">
              <a:buNone/>
            </a:pPr>
            <a:r>
              <a:rPr lang="en-US" dirty="0"/>
              <a:t>	AX ← BX</a:t>
            </a:r>
          </a:p>
          <a:p>
            <a:pPr marL="0" indent="0">
              <a:buNone/>
            </a:pPr>
            <a:endParaRPr lang="en-US" b="1" dirty="0" smtClean="0"/>
          </a:p>
        </p:txBody>
      </p:sp>
    </p:spTree>
    <p:extLst>
      <p:ext uri="{BB962C8B-B14F-4D97-AF65-F5344CB8AC3E}">
        <p14:creationId xmlns:p14="http://schemas.microsoft.com/office/powerpoint/2010/main" val="23899960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91344"/>
            <a:ext cx="10637520" cy="5184185"/>
          </a:xfrm>
        </p:spPr>
        <p:txBody>
          <a:bodyPr>
            <a:normAutofit/>
          </a:bodyPr>
          <a:lstStyle/>
          <a:p>
            <a:pPr marL="0" indent="0">
              <a:buNone/>
            </a:pPr>
            <a:r>
              <a:rPr lang="en-US" b="1" dirty="0" smtClean="0"/>
              <a:t>2</a:t>
            </a:r>
            <a:r>
              <a:rPr lang="en-US" b="1" dirty="0"/>
              <a:t>) Immediate addressing mode-</a:t>
            </a:r>
          </a:p>
          <a:p>
            <a:pPr marL="0" indent="0">
              <a:buNone/>
            </a:pPr>
            <a:r>
              <a:rPr lang="en-US" dirty="0"/>
              <a:t>• In this mode, the operand is specified in the instruction itself. Instructions are longer but the operands are easily identified.</a:t>
            </a:r>
          </a:p>
          <a:p>
            <a:pPr marL="0" indent="0">
              <a:buNone/>
            </a:pPr>
            <a:r>
              <a:rPr lang="en-US" dirty="0"/>
              <a:t>• Example:</a:t>
            </a:r>
          </a:p>
          <a:p>
            <a:pPr marL="0" indent="0">
              <a:buNone/>
            </a:pPr>
            <a:r>
              <a:rPr lang="en-US" dirty="0"/>
              <a:t>• </a:t>
            </a:r>
            <a:r>
              <a:rPr lang="en-US" dirty="0" smtClean="0"/>
              <a:t>MOV </a:t>
            </a:r>
            <a:r>
              <a:rPr lang="en-US" dirty="0"/>
              <a:t>CL, 12H</a:t>
            </a:r>
          </a:p>
          <a:p>
            <a:pPr marL="0" indent="0">
              <a:buNone/>
            </a:pPr>
            <a:r>
              <a:rPr lang="en-US" dirty="0"/>
              <a:t>• This instruction moves 12 immediately into CL register. CL ← </a:t>
            </a:r>
            <a:r>
              <a:rPr lang="en-US" dirty="0" smtClean="0"/>
              <a:t>12H</a:t>
            </a:r>
            <a:endParaRPr lang="en-US" dirty="0"/>
          </a:p>
        </p:txBody>
      </p:sp>
    </p:spTree>
    <p:extLst>
      <p:ext uri="{BB962C8B-B14F-4D97-AF65-F5344CB8AC3E}">
        <p14:creationId xmlns:p14="http://schemas.microsoft.com/office/powerpoint/2010/main" val="16657247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8086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320040" y="1476104"/>
            <a:ext cx="11033760" cy="5701936"/>
          </a:xfrm>
        </p:spPr>
        <p:txBody>
          <a:bodyPr>
            <a:normAutofit/>
          </a:bodyPr>
          <a:lstStyle/>
          <a:p>
            <a:pPr marL="457200" lvl="1" indent="0" algn="ctr">
              <a:buNone/>
            </a:pPr>
            <a:r>
              <a:rPr lang="en-SG" sz="3600" b="1" dirty="0"/>
              <a:t>Addressing modes for accessing data in memory (memory modes)</a:t>
            </a:r>
          </a:p>
          <a:p>
            <a:pPr marL="0" indent="0">
              <a:buNone/>
            </a:pPr>
            <a:r>
              <a:rPr lang="en-US" sz="3200" dirty="0" smtClean="0"/>
              <a:t>                      1) </a:t>
            </a:r>
            <a:r>
              <a:rPr lang="en-US" sz="3200" dirty="0"/>
              <a:t>Direct </a:t>
            </a:r>
            <a:r>
              <a:rPr lang="en-US" sz="3200" dirty="0" smtClean="0"/>
              <a:t>addressing </a:t>
            </a:r>
            <a:r>
              <a:rPr lang="en-US" sz="3200" dirty="0"/>
              <a:t>mode</a:t>
            </a:r>
          </a:p>
          <a:p>
            <a:pPr marL="0" indent="0">
              <a:buNone/>
            </a:pPr>
            <a:r>
              <a:rPr lang="en-US" sz="3200" dirty="0" smtClean="0"/>
              <a:t>                      2) </a:t>
            </a:r>
            <a:r>
              <a:rPr lang="en-US" sz="3200" dirty="0"/>
              <a:t>Register </a:t>
            </a:r>
            <a:r>
              <a:rPr lang="en-US" sz="3200" dirty="0" smtClean="0"/>
              <a:t>indirect </a:t>
            </a:r>
            <a:r>
              <a:rPr lang="en-US" sz="3200" dirty="0"/>
              <a:t>addressing mode</a:t>
            </a:r>
          </a:p>
          <a:p>
            <a:pPr marL="0" indent="0">
              <a:buNone/>
            </a:pPr>
            <a:r>
              <a:rPr lang="en-US" sz="3200" dirty="0" smtClean="0"/>
              <a:t>                      3) Based </a:t>
            </a:r>
            <a:r>
              <a:rPr lang="en-US" sz="3200" dirty="0"/>
              <a:t>addressing mode</a:t>
            </a:r>
          </a:p>
          <a:p>
            <a:pPr marL="0" indent="0">
              <a:buNone/>
            </a:pPr>
            <a:r>
              <a:rPr lang="en-US" sz="3200" dirty="0" smtClean="0"/>
              <a:t>                      4) Indexed addressing mode</a:t>
            </a:r>
            <a:endParaRPr lang="en-US" sz="3200" dirty="0"/>
          </a:p>
          <a:p>
            <a:pPr marL="0" indent="0">
              <a:buNone/>
            </a:pPr>
            <a:r>
              <a:rPr lang="en-US" sz="3200" dirty="0" smtClean="0"/>
              <a:t>                      5) Based </a:t>
            </a:r>
            <a:r>
              <a:rPr lang="en-US" sz="3200" dirty="0"/>
              <a:t>indexed addressing </a:t>
            </a:r>
            <a:r>
              <a:rPr lang="en-US" sz="3200" dirty="0" smtClean="0"/>
              <a:t>mode</a:t>
            </a:r>
          </a:p>
          <a:p>
            <a:pPr marL="0" indent="0">
              <a:buNone/>
            </a:pPr>
            <a:r>
              <a:rPr lang="en-US" sz="3200" dirty="0" smtClean="0"/>
              <a:t>                      6) String </a:t>
            </a:r>
            <a:r>
              <a:rPr lang="en-US" sz="3200" dirty="0"/>
              <a:t>addressing mode</a:t>
            </a:r>
            <a:endParaRPr lang="en-US" sz="3200" dirty="0" smtClean="0"/>
          </a:p>
        </p:txBody>
      </p:sp>
    </p:spTree>
    <p:extLst>
      <p:ext uri="{BB962C8B-B14F-4D97-AF65-F5344CB8AC3E}">
        <p14:creationId xmlns:p14="http://schemas.microsoft.com/office/powerpoint/2010/main" val="17001423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lstStyle/>
          <a:p>
            <a:pPr marL="0" indent="0">
              <a:buNone/>
            </a:pPr>
            <a:r>
              <a:rPr lang="en-US" b="1" dirty="0"/>
              <a:t>BIU performs the following functions- </a:t>
            </a:r>
            <a:endParaRPr lang="en-US" b="1" dirty="0" smtClean="0"/>
          </a:p>
          <a:p>
            <a:r>
              <a:rPr lang="en-US" dirty="0" smtClean="0"/>
              <a:t>It </a:t>
            </a:r>
            <a:r>
              <a:rPr lang="en-US" dirty="0"/>
              <a:t>generates the 20 bit physical address for memory access.</a:t>
            </a:r>
          </a:p>
          <a:p>
            <a:r>
              <a:rPr lang="en-US" dirty="0"/>
              <a:t>It fetches instruction from memory.</a:t>
            </a:r>
          </a:p>
          <a:p>
            <a:r>
              <a:rPr lang="en-US" dirty="0"/>
              <a:t>It transfers data to and from the memory and I/O.</a:t>
            </a:r>
          </a:p>
          <a:p>
            <a:r>
              <a:rPr lang="en-US" dirty="0"/>
              <a:t>It supports pipelining using the 6 byte instruction queue</a:t>
            </a:r>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b="1" dirty="0">
                <a:solidFill>
                  <a:schemeClr val="accent1">
                    <a:lumMod val="50000"/>
                  </a:schemeClr>
                </a:solidFill>
              </a:rPr>
              <a:t>Bus Interface Unit(BIU)</a:t>
            </a:r>
          </a:p>
        </p:txBody>
      </p:sp>
    </p:spTree>
    <p:extLst>
      <p:ext uri="{BB962C8B-B14F-4D97-AF65-F5344CB8AC3E}">
        <p14:creationId xmlns:p14="http://schemas.microsoft.com/office/powerpoint/2010/main" val="24664349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lnSpcReduction="10000"/>
          </a:bodyPr>
          <a:lstStyle/>
          <a:p>
            <a:pPr marL="0" lvl="1" indent="0" algn="ctr">
              <a:spcBef>
                <a:spcPts val="1000"/>
              </a:spcBef>
              <a:buNone/>
            </a:pPr>
            <a:r>
              <a:rPr lang="en-SG" sz="3600" b="1" dirty="0"/>
              <a:t>Addressing modes for accessing data in memory (memory modes)</a:t>
            </a:r>
          </a:p>
          <a:p>
            <a:pPr marL="0" indent="0" algn="ctr">
              <a:buNone/>
            </a:pPr>
            <a:endParaRPr lang="en-US" b="1" dirty="0" smtClean="0"/>
          </a:p>
          <a:p>
            <a:pPr marL="0" indent="0" algn="just">
              <a:buNone/>
            </a:pPr>
            <a:r>
              <a:rPr lang="en-US" sz="3400" b="1" dirty="0"/>
              <a:t>1</a:t>
            </a:r>
            <a:r>
              <a:rPr lang="en-US" sz="3400" b="1" dirty="0" smtClean="0"/>
              <a:t>) </a:t>
            </a:r>
            <a:r>
              <a:rPr lang="en-US" sz="3400" b="1" dirty="0"/>
              <a:t>Direct </a:t>
            </a:r>
            <a:r>
              <a:rPr lang="en-US" sz="3400" b="1" dirty="0" smtClean="0"/>
              <a:t>addressing </a:t>
            </a:r>
            <a:r>
              <a:rPr lang="en-US" sz="3400" b="1" dirty="0"/>
              <a:t>mode</a:t>
            </a:r>
          </a:p>
          <a:p>
            <a:pPr marL="0" indent="0" algn="just">
              <a:buNone/>
            </a:pPr>
            <a:r>
              <a:rPr lang="en-US" sz="3100" dirty="0"/>
              <a:t>• In this mode, </a:t>
            </a:r>
            <a:r>
              <a:rPr lang="en-US" sz="3100" dirty="0" smtClean="0"/>
              <a:t>the 16-bit effective address(EA) is directly included with the instruction.</a:t>
            </a:r>
            <a:endParaRPr lang="en-US" sz="3100" dirty="0"/>
          </a:p>
          <a:p>
            <a:pPr marL="0" indent="0" algn="just">
              <a:buNone/>
            </a:pPr>
            <a:r>
              <a:rPr lang="en-US" sz="3100" dirty="0"/>
              <a:t>• Example:</a:t>
            </a:r>
          </a:p>
          <a:p>
            <a:pPr marL="0" indent="0" algn="just">
              <a:buNone/>
            </a:pPr>
            <a:r>
              <a:rPr lang="en-US" sz="3100" dirty="0"/>
              <a:t>• MOV </a:t>
            </a:r>
            <a:r>
              <a:rPr lang="en-US" sz="3100" dirty="0" smtClean="0"/>
              <a:t>CX, DS:START</a:t>
            </a:r>
            <a:endParaRPr lang="en-US" sz="3100" dirty="0"/>
          </a:p>
          <a:p>
            <a:pPr marL="0" indent="0" algn="just">
              <a:buNone/>
            </a:pPr>
            <a:r>
              <a:rPr lang="en-US" sz="3100" dirty="0"/>
              <a:t>• This instruction moves the 16-bit </a:t>
            </a:r>
            <a:r>
              <a:rPr lang="en-US" sz="3100" dirty="0" smtClean="0"/>
              <a:t>contents of a 20-bit physical memory location computed from START and DS into CX. </a:t>
            </a:r>
          </a:p>
        </p:txBody>
      </p:sp>
    </p:spTree>
    <p:extLst>
      <p:ext uri="{BB962C8B-B14F-4D97-AF65-F5344CB8AC3E}">
        <p14:creationId xmlns:p14="http://schemas.microsoft.com/office/powerpoint/2010/main" val="269225764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198180"/>
            <a:ext cx="11140440" cy="5462110"/>
          </a:xfrm>
        </p:spPr>
        <p:txBody>
          <a:bodyPr>
            <a:normAutofit fontScale="92500" lnSpcReduction="10000"/>
          </a:bodyPr>
          <a:lstStyle/>
          <a:p>
            <a:pPr marL="0" indent="0" algn="just">
              <a:buNone/>
            </a:pPr>
            <a:r>
              <a:rPr lang="en-US" sz="3000" b="1" dirty="0" smtClean="0"/>
              <a:t>2) </a:t>
            </a:r>
            <a:r>
              <a:rPr lang="en-US" sz="3000" b="1" dirty="0"/>
              <a:t>Register </a:t>
            </a:r>
            <a:r>
              <a:rPr lang="en-US" sz="3000" b="1" dirty="0" smtClean="0"/>
              <a:t>indirect addressing mode</a:t>
            </a:r>
            <a:endParaRPr lang="en-US" sz="3000" b="1" dirty="0"/>
          </a:p>
          <a:p>
            <a:pPr marL="0" indent="0" algn="just">
              <a:buNone/>
            </a:pPr>
            <a:r>
              <a:rPr lang="en-US" dirty="0"/>
              <a:t>• In this mode, the effective </a:t>
            </a:r>
            <a:r>
              <a:rPr lang="en-US" dirty="0" smtClean="0"/>
              <a:t>address (EA) is specified in either a pointer or an index register.</a:t>
            </a:r>
          </a:p>
          <a:p>
            <a:pPr marL="0" indent="0" algn="just">
              <a:buNone/>
            </a:pPr>
            <a:r>
              <a:rPr lang="en-US" dirty="0"/>
              <a:t>• </a:t>
            </a:r>
            <a:r>
              <a:rPr lang="en-US" dirty="0" smtClean="0"/>
              <a:t>The pointer register can be either base register BX or base pointer register BP and index register can be either the Source Index (SI) register or </a:t>
            </a:r>
            <a:r>
              <a:rPr lang="en-US" dirty="0"/>
              <a:t>the </a:t>
            </a:r>
            <a:r>
              <a:rPr lang="en-US" dirty="0" smtClean="0"/>
              <a:t>Destination Index (DI</a:t>
            </a:r>
            <a:r>
              <a:rPr lang="en-US" dirty="0"/>
              <a:t>) </a:t>
            </a:r>
            <a:r>
              <a:rPr lang="en-US" dirty="0" smtClean="0"/>
              <a:t>register.</a:t>
            </a:r>
          </a:p>
          <a:p>
            <a:pPr marL="0" indent="0" algn="just">
              <a:buNone/>
            </a:pPr>
            <a:r>
              <a:rPr lang="en-US" dirty="0" smtClean="0"/>
              <a:t>• The 20-bit physical address is computed using DS and EA.</a:t>
            </a:r>
          </a:p>
          <a:p>
            <a:pPr marL="0" indent="0" algn="just">
              <a:buNone/>
            </a:pPr>
            <a:r>
              <a:rPr lang="en-US" dirty="0" smtClean="0"/>
              <a:t>• </a:t>
            </a:r>
            <a:r>
              <a:rPr lang="en-US" dirty="0"/>
              <a:t>Example:</a:t>
            </a:r>
          </a:p>
          <a:p>
            <a:pPr marL="0" indent="0" algn="just">
              <a:buNone/>
            </a:pPr>
            <a:r>
              <a:rPr lang="en-US" dirty="0"/>
              <a:t>• MOV </a:t>
            </a:r>
            <a:r>
              <a:rPr lang="en-US" dirty="0" smtClean="0"/>
              <a:t>[DI], BX</a:t>
            </a:r>
          </a:p>
          <a:p>
            <a:pPr marL="0" indent="0" algn="just">
              <a:buNone/>
            </a:pPr>
            <a:r>
              <a:rPr lang="en-US" dirty="0"/>
              <a:t>• </a:t>
            </a:r>
            <a:r>
              <a:rPr lang="en-US" dirty="0" smtClean="0"/>
              <a:t>The destination operand of the above instruction is in register indirect mode, while the source operand is in register mode.</a:t>
            </a:r>
            <a:endParaRPr lang="en-US" dirty="0"/>
          </a:p>
          <a:p>
            <a:pPr marL="0" indent="0" algn="just">
              <a:buNone/>
            </a:pPr>
            <a:r>
              <a:rPr lang="en-US" dirty="0"/>
              <a:t>• This instruction </a:t>
            </a:r>
            <a:r>
              <a:rPr lang="en-US" dirty="0" smtClean="0"/>
              <a:t>moves the 16-bit content of BX into a memory location offset by the value of EA specified in DI from the current contents in DS*16.</a:t>
            </a:r>
            <a:endParaRPr lang="en-US" dirty="0"/>
          </a:p>
        </p:txBody>
      </p:sp>
    </p:spTree>
    <p:extLst>
      <p:ext uri="{BB962C8B-B14F-4D97-AF65-F5344CB8AC3E}">
        <p14:creationId xmlns:p14="http://schemas.microsoft.com/office/powerpoint/2010/main" val="6849987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1064240" cy="5184185"/>
          </a:xfrm>
        </p:spPr>
        <p:txBody>
          <a:bodyPr>
            <a:normAutofit lnSpcReduction="10000"/>
          </a:bodyPr>
          <a:lstStyle/>
          <a:p>
            <a:pPr marL="0" indent="0" algn="just">
              <a:buNone/>
            </a:pPr>
            <a:r>
              <a:rPr lang="en-US" b="1" dirty="0"/>
              <a:t>3) Based addressing mode </a:t>
            </a:r>
            <a:endParaRPr lang="en-US" b="1" dirty="0" smtClean="0"/>
          </a:p>
          <a:p>
            <a:pPr marL="0" indent="0" algn="just">
              <a:buNone/>
            </a:pPr>
            <a:r>
              <a:rPr lang="en-US" dirty="0" smtClean="0"/>
              <a:t>• </a:t>
            </a:r>
            <a:r>
              <a:rPr lang="en-US" dirty="0"/>
              <a:t>In this mode, </a:t>
            </a:r>
            <a:r>
              <a:rPr lang="en-US" dirty="0" smtClean="0"/>
              <a:t>EA is obtained by adding </a:t>
            </a:r>
            <a:r>
              <a:rPr lang="en-US" dirty="0"/>
              <a:t>an 8 bit or a 16 bit </a:t>
            </a:r>
            <a:r>
              <a:rPr lang="en-US" dirty="0" smtClean="0"/>
              <a:t>displacement value to the contents of BX or BP. </a:t>
            </a:r>
          </a:p>
          <a:p>
            <a:pPr marL="0" indent="0" algn="just">
              <a:buNone/>
            </a:pPr>
            <a:endParaRPr lang="en-US" dirty="0" smtClean="0"/>
          </a:p>
          <a:p>
            <a:pPr marL="0" indent="0" algn="just">
              <a:buNone/>
            </a:pPr>
            <a:r>
              <a:rPr lang="en-US" dirty="0" smtClean="0"/>
              <a:t>• </a:t>
            </a:r>
            <a:r>
              <a:rPr lang="en-US" dirty="0"/>
              <a:t>Example:</a:t>
            </a:r>
          </a:p>
          <a:p>
            <a:pPr marL="0" indent="0" algn="just">
              <a:buNone/>
            </a:pPr>
            <a:r>
              <a:rPr lang="en-US" dirty="0"/>
              <a:t>• MOV </a:t>
            </a:r>
            <a:r>
              <a:rPr lang="en-US" dirty="0" smtClean="0"/>
              <a:t>AL</a:t>
            </a:r>
            <a:r>
              <a:rPr lang="en-US" dirty="0"/>
              <a:t>, </a:t>
            </a:r>
            <a:r>
              <a:rPr lang="en-US" dirty="0" smtClean="0"/>
              <a:t>START [BX]</a:t>
            </a:r>
          </a:p>
          <a:p>
            <a:pPr marL="0" indent="0" algn="just">
              <a:buNone/>
            </a:pPr>
            <a:r>
              <a:rPr lang="en-US" dirty="0" smtClean="0"/>
              <a:t>• The source operand in the above instruction is in based mode.</a:t>
            </a:r>
            <a:endParaRPr lang="en-US" dirty="0"/>
          </a:p>
          <a:p>
            <a:pPr marL="0" indent="0" algn="just">
              <a:buNone/>
            </a:pPr>
            <a:r>
              <a:rPr lang="en-US" dirty="0"/>
              <a:t>• </a:t>
            </a:r>
            <a:r>
              <a:rPr lang="en-US" dirty="0" smtClean="0"/>
              <a:t>EA is obtained by adding the value of START and BX. </a:t>
            </a:r>
          </a:p>
          <a:p>
            <a:pPr marL="0" indent="0" algn="just">
              <a:buNone/>
            </a:pPr>
            <a:r>
              <a:rPr lang="en-US" dirty="0" smtClean="0"/>
              <a:t>• The 20-bit physical address is produced from DS and EA.</a:t>
            </a:r>
          </a:p>
          <a:p>
            <a:pPr marL="0" indent="0" algn="just">
              <a:buNone/>
            </a:pPr>
            <a:r>
              <a:rPr lang="en-US" dirty="0" smtClean="0"/>
              <a:t>• The 8-bit content of this memory location is moved to AL. The displacement START can be either 16-bit or 8-bit.</a:t>
            </a:r>
            <a:endParaRPr lang="en-US" dirty="0"/>
          </a:p>
        </p:txBody>
      </p:sp>
    </p:spTree>
    <p:extLst>
      <p:ext uri="{BB962C8B-B14F-4D97-AF65-F5344CB8AC3E}">
        <p14:creationId xmlns:p14="http://schemas.microsoft.com/office/powerpoint/2010/main" val="113906969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523401"/>
            <a:ext cx="11064240" cy="5184185"/>
          </a:xfrm>
        </p:spPr>
        <p:txBody>
          <a:bodyPr>
            <a:normAutofit/>
          </a:bodyPr>
          <a:lstStyle/>
          <a:p>
            <a:pPr marL="0" indent="0" algn="just">
              <a:buNone/>
            </a:pPr>
            <a:r>
              <a:rPr lang="en-US" b="1" dirty="0" smtClean="0"/>
              <a:t>4) Indexed addressing mode-</a:t>
            </a:r>
          </a:p>
          <a:p>
            <a:pPr marL="0" indent="0" algn="just">
              <a:buNone/>
            </a:pPr>
            <a:r>
              <a:rPr lang="en-US" dirty="0" smtClean="0"/>
              <a:t>In </a:t>
            </a:r>
            <a:r>
              <a:rPr lang="en-US" dirty="0"/>
              <a:t>this addressing mode, the </a:t>
            </a:r>
            <a:r>
              <a:rPr lang="en-US" dirty="0" smtClean="0"/>
              <a:t>EA is calculated by </a:t>
            </a:r>
            <a:r>
              <a:rPr lang="en-US" dirty="0"/>
              <a:t>adding the contents of SI or DI register and 8-bit/16-bit displacements.</a:t>
            </a:r>
          </a:p>
          <a:p>
            <a:pPr marL="0" indent="0" algn="just">
              <a:buNone/>
            </a:pPr>
            <a:r>
              <a:rPr lang="en-US" dirty="0"/>
              <a:t>Example</a:t>
            </a:r>
          </a:p>
          <a:p>
            <a:pPr marL="0" indent="0" algn="just">
              <a:buNone/>
            </a:pPr>
            <a:endParaRPr lang="en-US" dirty="0"/>
          </a:p>
          <a:p>
            <a:pPr marL="0" indent="0" algn="just">
              <a:buNone/>
            </a:pPr>
            <a:r>
              <a:rPr lang="en-US" dirty="0"/>
              <a:t>MOV </a:t>
            </a:r>
            <a:r>
              <a:rPr lang="en-US" dirty="0" smtClean="0"/>
              <a:t>BH, ARRAY[SI]</a:t>
            </a:r>
          </a:p>
          <a:p>
            <a:pPr marL="0" indent="0" algn="just">
              <a:buNone/>
            </a:pPr>
            <a:r>
              <a:rPr lang="en-SG" dirty="0" smtClean="0"/>
              <a:t>This instruction moves the contents of the 20-bit address computed from the displacement ARRAY, SI and DS into BH.</a:t>
            </a:r>
            <a:endParaRPr lang="en-US" dirty="0"/>
          </a:p>
        </p:txBody>
      </p:sp>
    </p:spTree>
    <p:extLst>
      <p:ext uri="{BB962C8B-B14F-4D97-AF65-F5344CB8AC3E}">
        <p14:creationId xmlns:p14="http://schemas.microsoft.com/office/powerpoint/2010/main" val="83848793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0515600" cy="5184185"/>
          </a:xfrm>
        </p:spPr>
        <p:txBody>
          <a:bodyPr>
            <a:normAutofit/>
          </a:bodyPr>
          <a:lstStyle/>
          <a:p>
            <a:pPr marL="0" indent="0" algn="just">
              <a:buNone/>
            </a:pPr>
            <a:r>
              <a:rPr lang="en-US" b="1" dirty="0"/>
              <a:t>5</a:t>
            </a:r>
            <a:r>
              <a:rPr lang="en-US" b="1" dirty="0" smtClean="0"/>
              <a:t>) Based indexed </a:t>
            </a:r>
            <a:r>
              <a:rPr lang="en-US" b="1" dirty="0"/>
              <a:t>addressing mode-</a:t>
            </a:r>
          </a:p>
          <a:p>
            <a:pPr marL="0" indent="0" algn="just">
              <a:buNone/>
            </a:pPr>
            <a:r>
              <a:rPr lang="en-US" dirty="0" smtClean="0"/>
              <a:t>• Here</a:t>
            </a:r>
            <a:r>
              <a:rPr lang="en-US" dirty="0"/>
              <a:t>, </a:t>
            </a:r>
            <a:r>
              <a:rPr lang="en-US" dirty="0" smtClean="0"/>
              <a:t>EA is </a:t>
            </a:r>
            <a:r>
              <a:rPr lang="en-US" dirty="0"/>
              <a:t>calculated as </a:t>
            </a:r>
            <a:r>
              <a:rPr lang="en-US" dirty="0" smtClean="0"/>
              <a:t>base register (BX or BP), an </a:t>
            </a:r>
            <a:r>
              <a:rPr lang="en-US" dirty="0"/>
              <a:t>index </a:t>
            </a:r>
            <a:r>
              <a:rPr lang="en-US" dirty="0" smtClean="0"/>
              <a:t>register (SI or DI), and a displacement..</a:t>
            </a:r>
            <a:endParaRPr lang="en-US" dirty="0"/>
          </a:p>
          <a:p>
            <a:pPr marL="0" indent="0" algn="just">
              <a:buNone/>
            </a:pPr>
            <a:r>
              <a:rPr lang="en-US" dirty="0"/>
              <a:t>• Example:</a:t>
            </a:r>
          </a:p>
          <a:p>
            <a:pPr marL="0" indent="0" algn="just">
              <a:buNone/>
            </a:pPr>
            <a:r>
              <a:rPr lang="en-US" dirty="0"/>
              <a:t>• MOV </a:t>
            </a:r>
            <a:r>
              <a:rPr lang="en-US" dirty="0" smtClean="0"/>
              <a:t>ALPHA [SI] [BX], CL</a:t>
            </a:r>
            <a:endParaRPr lang="en-US" dirty="0"/>
          </a:p>
          <a:p>
            <a:pPr marL="0" indent="0" algn="just">
              <a:buNone/>
            </a:pPr>
            <a:r>
              <a:rPr lang="en-US" dirty="0"/>
              <a:t>• This instruction moves </a:t>
            </a:r>
            <a:r>
              <a:rPr lang="en-US" dirty="0" smtClean="0"/>
              <a:t>the 8-bit content of CL to 20-bit physical address ALPHA+SI+BX+DS.</a:t>
            </a:r>
            <a:endParaRPr lang="en-US" dirty="0"/>
          </a:p>
        </p:txBody>
      </p:sp>
    </p:spTree>
    <p:extLst>
      <p:ext uri="{BB962C8B-B14F-4D97-AF65-F5344CB8AC3E}">
        <p14:creationId xmlns:p14="http://schemas.microsoft.com/office/powerpoint/2010/main" val="40248654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1155680" cy="5184185"/>
          </a:xfrm>
        </p:spPr>
        <p:txBody>
          <a:bodyPr>
            <a:normAutofit/>
          </a:bodyPr>
          <a:lstStyle/>
          <a:p>
            <a:pPr marL="0" indent="0" algn="just">
              <a:buNone/>
            </a:pPr>
            <a:r>
              <a:rPr lang="en-US" b="1" dirty="0" smtClean="0"/>
              <a:t>6) String addressing mode</a:t>
            </a:r>
          </a:p>
          <a:p>
            <a:pPr marL="0" indent="0" algn="just">
              <a:buNone/>
            </a:pPr>
            <a:r>
              <a:rPr lang="en-US" dirty="0" smtClean="0"/>
              <a:t>• </a:t>
            </a:r>
            <a:r>
              <a:rPr lang="en-US" dirty="0">
                <a:ea typeface="Verdana" pitchFamily="34" charset="0"/>
                <a:cs typeface="Verdana" pitchFamily="34" charset="0"/>
              </a:rPr>
              <a:t>Employed in string operations to operate on string data.</a:t>
            </a:r>
          </a:p>
          <a:p>
            <a:pPr algn="just"/>
            <a:r>
              <a:rPr lang="en-US" dirty="0" smtClean="0">
                <a:ea typeface="Verdana" pitchFamily="34" charset="0"/>
                <a:cs typeface="Verdana" pitchFamily="34" charset="0"/>
              </a:rPr>
              <a:t>The </a:t>
            </a:r>
            <a:r>
              <a:rPr lang="en-US" dirty="0">
                <a:ea typeface="Verdana" pitchFamily="34" charset="0"/>
                <a:cs typeface="Verdana" pitchFamily="34" charset="0"/>
              </a:rPr>
              <a:t>effective address (EA) of source data is stored in SI register and the EA of destination is stored in DI register.</a:t>
            </a:r>
          </a:p>
          <a:p>
            <a:pPr algn="just"/>
            <a:r>
              <a:rPr lang="en-US" dirty="0" smtClean="0">
                <a:ea typeface="Verdana" pitchFamily="34" charset="0"/>
                <a:cs typeface="Verdana" pitchFamily="34" charset="0"/>
              </a:rPr>
              <a:t>Segment </a:t>
            </a:r>
            <a:r>
              <a:rPr lang="en-US" dirty="0">
                <a:ea typeface="Verdana" pitchFamily="34" charset="0"/>
                <a:cs typeface="Verdana" pitchFamily="34" charset="0"/>
              </a:rPr>
              <a:t>register for calculating base address of </a:t>
            </a:r>
            <a:r>
              <a:rPr lang="en-US" dirty="0" smtClean="0">
                <a:ea typeface="Verdana" pitchFamily="34" charset="0"/>
                <a:cs typeface="Verdana" pitchFamily="34" charset="0"/>
              </a:rPr>
              <a:t>source </a:t>
            </a:r>
            <a:r>
              <a:rPr lang="en-US" dirty="0">
                <a:ea typeface="Verdana" pitchFamily="34" charset="0"/>
                <a:cs typeface="Verdana" pitchFamily="34" charset="0"/>
              </a:rPr>
              <a:t>data is DS and that of the destination data is ES</a:t>
            </a:r>
          </a:p>
          <a:p>
            <a:pPr marL="0" indent="0" algn="just">
              <a:buNone/>
            </a:pPr>
            <a:r>
              <a:rPr lang="en-US" dirty="0" smtClean="0"/>
              <a:t>• </a:t>
            </a:r>
            <a:r>
              <a:rPr lang="en-US" dirty="0"/>
              <a:t>Example:</a:t>
            </a:r>
          </a:p>
          <a:p>
            <a:pPr marL="0" indent="0" algn="just">
              <a:buNone/>
            </a:pPr>
            <a:r>
              <a:rPr lang="en-US" dirty="0"/>
              <a:t>MOVS BYTE</a:t>
            </a:r>
          </a:p>
          <a:p>
            <a:pPr marL="0" indent="0" algn="just">
              <a:buNone/>
            </a:pPr>
            <a:endParaRPr lang="en-US" dirty="0" smtClean="0"/>
          </a:p>
        </p:txBody>
      </p:sp>
    </p:spTree>
    <p:extLst>
      <p:ext uri="{BB962C8B-B14F-4D97-AF65-F5344CB8AC3E}">
        <p14:creationId xmlns:p14="http://schemas.microsoft.com/office/powerpoint/2010/main" val="21364360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1"/>
          </p:nvPr>
        </p:nvSpPr>
        <p:spPr>
          <a:xfrm>
            <a:off x="838200" y="1476104"/>
            <a:ext cx="11155680" cy="5184185"/>
          </a:xfrm>
        </p:spPr>
        <p:txBody>
          <a:bodyPr>
            <a:normAutofit fontScale="92500" lnSpcReduction="20000"/>
          </a:bodyPr>
          <a:lstStyle/>
          <a:p>
            <a:pPr marL="0" indent="0" algn="ctr">
              <a:buNone/>
            </a:pPr>
            <a:r>
              <a:rPr lang="en-SG" sz="3100" b="1" dirty="0"/>
              <a:t>Addressing modes for accessing I/O ports (I/O modes)</a:t>
            </a:r>
          </a:p>
          <a:p>
            <a:pPr marL="0" lvl="0" indent="0" algn="just" eaLnBrk="0" fontAlgn="base" hangingPunct="0">
              <a:lnSpc>
                <a:spcPct val="100000"/>
              </a:lnSpc>
              <a:spcBef>
                <a:spcPct val="0"/>
              </a:spcBef>
              <a:spcAft>
                <a:spcPct val="0"/>
              </a:spcAft>
              <a:buNone/>
              <a:tabLst>
                <a:tab pos="457200" algn="l"/>
              </a:tabLst>
            </a:pPr>
            <a:r>
              <a:rPr lang="en-US" dirty="0">
                <a:ea typeface="Times New Roman" panose="02020603050405020304" pitchFamily="18" charset="0"/>
                <a:cs typeface="Arial" panose="020B0604020202020204" pitchFamily="34" charset="0"/>
              </a:rPr>
              <a:t>Standard I/O uses port addressing modes. Two types: </a:t>
            </a:r>
          </a:p>
          <a:p>
            <a:pPr marL="0" lvl="0" indent="0" algn="just" eaLnBrk="0" fontAlgn="base" hangingPunct="0">
              <a:lnSpc>
                <a:spcPct val="100000"/>
              </a:lnSpc>
              <a:spcBef>
                <a:spcPct val="0"/>
              </a:spcBef>
              <a:spcAft>
                <a:spcPct val="0"/>
              </a:spcAft>
              <a:buNone/>
              <a:tabLst>
                <a:tab pos="457200" algn="l"/>
              </a:tabLst>
            </a:pPr>
            <a:r>
              <a:rPr lang="en-US" dirty="0" err="1">
                <a:ea typeface="Times New Roman" panose="02020603050405020304" pitchFamily="18" charset="0"/>
                <a:cs typeface="Arial" panose="020B0604020202020204" pitchFamily="34" charset="0"/>
              </a:rPr>
              <a:t>i</a:t>
            </a:r>
            <a:r>
              <a:rPr lang="en-US" dirty="0">
                <a:ea typeface="Times New Roman" panose="02020603050405020304" pitchFamily="18" charset="0"/>
                <a:cs typeface="Arial" panose="020B0604020202020204" pitchFamily="34" charset="0"/>
              </a:rPr>
              <a:t>) </a:t>
            </a:r>
            <a:r>
              <a:rPr lang="en-US" b="1" dirty="0">
                <a:ea typeface="Times New Roman" panose="02020603050405020304" pitchFamily="18" charset="0"/>
                <a:cs typeface="Arial" panose="020B0604020202020204" pitchFamily="34" charset="0"/>
              </a:rPr>
              <a:t>I/O mode (direct):</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Times New Roman" panose="02020603050405020304" pitchFamily="18" charset="0"/>
                <a:cs typeface="Arial" panose="020B0604020202020204" pitchFamily="34" charset="0"/>
              </a:rPr>
              <a:t>Port number is an </a:t>
            </a:r>
            <a:r>
              <a:rPr lang="en-US" dirty="0" smtClean="0">
                <a:ea typeface="Times New Roman" panose="02020603050405020304" pitchFamily="18" charset="0"/>
                <a:cs typeface="Arial" panose="020B0604020202020204" pitchFamily="34" charset="0"/>
              </a:rPr>
              <a:t>8-bit </a:t>
            </a:r>
            <a:r>
              <a:rPr lang="en-US" dirty="0">
                <a:ea typeface="Times New Roman" panose="02020603050405020304" pitchFamily="18" charset="0"/>
                <a:cs typeface="Arial" panose="020B0604020202020204" pitchFamily="34" charset="0"/>
              </a:rPr>
              <a:t>immediate operand. </a:t>
            </a:r>
            <a:endParaRPr lang="en-US" dirty="0" smtClean="0">
              <a:ea typeface="Times New Roman" panose="02020603050405020304" pitchFamily="18" charset="0"/>
              <a:cs typeface="Arial" panose="020B0604020202020204" pitchFamily="34" charset="0"/>
            </a:endParaRPr>
          </a:p>
          <a:p>
            <a:pPr marL="0" lvl="0" indent="0" algn="just" eaLnBrk="0" fontAlgn="base" hangingPunct="0">
              <a:lnSpc>
                <a:spcPct val="100000"/>
              </a:lnSpc>
              <a:spcBef>
                <a:spcPct val="0"/>
              </a:spcBef>
              <a:spcAft>
                <a:spcPct val="0"/>
              </a:spcAft>
              <a:buNone/>
              <a:tabLst>
                <a:tab pos="457200" algn="l"/>
              </a:tabLst>
            </a:pPr>
            <a:r>
              <a:rPr lang="en-US" dirty="0" smtClean="0">
                <a:ea typeface="Times New Roman" panose="02020603050405020304" pitchFamily="18" charset="0"/>
                <a:cs typeface="Arial" panose="020B0604020202020204" pitchFamily="34" charset="0"/>
              </a:rPr>
              <a:t>Example</a:t>
            </a:r>
            <a:r>
              <a:rPr lang="en-US" dirty="0">
                <a:ea typeface="Times New Roman" panose="02020603050405020304" pitchFamily="18" charset="0"/>
                <a:cs typeface="Arial" panose="020B0604020202020204" pitchFamily="34" charset="0"/>
              </a:rPr>
              <a:t>: OUT 05 H, AL</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Times New Roman" panose="02020603050405020304" pitchFamily="18" charset="0"/>
                <a:cs typeface="Arial" panose="020B0604020202020204" pitchFamily="34" charset="0"/>
              </a:rPr>
              <a:t>Outputs [AL] to 8 bit port 05 H</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endParaRPr lang="en-US" dirty="0"/>
          </a:p>
          <a:p>
            <a:pPr marL="0" lvl="0" indent="0" algn="just" eaLnBrk="0" fontAlgn="base" hangingPunct="0">
              <a:lnSpc>
                <a:spcPct val="100000"/>
              </a:lnSpc>
              <a:spcBef>
                <a:spcPct val="0"/>
              </a:spcBef>
              <a:spcAft>
                <a:spcPct val="0"/>
              </a:spcAft>
              <a:buNone/>
              <a:tabLst>
                <a:tab pos="457200" algn="l"/>
              </a:tabLst>
            </a:pPr>
            <a:r>
              <a:rPr lang="en-US" b="1" dirty="0">
                <a:ea typeface="Times New Roman" panose="02020603050405020304" pitchFamily="18" charset="0"/>
                <a:cs typeface="Arial" panose="020B0604020202020204" pitchFamily="34" charset="0"/>
              </a:rPr>
              <a:t>ii) I/O mode (indirect):</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Times New Roman" panose="02020603050405020304" pitchFamily="18" charset="0"/>
                <a:cs typeface="Arial" panose="020B0604020202020204" pitchFamily="34" charset="0"/>
              </a:rPr>
              <a:t>The port number is taken from DX. </a:t>
            </a:r>
          </a:p>
          <a:p>
            <a:pPr marL="0" lvl="0" indent="0" algn="just" eaLnBrk="0" fontAlgn="base" hangingPunct="0">
              <a:lnSpc>
                <a:spcPct val="100000"/>
              </a:lnSpc>
              <a:spcBef>
                <a:spcPct val="0"/>
              </a:spcBef>
              <a:spcAft>
                <a:spcPct val="0"/>
              </a:spcAft>
              <a:buNone/>
              <a:tabLst>
                <a:tab pos="457200" algn="l"/>
              </a:tabLst>
            </a:pPr>
            <a:r>
              <a:rPr lang="en-US" b="1" dirty="0">
                <a:ea typeface="Times New Roman" panose="02020603050405020304" pitchFamily="18" charset="0"/>
                <a:cs typeface="Arial" panose="020B0604020202020204" pitchFamily="34" charset="0"/>
              </a:rPr>
              <a:t>Example 1: IN AL, DX</a:t>
            </a:r>
            <a:endParaRPr lang="en-US" b="1"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r>
              <a:rPr lang="en-US" dirty="0">
                <a:ea typeface="Times New Roman" panose="02020603050405020304" pitchFamily="18" charset="0"/>
                <a:cs typeface="Arial" panose="020B0604020202020204" pitchFamily="34" charset="0"/>
              </a:rPr>
              <a:t>If [DX] = 5040</a:t>
            </a:r>
            <a:endParaRPr lang="en-US"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r>
              <a:rPr lang="en-US" dirty="0">
                <a:ea typeface="Times New Roman" panose="02020603050405020304" pitchFamily="18" charset="0"/>
                <a:cs typeface="Arial" panose="020B0604020202020204" pitchFamily="34" charset="0"/>
              </a:rPr>
              <a:t>8 bit content by port 5040 is moved into AL.</a:t>
            </a:r>
          </a:p>
          <a:p>
            <a:pPr marL="0" lvl="0" indent="0" algn="just" eaLnBrk="0" fontAlgn="base" hangingPunct="0">
              <a:lnSpc>
                <a:spcPct val="100000"/>
              </a:lnSpc>
              <a:spcBef>
                <a:spcPct val="0"/>
              </a:spcBef>
              <a:spcAft>
                <a:spcPct val="0"/>
              </a:spcAft>
              <a:buNone/>
              <a:tabLst>
                <a:tab pos="457200" algn="l"/>
              </a:tabLst>
            </a:pPr>
            <a:r>
              <a:rPr lang="en-US" dirty="0">
                <a:ea typeface="Times New Roman" panose="02020603050405020304" pitchFamily="18" charset="0"/>
                <a:cs typeface="Arial" panose="020B0604020202020204" pitchFamily="34" charset="0"/>
              </a:rPr>
              <a:t> </a:t>
            </a:r>
            <a:r>
              <a:rPr lang="en-US" b="1" dirty="0">
                <a:ea typeface="Times New Roman" panose="02020603050405020304" pitchFamily="18" charset="0"/>
                <a:cs typeface="Arial" panose="020B0604020202020204" pitchFamily="34" charset="0"/>
              </a:rPr>
              <a:t>Example 2: IN AX, DX</a:t>
            </a:r>
            <a:endParaRPr lang="en-US" b="1" dirty="0"/>
          </a:p>
          <a:p>
            <a:pPr marL="0" lvl="0" indent="0" algn="just" eaLnBrk="0" fontAlgn="base" hangingPunct="0">
              <a:lnSpc>
                <a:spcPct val="100000"/>
              </a:lnSpc>
              <a:spcBef>
                <a:spcPct val="0"/>
              </a:spcBef>
              <a:spcAft>
                <a:spcPct val="0"/>
              </a:spcAft>
              <a:buNone/>
              <a:tabLst>
                <a:tab pos="457200" algn="l"/>
              </a:tabLst>
            </a:pPr>
            <a:r>
              <a:rPr lang="en-US" dirty="0">
                <a:ea typeface="Wingdings" panose="05000000000000000000" pitchFamily="2" charset="2"/>
              </a:rPr>
              <a:t> </a:t>
            </a:r>
            <a:r>
              <a:rPr lang="en-US" dirty="0">
                <a:ea typeface="Times New Roman" panose="02020603050405020304" pitchFamily="18" charset="0"/>
                <a:cs typeface="Arial" panose="020B0604020202020204" pitchFamily="34" charset="0"/>
              </a:rPr>
              <a:t>Inputs 8 bit content of ports 5040 and 5041 into AL and AH respectively.</a:t>
            </a:r>
            <a:endParaRPr lang="en-US" dirty="0"/>
          </a:p>
          <a:p>
            <a:pPr marL="0" indent="0" algn="just">
              <a:buNone/>
            </a:pPr>
            <a:endParaRPr lang="en-US" dirty="0" smtClean="0"/>
          </a:p>
        </p:txBody>
      </p:sp>
    </p:spTree>
    <p:extLst>
      <p:ext uri="{BB962C8B-B14F-4D97-AF65-F5344CB8AC3E}">
        <p14:creationId xmlns:p14="http://schemas.microsoft.com/office/powerpoint/2010/main" val="38848804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627063"/>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4294967295"/>
          </p:nvPr>
        </p:nvSpPr>
        <p:spPr>
          <a:xfrm>
            <a:off x="0" y="1476375"/>
            <a:ext cx="10515600" cy="5183188"/>
          </a:xfrm>
        </p:spPr>
        <p:txBody>
          <a:bodyPr>
            <a:normAutofit/>
          </a:bodyPr>
          <a:lstStyle/>
          <a:p>
            <a:pPr marL="0" indent="0" algn="ctr">
              <a:buNone/>
            </a:pPr>
            <a:r>
              <a:rPr lang="en-US" b="1" dirty="0" smtClean="0"/>
              <a:t>Relative addressing </a:t>
            </a:r>
            <a:r>
              <a:rPr lang="en-US" b="1" dirty="0"/>
              <a:t>mode</a:t>
            </a:r>
          </a:p>
          <a:p>
            <a:pPr marL="0" indent="0">
              <a:buNone/>
            </a:pPr>
            <a:r>
              <a:rPr lang="en-US" dirty="0"/>
              <a:t>• </a:t>
            </a:r>
            <a:r>
              <a:rPr lang="en-US" dirty="0" smtClean="0"/>
              <a:t>Instructions using this mode specify the operand as a signal 8-bit displacement relative to PC.</a:t>
            </a:r>
            <a:endParaRPr lang="en-US" dirty="0"/>
          </a:p>
          <a:p>
            <a:pPr marL="0" indent="0">
              <a:buNone/>
            </a:pPr>
            <a:r>
              <a:rPr lang="en-US" dirty="0"/>
              <a:t>• Example:</a:t>
            </a:r>
          </a:p>
          <a:p>
            <a:pPr marL="0" indent="0">
              <a:buNone/>
            </a:pPr>
            <a:r>
              <a:rPr lang="en-US" dirty="0"/>
              <a:t>• </a:t>
            </a:r>
            <a:r>
              <a:rPr lang="en-US" dirty="0" smtClean="0"/>
              <a:t>JNC START</a:t>
            </a:r>
            <a:endParaRPr lang="en-US" dirty="0"/>
          </a:p>
          <a:p>
            <a:pPr marL="0" indent="0">
              <a:buNone/>
            </a:pPr>
            <a:r>
              <a:rPr lang="en-US" dirty="0"/>
              <a:t>• </a:t>
            </a:r>
            <a:r>
              <a:rPr lang="en-US" dirty="0" smtClean="0"/>
              <a:t>This instruction means that if carry=0, then PC is loaded with current PC contents plus the 8-bit value of START; otherwise the next instruction is executed.</a:t>
            </a:r>
          </a:p>
        </p:txBody>
      </p:sp>
    </p:spTree>
    <p:extLst>
      <p:ext uri="{BB962C8B-B14F-4D97-AF65-F5344CB8AC3E}">
        <p14:creationId xmlns:p14="http://schemas.microsoft.com/office/powerpoint/2010/main" val="12967778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65125"/>
            <a:ext cx="10515600" cy="627063"/>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Types of Addressing Mode</a:t>
            </a:r>
            <a:endParaRPr lang="en-US" b="1" dirty="0">
              <a:solidFill>
                <a:schemeClr val="accent1">
                  <a:lumMod val="50000"/>
                </a:schemeClr>
              </a:solidFill>
            </a:endParaRPr>
          </a:p>
        </p:txBody>
      </p:sp>
      <p:sp>
        <p:nvSpPr>
          <p:cNvPr id="3" name="Content Placeholder 2"/>
          <p:cNvSpPr>
            <a:spLocks noGrp="1"/>
          </p:cNvSpPr>
          <p:nvPr>
            <p:ph idx="4294967295"/>
          </p:nvPr>
        </p:nvSpPr>
        <p:spPr>
          <a:xfrm>
            <a:off x="0" y="1476375"/>
            <a:ext cx="10515600" cy="5183188"/>
          </a:xfrm>
        </p:spPr>
        <p:txBody>
          <a:bodyPr>
            <a:normAutofit/>
          </a:bodyPr>
          <a:lstStyle/>
          <a:p>
            <a:pPr marL="0" indent="0" algn="ctr">
              <a:buNone/>
            </a:pPr>
            <a:r>
              <a:rPr lang="en-US" b="1" dirty="0" smtClean="0"/>
              <a:t>Implied </a:t>
            </a:r>
            <a:r>
              <a:rPr lang="en-US" b="1" dirty="0"/>
              <a:t>addressing mode</a:t>
            </a:r>
          </a:p>
          <a:p>
            <a:pPr marL="0" indent="0">
              <a:buNone/>
            </a:pPr>
            <a:r>
              <a:rPr lang="en-US" dirty="0"/>
              <a:t>• </a:t>
            </a:r>
            <a:r>
              <a:rPr lang="en-US" dirty="0" smtClean="0"/>
              <a:t>Instruction using this mode have no operands.</a:t>
            </a:r>
            <a:endParaRPr lang="en-US" dirty="0"/>
          </a:p>
          <a:p>
            <a:pPr marL="0" indent="0">
              <a:buNone/>
            </a:pPr>
            <a:r>
              <a:rPr lang="en-US" dirty="0"/>
              <a:t>• Example:</a:t>
            </a:r>
          </a:p>
          <a:p>
            <a:pPr marL="0" indent="0">
              <a:buNone/>
            </a:pPr>
            <a:r>
              <a:rPr lang="en-US" dirty="0"/>
              <a:t>• </a:t>
            </a:r>
            <a:r>
              <a:rPr lang="en-US" dirty="0" smtClean="0"/>
              <a:t>CLC</a:t>
            </a:r>
            <a:endParaRPr lang="en-US" dirty="0"/>
          </a:p>
          <a:p>
            <a:pPr marL="0" indent="0">
              <a:buNone/>
            </a:pPr>
            <a:r>
              <a:rPr lang="en-US" dirty="0"/>
              <a:t>• This </a:t>
            </a:r>
            <a:r>
              <a:rPr lang="en-US" dirty="0" smtClean="0"/>
              <a:t>clears the </a:t>
            </a:r>
            <a:r>
              <a:rPr lang="en-US" dirty="0"/>
              <a:t>carry </a:t>
            </a:r>
            <a:r>
              <a:rPr lang="en-US" dirty="0" smtClean="0"/>
              <a:t>flag to zero.</a:t>
            </a:r>
          </a:p>
        </p:txBody>
      </p:sp>
    </p:spTree>
    <p:extLst>
      <p:ext uri="{BB962C8B-B14F-4D97-AF65-F5344CB8AC3E}">
        <p14:creationId xmlns:p14="http://schemas.microsoft.com/office/powerpoint/2010/main" val="121473959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8388"/>
            <a:ext cx="10515600" cy="1868623"/>
          </a:xfrm>
          <a:solidFill>
            <a:schemeClr val="bg1">
              <a:lumMod val="95000"/>
            </a:schemeClr>
          </a:solidFill>
          <a:ln>
            <a:solidFill>
              <a:schemeClr val="bg2">
                <a:lumMod val="75000"/>
              </a:schemeClr>
            </a:solidFill>
          </a:ln>
        </p:spPr>
        <p:txBody>
          <a:bodyPr>
            <a:normAutofit/>
          </a:bodyPr>
          <a:lstStyle/>
          <a:p>
            <a:pPr algn="ctr"/>
            <a:r>
              <a:rPr lang="en-US" b="1" dirty="0" smtClean="0">
                <a:solidFill>
                  <a:schemeClr val="accent1">
                    <a:lumMod val="50000"/>
                  </a:schemeClr>
                </a:solidFill>
              </a:rPr>
              <a:t>Instruction Set of 8086 Microprocessor</a:t>
            </a:r>
            <a:r>
              <a:rPr lang="en-US" b="1" dirty="0"/>
              <a:t/>
            </a:r>
            <a:br>
              <a:rPr lang="en-US" b="1" dirty="0"/>
            </a:br>
            <a:endParaRPr lang="en-US" b="1" dirty="0">
              <a:solidFill>
                <a:schemeClr val="accent1">
                  <a:lumMod val="50000"/>
                </a:schemeClr>
              </a:solidFill>
            </a:endParaRPr>
          </a:p>
        </p:txBody>
      </p:sp>
    </p:spTree>
    <p:extLst>
      <p:ext uri="{BB962C8B-B14F-4D97-AF65-F5344CB8AC3E}">
        <p14:creationId xmlns:p14="http://schemas.microsoft.com/office/powerpoint/2010/main" val="17736590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normAutofit/>
          </a:bodyPr>
          <a:lstStyle/>
          <a:p>
            <a:pPr marL="0" indent="0">
              <a:buNone/>
            </a:pPr>
            <a:r>
              <a:rPr lang="en-US" b="1" dirty="0" smtClean="0"/>
              <a:t>Execution </a:t>
            </a:r>
            <a:r>
              <a:rPr lang="en-US" b="1" dirty="0"/>
              <a:t>Unit (EU</a:t>
            </a:r>
            <a:r>
              <a:rPr lang="en-US" b="1" dirty="0" smtClean="0"/>
              <a:t>) </a:t>
            </a:r>
            <a:r>
              <a:rPr lang="en-US" b="1" dirty="0"/>
              <a:t>performs the following functions- </a:t>
            </a:r>
          </a:p>
          <a:p>
            <a:r>
              <a:rPr lang="en-US" dirty="0"/>
              <a:t>It fetches instructions from the Queue in BIU, decodes and executes them.</a:t>
            </a:r>
          </a:p>
          <a:p>
            <a:r>
              <a:rPr lang="en-US" dirty="0"/>
              <a:t>It performs arithmetic, logic and internal data transfer operations within the microprocessor.</a:t>
            </a:r>
          </a:p>
          <a:p>
            <a:r>
              <a:rPr lang="en-US" dirty="0"/>
              <a:t>It sends request signals to the BIU to access the external module.</a:t>
            </a:r>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Execution Unit (EU)</a:t>
            </a:r>
          </a:p>
        </p:txBody>
      </p:sp>
    </p:spTree>
    <p:extLst>
      <p:ext uri="{BB962C8B-B14F-4D97-AF65-F5344CB8AC3E}">
        <p14:creationId xmlns:p14="http://schemas.microsoft.com/office/powerpoint/2010/main" val="274785896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27652"/>
          </a:xfrm>
          <a:solidFill>
            <a:schemeClr val="bg1">
              <a:lumMod val="95000"/>
            </a:schemeClr>
          </a:solidFill>
          <a:ln>
            <a:solidFill>
              <a:schemeClr val="bg2">
                <a:lumMod val="75000"/>
              </a:schemeClr>
            </a:solidFill>
          </a:ln>
        </p:spPr>
        <p:txBody>
          <a:bodyPr>
            <a:normAutofit fontScale="90000"/>
          </a:bodyPr>
          <a:lstStyle/>
          <a:p>
            <a:r>
              <a:rPr lang="en-US" b="1" dirty="0" smtClean="0">
                <a:solidFill>
                  <a:schemeClr val="accent1">
                    <a:lumMod val="50000"/>
                  </a:schemeClr>
                </a:solidFill>
              </a:rPr>
              <a:t>Instruction Set of 8086</a:t>
            </a:r>
            <a:endParaRPr lang="en-US" b="1" dirty="0">
              <a:solidFill>
                <a:schemeClr val="accent1">
                  <a:lumMod val="50000"/>
                </a:schemeClr>
              </a:solidFill>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12124" y="1166648"/>
            <a:ext cx="7630510" cy="5549462"/>
          </a:xfrm>
          <a:prstGeom prst="rect">
            <a:avLst/>
          </a:prstGeom>
        </p:spPr>
      </p:pic>
    </p:spTree>
    <p:extLst>
      <p:ext uri="{BB962C8B-B14F-4D97-AF65-F5344CB8AC3E}">
        <p14:creationId xmlns:p14="http://schemas.microsoft.com/office/powerpoint/2010/main" val="390798412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4943"/>
          </a:xfrm>
          <a:solidFill>
            <a:schemeClr val="bg1">
              <a:lumMod val="95000"/>
            </a:schemeClr>
          </a:solidFill>
          <a:ln>
            <a:solidFill>
              <a:schemeClr val="bg2">
                <a:lumMod val="75000"/>
              </a:schemeClr>
            </a:solidFill>
          </a:ln>
        </p:spPr>
        <p:txBody>
          <a:bodyPr>
            <a:normAutofit fontScale="90000"/>
          </a:bodyPr>
          <a:lstStyle/>
          <a:p>
            <a:r>
              <a:rPr lang="en-US" sz="3600" b="1" dirty="0" smtClean="0">
                <a:solidFill>
                  <a:schemeClr val="accent1">
                    <a:lumMod val="50000"/>
                  </a:schemeClr>
                </a:solidFill>
              </a:rPr>
              <a:t>Accessing words from odd address takes longer time than even address</a:t>
            </a:r>
            <a:endParaRPr lang="en-US" sz="3600" b="1" dirty="0">
              <a:solidFill>
                <a:schemeClr val="accent1">
                  <a:lumMod val="50000"/>
                </a:schemeClr>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03287" y="1623848"/>
            <a:ext cx="6985425" cy="5029200"/>
          </a:xfrm>
        </p:spPr>
      </p:pic>
    </p:spTree>
    <p:extLst>
      <p:ext uri="{BB962C8B-B14F-4D97-AF65-F5344CB8AC3E}">
        <p14:creationId xmlns:p14="http://schemas.microsoft.com/office/powerpoint/2010/main" val="10677667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Offset for the Specific Segment</a:t>
            </a:r>
          </a:p>
        </p:txBody>
      </p:sp>
      <p:graphicFrame>
        <p:nvGraphicFramePr>
          <p:cNvPr id="5" name="Table 4"/>
          <p:cNvGraphicFramePr>
            <a:graphicFrameLocks noGrp="1"/>
          </p:cNvGraphicFramePr>
          <p:nvPr>
            <p:extLst/>
          </p:nvPr>
        </p:nvGraphicFramePr>
        <p:xfrm>
          <a:off x="995680" y="1725506"/>
          <a:ext cx="10220959" cy="3928535"/>
        </p:xfrm>
        <a:graphic>
          <a:graphicData uri="http://schemas.openxmlformats.org/drawingml/2006/table">
            <a:tbl>
              <a:tblPr firstRow="1" bandRow="1">
                <a:tableStyleId>{5C22544A-7EE6-4342-B048-85BDC9FD1C3A}</a:tableStyleId>
              </a:tblPr>
              <a:tblGrid>
                <a:gridCol w="1507591">
                  <a:extLst>
                    <a:ext uri="{9D8B030D-6E8A-4147-A177-3AD203B41FA5}">
                      <a16:colId xmlns:a16="http://schemas.microsoft.com/office/drawing/2014/main" val="20000"/>
                    </a:ext>
                  </a:extLst>
                </a:gridCol>
                <a:gridCol w="2630075">
                  <a:extLst>
                    <a:ext uri="{9D8B030D-6E8A-4147-A177-3AD203B41FA5}">
                      <a16:colId xmlns:a16="http://schemas.microsoft.com/office/drawing/2014/main" val="20001"/>
                    </a:ext>
                  </a:extLst>
                </a:gridCol>
                <a:gridCol w="6083293">
                  <a:extLst>
                    <a:ext uri="{9D8B030D-6E8A-4147-A177-3AD203B41FA5}">
                      <a16:colId xmlns:a16="http://schemas.microsoft.com/office/drawing/2014/main" val="20002"/>
                    </a:ext>
                  </a:extLst>
                </a:gridCol>
              </a:tblGrid>
              <a:tr h="674597">
                <a:tc>
                  <a:txBody>
                    <a:bodyPr/>
                    <a:lstStyle/>
                    <a:p>
                      <a:pPr algn="ctr"/>
                      <a:r>
                        <a:rPr lang="en-US" sz="2800" dirty="0" smtClean="0"/>
                        <a:t>Segment</a:t>
                      </a:r>
                      <a:endParaRPr lang="en-US" sz="2800" dirty="0"/>
                    </a:p>
                  </a:txBody>
                  <a:tcPr/>
                </a:tc>
                <a:tc>
                  <a:txBody>
                    <a:bodyPr/>
                    <a:lstStyle/>
                    <a:p>
                      <a:pPr algn="ctr"/>
                      <a:r>
                        <a:rPr lang="en-US" sz="2800" dirty="0" smtClean="0"/>
                        <a:t>Offset Registers</a:t>
                      </a:r>
                      <a:endParaRPr lang="en-US" sz="2800" dirty="0"/>
                    </a:p>
                  </a:txBody>
                  <a:tcPr/>
                </a:tc>
                <a:tc>
                  <a:txBody>
                    <a:bodyPr/>
                    <a:lstStyle/>
                    <a:p>
                      <a:pPr algn="ctr"/>
                      <a:r>
                        <a:rPr lang="en-US" sz="2800" dirty="0" smtClean="0"/>
                        <a:t>Function</a:t>
                      </a:r>
                      <a:endParaRPr lang="en-US" sz="2800" dirty="0"/>
                    </a:p>
                  </a:txBody>
                  <a:tcPr/>
                </a:tc>
                <a:extLst>
                  <a:ext uri="{0D108BD9-81ED-4DB2-BD59-A6C34878D82A}">
                    <a16:rowId xmlns:a16="http://schemas.microsoft.com/office/drawing/2014/main" val="10000"/>
                  </a:ext>
                </a:extLst>
              </a:tr>
              <a:tr h="674597">
                <a:tc>
                  <a:txBody>
                    <a:bodyPr/>
                    <a:lstStyle/>
                    <a:p>
                      <a:pPr algn="ctr"/>
                      <a:r>
                        <a:rPr lang="en-US" sz="2800" dirty="0" smtClean="0"/>
                        <a:t>CS</a:t>
                      </a:r>
                      <a:endParaRPr lang="en-US" sz="2800" dirty="0"/>
                    </a:p>
                  </a:txBody>
                  <a:tcPr/>
                </a:tc>
                <a:tc>
                  <a:txBody>
                    <a:bodyPr/>
                    <a:lstStyle/>
                    <a:p>
                      <a:pPr algn="ctr"/>
                      <a:r>
                        <a:rPr lang="en-US" sz="2800" dirty="0" smtClean="0"/>
                        <a:t>IP</a:t>
                      </a:r>
                      <a:endParaRPr lang="en-US" sz="2800" dirty="0"/>
                    </a:p>
                  </a:txBody>
                  <a:tcPr/>
                </a:tc>
                <a:tc>
                  <a:txBody>
                    <a:bodyPr/>
                    <a:lstStyle/>
                    <a:p>
                      <a:pPr algn="l"/>
                      <a:r>
                        <a:rPr lang="en-US" sz="2800" dirty="0" smtClean="0"/>
                        <a:t>Address</a:t>
                      </a:r>
                      <a:r>
                        <a:rPr lang="en-US" sz="2800" baseline="0" dirty="0" smtClean="0"/>
                        <a:t> of the next instruction</a:t>
                      </a:r>
                      <a:endParaRPr lang="en-US" sz="2800" dirty="0"/>
                    </a:p>
                  </a:txBody>
                  <a:tcPr/>
                </a:tc>
                <a:extLst>
                  <a:ext uri="{0D108BD9-81ED-4DB2-BD59-A6C34878D82A}">
                    <a16:rowId xmlns:a16="http://schemas.microsoft.com/office/drawing/2014/main" val="10001"/>
                  </a:ext>
                </a:extLst>
              </a:tr>
              <a:tr h="674597">
                <a:tc>
                  <a:txBody>
                    <a:bodyPr/>
                    <a:lstStyle/>
                    <a:p>
                      <a:pPr algn="ctr"/>
                      <a:r>
                        <a:rPr lang="en-US" sz="2800" dirty="0" smtClean="0"/>
                        <a:t>DS</a:t>
                      </a:r>
                      <a:endParaRPr lang="en-US" sz="2800" dirty="0"/>
                    </a:p>
                  </a:txBody>
                  <a:tcPr/>
                </a:tc>
                <a:tc>
                  <a:txBody>
                    <a:bodyPr/>
                    <a:lstStyle/>
                    <a:p>
                      <a:pPr algn="ctr"/>
                      <a:r>
                        <a:rPr lang="en-US" sz="2800" dirty="0" smtClean="0"/>
                        <a:t>BX, DI, SI</a:t>
                      </a:r>
                      <a:endParaRPr lang="en-US" sz="2800" dirty="0"/>
                    </a:p>
                  </a:txBody>
                  <a:tcPr/>
                </a:tc>
                <a:tc>
                  <a:txBody>
                    <a:bodyPr/>
                    <a:lstStyle/>
                    <a:p>
                      <a:pPr algn="l"/>
                      <a:r>
                        <a:rPr lang="en-US" sz="2800" dirty="0" smtClean="0"/>
                        <a:t>Address of data</a:t>
                      </a:r>
                      <a:endParaRPr lang="en-US" sz="2800" dirty="0"/>
                    </a:p>
                  </a:txBody>
                  <a:tcPr/>
                </a:tc>
                <a:extLst>
                  <a:ext uri="{0D108BD9-81ED-4DB2-BD59-A6C34878D82A}">
                    <a16:rowId xmlns:a16="http://schemas.microsoft.com/office/drawing/2014/main" val="10002"/>
                  </a:ext>
                </a:extLst>
              </a:tr>
              <a:tr h="674597">
                <a:tc>
                  <a:txBody>
                    <a:bodyPr/>
                    <a:lstStyle/>
                    <a:p>
                      <a:pPr algn="ctr"/>
                      <a:r>
                        <a:rPr lang="en-US" sz="2800" dirty="0" smtClean="0"/>
                        <a:t>SS</a:t>
                      </a:r>
                      <a:endParaRPr lang="en-US" sz="2800" dirty="0"/>
                    </a:p>
                  </a:txBody>
                  <a:tcPr/>
                </a:tc>
                <a:tc>
                  <a:txBody>
                    <a:bodyPr/>
                    <a:lstStyle/>
                    <a:p>
                      <a:pPr algn="ctr"/>
                      <a:r>
                        <a:rPr lang="en-US" sz="2800" dirty="0" smtClean="0"/>
                        <a:t>SP, BP</a:t>
                      </a:r>
                      <a:endParaRPr lang="en-US" sz="2800" dirty="0"/>
                    </a:p>
                  </a:txBody>
                  <a:tcPr/>
                </a:tc>
                <a:tc>
                  <a:txBody>
                    <a:bodyPr/>
                    <a:lstStyle/>
                    <a:p>
                      <a:pPr algn="l"/>
                      <a:r>
                        <a:rPr lang="en-US" sz="2800" dirty="0" smtClean="0"/>
                        <a:t>Address in the stack</a:t>
                      </a:r>
                      <a:endParaRPr lang="en-US" sz="2800" dirty="0"/>
                    </a:p>
                  </a:txBody>
                  <a:tcPr/>
                </a:tc>
                <a:extLst>
                  <a:ext uri="{0D108BD9-81ED-4DB2-BD59-A6C34878D82A}">
                    <a16:rowId xmlns:a16="http://schemas.microsoft.com/office/drawing/2014/main" val="10003"/>
                  </a:ext>
                </a:extLst>
              </a:tr>
              <a:tr h="1230147">
                <a:tc>
                  <a:txBody>
                    <a:bodyPr/>
                    <a:lstStyle/>
                    <a:p>
                      <a:pPr algn="ctr"/>
                      <a:r>
                        <a:rPr lang="en-US" sz="2800" dirty="0" smtClean="0"/>
                        <a:t>ES</a:t>
                      </a:r>
                      <a:endParaRPr lang="en-US" sz="2800" dirty="0"/>
                    </a:p>
                  </a:txBody>
                  <a:tcPr/>
                </a:tc>
                <a:tc>
                  <a:txBody>
                    <a:bodyPr/>
                    <a:lstStyle/>
                    <a:p>
                      <a:pPr algn="ctr"/>
                      <a:r>
                        <a:rPr lang="en-US" sz="2800" dirty="0" smtClean="0"/>
                        <a:t>BX, DI, SI</a:t>
                      </a:r>
                      <a:endParaRPr lang="en-US" sz="2800" dirty="0"/>
                    </a:p>
                  </a:txBody>
                  <a:tcPr/>
                </a:tc>
                <a:tc>
                  <a:txBody>
                    <a:bodyPr/>
                    <a:lstStyle/>
                    <a:p>
                      <a:pPr algn="l"/>
                      <a:r>
                        <a:rPr lang="en-US" sz="2800" dirty="0" smtClean="0"/>
                        <a:t>Address of destination data</a:t>
                      </a:r>
                    </a:p>
                    <a:p>
                      <a:pPr algn="l"/>
                      <a:r>
                        <a:rPr lang="en-US" sz="2800" dirty="0" smtClean="0"/>
                        <a:t>(for string operations)</a:t>
                      </a:r>
                      <a:endParaRPr lang="en-US" sz="28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113691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38922"/>
          </a:xfrm>
        </p:spPr>
        <p:txBody>
          <a:bodyPr>
            <a:normAutofit fontScale="90000"/>
          </a:bodyPr>
          <a:lstStyle/>
          <a:p>
            <a:r>
              <a:rPr lang="en-US" b="1" dirty="0" smtClean="0"/>
              <a:t>Example: </a:t>
            </a:r>
            <a:endParaRPr lang="en-US" b="1" dirty="0"/>
          </a:p>
        </p:txBody>
      </p:sp>
      <p:sp>
        <p:nvSpPr>
          <p:cNvPr id="3" name="Content Placeholder 2"/>
          <p:cNvSpPr>
            <a:spLocks noGrp="1"/>
          </p:cNvSpPr>
          <p:nvPr>
            <p:ph idx="1"/>
          </p:nvPr>
        </p:nvSpPr>
        <p:spPr>
          <a:xfrm>
            <a:off x="591671" y="1004048"/>
            <a:ext cx="11349317" cy="5172915"/>
          </a:xfrm>
        </p:spPr>
        <p:txBody>
          <a:bodyPr>
            <a:normAutofit/>
          </a:bodyPr>
          <a:lstStyle/>
          <a:p>
            <a:pPr algn="just"/>
            <a:r>
              <a:rPr lang="en-US" sz="2400" dirty="0" smtClean="0"/>
              <a:t>Determine the effect of each one of the following 8086 instructions:</a:t>
            </a:r>
          </a:p>
          <a:p>
            <a:pPr algn="just"/>
            <a:r>
              <a:rPr lang="en-US" sz="2400" dirty="0" err="1" smtClean="0"/>
              <a:t>i</a:t>
            </a:r>
            <a:r>
              <a:rPr lang="en-US" sz="2400" dirty="0" smtClean="0"/>
              <a:t>) PUSH [BX]</a:t>
            </a:r>
          </a:p>
          <a:p>
            <a:pPr algn="just"/>
            <a:r>
              <a:rPr lang="en-US" sz="2400" dirty="0" smtClean="0"/>
              <a:t>ii) DIV DH</a:t>
            </a:r>
          </a:p>
          <a:p>
            <a:pPr algn="just"/>
            <a:r>
              <a:rPr lang="en-US" sz="2400" dirty="0"/>
              <a:t>i</a:t>
            </a:r>
            <a:r>
              <a:rPr lang="en-US" sz="2400" dirty="0" smtClean="0"/>
              <a:t>ii) CWD</a:t>
            </a:r>
          </a:p>
          <a:p>
            <a:pPr algn="just"/>
            <a:r>
              <a:rPr lang="en-US" sz="2400" dirty="0"/>
              <a:t>i</a:t>
            </a:r>
            <a:r>
              <a:rPr lang="en-US" sz="2400" dirty="0" smtClean="0"/>
              <a:t>v) MOVSB</a:t>
            </a:r>
          </a:p>
          <a:p>
            <a:pPr algn="just"/>
            <a:r>
              <a:rPr lang="en-US" sz="2400" dirty="0" smtClean="0"/>
              <a:t>v) MOV START [BX], AL</a:t>
            </a:r>
          </a:p>
          <a:p>
            <a:pPr marL="0" indent="0" algn="just">
              <a:buNone/>
            </a:pPr>
            <a:r>
              <a:rPr lang="en-US" sz="2400" dirty="0" smtClean="0"/>
              <a:t>Assume the following data prior to execution of each one of the above instructions independently.</a:t>
            </a:r>
          </a:p>
        </p:txBody>
      </p:sp>
      <p:graphicFrame>
        <p:nvGraphicFramePr>
          <p:cNvPr id="4" name="Table 3"/>
          <p:cNvGraphicFramePr>
            <a:graphicFrameLocks noGrp="1"/>
          </p:cNvGraphicFramePr>
          <p:nvPr/>
        </p:nvGraphicFramePr>
        <p:xfrm>
          <a:off x="591671" y="4524709"/>
          <a:ext cx="11074811" cy="2194560"/>
        </p:xfrm>
        <a:graphic>
          <a:graphicData uri="http://schemas.openxmlformats.org/drawingml/2006/table">
            <a:tbl>
              <a:tblPr firstRow="1" firstCol="1" bandRow="1">
                <a:tableStyleId>{5C22544A-7EE6-4342-B048-85BDC9FD1C3A}</a:tableStyleId>
              </a:tblPr>
              <a:tblGrid>
                <a:gridCol w="3690805">
                  <a:extLst>
                    <a:ext uri="{9D8B030D-6E8A-4147-A177-3AD203B41FA5}">
                      <a16:colId xmlns:a16="http://schemas.microsoft.com/office/drawing/2014/main" val="20000"/>
                    </a:ext>
                  </a:extLst>
                </a:gridCol>
                <a:gridCol w="3692003">
                  <a:extLst>
                    <a:ext uri="{9D8B030D-6E8A-4147-A177-3AD203B41FA5}">
                      <a16:colId xmlns:a16="http://schemas.microsoft.com/office/drawing/2014/main" val="20001"/>
                    </a:ext>
                  </a:extLst>
                </a:gridCol>
                <a:gridCol w="3692003">
                  <a:extLst>
                    <a:ext uri="{9D8B030D-6E8A-4147-A177-3AD203B41FA5}">
                      <a16:colId xmlns:a16="http://schemas.microsoft.com/office/drawing/2014/main" val="20002"/>
                    </a:ext>
                  </a:extLst>
                </a:gridCol>
              </a:tblGrid>
              <a:tr h="323192">
                <a:tc>
                  <a:txBody>
                    <a:bodyPr/>
                    <a:lstStyle/>
                    <a:p>
                      <a:pPr>
                        <a:spcAft>
                          <a:spcPts val="0"/>
                        </a:spcAft>
                      </a:pPr>
                      <a:r>
                        <a:rPr lang="en-SG" sz="2400">
                          <a:effectLst/>
                        </a:rPr>
                        <a:t>[DS] = 3000H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[SI] = 0400H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[36000H] = 02H</a:t>
                      </a:r>
                      <a:endParaRPr lang="en-US" sz="20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0"/>
                  </a:ext>
                </a:extLst>
              </a:tr>
              <a:tr h="323192">
                <a:tc>
                  <a:txBody>
                    <a:bodyPr/>
                    <a:lstStyle/>
                    <a:p>
                      <a:pPr>
                        <a:spcAft>
                          <a:spcPts val="0"/>
                        </a:spcAft>
                      </a:pPr>
                      <a:r>
                        <a:rPr lang="en-SG" sz="2400">
                          <a:effectLst/>
                        </a:rPr>
                        <a:t>[ES] = 5000H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[DI] = 0500H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[36001H] = 03H</a:t>
                      </a:r>
                      <a:endParaRPr lang="en-US" sz="20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1"/>
                  </a:ext>
                </a:extLst>
              </a:tr>
              <a:tr h="323192">
                <a:tc>
                  <a:txBody>
                    <a:bodyPr/>
                    <a:lstStyle/>
                    <a:p>
                      <a:pPr>
                        <a:spcAft>
                          <a:spcPts val="0"/>
                        </a:spcAft>
                      </a:pPr>
                      <a:r>
                        <a:rPr lang="en-SG" sz="2400">
                          <a:effectLst/>
                        </a:rPr>
                        <a:t>[DX] = 0400H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DF = 0</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[50500H] = 05H</a:t>
                      </a:r>
                      <a:endParaRPr lang="en-US" sz="20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2"/>
                  </a:ext>
                </a:extLst>
              </a:tr>
              <a:tr h="323192">
                <a:tc>
                  <a:txBody>
                    <a:bodyPr/>
                    <a:lstStyle/>
                    <a:p>
                      <a:pPr>
                        <a:spcAft>
                          <a:spcPts val="0"/>
                        </a:spcAft>
                      </a:pPr>
                      <a:r>
                        <a:rPr lang="en-SG" sz="2400">
                          <a:effectLst/>
                        </a:rPr>
                        <a:t>[SP] = 5000H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[BX] = 6000H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[30400H] = 02H</a:t>
                      </a:r>
                      <a:endParaRPr lang="en-US" sz="20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3"/>
                  </a:ext>
                </a:extLst>
              </a:tr>
              <a:tr h="323192">
                <a:tc>
                  <a:txBody>
                    <a:bodyPr/>
                    <a:lstStyle/>
                    <a:p>
                      <a:pPr>
                        <a:spcAft>
                          <a:spcPts val="0"/>
                        </a:spcAft>
                      </a:pPr>
                      <a:r>
                        <a:rPr lang="en-SG" sz="2400">
                          <a:effectLst/>
                        </a:rPr>
                        <a:t>[SS] = 6000H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START = 05H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[30401H] = 03H</a:t>
                      </a:r>
                      <a:endParaRPr lang="en-US" sz="200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4"/>
                  </a:ext>
                </a:extLst>
              </a:tr>
              <a:tr h="323192">
                <a:tc>
                  <a:txBody>
                    <a:bodyPr/>
                    <a:lstStyle/>
                    <a:p>
                      <a:pPr>
                        <a:spcAft>
                          <a:spcPts val="0"/>
                        </a:spcAft>
                      </a:pPr>
                      <a:r>
                        <a:rPr lang="en-SG" sz="2400">
                          <a:effectLst/>
                        </a:rPr>
                        <a:t>[AX] = 00A9H</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a:effectLst/>
                        </a:rPr>
                        <a:t> </a:t>
                      </a:r>
                      <a:endParaRPr lang="en-US" sz="2000">
                        <a:effectLst/>
                        <a:latin typeface="Calibri" panose="020F0502020204030204" pitchFamily="34" charset="0"/>
                        <a:ea typeface="Calibri" panose="020F0502020204030204" pitchFamily="34" charset="0"/>
                        <a:cs typeface="Vrinda"/>
                      </a:endParaRPr>
                    </a:p>
                  </a:txBody>
                  <a:tcPr marL="68580" marR="68580" marT="0" marB="0"/>
                </a:tc>
                <a:tc>
                  <a:txBody>
                    <a:bodyPr/>
                    <a:lstStyle/>
                    <a:p>
                      <a:pPr>
                        <a:spcAft>
                          <a:spcPts val="0"/>
                        </a:spcAft>
                      </a:pPr>
                      <a:r>
                        <a:rPr lang="en-SG" sz="2400" dirty="0">
                          <a:effectLst/>
                        </a:rPr>
                        <a:t> </a:t>
                      </a:r>
                      <a:endParaRPr lang="en-US" sz="2000" dirty="0">
                        <a:effectLst/>
                        <a:latin typeface="Calibri" panose="020F0502020204030204" pitchFamily="34" charset="0"/>
                        <a:ea typeface="Calibri" panose="020F0502020204030204" pitchFamily="34" charset="0"/>
                        <a:cs typeface="Vrinda"/>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161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18388"/>
            <a:ext cx="10515600" cy="1868623"/>
          </a:xfrm>
          <a:solidFill>
            <a:schemeClr val="bg1">
              <a:lumMod val="95000"/>
            </a:schemeClr>
          </a:solidFill>
          <a:ln>
            <a:solidFill>
              <a:schemeClr val="bg2">
                <a:lumMod val="75000"/>
              </a:schemeClr>
            </a:solidFill>
          </a:ln>
        </p:spPr>
        <p:txBody>
          <a:bodyPr>
            <a:normAutofit fontScale="90000"/>
          </a:bodyPr>
          <a:lstStyle/>
          <a:p>
            <a:pPr algn="ctr"/>
            <a:r>
              <a:rPr lang="en-US" b="1" dirty="0" smtClean="0">
                <a:solidFill>
                  <a:schemeClr val="accent1">
                    <a:lumMod val="50000"/>
                  </a:schemeClr>
                </a:solidFill>
              </a:rPr>
              <a:t>Chapter 4</a:t>
            </a:r>
            <a:br>
              <a:rPr lang="en-US" b="1" dirty="0" smtClean="0">
                <a:solidFill>
                  <a:schemeClr val="accent1">
                    <a:lumMod val="50000"/>
                  </a:schemeClr>
                </a:solidFill>
              </a:rPr>
            </a:br>
            <a:r>
              <a:rPr lang="en-US" b="1" dirty="0" smtClean="0">
                <a:solidFill>
                  <a:schemeClr val="accent1">
                    <a:lumMod val="50000"/>
                  </a:schemeClr>
                </a:solidFill>
              </a:rPr>
              <a:t>  INTEL </a:t>
            </a:r>
            <a:r>
              <a:rPr lang="en-US" b="1" dirty="0">
                <a:solidFill>
                  <a:schemeClr val="accent1">
                    <a:lumMod val="50000"/>
                  </a:schemeClr>
                </a:solidFill>
              </a:rPr>
              <a:t>80186</a:t>
            </a:r>
            <a:r>
              <a:rPr lang="en-US" b="1" dirty="0" smtClean="0">
                <a:solidFill>
                  <a:schemeClr val="accent1">
                    <a:lumMod val="50000"/>
                  </a:schemeClr>
                </a:solidFill>
              </a:rPr>
              <a:t>/</a:t>
            </a:r>
            <a:r>
              <a:rPr lang="en-US" b="1" dirty="0">
                <a:solidFill>
                  <a:schemeClr val="accent1">
                    <a:lumMod val="50000"/>
                  </a:schemeClr>
                </a:solidFill>
              </a:rPr>
              <a:t> </a:t>
            </a:r>
            <a:r>
              <a:rPr lang="en-US" b="1" dirty="0" smtClean="0">
                <a:solidFill>
                  <a:schemeClr val="accent1">
                    <a:lumMod val="50000"/>
                  </a:schemeClr>
                </a:solidFill>
              </a:rPr>
              <a:t>80286 / 80386</a:t>
            </a:r>
            <a:r>
              <a:rPr lang="en-US" b="1" dirty="0"/>
              <a:t/>
            </a:r>
            <a:br>
              <a:rPr lang="en-US" b="1" dirty="0"/>
            </a:br>
            <a:endParaRPr lang="en-US" b="1" dirty="0">
              <a:solidFill>
                <a:schemeClr val="accent1">
                  <a:lumMod val="50000"/>
                </a:schemeClr>
              </a:solidFill>
            </a:endParaRPr>
          </a:p>
        </p:txBody>
      </p:sp>
    </p:spTree>
    <p:extLst>
      <p:ext uri="{BB962C8B-B14F-4D97-AF65-F5344CB8AC3E}">
        <p14:creationId xmlns:p14="http://schemas.microsoft.com/office/powerpoint/2010/main" val="15430652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42682" y="358588"/>
            <a:ext cx="10511118" cy="634190"/>
          </a:xfrm>
          <a:solidFill>
            <a:schemeClr val="bg1">
              <a:lumMod val="95000"/>
            </a:schemeClr>
          </a:solidFill>
          <a:ln>
            <a:solidFill>
              <a:schemeClr val="bg2">
                <a:lumMod val="75000"/>
              </a:schemeClr>
            </a:solidFill>
          </a:ln>
        </p:spPr>
        <p:txBody>
          <a:bodyPr>
            <a:normAutofit/>
          </a:bodyPr>
          <a:lstStyle/>
          <a:p>
            <a:r>
              <a:rPr lang="en-US" sz="3600" b="1" dirty="0" smtClean="0">
                <a:solidFill>
                  <a:schemeClr val="accent1">
                    <a:lumMod val="50000"/>
                  </a:schemeClr>
                </a:solidFill>
              </a:rPr>
              <a:t>Questions</a:t>
            </a:r>
            <a:endParaRPr lang="en-US" sz="3600" b="1" dirty="0">
              <a:solidFill>
                <a:schemeClr val="accent1">
                  <a:lumMod val="50000"/>
                </a:schemeClr>
              </a:solidFill>
            </a:endParaRPr>
          </a:p>
        </p:txBody>
      </p:sp>
      <p:sp>
        <p:nvSpPr>
          <p:cNvPr id="6" name="Content Placeholder 5"/>
          <p:cNvSpPr>
            <a:spLocks noGrp="1"/>
          </p:cNvSpPr>
          <p:nvPr>
            <p:ph idx="1"/>
          </p:nvPr>
        </p:nvSpPr>
        <p:spPr/>
        <p:txBody>
          <a:bodyPr>
            <a:normAutofit fontScale="92500" lnSpcReduction="10000"/>
          </a:bodyPr>
          <a:lstStyle/>
          <a:p>
            <a:pPr lvl="0"/>
            <a:r>
              <a:rPr lang="en-SG" dirty="0"/>
              <a:t>Write down the properties/characteristics of 80186/80286/80386 microprocessor.</a:t>
            </a:r>
            <a:endParaRPr lang="en-US" dirty="0"/>
          </a:p>
          <a:p>
            <a:pPr lvl="0"/>
            <a:r>
              <a:rPr lang="en-SG" dirty="0"/>
              <a:t>Draw the functional block diagram of the 80186/80286/80386 microprocessor and explain briefly the functions of its different blocks.</a:t>
            </a:r>
            <a:endParaRPr lang="en-US" dirty="0"/>
          </a:p>
          <a:p>
            <a:pPr lvl="0"/>
            <a:r>
              <a:rPr lang="en-SG" dirty="0"/>
              <a:t>Mention the addressing modes of 80186 microprocessor.</a:t>
            </a:r>
            <a:endParaRPr lang="en-US" dirty="0"/>
          </a:p>
          <a:p>
            <a:pPr lvl="0"/>
            <a:r>
              <a:rPr lang="en-SG" dirty="0"/>
              <a:t>Explain with necessary figures how the 80286 microprocessor translates logical addresses to physical addresses.</a:t>
            </a:r>
            <a:endParaRPr lang="en-US" dirty="0"/>
          </a:p>
          <a:p>
            <a:pPr lvl="0"/>
            <a:r>
              <a:rPr lang="en-SG" dirty="0"/>
              <a:t>What are the differences between 80286 and 8086 microprocessor?</a:t>
            </a:r>
            <a:endParaRPr lang="en-US" dirty="0"/>
          </a:p>
          <a:p>
            <a:pPr lvl="0"/>
            <a:r>
              <a:rPr lang="en-SG" dirty="0"/>
              <a:t>Draw a comparison chart for 80186, 80286 and 80286 microprocessor.</a:t>
            </a:r>
            <a:endParaRPr lang="en-US" dirty="0"/>
          </a:p>
          <a:p>
            <a:pPr lvl="0"/>
            <a:r>
              <a:rPr lang="en-SG" dirty="0"/>
              <a:t>What are the differences between a register and a memory location?</a:t>
            </a:r>
            <a:endParaRPr lang="en-US" dirty="0"/>
          </a:p>
          <a:p>
            <a:endParaRPr lang="en-US" dirty="0"/>
          </a:p>
        </p:txBody>
      </p:sp>
    </p:spTree>
    <p:extLst>
      <p:ext uri="{BB962C8B-B14F-4D97-AF65-F5344CB8AC3E}">
        <p14:creationId xmlns:p14="http://schemas.microsoft.com/office/powerpoint/2010/main" val="23298203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842682" y="358588"/>
            <a:ext cx="10511118" cy="634190"/>
          </a:xfrm>
          <a:solidFill>
            <a:schemeClr val="bg1">
              <a:lumMod val="95000"/>
            </a:schemeClr>
          </a:solidFill>
          <a:ln>
            <a:solidFill>
              <a:schemeClr val="bg2">
                <a:lumMod val="75000"/>
              </a:schemeClr>
            </a:solidFill>
          </a:ln>
        </p:spPr>
        <p:txBody>
          <a:bodyPr>
            <a:normAutofit/>
          </a:bodyPr>
          <a:lstStyle/>
          <a:p>
            <a:r>
              <a:rPr lang="en-US" sz="3600" b="1" dirty="0" smtClean="0">
                <a:solidFill>
                  <a:schemeClr val="accent1">
                    <a:lumMod val="50000"/>
                  </a:schemeClr>
                </a:solidFill>
              </a:rPr>
              <a:t>80286 Address Translation</a:t>
            </a:r>
            <a:endParaRPr lang="en-US" sz="3600" b="1" dirty="0">
              <a:solidFill>
                <a:schemeClr val="accent1">
                  <a:lumMod val="50000"/>
                </a:schemeClr>
              </a:solidFill>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22484" y="1135116"/>
            <a:ext cx="6495392" cy="5596759"/>
          </a:xfrm>
        </p:spPr>
      </p:pic>
    </p:spTree>
    <p:extLst>
      <p:ext uri="{BB962C8B-B14F-4D97-AF65-F5344CB8AC3E}">
        <p14:creationId xmlns:p14="http://schemas.microsoft.com/office/powerpoint/2010/main" val="7323226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normAutofit/>
          </a:bodyPr>
          <a:lstStyle/>
          <a:p>
            <a:pPr marL="0" indent="0">
              <a:buNone/>
            </a:pPr>
            <a:r>
              <a:rPr lang="en-US" b="1" dirty="0"/>
              <a:t>The main components of the BIU are as follows</a:t>
            </a:r>
            <a:r>
              <a:rPr lang="en-US" b="1" dirty="0" smtClean="0"/>
              <a:t>:</a:t>
            </a:r>
          </a:p>
          <a:p>
            <a:pPr>
              <a:buFont typeface="Wingdings" panose="05000000000000000000" pitchFamily="2" charset="2"/>
              <a:buChar char="v"/>
            </a:pPr>
            <a:r>
              <a:rPr lang="en-US" dirty="0" smtClean="0"/>
              <a:t> 	4 </a:t>
            </a:r>
            <a:r>
              <a:rPr lang="en-US" dirty="0"/>
              <a:t>Segment R</a:t>
            </a:r>
            <a:r>
              <a:rPr lang="en-US" dirty="0" smtClean="0"/>
              <a:t>egisters</a:t>
            </a:r>
          </a:p>
          <a:p>
            <a:pPr>
              <a:buFont typeface="Wingdings" panose="05000000000000000000" pitchFamily="2" charset="2"/>
              <a:buChar char="v"/>
            </a:pPr>
            <a:r>
              <a:rPr lang="en-US" dirty="0" smtClean="0"/>
              <a:t>	 </a:t>
            </a:r>
            <a:r>
              <a:rPr lang="en-US" dirty="0"/>
              <a:t>Instruction </a:t>
            </a:r>
            <a:r>
              <a:rPr lang="en-US" dirty="0" smtClean="0"/>
              <a:t>Pointer</a:t>
            </a:r>
          </a:p>
          <a:p>
            <a:pPr>
              <a:buFont typeface="Wingdings" panose="05000000000000000000" pitchFamily="2" charset="2"/>
              <a:buChar char="v"/>
            </a:pPr>
            <a:r>
              <a:rPr lang="en-US" dirty="0" smtClean="0"/>
              <a:t>	 </a:t>
            </a:r>
            <a:r>
              <a:rPr lang="en-US" dirty="0"/>
              <a:t>Address Generation </a:t>
            </a:r>
            <a:r>
              <a:rPr lang="en-US" dirty="0" smtClean="0"/>
              <a:t>Circuit and </a:t>
            </a:r>
          </a:p>
          <a:p>
            <a:pPr>
              <a:buFont typeface="Wingdings" panose="05000000000000000000" pitchFamily="2" charset="2"/>
              <a:buChar char="v"/>
            </a:pPr>
            <a:r>
              <a:rPr lang="en-US" dirty="0" smtClean="0"/>
              <a:t>	A </a:t>
            </a:r>
            <a:r>
              <a:rPr lang="en-US" dirty="0" err="1"/>
              <a:t>prefetch</a:t>
            </a:r>
            <a:r>
              <a:rPr lang="en-US" dirty="0"/>
              <a:t> queue </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b="1" dirty="0">
                <a:solidFill>
                  <a:schemeClr val="accent1">
                    <a:lumMod val="50000"/>
                  </a:schemeClr>
                </a:solidFill>
              </a:rPr>
              <a:t>Main Components of Bus Interface Unit (BIU)</a:t>
            </a:r>
          </a:p>
        </p:txBody>
      </p:sp>
    </p:spTree>
    <p:extLst>
      <p:ext uri="{BB962C8B-B14F-4D97-AF65-F5344CB8AC3E}">
        <p14:creationId xmlns:p14="http://schemas.microsoft.com/office/powerpoint/2010/main" val="40083753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0040" y="1515290"/>
            <a:ext cx="11871960" cy="5342709"/>
          </a:xfrm>
        </p:spPr>
        <p:txBody>
          <a:bodyPr>
            <a:normAutofit/>
          </a:bodyPr>
          <a:lstStyle/>
          <a:p>
            <a:pPr marL="0" indent="0" algn="just">
              <a:buNone/>
            </a:pPr>
            <a:r>
              <a:rPr lang="en-US" b="1" dirty="0"/>
              <a:t>Segment registers-</a:t>
            </a:r>
            <a:endParaRPr lang="en-US" dirty="0"/>
          </a:p>
          <a:p>
            <a:pPr lvl="1" algn="just"/>
            <a:r>
              <a:rPr lang="en-US" b="1" dirty="0"/>
              <a:t>CS register:</a:t>
            </a:r>
            <a:r>
              <a:rPr lang="en-US" dirty="0"/>
              <a:t> CS holds the base address for the Code Segment. All programs are stored in the Code Segment. CS is multiplied by 10H to give the 20 bit physical address of the Code Segment. E.g. If CS = 4321H then CS x 10H = 43210H→ Starting address of Code Segment.</a:t>
            </a:r>
          </a:p>
          <a:p>
            <a:pPr lvl="1" algn="just"/>
            <a:r>
              <a:rPr lang="en-US" b="1" dirty="0"/>
              <a:t>DS register:</a:t>
            </a:r>
            <a:r>
              <a:rPr lang="en-US" dirty="0"/>
              <a:t> DS holds the base address for the Data Segment. It is multiplied by 10H to give the 20 bit physical address of the Data Segment. E.g. If DS = 4321H then DS x 10H = 43210H→ Starting address of Data Segment.</a:t>
            </a:r>
          </a:p>
          <a:p>
            <a:pPr lvl="1" algn="just"/>
            <a:r>
              <a:rPr lang="en-US" b="1" dirty="0"/>
              <a:t>SS register:</a:t>
            </a:r>
            <a:r>
              <a:rPr lang="en-US" dirty="0"/>
              <a:t> SS holds the base address for the Stack Segment. It is multiplied by 10H to give the 20 bit physical address of the Stack Segment. E.g. If SS = 4321H then SS x 10H = 43210H→ Starting address of Stack Segment.</a:t>
            </a:r>
          </a:p>
          <a:p>
            <a:pPr lvl="1" algn="just"/>
            <a:r>
              <a:rPr lang="en-US" b="1" dirty="0"/>
              <a:t>ES register:</a:t>
            </a:r>
            <a:r>
              <a:rPr lang="en-US" dirty="0"/>
              <a:t> ES holds the base address for the Extra Segment. It is multiplied by 10H to give the 20 bit physical address of the Extra Segment. E.g. If ES = 4321H then ES x 10H = 43210H→ Starting address of Code Segment.</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BIU (Cont.)</a:t>
            </a:r>
          </a:p>
        </p:txBody>
      </p:sp>
    </p:spTree>
    <p:extLst>
      <p:ext uri="{BB962C8B-B14F-4D97-AF65-F5344CB8AC3E}">
        <p14:creationId xmlns:p14="http://schemas.microsoft.com/office/powerpoint/2010/main" val="40352191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15291"/>
            <a:ext cx="10515600" cy="4661672"/>
          </a:xfrm>
        </p:spPr>
        <p:txBody>
          <a:bodyPr>
            <a:normAutofit/>
          </a:bodyPr>
          <a:lstStyle/>
          <a:p>
            <a:pPr marL="0" indent="0">
              <a:buNone/>
            </a:pPr>
            <a:r>
              <a:rPr lang="en-US" b="1" dirty="0" smtClean="0"/>
              <a:t>Instruction </a:t>
            </a:r>
            <a:r>
              <a:rPr lang="en-US" b="1" dirty="0"/>
              <a:t>Pointer (IP)-</a:t>
            </a:r>
            <a:endParaRPr lang="en-US" dirty="0"/>
          </a:p>
          <a:p>
            <a:r>
              <a:rPr lang="en-US" dirty="0"/>
              <a:t>It is a 16 bit register. It holds offset of the next instructions in the Code Segment.</a:t>
            </a:r>
          </a:p>
          <a:p>
            <a:r>
              <a:rPr lang="en-US" dirty="0"/>
              <a:t>Address of the next instruction is calculated as CS x 10H + IP.</a:t>
            </a:r>
          </a:p>
          <a:p>
            <a:r>
              <a:rPr lang="en-US" dirty="0"/>
              <a:t>IP is incremented after every instruction byte is fetched.</a:t>
            </a:r>
          </a:p>
          <a:p>
            <a:r>
              <a:rPr lang="en-US" dirty="0"/>
              <a:t>IP gets a new value whenever a branch occurs</a:t>
            </a:r>
          </a:p>
          <a:p>
            <a:pPr marL="0" indent="0">
              <a:buNone/>
            </a:pPr>
            <a:endParaRPr lang="en-US" dirty="0"/>
          </a:p>
          <a:p>
            <a:pPr marL="0" indent="0">
              <a:buNone/>
            </a:pPr>
            <a:endParaRPr lang="en-US" dirty="0"/>
          </a:p>
          <a:p>
            <a:pPr marL="0" indent="0">
              <a:buNone/>
            </a:pPr>
            <a:endParaRPr lang="en-US" dirty="0"/>
          </a:p>
        </p:txBody>
      </p:sp>
      <p:sp>
        <p:nvSpPr>
          <p:cNvPr id="5" name="Title 1"/>
          <p:cNvSpPr txBox="1">
            <a:spLocks/>
          </p:cNvSpPr>
          <p:nvPr/>
        </p:nvSpPr>
        <p:spPr>
          <a:xfrm>
            <a:off x="838200" y="482373"/>
            <a:ext cx="10515600" cy="627652"/>
          </a:xfrm>
          <a:prstGeom prst="rect">
            <a:avLst/>
          </a:prstGeom>
          <a:solidFill>
            <a:schemeClr val="bg1">
              <a:lumMod val="95000"/>
            </a:schemeClr>
          </a:solidFill>
          <a:ln>
            <a:solidFill>
              <a:schemeClr val="bg2">
                <a:lumMod val="75000"/>
              </a:schemeClr>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lumMod val="50000"/>
                  </a:schemeClr>
                </a:solidFill>
              </a:rPr>
              <a:t>Main Components of BIU (Cont.)</a:t>
            </a:r>
          </a:p>
        </p:txBody>
      </p:sp>
    </p:spTree>
    <p:extLst>
      <p:ext uri="{BB962C8B-B14F-4D97-AF65-F5344CB8AC3E}">
        <p14:creationId xmlns:p14="http://schemas.microsoft.com/office/powerpoint/2010/main" val="28782208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4924</Words>
  <Application>Microsoft Office PowerPoint</Application>
  <PresentationFormat>Widescreen</PresentationFormat>
  <Paragraphs>643</Paragraphs>
  <Slides>66</Slides>
  <Notes>44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66</vt:i4>
      </vt:variant>
    </vt:vector>
  </HeadingPairs>
  <TitlesOfParts>
    <vt:vector size="80" baseType="lpstr">
      <vt:lpstr>Arial</vt:lpstr>
      <vt:lpstr>Bahnschrift Condensed</vt:lpstr>
      <vt:lpstr>Bahnschrift Light Condensed</vt:lpstr>
      <vt:lpstr>Calibri</vt:lpstr>
      <vt:lpstr>Calibri Light</vt:lpstr>
      <vt:lpstr>Cambria Math</vt:lpstr>
      <vt:lpstr>Octapost NBP</vt:lpstr>
      <vt:lpstr>Symbol</vt:lpstr>
      <vt:lpstr>Tahoma</vt:lpstr>
      <vt:lpstr>Times New Roman</vt:lpstr>
      <vt:lpstr>Verdana</vt:lpstr>
      <vt:lpstr>Vrinda</vt:lpstr>
      <vt:lpstr>Wingdings</vt:lpstr>
      <vt:lpstr>Office Theme</vt:lpstr>
      <vt:lpstr>Chapter 3: INTEL 8086</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Flag Register Calculation</vt:lpstr>
      <vt:lpstr>Flag Register Calculation (Solution)</vt:lpstr>
      <vt:lpstr>PowerPoint Presentation</vt:lpstr>
      <vt:lpstr>Pin Diagram of 8086</vt:lpstr>
      <vt:lpstr>Pin Diagram of 8086</vt:lpstr>
      <vt:lpstr>PowerPoint Presentation</vt:lpstr>
      <vt:lpstr>Pin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Addressing Modes of 8086</vt:lpstr>
      <vt:lpstr>Addressing Mode</vt:lpstr>
      <vt:lpstr>Addressing Mode</vt:lpstr>
      <vt:lpstr>Types of 8086 Addressing Mode</vt:lpstr>
      <vt:lpstr>Types of Addressing Mode</vt:lpstr>
      <vt:lpstr>Types of Addressing Mode</vt:lpstr>
      <vt:lpstr>Types of 8086 Addressing Mode</vt:lpstr>
      <vt:lpstr>Types of Addressing Mode</vt:lpstr>
      <vt:lpstr>Types of Addressing Mode</vt:lpstr>
      <vt:lpstr>Types of Addressing Mode</vt:lpstr>
      <vt:lpstr>Types of Addressing Mode</vt:lpstr>
      <vt:lpstr>Types of Addressing Mode</vt:lpstr>
      <vt:lpstr>Types of Addressing Mode</vt:lpstr>
      <vt:lpstr>Types of Addressing Mode</vt:lpstr>
      <vt:lpstr>Types of Addressing Mode</vt:lpstr>
      <vt:lpstr>Types of Addressing Mode</vt:lpstr>
      <vt:lpstr>Instruction Set of 8086 Microprocessor </vt:lpstr>
      <vt:lpstr>Instruction Set of 8086</vt:lpstr>
      <vt:lpstr>Accessing words from odd address takes longer time than even address</vt:lpstr>
      <vt:lpstr>PowerPoint Presentation</vt:lpstr>
      <vt:lpstr>Example: </vt:lpstr>
      <vt:lpstr>Chapter 4   INTEL 80186/ 80286 / 80386 </vt:lpstr>
      <vt:lpstr>Questions</vt:lpstr>
      <vt:lpstr>80286 Address Translation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Marjia Sultana</dc:title>
  <dc:creator>User</dc:creator>
  <cp:lastModifiedBy>Syed Shakil</cp:lastModifiedBy>
  <cp:revision>75</cp:revision>
  <dcterms:created xsi:type="dcterms:W3CDTF">2019-07-30T18:57:08Z</dcterms:created>
  <dcterms:modified xsi:type="dcterms:W3CDTF">2024-11-03T19:20:56Z</dcterms:modified>
</cp:coreProperties>
</file>