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4" r:id="rId1"/>
  </p:sldMasterIdLst>
  <p:notesMasterIdLst>
    <p:notesMasterId r:id="rId34"/>
  </p:notesMasterIdLst>
  <p:sldIdLst>
    <p:sldId id="287" r:id="rId2"/>
    <p:sldId id="256" r:id="rId3"/>
    <p:sldId id="257" r:id="rId4"/>
    <p:sldId id="258" r:id="rId5"/>
    <p:sldId id="259" r:id="rId6"/>
    <p:sldId id="260" r:id="rId7"/>
    <p:sldId id="261" r:id="rId8"/>
    <p:sldId id="262" r:id="rId9"/>
    <p:sldId id="294" r:id="rId10"/>
    <p:sldId id="295" r:id="rId11"/>
    <p:sldId id="296" r:id="rId12"/>
    <p:sldId id="264" r:id="rId13"/>
    <p:sldId id="265" r:id="rId14"/>
    <p:sldId id="266" r:id="rId15"/>
    <p:sldId id="267" r:id="rId16"/>
    <p:sldId id="269" r:id="rId17"/>
    <p:sldId id="268" r:id="rId18"/>
    <p:sldId id="298" r:id="rId19"/>
    <p:sldId id="297" r:id="rId20"/>
    <p:sldId id="272" r:id="rId21"/>
    <p:sldId id="300" r:id="rId22"/>
    <p:sldId id="302" r:id="rId23"/>
    <p:sldId id="301" r:id="rId24"/>
    <p:sldId id="303" r:id="rId25"/>
    <p:sldId id="304" r:id="rId26"/>
    <p:sldId id="305" r:id="rId27"/>
    <p:sldId id="281" r:id="rId28"/>
    <p:sldId id="282" r:id="rId29"/>
    <p:sldId id="283" r:id="rId30"/>
    <p:sldId id="284" r:id="rId31"/>
    <p:sldId id="285" r:id="rId32"/>
    <p:sldId id="291"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E5EB"/>
    <a:srgbClr val="CDE2E8"/>
    <a:srgbClr val="CCE2E8"/>
    <a:srgbClr val="D2E5EB"/>
    <a:srgbClr val="FAFC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48" autoAdjust="0"/>
    <p:restoredTop sz="75858" autoAdjust="0"/>
  </p:normalViewPr>
  <p:slideViewPr>
    <p:cSldViewPr snapToGrid="0" snapToObjects="1">
      <p:cViewPr varScale="1">
        <p:scale>
          <a:sx n="66" d="100"/>
          <a:sy n="66" d="100"/>
        </p:scale>
        <p:origin x="1685"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5.png"/><Relationship Id="rId6" Type="http://schemas.openxmlformats.org/officeDocument/2006/relationships/image" Target="../media/image11.svg"/><Relationship Id="rId5" Type="http://schemas.openxmlformats.org/officeDocument/2006/relationships/image" Target="../media/image7.png"/><Relationship Id="rId4" Type="http://schemas.openxmlformats.org/officeDocument/2006/relationships/image" Target="../media/image9.svg"/></Relationships>
</file>

<file path=ppt/diagrams/_rels/data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9.png"/><Relationship Id="rId6" Type="http://schemas.openxmlformats.org/officeDocument/2006/relationships/image" Target="../media/image15.svg"/><Relationship Id="rId5" Type="http://schemas.openxmlformats.org/officeDocument/2006/relationships/image" Target="../media/image11.png"/><Relationship Id="rId4" Type="http://schemas.openxmlformats.org/officeDocument/2006/relationships/image" Target="../media/image13.svg"/></Relationships>
</file>

<file path=ppt/diagrams/_rels/data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svg"/><Relationship Id="rId1" Type="http://schemas.openxmlformats.org/officeDocument/2006/relationships/image" Target="../media/image13.png"/><Relationship Id="rId6" Type="http://schemas.openxmlformats.org/officeDocument/2006/relationships/image" Target="../media/image23.svg"/><Relationship Id="rId5" Type="http://schemas.openxmlformats.org/officeDocument/2006/relationships/image" Target="../media/image15.png"/><Relationship Id="rId4" Type="http://schemas.openxmlformats.org/officeDocument/2006/relationships/image" Target="../media/image21.svg"/></Relationships>
</file>

<file path=ppt/diagrams/_rels/data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6.svg"/><Relationship Id="rId1" Type="http://schemas.openxmlformats.org/officeDocument/2006/relationships/image" Target="../media/image16.png"/><Relationship Id="rId6" Type="http://schemas.openxmlformats.org/officeDocument/2006/relationships/image" Target="../media/image30.svg"/><Relationship Id="rId5" Type="http://schemas.openxmlformats.org/officeDocument/2006/relationships/image" Target="../media/image18.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2DE0C9-0A95-4505-AC62-8474AC201077}"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A82355A1-29B1-48C4-9B30-98808ED9AB6B}">
      <dgm:prSet/>
      <dgm:spPr/>
      <dgm:t>
        <a:bodyPr/>
        <a:lstStyle/>
        <a:p>
          <a:pPr>
            <a:lnSpc>
              <a:spcPct val="100000"/>
            </a:lnSpc>
            <a:defRPr b="1"/>
          </a:pPr>
          <a:r>
            <a:rPr lang="en-US" dirty="0">
              <a:latin typeface="Georgia" panose="02040502050405020303" pitchFamily="18" charset="0"/>
            </a:rPr>
            <a:t>Model Optimizer </a:t>
          </a:r>
        </a:p>
      </dgm:t>
    </dgm:pt>
    <dgm:pt modelId="{61DB9830-D1E7-4F16-B440-02A89FDA4EF1}" type="parTrans" cxnId="{AECAD715-8552-40A3-AEE7-5EB0D0331C9E}">
      <dgm:prSet/>
      <dgm:spPr/>
      <dgm:t>
        <a:bodyPr/>
        <a:lstStyle/>
        <a:p>
          <a:endParaRPr lang="en-US"/>
        </a:p>
      </dgm:t>
    </dgm:pt>
    <dgm:pt modelId="{FD8E6EB4-AD33-4E12-8B14-6000E35D6D63}" type="sibTrans" cxnId="{AECAD715-8552-40A3-AEE7-5EB0D0331C9E}">
      <dgm:prSet/>
      <dgm:spPr/>
      <dgm:t>
        <a:bodyPr/>
        <a:lstStyle/>
        <a:p>
          <a:endParaRPr lang="en-US"/>
        </a:p>
      </dgm:t>
    </dgm:pt>
    <dgm:pt modelId="{F597F5BE-30E2-4468-ABE5-8DCAFFF3320C}">
      <dgm:prSet/>
      <dgm:spPr/>
      <dgm:t>
        <a:bodyPr/>
        <a:lstStyle/>
        <a:p>
          <a:pPr>
            <a:lnSpc>
              <a:spcPct val="100000"/>
            </a:lnSpc>
          </a:pPr>
          <a:r>
            <a:rPr lang="en-US" b="0" dirty="0">
              <a:latin typeface="Georgia" panose="02040502050405020303" pitchFamily="18" charset="0"/>
            </a:rPr>
            <a:t>● </a:t>
          </a:r>
          <a:r>
            <a:rPr lang="en-US" b="0" dirty="0" err="1" smtClean="0">
              <a:latin typeface="Georgia" panose="02040502050405020303" pitchFamily="18" charset="0"/>
            </a:rPr>
            <a:t>RandomizedSearchCV</a:t>
          </a:r>
          <a:endParaRPr lang="en-US" b="0" dirty="0">
            <a:latin typeface="Georgia" panose="02040502050405020303" pitchFamily="18" charset="0"/>
          </a:endParaRPr>
        </a:p>
      </dgm:t>
    </dgm:pt>
    <dgm:pt modelId="{A676233F-2982-465F-87CD-05F12A57CF17}" type="parTrans" cxnId="{40962D28-0382-446C-AE35-81F32B3181C8}">
      <dgm:prSet/>
      <dgm:spPr/>
      <dgm:t>
        <a:bodyPr/>
        <a:lstStyle/>
        <a:p>
          <a:endParaRPr lang="en-US"/>
        </a:p>
      </dgm:t>
    </dgm:pt>
    <dgm:pt modelId="{8EC9BBB7-EBA5-4A4D-BEB8-3D106D94F251}" type="sibTrans" cxnId="{40962D28-0382-446C-AE35-81F32B3181C8}">
      <dgm:prSet/>
      <dgm:spPr/>
      <dgm:t>
        <a:bodyPr/>
        <a:lstStyle/>
        <a:p>
          <a:endParaRPr lang="en-US"/>
        </a:p>
      </dgm:t>
    </dgm:pt>
    <dgm:pt modelId="{B50C2FBA-F4C2-47DC-8B7C-8087F726DD24}">
      <dgm:prSet/>
      <dgm:spPr/>
      <dgm:t>
        <a:bodyPr/>
        <a:lstStyle/>
        <a:p>
          <a:pPr>
            <a:lnSpc>
              <a:spcPct val="100000"/>
            </a:lnSpc>
            <a:defRPr b="1"/>
          </a:pPr>
          <a:r>
            <a:rPr lang="en-US" dirty="0">
              <a:latin typeface="Georgia" panose="02040502050405020303" pitchFamily="18" charset="0"/>
            </a:rPr>
            <a:t>Models Used in Study</a:t>
          </a:r>
        </a:p>
      </dgm:t>
    </dgm:pt>
    <dgm:pt modelId="{AF51703D-B84C-416F-AD2E-F2DC81B7650F}" type="parTrans" cxnId="{6C024F3B-19B1-42C8-AD3F-1CE085682563}">
      <dgm:prSet/>
      <dgm:spPr/>
      <dgm:t>
        <a:bodyPr/>
        <a:lstStyle/>
        <a:p>
          <a:endParaRPr lang="en-US"/>
        </a:p>
      </dgm:t>
    </dgm:pt>
    <dgm:pt modelId="{4FDC07DA-79AF-4E47-AF37-05662E6C5C5F}" type="sibTrans" cxnId="{6C024F3B-19B1-42C8-AD3F-1CE085682563}">
      <dgm:prSet/>
      <dgm:spPr/>
      <dgm:t>
        <a:bodyPr/>
        <a:lstStyle/>
        <a:p>
          <a:endParaRPr lang="en-US"/>
        </a:p>
      </dgm:t>
    </dgm:pt>
    <dgm:pt modelId="{CEC210C7-EEFF-4710-8695-B48E71F9B850}">
      <dgm:prSet/>
      <dgm:spPr/>
      <dgm:t>
        <a:bodyPr/>
        <a:lstStyle/>
        <a:p>
          <a:pPr>
            <a:lnSpc>
              <a:spcPct val="100000"/>
            </a:lnSpc>
          </a:pPr>
          <a:r>
            <a:rPr lang="en-US" dirty="0">
              <a:latin typeface="Georgia" panose="02040502050405020303" pitchFamily="18" charset="0"/>
            </a:rPr>
            <a:t>● </a:t>
          </a:r>
          <a:r>
            <a:rPr lang="en-US" dirty="0" smtClean="0">
              <a:latin typeface="Georgia" panose="02040502050405020303" pitchFamily="18" charset="0"/>
            </a:rPr>
            <a:t>Extreme Gradient Boosting (</a:t>
          </a:r>
          <a:r>
            <a:rPr lang="en-US" dirty="0" err="1" smtClean="0">
              <a:latin typeface="Georgia" panose="02040502050405020303" pitchFamily="18" charset="0"/>
            </a:rPr>
            <a:t>XGBoost</a:t>
          </a:r>
          <a:r>
            <a:rPr lang="en-US" dirty="0" smtClean="0">
              <a:latin typeface="Georgia" panose="02040502050405020303" pitchFamily="18" charset="0"/>
            </a:rPr>
            <a:t>)</a:t>
          </a:r>
          <a:endParaRPr lang="en-US" dirty="0">
            <a:latin typeface="Georgia" panose="02040502050405020303" pitchFamily="18" charset="0"/>
          </a:endParaRPr>
        </a:p>
      </dgm:t>
    </dgm:pt>
    <dgm:pt modelId="{D93C1EFD-D8C6-4865-9DE8-973E25F59455}" type="parTrans" cxnId="{7702CDFE-5084-412A-A3A5-B418D7827B07}">
      <dgm:prSet/>
      <dgm:spPr/>
      <dgm:t>
        <a:bodyPr/>
        <a:lstStyle/>
        <a:p>
          <a:endParaRPr lang="en-US"/>
        </a:p>
      </dgm:t>
    </dgm:pt>
    <dgm:pt modelId="{3D4E642D-67E5-401D-86B1-FA861E57CF17}" type="sibTrans" cxnId="{7702CDFE-5084-412A-A3A5-B418D7827B07}">
      <dgm:prSet/>
      <dgm:spPr/>
      <dgm:t>
        <a:bodyPr/>
        <a:lstStyle/>
        <a:p>
          <a:endParaRPr lang="en-US"/>
        </a:p>
      </dgm:t>
    </dgm:pt>
    <dgm:pt modelId="{91857493-5A86-4C72-9055-D4C59FC0B13F}">
      <dgm:prSet/>
      <dgm:spPr/>
      <dgm:t>
        <a:bodyPr/>
        <a:lstStyle/>
        <a:p>
          <a:pPr>
            <a:lnSpc>
              <a:spcPct val="100000"/>
            </a:lnSpc>
          </a:pPr>
          <a:r>
            <a:rPr lang="en-US" dirty="0">
              <a:latin typeface="Georgia" panose="02040502050405020303" pitchFamily="18" charset="0"/>
            </a:rPr>
            <a:t>● </a:t>
          </a:r>
          <a:r>
            <a:rPr lang="en-US" dirty="0" smtClean="0">
              <a:latin typeface="Georgia" panose="02040502050405020303" pitchFamily="18" charset="0"/>
            </a:rPr>
            <a:t>Light Gradient Boosting Machine (</a:t>
          </a:r>
          <a:r>
            <a:rPr lang="en-US" dirty="0" err="1" smtClean="0">
              <a:latin typeface="Georgia" panose="02040502050405020303" pitchFamily="18" charset="0"/>
            </a:rPr>
            <a:t>LightGBM</a:t>
          </a:r>
          <a:r>
            <a:rPr lang="en-US" dirty="0" smtClean="0">
              <a:latin typeface="Georgia" panose="02040502050405020303" pitchFamily="18" charset="0"/>
            </a:rPr>
            <a:t>)</a:t>
          </a:r>
          <a:endParaRPr lang="en-US" dirty="0">
            <a:latin typeface="Georgia" panose="02040502050405020303" pitchFamily="18" charset="0"/>
          </a:endParaRPr>
        </a:p>
      </dgm:t>
    </dgm:pt>
    <dgm:pt modelId="{A2F4C59E-303C-48C0-A97D-6796700C6C71}" type="parTrans" cxnId="{496D8B6E-A36F-448A-9E76-C8DCC93F8AF7}">
      <dgm:prSet/>
      <dgm:spPr/>
      <dgm:t>
        <a:bodyPr/>
        <a:lstStyle/>
        <a:p>
          <a:endParaRPr lang="en-US"/>
        </a:p>
      </dgm:t>
    </dgm:pt>
    <dgm:pt modelId="{7D814F7A-0C8F-4BC9-A4DD-04CC7B97FCA6}" type="sibTrans" cxnId="{496D8B6E-A36F-448A-9E76-C8DCC93F8AF7}">
      <dgm:prSet/>
      <dgm:spPr/>
      <dgm:t>
        <a:bodyPr/>
        <a:lstStyle/>
        <a:p>
          <a:endParaRPr lang="en-US"/>
        </a:p>
      </dgm:t>
    </dgm:pt>
    <dgm:pt modelId="{78F419CF-90E7-4EFC-8D95-F9213C70BCEF}" type="pres">
      <dgm:prSet presAssocID="{062DE0C9-0A95-4505-AC62-8474AC201077}" presName="root" presStyleCnt="0">
        <dgm:presLayoutVars>
          <dgm:dir/>
          <dgm:resizeHandles val="exact"/>
        </dgm:presLayoutVars>
      </dgm:prSet>
      <dgm:spPr/>
      <dgm:t>
        <a:bodyPr/>
        <a:lstStyle/>
        <a:p>
          <a:endParaRPr lang="en-US"/>
        </a:p>
      </dgm:t>
    </dgm:pt>
    <dgm:pt modelId="{1B39A932-24E6-422F-9F96-57DCC35F5AFA}" type="pres">
      <dgm:prSet presAssocID="{A82355A1-29B1-48C4-9B30-98808ED9AB6B}" presName="compNode" presStyleCnt="0"/>
      <dgm:spPr/>
    </dgm:pt>
    <dgm:pt modelId="{33F84EA5-AA9B-45DD-99BF-AFCB50138964}" type="pres">
      <dgm:prSet presAssocID="{A82355A1-29B1-48C4-9B30-98808ED9AB6B}" presName="iconRect" presStyleLbl="node1" presStyleIdx="0" presStyleCnt="2" custScaleX="117336" custScaleY="112889"/>
      <dgm:spPr>
        <a:blipFill>
          <a:blip xmlns:r="http://schemas.openxmlformats.org/officeDocument/2006/relationships" r:embed="rId1">
            <a:extLs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Continuous Improvement with solid fill"/>
        </a:ext>
      </dgm:extLst>
    </dgm:pt>
    <dgm:pt modelId="{1777F00D-FB53-440F-8715-D3E376104280}" type="pres">
      <dgm:prSet presAssocID="{A82355A1-29B1-48C4-9B30-98808ED9AB6B}" presName="iconSpace" presStyleCnt="0"/>
      <dgm:spPr/>
    </dgm:pt>
    <dgm:pt modelId="{2B0BB41B-F32A-46C0-8F0D-7446FA3C4FF7}" type="pres">
      <dgm:prSet presAssocID="{A82355A1-29B1-48C4-9B30-98808ED9AB6B}" presName="parTx" presStyleLbl="revTx" presStyleIdx="0" presStyleCnt="4" custScaleX="89469">
        <dgm:presLayoutVars>
          <dgm:chMax val="0"/>
          <dgm:chPref val="0"/>
        </dgm:presLayoutVars>
      </dgm:prSet>
      <dgm:spPr/>
      <dgm:t>
        <a:bodyPr/>
        <a:lstStyle/>
        <a:p>
          <a:endParaRPr lang="en-US"/>
        </a:p>
      </dgm:t>
    </dgm:pt>
    <dgm:pt modelId="{F8977F62-0809-4995-B3FF-F6E4227A008A}" type="pres">
      <dgm:prSet presAssocID="{A82355A1-29B1-48C4-9B30-98808ED9AB6B}" presName="txSpace" presStyleCnt="0"/>
      <dgm:spPr/>
    </dgm:pt>
    <dgm:pt modelId="{E859D54D-11D2-43C4-995C-887438959AAA}" type="pres">
      <dgm:prSet presAssocID="{A82355A1-29B1-48C4-9B30-98808ED9AB6B}" presName="desTx" presStyleLbl="revTx" presStyleIdx="1" presStyleCnt="4">
        <dgm:presLayoutVars/>
      </dgm:prSet>
      <dgm:spPr/>
      <dgm:t>
        <a:bodyPr/>
        <a:lstStyle/>
        <a:p>
          <a:endParaRPr lang="en-US"/>
        </a:p>
      </dgm:t>
    </dgm:pt>
    <dgm:pt modelId="{E87E49B9-CC35-4039-BE17-C9C1A4BE5F4E}" type="pres">
      <dgm:prSet presAssocID="{FD8E6EB4-AD33-4E12-8B14-6000E35D6D63}" presName="sibTrans" presStyleCnt="0"/>
      <dgm:spPr/>
    </dgm:pt>
    <dgm:pt modelId="{5688589C-23FF-4D1F-878F-1251B27BFBF2}" type="pres">
      <dgm:prSet presAssocID="{B50C2FBA-F4C2-47DC-8B7C-8087F726DD24}" presName="compNode" presStyleCnt="0"/>
      <dgm:spPr/>
    </dgm:pt>
    <dgm:pt modelId="{2DEA1C76-C2B3-4D18-97B7-00D273F5E8DE}" type="pres">
      <dgm:prSet presAssocID="{B50C2FBA-F4C2-47DC-8B7C-8087F726DD24}"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xmlns="" r:embed="rId4"/>
              </a:ext>
            </a:extLst>
          </a:blip>
          <a:srcRect/>
          <a:stretch>
            <a:fillRect/>
          </a:stretch>
        </a:blipFill>
      </dgm:spPr>
    </dgm:pt>
    <dgm:pt modelId="{DE587A12-0D23-4C9F-8DB1-5619DF049414}" type="pres">
      <dgm:prSet presAssocID="{B50C2FBA-F4C2-47DC-8B7C-8087F726DD24}" presName="iconSpace" presStyleCnt="0"/>
      <dgm:spPr/>
    </dgm:pt>
    <dgm:pt modelId="{7AA72A1F-9A62-4093-ABA0-0250B1386C66}" type="pres">
      <dgm:prSet presAssocID="{B50C2FBA-F4C2-47DC-8B7C-8087F726DD24}" presName="parTx" presStyleLbl="revTx" presStyleIdx="2" presStyleCnt="4">
        <dgm:presLayoutVars>
          <dgm:chMax val="0"/>
          <dgm:chPref val="0"/>
        </dgm:presLayoutVars>
      </dgm:prSet>
      <dgm:spPr/>
      <dgm:t>
        <a:bodyPr/>
        <a:lstStyle/>
        <a:p>
          <a:endParaRPr lang="en-US"/>
        </a:p>
      </dgm:t>
    </dgm:pt>
    <dgm:pt modelId="{DB02535D-DB5D-4B08-93F7-2D77157827BD}" type="pres">
      <dgm:prSet presAssocID="{B50C2FBA-F4C2-47DC-8B7C-8087F726DD24}" presName="txSpace" presStyleCnt="0"/>
      <dgm:spPr/>
    </dgm:pt>
    <dgm:pt modelId="{0D492294-EE21-43BD-994E-4C9EFAB1FD37}" type="pres">
      <dgm:prSet presAssocID="{B50C2FBA-F4C2-47DC-8B7C-8087F726DD24}" presName="desTx" presStyleLbl="revTx" presStyleIdx="3" presStyleCnt="4" custScaleX="117824" custLinFactNeighborX="6" custLinFactNeighborY="43810">
        <dgm:presLayoutVars/>
      </dgm:prSet>
      <dgm:spPr/>
      <dgm:t>
        <a:bodyPr/>
        <a:lstStyle/>
        <a:p>
          <a:endParaRPr lang="en-US"/>
        </a:p>
      </dgm:t>
    </dgm:pt>
  </dgm:ptLst>
  <dgm:cxnLst>
    <dgm:cxn modelId="{B263274C-3FE7-4694-9F53-A6523581B5ED}" type="presOf" srcId="{F597F5BE-30E2-4468-ABE5-8DCAFFF3320C}" destId="{E859D54D-11D2-43C4-995C-887438959AAA}" srcOrd="0" destOrd="0" presId="urn:microsoft.com/office/officeart/2018/2/layout/IconLabelDescriptionList"/>
    <dgm:cxn modelId="{32CE14DC-C624-4403-A584-C4994B1C689C}" type="presOf" srcId="{062DE0C9-0A95-4505-AC62-8474AC201077}" destId="{78F419CF-90E7-4EFC-8D95-F9213C70BCEF}" srcOrd="0" destOrd="0" presId="urn:microsoft.com/office/officeart/2018/2/layout/IconLabelDescriptionList"/>
    <dgm:cxn modelId="{7C5B4788-E4B3-491C-A465-AC7B5DDE375C}" type="presOf" srcId="{A82355A1-29B1-48C4-9B30-98808ED9AB6B}" destId="{2B0BB41B-F32A-46C0-8F0D-7446FA3C4FF7}" srcOrd="0" destOrd="0" presId="urn:microsoft.com/office/officeart/2018/2/layout/IconLabelDescriptionList"/>
    <dgm:cxn modelId="{AC3EF426-6AB0-4A54-AE38-8D639C13DC66}" type="presOf" srcId="{91857493-5A86-4C72-9055-D4C59FC0B13F}" destId="{0D492294-EE21-43BD-994E-4C9EFAB1FD37}" srcOrd="0" destOrd="1" presId="urn:microsoft.com/office/officeart/2018/2/layout/IconLabelDescriptionList"/>
    <dgm:cxn modelId="{31BA8817-90B1-4F58-BF0B-290AD817EBA2}" type="presOf" srcId="{B50C2FBA-F4C2-47DC-8B7C-8087F726DD24}" destId="{7AA72A1F-9A62-4093-ABA0-0250B1386C66}" srcOrd="0" destOrd="0" presId="urn:microsoft.com/office/officeart/2018/2/layout/IconLabelDescriptionList"/>
    <dgm:cxn modelId="{7702CDFE-5084-412A-A3A5-B418D7827B07}" srcId="{B50C2FBA-F4C2-47DC-8B7C-8087F726DD24}" destId="{CEC210C7-EEFF-4710-8695-B48E71F9B850}" srcOrd="0" destOrd="0" parTransId="{D93C1EFD-D8C6-4865-9DE8-973E25F59455}" sibTransId="{3D4E642D-67E5-401D-86B1-FA861E57CF17}"/>
    <dgm:cxn modelId="{496D8B6E-A36F-448A-9E76-C8DCC93F8AF7}" srcId="{B50C2FBA-F4C2-47DC-8B7C-8087F726DD24}" destId="{91857493-5A86-4C72-9055-D4C59FC0B13F}" srcOrd="1" destOrd="0" parTransId="{A2F4C59E-303C-48C0-A97D-6796700C6C71}" sibTransId="{7D814F7A-0C8F-4BC9-A4DD-04CC7B97FCA6}"/>
    <dgm:cxn modelId="{6C024F3B-19B1-42C8-AD3F-1CE085682563}" srcId="{062DE0C9-0A95-4505-AC62-8474AC201077}" destId="{B50C2FBA-F4C2-47DC-8B7C-8087F726DD24}" srcOrd="1" destOrd="0" parTransId="{AF51703D-B84C-416F-AD2E-F2DC81B7650F}" sibTransId="{4FDC07DA-79AF-4E47-AF37-05662E6C5C5F}"/>
    <dgm:cxn modelId="{40320EF7-F97A-4CD7-B519-13E00FC211F2}" type="presOf" srcId="{CEC210C7-EEFF-4710-8695-B48E71F9B850}" destId="{0D492294-EE21-43BD-994E-4C9EFAB1FD37}" srcOrd="0" destOrd="0" presId="urn:microsoft.com/office/officeart/2018/2/layout/IconLabelDescriptionList"/>
    <dgm:cxn modelId="{40962D28-0382-446C-AE35-81F32B3181C8}" srcId="{A82355A1-29B1-48C4-9B30-98808ED9AB6B}" destId="{F597F5BE-30E2-4468-ABE5-8DCAFFF3320C}" srcOrd="0" destOrd="0" parTransId="{A676233F-2982-465F-87CD-05F12A57CF17}" sibTransId="{8EC9BBB7-EBA5-4A4D-BEB8-3D106D94F251}"/>
    <dgm:cxn modelId="{AECAD715-8552-40A3-AEE7-5EB0D0331C9E}" srcId="{062DE0C9-0A95-4505-AC62-8474AC201077}" destId="{A82355A1-29B1-48C4-9B30-98808ED9AB6B}" srcOrd="0" destOrd="0" parTransId="{61DB9830-D1E7-4F16-B440-02A89FDA4EF1}" sibTransId="{FD8E6EB4-AD33-4E12-8B14-6000E35D6D63}"/>
    <dgm:cxn modelId="{3E01F031-A599-4B87-8868-37D0FECA24A5}" type="presParOf" srcId="{78F419CF-90E7-4EFC-8D95-F9213C70BCEF}" destId="{1B39A932-24E6-422F-9F96-57DCC35F5AFA}" srcOrd="0" destOrd="0" presId="urn:microsoft.com/office/officeart/2018/2/layout/IconLabelDescriptionList"/>
    <dgm:cxn modelId="{033B1C19-515A-4268-B55A-12B8DC2F54C0}" type="presParOf" srcId="{1B39A932-24E6-422F-9F96-57DCC35F5AFA}" destId="{33F84EA5-AA9B-45DD-99BF-AFCB50138964}" srcOrd="0" destOrd="0" presId="urn:microsoft.com/office/officeart/2018/2/layout/IconLabelDescriptionList"/>
    <dgm:cxn modelId="{B8774E05-0DD1-4783-8549-D579DEDC1815}" type="presParOf" srcId="{1B39A932-24E6-422F-9F96-57DCC35F5AFA}" destId="{1777F00D-FB53-440F-8715-D3E376104280}" srcOrd="1" destOrd="0" presId="urn:microsoft.com/office/officeart/2018/2/layout/IconLabelDescriptionList"/>
    <dgm:cxn modelId="{320D3153-C469-4599-AC34-8CB3BC46524E}" type="presParOf" srcId="{1B39A932-24E6-422F-9F96-57DCC35F5AFA}" destId="{2B0BB41B-F32A-46C0-8F0D-7446FA3C4FF7}" srcOrd="2" destOrd="0" presId="urn:microsoft.com/office/officeart/2018/2/layout/IconLabelDescriptionList"/>
    <dgm:cxn modelId="{F3120B86-CF9B-4A4C-8C93-5C9D3D826AD2}" type="presParOf" srcId="{1B39A932-24E6-422F-9F96-57DCC35F5AFA}" destId="{F8977F62-0809-4995-B3FF-F6E4227A008A}" srcOrd="3" destOrd="0" presId="urn:microsoft.com/office/officeart/2018/2/layout/IconLabelDescriptionList"/>
    <dgm:cxn modelId="{7A3BD45D-5249-41B3-A0CC-5C62052859D6}" type="presParOf" srcId="{1B39A932-24E6-422F-9F96-57DCC35F5AFA}" destId="{E859D54D-11D2-43C4-995C-887438959AAA}" srcOrd="4" destOrd="0" presId="urn:microsoft.com/office/officeart/2018/2/layout/IconLabelDescriptionList"/>
    <dgm:cxn modelId="{BAF5BF3A-E12C-4DB0-AE25-B7F708DB74F3}" type="presParOf" srcId="{78F419CF-90E7-4EFC-8D95-F9213C70BCEF}" destId="{E87E49B9-CC35-4039-BE17-C9C1A4BE5F4E}" srcOrd="1" destOrd="0" presId="urn:microsoft.com/office/officeart/2018/2/layout/IconLabelDescriptionList"/>
    <dgm:cxn modelId="{B0351900-7843-4704-8F2C-2EE3ACACBE59}" type="presParOf" srcId="{78F419CF-90E7-4EFC-8D95-F9213C70BCEF}" destId="{5688589C-23FF-4D1F-878F-1251B27BFBF2}" srcOrd="2" destOrd="0" presId="urn:microsoft.com/office/officeart/2018/2/layout/IconLabelDescriptionList"/>
    <dgm:cxn modelId="{2231FB3A-F1BA-4D83-B954-598C3FCF3505}" type="presParOf" srcId="{5688589C-23FF-4D1F-878F-1251B27BFBF2}" destId="{2DEA1C76-C2B3-4D18-97B7-00D273F5E8DE}" srcOrd="0" destOrd="0" presId="urn:microsoft.com/office/officeart/2018/2/layout/IconLabelDescriptionList"/>
    <dgm:cxn modelId="{83A239C4-FFFC-434C-A097-80B155854CF5}" type="presParOf" srcId="{5688589C-23FF-4D1F-878F-1251B27BFBF2}" destId="{DE587A12-0D23-4C9F-8DB1-5619DF049414}" srcOrd="1" destOrd="0" presId="urn:microsoft.com/office/officeart/2018/2/layout/IconLabelDescriptionList"/>
    <dgm:cxn modelId="{8EE32D79-6CA9-4434-95A7-B8D1E2ED2F08}" type="presParOf" srcId="{5688589C-23FF-4D1F-878F-1251B27BFBF2}" destId="{7AA72A1F-9A62-4093-ABA0-0250B1386C66}" srcOrd="2" destOrd="0" presId="urn:microsoft.com/office/officeart/2018/2/layout/IconLabelDescriptionList"/>
    <dgm:cxn modelId="{C02F9889-9178-4947-B15D-DB53164A1283}" type="presParOf" srcId="{5688589C-23FF-4D1F-878F-1251B27BFBF2}" destId="{DB02535D-DB5D-4B08-93F7-2D77157827BD}" srcOrd="3" destOrd="0" presId="urn:microsoft.com/office/officeart/2018/2/layout/IconLabelDescriptionList"/>
    <dgm:cxn modelId="{2F7C149B-5DBF-4B1C-9F3D-E2FB1A1ADEC0}" type="presParOf" srcId="{5688589C-23FF-4D1F-878F-1251B27BFBF2}" destId="{0D492294-EE21-43BD-994E-4C9EFAB1FD37}"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576CCA7-96E2-4A18-89B3-6A13A36F246E}" type="doc">
      <dgm:prSet loTypeId="urn:microsoft.com/office/officeart/2005/8/layout/architecture" loCatId="hierarchy" qsTypeId="urn:microsoft.com/office/officeart/2005/8/quickstyle/simple1" qsCatId="simple" csTypeId="urn:microsoft.com/office/officeart/2005/8/colors/accent1_1" csCatId="accent1" phldr="1"/>
      <dgm:spPr/>
      <dgm:t>
        <a:bodyPr/>
        <a:lstStyle/>
        <a:p>
          <a:endParaRPr lang="en-US"/>
        </a:p>
      </dgm:t>
    </dgm:pt>
    <dgm:pt modelId="{E479EA2D-D79D-4A29-A66D-4D4F95D53AD7}">
      <dgm:prSet custT="1"/>
      <dgm:spPr/>
      <dgm:t>
        <a:bodyPr/>
        <a:lstStyle/>
        <a:p>
          <a:pPr>
            <a:lnSpc>
              <a:spcPct val="100000"/>
            </a:lnSpc>
          </a:pPr>
          <a:r>
            <a:rPr lang="en-US" sz="1600" dirty="0" smtClean="0">
              <a:latin typeface="Georgia" panose="02040502050405020303" pitchFamily="18" charset="0"/>
            </a:rPr>
            <a:t>Higher C-index in the tuned model indicates better survival ranking accuracy</a:t>
          </a:r>
          <a:endParaRPr lang="en-US" sz="1600" dirty="0">
            <a:latin typeface="Georgia" panose="02040502050405020303" pitchFamily="18" charset="0"/>
          </a:endParaRPr>
        </a:p>
      </dgm:t>
    </dgm:pt>
    <dgm:pt modelId="{D32F4F9D-D294-4A1B-99CC-D337B4006353}" type="parTrans" cxnId="{0875E878-8A0C-41B2-BFDC-F93DA9AAD6B0}">
      <dgm:prSet/>
      <dgm:spPr/>
      <dgm:t>
        <a:bodyPr/>
        <a:lstStyle/>
        <a:p>
          <a:endParaRPr lang="en-US" sz="4000"/>
        </a:p>
      </dgm:t>
    </dgm:pt>
    <dgm:pt modelId="{7A130B27-9173-4861-B0C9-24914746E6B2}" type="sibTrans" cxnId="{0875E878-8A0C-41B2-BFDC-F93DA9AAD6B0}">
      <dgm:prSet/>
      <dgm:spPr/>
      <dgm:t>
        <a:bodyPr/>
        <a:lstStyle/>
        <a:p>
          <a:pPr>
            <a:lnSpc>
              <a:spcPct val="100000"/>
            </a:lnSpc>
          </a:pPr>
          <a:endParaRPr lang="en-US" sz="4000"/>
        </a:p>
      </dgm:t>
    </dgm:pt>
    <dgm:pt modelId="{278438F7-A8A9-4B66-907C-6DF47C34EC01}">
      <dgm:prSet custT="1"/>
      <dgm:spPr/>
      <dgm:t>
        <a:bodyPr/>
        <a:lstStyle/>
        <a:p>
          <a:pPr>
            <a:lnSpc>
              <a:spcPct val="100000"/>
            </a:lnSpc>
          </a:pPr>
          <a:r>
            <a:rPr lang="en-US" sz="1600" dirty="0" smtClean="0">
              <a:latin typeface="Georgia" panose="02040502050405020303" pitchFamily="18" charset="0"/>
            </a:rPr>
            <a:t>However, gains were smaller compared to </a:t>
          </a:r>
          <a:r>
            <a:rPr lang="en-US" sz="1600" dirty="0" err="1" smtClean="0">
              <a:latin typeface="Georgia" panose="02040502050405020303" pitchFamily="18" charset="0"/>
            </a:rPr>
            <a:t>LightGBM</a:t>
          </a:r>
          <a:r>
            <a:rPr lang="en-US" sz="1600" dirty="0" smtClean="0">
              <a:latin typeface="Georgia" panose="02040502050405020303" pitchFamily="18" charset="0"/>
            </a:rPr>
            <a:t>, suggesting </a:t>
          </a:r>
          <a:r>
            <a:rPr lang="en-US" sz="1600" dirty="0" err="1" smtClean="0">
              <a:latin typeface="Georgia" panose="02040502050405020303" pitchFamily="18" charset="0"/>
            </a:rPr>
            <a:t>LightGBM</a:t>
          </a:r>
          <a:r>
            <a:rPr lang="en-US" sz="1600" dirty="0" smtClean="0">
              <a:latin typeface="Georgia" panose="02040502050405020303" pitchFamily="18" charset="0"/>
            </a:rPr>
            <a:t> handled feature patterns more efficiently.</a:t>
          </a:r>
          <a:endParaRPr lang="en-US" sz="1600" dirty="0">
            <a:latin typeface="Georgia" panose="02040502050405020303" pitchFamily="18" charset="0"/>
          </a:endParaRPr>
        </a:p>
      </dgm:t>
    </dgm:pt>
    <dgm:pt modelId="{01D1B41A-5050-4B47-BA89-08BDA238D396}" type="parTrans" cxnId="{372C4190-3E2A-42EE-985D-3D3A7133C81F}">
      <dgm:prSet/>
      <dgm:spPr/>
      <dgm:t>
        <a:bodyPr/>
        <a:lstStyle/>
        <a:p>
          <a:endParaRPr lang="en-US" sz="4000"/>
        </a:p>
      </dgm:t>
    </dgm:pt>
    <dgm:pt modelId="{593F278A-759F-49AC-979E-372AE8E11EC0}" type="sibTrans" cxnId="{372C4190-3E2A-42EE-985D-3D3A7133C81F}">
      <dgm:prSet/>
      <dgm:spPr/>
      <dgm:t>
        <a:bodyPr/>
        <a:lstStyle/>
        <a:p>
          <a:endParaRPr lang="en-US" sz="4000"/>
        </a:p>
      </dgm:t>
    </dgm:pt>
    <dgm:pt modelId="{C618B5F0-43EC-4AB1-8676-3534778482F7}" type="pres">
      <dgm:prSet presAssocID="{E576CCA7-96E2-4A18-89B3-6A13A36F246E}" presName="Name0" presStyleCnt="0">
        <dgm:presLayoutVars>
          <dgm:chPref val="1"/>
          <dgm:dir/>
          <dgm:animOne val="branch"/>
          <dgm:animLvl val="lvl"/>
          <dgm:resizeHandles/>
        </dgm:presLayoutVars>
      </dgm:prSet>
      <dgm:spPr/>
      <dgm:t>
        <a:bodyPr/>
        <a:lstStyle/>
        <a:p>
          <a:endParaRPr lang="en-US"/>
        </a:p>
      </dgm:t>
    </dgm:pt>
    <dgm:pt modelId="{CF300A03-58E2-4590-B8F1-20D4D793C646}" type="pres">
      <dgm:prSet presAssocID="{E479EA2D-D79D-4A29-A66D-4D4F95D53AD7}" presName="vertOne" presStyleCnt="0"/>
      <dgm:spPr/>
    </dgm:pt>
    <dgm:pt modelId="{91723CC8-FEEE-4933-B10B-0BA7FD978BC4}" type="pres">
      <dgm:prSet presAssocID="{E479EA2D-D79D-4A29-A66D-4D4F95D53AD7}" presName="txOne" presStyleLbl="node0" presStyleIdx="0" presStyleCnt="2" custScaleX="107562" custLinFactNeighborX="-106" custLinFactNeighborY="17518">
        <dgm:presLayoutVars>
          <dgm:chPref val="3"/>
        </dgm:presLayoutVars>
      </dgm:prSet>
      <dgm:spPr/>
      <dgm:t>
        <a:bodyPr/>
        <a:lstStyle/>
        <a:p>
          <a:endParaRPr lang="en-US"/>
        </a:p>
      </dgm:t>
    </dgm:pt>
    <dgm:pt modelId="{299D908B-CCEF-49A8-A9D6-59DA4EEC7B76}" type="pres">
      <dgm:prSet presAssocID="{E479EA2D-D79D-4A29-A66D-4D4F95D53AD7}" presName="horzOne" presStyleCnt="0"/>
      <dgm:spPr/>
    </dgm:pt>
    <dgm:pt modelId="{8CCB5DBB-489E-4AD2-B2F5-C7CB096710C6}" type="pres">
      <dgm:prSet presAssocID="{7A130B27-9173-4861-B0C9-24914746E6B2}" presName="sibSpaceOne" presStyleCnt="0"/>
      <dgm:spPr/>
    </dgm:pt>
    <dgm:pt modelId="{CE104692-255D-47D0-B003-9701A62C2D5A}" type="pres">
      <dgm:prSet presAssocID="{278438F7-A8A9-4B66-907C-6DF47C34EC01}" presName="vertOne" presStyleCnt="0"/>
      <dgm:spPr/>
    </dgm:pt>
    <dgm:pt modelId="{0C3D1FAC-4C83-4CA5-B014-655C397539A9}" type="pres">
      <dgm:prSet presAssocID="{278438F7-A8A9-4B66-907C-6DF47C34EC01}" presName="txOne" presStyleLbl="node0" presStyleIdx="1" presStyleCnt="2" custScaleX="110829" custLinFactNeighborX="106" custLinFactNeighborY="31863">
        <dgm:presLayoutVars>
          <dgm:chPref val="3"/>
        </dgm:presLayoutVars>
      </dgm:prSet>
      <dgm:spPr/>
      <dgm:t>
        <a:bodyPr/>
        <a:lstStyle/>
        <a:p>
          <a:endParaRPr lang="en-US"/>
        </a:p>
      </dgm:t>
    </dgm:pt>
    <dgm:pt modelId="{ABFC2FE7-88E1-4897-A792-75D84E564754}" type="pres">
      <dgm:prSet presAssocID="{278438F7-A8A9-4B66-907C-6DF47C34EC01}" presName="horzOne" presStyleCnt="0"/>
      <dgm:spPr/>
    </dgm:pt>
  </dgm:ptLst>
  <dgm:cxnLst>
    <dgm:cxn modelId="{6968494E-92D9-4D75-9D5F-816C5C1D098D}" type="presOf" srcId="{E576CCA7-96E2-4A18-89B3-6A13A36F246E}" destId="{C618B5F0-43EC-4AB1-8676-3534778482F7}" srcOrd="0" destOrd="0" presId="urn:microsoft.com/office/officeart/2005/8/layout/architecture"/>
    <dgm:cxn modelId="{1E79AF80-15F7-4595-9E33-D596435096C4}" type="presOf" srcId="{278438F7-A8A9-4B66-907C-6DF47C34EC01}" destId="{0C3D1FAC-4C83-4CA5-B014-655C397539A9}" srcOrd="0" destOrd="0" presId="urn:microsoft.com/office/officeart/2005/8/layout/architecture"/>
    <dgm:cxn modelId="{D051B3AC-8DEC-4533-864E-686FE248DC1D}" type="presOf" srcId="{E479EA2D-D79D-4A29-A66D-4D4F95D53AD7}" destId="{91723CC8-FEEE-4933-B10B-0BA7FD978BC4}" srcOrd="0" destOrd="0" presId="urn:microsoft.com/office/officeart/2005/8/layout/architecture"/>
    <dgm:cxn modelId="{0875E878-8A0C-41B2-BFDC-F93DA9AAD6B0}" srcId="{E576CCA7-96E2-4A18-89B3-6A13A36F246E}" destId="{E479EA2D-D79D-4A29-A66D-4D4F95D53AD7}" srcOrd="0" destOrd="0" parTransId="{D32F4F9D-D294-4A1B-99CC-D337B4006353}" sibTransId="{7A130B27-9173-4861-B0C9-24914746E6B2}"/>
    <dgm:cxn modelId="{372C4190-3E2A-42EE-985D-3D3A7133C81F}" srcId="{E576CCA7-96E2-4A18-89B3-6A13A36F246E}" destId="{278438F7-A8A9-4B66-907C-6DF47C34EC01}" srcOrd="1" destOrd="0" parTransId="{01D1B41A-5050-4B47-BA89-08BDA238D396}" sibTransId="{593F278A-759F-49AC-979E-372AE8E11EC0}"/>
    <dgm:cxn modelId="{FD644ECA-0CA6-46BF-AA6A-33764C3160DA}" type="presParOf" srcId="{C618B5F0-43EC-4AB1-8676-3534778482F7}" destId="{CF300A03-58E2-4590-B8F1-20D4D793C646}" srcOrd="0" destOrd="0" presId="urn:microsoft.com/office/officeart/2005/8/layout/architecture"/>
    <dgm:cxn modelId="{BB2A80AB-8ED8-49DB-A951-9A3FE0442DCB}" type="presParOf" srcId="{CF300A03-58E2-4590-B8F1-20D4D793C646}" destId="{91723CC8-FEEE-4933-B10B-0BA7FD978BC4}" srcOrd="0" destOrd="0" presId="urn:microsoft.com/office/officeart/2005/8/layout/architecture"/>
    <dgm:cxn modelId="{6653E3AF-E7FF-4281-B435-301387F1659A}" type="presParOf" srcId="{CF300A03-58E2-4590-B8F1-20D4D793C646}" destId="{299D908B-CCEF-49A8-A9D6-59DA4EEC7B76}" srcOrd="1" destOrd="0" presId="urn:microsoft.com/office/officeart/2005/8/layout/architecture"/>
    <dgm:cxn modelId="{A7B15D08-7330-40E4-9957-340AC5E71D9D}" type="presParOf" srcId="{C618B5F0-43EC-4AB1-8676-3534778482F7}" destId="{8CCB5DBB-489E-4AD2-B2F5-C7CB096710C6}" srcOrd="1" destOrd="0" presId="urn:microsoft.com/office/officeart/2005/8/layout/architecture"/>
    <dgm:cxn modelId="{D1F4AB6D-1AD6-4E78-9829-1FD4DBE61DA2}" type="presParOf" srcId="{C618B5F0-43EC-4AB1-8676-3534778482F7}" destId="{CE104692-255D-47D0-B003-9701A62C2D5A}" srcOrd="2" destOrd="0" presId="urn:microsoft.com/office/officeart/2005/8/layout/architecture"/>
    <dgm:cxn modelId="{8723A9CC-21FF-4246-90D4-D95765F432A5}" type="presParOf" srcId="{CE104692-255D-47D0-B003-9701A62C2D5A}" destId="{0C3D1FAC-4C83-4CA5-B014-655C397539A9}" srcOrd="0" destOrd="0" presId="urn:microsoft.com/office/officeart/2005/8/layout/architecture"/>
    <dgm:cxn modelId="{8E45F9AB-EFC7-468F-BC3C-BB5319C832D0}" type="presParOf" srcId="{CE104692-255D-47D0-B003-9701A62C2D5A}" destId="{ABFC2FE7-88E1-4897-A792-75D84E564754}"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B8598EE-EBC9-4159-A0B3-118D5D965E20}" type="doc">
      <dgm:prSet loTypeId="urn:microsoft.com/office/officeart/2005/8/layout/vList5" loCatId="list" qsTypeId="urn:microsoft.com/office/officeart/2005/8/quickstyle/3d4" qsCatId="3D" csTypeId="urn:microsoft.com/office/officeart/2005/8/colors/accent1_2" csCatId="accent1" phldr="1"/>
      <dgm:spPr/>
      <dgm:t>
        <a:bodyPr/>
        <a:lstStyle/>
        <a:p>
          <a:endParaRPr lang="en-US"/>
        </a:p>
      </dgm:t>
    </dgm:pt>
    <dgm:pt modelId="{A8A0D324-EB84-4A78-87F5-3CFC0D15301C}">
      <dgm:prSet/>
      <dgm:spPr/>
      <dgm:t>
        <a:bodyPr/>
        <a:lstStyle/>
        <a:p>
          <a:pPr rtl="0"/>
          <a:r>
            <a:rPr lang="en-US" b="1" dirty="0" smtClean="0"/>
            <a:t>Effectiveness of </a:t>
          </a:r>
          <a:r>
            <a:rPr lang="en-US" b="1" dirty="0" err="1" smtClean="0"/>
            <a:t>Hyperparameter</a:t>
          </a:r>
          <a:r>
            <a:rPr lang="en-US" b="1" dirty="0" smtClean="0"/>
            <a:t> Tuning:</a:t>
          </a:r>
          <a:endParaRPr lang="en-US" dirty="0"/>
        </a:p>
      </dgm:t>
    </dgm:pt>
    <dgm:pt modelId="{0AEA6984-4D4B-4658-8FC4-42D602F324C3}" type="parTrans" cxnId="{D578297E-0C09-43BD-855E-015F0C4C6149}">
      <dgm:prSet/>
      <dgm:spPr/>
      <dgm:t>
        <a:bodyPr/>
        <a:lstStyle/>
        <a:p>
          <a:endParaRPr lang="en-US"/>
        </a:p>
      </dgm:t>
    </dgm:pt>
    <dgm:pt modelId="{6E1BD816-E66D-41BA-BE49-F36A89EEF5AA}" type="sibTrans" cxnId="{D578297E-0C09-43BD-855E-015F0C4C6149}">
      <dgm:prSet/>
      <dgm:spPr/>
      <dgm:t>
        <a:bodyPr/>
        <a:lstStyle/>
        <a:p>
          <a:endParaRPr lang="en-US"/>
        </a:p>
      </dgm:t>
    </dgm:pt>
    <dgm:pt modelId="{D6CDCF60-16CF-4A0E-AF5F-CAB20033E8EE}">
      <dgm:prSet/>
      <dgm:spPr/>
      <dgm:t>
        <a:bodyPr/>
        <a:lstStyle/>
        <a:p>
          <a:pPr rtl="0"/>
          <a:r>
            <a:rPr lang="en-US" dirty="0" smtClean="0"/>
            <a:t>Tuning with </a:t>
          </a:r>
          <a:r>
            <a:rPr lang="en-US" b="1" dirty="0" err="1" smtClean="0"/>
            <a:t>RandomizedSearchCV</a:t>
          </a:r>
          <a:r>
            <a:rPr lang="en-US" dirty="0" smtClean="0"/>
            <a:t> significantly improves model discrimination (C-index) and risk group separation in post-HCT survival prediction.</a:t>
          </a:r>
          <a:endParaRPr lang="en-US" dirty="0"/>
        </a:p>
      </dgm:t>
    </dgm:pt>
    <dgm:pt modelId="{B9DB1EDE-51AC-48F5-AC9A-74416BE7D71B}" type="parTrans" cxnId="{BB34A60E-AC27-491C-B414-F302CEBB02FA}">
      <dgm:prSet/>
      <dgm:spPr/>
      <dgm:t>
        <a:bodyPr/>
        <a:lstStyle/>
        <a:p>
          <a:endParaRPr lang="en-US"/>
        </a:p>
      </dgm:t>
    </dgm:pt>
    <dgm:pt modelId="{D40C7777-6294-4409-B5E5-4AFEE9A0CABA}" type="sibTrans" cxnId="{BB34A60E-AC27-491C-B414-F302CEBB02FA}">
      <dgm:prSet/>
      <dgm:spPr/>
      <dgm:t>
        <a:bodyPr/>
        <a:lstStyle/>
        <a:p>
          <a:endParaRPr lang="en-US"/>
        </a:p>
      </dgm:t>
    </dgm:pt>
    <dgm:pt modelId="{7686B60B-751C-4C61-BC22-5B4EFCB2535D}">
      <dgm:prSet/>
      <dgm:spPr/>
      <dgm:t>
        <a:bodyPr/>
        <a:lstStyle/>
        <a:p>
          <a:pPr rtl="0"/>
          <a:r>
            <a:rPr lang="en-US" b="1" smtClean="0"/>
            <a:t>Performance Gains:</a:t>
          </a:r>
          <a:endParaRPr lang="en-US"/>
        </a:p>
      </dgm:t>
    </dgm:pt>
    <dgm:pt modelId="{8B380EA7-EF90-41F6-B16D-6F227560F1D4}" type="parTrans" cxnId="{ACF16306-F809-4D83-8136-88091FF5A066}">
      <dgm:prSet/>
      <dgm:spPr/>
      <dgm:t>
        <a:bodyPr/>
        <a:lstStyle/>
        <a:p>
          <a:endParaRPr lang="en-US"/>
        </a:p>
      </dgm:t>
    </dgm:pt>
    <dgm:pt modelId="{1F9714B2-C622-40EE-AC3E-AF4920A09377}" type="sibTrans" cxnId="{ACF16306-F809-4D83-8136-88091FF5A066}">
      <dgm:prSet/>
      <dgm:spPr/>
      <dgm:t>
        <a:bodyPr/>
        <a:lstStyle/>
        <a:p>
          <a:endParaRPr lang="en-US"/>
        </a:p>
      </dgm:t>
    </dgm:pt>
    <dgm:pt modelId="{133BCC53-2A21-4864-B936-D2E6A14BDB07}">
      <dgm:prSet/>
      <dgm:spPr/>
      <dgm:t>
        <a:bodyPr/>
        <a:lstStyle/>
        <a:p>
          <a:pPr rtl="0">
            <a:lnSpc>
              <a:spcPct val="100000"/>
            </a:lnSpc>
          </a:pPr>
          <a:r>
            <a:rPr lang="en-US" sz="900" b="1" dirty="0" err="1" smtClean="0"/>
            <a:t>LightGBM</a:t>
          </a:r>
          <a:r>
            <a:rPr lang="en-US" sz="900" b="1" dirty="0" smtClean="0"/>
            <a:t>:</a:t>
          </a:r>
          <a:r>
            <a:rPr lang="en-US" sz="900" dirty="0" smtClean="0"/>
            <a:t> +0.1086 improvement in C-index over baseline, achieving 0.7827.</a:t>
          </a:r>
          <a:endParaRPr lang="en-US" sz="900" dirty="0"/>
        </a:p>
      </dgm:t>
    </dgm:pt>
    <dgm:pt modelId="{1D555A49-62D5-4AFC-9D12-D2235E7EC070}" type="parTrans" cxnId="{C194879F-D6B8-40A3-83CC-BB8C134EF741}">
      <dgm:prSet/>
      <dgm:spPr/>
      <dgm:t>
        <a:bodyPr/>
        <a:lstStyle/>
        <a:p>
          <a:endParaRPr lang="en-US"/>
        </a:p>
      </dgm:t>
    </dgm:pt>
    <dgm:pt modelId="{A839CD61-E44B-4045-9AFF-E82861126EA1}" type="sibTrans" cxnId="{C194879F-D6B8-40A3-83CC-BB8C134EF741}">
      <dgm:prSet/>
      <dgm:spPr/>
      <dgm:t>
        <a:bodyPr/>
        <a:lstStyle/>
        <a:p>
          <a:endParaRPr lang="en-US"/>
        </a:p>
      </dgm:t>
    </dgm:pt>
    <dgm:pt modelId="{FADB94CF-8418-4DC6-9BAA-401F0DC03B68}">
      <dgm:prSet/>
      <dgm:spPr/>
      <dgm:t>
        <a:bodyPr/>
        <a:lstStyle/>
        <a:p>
          <a:pPr rtl="0">
            <a:lnSpc>
              <a:spcPct val="100000"/>
            </a:lnSpc>
          </a:pPr>
          <a:r>
            <a:rPr lang="en-US" sz="900" b="1" dirty="0" err="1" smtClean="0"/>
            <a:t>XGBoost</a:t>
          </a:r>
          <a:r>
            <a:rPr lang="en-US" sz="900" b="1" dirty="0" smtClean="0"/>
            <a:t>:</a:t>
          </a:r>
          <a:r>
            <a:rPr lang="en-US" sz="900" dirty="0" smtClean="0"/>
            <a:t> +0.0807 improvement in C-index over baseline, achieving 0.763.</a:t>
          </a:r>
          <a:endParaRPr lang="en-US" sz="900" dirty="0"/>
        </a:p>
      </dgm:t>
    </dgm:pt>
    <dgm:pt modelId="{8F7B3485-65F9-4652-872F-DBB71C6D8F3B}" type="parTrans" cxnId="{3F21D423-743C-4B70-BA71-9BEB41B86144}">
      <dgm:prSet/>
      <dgm:spPr/>
      <dgm:t>
        <a:bodyPr/>
        <a:lstStyle/>
        <a:p>
          <a:endParaRPr lang="en-US"/>
        </a:p>
      </dgm:t>
    </dgm:pt>
    <dgm:pt modelId="{68083637-2747-409C-BAFA-1A75670050C5}" type="sibTrans" cxnId="{3F21D423-743C-4B70-BA71-9BEB41B86144}">
      <dgm:prSet/>
      <dgm:spPr/>
      <dgm:t>
        <a:bodyPr/>
        <a:lstStyle/>
        <a:p>
          <a:endParaRPr lang="en-US"/>
        </a:p>
      </dgm:t>
    </dgm:pt>
    <dgm:pt modelId="{0D1889FD-FD5A-4C39-9DC7-DB12FF8E73BC}">
      <dgm:prSet/>
      <dgm:spPr/>
      <dgm:t>
        <a:bodyPr/>
        <a:lstStyle/>
        <a:p>
          <a:pPr rtl="0">
            <a:lnSpc>
              <a:spcPct val="100000"/>
            </a:lnSpc>
          </a:pPr>
          <a:r>
            <a:rPr lang="en-US" sz="900" dirty="0" smtClean="0"/>
            <a:t>Enhanced interpretability maintained through SHAP, ensuring clinically meaningful insights.</a:t>
          </a:r>
          <a:endParaRPr lang="en-US" sz="900" dirty="0"/>
        </a:p>
      </dgm:t>
    </dgm:pt>
    <dgm:pt modelId="{2E9E86B6-7464-4E16-8EFB-121F9D8CE31C}" type="parTrans" cxnId="{49B4579C-1410-4161-89F9-0C14FF4AD23C}">
      <dgm:prSet/>
      <dgm:spPr/>
      <dgm:t>
        <a:bodyPr/>
        <a:lstStyle/>
        <a:p>
          <a:endParaRPr lang="en-US"/>
        </a:p>
      </dgm:t>
    </dgm:pt>
    <dgm:pt modelId="{8EB6A92F-0228-4159-BC98-3A6993B13AFD}" type="sibTrans" cxnId="{49B4579C-1410-4161-89F9-0C14FF4AD23C}">
      <dgm:prSet/>
      <dgm:spPr/>
      <dgm:t>
        <a:bodyPr/>
        <a:lstStyle/>
        <a:p>
          <a:endParaRPr lang="en-US"/>
        </a:p>
      </dgm:t>
    </dgm:pt>
    <dgm:pt modelId="{13B40705-93A2-4132-BDC0-FB36ADAB3610}" type="pres">
      <dgm:prSet presAssocID="{EB8598EE-EBC9-4159-A0B3-118D5D965E20}" presName="Name0" presStyleCnt="0">
        <dgm:presLayoutVars>
          <dgm:dir/>
          <dgm:animLvl val="lvl"/>
          <dgm:resizeHandles val="exact"/>
        </dgm:presLayoutVars>
      </dgm:prSet>
      <dgm:spPr/>
      <dgm:t>
        <a:bodyPr/>
        <a:lstStyle/>
        <a:p>
          <a:endParaRPr lang=""/>
        </a:p>
      </dgm:t>
    </dgm:pt>
    <dgm:pt modelId="{6BD8F2CE-8587-4AAB-A7A2-3DFEE0B66784}" type="pres">
      <dgm:prSet presAssocID="{A8A0D324-EB84-4A78-87F5-3CFC0D15301C}" presName="linNode" presStyleCnt="0"/>
      <dgm:spPr/>
    </dgm:pt>
    <dgm:pt modelId="{D2FD383D-0136-461D-83EC-F8634B1E8DBA}" type="pres">
      <dgm:prSet presAssocID="{A8A0D324-EB84-4A78-87F5-3CFC0D15301C}" presName="parentText" presStyleLbl="node1" presStyleIdx="0" presStyleCnt="2" custLinFactNeighborX="-11899" custLinFactNeighborY="-8780">
        <dgm:presLayoutVars>
          <dgm:chMax val="1"/>
          <dgm:bulletEnabled val="1"/>
        </dgm:presLayoutVars>
      </dgm:prSet>
      <dgm:spPr/>
      <dgm:t>
        <a:bodyPr/>
        <a:lstStyle/>
        <a:p>
          <a:endParaRPr lang=""/>
        </a:p>
      </dgm:t>
    </dgm:pt>
    <dgm:pt modelId="{4E24A25C-C9D1-4213-99F9-044DF36FEEF5}" type="pres">
      <dgm:prSet presAssocID="{A8A0D324-EB84-4A78-87F5-3CFC0D15301C}" presName="descendantText" presStyleLbl="alignAccFollowNode1" presStyleIdx="0" presStyleCnt="2">
        <dgm:presLayoutVars>
          <dgm:bulletEnabled val="1"/>
        </dgm:presLayoutVars>
      </dgm:prSet>
      <dgm:spPr/>
      <dgm:t>
        <a:bodyPr/>
        <a:lstStyle/>
        <a:p>
          <a:endParaRPr lang=""/>
        </a:p>
      </dgm:t>
    </dgm:pt>
    <dgm:pt modelId="{8A6F0CEC-5AD6-4B29-8469-D074013D5182}" type="pres">
      <dgm:prSet presAssocID="{6E1BD816-E66D-41BA-BE49-F36A89EEF5AA}" presName="sp" presStyleCnt="0"/>
      <dgm:spPr/>
    </dgm:pt>
    <dgm:pt modelId="{0AC8DFDE-DEF7-4BB3-8B45-58406CF2F2CC}" type="pres">
      <dgm:prSet presAssocID="{7686B60B-751C-4C61-BC22-5B4EFCB2535D}" presName="linNode" presStyleCnt="0"/>
      <dgm:spPr/>
    </dgm:pt>
    <dgm:pt modelId="{9F1A319C-7E56-48FC-BC04-21BBCE35481D}" type="pres">
      <dgm:prSet presAssocID="{7686B60B-751C-4C61-BC22-5B4EFCB2535D}" presName="parentText" presStyleLbl="node1" presStyleIdx="1" presStyleCnt="2">
        <dgm:presLayoutVars>
          <dgm:chMax val="1"/>
          <dgm:bulletEnabled val="1"/>
        </dgm:presLayoutVars>
      </dgm:prSet>
      <dgm:spPr/>
      <dgm:t>
        <a:bodyPr/>
        <a:lstStyle/>
        <a:p>
          <a:endParaRPr lang=""/>
        </a:p>
      </dgm:t>
    </dgm:pt>
    <dgm:pt modelId="{80D45A85-095C-4631-8739-25D9E9E54D32}" type="pres">
      <dgm:prSet presAssocID="{7686B60B-751C-4C61-BC22-5B4EFCB2535D}" presName="descendantText" presStyleLbl="alignAccFollowNode1" presStyleIdx="1" presStyleCnt="2">
        <dgm:presLayoutVars>
          <dgm:bulletEnabled val="1"/>
        </dgm:presLayoutVars>
      </dgm:prSet>
      <dgm:spPr/>
      <dgm:t>
        <a:bodyPr/>
        <a:lstStyle/>
        <a:p>
          <a:endParaRPr lang="en-US"/>
        </a:p>
      </dgm:t>
    </dgm:pt>
  </dgm:ptLst>
  <dgm:cxnLst>
    <dgm:cxn modelId="{E2B28E3F-D5A6-4E2A-84F7-16EB5E228C79}" type="presOf" srcId="{D6CDCF60-16CF-4A0E-AF5F-CAB20033E8EE}" destId="{4E24A25C-C9D1-4213-99F9-044DF36FEEF5}" srcOrd="0" destOrd="0" presId="urn:microsoft.com/office/officeart/2005/8/layout/vList5"/>
    <dgm:cxn modelId="{63923715-CDAB-478F-A811-9E8557DAAA3C}" type="presOf" srcId="{133BCC53-2A21-4864-B936-D2E6A14BDB07}" destId="{80D45A85-095C-4631-8739-25D9E9E54D32}" srcOrd="0" destOrd="0" presId="urn:microsoft.com/office/officeart/2005/8/layout/vList5"/>
    <dgm:cxn modelId="{33B236EA-C34B-49CA-8787-9FD69FB7C19D}" type="presOf" srcId="{FADB94CF-8418-4DC6-9BAA-401F0DC03B68}" destId="{80D45A85-095C-4631-8739-25D9E9E54D32}" srcOrd="0" destOrd="1" presId="urn:microsoft.com/office/officeart/2005/8/layout/vList5"/>
    <dgm:cxn modelId="{ACF16306-F809-4D83-8136-88091FF5A066}" srcId="{EB8598EE-EBC9-4159-A0B3-118D5D965E20}" destId="{7686B60B-751C-4C61-BC22-5B4EFCB2535D}" srcOrd="1" destOrd="0" parTransId="{8B380EA7-EF90-41F6-B16D-6F227560F1D4}" sibTransId="{1F9714B2-C622-40EE-AC3E-AF4920A09377}"/>
    <dgm:cxn modelId="{A9E6FF88-199E-4149-B84B-A35685E5DB72}" type="presOf" srcId="{EB8598EE-EBC9-4159-A0B3-118D5D965E20}" destId="{13B40705-93A2-4132-BDC0-FB36ADAB3610}" srcOrd="0" destOrd="0" presId="urn:microsoft.com/office/officeart/2005/8/layout/vList5"/>
    <dgm:cxn modelId="{3F21D423-743C-4B70-BA71-9BEB41B86144}" srcId="{7686B60B-751C-4C61-BC22-5B4EFCB2535D}" destId="{FADB94CF-8418-4DC6-9BAA-401F0DC03B68}" srcOrd="1" destOrd="0" parTransId="{8F7B3485-65F9-4652-872F-DBB71C6D8F3B}" sibTransId="{68083637-2747-409C-BAFA-1A75670050C5}"/>
    <dgm:cxn modelId="{FC6ACA7B-56C6-4EA0-82D8-4CB8FA84EDED}" type="presOf" srcId="{7686B60B-751C-4C61-BC22-5B4EFCB2535D}" destId="{9F1A319C-7E56-48FC-BC04-21BBCE35481D}" srcOrd="0" destOrd="0" presId="urn:microsoft.com/office/officeart/2005/8/layout/vList5"/>
    <dgm:cxn modelId="{D578297E-0C09-43BD-855E-015F0C4C6149}" srcId="{EB8598EE-EBC9-4159-A0B3-118D5D965E20}" destId="{A8A0D324-EB84-4A78-87F5-3CFC0D15301C}" srcOrd="0" destOrd="0" parTransId="{0AEA6984-4D4B-4658-8FC4-42D602F324C3}" sibTransId="{6E1BD816-E66D-41BA-BE49-F36A89EEF5AA}"/>
    <dgm:cxn modelId="{BB34A60E-AC27-491C-B414-F302CEBB02FA}" srcId="{A8A0D324-EB84-4A78-87F5-3CFC0D15301C}" destId="{D6CDCF60-16CF-4A0E-AF5F-CAB20033E8EE}" srcOrd="0" destOrd="0" parTransId="{B9DB1EDE-51AC-48F5-AC9A-74416BE7D71B}" sibTransId="{D40C7777-6294-4409-B5E5-4AFEE9A0CABA}"/>
    <dgm:cxn modelId="{948B825F-FF7E-434C-993A-B47B606D6B46}" type="presOf" srcId="{A8A0D324-EB84-4A78-87F5-3CFC0D15301C}" destId="{D2FD383D-0136-461D-83EC-F8634B1E8DBA}" srcOrd="0" destOrd="0" presId="urn:microsoft.com/office/officeart/2005/8/layout/vList5"/>
    <dgm:cxn modelId="{4764ACF0-B70F-412B-98B2-45E74465E041}" type="presOf" srcId="{0D1889FD-FD5A-4C39-9DC7-DB12FF8E73BC}" destId="{80D45A85-095C-4631-8739-25D9E9E54D32}" srcOrd="0" destOrd="2" presId="urn:microsoft.com/office/officeart/2005/8/layout/vList5"/>
    <dgm:cxn modelId="{C194879F-D6B8-40A3-83CC-BB8C134EF741}" srcId="{7686B60B-751C-4C61-BC22-5B4EFCB2535D}" destId="{133BCC53-2A21-4864-B936-D2E6A14BDB07}" srcOrd="0" destOrd="0" parTransId="{1D555A49-62D5-4AFC-9D12-D2235E7EC070}" sibTransId="{A839CD61-E44B-4045-9AFF-E82861126EA1}"/>
    <dgm:cxn modelId="{49B4579C-1410-4161-89F9-0C14FF4AD23C}" srcId="{7686B60B-751C-4C61-BC22-5B4EFCB2535D}" destId="{0D1889FD-FD5A-4C39-9DC7-DB12FF8E73BC}" srcOrd="2" destOrd="0" parTransId="{2E9E86B6-7464-4E16-8EFB-121F9D8CE31C}" sibTransId="{8EB6A92F-0228-4159-BC98-3A6993B13AFD}"/>
    <dgm:cxn modelId="{B6861A29-B708-4A69-A487-9CA8B66E6F05}" type="presParOf" srcId="{13B40705-93A2-4132-BDC0-FB36ADAB3610}" destId="{6BD8F2CE-8587-4AAB-A7A2-3DFEE0B66784}" srcOrd="0" destOrd="0" presId="urn:microsoft.com/office/officeart/2005/8/layout/vList5"/>
    <dgm:cxn modelId="{4097EFC3-98A0-4411-92B9-CD4537C03ECE}" type="presParOf" srcId="{6BD8F2CE-8587-4AAB-A7A2-3DFEE0B66784}" destId="{D2FD383D-0136-461D-83EC-F8634B1E8DBA}" srcOrd="0" destOrd="0" presId="urn:microsoft.com/office/officeart/2005/8/layout/vList5"/>
    <dgm:cxn modelId="{8F46636E-D878-42B2-9D48-A32F9346B483}" type="presParOf" srcId="{6BD8F2CE-8587-4AAB-A7A2-3DFEE0B66784}" destId="{4E24A25C-C9D1-4213-99F9-044DF36FEEF5}" srcOrd="1" destOrd="0" presId="urn:microsoft.com/office/officeart/2005/8/layout/vList5"/>
    <dgm:cxn modelId="{DC7F4CC9-0885-48F1-8190-DD57FA857A04}" type="presParOf" srcId="{13B40705-93A2-4132-BDC0-FB36ADAB3610}" destId="{8A6F0CEC-5AD6-4B29-8469-D074013D5182}" srcOrd="1" destOrd="0" presId="urn:microsoft.com/office/officeart/2005/8/layout/vList5"/>
    <dgm:cxn modelId="{E0AC6C6C-80C7-4ACB-B1C9-75D393B62830}" type="presParOf" srcId="{13B40705-93A2-4132-BDC0-FB36ADAB3610}" destId="{0AC8DFDE-DEF7-4BB3-8B45-58406CF2F2CC}" srcOrd="2" destOrd="0" presId="urn:microsoft.com/office/officeart/2005/8/layout/vList5"/>
    <dgm:cxn modelId="{644BA835-B919-45A2-824C-E7A235844205}" type="presParOf" srcId="{0AC8DFDE-DEF7-4BB3-8B45-58406CF2F2CC}" destId="{9F1A319C-7E56-48FC-BC04-21BBCE35481D}" srcOrd="0" destOrd="0" presId="urn:microsoft.com/office/officeart/2005/8/layout/vList5"/>
    <dgm:cxn modelId="{5C9519B7-0943-4D06-9339-C2DE40E4C431}" type="presParOf" srcId="{0AC8DFDE-DEF7-4BB3-8B45-58406CF2F2CC}" destId="{80D45A85-095C-4631-8739-25D9E9E54D3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ADE3E549-A909-4697-84AE-CE766C0411B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961E4DB-317A-44CE-B2CD-67204387A7DC}">
      <dgm:prSet custT="1"/>
      <dgm:spPr/>
      <dgm:t>
        <a:bodyPr/>
        <a:lstStyle/>
        <a:p>
          <a:pPr>
            <a:lnSpc>
              <a:spcPct val="100000"/>
            </a:lnSpc>
            <a:defRPr cap="all"/>
          </a:pPr>
          <a:r>
            <a:rPr lang="en-US" sz="1400" b="0" cap="none" dirty="0" smtClean="0">
              <a:solidFill>
                <a:schemeClr val="tx1"/>
              </a:solidFill>
              <a:latin typeface="Georgia" panose="02040502050405020303" pitchFamily="18" charset="0"/>
            </a:rPr>
            <a:t>High predictive accuracy – sequentially builds models to minimize errors, improving performance with each iteration.</a:t>
          </a:r>
          <a:endParaRPr lang="en-US" sz="1400" b="0" cap="none" dirty="0">
            <a:solidFill>
              <a:schemeClr val="tx1"/>
            </a:solidFill>
            <a:latin typeface="Georgia" panose="02040502050405020303" pitchFamily="18" charset="0"/>
          </a:endParaRPr>
        </a:p>
      </dgm:t>
    </dgm:pt>
    <dgm:pt modelId="{8A76FEA8-C85A-45C8-A008-32BC3C1E6534}" type="parTrans" cxnId="{3165ED87-366C-4C32-B405-96BB488DAAD2}">
      <dgm:prSet/>
      <dgm:spPr/>
      <dgm:t>
        <a:bodyPr/>
        <a:lstStyle/>
        <a:p>
          <a:endParaRPr lang="en-US" sz="1800" b="0" dirty="0">
            <a:solidFill>
              <a:schemeClr val="tx1"/>
            </a:solidFill>
            <a:latin typeface="Georgia" panose="02040502050405020303" pitchFamily="18" charset="0"/>
          </a:endParaRPr>
        </a:p>
      </dgm:t>
    </dgm:pt>
    <dgm:pt modelId="{78D22C3A-B736-4E85-B2A6-E5E952B147B1}" type="sibTrans" cxnId="{3165ED87-366C-4C32-B405-96BB488DAAD2}">
      <dgm:prSet/>
      <dgm:spPr/>
      <dgm:t>
        <a:bodyPr/>
        <a:lstStyle/>
        <a:p>
          <a:pPr>
            <a:lnSpc>
              <a:spcPct val="100000"/>
            </a:lnSpc>
          </a:pPr>
          <a:endParaRPr lang="en-US" sz="1800" b="0" dirty="0">
            <a:solidFill>
              <a:schemeClr val="tx1"/>
            </a:solidFill>
            <a:latin typeface="Georgia" panose="02040502050405020303" pitchFamily="18" charset="0"/>
          </a:endParaRPr>
        </a:p>
      </dgm:t>
    </dgm:pt>
    <dgm:pt modelId="{F286BF0A-7F7C-4881-A5ED-158374D62A34}">
      <dgm:prSet custT="1"/>
      <dgm:spPr/>
      <dgm:t>
        <a:bodyPr/>
        <a:lstStyle/>
        <a:p>
          <a:pPr>
            <a:lnSpc>
              <a:spcPct val="100000"/>
            </a:lnSpc>
            <a:defRPr cap="all"/>
          </a:pPr>
          <a:r>
            <a:rPr lang="en-US" sz="1400" b="0" cap="none" dirty="0" smtClean="0">
              <a:solidFill>
                <a:schemeClr val="tx1"/>
              </a:solidFill>
              <a:latin typeface="Georgia" panose="02040502050405020303" pitchFamily="18" charset="0"/>
            </a:rPr>
            <a:t>Handles complex, nonlinear relationships – captures intricate patterns in high-dimensional clinical data.</a:t>
          </a:r>
          <a:endParaRPr lang="en-US" sz="1400" b="0" cap="none" dirty="0">
            <a:solidFill>
              <a:schemeClr val="tx1"/>
            </a:solidFill>
            <a:latin typeface="Georgia" panose="02040502050405020303" pitchFamily="18" charset="0"/>
          </a:endParaRPr>
        </a:p>
      </dgm:t>
    </dgm:pt>
    <dgm:pt modelId="{7C7A30D3-D248-4B58-A3F8-C157D281B675}" type="parTrans" cxnId="{B8E91997-A5FA-4BA3-9283-2690F89F215D}">
      <dgm:prSet/>
      <dgm:spPr/>
      <dgm:t>
        <a:bodyPr/>
        <a:lstStyle/>
        <a:p>
          <a:endParaRPr lang="en-US" sz="1800" b="0" dirty="0">
            <a:solidFill>
              <a:schemeClr val="tx1"/>
            </a:solidFill>
            <a:latin typeface="Georgia" panose="02040502050405020303" pitchFamily="18" charset="0"/>
          </a:endParaRPr>
        </a:p>
      </dgm:t>
    </dgm:pt>
    <dgm:pt modelId="{3EB3DA3B-B7E6-47D1-91C5-42726D0E13E6}" type="sibTrans" cxnId="{B8E91997-A5FA-4BA3-9283-2690F89F215D}">
      <dgm:prSet/>
      <dgm:spPr/>
      <dgm:t>
        <a:bodyPr/>
        <a:lstStyle/>
        <a:p>
          <a:pPr>
            <a:lnSpc>
              <a:spcPct val="100000"/>
            </a:lnSpc>
          </a:pPr>
          <a:endParaRPr lang="en-US" sz="1800" b="0" dirty="0">
            <a:solidFill>
              <a:schemeClr val="tx1"/>
            </a:solidFill>
            <a:latin typeface="Georgia" panose="02040502050405020303" pitchFamily="18" charset="0"/>
          </a:endParaRPr>
        </a:p>
      </dgm:t>
    </dgm:pt>
    <dgm:pt modelId="{12B517D3-4459-4F6F-918A-D566DBD472E5}">
      <dgm:prSet custT="1"/>
      <dgm:spPr/>
      <dgm:t>
        <a:bodyPr/>
        <a:lstStyle/>
        <a:p>
          <a:pPr>
            <a:lnSpc>
              <a:spcPct val="100000"/>
            </a:lnSpc>
            <a:defRPr cap="all"/>
          </a:pPr>
          <a:r>
            <a:rPr lang="en-US" sz="1400" b="0" cap="none" dirty="0" smtClean="0">
              <a:solidFill>
                <a:schemeClr val="tx1"/>
              </a:solidFill>
              <a:latin typeface="Georgia" panose="02040502050405020303" pitchFamily="18" charset="0"/>
            </a:rPr>
            <a:t>Robustness to overfitting – uses regularization and learning rate control to enhance generalization.</a:t>
          </a:r>
          <a:endParaRPr lang="en-US" sz="1400" b="0" cap="none" dirty="0">
            <a:solidFill>
              <a:schemeClr val="tx1"/>
            </a:solidFill>
            <a:latin typeface="Georgia" panose="02040502050405020303" pitchFamily="18" charset="0"/>
          </a:endParaRPr>
        </a:p>
      </dgm:t>
    </dgm:pt>
    <dgm:pt modelId="{DA8CEA64-C9F0-4A6E-8582-9D8D513026B9}" type="parTrans" cxnId="{179D6E41-4278-4DDC-AE9F-0942E639242D}">
      <dgm:prSet/>
      <dgm:spPr/>
      <dgm:t>
        <a:bodyPr/>
        <a:lstStyle/>
        <a:p>
          <a:endParaRPr lang="en-US" sz="1800" b="0" dirty="0">
            <a:solidFill>
              <a:schemeClr val="tx1"/>
            </a:solidFill>
            <a:latin typeface="Georgia" panose="02040502050405020303" pitchFamily="18" charset="0"/>
          </a:endParaRPr>
        </a:p>
      </dgm:t>
    </dgm:pt>
    <dgm:pt modelId="{1499F3DC-9797-4C45-BFFE-23D2786823D9}" type="sibTrans" cxnId="{179D6E41-4278-4DDC-AE9F-0942E639242D}">
      <dgm:prSet/>
      <dgm:spPr/>
      <dgm:t>
        <a:bodyPr/>
        <a:lstStyle/>
        <a:p>
          <a:pPr>
            <a:lnSpc>
              <a:spcPct val="100000"/>
            </a:lnSpc>
          </a:pPr>
          <a:endParaRPr lang="en-US" sz="1800" b="0" dirty="0">
            <a:solidFill>
              <a:schemeClr val="tx1"/>
            </a:solidFill>
            <a:latin typeface="Georgia" panose="02040502050405020303" pitchFamily="18" charset="0"/>
          </a:endParaRPr>
        </a:p>
      </dgm:t>
    </dgm:pt>
    <dgm:pt modelId="{186F8089-8676-4D50-AADE-05C671FA560E}">
      <dgm:prSet custT="1"/>
      <dgm:spPr/>
      <dgm:t>
        <a:bodyPr/>
        <a:lstStyle/>
        <a:p>
          <a:pPr>
            <a:lnSpc>
              <a:spcPct val="100000"/>
            </a:lnSpc>
            <a:defRPr cap="all"/>
          </a:pPr>
          <a:r>
            <a:rPr lang="en-US" sz="1400" b="0" cap="none" dirty="0" smtClean="0">
              <a:solidFill>
                <a:schemeClr val="tx1"/>
              </a:solidFill>
              <a:latin typeface="Georgia" panose="02040502050405020303" pitchFamily="18" charset="0"/>
            </a:rPr>
            <a:t>Flexibility – works with various loss functions suitable for survival prediction tasks.</a:t>
          </a:r>
          <a:endParaRPr lang="en-US" sz="1400" b="0" cap="none" dirty="0">
            <a:solidFill>
              <a:schemeClr val="tx1"/>
            </a:solidFill>
            <a:latin typeface="Georgia" panose="02040502050405020303" pitchFamily="18" charset="0"/>
          </a:endParaRPr>
        </a:p>
      </dgm:t>
    </dgm:pt>
    <dgm:pt modelId="{6E74A1D4-5E43-48E3-BA66-73527962F756}" type="parTrans" cxnId="{9552B5CD-3A6A-4962-8B5E-97D3D19784E4}">
      <dgm:prSet/>
      <dgm:spPr/>
      <dgm:t>
        <a:bodyPr/>
        <a:lstStyle/>
        <a:p>
          <a:endParaRPr lang="en-US" sz="1800" b="0" dirty="0">
            <a:solidFill>
              <a:schemeClr val="tx1"/>
            </a:solidFill>
            <a:latin typeface="Georgia" panose="02040502050405020303" pitchFamily="18" charset="0"/>
          </a:endParaRPr>
        </a:p>
      </dgm:t>
    </dgm:pt>
    <dgm:pt modelId="{078D3F28-68F1-4CE4-A604-B8C39973A1E0}" type="sibTrans" cxnId="{9552B5CD-3A6A-4962-8B5E-97D3D19784E4}">
      <dgm:prSet/>
      <dgm:spPr/>
      <dgm:t>
        <a:bodyPr/>
        <a:lstStyle/>
        <a:p>
          <a:pPr>
            <a:lnSpc>
              <a:spcPct val="100000"/>
            </a:lnSpc>
          </a:pPr>
          <a:endParaRPr lang="en-US" sz="1800" b="0" dirty="0">
            <a:solidFill>
              <a:schemeClr val="tx1"/>
            </a:solidFill>
            <a:latin typeface="Georgia" panose="02040502050405020303" pitchFamily="18" charset="0"/>
          </a:endParaRPr>
        </a:p>
      </dgm:t>
    </dgm:pt>
    <dgm:pt modelId="{27A0066B-83B2-4106-A713-C90D24E82B06}">
      <dgm:prSet custT="1"/>
      <dgm:spPr/>
      <dgm:t>
        <a:bodyPr/>
        <a:lstStyle/>
        <a:p>
          <a:pPr>
            <a:lnSpc>
              <a:spcPct val="100000"/>
            </a:lnSpc>
            <a:defRPr cap="all"/>
          </a:pPr>
          <a:r>
            <a:rPr lang="en-US" sz="1400" b="0" cap="none" dirty="0" smtClean="0">
              <a:solidFill>
                <a:schemeClr val="tx1"/>
              </a:solidFill>
              <a:latin typeface="Georgia" panose="02040502050405020303" pitchFamily="18" charset="0"/>
            </a:rPr>
            <a:t>Feature importance insights – provides interpretability via methods like SHAP for clinical decision-making.</a:t>
          </a:r>
          <a:endParaRPr lang="en-US" sz="1400" b="0" cap="none" dirty="0">
            <a:solidFill>
              <a:schemeClr val="tx1"/>
            </a:solidFill>
            <a:latin typeface="Georgia" panose="02040502050405020303" pitchFamily="18" charset="0"/>
          </a:endParaRPr>
        </a:p>
      </dgm:t>
    </dgm:pt>
    <dgm:pt modelId="{A1865481-E26B-4789-B487-CADA96C1D942}" type="parTrans" cxnId="{FEE9CD53-94BF-44FD-9DDA-5F6440369D8C}">
      <dgm:prSet/>
      <dgm:spPr/>
      <dgm:t>
        <a:bodyPr/>
        <a:lstStyle/>
        <a:p>
          <a:endParaRPr lang="en-US" sz="1800" b="0" dirty="0">
            <a:solidFill>
              <a:schemeClr val="tx1"/>
            </a:solidFill>
            <a:latin typeface="Georgia" panose="02040502050405020303" pitchFamily="18" charset="0"/>
          </a:endParaRPr>
        </a:p>
      </dgm:t>
    </dgm:pt>
    <dgm:pt modelId="{6B81107D-55FF-45FD-B86E-154BE0522E42}" type="sibTrans" cxnId="{FEE9CD53-94BF-44FD-9DDA-5F6440369D8C}">
      <dgm:prSet/>
      <dgm:spPr/>
      <dgm:t>
        <a:bodyPr/>
        <a:lstStyle/>
        <a:p>
          <a:endParaRPr lang="en-US" sz="1800" b="0" dirty="0">
            <a:solidFill>
              <a:schemeClr val="tx1"/>
            </a:solidFill>
            <a:latin typeface="Georgia" panose="02040502050405020303" pitchFamily="18" charset="0"/>
          </a:endParaRPr>
        </a:p>
      </dgm:t>
    </dgm:pt>
    <dgm:pt modelId="{4A23F47C-B9C8-4EB1-95DE-29A4D1AB5EAC}" type="pres">
      <dgm:prSet presAssocID="{ADE3E549-A909-4697-84AE-CE766C0411B3}" presName="vert0" presStyleCnt="0">
        <dgm:presLayoutVars>
          <dgm:dir/>
          <dgm:animOne val="branch"/>
          <dgm:animLvl val="lvl"/>
        </dgm:presLayoutVars>
      </dgm:prSet>
      <dgm:spPr/>
      <dgm:t>
        <a:bodyPr/>
        <a:lstStyle/>
        <a:p>
          <a:endParaRPr lang="en-US"/>
        </a:p>
      </dgm:t>
    </dgm:pt>
    <dgm:pt modelId="{B81EA5CD-E295-47A8-A209-FB13739F7918}" type="pres">
      <dgm:prSet presAssocID="{9961E4DB-317A-44CE-B2CD-67204387A7DC}" presName="thickLine" presStyleLbl="alignNode1" presStyleIdx="0" presStyleCnt="5"/>
      <dgm:spPr/>
    </dgm:pt>
    <dgm:pt modelId="{280E3813-F0E4-4486-B452-3B28D6A2203D}" type="pres">
      <dgm:prSet presAssocID="{9961E4DB-317A-44CE-B2CD-67204387A7DC}" presName="horz1" presStyleCnt="0"/>
      <dgm:spPr/>
    </dgm:pt>
    <dgm:pt modelId="{52C1B3C3-FD4A-4C72-AD22-1527F54A1C52}" type="pres">
      <dgm:prSet presAssocID="{9961E4DB-317A-44CE-B2CD-67204387A7DC}" presName="tx1" presStyleLbl="revTx" presStyleIdx="0" presStyleCnt="5"/>
      <dgm:spPr/>
      <dgm:t>
        <a:bodyPr/>
        <a:lstStyle/>
        <a:p>
          <a:endParaRPr lang="en-US"/>
        </a:p>
      </dgm:t>
    </dgm:pt>
    <dgm:pt modelId="{FC96661A-178F-43A4-8A78-27E61342CF1C}" type="pres">
      <dgm:prSet presAssocID="{9961E4DB-317A-44CE-B2CD-67204387A7DC}" presName="vert1" presStyleCnt="0"/>
      <dgm:spPr/>
    </dgm:pt>
    <dgm:pt modelId="{01A593A8-5758-4165-A567-8559A62F9F87}" type="pres">
      <dgm:prSet presAssocID="{F286BF0A-7F7C-4881-A5ED-158374D62A34}" presName="thickLine" presStyleLbl="alignNode1" presStyleIdx="1" presStyleCnt="5"/>
      <dgm:spPr/>
    </dgm:pt>
    <dgm:pt modelId="{076B4606-6817-4038-B963-3B06C445DC9A}" type="pres">
      <dgm:prSet presAssocID="{F286BF0A-7F7C-4881-A5ED-158374D62A34}" presName="horz1" presStyleCnt="0"/>
      <dgm:spPr/>
    </dgm:pt>
    <dgm:pt modelId="{D3258210-9F0B-4FF0-8B7F-494E272CFAF8}" type="pres">
      <dgm:prSet presAssocID="{F286BF0A-7F7C-4881-A5ED-158374D62A34}" presName="tx1" presStyleLbl="revTx" presStyleIdx="1" presStyleCnt="5"/>
      <dgm:spPr/>
      <dgm:t>
        <a:bodyPr/>
        <a:lstStyle/>
        <a:p>
          <a:endParaRPr lang="en-US"/>
        </a:p>
      </dgm:t>
    </dgm:pt>
    <dgm:pt modelId="{9FFF6258-673C-4350-B59A-E14540100D9D}" type="pres">
      <dgm:prSet presAssocID="{F286BF0A-7F7C-4881-A5ED-158374D62A34}" presName="vert1" presStyleCnt="0"/>
      <dgm:spPr/>
    </dgm:pt>
    <dgm:pt modelId="{891903E5-EB8B-46D2-BE31-925FBCA39EBC}" type="pres">
      <dgm:prSet presAssocID="{12B517D3-4459-4F6F-918A-D566DBD472E5}" presName="thickLine" presStyleLbl="alignNode1" presStyleIdx="2" presStyleCnt="5"/>
      <dgm:spPr/>
    </dgm:pt>
    <dgm:pt modelId="{BCF2B8CE-4A91-4FE7-ADC6-D1EFE741CAE3}" type="pres">
      <dgm:prSet presAssocID="{12B517D3-4459-4F6F-918A-D566DBD472E5}" presName="horz1" presStyleCnt="0"/>
      <dgm:spPr/>
    </dgm:pt>
    <dgm:pt modelId="{1434A71B-7289-4CF6-8DFE-EA23677D93CA}" type="pres">
      <dgm:prSet presAssocID="{12B517D3-4459-4F6F-918A-D566DBD472E5}" presName="tx1" presStyleLbl="revTx" presStyleIdx="2" presStyleCnt="5"/>
      <dgm:spPr/>
      <dgm:t>
        <a:bodyPr/>
        <a:lstStyle/>
        <a:p>
          <a:endParaRPr lang="en-US"/>
        </a:p>
      </dgm:t>
    </dgm:pt>
    <dgm:pt modelId="{3597C818-5274-49E7-B02B-7CA680A75306}" type="pres">
      <dgm:prSet presAssocID="{12B517D3-4459-4F6F-918A-D566DBD472E5}" presName="vert1" presStyleCnt="0"/>
      <dgm:spPr/>
    </dgm:pt>
    <dgm:pt modelId="{7D6EC10D-4E3D-446E-8C56-66628E75CF3D}" type="pres">
      <dgm:prSet presAssocID="{186F8089-8676-4D50-AADE-05C671FA560E}" presName="thickLine" presStyleLbl="alignNode1" presStyleIdx="3" presStyleCnt="5"/>
      <dgm:spPr/>
    </dgm:pt>
    <dgm:pt modelId="{7ACFCADC-D5AD-436B-A46D-B04849F96EAB}" type="pres">
      <dgm:prSet presAssocID="{186F8089-8676-4D50-AADE-05C671FA560E}" presName="horz1" presStyleCnt="0"/>
      <dgm:spPr/>
    </dgm:pt>
    <dgm:pt modelId="{C4ED9462-6F5F-4D60-A0F0-B286BC90A4AF}" type="pres">
      <dgm:prSet presAssocID="{186F8089-8676-4D50-AADE-05C671FA560E}" presName="tx1" presStyleLbl="revTx" presStyleIdx="3" presStyleCnt="5"/>
      <dgm:spPr/>
      <dgm:t>
        <a:bodyPr/>
        <a:lstStyle/>
        <a:p>
          <a:endParaRPr lang="en-US"/>
        </a:p>
      </dgm:t>
    </dgm:pt>
    <dgm:pt modelId="{0160D31A-A32F-4C96-A6D9-1953A5240E5D}" type="pres">
      <dgm:prSet presAssocID="{186F8089-8676-4D50-AADE-05C671FA560E}" presName="vert1" presStyleCnt="0"/>
      <dgm:spPr/>
    </dgm:pt>
    <dgm:pt modelId="{CF8C6E57-4B80-4092-895D-93CDA25E064E}" type="pres">
      <dgm:prSet presAssocID="{27A0066B-83B2-4106-A713-C90D24E82B06}" presName="thickLine" presStyleLbl="alignNode1" presStyleIdx="4" presStyleCnt="5"/>
      <dgm:spPr/>
    </dgm:pt>
    <dgm:pt modelId="{8B3EEB9A-D289-4EDF-81D1-1EA8084EC2B3}" type="pres">
      <dgm:prSet presAssocID="{27A0066B-83B2-4106-A713-C90D24E82B06}" presName="horz1" presStyleCnt="0"/>
      <dgm:spPr/>
    </dgm:pt>
    <dgm:pt modelId="{79F4EBCA-39DE-45DE-8C82-CEB6008FDF9C}" type="pres">
      <dgm:prSet presAssocID="{27A0066B-83B2-4106-A713-C90D24E82B06}" presName="tx1" presStyleLbl="revTx" presStyleIdx="4" presStyleCnt="5"/>
      <dgm:spPr/>
      <dgm:t>
        <a:bodyPr/>
        <a:lstStyle/>
        <a:p>
          <a:endParaRPr lang="en-US"/>
        </a:p>
      </dgm:t>
    </dgm:pt>
    <dgm:pt modelId="{D34D034B-4EFD-4F03-92EF-00E32288DA9F}" type="pres">
      <dgm:prSet presAssocID="{27A0066B-83B2-4106-A713-C90D24E82B06}" presName="vert1" presStyleCnt="0"/>
      <dgm:spPr/>
    </dgm:pt>
  </dgm:ptLst>
  <dgm:cxnLst>
    <dgm:cxn modelId="{3734775A-4667-410F-83B6-6B4D1427C648}" type="presOf" srcId="{9961E4DB-317A-44CE-B2CD-67204387A7DC}" destId="{52C1B3C3-FD4A-4C72-AD22-1527F54A1C52}" srcOrd="0" destOrd="0" presId="urn:microsoft.com/office/officeart/2008/layout/LinedList"/>
    <dgm:cxn modelId="{D23DD7EF-CADE-4B3E-938E-E0E9530AB504}" type="presOf" srcId="{12B517D3-4459-4F6F-918A-D566DBD472E5}" destId="{1434A71B-7289-4CF6-8DFE-EA23677D93CA}" srcOrd="0" destOrd="0" presId="urn:microsoft.com/office/officeart/2008/layout/LinedList"/>
    <dgm:cxn modelId="{9552B5CD-3A6A-4962-8B5E-97D3D19784E4}" srcId="{ADE3E549-A909-4697-84AE-CE766C0411B3}" destId="{186F8089-8676-4D50-AADE-05C671FA560E}" srcOrd="3" destOrd="0" parTransId="{6E74A1D4-5E43-48E3-BA66-73527962F756}" sibTransId="{078D3F28-68F1-4CE4-A604-B8C39973A1E0}"/>
    <dgm:cxn modelId="{3165ED87-366C-4C32-B405-96BB488DAAD2}" srcId="{ADE3E549-A909-4697-84AE-CE766C0411B3}" destId="{9961E4DB-317A-44CE-B2CD-67204387A7DC}" srcOrd="0" destOrd="0" parTransId="{8A76FEA8-C85A-45C8-A008-32BC3C1E6534}" sibTransId="{78D22C3A-B736-4E85-B2A6-E5E952B147B1}"/>
    <dgm:cxn modelId="{F0D6F110-4E34-4FCF-A38B-9BF6B82499D1}" type="presOf" srcId="{F286BF0A-7F7C-4881-A5ED-158374D62A34}" destId="{D3258210-9F0B-4FF0-8B7F-494E272CFAF8}" srcOrd="0" destOrd="0" presId="urn:microsoft.com/office/officeart/2008/layout/LinedList"/>
    <dgm:cxn modelId="{56EC9495-E809-4FC5-8DA5-57863B6F8CF6}" type="presOf" srcId="{186F8089-8676-4D50-AADE-05C671FA560E}" destId="{C4ED9462-6F5F-4D60-A0F0-B286BC90A4AF}" srcOrd="0" destOrd="0" presId="urn:microsoft.com/office/officeart/2008/layout/LinedList"/>
    <dgm:cxn modelId="{179D6E41-4278-4DDC-AE9F-0942E639242D}" srcId="{ADE3E549-A909-4697-84AE-CE766C0411B3}" destId="{12B517D3-4459-4F6F-918A-D566DBD472E5}" srcOrd="2" destOrd="0" parTransId="{DA8CEA64-C9F0-4A6E-8582-9D8D513026B9}" sibTransId="{1499F3DC-9797-4C45-BFFE-23D2786823D9}"/>
    <dgm:cxn modelId="{34C72B27-6C3F-484B-81B6-2103103D1F30}" type="presOf" srcId="{ADE3E549-A909-4697-84AE-CE766C0411B3}" destId="{4A23F47C-B9C8-4EB1-95DE-29A4D1AB5EAC}" srcOrd="0" destOrd="0" presId="urn:microsoft.com/office/officeart/2008/layout/LinedList"/>
    <dgm:cxn modelId="{B8E91997-A5FA-4BA3-9283-2690F89F215D}" srcId="{ADE3E549-A909-4697-84AE-CE766C0411B3}" destId="{F286BF0A-7F7C-4881-A5ED-158374D62A34}" srcOrd="1" destOrd="0" parTransId="{7C7A30D3-D248-4B58-A3F8-C157D281B675}" sibTransId="{3EB3DA3B-B7E6-47D1-91C5-42726D0E13E6}"/>
    <dgm:cxn modelId="{FEE9CD53-94BF-44FD-9DDA-5F6440369D8C}" srcId="{ADE3E549-A909-4697-84AE-CE766C0411B3}" destId="{27A0066B-83B2-4106-A713-C90D24E82B06}" srcOrd="4" destOrd="0" parTransId="{A1865481-E26B-4789-B487-CADA96C1D942}" sibTransId="{6B81107D-55FF-45FD-B86E-154BE0522E42}"/>
    <dgm:cxn modelId="{AAAFFE5B-172B-45E3-ACDE-0EECEFD6B429}" type="presOf" srcId="{27A0066B-83B2-4106-A713-C90D24E82B06}" destId="{79F4EBCA-39DE-45DE-8C82-CEB6008FDF9C}" srcOrd="0" destOrd="0" presId="urn:microsoft.com/office/officeart/2008/layout/LinedList"/>
    <dgm:cxn modelId="{2B6BFB64-0474-45BC-981D-1F4B6E989F72}" type="presParOf" srcId="{4A23F47C-B9C8-4EB1-95DE-29A4D1AB5EAC}" destId="{B81EA5CD-E295-47A8-A209-FB13739F7918}" srcOrd="0" destOrd="0" presId="urn:microsoft.com/office/officeart/2008/layout/LinedList"/>
    <dgm:cxn modelId="{5DFC928C-C970-48F8-874C-FFA8321985E5}" type="presParOf" srcId="{4A23F47C-B9C8-4EB1-95DE-29A4D1AB5EAC}" destId="{280E3813-F0E4-4486-B452-3B28D6A2203D}" srcOrd="1" destOrd="0" presId="urn:microsoft.com/office/officeart/2008/layout/LinedList"/>
    <dgm:cxn modelId="{B4BA2323-E90B-4809-ABC6-8FF90A282172}" type="presParOf" srcId="{280E3813-F0E4-4486-B452-3B28D6A2203D}" destId="{52C1B3C3-FD4A-4C72-AD22-1527F54A1C52}" srcOrd="0" destOrd="0" presId="urn:microsoft.com/office/officeart/2008/layout/LinedList"/>
    <dgm:cxn modelId="{63FD4F82-2AA7-42A6-8839-8C34C6A7BE52}" type="presParOf" srcId="{280E3813-F0E4-4486-B452-3B28D6A2203D}" destId="{FC96661A-178F-43A4-8A78-27E61342CF1C}" srcOrd="1" destOrd="0" presId="urn:microsoft.com/office/officeart/2008/layout/LinedList"/>
    <dgm:cxn modelId="{6C4651C2-56C4-472C-A118-04E692311F74}" type="presParOf" srcId="{4A23F47C-B9C8-4EB1-95DE-29A4D1AB5EAC}" destId="{01A593A8-5758-4165-A567-8559A62F9F87}" srcOrd="2" destOrd="0" presId="urn:microsoft.com/office/officeart/2008/layout/LinedList"/>
    <dgm:cxn modelId="{C999B27A-04FD-41AA-B3CF-C0B79D65A97E}" type="presParOf" srcId="{4A23F47C-B9C8-4EB1-95DE-29A4D1AB5EAC}" destId="{076B4606-6817-4038-B963-3B06C445DC9A}" srcOrd="3" destOrd="0" presId="urn:microsoft.com/office/officeart/2008/layout/LinedList"/>
    <dgm:cxn modelId="{26642FEB-BD86-4170-95E4-01F04705B85D}" type="presParOf" srcId="{076B4606-6817-4038-B963-3B06C445DC9A}" destId="{D3258210-9F0B-4FF0-8B7F-494E272CFAF8}" srcOrd="0" destOrd="0" presId="urn:microsoft.com/office/officeart/2008/layout/LinedList"/>
    <dgm:cxn modelId="{43B98BEA-F3A1-4DB1-9C2C-26B1C644E2C4}" type="presParOf" srcId="{076B4606-6817-4038-B963-3B06C445DC9A}" destId="{9FFF6258-673C-4350-B59A-E14540100D9D}" srcOrd="1" destOrd="0" presId="urn:microsoft.com/office/officeart/2008/layout/LinedList"/>
    <dgm:cxn modelId="{D2B8B5AD-D7E5-4403-BD4D-5B380DBE31E1}" type="presParOf" srcId="{4A23F47C-B9C8-4EB1-95DE-29A4D1AB5EAC}" destId="{891903E5-EB8B-46D2-BE31-925FBCA39EBC}" srcOrd="4" destOrd="0" presId="urn:microsoft.com/office/officeart/2008/layout/LinedList"/>
    <dgm:cxn modelId="{46C858E7-4E06-45C3-A7B1-B5465D4050F5}" type="presParOf" srcId="{4A23F47C-B9C8-4EB1-95DE-29A4D1AB5EAC}" destId="{BCF2B8CE-4A91-4FE7-ADC6-D1EFE741CAE3}" srcOrd="5" destOrd="0" presId="urn:microsoft.com/office/officeart/2008/layout/LinedList"/>
    <dgm:cxn modelId="{716755F4-C26A-4E46-954F-314A8E86A242}" type="presParOf" srcId="{BCF2B8CE-4A91-4FE7-ADC6-D1EFE741CAE3}" destId="{1434A71B-7289-4CF6-8DFE-EA23677D93CA}" srcOrd="0" destOrd="0" presId="urn:microsoft.com/office/officeart/2008/layout/LinedList"/>
    <dgm:cxn modelId="{824CAF7F-5CDF-4EB5-98A3-57AEBB6841D5}" type="presParOf" srcId="{BCF2B8CE-4A91-4FE7-ADC6-D1EFE741CAE3}" destId="{3597C818-5274-49E7-B02B-7CA680A75306}" srcOrd="1" destOrd="0" presId="urn:microsoft.com/office/officeart/2008/layout/LinedList"/>
    <dgm:cxn modelId="{0E7BDD77-C27B-4362-8DFA-00E3E0315564}" type="presParOf" srcId="{4A23F47C-B9C8-4EB1-95DE-29A4D1AB5EAC}" destId="{7D6EC10D-4E3D-446E-8C56-66628E75CF3D}" srcOrd="6" destOrd="0" presId="urn:microsoft.com/office/officeart/2008/layout/LinedList"/>
    <dgm:cxn modelId="{480A39BA-1EAF-408F-ABD1-8CCE17C293CA}" type="presParOf" srcId="{4A23F47C-B9C8-4EB1-95DE-29A4D1AB5EAC}" destId="{7ACFCADC-D5AD-436B-A46D-B04849F96EAB}" srcOrd="7" destOrd="0" presId="urn:microsoft.com/office/officeart/2008/layout/LinedList"/>
    <dgm:cxn modelId="{6823251D-6E0A-40D8-93FA-1BFA04853EF4}" type="presParOf" srcId="{7ACFCADC-D5AD-436B-A46D-B04849F96EAB}" destId="{C4ED9462-6F5F-4D60-A0F0-B286BC90A4AF}" srcOrd="0" destOrd="0" presId="urn:microsoft.com/office/officeart/2008/layout/LinedList"/>
    <dgm:cxn modelId="{FDC0844D-42E9-422F-9358-B9151BF58E19}" type="presParOf" srcId="{7ACFCADC-D5AD-436B-A46D-B04849F96EAB}" destId="{0160D31A-A32F-4C96-A6D9-1953A5240E5D}" srcOrd="1" destOrd="0" presId="urn:microsoft.com/office/officeart/2008/layout/LinedList"/>
    <dgm:cxn modelId="{892A7231-FF5B-4BB0-8CAA-4EB6808957F6}" type="presParOf" srcId="{4A23F47C-B9C8-4EB1-95DE-29A4D1AB5EAC}" destId="{CF8C6E57-4B80-4092-895D-93CDA25E064E}" srcOrd="8" destOrd="0" presId="urn:microsoft.com/office/officeart/2008/layout/LinedList"/>
    <dgm:cxn modelId="{C901A2B9-DABC-49E4-B047-AAABFC484DFE}" type="presParOf" srcId="{4A23F47C-B9C8-4EB1-95DE-29A4D1AB5EAC}" destId="{8B3EEB9A-D289-4EDF-81D1-1EA8084EC2B3}" srcOrd="9" destOrd="0" presId="urn:microsoft.com/office/officeart/2008/layout/LinedList"/>
    <dgm:cxn modelId="{3CFC5896-7A1B-4166-8A9B-F4E528C48F23}" type="presParOf" srcId="{8B3EEB9A-D289-4EDF-81D1-1EA8084EC2B3}" destId="{79F4EBCA-39DE-45DE-8C82-CEB6008FDF9C}" srcOrd="0" destOrd="0" presId="urn:microsoft.com/office/officeart/2008/layout/LinedList"/>
    <dgm:cxn modelId="{B79B2463-4A85-4039-B9DE-FDF09F0388FF}" type="presParOf" srcId="{8B3EEB9A-D289-4EDF-81D1-1EA8084EC2B3}" destId="{D34D034B-4EFD-4F03-92EF-00E32288DA9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C8C1A9-8EC6-4F4B-BB78-8FE6D43400A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9508A79-68A8-4160-BD20-CE0C5289998E}">
      <dgm:prSet custT="1"/>
      <dgm:spPr/>
      <dgm:t>
        <a:bodyPr/>
        <a:lstStyle/>
        <a:p>
          <a:pPr algn="l">
            <a:lnSpc>
              <a:spcPct val="100000"/>
            </a:lnSpc>
          </a:pPr>
          <a:r>
            <a:rPr lang="en-US" sz="1400" b="1" dirty="0">
              <a:solidFill>
                <a:schemeClr val="tx1"/>
              </a:solidFill>
              <a:latin typeface="Georgia" panose="02040502050405020303" pitchFamily="18" charset="0"/>
            </a:rPr>
            <a:t>Definition </a:t>
          </a:r>
          <a:r>
            <a:rPr lang="en-US" sz="1400" b="0" dirty="0">
              <a:solidFill>
                <a:schemeClr val="tx1"/>
              </a:solidFill>
              <a:latin typeface="Georgia" panose="02040502050405020303" pitchFamily="18" charset="0"/>
            </a:rPr>
            <a:t>– The process of selecting the best set of configuration values (hyperparameters) for a machine learning model before training begins.</a:t>
          </a:r>
        </a:p>
      </dgm:t>
    </dgm:pt>
    <dgm:pt modelId="{EB6C64C1-4002-46B1-95DF-50D424C8909C}" type="parTrans" cxnId="{F36C0353-5AAD-4DB9-B635-B5A61BD13E87}">
      <dgm:prSet/>
      <dgm:spPr/>
      <dgm:t>
        <a:bodyPr/>
        <a:lstStyle/>
        <a:p>
          <a:pPr algn="l"/>
          <a:endParaRPr lang="en-US" sz="1400" b="0">
            <a:solidFill>
              <a:schemeClr val="tx1"/>
            </a:solidFill>
            <a:latin typeface="Georgia" panose="02040502050405020303" pitchFamily="18" charset="0"/>
          </a:endParaRPr>
        </a:p>
      </dgm:t>
    </dgm:pt>
    <dgm:pt modelId="{04BEE763-7F53-4F7D-9223-67A6F11D82F3}" type="sibTrans" cxnId="{F36C0353-5AAD-4DB9-B635-B5A61BD13E87}">
      <dgm:prSet/>
      <dgm:spPr/>
      <dgm:t>
        <a:bodyPr/>
        <a:lstStyle/>
        <a:p>
          <a:pPr algn="l">
            <a:lnSpc>
              <a:spcPct val="100000"/>
            </a:lnSpc>
          </a:pPr>
          <a:endParaRPr lang="en-US" sz="1400" b="0">
            <a:solidFill>
              <a:schemeClr val="tx1"/>
            </a:solidFill>
            <a:latin typeface="Georgia" panose="02040502050405020303" pitchFamily="18" charset="0"/>
          </a:endParaRPr>
        </a:p>
      </dgm:t>
    </dgm:pt>
    <dgm:pt modelId="{8D97649B-79E8-4D9B-954B-F34D51E93CA7}">
      <dgm:prSet custT="1"/>
      <dgm:spPr/>
      <dgm:t>
        <a:bodyPr/>
        <a:lstStyle/>
        <a:p>
          <a:pPr algn="l">
            <a:lnSpc>
              <a:spcPct val="100000"/>
            </a:lnSpc>
          </a:pPr>
          <a:r>
            <a:rPr lang="en-US" sz="1400" b="1" dirty="0">
              <a:solidFill>
                <a:schemeClr val="tx1"/>
              </a:solidFill>
              <a:latin typeface="Georgia" panose="02040502050405020303" pitchFamily="18" charset="0"/>
            </a:rPr>
            <a:t>Purpose </a:t>
          </a:r>
          <a:r>
            <a:rPr lang="en-US" sz="1400" b="0" dirty="0">
              <a:solidFill>
                <a:schemeClr val="tx1"/>
              </a:solidFill>
              <a:latin typeface="Georgia" panose="02040502050405020303" pitchFamily="18" charset="0"/>
            </a:rPr>
            <a:t>– Optimizes model performance by balancing bias and variance.</a:t>
          </a:r>
        </a:p>
      </dgm:t>
    </dgm:pt>
    <dgm:pt modelId="{D0B04353-DB93-43D6-986C-18134DC17B78}" type="parTrans" cxnId="{15964149-2590-4D0B-BF79-DC9F97A4B4A9}">
      <dgm:prSet/>
      <dgm:spPr/>
      <dgm:t>
        <a:bodyPr/>
        <a:lstStyle/>
        <a:p>
          <a:pPr algn="l"/>
          <a:endParaRPr lang="en-US" sz="1400" b="0">
            <a:solidFill>
              <a:schemeClr val="tx1"/>
            </a:solidFill>
            <a:latin typeface="Georgia" panose="02040502050405020303" pitchFamily="18" charset="0"/>
          </a:endParaRPr>
        </a:p>
      </dgm:t>
    </dgm:pt>
    <dgm:pt modelId="{BBC6F55E-EABB-42D3-8E8B-82AA106686E6}" type="sibTrans" cxnId="{15964149-2590-4D0B-BF79-DC9F97A4B4A9}">
      <dgm:prSet/>
      <dgm:spPr/>
      <dgm:t>
        <a:bodyPr/>
        <a:lstStyle/>
        <a:p>
          <a:pPr algn="l">
            <a:lnSpc>
              <a:spcPct val="100000"/>
            </a:lnSpc>
          </a:pPr>
          <a:endParaRPr lang="en-US" sz="1400" b="0">
            <a:solidFill>
              <a:schemeClr val="tx1"/>
            </a:solidFill>
            <a:latin typeface="Georgia" panose="02040502050405020303" pitchFamily="18" charset="0"/>
          </a:endParaRPr>
        </a:p>
      </dgm:t>
    </dgm:pt>
    <dgm:pt modelId="{83908867-3AA2-4AEC-B91B-AC77EE95AB2B}">
      <dgm:prSet custT="1"/>
      <dgm:spPr/>
      <dgm:t>
        <a:bodyPr/>
        <a:lstStyle/>
        <a:p>
          <a:pPr algn="l">
            <a:lnSpc>
              <a:spcPct val="100000"/>
            </a:lnSpc>
          </a:pPr>
          <a:r>
            <a:rPr lang="en-US" sz="1400" b="1" dirty="0">
              <a:solidFill>
                <a:schemeClr val="tx1"/>
              </a:solidFill>
              <a:latin typeface="Georgia" panose="02040502050405020303" pitchFamily="18" charset="0"/>
            </a:rPr>
            <a:t>Difference from Parameters </a:t>
          </a:r>
          <a:r>
            <a:rPr lang="en-US" sz="1400" b="0" dirty="0">
              <a:solidFill>
                <a:schemeClr val="tx1"/>
              </a:solidFill>
              <a:latin typeface="Georgia" panose="02040502050405020303" pitchFamily="18" charset="0"/>
            </a:rPr>
            <a:t>– Model parameters are learned during training, whereas hyperparameters are set manually or via search strategies.</a:t>
          </a:r>
        </a:p>
      </dgm:t>
    </dgm:pt>
    <dgm:pt modelId="{D0116176-DC33-46B7-B8F5-B1266D858F21}" type="parTrans" cxnId="{DBD4EFC1-3740-4BCC-B672-2B41F85BAAB6}">
      <dgm:prSet/>
      <dgm:spPr/>
      <dgm:t>
        <a:bodyPr/>
        <a:lstStyle/>
        <a:p>
          <a:pPr algn="l"/>
          <a:endParaRPr lang="en-US" sz="1400" b="0">
            <a:solidFill>
              <a:schemeClr val="tx1"/>
            </a:solidFill>
            <a:latin typeface="Georgia" panose="02040502050405020303" pitchFamily="18" charset="0"/>
          </a:endParaRPr>
        </a:p>
      </dgm:t>
    </dgm:pt>
    <dgm:pt modelId="{2A30AF78-289B-4DB2-90BF-287DA49182F8}" type="sibTrans" cxnId="{DBD4EFC1-3740-4BCC-B672-2B41F85BAAB6}">
      <dgm:prSet/>
      <dgm:spPr/>
      <dgm:t>
        <a:bodyPr/>
        <a:lstStyle/>
        <a:p>
          <a:pPr algn="l">
            <a:lnSpc>
              <a:spcPct val="100000"/>
            </a:lnSpc>
          </a:pPr>
          <a:endParaRPr lang="en-US" sz="1400" b="0">
            <a:solidFill>
              <a:schemeClr val="tx1"/>
            </a:solidFill>
            <a:latin typeface="Georgia" panose="02040502050405020303" pitchFamily="18" charset="0"/>
          </a:endParaRPr>
        </a:p>
      </dgm:t>
    </dgm:pt>
    <dgm:pt modelId="{EC272AE8-8344-4C1B-81BE-FB7C658959A9}">
      <dgm:prSet custT="1"/>
      <dgm:spPr/>
      <dgm:t>
        <a:bodyPr/>
        <a:lstStyle/>
        <a:p>
          <a:pPr algn="l">
            <a:lnSpc>
              <a:spcPct val="100000"/>
            </a:lnSpc>
          </a:pPr>
          <a:r>
            <a:rPr lang="en-US" sz="1400" b="1" dirty="0">
              <a:solidFill>
                <a:schemeClr val="tx1"/>
              </a:solidFill>
              <a:latin typeface="Georgia" panose="02040502050405020303" pitchFamily="18" charset="0"/>
            </a:rPr>
            <a:t>Common Methods </a:t>
          </a:r>
          <a:r>
            <a:rPr lang="en-US" sz="1400" b="0" dirty="0">
              <a:solidFill>
                <a:schemeClr val="tx1"/>
              </a:solidFill>
              <a:latin typeface="Georgia" panose="02040502050405020303" pitchFamily="18" charset="0"/>
            </a:rPr>
            <a:t>– Grid Search, Randomized Search, Bayesian Optimization.</a:t>
          </a:r>
        </a:p>
      </dgm:t>
    </dgm:pt>
    <dgm:pt modelId="{68042733-F521-4B9B-B533-4633E6D87EF2}" type="parTrans" cxnId="{33F751EF-055F-4608-AE87-1AB1233BBDF0}">
      <dgm:prSet/>
      <dgm:spPr/>
      <dgm:t>
        <a:bodyPr/>
        <a:lstStyle/>
        <a:p>
          <a:pPr algn="l"/>
          <a:endParaRPr lang="en-US" sz="1400" b="0">
            <a:solidFill>
              <a:schemeClr val="tx1"/>
            </a:solidFill>
            <a:latin typeface="Georgia" panose="02040502050405020303" pitchFamily="18" charset="0"/>
          </a:endParaRPr>
        </a:p>
      </dgm:t>
    </dgm:pt>
    <dgm:pt modelId="{AB70C3D0-D126-4194-BE62-3E7484B1FBFE}" type="sibTrans" cxnId="{33F751EF-055F-4608-AE87-1AB1233BBDF0}">
      <dgm:prSet/>
      <dgm:spPr/>
      <dgm:t>
        <a:bodyPr/>
        <a:lstStyle/>
        <a:p>
          <a:pPr algn="l"/>
          <a:endParaRPr lang="en-US" sz="1400" b="0">
            <a:solidFill>
              <a:schemeClr val="tx1"/>
            </a:solidFill>
            <a:latin typeface="Georgia" panose="02040502050405020303" pitchFamily="18" charset="0"/>
          </a:endParaRPr>
        </a:p>
      </dgm:t>
    </dgm:pt>
    <dgm:pt modelId="{BD0EC803-92A0-4EC0-B374-1101779FDBE2}" type="pres">
      <dgm:prSet presAssocID="{14C8C1A9-8EC6-4F4B-BB78-8FE6D43400AF}" presName="root" presStyleCnt="0">
        <dgm:presLayoutVars>
          <dgm:dir/>
          <dgm:resizeHandles val="exact"/>
        </dgm:presLayoutVars>
      </dgm:prSet>
      <dgm:spPr/>
      <dgm:t>
        <a:bodyPr/>
        <a:lstStyle/>
        <a:p>
          <a:endParaRPr lang="en-US"/>
        </a:p>
      </dgm:t>
    </dgm:pt>
    <dgm:pt modelId="{DC3D9F5D-6EB1-4260-94E9-823DF1751847}" type="pres">
      <dgm:prSet presAssocID="{14C8C1A9-8EC6-4F4B-BB78-8FE6D43400AF}" presName="container" presStyleCnt="0">
        <dgm:presLayoutVars>
          <dgm:dir/>
          <dgm:resizeHandles val="exact"/>
        </dgm:presLayoutVars>
      </dgm:prSet>
      <dgm:spPr/>
    </dgm:pt>
    <dgm:pt modelId="{291DBD4F-D81C-4CE4-A51A-AAA45D8E3646}" type="pres">
      <dgm:prSet presAssocID="{F9508A79-68A8-4160-BD20-CE0C5289998E}" presName="compNode" presStyleCnt="0"/>
      <dgm:spPr/>
    </dgm:pt>
    <dgm:pt modelId="{204088DC-73DE-455F-BA80-6A9F960AB22C}" type="pres">
      <dgm:prSet presAssocID="{F9508A79-68A8-4160-BD20-CE0C5289998E}" presName="iconBgRect" presStyleLbl="bgShp" presStyleIdx="0" presStyleCnt="4"/>
      <dgm:spPr/>
    </dgm:pt>
    <dgm:pt modelId="{13F8A7AA-67A9-4AC6-A050-8270475F6EED}" type="pres">
      <dgm:prSet presAssocID="{F9508A79-68A8-4160-BD20-CE0C5289998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Gears"/>
        </a:ext>
      </dgm:extLst>
    </dgm:pt>
    <dgm:pt modelId="{758D0662-634C-4D91-9B3C-893D7896B3FE}" type="pres">
      <dgm:prSet presAssocID="{F9508A79-68A8-4160-BD20-CE0C5289998E}" presName="spaceRect" presStyleCnt="0"/>
      <dgm:spPr/>
    </dgm:pt>
    <dgm:pt modelId="{941E34E2-C55F-4623-B20A-E5322C3BDEDE}" type="pres">
      <dgm:prSet presAssocID="{F9508A79-68A8-4160-BD20-CE0C5289998E}" presName="textRect" presStyleLbl="revTx" presStyleIdx="0" presStyleCnt="4">
        <dgm:presLayoutVars>
          <dgm:chMax val="1"/>
          <dgm:chPref val="1"/>
        </dgm:presLayoutVars>
      </dgm:prSet>
      <dgm:spPr/>
      <dgm:t>
        <a:bodyPr/>
        <a:lstStyle/>
        <a:p>
          <a:endParaRPr lang="en-US"/>
        </a:p>
      </dgm:t>
    </dgm:pt>
    <dgm:pt modelId="{FED9EDB6-99B2-42AB-9BD2-D25CB1049FBC}" type="pres">
      <dgm:prSet presAssocID="{04BEE763-7F53-4F7D-9223-67A6F11D82F3}" presName="sibTrans" presStyleLbl="sibTrans2D1" presStyleIdx="0" presStyleCnt="0"/>
      <dgm:spPr/>
      <dgm:t>
        <a:bodyPr/>
        <a:lstStyle/>
        <a:p>
          <a:endParaRPr lang="en-US"/>
        </a:p>
      </dgm:t>
    </dgm:pt>
    <dgm:pt modelId="{C7BCC873-B764-484E-83AC-005731B8B8CB}" type="pres">
      <dgm:prSet presAssocID="{8D97649B-79E8-4D9B-954B-F34D51E93CA7}" presName="compNode" presStyleCnt="0"/>
      <dgm:spPr/>
    </dgm:pt>
    <dgm:pt modelId="{379D607F-E7CA-4C45-B0F4-B29AB3C4D264}" type="pres">
      <dgm:prSet presAssocID="{8D97649B-79E8-4D9B-954B-F34D51E93CA7}" presName="iconBgRect" presStyleLbl="bgShp" presStyleIdx="1" presStyleCnt="4"/>
      <dgm:spPr/>
    </dgm:pt>
    <dgm:pt modelId="{ECD9A5F7-C705-4027-A589-04D9BD9D867F}" type="pres">
      <dgm:prSet presAssocID="{8D97649B-79E8-4D9B-954B-F34D51E93CA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Scales of Justice"/>
        </a:ext>
      </dgm:extLst>
    </dgm:pt>
    <dgm:pt modelId="{45B074E0-A513-4BB4-B923-C67935404F8C}" type="pres">
      <dgm:prSet presAssocID="{8D97649B-79E8-4D9B-954B-F34D51E93CA7}" presName="spaceRect" presStyleCnt="0"/>
      <dgm:spPr/>
    </dgm:pt>
    <dgm:pt modelId="{357B34F4-E8CF-4B65-99A2-0167F4E3FB5D}" type="pres">
      <dgm:prSet presAssocID="{8D97649B-79E8-4D9B-954B-F34D51E93CA7}" presName="textRect" presStyleLbl="revTx" presStyleIdx="1" presStyleCnt="4">
        <dgm:presLayoutVars>
          <dgm:chMax val="1"/>
          <dgm:chPref val="1"/>
        </dgm:presLayoutVars>
      </dgm:prSet>
      <dgm:spPr/>
      <dgm:t>
        <a:bodyPr/>
        <a:lstStyle/>
        <a:p>
          <a:endParaRPr lang="en-US"/>
        </a:p>
      </dgm:t>
    </dgm:pt>
    <dgm:pt modelId="{01B424C6-DB1E-43A4-B24B-E7ADEF014003}" type="pres">
      <dgm:prSet presAssocID="{BBC6F55E-EABB-42D3-8E8B-82AA106686E6}" presName="sibTrans" presStyleLbl="sibTrans2D1" presStyleIdx="0" presStyleCnt="0"/>
      <dgm:spPr/>
      <dgm:t>
        <a:bodyPr/>
        <a:lstStyle/>
        <a:p>
          <a:endParaRPr lang="en-US"/>
        </a:p>
      </dgm:t>
    </dgm:pt>
    <dgm:pt modelId="{E9489A8E-E11B-40E7-B496-835EAC55B112}" type="pres">
      <dgm:prSet presAssocID="{83908867-3AA2-4AEC-B91B-AC77EE95AB2B}" presName="compNode" presStyleCnt="0"/>
      <dgm:spPr/>
    </dgm:pt>
    <dgm:pt modelId="{40A7D03C-040B-414F-BAE7-F827B3B37959}" type="pres">
      <dgm:prSet presAssocID="{83908867-3AA2-4AEC-B91B-AC77EE95AB2B}" presName="iconBgRect" presStyleLbl="bgShp" presStyleIdx="2" presStyleCnt="4"/>
      <dgm:spPr/>
    </dgm:pt>
    <dgm:pt modelId="{7A98BD9D-C168-4461-B084-9C364A5CC592}" type="pres">
      <dgm:prSet presAssocID="{83908867-3AA2-4AEC-B91B-AC77EE95AB2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id="0" name="" descr="Filter"/>
        </a:ext>
      </dgm:extLst>
    </dgm:pt>
    <dgm:pt modelId="{B4F005E7-F180-4B62-BD1C-CEEF9B304FBD}" type="pres">
      <dgm:prSet presAssocID="{83908867-3AA2-4AEC-B91B-AC77EE95AB2B}" presName="spaceRect" presStyleCnt="0"/>
      <dgm:spPr/>
    </dgm:pt>
    <dgm:pt modelId="{BFE7EA6B-F2B5-431E-8672-F3D97C0668B6}" type="pres">
      <dgm:prSet presAssocID="{83908867-3AA2-4AEC-B91B-AC77EE95AB2B}" presName="textRect" presStyleLbl="revTx" presStyleIdx="2" presStyleCnt="4">
        <dgm:presLayoutVars>
          <dgm:chMax val="1"/>
          <dgm:chPref val="1"/>
        </dgm:presLayoutVars>
      </dgm:prSet>
      <dgm:spPr/>
      <dgm:t>
        <a:bodyPr/>
        <a:lstStyle/>
        <a:p>
          <a:endParaRPr lang="en-US"/>
        </a:p>
      </dgm:t>
    </dgm:pt>
    <dgm:pt modelId="{0C5ABD66-5062-46D5-9545-6577C75B9B1B}" type="pres">
      <dgm:prSet presAssocID="{2A30AF78-289B-4DB2-90BF-287DA49182F8}" presName="sibTrans" presStyleLbl="sibTrans2D1" presStyleIdx="0" presStyleCnt="0"/>
      <dgm:spPr/>
      <dgm:t>
        <a:bodyPr/>
        <a:lstStyle/>
        <a:p>
          <a:endParaRPr lang="en-US"/>
        </a:p>
      </dgm:t>
    </dgm:pt>
    <dgm:pt modelId="{87F19D35-C518-4455-9346-7CF5A88215B0}" type="pres">
      <dgm:prSet presAssocID="{EC272AE8-8344-4C1B-81BE-FB7C658959A9}" presName="compNode" presStyleCnt="0"/>
      <dgm:spPr/>
    </dgm:pt>
    <dgm:pt modelId="{5C7124B5-EFBA-42A2-89BC-747E9526BEE3}" type="pres">
      <dgm:prSet presAssocID="{EC272AE8-8344-4C1B-81BE-FB7C658959A9}" presName="iconBgRect" presStyleLbl="bgShp" presStyleIdx="3" presStyleCnt="4"/>
      <dgm:spPr/>
    </dgm:pt>
    <dgm:pt modelId="{7E6A38B8-EDDC-44F8-A453-630596A3DD73}" type="pres">
      <dgm:prSet presAssocID="{EC272AE8-8344-4C1B-81BE-FB7C658959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extLst>
        <a:ext uri="{E40237B7-FDA0-4F09-8148-C483321AD2D9}">
          <dgm14:cNvPr xmlns:dgm14="http://schemas.microsoft.com/office/drawing/2010/diagram" id="0" name="" descr="Maze"/>
        </a:ext>
      </dgm:extLst>
    </dgm:pt>
    <dgm:pt modelId="{5ECCA6D3-B1D7-4E55-AFB8-4405D2E5E656}" type="pres">
      <dgm:prSet presAssocID="{EC272AE8-8344-4C1B-81BE-FB7C658959A9}" presName="spaceRect" presStyleCnt="0"/>
      <dgm:spPr/>
    </dgm:pt>
    <dgm:pt modelId="{D74B76AC-D25F-4977-BCA4-1CA0AAA886C2}" type="pres">
      <dgm:prSet presAssocID="{EC272AE8-8344-4C1B-81BE-FB7C658959A9}" presName="textRect" presStyleLbl="revTx" presStyleIdx="3" presStyleCnt="4">
        <dgm:presLayoutVars>
          <dgm:chMax val="1"/>
          <dgm:chPref val="1"/>
        </dgm:presLayoutVars>
      </dgm:prSet>
      <dgm:spPr/>
      <dgm:t>
        <a:bodyPr/>
        <a:lstStyle/>
        <a:p>
          <a:endParaRPr lang="en-US"/>
        </a:p>
      </dgm:t>
    </dgm:pt>
  </dgm:ptLst>
  <dgm:cxnLst>
    <dgm:cxn modelId="{FD8368F6-F2EA-44AC-AACA-0E22B3416889}" type="presOf" srcId="{BBC6F55E-EABB-42D3-8E8B-82AA106686E6}" destId="{01B424C6-DB1E-43A4-B24B-E7ADEF014003}" srcOrd="0" destOrd="0" presId="urn:microsoft.com/office/officeart/2018/2/layout/IconCircleList"/>
    <dgm:cxn modelId="{A0D15035-11C4-42C3-80C0-CF936A34974D}" type="presOf" srcId="{F9508A79-68A8-4160-BD20-CE0C5289998E}" destId="{941E34E2-C55F-4623-B20A-E5322C3BDEDE}" srcOrd="0" destOrd="0" presId="urn:microsoft.com/office/officeart/2018/2/layout/IconCircleList"/>
    <dgm:cxn modelId="{33F751EF-055F-4608-AE87-1AB1233BBDF0}" srcId="{14C8C1A9-8EC6-4F4B-BB78-8FE6D43400AF}" destId="{EC272AE8-8344-4C1B-81BE-FB7C658959A9}" srcOrd="3" destOrd="0" parTransId="{68042733-F521-4B9B-B533-4633E6D87EF2}" sibTransId="{AB70C3D0-D126-4194-BE62-3E7484B1FBFE}"/>
    <dgm:cxn modelId="{DBD4EFC1-3740-4BCC-B672-2B41F85BAAB6}" srcId="{14C8C1A9-8EC6-4F4B-BB78-8FE6D43400AF}" destId="{83908867-3AA2-4AEC-B91B-AC77EE95AB2B}" srcOrd="2" destOrd="0" parTransId="{D0116176-DC33-46B7-B8F5-B1266D858F21}" sibTransId="{2A30AF78-289B-4DB2-90BF-287DA49182F8}"/>
    <dgm:cxn modelId="{DF43ED1C-F29D-43B3-9019-DC74E090AF08}" type="presOf" srcId="{EC272AE8-8344-4C1B-81BE-FB7C658959A9}" destId="{D74B76AC-D25F-4977-BCA4-1CA0AAA886C2}" srcOrd="0" destOrd="0" presId="urn:microsoft.com/office/officeart/2018/2/layout/IconCircleList"/>
    <dgm:cxn modelId="{70E63F7A-84CB-46BF-A19A-A488F6F9AEAF}" type="presOf" srcId="{8D97649B-79E8-4D9B-954B-F34D51E93CA7}" destId="{357B34F4-E8CF-4B65-99A2-0167F4E3FB5D}" srcOrd="0" destOrd="0" presId="urn:microsoft.com/office/officeart/2018/2/layout/IconCircleList"/>
    <dgm:cxn modelId="{6D8A300B-A2DB-41D1-902C-B956AE6B9086}" type="presOf" srcId="{2A30AF78-289B-4DB2-90BF-287DA49182F8}" destId="{0C5ABD66-5062-46D5-9545-6577C75B9B1B}" srcOrd="0" destOrd="0" presId="urn:microsoft.com/office/officeart/2018/2/layout/IconCircleList"/>
    <dgm:cxn modelId="{7D0AE61B-E04A-411E-9386-1481083C0ADC}" type="presOf" srcId="{83908867-3AA2-4AEC-B91B-AC77EE95AB2B}" destId="{BFE7EA6B-F2B5-431E-8672-F3D97C0668B6}" srcOrd="0" destOrd="0" presId="urn:microsoft.com/office/officeart/2018/2/layout/IconCircleList"/>
    <dgm:cxn modelId="{F36C0353-5AAD-4DB9-B635-B5A61BD13E87}" srcId="{14C8C1A9-8EC6-4F4B-BB78-8FE6D43400AF}" destId="{F9508A79-68A8-4160-BD20-CE0C5289998E}" srcOrd="0" destOrd="0" parTransId="{EB6C64C1-4002-46B1-95DF-50D424C8909C}" sibTransId="{04BEE763-7F53-4F7D-9223-67A6F11D82F3}"/>
    <dgm:cxn modelId="{15964149-2590-4D0B-BF79-DC9F97A4B4A9}" srcId="{14C8C1A9-8EC6-4F4B-BB78-8FE6D43400AF}" destId="{8D97649B-79E8-4D9B-954B-F34D51E93CA7}" srcOrd="1" destOrd="0" parTransId="{D0B04353-DB93-43D6-986C-18134DC17B78}" sibTransId="{BBC6F55E-EABB-42D3-8E8B-82AA106686E6}"/>
    <dgm:cxn modelId="{7E87C7D1-3349-4C81-AF36-FDD52A0936CC}" type="presOf" srcId="{04BEE763-7F53-4F7D-9223-67A6F11D82F3}" destId="{FED9EDB6-99B2-42AB-9BD2-D25CB1049FBC}" srcOrd="0" destOrd="0" presId="urn:microsoft.com/office/officeart/2018/2/layout/IconCircleList"/>
    <dgm:cxn modelId="{EF67E6EA-795B-41C7-94CB-C5618775CC9A}" type="presOf" srcId="{14C8C1A9-8EC6-4F4B-BB78-8FE6D43400AF}" destId="{BD0EC803-92A0-4EC0-B374-1101779FDBE2}" srcOrd="0" destOrd="0" presId="urn:microsoft.com/office/officeart/2018/2/layout/IconCircleList"/>
    <dgm:cxn modelId="{03D9DDB9-F498-4B11-9A27-3E9971949748}" type="presParOf" srcId="{BD0EC803-92A0-4EC0-B374-1101779FDBE2}" destId="{DC3D9F5D-6EB1-4260-94E9-823DF1751847}" srcOrd="0" destOrd="0" presId="urn:microsoft.com/office/officeart/2018/2/layout/IconCircleList"/>
    <dgm:cxn modelId="{0B31EF85-41A6-4CF2-964A-8AD5ACE38093}" type="presParOf" srcId="{DC3D9F5D-6EB1-4260-94E9-823DF1751847}" destId="{291DBD4F-D81C-4CE4-A51A-AAA45D8E3646}" srcOrd="0" destOrd="0" presId="urn:microsoft.com/office/officeart/2018/2/layout/IconCircleList"/>
    <dgm:cxn modelId="{4860A937-222E-4EB6-A1C5-401768688FE1}" type="presParOf" srcId="{291DBD4F-D81C-4CE4-A51A-AAA45D8E3646}" destId="{204088DC-73DE-455F-BA80-6A9F960AB22C}" srcOrd="0" destOrd="0" presId="urn:microsoft.com/office/officeart/2018/2/layout/IconCircleList"/>
    <dgm:cxn modelId="{78C08D08-7656-4C23-91E4-7A6590E13561}" type="presParOf" srcId="{291DBD4F-D81C-4CE4-A51A-AAA45D8E3646}" destId="{13F8A7AA-67A9-4AC6-A050-8270475F6EED}" srcOrd="1" destOrd="0" presId="urn:microsoft.com/office/officeart/2018/2/layout/IconCircleList"/>
    <dgm:cxn modelId="{D043600C-6687-4DF9-B3CF-6EEE518C1DAF}" type="presParOf" srcId="{291DBD4F-D81C-4CE4-A51A-AAA45D8E3646}" destId="{758D0662-634C-4D91-9B3C-893D7896B3FE}" srcOrd="2" destOrd="0" presId="urn:microsoft.com/office/officeart/2018/2/layout/IconCircleList"/>
    <dgm:cxn modelId="{95D9618B-01EC-4724-9492-73A5254AE787}" type="presParOf" srcId="{291DBD4F-D81C-4CE4-A51A-AAA45D8E3646}" destId="{941E34E2-C55F-4623-B20A-E5322C3BDEDE}" srcOrd="3" destOrd="0" presId="urn:microsoft.com/office/officeart/2018/2/layout/IconCircleList"/>
    <dgm:cxn modelId="{D67C8ABA-890B-4F76-97A7-568ACD5DB638}" type="presParOf" srcId="{DC3D9F5D-6EB1-4260-94E9-823DF1751847}" destId="{FED9EDB6-99B2-42AB-9BD2-D25CB1049FBC}" srcOrd="1" destOrd="0" presId="urn:microsoft.com/office/officeart/2018/2/layout/IconCircleList"/>
    <dgm:cxn modelId="{091F1132-EC52-45B7-BD3E-B0DE2EF38DF5}" type="presParOf" srcId="{DC3D9F5D-6EB1-4260-94E9-823DF1751847}" destId="{C7BCC873-B764-484E-83AC-005731B8B8CB}" srcOrd="2" destOrd="0" presId="urn:microsoft.com/office/officeart/2018/2/layout/IconCircleList"/>
    <dgm:cxn modelId="{48282962-FDB9-44EB-9AED-F75428EBAA86}" type="presParOf" srcId="{C7BCC873-B764-484E-83AC-005731B8B8CB}" destId="{379D607F-E7CA-4C45-B0F4-B29AB3C4D264}" srcOrd="0" destOrd="0" presId="urn:microsoft.com/office/officeart/2018/2/layout/IconCircleList"/>
    <dgm:cxn modelId="{521748F3-0DA0-4B1D-B749-B9273FE52DA0}" type="presParOf" srcId="{C7BCC873-B764-484E-83AC-005731B8B8CB}" destId="{ECD9A5F7-C705-4027-A589-04D9BD9D867F}" srcOrd="1" destOrd="0" presId="urn:microsoft.com/office/officeart/2018/2/layout/IconCircleList"/>
    <dgm:cxn modelId="{C3322564-6F61-47B9-A7A3-3853A07A0E90}" type="presParOf" srcId="{C7BCC873-B764-484E-83AC-005731B8B8CB}" destId="{45B074E0-A513-4BB4-B923-C67935404F8C}" srcOrd="2" destOrd="0" presId="urn:microsoft.com/office/officeart/2018/2/layout/IconCircleList"/>
    <dgm:cxn modelId="{82502DF8-40B8-4672-9352-151493ECF921}" type="presParOf" srcId="{C7BCC873-B764-484E-83AC-005731B8B8CB}" destId="{357B34F4-E8CF-4B65-99A2-0167F4E3FB5D}" srcOrd="3" destOrd="0" presId="urn:microsoft.com/office/officeart/2018/2/layout/IconCircleList"/>
    <dgm:cxn modelId="{1C73FC94-B297-442F-A383-C9A56485D2E9}" type="presParOf" srcId="{DC3D9F5D-6EB1-4260-94E9-823DF1751847}" destId="{01B424C6-DB1E-43A4-B24B-E7ADEF014003}" srcOrd="3" destOrd="0" presId="urn:microsoft.com/office/officeart/2018/2/layout/IconCircleList"/>
    <dgm:cxn modelId="{B1B400B6-F204-439C-8B79-9F187E291CBC}" type="presParOf" srcId="{DC3D9F5D-6EB1-4260-94E9-823DF1751847}" destId="{E9489A8E-E11B-40E7-B496-835EAC55B112}" srcOrd="4" destOrd="0" presId="urn:microsoft.com/office/officeart/2018/2/layout/IconCircleList"/>
    <dgm:cxn modelId="{E61A9156-3C8D-4493-B535-3E27065F6E81}" type="presParOf" srcId="{E9489A8E-E11B-40E7-B496-835EAC55B112}" destId="{40A7D03C-040B-414F-BAE7-F827B3B37959}" srcOrd="0" destOrd="0" presId="urn:microsoft.com/office/officeart/2018/2/layout/IconCircleList"/>
    <dgm:cxn modelId="{A5FCB029-C795-4D71-A2A3-629B5F31D530}" type="presParOf" srcId="{E9489A8E-E11B-40E7-B496-835EAC55B112}" destId="{7A98BD9D-C168-4461-B084-9C364A5CC592}" srcOrd="1" destOrd="0" presId="urn:microsoft.com/office/officeart/2018/2/layout/IconCircleList"/>
    <dgm:cxn modelId="{673E820B-2E4C-4887-9A30-52D90DB193B1}" type="presParOf" srcId="{E9489A8E-E11B-40E7-B496-835EAC55B112}" destId="{B4F005E7-F180-4B62-BD1C-CEEF9B304FBD}" srcOrd="2" destOrd="0" presId="urn:microsoft.com/office/officeart/2018/2/layout/IconCircleList"/>
    <dgm:cxn modelId="{47B3E0B8-3BB6-4981-BFA4-C7FA66018931}" type="presParOf" srcId="{E9489A8E-E11B-40E7-B496-835EAC55B112}" destId="{BFE7EA6B-F2B5-431E-8672-F3D97C0668B6}" srcOrd="3" destOrd="0" presId="urn:microsoft.com/office/officeart/2018/2/layout/IconCircleList"/>
    <dgm:cxn modelId="{2B08BE75-072E-4FFE-8D59-673DAF6B3612}" type="presParOf" srcId="{DC3D9F5D-6EB1-4260-94E9-823DF1751847}" destId="{0C5ABD66-5062-46D5-9545-6577C75B9B1B}" srcOrd="5" destOrd="0" presId="urn:microsoft.com/office/officeart/2018/2/layout/IconCircleList"/>
    <dgm:cxn modelId="{551DFC18-C297-48BF-A326-F30CCED374E6}" type="presParOf" srcId="{DC3D9F5D-6EB1-4260-94E9-823DF1751847}" destId="{87F19D35-C518-4455-9346-7CF5A88215B0}" srcOrd="6" destOrd="0" presId="urn:microsoft.com/office/officeart/2018/2/layout/IconCircleList"/>
    <dgm:cxn modelId="{F904867E-EADC-4E0E-9F2D-AEB31C1012A5}" type="presParOf" srcId="{87F19D35-C518-4455-9346-7CF5A88215B0}" destId="{5C7124B5-EFBA-42A2-89BC-747E9526BEE3}" srcOrd="0" destOrd="0" presId="urn:microsoft.com/office/officeart/2018/2/layout/IconCircleList"/>
    <dgm:cxn modelId="{36846246-6FAB-4A84-8AD5-0A5ECCDC5B30}" type="presParOf" srcId="{87F19D35-C518-4455-9346-7CF5A88215B0}" destId="{7E6A38B8-EDDC-44F8-A453-630596A3DD73}" srcOrd="1" destOrd="0" presId="urn:microsoft.com/office/officeart/2018/2/layout/IconCircleList"/>
    <dgm:cxn modelId="{913A18BF-DA84-4596-9087-2078FA5EA200}" type="presParOf" srcId="{87F19D35-C518-4455-9346-7CF5A88215B0}" destId="{5ECCA6D3-B1D7-4E55-AFB8-4405D2E5E656}" srcOrd="2" destOrd="0" presId="urn:microsoft.com/office/officeart/2018/2/layout/IconCircleList"/>
    <dgm:cxn modelId="{208D1963-44ED-4970-BCB0-E9D6A1A08E2A}" type="presParOf" srcId="{87F19D35-C518-4455-9346-7CF5A88215B0}" destId="{D74B76AC-D25F-4977-BCA4-1CA0AAA886C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E58743-5FDF-4F0C-B13A-4068204A374B}" type="doc">
      <dgm:prSet loTypeId="urn:microsoft.com/office/officeart/2005/8/layout/process1" loCatId="process" qsTypeId="urn:microsoft.com/office/officeart/2005/8/quickstyle/simple2" qsCatId="simple" csTypeId="urn:microsoft.com/office/officeart/2005/8/colors/accent0_3" csCatId="mainScheme"/>
      <dgm:spPr/>
      <dgm:t>
        <a:bodyPr/>
        <a:lstStyle/>
        <a:p>
          <a:endParaRPr lang="en-US"/>
        </a:p>
      </dgm:t>
    </dgm:pt>
    <dgm:pt modelId="{02A09702-661E-408D-8D8E-9254C2E7798D}">
      <dgm:prSet custT="1"/>
      <dgm:spPr/>
      <dgm:t>
        <a:bodyPr/>
        <a:lstStyle/>
        <a:p>
          <a:pPr rtl="0"/>
          <a:r>
            <a:rPr lang="en-US" sz="1000" b="0" smtClean="0">
              <a:latin typeface="Georgia" panose="02040502050405020303" pitchFamily="18" charset="0"/>
            </a:rPr>
            <a:t>Define Search Space​</a:t>
          </a:r>
          <a:endParaRPr lang="en-US" sz="1000" b="0">
            <a:latin typeface="Georgia" panose="02040502050405020303" pitchFamily="18" charset="0"/>
          </a:endParaRPr>
        </a:p>
      </dgm:t>
    </dgm:pt>
    <dgm:pt modelId="{3691BE8B-D1C8-4E9D-962A-C181EC2074CA}" type="parTrans" cxnId="{3BF2DDDC-558B-4B7F-9055-3C64236748B4}">
      <dgm:prSet/>
      <dgm:spPr/>
      <dgm:t>
        <a:bodyPr/>
        <a:lstStyle/>
        <a:p>
          <a:endParaRPr lang="en-US" sz="2000" b="0">
            <a:latin typeface="Georgia" panose="02040502050405020303" pitchFamily="18" charset="0"/>
          </a:endParaRPr>
        </a:p>
      </dgm:t>
    </dgm:pt>
    <dgm:pt modelId="{4CDF8EC3-0C54-4BF0-894A-7107885C6EF3}" type="sibTrans" cxnId="{3BF2DDDC-558B-4B7F-9055-3C64236748B4}">
      <dgm:prSet/>
      <dgm:spPr/>
      <dgm:t>
        <a:bodyPr/>
        <a:lstStyle/>
        <a:p>
          <a:endParaRPr lang="en-US" sz="2000" b="0">
            <a:latin typeface="Georgia" panose="02040502050405020303" pitchFamily="18" charset="0"/>
          </a:endParaRPr>
        </a:p>
      </dgm:t>
    </dgm:pt>
    <dgm:pt modelId="{29417D45-7E6B-4143-9BCB-48B1C14D88FB}">
      <dgm:prSet custT="1"/>
      <dgm:spPr/>
      <dgm:t>
        <a:bodyPr/>
        <a:lstStyle/>
        <a:p>
          <a:pPr rtl="0"/>
          <a:r>
            <a:rPr lang="en-US" sz="1000" b="0" smtClean="0">
              <a:latin typeface="Georgia" panose="02040502050405020303" pitchFamily="18" charset="0"/>
            </a:rPr>
            <a:t>Randomly Select Parameters ​</a:t>
          </a:r>
          <a:endParaRPr lang="en-US" sz="1000" b="0">
            <a:latin typeface="Georgia" panose="02040502050405020303" pitchFamily="18" charset="0"/>
          </a:endParaRPr>
        </a:p>
      </dgm:t>
    </dgm:pt>
    <dgm:pt modelId="{81F37848-B972-42DC-8A31-B9ABC2A52764}" type="parTrans" cxnId="{48F13846-8615-4BD2-9864-AA96143ABE84}">
      <dgm:prSet/>
      <dgm:spPr/>
      <dgm:t>
        <a:bodyPr/>
        <a:lstStyle/>
        <a:p>
          <a:endParaRPr lang="en-US" sz="2000" b="0">
            <a:latin typeface="Georgia" panose="02040502050405020303" pitchFamily="18" charset="0"/>
          </a:endParaRPr>
        </a:p>
      </dgm:t>
    </dgm:pt>
    <dgm:pt modelId="{D77E1E33-5FE6-4607-9D90-A29C23562D53}" type="sibTrans" cxnId="{48F13846-8615-4BD2-9864-AA96143ABE84}">
      <dgm:prSet/>
      <dgm:spPr/>
      <dgm:t>
        <a:bodyPr/>
        <a:lstStyle/>
        <a:p>
          <a:endParaRPr lang="en-US" sz="2000" b="0">
            <a:latin typeface="Georgia" panose="02040502050405020303" pitchFamily="18" charset="0"/>
          </a:endParaRPr>
        </a:p>
      </dgm:t>
    </dgm:pt>
    <dgm:pt modelId="{1CF68C19-1A63-42C3-BA6E-07BBEAB0D894}">
      <dgm:prSet custT="1"/>
      <dgm:spPr/>
      <dgm:t>
        <a:bodyPr/>
        <a:lstStyle/>
        <a:p>
          <a:pPr rtl="0"/>
          <a:r>
            <a:rPr lang="en-US" sz="1000" b="0" smtClean="0">
              <a:latin typeface="Georgia" panose="02040502050405020303" pitchFamily="18" charset="0"/>
            </a:rPr>
            <a:t>Train Model ​</a:t>
          </a:r>
          <a:endParaRPr lang="en-US" sz="1000" b="0">
            <a:latin typeface="Georgia" panose="02040502050405020303" pitchFamily="18" charset="0"/>
          </a:endParaRPr>
        </a:p>
      </dgm:t>
    </dgm:pt>
    <dgm:pt modelId="{F33C0EC9-DD1D-4FDF-AC5E-630B2191F6A0}" type="parTrans" cxnId="{17582ED4-2B2D-4897-B730-D4337F1E99A5}">
      <dgm:prSet/>
      <dgm:spPr/>
      <dgm:t>
        <a:bodyPr/>
        <a:lstStyle/>
        <a:p>
          <a:endParaRPr lang="en-US" sz="2000" b="0">
            <a:latin typeface="Georgia" panose="02040502050405020303" pitchFamily="18" charset="0"/>
          </a:endParaRPr>
        </a:p>
      </dgm:t>
    </dgm:pt>
    <dgm:pt modelId="{DB826B0B-47E4-4369-BBE1-0BDE98151903}" type="sibTrans" cxnId="{17582ED4-2B2D-4897-B730-D4337F1E99A5}">
      <dgm:prSet/>
      <dgm:spPr/>
      <dgm:t>
        <a:bodyPr/>
        <a:lstStyle/>
        <a:p>
          <a:endParaRPr lang="en-US" sz="2000" b="0">
            <a:latin typeface="Georgia" panose="02040502050405020303" pitchFamily="18" charset="0"/>
          </a:endParaRPr>
        </a:p>
      </dgm:t>
    </dgm:pt>
    <dgm:pt modelId="{60F5D776-D8F3-41FE-9E35-663AFD476507}">
      <dgm:prSet custT="1"/>
      <dgm:spPr/>
      <dgm:t>
        <a:bodyPr/>
        <a:lstStyle/>
        <a:p>
          <a:pPr rtl="0"/>
          <a:r>
            <a:rPr lang="en-US" sz="1000" b="0" dirty="0" smtClean="0">
              <a:latin typeface="Georgia" panose="02040502050405020303" pitchFamily="18" charset="0"/>
            </a:rPr>
            <a:t>Cross-Validate ​</a:t>
          </a:r>
          <a:endParaRPr lang="en-US" sz="1000" b="0" dirty="0">
            <a:latin typeface="Georgia" panose="02040502050405020303" pitchFamily="18" charset="0"/>
          </a:endParaRPr>
        </a:p>
      </dgm:t>
    </dgm:pt>
    <dgm:pt modelId="{E725D04C-AB79-48A2-A61A-B4140DB187D6}" type="parTrans" cxnId="{4A16AFAC-97A7-4CC2-8632-F44CCAF371CA}">
      <dgm:prSet/>
      <dgm:spPr/>
      <dgm:t>
        <a:bodyPr/>
        <a:lstStyle/>
        <a:p>
          <a:endParaRPr lang="en-US" sz="2000" b="0">
            <a:latin typeface="Georgia" panose="02040502050405020303" pitchFamily="18" charset="0"/>
          </a:endParaRPr>
        </a:p>
      </dgm:t>
    </dgm:pt>
    <dgm:pt modelId="{4B81130F-D01F-4E89-98A7-526D56046488}" type="sibTrans" cxnId="{4A16AFAC-97A7-4CC2-8632-F44CCAF371CA}">
      <dgm:prSet/>
      <dgm:spPr/>
      <dgm:t>
        <a:bodyPr/>
        <a:lstStyle/>
        <a:p>
          <a:endParaRPr lang="en-US" sz="2000" b="0">
            <a:latin typeface="Georgia" panose="02040502050405020303" pitchFamily="18" charset="0"/>
          </a:endParaRPr>
        </a:p>
      </dgm:t>
    </dgm:pt>
    <dgm:pt modelId="{F6490B0B-98A2-4198-9139-AC2FF6371A29}">
      <dgm:prSet custT="1"/>
      <dgm:spPr/>
      <dgm:t>
        <a:bodyPr/>
        <a:lstStyle/>
        <a:p>
          <a:pPr rtl="0"/>
          <a:r>
            <a:rPr lang="en-US" sz="1000" b="0" smtClean="0">
              <a:latin typeface="Georgia" panose="02040502050405020303" pitchFamily="18" charset="0"/>
            </a:rPr>
            <a:t>Select Best Parameters</a:t>
          </a:r>
          <a:endParaRPr lang="en-US" sz="1000" b="0">
            <a:latin typeface="Georgia" panose="02040502050405020303" pitchFamily="18" charset="0"/>
          </a:endParaRPr>
        </a:p>
      </dgm:t>
    </dgm:pt>
    <dgm:pt modelId="{D75CE9F8-733D-4949-A2C4-B46C17A96F32}" type="parTrans" cxnId="{34AC6C13-9048-44D6-823B-0C17FB4F8D72}">
      <dgm:prSet/>
      <dgm:spPr/>
      <dgm:t>
        <a:bodyPr/>
        <a:lstStyle/>
        <a:p>
          <a:endParaRPr lang="en-US" sz="2000" b="0">
            <a:latin typeface="Georgia" panose="02040502050405020303" pitchFamily="18" charset="0"/>
          </a:endParaRPr>
        </a:p>
      </dgm:t>
    </dgm:pt>
    <dgm:pt modelId="{9DB51750-E117-4CC4-94BE-1793E09A1563}" type="sibTrans" cxnId="{34AC6C13-9048-44D6-823B-0C17FB4F8D72}">
      <dgm:prSet/>
      <dgm:spPr/>
      <dgm:t>
        <a:bodyPr/>
        <a:lstStyle/>
        <a:p>
          <a:endParaRPr lang="en-US" sz="2000" b="0">
            <a:latin typeface="Georgia" panose="02040502050405020303" pitchFamily="18" charset="0"/>
          </a:endParaRPr>
        </a:p>
      </dgm:t>
    </dgm:pt>
    <dgm:pt modelId="{29676DDA-C451-4898-B8F8-280CA183CDA6}" type="pres">
      <dgm:prSet presAssocID="{99E58743-5FDF-4F0C-B13A-4068204A374B}" presName="Name0" presStyleCnt="0">
        <dgm:presLayoutVars>
          <dgm:dir/>
          <dgm:resizeHandles val="exact"/>
        </dgm:presLayoutVars>
      </dgm:prSet>
      <dgm:spPr/>
      <dgm:t>
        <a:bodyPr/>
        <a:lstStyle/>
        <a:p>
          <a:endParaRPr lang="en-US"/>
        </a:p>
      </dgm:t>
    </dgm:pt>
    <dgm:pt modelId="{B57F953E-1C7C-4329-A60D-55BAE9B51DFE}" type="pres">
      <dgm:prSet presAssocID="{02A09702-661E-408D-8D8E-9254C2E7798D}" presName="node" presStyleLbl="node1" presStyleIdx="0" presStyleCnt="5">
        <dgm:presLayoutVars>
          <dgm:bulletEnabled val="1"/>
        </dgm:presLayoutVars>
      </dgm:prSet>
      <dgm:spPr/>
      <dgm:t>
        <a:bodyPr/>
        <a:lstStyle/>
        <a:p>
          <a:endParaRPr lang="en-US"/>
        </a:p>
      </dgm:t>
    </dgm:pt>
    <dgm:pt modelId="{51EC15B2-DCB5-47AD-B617-3BAEFD609335}" type="pres">
      <dgm:prSet presAssocID="{4CDF8EC3-0C54-4BF0-894A-7107885C6EF3}" presName="sibTrans" presStyleLbl="sibTrans2D1" presStyleIdx="0" presStyleCnt="4"/>
      <dgm:spPr/>
      <dgm:t>
        <a:bodyPr/>
        <a:lstStyle/>
        <a:p>
          <a:endParaRPr lang="en-US"/>
        </a:p>
      </dgm:t>
    </dgm:pt>
    <dgm:pt modelId="{BBB08314-D582-4F8E-8393-75E0F29C9139}" type="pres">
      <dgm:prSet presAssocID="{4CDF8EC3-0C54-4BF0-894A-7107885C6EF3}" presName="connectorText" presStyleLbl="sibTrans2D1" presStyleIdx="0" presStyleCnt="4"/>
      <dgm:spPr/>
      <dgm:t>
        <a:bodyPr/>
        <a:lstStyle/>
        <a:p>
          <a:endParaRPr lang="en-US"/>
        </a:p>
      </dgm:t>
    </dgm:pt>
    <dgm:pt modelId="{F17974CD-02F0-4C2A-A4C6-3B3080F39BD3}" type="pres">
      <dgm:prSet presAssocID="{29417D45-7E6B-4143-9BCB-48B1C14D88FB}" presName="node" presStyleLbl="node1" presStyleIdx="1" presStyleCnt="5">
        <dgm:presLayoutVars>
          <dgm:bulletEnabled val="1"/>
        </dgm:presLayoutVars>
      </dgm:prSet>
      <dgm:spPr/>
      <dgm:t>
        <a:bodyPr/>
        <a:lstStyle/>
        <a:p>
          <a:endParaRPr lang="en-US"/>
        </a:p>
      </dgm:t>
    </dgm:pt>
    <dgm:pt modelId="{1BEB43DC-14E6-44B4-8EFE-2155ED6FBAB1}" type="pres">
      <dgm:prSet presAssocID="{D77E1E33-5FE6-4607-9D90-A29C23562D53}" presName="sibTrans" presStyleLbl="sibTrans2D1" presStyleIdx="1" presStyleCnt="4"/>
      <dgm:spPr/>
      <dgm:t>
        <a:bodyPr/>
        <a:lstStyle/>
        <a:p>
          <a:endParaRPr lang="en-US"/>
        </a:p>
      </dgm:t>
    </dgm:pt>
    <dgm:pt modelId="{EF377276-BA4E-4220-96D1-986D349D75AD}" type="pres">
      <dgm:prSet presAssocID="{D77E1E33-5FE6-4607-9D90-A29C23562D53}" presName="connectorText" presStyleLbl="sibTrans2D1" presStyleIdx="1" presStyleCnt="4"/>
      <dgm:spPr/>
      <dgm:t>
        <a:bodyPr/>
        <a:lstStyle/>
        <a:p>
          <a:endParaRPr lang="en-US"/>
        </a:p>
      </dgm:t>
    </dgm:pt>
    <dgm:pt modelId="{01DF7CD2-D63A-4E23-89DA-934F60EA679E}" type="pres">
      <dgm:prSet presAssocID="{1CF68C19-1A63-42C3-BA6E-07BBEAB0D894}" presName="node" presStyleLbl="node1" presStyleIdx="2" presStyleCnt="5">
        <dgm:presLayoutVars>
          <dgm:bulletEnabled val="1"/>
        </dgm:presLayoutVars>
      </dgm:prSet>
      <dgm:spPr/>
      <dgm:t>
        <a:bodyPr/>
        <a:lstStyle/>
        <a:p>
          <a:endParaRPr lang="en-US"/>
        </a:p>
      </dgm:t>
    </dgm:pt>
    <dgm:pt modelId="{2593D7EC-105E-4E67-8EEB-3C8DEF77019A}" type="pres">
      <dgm:prSet presAssocID="{DB826B0B-47E4-4369-BBE1-0BDE98151903}" presName="sibTrans" presStyleLbl="sibTrans2D1" presStyleIdx="2" presStyleCnt="4"/>
      <dgm:spPr/>
      <dgm:t>
        <a:bodyPr/>
        <a:lstStyle/>
        <a:p>
          <a:endParaRPr lang="en-US"/>
        </a:p>
      </dgm:t>
    </dgm:pt>
    <dgm:pt modelId="{7DCCB45D-C575-4AE4-A7CE-319C43507955}" type="pres">
      <dgm:prSet presAssocID="{DB826B0B-47E4-4369-BBE1-0BDE98151903}" presName="connectorText" presStyleLbl="sibTrans2D1" presStyleIdx="2" presStyleCnt="4"/>
      <dgm:spPr/>
      <dgm:t>
        <a:bodyPr/>
        <a:lstStyle/>
        <a:p>
          <a:endParaRPr lang="en-US"/>
        </a:p>
      </dgm:t>
    </dgm:pt>
    <dgm:pt modelId="{68EC75A6-6FA5-4A81-ADF3-6300E1C12A8A}" type="pres">
      <dgm:prSet presAssocID="{60F5D776-D8F3-41FE-9E35-663AFD476507}" presName="node" presStyleLbl="node1" presStyleIdx="3" presStyleCnt="5">
        <dgm:presLayoutVars>
          <dgm:bulletEnabled val="1"/>
        </dgm:presLayoutVars>
      </dgm:prSet>
      <dgm:spPr/>
      <dgm:t>
        <a:bodyPr/>
        <a:lstStyle/>
        <a:p>
          <a:endParaRPr lang="en-US"/>
        </a:p>
      </dgm:t>
    </dgm:pt>
    <dgm:pt modelId="{63578D65-EE6E-43F3-A56F-6190DE60E519}" type="pres">
      <dgm:prSet presAssocID="{4B81130F-D01F-4E89-98A7-526D56046488}" presName="sibTrans" presStyleLbl="sibTrans2D1" presStyleIdx="3" presStyleCnt="4"/>
      <dgm:spPr/>
      <dgm:t>
        <a:bodyPr/>
        <a:lstStyle/>
        <a:p>
          <a:endParaRPr lang="en-US"/>
        </a:p>
      </dgm:t>
    </dgm:pt>
    <dgm:pt modelId="{A315047B-D9E9-4EDB-A125-C9806CF690F9}" type="pres">
      <dgm:prSet presAssocID="{4B81130F-D01F-4E89-98A7-526D56046488}" presName="connectorText" presStyleLbl="sibTrans2D1" presStyleIdx="3" presStyleCnt="4"/>
      <dgm:spPr/>
      <dgm:t>
        <a:bodyPr/>
        <a:lstStyle/>
        <a:p>
          <a:endParaRPr lang="en-US"/>
        </a:p>
      </dgm:t>
    </dgm:pt>
    <dgm:pt modelId="{E17C72DA-C63A-4363-9712-6D9D544D586B}" type="pres">
      <dgm:prSet presAssocID="{F6490B0B-98A2-4198-9139-AC2FF6371A29}" presName="node" presStyleLbl="node1" presStyleIdx="4" presStyleCnt="5">
        <dgm:presLayoutVars>
          <dgm:bulletEnabled val="1"/>
        </dgm:presLayoutVars>
      </dgm:prSet>
      <dgm:spPr/>
      <dgm:t>
        <a:bodyPr/>
        <a:lstStyle/>
        <a:p>
          <a:endParaRPr lang="en-US"/>
        </a:p>
      </dgm:t>
    </dgm:pt>
  </dgm:ptLst>
  <dgm:cxnLst>
    <dgm:cxn modelId="{A406F669-90CA-496A-98E6-9FD1C9493FE8}" type="presOf" srcId="{02A09702-661E-408D-8D8E-9254C2E7798D}" destId="{B57F953E-1C7C-4329-A60D-55BAE9B51DFE}" srcOrd="0" destOrd="0" presId="urn:microsoft.com/office/officeart/2005/8/layout/process1"/>
    <dgm:cxn modelId="{48F13846-8615-4BD2-9864-AA96143ABE84}" srcId="{99E58743-5FDF-4F0C-B13A-4068204A374B}" destId="{29417D45-7E6B-4143-9BCB-48B1C14D88FB}" srcOrd="1" destOrd="0" parTransId="{81F37848-B972-42DC-8A31-B9ABC2A52764}" sibTransId="{D77E1E33-5FE6-4607-9D90-A29C23562D53}"/>
    <dgm:cxn modelId="{861E1AEA-0FC6-47DE-97C2-09E031F87D9D}" type="presOf" srcId="{4CDF8EC3-0C54-4BF0-894A-7107885C6EF3}" destId="{BBB08314-D582-4F8E-8393-75E0F29C9139}" srcOrd="1" destOrd="0" presId="urn:microsoft.com/office/officeart/2005/8/layout/process1"/>
    <dgm:cxn modelId="{4A16AFAC-97A7-4CC2-8632-F44CCAF371CA}" srcId="{99E58743-5FDF-4F0C-B13A-4068204A374B}" destId="{60F5D776-D8F3-41FE-9E35-663AFD476507}" srcOrd="3" destOrd="0" parTransId="{E725D04C-AB79-48A2-A61A-B4140DB187D6}" sibTransId="{4B81130F-D01F-4E89-98A7-526D56046488}"/>
    <dgm:cxn modelId="{1FBCABED-6DD2-4A5D-A8D4-33FC907C8F32}" type="presOf" srcId="{D77E1E33-5FE6-4607-9D90-A29C23562D53}" destId="{1BEB43DC-14E6-44B4-8EFE-2155ED6FBAB1}" srcOrd="0" destOrd="0" presId="urn:microsoft.com/office/officeart/2005/8/layout/process1"/>
    <dgm:cxn modelId="{EED231E4-E1DC-4E93-9BCA-4DACBF3D4696}" type="presOf" srcId="{4CDF8EC3-0C54-4BF0-894A-7107885C6EF3}" destId="{51EC15B2-DCB5-47AD-B617-3BAEFD609335}" srcOrd="0" destOrd="0" presId="urn:microsoft.com/office/officeart/2005/8/layout/process1"/>
    <dgm:cxn modelId="{FDE3CB1E-3F99-49E3-89F4-36A60E612436}" type="presOf" srcId="{DB826B0B-47E4-4369-BBE1-0BDE98151903}" destId="{2593D7EC-105E-4E67-8EEB-3C8DEF77019A}" srcOrd="0" destOrd="0" presId="urn:microsoft.com/office/officeart/2005/8/layout/process1"/>
    <dgm:cxn modelId="{B99165D7-DD09-496C-A922-8E4B158DC465}" type="presOf" srcId="{99E58743-5FDF-4F0C-B13A-4068204A374B}" destId="{29676DDA-C451-4898-B8F8-280CA183CDA6}" srcOrd="0" destOrd="0" presId="urn:microsoft.com/office/officeart/2005/8/layout/process1"/>
    <dgm:cxn modelId="{3BF2DDDC-558B-4B7F-9055-3C64236748B4}" srcId="{99E58743-5FDF-4F0C-B13A-4068204A374B}" destId="{02A09702-661E-408D-8D8E-9254C2E7798D}" srcOrd="0" destOrd="0" parTransId="{3691BE8B-D1C8-4E9D-962A-C181EC2074CA}" sibTransId="{4CDF8EC3-0C54-4BF0-894A-7107885C6EF3}"/>
    <dgm:cxn modelId="{9CB7E7DF-7BFF-4B18-A5DB-8B05BE7D2EEB}" type="presOf" srcId="{4B81130F-D01F-4E89-98A7-526D56046488}" destId="{A315047B-D9E9-4EDB-A125-C9806CF690F9}" srcOrd="1" destOrd="0" presId="urn:microsoft.com/office/officeart/2005/8/layout/process1"/>
    <dgm:cxn modelId="{FF9D8E2B-72BF-4299-A486-054D1535FE28}" type="presOf" srcId="{D77E1E33-5FE6-4607-9D90-A29C23562D53}" destId="{EF377276-BA4E-4220-96D1-986D349D75AD}" srcOrd="1" destOrd="0" presId="urn:microsoft.com/office/officeart/2005/8/layout/process1"/>
    <dgm:cxn modelId="{17582ED4-2B2D-4897-B730-D4337F1E99A5}" srcId="{99E58743-5FDF-4F0C-B13A-4068204A374B}" destId="{1CF68C19-1A63-42C3-BA6E-07BBEAB0D894}" srcOrd="2" destOrd="0" parTransId="{F33C0EC9-DD1D-4FDF-AC5E-630B2191F6A0}" sibTransId="{DB826B0B-47E4-4369-BBE1-0BDE98151903}"/>
    <dgm:cxn modelId="{A685E149-D67F-4D50-996A-B1A1EB353BB1}" type="presOf" srcId="{F6490B0B-98A2-4198-9139-AC2FF6371A29}" destId="{E17C72DA-C63A-4363-9712-6D9D544D586B}" srcOrd="0" destOrd="0" presId="urn:microsoft.com/office/officeart/2005/8/layout/process1"/>
    <dgm:cxn modelId="{6F2E394C-E19F-4916-A264-D21674B9AB0D}" type="presOf" srcId="{29417D45-7E6B-4143-9BCB-48B1C14D88FB}" destId="{F17974CD-02F0-4C2A-A4C6-3B3080F39BD3}" srcOrd="0" destOrd="0" presId="urn:microsoft.com/office/officeart/2005/8/layout/process1"/>
    <dgm:cxn modelId="{34AC6C13-9048-44D6-823B-0C17FB4F8D72}" srcId="{99E58743-5FDF-4F0C-B13A-4068204A374B}" destId="{F6490B0B-98A2-4198-9139-AC2FF6371A29}" srcOrd="4" destOrd="0" parTransId="{D75CE9F8-733D-4949-A2C4-B46C17A96F32}" sibTransId="{9DB51750-E117-4CC4-94BE-1793E09A1563}"/>
    <dgm:cxn modelId="{BC59CE06-DC28-43D9-A7C4-9C88C11E5CCC}" type="presOf" srcId="{60F5D776-D8F3-41FE-9E35-663AFD476507}" destId="{68EC75A6-6FA5-4A81-ADF3-6300E1C12A8A}" srcOrd="0" destOrd="0" presId="urn:microsoft.com/office/officeart/2005/8/layout/process1"/>
    <dgm:cxn modelId="{0A1E9F0E-82FC-411C-9339-4D4D194256E1}" type="presOf" srcId="{1CF68C19-1A63-42C3-BA6E-07BBEAB0D894}" destId="{01DF7CD2-D63A-4E23-89DA-934F60EA679E}" srcOrd="0" destOrd="0" presId="urn:microsoft.com/office/officeart/2005/8/layout/process1"/>
    <dgm:cxn modelId="{61312559-7EAE-4215-9D1D-E9512B178364}" type="presOf" srcId="{4B81130F-D01F-4E89-98A7-526D56046488}" destId="{63578D65-EE6E-43F3-A56F-6190DE60E519}" srcOrd="0" destOrd="0" presId="urn:microsoft.com/office/officeart/2005/8/layout/process1"/>
    <dgm:cxn modelId="{5108EA31-AAF9-4B37-9519-B0AD3EDAF91E}" type="presOf" srcId="{DB826B0B-47E4-4369-BBE1-0BDE98151903}" destId="{7DCCB45D-C575-4AE4-A7CE-319C43507955}" srcOrd="1" destOrd="0" presId="urn:microsoft.com/office/officeart/2005/8/layout/process1"/>
    <dgm:cxn modelId="{19CDB318-07B0-4563-909F-167B88E93B15}" type="presParOf" srcId="{29676DDA-C451-4898-B8F8-280CA183CDA6}" destId="{B57F953E-1C7C-4329-A60D-55BAE9B51DFE}" srcOrd="0" destOrd="0" presId="urn:microsoft.com/office/officeart/2005/8/layout/process1"/>
    <dgm:cxn modelId="{75723CC6-F721-448B-BA41-E9EF56CAE82E}" type="presParOf" srcId="{29676DDA-C451-4898-B8F8-280CA183CDA6}" destId="{51EC15B2-DCB5-47AD-B617-3BAEFD609335}" srcOrd="1" destOrd="0" presId="urn:microsoft.com/office/officeart/2005/8/layout/process1"/>
    <dgm:cxn modelId="{1705F165-61E7-4B84-ACAC-0989233BDBEC}" type="presParOf" srcId="{51EC15B2-DCB5-47AD-B617-3BAEFD609335}" destId="{BBB08314-D582-4F8E-8393-75E0F29C9139}" srcOrd="0" destOrd="0" presId="urn:microsoft.com/office/officeart/2005/8/layout/process1"/>
    <dgm:cxn modelId="{83E69DB1-58F9-4971-A779-B87AE53E1B22}" type="presParOf" srcId="{29676DDA-C451-4898-B8F8-280CA183CDA6}" destId="{F17974CD-02F0-4C2A-A4C6-3B3080F39BD3}" srcOrd="2" destOrd="0" presId="urn:microsoft.com/office/officeart/2005/8/layout/process1"/>
    <dgm:cxn modelId="{38084A7D-7B3D-4C22-AAEF-055B0EFDC278}" type="presParOf" srcId="{29676DDA-C451-4898-B8F8-280CA183CDA6}" destId="{1BEB43DC-14E6-44B4-8EFE-2155ED6FBAB1}" srcOrd="3" destOrd="0" presId="urn:microsoft.com/office/officeart/2005/8/layout/process1"/>
    <dgm:cxn modelId="{6B2E82DB-34C5-449D-9450-0FC1F6DE5BA4}" type="presParOf" srcId="{1BEB43DC-14E6-44B4-8EFE-2155ED6FBAB1}" destId="{EF377276-BA4E-4220-96D1-986D349D75AD}" srcOrd="0" destOrd="0" presId="urn:microsoft.com/office/officeart/2005/8/layout/process1"/>
    <dgm:cxn modelId="{F3ED7822-462A-48D8-9F5B-F6544DB78585}" type="presParOf" srcId="{29676DDA-C451-4898-B8F8-280CA183CDA6}" destId="{01DF7CD2-D63A-4E23-89DA-934F60EA679E}" srcOrd="4" destOrd="0" presId="urn:microsoft.com/office/officeart/2005/8/layout/process1"/>
    <dgm:cxn modelId="{76FC8ECD-877F-44A1-94DB-D6D6CBCFB0E6}" type="presParOf" srcId="{29676DDA-C451-4898-B8F8-280CA183CDA6}" destId="{2593D7EC-105E-4E67-8EEB-3C8DEF77019A}" srcOrd="5" destOrd="0" presId="urn:microsoft.com/office/officeart/2005/8/layout/process1"/>
    <dgm:cxn modelId="{8120AA6E-E763-416F-9D98-59C4C2CFF758}" type="presParOf" srcId="{2593D7EC-105E-4E67-8EEB-3C8DEF77019A}" destId="{7DCCB45D-C575-4AE4-A7CE-319C43507955}" srcOrd="0" destOrd="0" presId="urn:microsoft.com/office/officeart/2005/8/layout/process1"/>
    <dgm:cxn modelId="{F375688C-0045-4A0F-A08A-3FEC51CC1A34}" type="presParOf" srcId="{29676DDA-C451-4898-B8F8-280CA183CDA6}" destId="{68EC75A6-6FA5-4A81-ADF3-6300E1C12A8A}" srcOrd="6" destOrd="0" presId="urn:microsoft.com/office/officeart/2005/8/layout/process1"/>
    <dgm:cxn modelId="{971B2205-A68D-446B-BCA9-1C1CFDCBA315}" type="presParOf" srcId="{29676DDA-C451-4898-B8F8-280CA183CDA6}" destId="{63578D65-EE6E-43F3-A56F-6190DE60E519}" srcOrd="7" destOrd="0" presId="urn:microsoft.com/office/officeart/2005/8/layout/process1"/>
    <dgm:cxn modelId="{3F6EB760-AF94-4ADD-9FDB-8095C9644EF4}" type="presParOf" srcId="{63578D65-EE6E-43F3-A56F-6190DE60E519}" destId="{A315047B-D9E9-4EDB-A125-C9806CF690F9}" srcOrd="0" destOrd="0" presId="urn:microsoft.com/office/officeart/2005/8/layout/process1"/>
    <dgm:cxn modelId="{7E0D934C-8FB4-4571-BE3D-93F7F092BD34}" type="presParOf" srcId="{29676DDA-C451-4898-B8F8-280CA183CDA6}" destId="{E17C72DA-C63A-4363-9712-6D9D544D586B}"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CE2C0B-389E-40FF-95D1-6BFF1F80895D}"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B75641DF-F614-4629-9B80-2BCF607F933B}">
      <dgm:prSet custT="1"/>
      <dgm:spPr/>
      <dgm:t>
        <a:bodyPr/>
        <a:lstStyle/>
        <a:p>
          <a:pPr>
            <a:defRPr cap="all"/>
          </a:pPr>
          <a:r>
            <a:rPr lang="en-US" sz="1800" b="1" dirty="0"/>
            <a:t>Data Sourcing</a:t>
          </a:r>
        </a:p>
      </dgm:t>
    </dgm:pt>
    <dgm:pt modelId="{EE776D8E-B310-4BEF-89F3-65570E6A721A}" type="parTrans" cxnId="{621C4AA5-2543-47EA-9DED-6DCE2C461A0F}">
      <dgm:prSet/>
      <dgm:spPr/>
      <dgm:t>
        <a:bodyPr/>
        <a:lstStyle/>
        <a:p>
          <a:endParaRPr lang="en-US"/>
        </a:p>
      </dgm:t>
    </dgm:pt>
    <dgm:pt modelId="{80A21860-34EA-48EC-9185-96E9FABB9A0C}" type="sibTrans" cxnId="{621C4AA5-2543-47EA-9DED-6DCE2C461A0F}">
      <dgm:prSet/>
      <dgm:spPr/>
      <dgm:t>
        <a:bodyPr/>
        <a:lstStyle/>
        <a:p>
          <a:endParaRPr lang="en-US"/>
        </a:p>
      </dgm:t>
    </dgm:pt>
    <dgm:pt modelId="{CBEDBE34-A6C7-4F29-9877-A70A611361E8}">
      <dgm:prSet custT="1"/>
      <dgm:spPr/>
      <dgm:t>
        <a:bodyPr/>
        <a:lstStyle/>
        <a:p>
          <a:pPr>
            <a:defRPr cap="all"/>
          </a:pPr>
          <a:r>
            <a:rPr lang="en-US" sz="1800" b="1" dirty="0"/>
            <a:t>Data Pre-processing</a:t>
          </a:r>
        </a:p>
      </dgm:t>
    </dgm:pt>
    <dgm:pt modelId="{138F024E-070F-4090-A021-4A54A4ECDC87}" type="parTrans" cxnId="{67FF7C7A-374D-4965-AD27-293917583073}">
      <dgm:prSet/>
      <dgm:spPr/>
      <dgm:t>
        <a:bodyPr/>
        <a:lstStyle/>
        <a:p>
          <a:endParaRPr lang="en-US"/>
        </a:p>
      </dgm:t>
    </dgm:pt>
    <dgm:pt modelId="{6A2D7ABD-23F7-41BD-BCF2-9760E4B270FF}" type="sibTrans" cxnId="{67FF7C7A-374D-4965-AD27-293917583073}">
      <dgm:prSet/>
      <dgm:spPr/>
      <dgm:t>
        <a:bodyPr/>
        <a:lstStyle/>
        <a:p>
          <a:endParaRPr lang="en-US"/>
        </a:p>
      </dgm:t>
    </dgm:pt>
    <dgm:pt modelId="{9741BD28-FFEC-4F61-985A-EB4B7FA0DF0A}">
      <dgm:prSet custT="1"/>
      <dgm:spPr/>
      <dgm:t>
        <a:bodyPr/>
        <a:lstStyle/>
        <a:p>
          <a:pPr>
            <a:defRPr cap="all"/>
          </a:pPr>
          <a:r>
            <a:rPr lang="en-US" sz="1800" b="1" dirty="0"/>
            <a:t>Model Training and Tuning</a:t>
          </a:r>
        </a:p>
      </dgm:t>
    </dgm:pt>
    <dgm:pt modelId="{35286823-CCF9-4FB5-B925-582821D08BFE}" type="parTrans" cxnId="{CD268F1F-6618-4FAF-9F9F-7B1D75FFB578}">
      <dgm:prSet/>
      <dgm:spPr/>
      <dgm:t>
        <a:bodyPr/>
        <a:lstStyle/>
        <a:p>
          <a:endParaRPr lang="en-US"/>
        </a:p>
      </dgm:t>
    </dgm:pt>
    <dgm:pt modelId="{359989D8-20DE-4C0F-9595-D789EE33F529}" type="sibTrans" cxnId="{CD268F1F-6618-4FAF-9F9F-7B1D75FFB578}">
      <dgm:prSet/>
      <dgm:spPr/>
      <dgm:t>
        <a:bodyPr/>
        <a:lstStyle/>
        <a:p>
          <a:endParaRPr lang="en-US"/>
        </a:p>
      </dgm:t>
    </dgm:pt>
    <dgm:pt modelId="{125E9B78-74AE-4DFB-B47C-524CE83E80DD}">
      <dgm:prSet custT="1"/>
      <dgm:spPr/>
      <dgm:t>
        <a:bodyPr/>
        <a:lstStyle/>
        <a:p>
          <a:pPr>
            <a:defRPr cap="all"/>
          </a:pPr>
          <a:r>
            <a:rPr lang="en-US" sz="1800" b="1" dirty="0"/>
            <a:t>Evaluation</a:t>
          </a:r>
          <a:endParaRPr lang="en-US" sz="1900" b="1" dirty="0"/>
        </a:p>
      </dgm:t>
    </dgm:pt>
    <dgm:pt modelId="{08F80A41-245F-4E0C-B2B9-AF14BCBD863D}" type="parTrans" cxnId="{6072444B-D58D-4784-9B40-8FABC2972BE7}">
      <dgm:prSet/>
      <dgm:spPr/>
      <dgm:t>
        <a:bodyPr/>
        <a:lstStyle/>
        <a:p>
          <a:endParaRPr lang="en-US"/>
        </a:p>
      </dgm:t>
    </dgm:pt>
    <dgm:pt modelId="{553E21F4-650F-4CA0-8646-CC72097CB6DA}" type="sibTrans" cxnId="{6072444B-D58D-4784-9B40-8FABC2972BE7}">
      <dgm:prSet/>
      <dgm:spPr/>
      <dgm:t>
        <a:bodyPr/>
        <a:lstStyle/>
        <a:p>
          <a:endParaRPr lang="en-US"/>
        </a:p>
      </dgm:t>
    </dgm:pt>
    <dgm:pt modelId="{64784CC2-2824-4F63-A122-34D5A5716DE5}" type="pres">
      <dgm:prSet presAssocID="{A8CE2C0B-389E-40FF-95D1-6BFF1F80895D}" presName="root" presStyleCnt="0">
        <dgm:presLayoutVars>
          <dgm:dir/>
          <dgm:resizeHandles val="exact"/>
        </dgm:presLayoutVars>
      </dgm:prSet>
      <dgm:spPr/>
      <dgm:t>
        <a:bodyPr/>
        <a:lstStyle/>
        <a:p>
          <a:endParaRPr lang="en-US"/>
        </a:p>
      </dgm:t>
    </dgm:pt>
    <dgm:pt modelId="{FF16C3D2-9928-428F-8EAB-FCC0B0E2F71A}" type="pres">
      <dgm:prSet presAssocID="{B75641DF-F614-4629-9B80-2BCF607F933B}" presName="compNode" presStyleCnt="0"/>
      <dgm:spPr/>
    </dgm:pt>
    <dgm:pt modelId="{08EF25E1-664E-40CD-AE3E-2B4DC09568F6}" type="pres">
      <dgm:prSet presAssocID="{B75641DF-F614-4629-9B80-2BCF607F933B}" presName="iconBgRect" presStyleLbl="bgShp" presStyleIdx="0" presStyleCnt="4"/>
      <dgm:spPr/>
    </dgm:pt>
    <dgm:pt modelId="{CEC91FA7-5857-4961-B3CB-67F07706543B}" type="pres">
      <dgm:prSet presAssocID="{B75641DF-F614-4629-9B80-2BCF607F933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Database"/>
        </a:ext>
      </dgm:extLst>
    </dgm:pt>
    <dgm:pt modelId="{F22FEA18-0F59-4ED8-AC29-BFFC9B5B4119}" type="pres">
      <dgm:prSet presAssocID="{B75641DF-F614-4629-9B80-2BCF607F933B}" presName="spaceRect" presStyleCnt="0"/>
      <dgm:spPr/>
    </dgm:pt>
    <dgm:pt modelId="{78120B0E-2D4C-48E3-89AC-6079C7B3B5C3}" type="pres">
      <dgm:prSet presAssocID="{B75641DF-F614-4629-9B80-2BCF607F933B}" presName="textRect" presStyleLbl="revTx" presStyleIdx="0" presStyleCnt="4">
        <dgm:presLayoutVars>
          <dgm:chMax val="1"/>
          <dgm:chPref val="1"/>
        </dgm:presLayoutVars>
      </dgm:prSet>
      <dgm:spPr/>
      <dgm:t>
        <a:bodyPr/>
        <a:lstStyle/>
        <a:p>
          <a:endParaRPr lang="en-US"/>
        </a:p>
      </dgm:t>
    </dgm:pt>
    <dgm:pt modelId="{BF03093F-E9C0-40D9-947B-2F9BC3C78335}" type="pres">
      <dgm:prSet presAssocID="{80A21860-34EA-48EC-9185-96E9FABB9A0C}" presName="sibTrans" presStyleCnt="0"/>
      <dgm:spPr/>
    </dgm:pt>
    <dgm:pt modelId="{C848F752-65D9-416E-B593-0E82761B1577}" type="pres">
      <dgm:prSet presAssocID="{CBEDBE34-A6C7-4F29-9877-A70A611361E8}" presName="compNode" presStyleCnt="0"/>
      <dgm:spPr/>
    </dgm:pt>
    <dgm:pt modelId="{F68AE61F-5AAE-4360-A34E-C5FB6D9B1883}" type="pres">
      <dgm:prSet presAssocID="{CBEDBE34-A6C7-4F29-9877-A70A611361E8}" presName="iconBgRect" presStyleLbl="bgShp" presStyleIdx="1" presStyleCnt="4"/>
      <dgm:spPr/>
    </dgm:pt>
    <dgm:pt modelId="{7F3CF8E5-22F5-41E8-9461-75BA21DA1B71}" type="pres">
      <dgm:prSet presAssocID="{CBEDBE34-A6C7-4F29-9877-A70A611361E8}"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xmlns="" r:embed="rId4"/>
              </a:ext>
            </a:extLst>
          </a:blip>
          <a:srcRect/>
          <a:stretch>
            <a:fillRect/>
          </a:stretch>
        </a:blipFill>
        <a:ln>
          <a:noFill/>
        </a:ln>
      </dgm:spPr>
      <dgm:extLst>
        <a:ext uri="{E40237B7-FDA0-4F09-8148-C483321AD2D9}">
          <dgm14:cNvPr xmlns:dgm14="http://schemas.microsoft.com/office/drawing/2010/diagram" id="0" name="" descr="Circles with arrows with solid fill"/>
        </a:ext>
      </dgm:extLst>
    </dgm:pt>
    <dgm:pt modelId="{AAD90646-6844-43AF-8579-F6C40F4F54A4}" type="pres">
      <dgm:prSet presAssocID="{CBEDBE34-A6C7-4F29-9877-A70A611361E8}" presName="spaceRect" presStyleCnt="0"/>
      <dgm:spPr/>
    </dgm:pt>
    <dgm:pt modelId="{B38A2DDE-7B89-444D-9444-D39D37B34875}" type="pres">
      <dgm:prSet presAssocID="{CBEDBE34-A6C7-4F29-9877-A70A611361E8}" presName="textRect" presStyleLbl="revTx" presStyleIdx="1" presStyleCnt="4" custScaleX="164071">
        <dgm:presLayoutVars>
          <dgm:chMax val="1"/>
          <dgm:chPref val="1"/>
        </dgm:presLayoutVars>
      </dgm:prSet>
      <dgm:spPr/>
      <dgm:t>
        <a:bodyPr/>
        <a:lstStyle/>
        <a:p>
          <a:endParaRPr lang="en-US"/>
        </a:p>
      </dgm:t>
    </dgm:pt>
    <dgm:pt modelId="{9B60775B-0067-43A8-AC29-7620E4211CB8}" type="pres">
      <dgm:prSet presAssocID="{6A2D7ABD-23F7-41BD-BCF2-9760E4B270FF}" presName="sibTrans" presStyleCnt="0"/>
      <dgm:spPr/>
    </dgm:pt>
    <dgm:pt modelId="{5C0F7BBE-8FF2-46F4-A07D-947ACA11B8B2}" type="pres">
      <dgm:prSet presAssocID="{9741BD28-FFEC-4F61-985A-EB4B7FA0DF0A}" presName="compNode" presStyleCnt="0"/>
      <dgm:spPr/>
    </dgm:pt>
    <dgm:pt modelId="{FA287657-2D98-40B1-8F0C-6DA3D424F2B7}" type="pres">
      <dgm:prSet presAssocID="{9741BD28-FFEC-4F61-985A-EB4B7FA0DF0A}" presName="iconBgRect" presStyleLbl="bgShp" presStyleIdx="2" presStyleCnt="4"/>
      <dgm:spPr/>
    </dgm:pt>
    <dgm:pt modelId="{3D6D62D8-4109-497E-917B-DA1872F00CC0}" type="pres">
      <dgm:prSet presAssocID="{9741BD28-FFEC-4F61-985A-EB4B7FA0DF0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Head with Gears"/>
        </a:ext>
      </dgm:extLst>
    </dgm:pt>
    <dgm:pt modelId="{AF4328D1-4C67-440B-B9F0-1E65603192EE}" type="pres">
      <dgm:prSet presAssocID="{9741BD28-FFEC-4F61-985A-EB4B7FA0DF0A}" presName="spaceRect" presStyleCnt="0"/>
      <dgm:spPr/>
    </dgm:pt>
    <dgm:pt modelId="{051F8622-21D8-4FD2-9EEE-1B34CEB93CB7}" type="pres">
      <dgm:prSet presAssocID="{9741BD28-FFEC-4F61-985A-EB4B7FA0DF0A}" presName="textRect" presStyleLbl="revTx" presStyleIdx="2" presStyleCnt="4">
        <dgm:presLayoutVars>
          <dgm:chMax val="1"/>
          <dgm:chPref val="1"/>
        </dgm:presLayoutVars>
      </dgm:prSet>
      <dgm:spPr/>
      <dgm:t>
        <a:bodyPr/>
        <a:lstStyle/>
        <a:p>
          <a:endParaRPr lang="en-US"/>
        </a:p>
      </dgm:t>
    </dgm:pt>
    <dgm:pt modelId="{AF99F664-1CE5-47A0-96C8-791079CAD15B}" type="pres">
      <dgm:prSet presAssocID="{359989D8-20DE-4C0F-9595-D789EE33F529}" presName="sibTrans" presStyleCnt="0"/>
      <dgm:spPr/>
    </dgm:pt>
    <dgm:pt modelId="{188BA732-9BA3-439F-A173-7E9C717DAECE}" type="pres">
      <dgm:prSet presAssocID="{125E9B78-74AE-4DFB-B47C-524CE83E80DD}" presName="compNode" presStyleCnt="0"/>
      <dgm:spPr/>
    </dgm:pt>
    <dgm:pt modelId="{6BB9FA5D-6F9C-473F-B3DA-C3CE48237D10}" type="pres">
      <dgm:prSet presAssocID="{125E9B78-74AE-4DFB-B47C-524CE83E80DD}" presName="iconBgRect" presStyleLbl="bgShp" presStyleIdx="3" presStyleCnt="4"/>
      <dgm:spPr/>
    </dgm:pt>
    <dgm:pt modelId="{EE5D2185-7F1F-45A4-B821-734DEEA38721}" type="pres">
      <dgm:prSet presAssocID="{125E9B78-74AE-4DFB-B47C-524CE83E80DD}"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xmlns="" r:embed="rId8"/>
              </a:ext>
            </a:extLst>
          </a:blip>
          <a:srcRect/>
          <a:stretch>
            <a:fillRect/>
          </a:stretch>
        </a:blipFill>
        <a:ln>
          <a:noFill/>
        </a:ln>
      </dgm:spPr>
      <dgm:extLst>
        <a:ext uri="{E40237B7-FDA0-4F09-8148-C483321AD2D9}">
          <dgm14:cNvPr xmlns:dgm14="http://schemas.microsoft.com/office/drawing/2010/diagram" id="0" name="" descr="Bar graph with upward trend with solid fill"/>
        </a:ext>
      </dgm:extLst>
    </dgm:pt>
    <dgm:pt modelId="{CDA4808B-B669-4EC5-B1B1-57971FF9418C}" type="pres">
      <dgm:prSet presAssocID="{125E9B78-74AE-4DFB-B47C-524CE83E80DD}" presName="spaceRect" presStyleCnt="0"/>
      <dgm:spPr/>
    </dgm:pt>
    <dgm:pt modelId="{43B7E484-51F6-4EF8-99B8-CE4DB26A2558}" type="pres">
      <dgm:prSet presAssocID="{125E9B78-74AE-4DFB-B47C-524CE83E80DD}" presName="textRect" presStyleLbl="revTx" presStyleIdx="3" presStyleCnt="4">
        <dgm:presLayoutVars>
          <dgm:chMax val="1"/>
          <dgm:chPref val="1"/>
        </dgm:presLayoutVars>
      </dgm:prSet>
      <dgm:spPr/>
      <dgm:t>
        <a:bodyPr/>
        <a:lstStyle/>
        <a:p>
          <a:endParaRPr lang="en-US"/>
        </a:p>
      </dgm:t>
    </dgm:pt>
  </dgm:ptLst>
  <dgm:cxnLst>
    <dgm:cxn modelId="{85D5A9A3-3EEE-4691-8708-26F4370BCA14}" type="presOf" srcId="{125E9B78-74AE-4DFB-B47C-524CE83E80DD}" destId="{43B7E484-51F6-4EF8-99B8-CE4DB26A2558}" srcOrd="0" destOrd="0" presId="urn:microsoft.com/office/officeart/2018/5/layout/IconCircleLabelList"/>
    <dgm:cxn modelId="{9401DA9E-9136-4303-9A12-D29D9564716D}" type="presOf" srcId="{B75641DF-F614-4629-9B80-2BCF607F933B}" destId="{78120B0E-2D4C-48E3-89AC-6079C7B3B5C3}" srcOrd="0" destOrd="0" presId="urn:microsoft.com/office/officeart/2018/5/layout/IconCircleLabelList"/>
    <dgm:cxn modelId="{F6552521-7890-4EA7-9530-9097E750E296}" type="presOf" srcId="{A8CE2C0B-389E-40FF-95D1-6BFF1F80895D}" destId="{64784CC2-2824-4F63-A122-34D5A5716DE5}" srcOrd="0" destOrd="0" presId="urn:microsoft.com/office/officeart/2018/5/layout/IconCircleLabelList"/>
    <dgm:cxn modelId="{66CA8F84-0639-44F4-A3F1-7C4236E9F781}" type="presOf" srcId="{CBEDBE34-A6C7-4F29-9877-A70A611361E8}" destId="{B38A2DDE-7B89-444D-9444-D39D37B34875}" srcOrd="0" destOrd="0" presId="urn:microsoft.com/office/officeart/2018/5/layout/IconCircleLabelList"/>
    <dgm:cxn modelId="{6072444B-D58D-4784-9B40-8FABC2972BE7}" srcId="{A8CE2C0B-389E-40FF-95D1-6BFF1F80895D}" destId="{125E9B78-74AE-4DFB-B47C-524CE83E80DD}" srcOrd="3" destOrd="0" parTransId="{08F80A41-245F-4E0C-B2B9-AF14BCBD863D}" sibTransId="{553E21F4-650F-4CA0-8646-CC72097CB6DA}"/>
    <dgm:cxn modelId="{CD268F1F-6618-4FAF-9F9F-7B1D75FFB578}" srcId="{A8CE2C0B-389E-40FF-95D1-6BFF1F80895D}" destId="{9741BD28-FFEC-4F61-985A-EB4B7FA0DF0A}" srcOrd="2" destOrd="0" parTransId="{35286823-CCF9-4FB5-B925-582821D08BFE}" sibTransId="{359989D8-20DE-4C0F-9595-D789EE33F529}"/>
    <dgm:cxn modelId="{71DF0659-A2AE-4A74-BEDF-5317F69ED1BD}" type="presOf" srcId="{9741BD28-FFEC-4F61-985A-EB4B7FA0DF0A}" destId="{051F8622-21D8-4FD2-9EEE-1B34CEB93CB7}" srcOrd="0" destOrd="0" presId="urn:microsoft.com/office/officeart/2018/5/layout/IconCircleLabelList"/>
    <dgm:cxn modelId="{67FF7C7A-374D-4965-AD27-293917583073}" srcId="{A8CE2C0B-389E-40FF-95D1-6BFF1F80895D}" destId="{CBEDBE34-A6C7-4F29-9877-A70A611361E8}" srcOrd="1" destOrd="0" parTransId="{138F024E-070F-4090-A021-4A54A4ECDC87}" sibTransId="{6A2D7ABD-23F7-41BD-BCF2-9760E4B270FF}"/>
    <dgm:cxn modelId="{621C4AA5-2543-47EA-9DED-6DCE2C461A0F}" srcId="{A8CE2C0B-389E-40FF-95D1-6BFF1F80895D}" destId="{B75641DF-F614-4629-9B80-2BCF607F933B}" srcOrd="0" destOrd="0" parTransId="{EE776D8E-B310-4BEF-89F3-65570E6A721A}" sibTransId="{80A21860-34EA-48EC-9185-96E9FABB9A0C}"/>
    <dgm:cxn modelId="{9B126A91-12D2-4355-B910-B3642C3FAFD2}" type="presParOf" srcId="{64784CC2-2824-4F63-A122-34D5A5716DE5}" destId="{FF16C3D2-9928-428F-8EAB-FCC0B0E2F71A}" srcOrd="0" destOrd="0" presId="urn:microsoft.com/office/officeart/2018/5/layout/IconCircleLabelList"/>
    <dgm:cxn modelId="{7649892E-E1C0-44C0-8BB6-FC4DBA999CB4}" type="presParOf" srcId="{FF16C3D2-9928-428F-8EAB-FCC0B0E2F71A}" destId="{08EF25E1-664E-40CD-AE3E-2B4DC09568F6}" srcOrd="0" destOrd="0" presId="urn:microsoft.com/office/officeart/2018/5/layout/IconCircleLabelList"/>
    <dgm:cxn modelId="{1022ED91-751C-4994-9317-27363756D537}" type="presParOf" srcId="{FF16C3D2-9928-428F-8EAB-FCC0B0E2F71A}" destId="{CEC91FA7-5857-4961-B3CB-67F07706543B}" srcOrd="1" destOrd="0" presId="urn:microsoft.com/office/officeart/2018/5/layout/IconCircleLabelList"/>
    <dgm:cxn modelId="{0EB79974-B5FC-4C47-A92C-E2C761FEDFB3}" type="presParOf" srcId="{FF16C3D2-9928-428F-8EAB-FCC0B0E2F71A}" destId="{F22FEA18-0F59-4ED8-AC29-BFFC9B5B4119}" srcOrd="2" destOrd="0" presId="urn:microsoft.com/office/officeart/2018/5/layout/IconCircleLabelList"/>
    <dgm:cxn modelId="{983EF226-7485-4192-9086-34D7AB822B3C}" type="presParOf" srcId="{FF16C3D2-9928-428F-8EAB-FCC0B0E2F71A}" destId="{78120B0E-2D4C-48E3-89AC-6079C7B3B5C3}" srcOrd="3" destOrd="0" presId="urn:microsoft.com/office/officeart/2018/5/layout/IconCircleLabelList"/>
    <dgm:cxn modelId="{3E2852DC-4A91-4A67-AD6D-0766057243B0}" type="presParOf" srcId="{64784CC2-2824-4F63-A122-34D5A5716DE5}" destId="{BF03093F-E9C0-40D9-947B-2F9BC3C78335}" srcOrd="1" destOrd="0" presId="urn:microsoft.com/office/officeart/2018/5/layout/IconCircleLabelList"/>
    <dgm:cxn modelId="{942C1DD5-622C-49FF-9A96-995482434167}" type="presParOf" srcId="{64784CC2-2824-4F63-A122-34D5A5716DE5}" destId="{C848F752-65D9-416E-B593-0E82761B1577}" srcOrd="2" destOrd="0" presId="urn:microsoft.com/office/officeart/2018/5/layout/IconCircleLabelList"/>
    <dgm:cxn modelId="{808A8421-8C22-4411-8398-9AA92E41D859}" type="presParOf" srcId="{C848F752-65D9-416E-B593-0E82761B1577}" destId="{F68AE61F-5AAE-4360-A34E-C5FB6D9B1883}" srcOrd="0" destOrd="0" presId="urn:microsoft.com/office/officeart/2018/5/layout/IconCircleLabelList"/>
    <dgm:cxn modelId="{4342799B-A303-4680-B0DE-4F56D49A693C}" type="presParOf" srcId="{C848F752-65D9-416E-B593-0E82761B1577}" destId="{7F3CF8E5-22F5-41E8-9461-75BA21DA1B71}" srcOrd="1" destOrd="0" presId="urn:microsoft.com/office/officeart/2018/5/layout/IconCircleLabelList"/>
    <dgm:cxn modelId="{5BA1BA71-DB84-4B4C-AFE2-11BD7F9446D3}" type="presParOf" srcId="{C848F752-65D9-416E-B593-0E82761B1577}" destId="{AAD90646-6844-43AF-8579-F6C40F4F54A4}" srcOrd="2" destOrd="0" presId="urn:microsoft.com/office/officeart/2018/5/layout/IconCircleLabelList"/>
    <dgm:cxn modelId="{EC548C8B-BEC4-4AD2-A596-5E0814B8B5EC}" type="presParOf" srcId="{C848F752-65D9-416E-B593-0E82761B1577}" destId="{B38A2DDE-7B89-444D-9444-D39D37B34875}" srcOrd="3" destOrd="0" presId="urn:microsoft.com/office/officeart/2018/5/layout/IconCircleLabelList"/>
    <dgm:cxn modelId="{B54D2D8B-EE73-4E56-AF1C-715D37BDFFA7}" type="presParOf" srcId="{64784CC2-2824-4F63-A122-34D5A5716DE5}" destId="{9B60775B-0067-43A8-AC29-7620E4211CB8}" srcOrd="3" destOrd="0" presId="urn:microsoft.com/office/officeart/2018/5/layout/IconCircleLabelList"/>
    <dgm:cxn modelId="{21ED9218-AF4C-4815-8BC7-B20A3F87B0E6}" type="presParOf" srcId="{64784CC2-2824-4F63-A122-34D5A5716DE5}" destId="{5C0F7BBE-8FF2-46F4-A07D-947ACA11B8B2}" srcOrd="4" destOrd="0" presId="urn:microsoft.com/office/officeart/2018/5/layout/IconCircleLabelList"/>
    <dgm:cxn modelId="{8F3E7EFF-9A30-4426-81DA-48376EBD8721}" type="presParOf" srcId="{5C0F7BBE-8FF2-46F4-A07D-947ACA11B8B2}" destId="{FA287657-2D98-40B1-8F0C-6DA3D424F2B7}" srcOrd="0" destOrd="0" presId="urn:microsoft.com/office/officeart/2018/5/layout/IconCircleLabelList"/>
    <dgm:cxn modelId="{90183568-9D08-418F-AFF7-D9D04203E531}" type="presParOf" srcId="{5C0F7BBE-8FF2-46F4-A07D-947ACA11B8B2}" destId="{3D6D62D8-4109-497E-917B-DA1872F00CC0}" srcOrd="1" destOrd="0" presId="urn:microsoft.com/office/officeart/2018/5/layout/IconCircleLabelList"/>
    <dgm:cxn modelId="{A045A10A-A57C-4BB8-99B2-6BFD9CC6BF09}" type="presParOf" srcId="{5C0F7BBE-8FF2-46F4-A07D-947ACA11B8B2}" destId="{AF4328D1-4C67-440B-B9F0-1E65603192EE}" srcOrd="2" destOrd="0" presId="urn:microsoft.com/office/officeart/2018/5/layout/IconCircleLabelList"/>
    <dgm:cxn modelId="{37DA23CF-36E6-41A3-96EE-53D377587434}" type="presParOf" srcId="{5C0F7BBE-8FF2-46F4-A07D-947ACA11B8B2}" destId="{051F8622-21D8-4FD2-9EEE-1B34CEB93CB7}" srcOrd="3" destOrd="0" presId="urn:microsoft.com/office/officeart/2018/5/layout/IconCircleLabelList"/>
    <dgm:cxn modelId="{EB5E7777-C92B-4A7F-B3B5-6947ED7A05EF}" type="presParOf" srcId="{64784CC2-2824-4F63-A122-34D5A5716DE5}" destId="{AF99F664-1CE5-47A0-96C8-791079CAD15B}" srcOrd="5" destOrd="0" presId="urn:microsoft.com/office/officeart/2018/5/layout/IconCircleLabelList"/>
    <dgm:cxn modelId="{B5B3E243-76A1-45E7-A1BC-C2902689D337}" type="presParOf" srcId="{64784CC2-2824-4F63-A122-34D5A5716DE5}" destId="{188BA732-9BA3-439F-A173-7E9C717DAECE}" srcOrd="6" destOrd="0" presId="urn:microsoft.com/office/officeart/2018/5/layout/IconCircleLabelList"/>
    <dgm:cxn modelId="{1819B396-AD60-4196-B567-5EE9CC94B731}" type="presParOf" srcId="{188BA732-9BA3-439F-A173-7E9C717DAECE}" destId="{6BB9FA5D-6F9C-473F-B3DA-C3CE48237D10}" srcOrd="0" destOrd="0" presId="urn:microsoft.com/office/officeart/2018/5/layout/IconCircleLabelList"/>
    <dgm:cxn modelId="{5A44118D-0979-4ECD-955D-8C4D7C83F259}" type="presParOf" srcId="{188BA732-9BA3-439F-A173-7E9C717DAECE}" destId="{EE5D2185-7F1F-45A4-B821-734DEEA38721}" srcOrd="1" destOrd="0" presId="urn:microsoft.com/office/officeart/2018/5/layout/IconCircleLabelList"/>
    <dgm:cxn modelId="{834402FE-2141-49FC-A6D1-C8E116045125}" type="presParOf" srcId="{188BA732-9BA3-439F-A173-7E9C717DAECE}" destId="{CDA4808B-B669-4EC5-B1B1-57971FF9418C}" srcOrd="2" destOrd="0" presId="urn:microsoft.com/office/officeart/2018/5/layout/IconCircleLabelList"/>
    <dgm:cxn modelId="{63BEE646-D0B5-4885-A188-D777C53813C1}" type="presParOf" srcId="{188BA732-9BA3-439F-A173-7E9C717DAECE}" destId="{43B7E484-51F6-4EF8-99B8-CE4DB26A255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697AC0-7B09-41AF-8A21-4A8A5073017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4518F8-623F-4BAA-984C-672A4B7A94BF}">
      <dgm:prSet/>
      <dgm:spPr/>
      <dgm:t>
        <a:bodyPr/>
        <a:lstStyle/>
        <a:p>
          <a:r>
            <a:rPr lang="en-US" dirty="0">
              <a:solidFill>
                <a:schemeClr val="tx1"/>
              </a:solidFill>
            </a:rPr>
            <a:t>Data Source: </a:t>
          </a:r>
          <a:r>
            <a:rPr lang="en-US" dirty="0" smtClean="0">
              <a:solidFill>
                <a:schemeClr val="tx1"/>
              </a:solidFill>
            </a:rPr>
            <a:t> </a:t>
          </a:r>
          <a:r>
            <a:rPr lang="en-US" dirty="0" err="1" smtClean="0">
              <a:solidFill>
                <a:schemeClr val="tx1"/>
              </a:solidFill>
            </a:rPr>
            <a:t>Kaggle</a:t>
          </a:r>
          <a:r>
            <a:rPr lang="en-US" dirty="0" smtClean="0">
              <a:solidFill>
                <a:schemeClr val="tx1"/>
              </a:solidFill>
            </a:rPr>
            <a:t> competition – Equity in Post-HCT Survival Predictions, based on CIBMTR clinical data.</a:t>
          </a:r>
          <a:endParaRPr lang="en-US" dirty="0">
            <a:solidFill>
              <a:schemeClr val="tx1"/>
            </a:solidFill>
          </a:endParaRPr>
        </a:p>
      </dgm:t>
    </dgm:pt>
    <dgm:pt modelId="{050AA5F8-485A-4F82-8C4A-6B5F12B422D3}" type="parTrans" cxnId="{FE602483-9133-46DE-AB52-F736615AFFAB}">
      <dgm:prSet/>
      <dgm:spPr/>
      <dgm:t>
        <a:bodyPr/>
        <a:lstStyle/>
        <a:p>
          <a:endParaRPr lang="en-US"/>
        </a:p>
      </dgm:t>
    </dgm:pt>
    <dgm:pt modelId="{46B22F5F-1D8D-4D71-9C7B-76328FAFA6FF}" type="sibTrans" cxnId="{FE602483-9133-46DE-AB52-F736615AFFAB}">
      <dgm:prSet/>
      <dgm:spPr/>
      <dgm:t>
        <a:bodyPr/>
        <a:lstStyle/>
        <a:p>
          <a:endParaRPr lang="en-US"/>
        </a:p>
      </dgm:t>
    </dgm:pt>
    <dgm:pt modelId="{55A82567-0B6C-4DFE-8061-E971BA0AE8FD}">
      <dgm:prSet/>
      <dgm:spPr/>
      <dgm:t>
        <a:bodyPr/>
        <a:lstStyle/>
        <a:p>
          <a:r>
            <a:rPr lang="en-US" dirty="0"/>
            <a:t>Key </a:t>
          </a:r>
          <a:r>
            <a:rPr lang="en-US" dirty="0">
              <a:solidFill>
                <a:schemeClr val="tx1"/>
              </a:solidFill>
            </a:rPr>
            <a:t>Datasets</a:t>
          </a:r>
          <a:r>
            <a:rPr lang="en-US" dirty="0"/>
            <a:t>:</a:t>
          </a:r>
        </a:p>
      </dgm:t>
    </dgm:pt>
    <dgm:pt modelId="{83425393-FD88-43C4-B47B-F857EC9E8AA6}" type="parTrans" cxnId="{19D054FF-C73D-46CA-B993-D08CA4B2C632}">
      <dgm:prSet/>
      <dgm:spPr/>
      <dgm:t>
        <a:bodyPr/>
        <a:lstStyle/>
        <a:p>
          <a:endParaRPr lang="en-US"/>
        </a:p>
      </dgm:t>
    </dgm:pt>
    <dgm:pt modelId="{784E3337-7AEA-4F53-8153-D9C0273A07FC}" type="sibTrans" cxnId="{19D054FF-C73D-46CA-B993-D08CA4B2C632}">
      <dgm:prSet/>
      <dgm:spPr/>
      <dgm:t>
        <a:bodyPr/>
        <a:lstStyle/>
        <a:p>
          <a:endParaRPr lang="en-US"/>
        </a:p>
      </dgm:t>
    </dgm:pt>
    <dgm:pt modelId="{0C5F1521-3406-46E8-B12F-D5B7927F2B0B}">
      <dgm:prSet custT="1"/>
      <dgm:spPr/>
      <dgm:t>
        <a:bodyPr/>
        <a:lstStyle/>
        <a:p>
          <a:pPr>
            <a:buFont typeface="Arial" panose="020B0604020202020204" pitchFamily="34" charset="0"/>
            <a:buNone/>
          </a:pPr>
          <a:r>
            <a:rPr lang="en-US" sz="1400" dirty="0" smtClean="0"/>
            <a:t>● training.csv</a:t>
          </a:r>
          <a:endParaRPr lang="en-US" sz="1400" dirty="0">
            <a:solidFill>
              <a:schemeClr val="tx1"/>
            </a:solidFill>
          </a:endParaRPr>
        </a:p>
      </dgm:t>
    </dgm:pt>
    <dgm:pt modelId="{57DF5040-66E6-46CE-9BA0-28C8E7A6FADC}" type="parTrans" cxnId="{8D115F85-5A18-490F-8379-2751A89ECE44}">
      <dgm:prSet/>
      <dgm:spPr/>
      <dgm:t>
        <a:bodyPr/>
        <a:lstStyle/>
        <a:p>
          <a:endParaRPr lang="en-US"/>
        </a:p>
      </dgm:t>
    </dgm:pt>
    <dgm:pt modelId="{A1DFB37F-B702-4D9E-892F-397E4CF560C6}" type="sibTrans" cxnId="{8D115F85-5A18-490F-8379-2751A89ECE44}">
      <dgm:prSet/>
      <dgm:spPr/>
      <dgm:t>
        <a:bodyPr/>
        <a:lstStyle/>
        <a:p>
          <a:endParaRPr lang="en-US"/>
        </a:p>
      </dgm:t>
    </dgm:pt>
    <dgm:pt modelId="{C8724937-BD03-4F14-A40D-39E55E03D6CE}">
      <dgm:prSet custT="1"/>
      <dgm:spPr/>
      <dgm:t>
        <a:bodyPr/>
        <a:lstStyle/>
        <a:p>
          <a:pPr>
            <a:buFont typeface="Arial" panose="020B0604020202020204" pitchFamily="34" charset="0"/>
            <a:buNone/>
          </a:pPr>
          <a:r>
            <a:rPr lang="en-US" sz="1400" dirty="0"/>
            <a:t>● </a:t>
          </a:r>
          <a:r>
            <a:rPr lang="en-US" sz="1400" dirty="0" smtClean="0"/>
            <a:t>test.csv</a:t>
          </a:r>
        </a:p>
        <a:p>
          <a:pPr>
            <a:buFont typeface="Arial" panose="020B0604020202020204" pitchFamily="34" charset="0"/>
            <a:buNone/>
          </a:pPr>
          <a:r>
            <a:rPr lang="en-US" sz="1400" dirty="0" smtClean="0"/>
            <a:t>● data_dictionary.csv</a:t>
          </a:r>
          <a:endParaRPr lang="en-US" sz="1400" dirty="0"/>
        </a:p>
      </dgm:t>
    </dgm:pt>
    <dgm:pt modelId="{06FA845A-577F-41FF-9728-24FB2ACEDDEA}" type="parTrans" cxnId="{2E4B8C40-096C-4FE8-B7F4-31A60AB6B2D2}">
      <dgm:prSet/>
      <dgm:spPr/>
      <dgm:t>
        <a:bodyPr/>
        <a:lstStyle/>
        <a:p>
          <a:endParaRPr lang="en-US"/>
        </a:p>
      </dgm:t>
    </dgm:pt>
    <dgm:pt modelId="{6FD77C18-4BC8-46C7-A0EB-83FD305CCE3D}" type="sibTrans" cxnId="{2E4B8C40-096C-4FE8-B7F4-31A60AB6B2D2}">
      <dgm:prSet/>
      <dgm:spPr/>
      <dgm:t>
        <a:bodyPr/>
        <a:lstStyle/>
        <a:p>
          <a:endParaRPr lang="en-US"/>
        </a:p>
      </dgm:t>
    </dgm:pt>
    <dgm:pt modelId="{DFB015E5-5389-4131-99D9-A8762634022E}">
      <dgm:prSet/>
      <dgm:spPr/>
      <dgm:t>
        <a:bodyPr/>
        <a:lstStyle/>
        <a:p>
          <a:r>
            <a:rPr lang="en-US" dirty="0" smtClean="0"/>
            <a:t>File Format: CSV– widely supported format for structured tabular data, enabling efficient preprocessing and analysis in Python.</a:t>
          </a:r>
          <a:endParaRPr lang="en-US" dirty="0"/>
        </a:p>
      </dgm:t>
    </dgm:pt>
    <dgm:pt modelId="{928BE0F4-EE9A-49AF-9CC9-25CD20E6FCF9}" type="parTrans" cxnId="{4AA3151C-26F5-4F10-9086-1DDAD1A306B9}">
      <dgm:prSet/>
      <dgm:spPr/>
      <dgm:t>
        <a:bodyPr/>
        <a:lstStyle/>
        <a:p>
          <a:endParaRPr lang="en-US"/>
        </a:p>
      </dgm:t>
    </dgm:pt>
    <dgm:pt modelId="{90EACFE6-3286-4BA2-85F1-1A57483ED63F}" type="sibTrans" cxnId="{4AA3151C-26F5-4F10-9086-1DDAD1A306B9}">
      <dgm:prSet/>
      <dgm:spPr/>
      <dgm:t>
        <a:bodyPr/>
        <a:lstStyle/>
        <a:p>
          <a:endParaRPr lang="en-US"/>
        </a:p>
      </dgm:t>
    </dgm:pt>
    <dgm:pt modelId="{6E91AAE7-6053-4D6B-9C8C-377043E7CEA6}" type="pres">
      <dgm:prSet presAssocID="{90697AC0-7B09-41AF-8A21-4A8A5073017F}" presName="root" presStyleCnt="0">
        <dgm:presLayoutVars>
          <dgm:dir/>
          <dgm:resizeHandles val="exact"/>
        </dgm:presLayoutVars>
      </dgm:prSet>
      <dgm:spPr/>
      <dgm:t>
        <a:bodyPr/>
        <a:lstStyle/>
        <a:p>
          <a:endParaRPr lang="en-US"/>
        </a:p>
      </dgm:t>
    </dgm:pt>
    <dgm:pt modelId="{362A9A47-B7EE-4290-A341-05A16AF3F95A}" type="pres">
      <dgm:prSet presAssocID="{084518F8-623F-4BAA-984C-672A4B7A94BF}" presName="compNode" presStyleCnt="0"/>
      <dgm:spPr/>
    </dgm:pt>
    <dgm:pt modelId="{CE699FF4-D71D-433C-8A25-08CD5926B844}" type="pres">
      <dgm:prSet presAssocID="{084518F8-623F-4BAA-984C-672A4B7A94BF}" presName="bgRect" presStyleLbl="bgShp" presStyleIdx="0" presStyleCnt="3"/>
      <dgm:spPr/>
    </dgm:pt>
    <dgm:pt modelId="{F99C520A-914E-4C5F-83EB-7CC0634CEBCD}" type="pres">
      <dgm:prSet presAssocID="{084518F8-623F-4BAA-984C-672A4B7A94B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Database"/>
        </a:ext>
      </dgm:extLst>
    </dgm:pt>
    <dgm:pt modelId="{EF453E3C-33E5-4A52-894C-4F41C1527721}" type="pres">
      <dgm:prSet presAssocID="{084518F8-623F-4BAA-984C-672A4B7A94BF}" presName="spaceRect" presStyleCnt="0"/>
      <dgm:spPr/>
    </dgm:pt>
    <dgm:pt modelId="{AE52D749-D75C-46F4-8510-82E08F38BAEC}" type="pres">
      <dgm:prSet presAssocID="{084518F8-623F-4BAA-984C-672A4B7A94BF}" presName="parTx" presStyleLbl="revTx" presStyleIdx="0" presStyleCnt="4" custScaleX="110280">
        <dgm:presLayoutVars>
          <dgm:chMax val="0"/>
          <dgm:chPref val="0"/>
        </dgm:presLayoutVars>
      </dgm:prSet>
      <dgm:spPr/>
      <dgm:t>
        <a:bodyPr/>
        <a:lstStyle/>
        <a:p>
          <a:endParaRPr lang="en-US"/>
        </a:p>
      </dgm:t>
    </dgm:pt>
    <dgm:pt modelId="{D9495A56-7790-4262-BA3A-8F15FC951520}" type="pres">
      <dgm:prSet presAssocID="{46B22F5F-1D8D-4D71-9C7B-76328FAFA6FF}" presName="sibTrans" presStyleCnt="0"/>
      <dgm:spPr/>
    </dgm:pt>
    <dgm:pt modelId="{A0424DEE-C14D-4D43-B81B-620658DDCD75}" type="pres">
      <dgm:prSet presAssocID="{55A82567-0B6C-4DFE-8061-E971BA0AE8FD}" presName="compNode" presStyleCnt="0"/>
      <dgm:spPr/>
    </dgm:pt>
    <dgm:pt modelId="{D21EDE54-4A7F-4F33-BD0D-6E1FFF27D474}" type="pres">
      <dgm:prSet presAssocID="{55A82567-0B6C-4DFE-8061-E971BA0AE8FD}" presName="bgRect" presStyleLbl="bgShp" presStyleIdx="1" presStyleCnt="3" custLinFactNeighborX="-2284" custLinFactNeighborY="-6272"/>
      <dgm:spPr/>
    </dgm:pt>
    <dgm:pt modelId="{617C8BCA-DD1D-4011-9060-BAE4662CC0BC}" type="pres">
      <dgm:prSet presAssocID="{55A82567-0B6C-4DFE-8061-E971BA0AE8F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Presentation with Pie Chart"/>
        </a:ext>
      </dgm:extLst>
    </dgm:pt>
    <dgm:pt modelId="{DCD614DE-310C-4663-B14F-CE6DC7909644}" type="pres">
      <dgm:prSet presAssocID="{55A82567-0B6C-4DFE-8061-E971BA0AE8FD}" presName="spaceRect" presStyleCnt="0"/>
      <dgm:spPr/>
    </dgm:pt>
    <dgm:pt modelId="{E909E0A2-6AA3-4194-8203-452C7AC1216B}" type="pres">
      <dgm:prSet presAssocID="{55A82567-0B6C-4DFE-8061-E971BA0AE8FD}" presName="parTx" presStyleLbl="revTx" presStyleIdx="1" presStyleCnt="4">
        <dgm:presLayoutVars>
          <dgm:chMax val="0"/>
          <dgm:chPref val="0"/>
        </dgm:presLayoutVars>
      </dgm:prSet>
      <dgm:spPr/>
      <dgm:t>
        <a:bodyPr/>
        <a:lstStyle/>
        <a:p>
          <a:endParaRPr lang="en-US"/>
        </a:p>
      </dgm:t>
    </dgm:pt>
    <dgm:pt modelId="{8941E696-ABF8-4D89-903D-5E607C722202}" type="pres">
      <dgm:prSet presAssocID="{55A82567-0B6C-4DFE-8061-E971BA0AE8FD}" presName="desTx" presStyleLbl="revTx" presStyleIdx="2" presStyleCnt="4" custScaleX="178317" custLinFactNeighborX="-29879" custLinFactNeighborY="423">
        <dgm:presLayoutVars/>
      </dgm:prSet>
      <dgm:spPr/>
      <dgm:t>
        <a:bodyPr/>
        <a:lstStyle/>
        <a:p>
          <a:endParaRPr lang="en-US"/>
        </a:p>
      </dgm:t>
    </dgm:pt>
    <dgm:pt modelId="{8E39E689-E1A0-469A-9063-2233F0EF9330}" type="pres">
      <dgm:prSet presAssocID="{784E3337-7AEA-4F53-8153-D9C0273A07FC}" presName="sibTrans" presStyleCnt="0"/>
      <dgm:spPr/>
    </dgm:pt>
    <dgm:pt modelId="{033FA8DB-D470-4626-B9F8-7F6E813B574A}" type="pres">
      <dgm:prSet presAssocID="{DFB015E5-5389-4131-99D9-A8762634022E}" presName="compNode" presStyleCnt="0"/>
      <dgm:spPr/>
    </dgm:pt>
    <dgm:pt modelId="{51BD3CBB-7856-4251-BE7B-7B3B817A5CBA}" type="pres">
      <dgm:prSet presAssocID="{DFB015E5-5389-4131-99D9-A8762634022E}" presName="bgRect" presStyleLbl="bgShp" presStyleIdx="2" presStyleCnt="3"/>
      <dgm:spPr/>
    </dgm:pt>
    <dgm:pt modelId="{1B0487DB-E714-4C32-8824-FD1BA22E985D}" type="pres">
      <dgm:prSet presAssocID="{DFB015E5-5389-4131-99D9-A8762634022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Gears"/>
        </a:ext>
      </dgm:extLst>
    </dgm:pt>
    <dgm:pt modelId="{E7B4BE36-55F9-4E4C-BC0E-0CCB7B6DE952}" type="pres">
      <dgm:prSet presAssocID="{DFB015E5-5389-4131-99D9-A8762634022E}" presName="spaceRect" presStyleCnt="0"/>
      <dgm:spPr/>
    </dgm:pt>
    <dgm:pt modelId="{C2E1ED7A-7A11-4F58-B0FC-B8D86B686F41}" type="pres">
      <dgm:prSet presAssocID="{DFB015E5-5389-4131-99D9-A8762634022E}" presName="parTx" presStyleLbl="revTx" presStyleIdx="3" presStyleCnt="4" custScaleX="118401">
        <dgm:presLayoutVars>
          <dgm:chMax val="0"/>
          <dgm:chPref val="0"/>
        </dgm:presLayoutVars>
      </dgm:prSet>
      <dgm:spPr/>
      <dgm:t>
        <a:bodyPr/>
        <a:lstStyle/>
        <a:p>
          <a:endParaRPr lang="en-US"/>
        </a:p>
      </dgm:t>
    </dgm:pt>
  </dgm:ptLst>
  <dgm:cxnLst>
    <dgm:cxn modelId="{8D115F85-5A18-490F-8379-2751A89ECE44}" srcId="{55A82567-0B6C-4DFE-8061-E971BA0AE8FD}" destId="{0C5F1521-3406-46E8-B12F-D5B7927F2B0B}" srcOrd="0" destOrd="0" parTransId="{57DF5040-66E6-46CE-9BA0-28C8E7A6FADC}" sibTransId="{A1DFB37F-B702-4D9E-892F-397E4CF560C6}"/>
    <dgm:cxn modelId="{FE602483-9133-46DE-AB52-F736615AFFAB}" srcId="{90697AC0-7B09-41AF-8A21-4A8A5073017F}" destId="{084518F8-623F-4BAA-984C-672A4B7A94BF}" srcOrd="0" destOrd="0" parTransId="{050AA5F8-485A-4F82-8C4A-6B5F12B422D3}" sibTransId="{46B22F5F-1D8D-4D71-9C7B-76328FAFA6FF}"/>
    <dgm:cxn modelId="{4AA3151C-26F5-4F10-9086-1DDAD1A306B9}" srcId="{90697AC0-7B09-41AF-8A21-4A8A5073017F}" destId="{DFB015E5-5389-4131-99D9-A8762634022E}" srcOrd="2" destOrd="0" parTransId="{928BE0F4-EE9A-49AF-9CC9-25CD20E6FCF9}" sibTransId="{90EACFE6-3286-4BA2-85F1-1A57483ED63F}"/>
    <dgm:cxn modelId="{8B1A238C-C4C8-4F86-869E-46AF28D71D2D}" type="presOf" srcId="{0C5F1521-3406-46E8-B12F-D5B7927F2B0B}" destId="{8941E696-ABF8-4D89-903D-5E607C722202}" srcOrd="0" destOrd="0" presId="urn:microsoft.com/office/officeart/2018/2/layout/IconVerticalSolidList"/>
    <dgm:cxn modelId="{E4C90D46-2525-4EB0-B9A8-2F8C2238F866}" type="presOf" srcId="{C8724937-BD03-4F14-A40D-39E55E03D6CE}" destId="{8941E696-ABF8-4D89-903D-5E607C722202}" srcOrd="0" destOrd="1" presId="urn:microsoft.com/office/officeart/2018/2/layout/IconVerticalSolidList"/>
    <dgm:cxn modelId="{2E4B8C40-096C-4FE8-B7F4-31A60AB6B2D2}" srcId="{55A82567-0B6C-4DFE-8061-E971BA0AE8FD}" destId="{C8724937-BD03-4F14-A40D-39E55E03D6CE}" srcOrd="1" destOrd="0" parTransId="{06FA845A-577F-41FF-9728-24FB2ACEDDEA}" sibTransId="{6FD77C18-4BC8-46C7-A0EB-83FD305CCE3D}"/>
    <dgm:cxn modelId="{B88213C2-E700-47B5-96A2-DD9198B06DD0}" type="presOf" srcId="{DFB015E5-5389-4131-99D9-A8762634022E}" destId="{C2E1ED7A-7A11-4F58-B0FC-B8D86B686F41}" srcOrd="0" destOrd="0" presId="urn:microsoft.com/office/officeart/2018/2/layout/IconVerticalSolidList"/>
    <dgm:cxn modelId="{648E7715-66F1-4F22-8062-2B5F725BB7E3}" type="presOf" srcId="{084518F8-623F-4BAA-984C-672A4B7A94BF}" destId="{AE52D749-D75C-46F4-8510-82E08F38BAEC}" srcOrd="0" destOrd="0" presId="urn:microsoft.com/office/officeart/2018/2/layout/IconVerticalSolidList"/>
    <dgm:cxn modelId="{19D054FF-C73D-46CA-B993-D08CA4B2C632}" srcId="{90697AC0-7B09-41AF-8A21-4A8A5073017F}" destId="{55A82567-0B6C-4DFE-8061-E971BA0AE8FD}" srcOrd="1" destOrd="0" parTransId="{83425393-FD88-43C4-B47B-F857EC9E8AA6}" sibTransId="{784E3337-7AEA-4F53-8153-D9C0273A07FC}"/>
    <dgm:cxn modelId="{D4C93682-1D5B-4CDC-A4E7-60715F52DA93}" type="presOf" srcId="{55A82567-0B6C-4DFE-8061-E971BA0AE8FD}" destId="{E909E0A2-6AA3-4194-8203-452C7AC1216B}" srcOrd="0" destOrd="0" presId="urn:microsoft.com/office/officeart/2018/2/layout/IconVerticalSolidList"/>
    <dgm:cxn modelId="{E601A3B3-0FCF-4314-A9A5-F84505B1920A}" type="presOf" srcId="{90697AC0-7B09-41AF-8A21-4A8A5073017F}" destId="{6E91AAE7-6053-4D6B-9C8C-377043E7CEA6}" srcOrd="0" destOrd="0" presId="urn:microsoft.com/office/officeart/2018/2/layout/IconVerticalSolidList"/>
    <dgm:cxn modelId="{79A3CDED-008F-4FF9-9761-FC2926F3BC78}" type="presParOf" srcId="{6E91AAE7-6053-4D6B-9C8C-377043E7CEA6}" destId="{362A9A47-B7EE-4290-A341-05A16AF3F95A}" srcOrd="0" destOrd="0" presId="urn:microsoft.com/office/officeart/2018/2/layout/IconVerticalSolidList"/>
    <dgm:cxn modelId="{63887B14-835E-45D3-9282-29F38CA20155}" type="presParOf" srcId="{362A9A47-B7EE-4290-A341-05A16AF3F95A}" destId="{CE699FF4-D71D-433C-8A25-08CD5926B844}" srcOrd="0" destOrd="0" presId="urn:microsoft.com/office/officeart/2018/2/layout/IconVerticalSolidList"/>
    <dgm:cxn modelId="{48F1CF27-5D90-4655-99F6-2B0A272967A7}" type="presParOf" srcId="{362A9A47-B7EE-4290-A341-05A16AF3F95A}" destId="{F99C520A-914E-4C5F-83EB-7CC0634CEBCD}" srcOrd="1" destOrd="0" presId="urn:microsoft.com/office/officeart/2018/2/layout/IconVerticalSolidList"/>
    <dgm:cxn modelId="{58363090-CDAA-4B2F-B3C3-CBFD42D14E82}" type="presParOf" srcId="{362A9A47-B7EE-4290-A341-05A16AF3F95A}" destId="{EF453E3C-33E5-4A52-894C-4F41C1527721}" srcOrd="2" destOrd="0" presId="urn:microsoft.com/office/officeart/2018/2/layout/IconVerticalSolidList"/>
    <dgm:cxn modelId="{B66C3FD4-C20B-477B-8A98-4AA6F16FD1CF}" type="presParOf" srcId="{362A9A47-B7EE-4290-A341-05A16AF3F95A}" destId="{AE52D749-D75C-46F4-8510-82E08F38BAEC}" srcOrd="3" destOrd="0" presId="urn:microsoft.com/office/officeart/2018/2/layout/IconVerticalSolidList"/>
    <dgm:cxn modelId="{91CC89D1-7562-4893-A3EA-65376E03431D}" type="presParOf" srcId="{6E91AAE7-6053-4D6B-9C8C-377043E7CEA6}" destId="{D9495A56-7790-4262-BA3A-8F15FC951520}" srcOrd="1" destOrd="0" presId="urn:microsoft.com/office/officeart/2018/2/layout/IconVerticalSolidList"/>
    <dgm:cxn modelId="{CCD2329D-A32B-4F77-B3AD-6452DA1EB3E5}" type="presParOf" srcId="{6E91AAE7-6053-4D6B-9C8C-377043E7CEA6}" destId="{A0424DEE-C14D-4D43-B81B-620658DDCD75}" srcOrd="2" destOrd="0" presId="urn:microsoft.com/office/officeart/2018/2/layout/IconVerticalSolidList"/>
    <dgm:cxn modelId="{DD9581B8-9C1A-48D7-9FB0-8580BF1631B6}" type="presParOf" srcId="{A0424DEE-C14D-4D43-B81B-620658DDCD75}" destId="{D21EDE54-4A7F-4F33-BD0D-6E1FFF27D474}" srcOrd="0" destOrd="0" presId="urn:microsoft.com/office/officeart/2018/2/layout/IconVerticalSolidList"/>
    <dgm:cxn modelId="{A0797470-FFA5-495E-A9B4-0AA751E3D786}" type="presParOf" srcId="{A0424DEE-C14D-4D43-B81B-620658DDCD75}" destId="{617C8BCA-DD1D-4011-9060-BAE4662CC0BC}" srcOrd="1" destOrd="0" presId="urn:microsoft.com/office/officeart/2018/2/layout/IconVerticalSolidList"/>
    <dgm:cxn modelId="{4A62E554-E9E4-478F-B2AD-9D4EAF4A6519}" type="presParOf" srcId="{A0424DEE-C14D-4D43-B81B-620658DDCD75}" destId="{DCD614DE-310C-4663-B14F-CE6DC7909644}" srcOrd="2" destOrd="0" presId="urn:microsoft.com/office/officeart/2018/2/layout/IconVerticalSolidList"/>
    <dgm:cxn modelId="{07FA9CFB-2ACD-4C30-9438-6E719B621D1B}" type="presParOf" srcId="{A0424DEE-C14D-4D43-B81B-620658DDCD75}" destId="{E909E0A2-6AA3-4194-8203-452C7AC1216B}" srcOrd="3" destOrd="0" presId="urn:microsoft.com/office/officeart/2018/2/layout/IconVerticalSolidList"/>
    <dgm:cxn modelId="{D71C39AE-918D-4477-A7DB-55EFF9DEF35B}" type="presParOf" srcId="{A0424DEE-C14D-4D43-B81B-620658DDCD75}" destId="{8941E696-ABF8-4D89-903D-5E607C722202}" srcOrd="4" destOrd="0" presId="urn:microsoft.com/office/officeart/2018/2/layout/IconVerticalSolidList"/>
    <dgm:cxn modelId="{20D61EE4-CBF6-4CDE-81F1-C0C34C507A1E}" type="presParOf" srcId="{6E91AAE7-6053-4D6B-9C8C-377043E7CEA6}" destId="{8E39E689-E1A0-469A-9063-2233F0EF9330}" srcOrd="3" destOrd="0" presId="urn:microsoft.com/office/officeart/2018/2/layout/IconVerticalSolidList"/>
    <dgm:cxn modelId="{175B8666-7828-44AF-B872-127C5AC609C6}" type="presParOf" srcId="{6E91AAE7-6053-4D6B-9C8C-377043E7CEA6}" destId="{033FA8DB-D470-4626-B9F8-7F6E813B574A}" srcOrd="4" destOrd="0" presId="urn:microsoft.com/office/officeart/2018/2/layout/IconVerticalSolidList"/>
    <dgm:cxn modelId="{A20FE722-5775-4515-B2A7-F6899565FD38}" type="presParOf" srcId="{033FA8DB-D470-4626-B9F8-7F6E813B574A}" destId="{51BD3CBB-7856-4251-BE7B-7B3B817A5CBA}" srcOrd="0" destOrd="0" presId="urn:microsoft.com/office/officeart/2018/2/layout/IconVerticalSolidList"/>
    <dgm:cxn modelId="{BC141975-AFCE-4372-A08F-0A1591107815}" type="presParOf" srcId="{033FA8DB-D470-4626-B9F8-7F6E813B574A}" destId="{1B0487DB-E714-4C32-8824-FD1BA22E985D}" srcOrd="1" destOrd="0" presId="urn:microsoft.com/office/officeart/2018/2/layout/IconVerticalSolidList"/>
    <dgm:cxn modelId="{D2088B7B-2447-4DD3-9484-043C25F20076}" type="presParOf" srcId="{033FA8DB-D470-4626-B9F8-7F6E813B574A}" destId="{E7B4BE36-55F9-4E4C-BC0E-0CCB7B6DE952}" srcOrd="2" destOrd="0" presId="urn:microsoft.com/office/officeart/2018/2/layout/IconVerticalSolidList"/>
    <dgm:cxn modelId="{18627038-E60D-4A24-B692-98C0A5161E9F}" type="presParOf" srcId="{033FA8DB-D470-4626-B9F8-7F6E813B574A}" destId="{C2E1ED7A-7A11-4F58-B0FC-B8D86B686F4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863190E-D4F8-4628-82AB-2F97B92EDC0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D5F7152-D682-4B17-A92F-D1076C4315D0}" type="pres">
      <dgm:prSet presAssocID="{8863190E-D4F8-4628-82AB-2F97B92EDC0A}" presName="root" presStyleCnt="0">
        <dgm:presLayoutVars>
          <dgm:dir/>
          <dgm:resizeHandles val="exact"/>
        </dgm:presLayoutVars>
      </dgm:prSet>
      <dgm:spPr/>
      <dgm:t>
        <a:bodyPr/>
        <a:lstStyle/>
        <a:p>
          <a:endParaRPr lang="en-US"/>
        </a:p>
      </dgm:t>
    </dgm:pt>
  </dgm:ptLst>
  <dgm:cxnLst>
    <dgm:cxn modelId="{CEB55C95-3AC6-460B-8177-61372D910ABE}" type="presOf" srcId="{8863190E-D4F8-4628-82AB-2F97B92EDC0A}" destId="{4D5F7152-D682-4B17-A92F-D1076C4315D0}" srcOrd="0"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863190E-D4F8-4628-82AB-2F97B92EDC0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436C2B2-AB20-44FF-A472-9C165BAE71C8}">
      <dgm:prSet/>
      <dgm:spPr/>
      <dgm:t>
        <a:bodyPr/>
        <a:lstStyle/>
        <a:p>
          <a:pPr>
            <a:lnSpc>
              <a:spcPct val="100000"/>
            </a:lnSpc>
          </a:pPr>
          <a:r>
            <a:rPr lang="en-US" dirty="0" smtClean="0">
              <a:latin typeface="Georgia" panose="02040502050405020303" pitchFamily="18" charset="0"/>
            </a:rPr>
            <a:t>C-index</a:t>
          </a:r>
          <a:endParaRPr lang="en-US" dirty="0">
            <a:latin typeface="Georgia" panose="02040502050405020303" pitchFamily="18" charset="0"/>
          </a:endParaRPr>
        </a:p>
      </dgm:t>
    </dgm:pt>
    <dgm:pt modelId="{0FD6687E-CEDA-4C5E-A75C-CBCA9C725E64}" type="parTrans" cxnId="{20533796-3CE9-4C0E-94F2-D3DF1C1A3D6D}">
      <dgm:prSet/>
      <dgm:spPr/>
      <dgm:t>
        <a:bodyPr/>
        <a:lstStyle/>
        <a:p>
          <a:endParaRPr lang="en-US">
            <a:latin typeface="Georgia" panose="02040502050405020303" pitchFamily="18" charset="0"/>
          </a:endParaRPr>
        </a:p>
      </dgm:t>
    </dgm:pt>
    <dgm:pt modelId="{89E71C9F-4D94-4183-B938-BC53E9A1D261}" type="sibTrans" cxnId="{20533796-3CE9-4C0E-94F2-D3DF1C1A3D6D}">
      <dgm:prSet/>
      <dgm:spPr/>
      <dgm:t>
        <a:bodyPr/>
        <a:lstStyle/>
        <a:p>
          <a:endParaRPr lang="en-US">
            <a:latin typeface="Georgia" panose="02040502050405020303" pitchFamily="18" charset="0"/>
          </a:endParaRPr>
        </a:p>
      </dgm:t>
    </dgm:pt>
    <dgm:pt modelId="{112C384A-18EF-44AB-A8CF-BB52046A3927}">
      <dgm:prSet/>
      <dgm:spPr/>
      <dgm:t>
        <a:bodyPr/>
        <a:lstStyle/>
        <a:p>
          <a:pPr>
            <a:lnSpc>
              <a:spcPct val="100000"/>
            </a:lnSpc>
          </a:pPr>
          <a:r>
            <a:rPr lang="en-US" dirty="0" smtClean="0">
              <a:latin typeface="Georgia" panose="02040502050405020303" pitchFamily="18" charset="0"/>
            </a:rPr>
            <a:t>RMSE </a:t>
          </a:r>
          <a:endParaRPr lang="en-US" dirty="0">
            <a:latin typeface="Georgia" panose="02040502050405020303" pitchFamily="18" charset="0"/>
          </a:endParaRPr>
        </a:p>
      </dgm:t>
    </dgm:pt>
    <dgm:pt modelId="{1D8429A9-AF8A-4DF6-86D8-B55B0B5F8F88}" type="parTrans" cxnId="{A6DFF5AC-8C84-4F28-852D-F38FAD9F7750}">
      <dgm:prSet/>
      <dgm:spPr/>
      <dgm:t>
        <a:bodyPr/>
        <a:lstStyle/>
        <a:p>
          <a:endParaRPr lang="en-US">
            <a:latin typeface="Georgia" panose="02040502050405020303" pitchFamily="18" charset="0"/>
          </a:endParaRPr>
        </a:p>
      </dgm:t>
    </dgm:pt>
    <dgm:pt modelId="{8D0A5B7F-9A39-42A0-BF68-7303AA580135}" type="sibTrans" cxnId="{A6DFF5AC-8C84-4F28-852D-F38FAD9F7750}">
      <dgm:prSet/>
      <dgm:spPr/>
      <dgm:t>
        <a:bodyPr/>
        <a:lstStyle/>
        <a:p>
          <a:endParaRPr lang="en-US">
            <a:latin typeface="Georgia" panose="02040502050405020303" pitchFamily="18" charset="0"/>
          </a:endParaRPr>
        </a:p>
      </dgm:t>
    </dgm:pt>
    <dgm:pt modelId="{0249BE20-B963-40CD-95CA-54D0698FC629}">
      <dgm:prSet/>
      <dgm:spPr/>
      <dgm:t>
        <a:bodyPr/>
        <a:lstStyle/>
        <a:p>
          <a:pPr>
            <a:lnSpc>
              <a:spcPct val="100000"/>
            </a:lnSpc>
          </a:pPr>
          <a:r>
            <a:rPr lang="en-US" dirty="0" smtClean="0">
              <a:latin typeface="Georgia" panose="02040502050405020303" pitchFamily="18" charset="0"/>
            </a:rPr>
            <a:t>Fairness Assessment</a:t>
          </a:r>
          <a:endParaRPr lang="en-US" dirty="0">
            <a:latin typeface="Georgia" panose="02040502050405020303" pitchFamily="18" charset="0"/>
          </a:endParaRPr>
        </a:p>
      </dgm:t>
    </dgm:pt>
    <dgm:pt modelId="{3FFB5D2E-ACB1-401F-A8C1-64786B3B4E50}" type="parTrans" cxnId="{671E759E-4DE9-417C-AD9E-138EA6839BDF}">
      <dgm:prSet/>
      <dgm:spPr/>
      <dgm:t>
        <a:bodyPr/>
        <a:lstStyle/>
        <a:p>
          <a:endParaRPr lang="en-US">
            <a:latin typeface="Georgia" panose="02040502050405020303" pitchFamily="18" charset="0"/>
          </a:endParaRPr>
        </a:p>
      </dgm:t>
    </dgm:pt>
    <dgm:pt modelId="{75CF59B3-2D73-45D5-AA7E-031535B213F5}" type="sibTrans" cxnId="{671E759E-4DE9-417C-AD9E-138EA6839BDF}">
      <dgm:prSet/>
      <dgm:spPr/>
      <dgm:t>
        <a:bodyPr/>
        <a:lstStyle/>
        <a:p>
          <a:endParaRPr lang="en-US">
            <a:latin typeface="Georgia" panose="02040502050405020303" pitchFamily="18" charset="0"/>
          </a:endParaRPr>
        </a:p>
      </dgm:t>
    </dgm:pt>
    <dgm:pt modelId="{4D5F7152-D682-4B17-A92F-D1076C4315D0}" type="pres">
      <dgm:prSet presAssocID="{8863190E-D4F8-4628-82AB-2F97B92EDC0A}" presName="root" presStyleCnt="0">
        <dgm:presLayoutVars>
          <dgm:dir/>
          <dgm:resizeHandles val="exact"/>
        </dgm:presLayoutVars>
      </dgm:prSet>
      <dgm:spPr/>
      <dgm:t>
        <a:bodyPr/>
        <a:lstStyle/>
        <a:p>
          <a:endParaRPr lang="en-US"/>
        </a:p>
      </dgm:t>
    </dgm:pt>
    <dgm:pt modelId="{A6A0725A-1EA0-42A1-93EB-F42B8D925043}" type="pres">
      <dgm:prSet presAssocID="{5436C2B2-AB20-44FF-A472-9C165BAE71C8}" presName="compNode" presStyleCnt="0"/>
      <dgm:spPr/>
    </dgm:pt>
    <dgm:pt modelId="{19B32380-6420-43F8-9D1A-58B13D8D8ED2}" type="pres">
      <dgm:prSet presAssocID="{5436C2B2-AB20-44FF-A472-9C165BAE71C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Bullseye"/>
        </a:ext>
      </dgm:extLst>
    </dgm:pt>
    <dgm:pt modelId="{1A9A89C4-7A66-4807-9494-2C836087B7AA}" type="pres">
      <dgm:prSet presAssocID="{5436C2B2-AB20-44FF-A472-9C165BAE71C8}" presName="spaceRect" presStyleCnt="0"/>
      <dgm:spPr/>
    </dgm:pt>
    <dgm:pt modelId="{F06A1ED0-6B6E-4B1A-907D-741202B64C7E}" type="pres">
      <dgm:prSet presAssocID="{5436C2B2-AB20-44FF-A472-9C165BAE71C8}" presName="textRect" presStyleLbl="revTx" presStyleIdx="0" presStyleCnt="3">
        <dgm:presLayoutVars>
          <dgm:chMax val="1"/>
          <dgm:chPref val="1"/>
        </dgm:presLayoutVars>
      </dgm:prSet>
      <dgm:spPr/>
      <dgm:t>
        <a:bodyPr/>
        <a:lstStyle/>
        <a:p>
          <a:endParaRPr lang="en-US"/>
        </a:p>
      </dgm:t>
    </dgm:pt>
    <dgm:pt modelId="{9803CD2E-6F05-450B-B1E9-A8ADE8AF09A2}" type="pres">
      <dgm:prSet presAssocID="{89E71C9F-4D94-4183-B938-BC53E9A1D261}" presName="sibTrans" presStyleCnt="0"/>
      <dgm:spPr/>
    </dgm:pt>
    <dgm:pt modelId="{9FCA6563-D77E-4F10-BA78-0C1BCBD70DC5}" type="pres">
      <dgm:prSet presAssocID="{112C384A-18EF-44AB-A8CF-BB52046A3927}" presName="compNode" presStyleCnt="0"/>
      <dgm:spPr/>
    </dgm:pt>
    <dgm:pt modelId="{15D1483B-D3E6-4928-8766-A9BA573DB6BF}" type="pres">
      <dgm:prSet presAssocID="{112C384A-18EF-44AB-A8CF-BB52046A39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Map compass"/>
        </a:ext>
      </dgm:extLst>
    </dgm:pt>
    <dgm:pt modelId="{7E0FFF23-A1DB-49DD-9C8C-20909CE72231}" type="pres">
      <dgm:prSet presAssocID="{112C384A-18EF-44AB-A8CF-BB52046A3927}" presName="spaceRect" presStyleCnt="0"/>
      <dgm:spPr/>
    </dgm:pt>
    <dgm:pt modelId="{9CA325EC-D1CC-473C-BE30-9033C26B5ED6}" type="pres">
      <dgm:prSet presAssocID="{112C384A-18EF-44AB-A8CF-BB52046A3927}" presName="textRect" presStyleLbl="revTx" presStyleIdx="1" presStyleCnt="3">
        <dgm:presLayoutVars>
          <dgm:chMax val="1"/>
          <dgm:chPref val="1"/>
        </dgm:presLayoutVars>
      </dgm:prSet>
      <dgm:spPr/>
      <dgm:t>
        <a:bodyPr/>
        <a:lstStyle/>
        <a:p>
          <a:endParaRPr lang="en-US"/>
        </a:p>
      </dgm:t>
    </dgm:pt>
    <dgm:pt modelId="{F1473658-C6C2-4AA5-A946-CBE3BDB4AAFF}" type="pres">
      <dgm:prSet presAssocID="{8D0A5B7F-9A39-42A0-BF68-7303AA580135}" presName="sibTrans" presStyleCnt="0"/>
      <dgm:spPr/>
    </dgm:pt>
    <dgm:pt modelId="{FE6AD0D8-F5AE-463F-A7A6-A598634A33BC}" type="pres">
      <dgm:prSet presAssocID="{0249BE20-B963-40CD-95CA-54D0698FC629}" presName="compNode" presStyleCnt="0"/>
      <dgm:spPr/>
    </dgm:pt>
    <dgm:pt modelId="{4DCB0194-6985-49F4-BE20-E7F6A7F5CFB9}" type="pres">
      <dgm:prSet presAssocID="{0249BE20-B963-40CD-95CA-54D0698FC629}"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xmlns="" r:embed="rId6"/>
              </a:ext>
            </a:extLst>
          </a:blip>
          <a:srcRect/>
          <a:stretch>
            <a:fillRect/>
          </a:stretch>
        </a:blipFill>
      </dgm:spPr>
      <dgm:extLst>
        <a:ext uri="{E40237B7-FDA0-4F09-8148-C483321AD2D9}">
          <dgm14:cNvPr xmlns:dgm14="http://schemas.microsoft.com/office/drawing/2010/diagram" id="0" name="" descr="Gears outline"/>
        </a:ext>
      </dgm:extLst>
    </dgm:pt>
    <dgm:pt modelId="{ABF1278A-71A5-4C47-B036-7A304F11E557}" type="pres">
      <dgm:prSet presAssocID="{0249BE20-B963-40CD-95CA-54D0698FC629}" presName="spaceRect" presStyleCnt="0"/>
      <dgm:spPr/>
    </dgm:pt>
    <dgm:pt modelId="{D588808F-1FDE-46E5-8CD5-E1FBE54873EC}" type="pres">
      <dgm:prSet presAssocID="{0249BE20-B963-40CD-95CA-54D0698FC629}" presName="textRect" presStyleLbl="revTx" presStyleIdx="2" presStyleCnt="3">
        <dgm:presLayoutVars>
          <dgm:chMax val="1"/>
          <dgm:chPref val="1"/>
        </dgm:presLayoutVars>
      </dgm:prSet>
      <dgm:spPr/>
      <dgm:t>
        <a:bodyPr/>
        <a:lstStyle/>
        <a:p>
          <a:endParaRPr lang="en-US"/>
        </a:p>
      </dgm:t>
    </dgm:pt>
  </dgm:ptLst>
  <dgm:cxnLst>
    <dgm:cxn modelId="{2D4F776F-FCA2-4254-BC42-64EAB8ACDC8A}" type="presOf" srcId="{112C384A-18EF-44AB-A8CF-BB52046A3927}" destId="{9CA325EC-D1CC-473C-BE30-9033C26B5ED6}" srcOrd="0" destOrd="0" presId="urn:microsoft.com/office/officeart/2018/2/layout/IconLabelList"/>
    <dgm:cxn modelId="{A6DFF5AC-8C84-4F28-852D-F38FAD9F7750}" srcId="{8863190E-D4F8-4628-82AB-2F97B92EDC0A}" destId="{112C384A-18EF-44AB-A8CF-BB52046A3927}" srcOrd="1" destOrd="0" parTransId="{1D8429A9-AF8A-4DF6-86D8-B55B0B5F8F88}" sibTransId="{8D0A5B7F-9A39-42A0-BF68-7303AA580135}"/>
    <dgm:cxn modelId="{0D445D85-05FA-4109-B4E1-2513C9F715AB}" type="presOf" srcId="{8863190E-D4F8-4628-82AB-2F97B92EDC0A}" destId="{4D5F7152-D682-4B17-A92F-D1076C4315D0}" srcOrd="0" destOrd="0" presId="urn:microsoft.com/office/officeart/2018/2/layout/IconLabelList"/>
    <dgm:cxn modelId="{20533796-3CE9-4C0E-94F2-D3DF1C1A3D6D}" srcId="{8863190E-D4F8-4628-82AB-2F97B92EDC0A}" destId="{5436C2B2-AB20-44FF-A472-9C165BAE71C8}" srcOrd="0" destOrd="0" parTransId="{0FD6687E-CEDA-4C5E-A75C-CBCA9C725E64}" sibTransId="{89E71C9F-4D94-4183-B938-BC53E9A1D261}"/>
    <dgm:cxn modelId="{671E759E-4DE9-417C-AD9E-138EA6839BDF}" srcId="{8863190E-D4F8-4628-82AB-2F97B92EDC0A}" destId="{0249BE20-B963-40CD-95CA-54D0698FC629}" srcOrd="2" destOrd="0" parTransId="{3FFB5D2E-ACB1-401F-A8C1-64786B3B4E50}" sibTransId="{75CF59B3-2D73-45D5-AA7E-031535B213F5}"/>
    <dgm:cxn modelId="{9BE30C32-7D84-4CBB-8663-9680CE5FA7DB}" type="presOf" srcId="{0249BE20-B963-40CD-95CA-54D0698FC629}" destId="{D588808F-1FDE-46E5-8CD5-E1FBE54873EC}" srcOrd="0" destOrd="0" presId="urn:microsoft.com/office/officeart/2018/2/layout/IconLabelList"/>
    <dgm:cxn modelId="{6EA20315-4164-4511-B0E7-0463C9173CCC}" type="presOf" srcId="{5436C2B2-AB20-44FF-A472-9C165BAE71C8}" destId="{F06A1ED0-6B6E-4B1A-907D-741202B64C7E}" srcOrd="0" destOrd="0" presId="urn:microsoft.com/office/officeart/2018/2/layout/IconLabelList"/>
    <dgm:cxn modelId="{F58F8F27-14AD-43BC-9F65-025ECC457687}" type="presParOf" srcId="{4D5F7152-D682-4B17-A92F-D1076C4315D0}" destId="{A6A0725A-1EA0-42A1-93EB-F42B8D925043}" srcOrd="0" destOrd="0" presId="urn:microsoft.com/office/officeart/2018/2/layout/IconLabelList"/>
    <dgm:cxn modelId="{46A8E4A6-8C37-4F26-AE8F-B902782731A5}" type="presParOf" srcId="{A6A0725A-1EA0-42A1-93EB-F42B8D925043}" destId="{19B32380-6420-43F8-9D1A-58B13D8D8ED2}" srcOrd="0" destOrd="0" presId="urn:microsoft.com/office/officeart/2018/2/layout/IconLabelList"/>
    <dgm:cxn modelId="{F9A2117A-6989-4FCA-985E-60FB2031FD86}" type="presParOf" srcId="{A6A0725A-1EA0-42A1-93EB-F42B8D925043}" destId="{1A9A89C4-7A66-4807-9494-2C836087B7AA}" srcOrd="1" destOrd="0" presId="urn:microsoft.com/office/officeart/2018/2/layout/IconLabelList"/>
    <dgm:cxn modelId="{18DB10F0-E5FB-40D3-B28D-C9BE9FA0D747}" type="presParOf" srcId="{A6A0725A-1EA0-42A1-93EB-F42B8D925043}" destId="{F06A1ED0-6B6E-4B1A-907D-741202B64C7E}" srcOrd="2" destOrd="0" presId="urn:microsoft.com/office/officeart/2018/2/layout/IconLabelList"/>
    <dgm:cxn modelId="{A6935EF3-2BDE-4B43-A0C9-81378414807C}" type="presParOf" srcId="{4D5F7152-D682-4B17-A92F-D1076C4315D0}" destId="{9803CD2E-6F05-450B-B1E9-A8ADE8AF09A2}" srcOrd="1" destOrd="0" presId="urn:microsoft.com/office/officeart/2018/2/layout/IconLabelList"/>
    <dgm:cxn modelId="{06D29755-C8F3-401F-AE9A-7FE7C5A25911}" type="presParOf" srcId="{4D5F7152-D682-4B17-A92F-D1076C4315D0}" destId="{9FCA6563-D77E-4F10-BA78-0C1BCBD70DC5}" srcOrd="2" destOrd="0" presId="urn:microsoft.com/office/officeart/2018/2/layout/IconLabelList"/>
    <dgm:cxn modelId="{D33A67B7-1956-409B-BAE8-B427947B41DF}" type="presParOf" srcId="{9FCA6563-D77E-4F10-BA78-0C1BCBD70DC5}" destId="{15D1483B-D3E6-4928-8766-A9BA573DB6BF}" srcOrd="0" destOrd="0" presId="urn:microsoft.com/office/officeart/2018/2/layout/IconLabelList"/>
    <dgm:cxn modelId="{67991B13-0442-4F85-AAC2-96DA06EBD54B}" type="presParOf" srcId="{9FCA6563-D77E-4F10-BA78-0C1BCBD70DC5}" destId="{7E0FFF23-A1DB-49DD-9C8C-20909CE72231}" srcOrd="1" destOrd="0" presId="urn:microsoft.com/office/officeart/2018/2/layout/IconLabelList"/>
    <dgm:cxn modelId="{10EDCC6E-0DFE-49F3-8E38-C52F54B4B80A}" type="presParOf" srcId="{9FCA6563-D77E-4F10-BA78-0C1BCBD70DC5}" destId="{9CA325EC-D1CC-473C-BE30-9033C26B5ED6}" srcOrd="2" destOrd="0" presId="urn:microsoft.com/office/officeart/2018/2/layout/IconLabelList"/>
    <dgm:cxn modelId="{0F20193F-85FC-4331-B7C7-8F69E8D3A8AF}" type="presParOf" srcId="{4D5F7152-D682-4B17-A92F-D1076C4315D0}" destId="{F1473658-C6C2-4AA5-A946-CBE3BDB4AAFF}" srcOrd="3" destOrd="0" presId="urn:microsoft.com/office/officeart/2018/2/layout/IconLabelList"/>
    <dgm:cxn modelId="{E4279F93-2901-43AB-B6CD-F86B44E2025D}" type="presParOf" srcId="{4D5F7152-D682-4B17-A92F-D1076C4315D0}" destId="{FE6AD0D8-F5AE-463F-A7A6-A598634A33BC}" srcOrd="4" destOrd="0" presId="urn:microsoft.com/office/officeart/2018/2/layout/IconLabelList"/>
    <dgm:cxn modelId="{0720CF30-50FA-4E96-9B4B-645EF972034B}" type="presParOf" srcId="{FE6AD0D8-F5AE-463F-A7A6-A598634A33BC}" destId="{4DCB0194-6985-49F4-BE20-E7F6A7F5CFB9}" srcOrd="0" destOrd="0" presId="urn:microsoft.com/office/officeart/2018/2/layout/IconLabelList"/>
    <dgm:cxn modelId="{A67AE8F3-D62E-4CD7-8563-5C39CBB2263D}" type="presParOf" srcId="{FE6AD0D8-F5AE-463F-A7A6-A598634A33BC}" destId="{ABF1278A-71A5-4C47-B036-7A304F11E557}" srcOrd="1" destOrd="0" presId="urn:microsoft.com/office/officeart/2018/2/layout/IconLabelList"/>
    <dgm:cxn modelId="{6207D502-4EC3-4776-B130-54A98AB0478A}" type="presParOf" srcId="{FE6AD0D8-F5AE-463F-A7A6-A598634A33BC}" destId="{D588808F-1FDE-46E5-8CD5-E1FBE54873E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576CCA7-96E2-4A18-89B3-6A13A36F246E}" type="doc">
      <dgm:prSet loTypeId="urn:microsoft.com/office/officeart/2005/8/layout/architecture" loCatId="hierarchy" qsTypeId="urn:microsoft.com/office/officeart/2005/8/quickstyle/simple1" qsCatId="simple" csTypeId="urn:microsoft.com/office/officeart/2005/8/colors/accent1_1" csCatId="accent1" phldr="1"/>
      <dgm:spPr/>
      <dgm:t>
        <a:bodyPr/>
        <a:lstStyle/>
        <a:p>
          <a:endParaRPr lang="en-US"/>
        </a:p>
      </dgm:t>
    </dgm:pt>
    <dgm:pt modelId="{E479EA2D-D79D-4A29-A66D-4D4F95D53AD7}">
      <dgm:prSet custT="1"/>
      <dgm:spPr/>
      <dgm:t>
        <a:bodyPr/>
        <a:lstStyle/>
        <a:p>
          <a:pPr>
            <a:lnSpc>
              <a:spcPct val="100000"/>
            </a:lnSpc>
          </a:pPr>
          <a:r>
            <a:rPr lang="en-US" sz="1600" dirty="0" smtClean="0">
              <a:latin typeface="Georgia" panose="02040502050405020303" pitchFamily="18" charset="0"/>
            </a:rPr>
            <a:t>High C-index indicates strong model discrimination ability.</a:t>
          </a:r>
          <a:endParaRPr lang="en-US" sz="1600" dirty="0">
            <a:latin typeface="Georgia" panose="02040502050405020303" pitchFamily="18" charset="0"/>
          </a:endParaRPr>
        </a:p>
      </dgm:t>
    </dgm:pt>
    <dgm:pt modelId="{D32F4F9D-D294-4A1B-99CC-D337B4006353}" type="parTrans" cxnId="{0875E878-8A0C-41B2-BFDC-F93DA9AAD6B0}">
      <dgm:prSet/>
      <dgm:spPr/>
      <dgm:t>
        <a:bodyPr/>
        <a:lstStyle/>
        <a:p>
          <a:endParaRPr lang="en-US" sz="4000"/>
        </a:p>
      </dgm:t>
    </dgm:pt>
    <dgm:pt modelId="{7A130B27-9173-4861-B0C9-24914746E6B2}" type="sibTrans" cxnId="{0875E878-8A0C-41B2-BFDC-F93DA9AAD6B0}">
      <dgm:prSet/>
      <dgm:spPr/>
      <dgm:t>
        <a:bodyPr/>
        <a:lstStyle/>
        <a:p>
          <a:pPr>
            <a:lnSpc>
              <a:spcPct val="100000"/>
            </a:lnSpc>
          </a:pPr>
          <a:endParaRPr lang="en-US" sz="4000"/>
        </a:p>
      </dgm:t>
    </dgm:pt>
    <dgm:pt modelId="{278438F7-A8A9-4B66-907C-6DF47C34EC01}">
      <dgm:prSet custT="1"/>
      <dgm:spPr/>
      <dgm:t>
        <a:bodyPr/>
        <a:lstStyle/>
        <a:p>
          <a:pPr>
            <a:lnSpc>
              <a:spcPct val="100000"/>
            </a:lnSpc>
          </a:pPr>
          <a:r>
            <a:rPr lang="en-US" sz="1600" dirty="0" smtClean="0">
              <a:latin typeface="Georgia" panose="02040502050405020303" pitchFamily="18" charset="0"/>
            </a:rPr>
            <a:t>Tuned </a:t>
          </a:r>
          <a:r>
            <a:rPr lang="en-US" sz="1600" dirty="0" err="1" smtClean="0">
              <a:latin typeface="Georgia" panose="02040502050405020303" pitchFamily="18" charset="0"/>
            </a:rPr>
            <a:t>LightGBM</a:t>
          </a:r>
          <a:r>
            <a:rPr lang="en-US" sz="1600" dirty="0" smtClean="0">
              <a:latin typeface="Georgia" panose="02040502050405020303" pitchFamily="18" charset="0"/>
            </a:rPr>
            <a:t> achieved higher C-index compared to the </a:t>
          </a:r>
          <a:r>
            <a:rPr lang="en-US" sz="1600" dirty="0" err="1" smtClean="0">
              <a:latin typeface="Georgia" panose="02040502050405020303" pitchFamily="18" charset="0"/>
            </a:rPr>
            <a:t>untuned</a:t>
          </a:r>
          <a:r>
            <a:rPr lang="en-US" sz="1600" dirty="0" smtClean="0">
              <a:latin typeface="Georgia" panose="02040502050405020303" pitchFamily="18" charset="0"/>
            </a:rPr>
            <a:t> version, showing improved ranking accuracy for survival predictions.</a:t>
          </a:r>
          <a:endParaRPr lang="en-US" sz="1600" dirty="0">
            <a:latin typeface="Georgia" panose="02040502050405020303" pitchFamily="18" charset="0"/>
          </a:endParaRPr>
        </a:p>
      </dgm:t>
    </dgm:pt>
    <dgm:pt modelId="{01D1B41A-5050-4B47-BA89-08BDA238D396}" type="parTrans" cxnId="{372C4190-3E2A-42EE-985D-3D3A7133C81F}">
      <dgm:prSet/>
      <dgm:spPr/>
      <dgm:t>
        <a:bodyPr/>
        <a:lstStyle/>
        <a:p>
          <a:endParaRPr lang="en-US" sz="4000"/>
        </a:p>
      </dgm:t>
    </dgm:pt>
    <dgm:pt modelId="{593F278A-759F-49AC-979E-372AE8E11EC0}" type="sibTrans" cxnId="{372C4190-3E2A-42EE-985D-3D3A7133C81F}">
      <dgm:prSet/>
      <dgm:spPr/>
      <dgm:t>
        <a:bodyPr/>
        <a:lstStyle/>
        <a:p>
          <a:endParaRPr lang="en-US" sz="4000"/>
        </a:p>
      </dgm:t>
    </dgm:pt>
    <dgm:pt modelId="{C618B5F0-43EC-4AB1-8676-3534778482F7}" type="pres">
      <dgm:prSet presAssocID="{E576CCA7-96E2-4A18-89B3-6A13A36F246E}" presName="Name0" presStyleCnt="0">
        <dgm:presLayoutVars>
          <dgm:chPref val="1"/>
          <dgm:dir/>
          <dgm:animOne val="branch"/>
          <dgm:animLvl val="lvl"/>
          <dgm:resizeHandles/>
        </dgm:presLayoutVars>
      </dgm:prSet>
      <dgm:spPr/>
      <dgm:t>
        <a:bodyPr/>
        <a:lstStyle/>
        <a:p>
          <a:endParaRPr lang="en-US"/>
        </a:p>
      </dgm:t>
    </dgm:pt>
    <dgm:pt modelId="{CF300A03-58E2-4590-B8F1-20D4D793C646}" type="pres">
      <dgm:prSet presAssocID="{E479EA2D-D79D-4A29-A66D-4D4F95D53AD7}" presName="vertOne" presStyleCnt="0"/>
      <dgm:spPr/>
    </dgm:pt>
    <dgm:pt modelId="{91723CC8-FEEE-4933-B10B-0BA7FD978BC4}" type="pres">
      <dgm:prSet presAssocID="{E479EA2D-D79D-4A29-A66D-4D4F95D53AD7}" presName="txOne" presStyleLbl="node0" presStyleIdx="0" presStyleCnt="2" custScaleX="107562" custLinFactNeighborX="-106" custLinFactNeighborY="17518">
        <dgm:presLayoutVars>
          <dgm:chPref val="3"/>
        </dgm:presLayoutVars>
      </dgm:prSet>
      <dgm:spPr/>
      <dgm:t>
        <a:bodyPr/>
        <a:lstStyle/>
        <a:p>
          <a:endParaRPr lang="en-US"/>
        </a:p>
      </dgm:t>
    </dgm:pt>
    <dgm:pt modelId="{299D908B-CCEF-49A8-A9D6-59DA4EEC7B76}" type="pres">
      <dgm:prSet presAssocID="{E479EA2D-D79D-4A29-A66D-4D4F95D53AD7}" presName="horzOne" presStyleCnt="0"/>
      <dgm:spPr/>
    </dgm:pt>
    <dgm:pt modelId="{8CCB5DBB-489E-4AD2-B2F5-C7CB096710C6}" type="pres">
      <dgm:prSet presAssocID="{7A130B27-9173-4861-B0C9-24914746E6B2}" presName="sibSpaceOne" presStyleCnt="0"/>
      <dgm:spPr/>
    </dgm:pt>
    <dgm:pt modelId="{CE104692-255D-47D0-B003-9701A62C2D5A}" type="pres">
      <dgm:prSet presAssocID="{278438F7-A8A9-4B66-907C-6DF47C34EC01}" presName="vertOne" presStyleCnt="0"/>
      <dgm:spPr/>
    </dgm:pt>
    <dgm:pt modelId="{0C3D1FAC-4C83-4CA5-B014-655C397539A9}" type="pres">
      <dgm:prSet presAssocID="{278438F7-A8A9-4B66-907C-6DF47C34EC01}" presName="txOne" presStyleLbl="node0" presStyleIdx="1" presStyleCnt="2" custScaleX="110829" custLinFactNeighborX="106" custLinFactNeighborY="31863">
        <dgm:presLayoutVars>
          <dgm:chPref val="3"/>
        </dgm:presLayoutVars>
      </dgm:prSet>
      <dgm:spPr/>
      <dgm:t>
        <a:bodyPr/>
        <a:lstStyle/>
        <a:p>
          <a:endParaRPr lang="en-US"/>
        </a:p>
      </dgm:t>
    </dgm:pt>
    <dgm:pt modelId="{ABFC2FE7-88E1-4897-A792-75D84E564754}" type="pres">
      <dgm:prSet presAssocID="{278438F7-A8A9-4B66-907C-6DF47C34EC01}" presName="horzOne" presStyleCnt="0"/>
      <dgm:spPr/>
    </dgm:pt>
  </dgm:ptLst>
  <dgm:cxnLst>
    <dgm:cxn modelId="{B4E17318-B6A3-48EB-B566-246D44262985}" type="presOf" srcId="{E576CCA7-96E2-4A18-89B3-6A13A36F246E}" destId="{C618B5F0-43EC-4AB1-8676-3534778482F7}" srcOrd="0" destOrd="0" presId="urn:microsoft.com/office/officeart/2005/8/layout/architecture"/>
    <dgm:cxn modelId="{0875E878-8A0C-41B2-BFDC-F93DA9AAD6B0}" srcId="{E576CCA7-96E2-4A18-89B3-6A13A36F246E}" destId="{E479EA2D-D79D-4A29-A66D-4D4F95D53AD7}" srcOrd="0" destOrd="0" parTransId="{D32F4F9D-D294-4A1B-99CC-D337B4006353}" sibTransId="{7A130B27-9173-4861-B0C9-24914746E6B2}"/>
    <dgm:cxn modelId="{8ED4AA23-1475-4636-9AC1-AB7E5F80CBAA}" type="presOf" srcId="{E479EA2D-D79D-4A29-A66D-4D4F95D53AD7}" destId="{91723CC8-FEEE-4933-B10B-0BA7FD978BC4}" srcOrd="0" destOrd="0" presId="urn:microsoft.com/office/officeart/2005/8/layout/architecture"/>
    <dgm:cxn modelId="{372C4190-3E2A-42EE-985D-3D3A7133C81F}" srcId="{E576CCA7-96E2-4A18-89B3-6A13A36F246E}" destId="{278438F7-A8A9-4B66-907C-6DF47C34EC01}" srcOrd="1" destOrd="0" parTransId="{01D1B41A-5050-4B47-BA89-08BDA238D396}" sibTransId="{593F278A-759F-49AC-979E-372AE8E11EC0}"/>
    <dgm:cxn modelId="{18337CE0-D819-46EB-8CA8-9D3683AD3337}" type="presOf" srcId="{278438F7-A8A9-4B66-907C-6DF47C34EC01}" destId="{0C3D1FAC-4C83-4CA5-B014-655C397539A9}" srcOrd="0" destOrd="0" presId="urn:microsoft.com/office/officeart/2005/8/layout/architecture"/>
    <dgm:cxn modelId="{D83A9F4B-69DD-49AB-A47E-641B7D84A659}" type="presParOf" srcId="{C618B5F0-43EC-4AB1-8676-3534778482F7}" destId="{CF300A03-58E2-4590-B8F1-20D4D793C646}" srcOrd="0" destOrd="0" presId="urn:microsoft.com/office/officeart/2005/8/layout/architecture"/>
    <dgm:cxn modelId="{78CCCE05-2851-44FE-BFCA-E2B397137A13}" type="presParOf" srcId="{CF300A03-58E2-4590-B8F1-20D4D793C646}" destId="{91723CC8-FEEE-4933-B10B-0BA7FD978BC4}" srcOrd="0" destOrd="0" presId="urn:microsoft.com/office/officeart/2005/8/layout/architecture"/>
    <dgm:cxn modelId="{BA02D678-C746-4E87-BF54-EE63A8874F27}" type="presParOf" srcId="{CF300A03-58E2-4590-B8F1-20D4D793C646}" destId="{299D908B-CCEF-49A8-A9D6-59DA4EEC7B76}" srcOrd="1" destOrd="0" presId="urn:microsoft.com/office/officeart/2005/8/layout/architecture"/>
    <dgm:cxn modelId="{7FA7A260-01AD-4672-9B5B-D101DBCFD330}" type="presParOf" srcId="{C618B5F0-43EC-4AB1-8676-3534778482F7}" destId="{8CCB5DBB-489E-4AD2-B2F5-C7CB096710C6}" srcOrd="1" destOrd="0" presId="urn:microsoft.com/office/officeart/2005/8/layout/architecture"/>
    <dgm:cxn modelId="{12FC889F-514C-4E92-85EE-1045F93EEBD0}" type="presParOf" srcId="{C618B5F0-43EC-4AB1-8676-3534778482F7}" destId="{CE104692-255D-47D0-B003-9701A62C2D5A}" srcOrd="2" destOrd="0" presId="urn:microsoft.com/office/officeart/2005/8/layout/architecture"/>
    <dgm:cxn modelId="{B298E584-B5AD-491B-9173-A55139B9DFE7}" type="presParOf" srcId="{CE104692-255D-47D0-B003-9701A62C2D5A}" destId="{0C3D1FAC-4C83-4CA5-B014-655C397539A9}" srcOrd="0" destOrd="0" presId="urn:microsoft.com/office/officeart/2005/8/layout/architecture"/>
    <dgm:cxn modelId="{98E94C7A-0B7F-4BF3-A649-01710617B873}" type="presParOf" srcId="{CE104692-255D-47D0-B003-9701A62C2D5A}" destId="{ABFC2FE7-88E1-4897-A792-75D84E564754}"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F84EA5-AA9B-45DD-99BF-AFCB50138964}">
      <dsp:nvSpPr>
        <dsp:cNvPr id="0" name=""/>
        <dsp:cNvSpPr/>
      </dsp:nvSpPr>
      <dsp:spPr>
        <a:xfrm>
          <a:off x="8571" y="953563"/>
          <a:ext cx="1315444" cy="1265589"/>
        </a:xfrm>
        <a:prstGeom prst="rect">
          <a:avLst/>
        </a:prstGeom>
        <a:blipFill>
          <a:blip xmlns:r="http://schemas.openxmlformats.org/officeDocument/2006/relationships" r:embed="rId1">
            <a:extLst>
              <a:ext uri="{96DAC541-7B7A-43D3-8B79-37D633B846F1}">
                <asvg:svgBlip xmlns:asvg="http://schemas.microsoft.com/office/drawing/2016/SVG/main" xmlns="" r:embed="rId2"/>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0BB41B-F32A-46C0-8F0D-7446FA3C4FF7}">
      <dsp:nvSpPr>
        <dsp:cNvPr id="0" name=""/>
        <dsp:cNvSpPr/>
      </dsp:nvSpPr>
      <dsp:spPr>
        <a:xfrm>
          <a:off x="256793" y="2223110"/>
          <a:ext cx="2566507" cy="480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977900">
            <a:lnSpc>
              <a:spcPct val="100000"/>
            </a:lnSpc>
            <a:spcBef>
              <a:spcPct val="0"/>
            </a:spcBef>
            <a:spcAft>
              <a:spcPct val="35000"/>
            </a:spcAft>
            <a:defRPr b="1"/>
          </a:pPr>
          <a:r>
            <a:rPr lang="en-US" sz="2200" kern="1200" dirty="0">
              <a:latin typeface="Georgia" panose="02040502050405020303" pitchFamily="18" charset="0"/>
            </a:rPr>
            <a:t>Model Optimizer </a:t>
          </a:r>
        </a:p>
      </dsp:txBody>
      <dsp:txXfrm>
        <a:off x="256793" y="2223110"/>
        <a:ext cx="2566507" cy="480467"/>
      </dsp:txXfrm>
    </dsp:sp>
    <dsp:sp modelId="{E859D54D-11D2-43C4-995C-887438959AAA}">
      <dsp:nvSpPr>
        <dsp:cNvPr id="0" name=""/>
        <dsp:cNvSpPr/>
      </dsp:nvSpPr>
      <dsp:spPr>
        <a:xfrm>
          <a:off x="105747" y="2739023"/>
          <a:ext cx="3203118" cy="24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755650">
            <a:lnSpc>
              <a:spcPct val="100000"/>
            </a:lnSpc>
            <a:spcBef>
              <a:spcPct val="0"/>
            </a:spcBef>
            <a:spcAft>
              <a:spcPct val="35000"/>
            </a:spcAft>
          </a:pPr>
          <a:r>
            <a:rPr lang="en-US" sz="1700" b="0" kern="1200" dirty="0">
              <a:latin typeface="Georgia" panose="02040502050405020303" pitchFamily="18" charset="0"/>
            </a:rPr>
            <a:t>● </a:t>
          </a:r>
          <a:r>
            <a:rPr lang="en-US" sz="1700" b="0" kern="1200" dirty="0" err="1" smtClean="0">
              <a:latin typeface="Georgia" panose="02040502050405020303" pitchFamily="18" charset="0"/>
            </a:rPr>
            <a:t>RandomizedSearchCV</a:t>
          </a:r>
          <a:endParaRPr lang="en-US" sz="1700" b="0" kern="1200" dirty="0">
            <a:latin typeface="Georgia" panose="02040502050405020303" pitchFamily="18" charset="0"/>
          </a:endParaRPr>
        </a:p>
      </dsp:txBody>
      <dsp:txXfrm>
        <a:off x="105747" y="2739023"/>
        <a:ext cx="3203118" cy="245763"/>
      </dsp:txXfrm>
    </dsp:sp>
    <dsp:sp modelId="{2DEA1C76-C2B3-4D18-97B7-00D273F5E8DE}">
      <dsp:nvSpPr>
        <dsp:cNvPr id="0" name=""/>
        <dsp:cNvSpPr/>
      </dsp:nvSpPr>
      <dsp:spPr>
        <a:xfrm>
          <a:off x="4154874" y="958568"/>
          <a:ext cx="1121091" cy="1121091"/>
        </a:xfrm>
        <a:prstGeom prst="rect">
          <a:avLst/>
        </a:prstGeom>
        <a:blipFill>
          <a:blip xmlns:r="http://schemas.openxmlformats.org/officeDocument/2006/relationships" r:embed="rId3">
            <a:extLst>
              <a:ext uri="{96DAC541-7B7A-43D3-8B79-37D633B846F1}">
                <asvg:svgBlip xmlns:asvg="http://schemas.microsoft.com/office/drawing/2016/SVG/main" xmlns="" r:embed="rId4"/>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72A1F-9A62-4093-ABA0-0250B1386C66}">
      <dsp:nvSpPr>
        <dsp:cNvPr id="0" name=""/>
        <dsp:cNvSpPr/>
      </dsp:nvSpPr>
      <dsp:spPr>
        <a:xfrm>
          <a:off x="4154874" y="2155866"/>
          <a:ext cx="3203118" cy="480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977900">
            <a:lnSpc>
              <a:spcPct val="100000"/>
            </a:lnSpc>
            <a:spcBef>
              <a:spcPct val="0"/>
            </a:spcBef>
            <a:spcAft>
              <a:spcPct val="35000"/>
            </a:spcAft>
            <a:defRPr b="1"/>
          </a:pPr>
          <a:r>
            <a:rPr lang="en-US" sz="2200" kern="1200" dirty="0">
              <a:latin typeface="Georgia" panose="02040502050405020303" pitchFamily="18" charset="0"/>
            </a:rPr>
            <a:t>Models Used in Study</a:t>
          </a:r>
        </a:p>
      </dsp:txBody>
      <dsp:txXfrm>
        <a:off x="4154874" y="2155866"/>
        <a:ext cx="3203118" cy="480467"/>
      </dsp:txXfrm>
    </dsp:sp>
    <dsp:sp modelId="{0D492294-EE21-43BD-994E-4C9EFAB1FD37}">
      <dsp:nvSpPr>
        <dsp:cNvPr id="0" name=""/>
        <dsp:cNvSpPr/>
      </dsp:nvSpPr>
      <dsp:spPr>
        <a:xfrm>
          <a:off x="3869604" y="2666827"/>
          <a:ext cx="3774042" cy="556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755650">
            <a:lnSpc>
              <a:spcPct val="100000"/>
            </a:lnSpc>
            <a:spcBef>
              <a:spcPct val="0"/>
            </a:spcBef>
            <a:spcAft>
              <a:spcPct val="35000"/>
            </a:spcAft>
          </a:pPr>
          <a:r>
            <a:rPr lang="en-US" sz="1700" kern="1200" dirty="0">
              <a:latin typeface="Georgia" panose="02040502050405020303" pitchFamily="18" charset="0"/>
            </a:rPr>
            <a:t>● </a:t>
          </a:r>
          <a:r>
            <a:rPr lang="en-US" sz="1700" kern="1200" dirty="0" smtClean="0">
              <a:latin typeface="Georgia" panose="02040502050405020303" pitchFamily="18" charset="0"/>
            </a:rPr>
            <a:t>Extreme Gradient Boosting (</a:t>
          </a:r>
          <a:r>
            <a:rPr lang="en-US" sz="1700" kern="1200" dirty="0" err="1" smtClean="0">
              <a:latin typeface="Georgia" panose="02040502050405020303" pitchFamily="18" charset="0"/>
            </a:rPr>
            <a:t>XGBoost</a:t>
          </a:r>
          <a:r>
            <a:rPr lang="en-US" sz="1700" kern="1200" dirty="0" smtClean="0">
              <a:latin typeface="Georgia" panose="02040502050405020303" pitchFamily="18" charset="0"/>
            </a:rPr>
            <a:t>)</a:t>
          </a:r>
          <a:endParaRPr lang="en-US" sz="1700" kern="1200" dirty="0">
            <a:latin typeface="Georgia" panose="02040502050405020303" pitchFamily="18" charset="0"/>
          </a:endParaRPr>
        </a:p>
        <a:p>
          <a:pPr lvl="0" algn="l" defTabSz="755650">
            <a:lnSpc>
              <a:spcPct val="100000"/>
            </a:lnSpc>
            <a:spcBef>
              <a:spcPct val="0"/>
            </a:spcBef>
            <a:spcAft>
              <a:spcPct val="35000"/>
            </a:spcAft>
          </a:pPr>
          <a:r>
            <a:rPr lang="en-US" sz="1700" kern="1200" dirty="0">
              <a:latin typeface="Georgia" panose="02040502050405020303" pitchFamily="18" charset="0"/>
            </a:rPr>
            <a:t>● </a:t>
          </a:r>
          <a:r>
            <a:rPr lang="en-US" sz="1700" kern="1200" dirty="0" smtClean="0">
              <a:latin typeface="Georgia" panose="02040502050405020303" pitchFamily="18" charset="0"/>
            </a:rPr>
            <a:t>Light Gradient Boosting Machine (</a:t>
          </a:r>
          <a:r>
            <a:rPr lang="en-US" sz="1700" kern="1200" dirty="0" err="1" smtClean="0">
              <a:latin typeface="Georgia" panose="02040502050405020303" pitchFamily="18" charset="0"/>
            </a:rPr>
            <a:t>LightGBM</a:t>
          </a:r>
          <a:r>
            <a:rPr lang="en-US" sz="1700" kern="1200" dirty="0" smtClean="0">
              <a:latin typeface="Georgia" panose="02040502050405020303" pitchFamily="18" charset="0"/>
            </a:rPr>
            <a:t>)</a:t>
          </a:r>
          <a:endParaRPr lang="en-US" sz="1700" kern="1200" dirty="0">
            <a:latin typeface="Georgia" panose="02040502050405020303" pitchFamily="18" charset="0"/>
          </a:endParaRPr>
        </a:p>
      </dsp:txBody>
      <dsp:txXfrm>
        <a:off x="3869604" y="2666827"/>
        <a:ext cx="3774042" cy="55695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0CF00E-6B36-40C7-8824-A0539C631BAF}" type="datetimeFigureOut">
              <a:rPr lang="en-US" smtClean="0"/>
              <a:t>8/17/2025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04CBB-A24A-4974-AF78-863BAFC38368}" type="slidenum">
              <a:rPr lang="en-US" smtClean="0"/>
              <a:t>‹#›</a:t>
            </a:fld>
            <a:endParaRPr lang="en-US"/>
          </a:p>
        </p:txBody>
      </p:sp>
    </p:spTree>
    <p:extLst>
      <p:ext uri="{BB962C8B-B14F-4D97-AF65-F5344CB8AC3E}">
        <p14:creationId xmlns:p14="http://schemas.microsoft.com/office/powerpoint/2010/main" val="1470163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[morning/afternoon], everyone. </a:t>
            </a:r>
            <a:br>
              <a:rPr lang="en-US" dirty="0" smtClean="0"/>
            </a:br>
            <a:r>
              <a:rPr lang="en-US" dirty="0" smtClean="0"/>
              <a:t>My name is </a:t>
            </a:r>
            <a:r>
              <a:rPr lang="en-US" dirty="0" err="1" smtClean="0"/>
              <a:t>Md</a:t>
            </a:r>
            <a:r>
              <a:rPr lang="en-US" dirty="0" smtClean="0"/>
              <a:t> Abu </a:t>
            </a:r>
            <a:r>
              <a:rPr lang="en-US" dirty="0" err="1" smtClean="0"/>
              <a:t>Syeem</a:t>
            </a:r>
            <a:r>
              <a:rPr lang="en-US" dirty="0" smtClean="0"/>
              <a:t> </a:t>
            </a:r>
            <a:r>
              <a:rPr lang="en-US" dirty="0" err="1" smtClean="0"/>
              <a:t>Dipu</a:t>
            </a:r>
            <a:r>
              <a:rPr lang="en-US" dirty="0" smtClean="0"/>
              <a:t>, and I'm presenting my Master's Thesis titled </a:t>
            </a:r>
            <a:r>
              <a:rPr lang="en-US" i="1" dirty="0" smtClean="0"/>
              <a:t>Efficient Machine Learning Approaches in Medicine: Predicting Equity in Outcomes After Hematopoietic Cell Transplantation</a:t>
            </a:r>
            <a:r>
              <a:rPr lang="en-US" dirty="0" smtClean="0"/>
              <a:t> . </a:t>
            </a:r>
            <a:br>
              <a:rPr lang="en-US" dirty="0" smtClean="0"/>
            </a:br>
            <a:r>
              <a:rPr lang="en-US" dirty="0" smtClean="0"/>
              <a:t>This work was supervised by Prof. Dr. </a:t>
            </a:r>
            <a:r>
              <a:rPr lang="en-US" dirty="0" err="1" smtClean="0"/>
              <a:t>Doina</a:t>
            </a:r>
            <a:r>
              <a:rPr lang="en-US" dirty="0" smtClean="0"/>
              <a:t> </a:t>
            </a:r>
            <a:r>
              <a:rPr lang="en-US" dirty="0" err="1" smtClean="0"/>
              <a:t>Logofatu</a:t>
            </a:r>
            <a:r>
              <a:rPr lang="en-US" dirty="0" smtClean="0"/>
              <a:t> and Prof. Dr. </a:t>
            </a:r>
            <a:r>
              <a:rPr lang="en-US" dirty="0" err="1" smtClean="0"/>
              <a:t>Eicke</a:t>
            </a:r>
            <a:r>
              <a:rPr lang="en-US" dirty="0" smtClean="0"/>
              <a:t> </a:t>
            </a:r>
            <a:r>
              <a:rPr lang="en-US" dirty="0" err="1" smtClean="0"/>
              <a:t>Godehardt</a:t>
            </a:r>
            <a:r>
              <a:rPr lang="en-US" dirty="0" smtClean="0"/>
              <a:t>."</a:t>
            </a:r>
            <a:endParaRPr lang="" dirty="0"/>
          </a:p>
        </p:txBody>
      </p:sp>
      <p:sp>
        <p:nvSpPr>
          <p:cNvPr id="4" name="Slide Number Placeholder 3"/>
          <p:cNvSpPr>
            <a:spLocks noGrp="1"/>
          </p:cNvSpPr>
          <p:nvPr>
            <p:ph type="sldNum" sz="quarter" idx="10"/>
          </p:nvPr>
        </p:nvSpPr>
        <p:spPr/>
        <p:txBody>
          <a:bodyPr/>
          <a:lstStyle/>
          <a:p>
            <a:fld id="{56B04CBB-A24A-4974-AF78-863BAFC38368}" type="slidenum">
              <a:rPr lang="en-US" smtClean="0"/>
              <a:t>1</a:t>
            </a:fld>
            <a:endParaRPr lang="en-US"/>
          </a:p>
        </p:txBody>
      </p:sp>
    </p:spTree>
    <p:extLst>
      <p:ext uri="{BB962C8B-B14F-4D97-AF65-F5344CB8AC3E}">
        <p14:creationId xmlns:p14="http://schemas.microsoft.com/office/powerpoint/2010/main" val="1855231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data preprocessing stage, we focused on three main steps to ensure data quality and suitability for our models.</a:t>
            </a:r>
          </a:p>
          <a:p>
            <a:endParaRPr lang="en-US" dirty="0"/>
          </a:p>
          <a:p>
            <a:pPr>
              <a:buFont typeface="+mj-lt"/>
              <a:buAutoNum type="arabicPeriod"/>
            </a:pPr>
            <a:r>
              <a:rPr lang="en-US" b="1" dirty="0"/>
              <a:t>Data Cleaning</a:t>
            </a:r>
            <a:r>
              <a:rPr lang="en-US" dirty="0"/>
              <a:t>: This involved addressing missing values, removing duplicates, and handling outliers to maintain data integrity and accuracy.</a:t>
            </a:r>
          </a:p>
          <a:p>
            <a:pPr>
              <a:buFont typeface="+mj-lt"/>
              <a:buAutoNum type="arabicPeriod"/>
            </a:pPr>
            <a:r>
              <a:rPr lang="en-US" b="1" dirty="0"/>
              <a:t>Data Transformation</a:t>
            </a:r>
            <a:r>
              <a:rPr lang="en-US" dirty="0"/>
              <a:t>: We encoded categorical variables, normalized numerical features, and engineered new features as needed. This transformation allowed us to standardize the data and prepare it for analysis.</a:t>
            </a:r>
          </a:p>
          <a:p>
            <a:pPr>
              <a:buFont typeface="+mj-lt"/>
              <a:buAutoNum type="arabicPeriod"/>
            </a:pPr>
            <a:r>
              <a:rPr lang="en-US" b="1" dirty="0"/>
              <a:t>Graph-Based Structuring</a:t>
            </a:r>
            <a:r>
              <a:rPr lang="en-US" dirty="0"/>
              <a:t>: To represent the hospital layout, we modeled departments as nodes and pathways as edges. This graph-based structure allowed us to simulate patient and resource flow accurately, essential for optimizing hospital logistics.</a:t>
            </a:r>
          </a:p>
          <a:p>
            <a:pPr>
              <a:buFont typeface="+mj-lt"/>
              <a:buNone/>
            </a:pPr>
            <a:endParaRPr lang="en-US" dirty="0"/>
          </a:p>
          <a:p>
            <a:r>
              <a:rPr lang="en-US" dirty="0"/>
              <a:t>Together, these steps prepared our data for effective model training and PSO optimization.</a:t>
            </a:r>
          </a:p>
          <a:p>
            <a:endParaRPr lang="en-US" dirty="0"/>
          </a:p>
          <a:p>
            <a:endParaRPr lang="en-US" dirty="0"/>
          </a:p>
        </p:txBody>
      </p:sp>
      <p:sp>
        <p:nvSpPr>
          <p:cNvPr id="4" name="Slide Number Placeholder 3"/>
          <p:cNvSpPr>
            <a:spLocks noGrp="1"/>
          </p:cNvSpPr>
          <p:nvPr>
            <p:ph type="sldNum" sz="quarter" idx="5"/>
          </p:nvPr>
        </p:nvSpPr>
        <p:spPr/>
        <p:txBody>
          <a:bodyPr/>
          <a:lstStyle/>
          <a:p>
            <a:fld id="{56B04CBB-A24A-4974-AF78-863BAFC38368}" type="slidenum">
              <a:rPr lang="en-US" smtClean="0"/>
              <a:t>14</a:t>
            </a:fld>
            <a:endParaRPr lang="en-US"/>
          </a:p>
        </p:txBody>
      </p:sp>
    </p:spTree>
    <p:extLst>
      <p:ext uri="{BB962C8B-B14F-4D97-AF65-F5344CB8AC3E}">
        <p14:creationId xmlns:p14="http://schemas.microsoft.com/office/powerpoint/2010/main" val="4147320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prepare for Particle Swarm Optimization (PSO), we focused on defining each particle and initializing key parameters.</a:t>
            </a:r>
          </a:p>
          <a:p>
            <a:endParaRPr lang="en-US" dirty="0"/>
          </a:p>
          <a:p>
            <a:pPr>
              <a:buFont typeface="Arial" panose="020B0604020202020204" pitchFamily="34" charset="0"/>
              <a:buChar char="•"/>
            </a:pPr>
            <a:r>
              <a:rPr lang="en-US" b="1" dirty="0"/>
              <a:t>Particle Representation</a:t>
            </a:r>
            <a:r>
              <a:rPr lang="en-US" dirty="0"/>
              <a:t>: Each particle was defined with key features relevant to our hospital logistics problem, such as resource allocation and patient flow parameters.</a:t>
            </a:r>
          </a:p>
          <a:p>
            <a:pPr>
              <a:buFont typeface="Arial" panose="020B0604020202020204" pitchFamily="34" charset="0"/>
              <a:buChar char="•"/>
            </a:pPr>
            <a:r>
              <a:rPr lang="en-US" b="1" dirty="0"/>
              <a:t>Velocity and Position Initialization</a:t>
            </a:r>
            <a:r>
              <a:rPr lang="en-US" dirty="0"/>
              <a:t>: I set the initial position and velocity of each particle based on historical data. This helped the particles start closer to feasible solutions, enhancing the optimization process.</a:t>
            </a:r>
          </a:p>
          <a:p>
            <a:pPr>
              <a:buFont typeface="Arial" panose="020B0604020202020204" pitchFamily="34" charset="0"/>
              <a:buChar char="•"/>
            </a:pPr>
            <a:endParaRPr lang="en-US" dirty="0"/>
          </a:p>
          <a:p>
            <a:r>
              <a:rPr lang="en-US" dirty="0"/>
              <a:t>These preprocessing steps were essential to make PSO effective in finding optimal solutions for dynamic hospital logistics.</a:t>
            </a:r>
          </a:p>
        </p:txBody>
      </p:sp>
      <p:sp>
        <p:nvSpPr>
          <p:cNvPr id="4" name="Slide Number Placeholder 3"/>
          <p:cNvSpPr>
            <a:spLocks noGrp="1"/>
          </p:cNvSpPr>
          <p:nvPr>
            <p:ph type="sldNum" sz="quarter" idx="5"/>
          </p:nvPr>
        </p:nvSpPr>
        <p:spPr/>
        <p:txBody>
          <a:bodyPr/>
          <a:lstStyle/>
          <a:p>
            <a:fld id="{56B04CBB-A24A-4974-AF78-863BAFC38368}" type="slidenum">
              <a:rPr lang="en-US" smtClean="0"/>
              <a:t>15</a:t>
            </a:fld>
            <a:endParaRPr lang="en-US"/>
          </a:p>
        </p:txBody>
      </p:sp>
    </p:spTree>
    <p:extLst>
      <p:ext uri="{BB962C8B-B14F-4D97-AF65-F5344CB8AC3E}">
        <p14:creationId xmlns:p14="http://schemas.microsoft.com/office/powerpoint/2010/main" val="2478024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Particle Swarm Optimization, or PSO, is inspired by the social behavior of birds and fish, which use simple, collective rules to find optimal solutions in complex environments.</a:t>
            </a:r>
          </a:p>
          <a:p>
            <a:r>
              <a:rPr lang="en-US" dirty="0"/>
              <a:t>In the context of </a:t>
            </a:r>
            <a:r>
              <a:rPr lang="en-US" b="1" dirty="0"/>
              <a:t>hospital logistics</a:t>
            </a:r>
            <a:r>
              <a:rPr lang="en-US" dirty="0"/>
              <a:t>, PSO offers several advantages:</a:t>
            </a:r>
          </a:p>
          <a:p>
            <a:endParaRPr lang="en-US" dirty="0"/>
          </a:p>
          <a:p>
            <a:pPr>
              <a:buFont typeface="Arial" panose="020B0604020202020204" pitchFamily="34" charset="0"/>
              <a:buChar char="•"/>
            </a:pPr>
            <a:r>
              <a:rPr lang="en-US" b="1" dirty="0"/>
              <a:t>Efficient Optimization</a:t>
            </a:r>
            <a:r>
              <a:rPr lang="en-US" dirty="0"/>
              <a:t>: PSO can quickly find optimal or near-optimal solutions, improving resource allocation and scheduling.</a:t>
            </a:r>
          </a:p>
          <a:p>
            <a:pPr>
              <a:buFont typeface="Arial" panose="020B0604020202020204" pitchFamily="34" charset="0"/>
              <a:buChar char="•"/>
            </a:pPr>
            <a:r>
              <a:rPr lang="en-US" b="1" dirty="0"/>
              <a:t>Adaptable to Real-Time Changes</a:t>
            </a:r>
            <a:r>
              <a:rPr lang="en-US" dirty="0"/>
              <a:t>: It adjusts to dynamic conditions, ideal for environments where demands fluctuate rapidly.</a:t>
            </a:r>
          </a:p>
          <a:p>
            <a:pPr>
              <a:buFont typeface="Arial" panose="020B0604020202020204" pitchFamily="34" charset="0"/>
              <a:buChar char="•"/>
            </a:pPr>
            <a:r>
              <a:rPr lang="en-US" b="1" dirty="0"/>
              <a:t>Decentralized Decision-Making</a:t>
            </a:r>
            <a:r>
              <a:rPr lang="en-US" dirty="0"/>
              <a:t>: Each particle operates independently, which mirrors the decentralized nature of hospital logistics.</a:t>
            </a:r>
          </a:p>
          <a:p>
            <a:pPr>
              <a:buFont typeface="Arial" panose="020B0604020202020204" pitchFamily="34" charset="0"/>
              <a:buChar char="•"/>
            </a:pPr>
            <a:endParaRPr lang="en-US" dirty="0"/>
          </a:p>
          <a:p>
            <a:r>
              <a:rPr lang="en-US" dirty="0"/>
              <a:t>These features make PSO a powerful tool for enhancing operational efficiency in healthcare settings.</a:t>
            </a:r>
          </a:p>
          <a:p>
            <a:endParaRPr lang="en-US" dirty="0"/>
          </a:p>
        </p:txBody>
      </p:sp>
      <p:sp>
        <p:nvSpPr>
          <p:cNvPr id="4" name="Slide Number Placeholder 3"/>
          <p:cNvSpPr>
            <a:spLocks noGrp="1"/>
          </p:cNvSpPr>
          <p:nvPr>
            <p:ph type="sldNum" sz="quarter" idx="5"/>
          </p:nvPr>
        </p:nvSpPr>
        <p:spPr/>
        <p:txBody>
          <a:bodyPr/>
          <a:lstStyle/>
          <a:p>
            <a:fld id="{56B04CBB-A24A-4974-AF78-863BAFC38368}" type="slidenum">
              <a:rPr lang="en-US" smtClean="0"/>
              <a:t>16</a:t>
            </a:fld>
            <a:endParaRPr lang="en-US"/>
          </a:p>
        </p:txBody>
      </p:sp>
    </p:spTree>
    <p:extLst>
      <p:ext uri="{BB962C8B-B14F-4D97-AF65-F5344CB8AC3E}">
        <p14:creationId xmlns:p14="http://schemas.microsoft.com/office/powerpoint/2010/main" val="758269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study, Particle Swarm Optimization (PSO) was applied to train and optimize the Support Vector Classification and Random Forest models. By using swarm intelligence, we were able to tune model parameters iteratively. Each swarm agent adjusts its position based on both its own and the swarm’s best experiences, allowing the models to achieve higher accuracy and adaptability.</a:t>
            </a:r>
          </a:p>
          <a:p>
            <a:r>
              <a:rPr lang="en-US" dirty="0"/>
              <a:t>This tuning process enables both SVC and Random Forest to respond more effectively to complex, dynamic environments, making them better suited for hospital logistics optimization.</a:t>
            </a:r>
          </a:p>
          <a:p>
            <a:endParaRPr lang="en-US" dirty="0"/>
          </a:p>
        </p:txBody>
      </p:sp>
      <p:sp>
        <p:nvSpPr>
          <p:cNvPr id="4" name="Slide Number Placeholder 3"/>
          <p:cNvSpPr>
            <a:spLocks noGrp="1"/>
          </p:cNvSpPr>
          <p:nvPr>
            <p:ph type="sldNum" sz="quarter" idx="5"/>
          </p:nvPr>
        </p:nvSpPr>
        <p:spPr/>
        <p:txBody>
          <a:bodyPr/>
          <a:lstStyle/>
          <a:p>
            <a:fld id="{56B04CBB-A24A-4974-AF78-863BAFC38368}" type="slidenum">
              <a:rPr lang="en-US" smtClean="0"/>
              <a:t>17</a:t>
            </a:fld>
            <a:endParaRPr lang="en-US"/>
          </a:p>
        </p:txBody>
      </p:sp>
    </p:spTree>
    <p:extLst>
      <p:ext uri="{BB962C8B-B14F-4D97-AF65-F5344CB8AC3E}">
        <p14:creationId xmlns:p14="http://schemas.microsoft.com/office/powerpoint/2010/main" val="1173052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assess model performance, we used three key evaluation metrics: </a:t>
            </a:r>
            <a:r>
              <a:rPr lang="en-US" b="1" dirty="0"/>
              <a:t>Accuracy</a:t>
            </a:r>
            <a:r>
              <a:rPr lang="en-US" dirty="0"/>
              <a:t>, </a:t>
            </a:r>
            <a:r>
              <a:rPr lang="en-US" b="1" dirty="0"/>
              <a:t>Precision</a:t>
            </a:r>
            <a:r>
              <a:rPr lang="en-US" dirty="0"/>
              <a:t>, and </a:t>
            </a:r>
            <a:r>
              <a:rPr lang="en-US" b="1" dirty="0"/>
              <a:t>Recall</a:t>
            </a:r>
            <a:r>
              <a:rPr lang="en-US" dirty="0"/>
              <a:t>.</a:t>
            </a:r>
          </a:p>
          <a:p>
            <a:endParaRPr lang="en-US" dirty="0"/>
          </a:p>
          <a:p>
            <a:pPr>
              <a:buFont typeface="Arial" panose="020B0604020202020204" pitchFamily="34" charset="0"/>
              <a:buChar char="•"/>
            </a:pPr>
            <a:r>
              <a:rPr lang="en-US" b="1" dirty="0"/>
              <a:t>Accuracy</a:t>
            </a:r>
            <a:r>
              <a:rPr lang="en-US" dirty="0"/>
              <a:t> </a:t>
            </a:r>
            <a:r>
              <a:rPr lang="en-US" b="1" dirty="0"/>
              <a:t>measures the overall correctness </a:t>
            </a:r>
            <a:r>
              <a:rPr lang="en-US" dirty="0"/>
              <a:t>of the model’s predictions, providing a general sense of performance.</a:t>
            </a:r>
          </a:p>
          <a:p>
            <a:pPr>
              <a:buFont typeface="Arial" panose="020B0604020202020204" pitchFamily="34" charset="0"/>
              <a:buChar char="•"/>
            </a:pPr>
            <a:r>
              <a:rPr lang="en-US" b="1" dirty="0"/>
              <a:t>Precision</a:t>
            </a:r>
            <a:r>
              <a:rPr lang="en-US" dirty="0"/>
              <a:t> evaluates </a:t>
            </a:r>
            <a:r>
              <a:rPr lang="en-US" b="1" dirty="0"/>
              <a:t>how often the model’s positive predictions </a:t>
            </a:r>
            <a:r>
              <a:rPr lang="en-US" dirty="0"/>
              <a:t>are correct, focusing on the reliability of specific predictions.</a:t>
            </a:r>
          </a:p>
          <a:p>
            <a:pPr>
              <a:buFont typeface="Arial" panose="020B0604020202020204" pitchFamily="34" charset="0"/>
              <a:buChar char="•"/>
            </a:pPr>
            <a:r>
              <a:rPr lang="en-US" b="1" dirty="0"/>
              <a:t>Recall indicates the model’s ability to capture all relevant instances</a:t>
            </a:r>
            <a:r>
              <a:rPr lang="en-US" dirty="0"/>
              <a:t>, showing how well it identifies true positives.</a:t>
            </a:r>
          </a:p>
          <a:p>
            <a:pPr>
              <a:buFont typeface="Arial" panose="020B0604020202020204" pitchFamily="34" charset="0"/>
              <a:buChar char="•"/>
            </a:pPr>
            <a:endParaRPr lang="en-US" dirty="0"/>
          </a:p>
          <a:p>
            <a:r>
              <a:rPr lang="en-US" dirty="0"/>
              <a:t>These metrics collectively give a comprehensive view of model effectiveness, helping us understand how accurately and reliably each model performs in hospital logistics.</a:t>
            </a:r>
          </a:p>
          <a:p>
            <a:endParaRPr lang="en-US" dirty="0"/>
          </a:p>
        </p:txBody>
      </p:sp>
      <p:sp>
        <p:nvSpPr>
          <p:cNvPr id="4" name="Slide Number Placeholder 3"/>
          <p:cNvSpPr>
            <a:spLocks noGrp="1"/>
          </p:cNvSpPr>
          <p:nvPr>
            <p:ph type="sldNum" sz="quarter" idx="5"/>
          </p:nvPr>
        </p:nvSpPr>
        <p:spPr/>
        <p:txBody>
          <a:bodyPr/>
          <a:lstStyle/>
          <a:p>
            <a:fld id="{56B04CBB-A24A-4974-AF78-863BAFC38368}" type="slidenum">
              <a:rPr lang="en-US" smtClean="0"/>
              <a:t>18</a:t>
            </a:fld>
            <a:endParaRPr lang="en-US"/>
          </a:p>
        </p:txBody>
      </p:sp>
    </p:spTree>
    <p:extLst>
      <p:ext uri="{BB962C8B-B14F-4D97-AF65-F5344CB8AC3E}">
        <p14:creationId xmlns:p14="http://schemas.microsoft.com/office/powerpoint/2010/main" val="253941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assess model performance, we used three key evaluation metrics: </a:t>
            </a:r>
            <a:r>
              <a:rPr lang="en-US" b="1" dirty="0"/>
              <a:t>Accuracy</a:t>
            </a:r>
            <a:r>
              <a:rPr lang="en-US" dirty="0"/>
              <a:t>, </a:t>
            </a:r>
            <a:r>
              <a:rPr lang="en-US" b="1" dirty="0"/>
              <a:t>Precision</a:t>
            </a:r>
            <a:r>
              <a:rPr lang="en-US" dirty="0"/>
              <a:t>, and </a:t>
            </a:r>
            <a:r>
              <a:rPr lang="en-US" b="1" dirty="0"/>
              <a:t>Recall</a:t>
            </a:r>
            <a:r>
              <a:rPr lang="en-US" dirty="0"/>
              <a:t>.</a:t>
            </a:r>
          </a:p>
          <a:p>
            <a:endParaRPr lang="en-US" dirty="0"/>
          </a:p>
          <a:p>
            <a:pPr>
              <a:buFont typeface="Arial" panose="020B0604020202020204" pitchFamily="34" charset="0"/>
              <a:buChar char="•"/>
            </a:pPr>
            <a:r>
              <a:rPr lang="en-US" b="1" dirty="0"/>
              <a:t>Accuracy</a:t>
            </a:r>
            <a:r>
              <a:rPr lang="en-US" dirty="0"/>
              <a:t> </a:t>
            </a:r>
            <a:r>
              <a:rPr lang="en-US" b="1" dirty="0"/>
              <a:t>measures the overall correctness </a:t>
            </a:r>
            <a:r>
              <a:rPr lang="en-US" dirty="0"/>
              <a:t>of the model’s predictions, providing a general sense of performance.</a:t>
            </a:r>
          </a:p>
          <a:p>
            <a:pPr>
              <a:buFont typeface="Arial" panose="020B0604020202020204" pitchFamily="34" charset="0"/>
              <a:buChar char="•"/>
            </a:pPr>
            <a:r>
              <a:rPr lang="en-US" b="1" dirty="0"/>
              <a:t>Precision</a:t>
            </a:r>
            <a:r>
              <a:rPr lang="en-US" dirty="0"/>
              <a:t> evaluates </a:t>
            </a:r>
            <a:r>
              <a:rPr lang="en-US" b="1" dirty="0"/>
              <a:t>how often the model’s positive predictions </a:t>
            </a:r>
            <a:r>
              <a:rPr lang="en-US" dirty="0"/>
              <a:t>are correct, focusing on the reliability of specific predictions.</a:t>
            </a:r>
          </a:p>
          <a:p>
            <a:pPr>
              <a:buFont typeface="Arial" panose="020B0604020202020204" pitchFamily="34" charset="0"/>
              <a:buChar char="•"/>
            </a:pPr>
            <a:r>
              <a:rPr lang="en-US" b="1" dirty="0"/>
              <a:t>Recall indicates the model’s ability to capture all relevant instances</a:t>
            </a:r>
            <a:r>
              <a:rPr lang="en-US" dirty="0"/>
              <a:t>, showing how well it identifies true positives.</a:t>
            </a:r>
          </a:p>
          <a:p>
            <a:pPr>
              <a:buFont typeface="Arial" panose="020B0604020202020204" pitchFamily="34" charset="0"/>
              <a:buChar char="•"/>
            </a:pPr>
            <a:endParaRPr lang="en-US" dirty="0"/>
          </a:p>
          <a:p>
            <a:r>
              <a:rPr lang="en-US" dirty="0"/>
              <a:t>These metrics collectively give a comprehensive view of model effectiveness, helping us understand how accurately and reliably each model performs in hospital logistics.</a:t>
            </a:r>
          </a:p>
          <a:p>
            <a:endParaRPr lang="en-US" dirty="0"/>
          </a:p>
        </p:txBody>
      </p:sp>
      <p:sp>
        <p:nvSpPr>
          <p:cNvPr id="4" name="Slide Number Placeholder 3"/>
          <p:cNvSpPr>
            <a:spLocks noGrp="1"/>
          </p:cNvSpPr>
          <p:nvPr>
            <p:ph type="sldNum" sz="quarter" idx="5"/>
          </p:nvPr>
        </p:nvSpPr>
        <p:spPr/>
        <p:txBody>
          <a:bodyPr/>
          <a:lstStyle/>
          <a:p>
            <a:fld id="{56B04CBB-A24A-4974-AF78-863BAFC38368}" type="slidenum">
              <a:rPr lang="en-US" smtClean="0"/>
              <a:t>19</a:t>
            </a:fld>
            <a:endParaRPr lang="en-US"/>
          </a:p>
        </p:txBody>
      </p:sp>
    </p:spTree>
    <p:extLst>
      <p:ext uri="{BB962C8B-B14F-4D97-AF65-F5344CB8AC3E}">
        <p14:creationId xmlns:p14="http://schemas.microsoft.com/office/powerpoint/2010/main" val="3685825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assess model performance, we used three key evaluation metrics: </a:t>
            </a:r>
            <a:r>
              <a:rPr lang="en-US" b="1" dirty="0"/>
              <a:t>Accuracy</a:t>
            </a:r>
            <a:r>
              <a:rPr lang="en-US" dirty="0"/>
              <a:t>, </a:t>
            </a:r>
            <a:r>
              <a:rPr lang="en-US" b="1" dirty="0"/>
              <a:t>Precision</a:t>
            </a:r>
            <a:r>
              <a:rPr lang="en-US" dirty="0"/>
              <a:t>, and </a:t>
            </a:r>
            <a:r>
              <a:rPr lang="en-US" b="1" dirty="0"/>
              <a:t>Recall</a:t>
            </a:r>
            <a:r>
              <a:rPr lang="en-US" dirty="0"/>
              <a:t>.</a:t>
            </a:r>
          </a:p>
          <a:p>
            <a:endParaRPr lang="en-US" dirty="0"/>
          </a:p>
          <a:p>
            <a:pPr>
              <a:buFont typeface="Arial" panose="020B0604020202020204" pitchFamily="34" charset="0"/>
              <a:buChar char="•"/>
            </a:pPr>
            <a:r>
              <a:rPr lang="en-US" b="1" dirty="0"/>
              <a:t>Accuracy</a:t>
            </a:r>
            <a:r>
              <a:rPr lang="en-US" dirty="0"/>
              <a:t> </a:t>
            </a:r>
            <a:r>
              <a:rPr lang="en-US" b="1" dirty="0"/>
              <a:t>measures the overall correctness </a:t>
            </a:r>
            <a:r>
              <a:rPr lang="en-US" dirty="0"/>
              <a:t>of the model’s predictions, providing a general sense of performance.</a:t>
            </a:r>
          </a:p>
          <a:p>
            <a:pPr>
              <a:buFont typeface="Arial" panose="020B0604020202020204" pitchFamily="34" charset="0"/>
              <a:buChar char="•"/>
            </a:pPr>
            <a:r>
              <a:rPr lang="en-US" b="1" dirty="0"/>
              <a:t>Precision</a:t>
            </a:r>
            <a:r>
              <a:rPr lang="en-US" dirty="0"/>
              <a:t> evaluates </a:t>
            </a:r>
            <a:r>
              <a:rPr lang="en-US" b="1" dirty="0"/>
              <a:t>how often the model’s positive predictions </a:t>
            </a:r>
            <a:r>
              <a:rPr lang="en-US" dirty="0"/>
              <a:t>are correct, focusing on the reliability of specific predictions.</a:t>
            </a:r>
          </a:p>
          <a:p>
            <a:pPr>
              <a:buFont typeface="Arial" panose="020B0604020202020204" pitchFamily="34" charset="0"/>
              <a:buChar char="•"/>
            </a:pPr>
            <a:r>
              <a:rPr lang="en-US" b="1" dirty="0"/>
              <a:t>Recall indicates the model’s ability to capture all relevant instances</a:t>
            </a:r>
            <a:r>
              <a:rPr lang="en-US" dirty="0"/>
              <a:t>, showing how well it identifies true positives.</a:t>
            </a:r>
          </a:p>
          <a:p>
            <a:pPr>
              <a:buFont typeface="Arial" panose="020B0604020202020204" pitchFamily="34" charset="0"/>
              <a:buChar char="•"/>
            </a:pPr>
            <a:endParaRPr lang="en-US" dirty="0"/>
          </a:p>
          <a:p>
            <a:r>
              <a:rPr lang="en-US" dirty="0"/>
              <a:t>These metrics collectively give a comprehensive view of model effectiveness, helping us understand how accurately and reliably each model performs in hospital logistics.</a:t>
            </a:r>
          </a:p>
          <a:p>
            <a:endParaRPr lang="en-US" dirty="0"/>
          </a:p>
        </p:txBody>
      </p:sp>
      <p:sp>
        <p:nvSpPr>
          <p:cNvPr id="4" name="Slide Number Placeholder 3"/>
          <p:cNvSpPr>
            <a:spLocks noGrp="1"/>
          </p:cNvSpPr>
          <p:nvPr>
            <p:ph type="sldNum" sz="quarter" idx="5"/>
          </p:nvPr>
        </p:nvSpPr>
        <p:spPr/>
        <p:txBody>
          <a:bodyPr/>
          <a:lstStyle/>
          <a:p>
            <a:fld id="{56B04CBB-A24A-4974-AF78-863BAFC38368}" type="slidenum">
              <a:rPr lang="en-US" smtClean="0"/>
              <a:t>20</a:t>
            </a:fld>
            <a:endParaRPr lang="en-US"/>
          </a:p>
        </p:txBody>
      </p:sp>
    </p:spTree>
    <p:extLst>
      <p:ext uri="{BB962C8B-B14F-4D97-AF65-F5344CB8AC3E}">
        <p14:creationId xmlns:p14="http://schemas.microsoft.com/office/powerpoint/2010/main" val="1840379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assess model performance, we used three key evaluation metrics: </a:t>
            </a:r>
            <a:r>
              <a:rPr lang="en-US" b="1" dirty="0"/>
              <a:t>Accuracy</a:t>
            </a:r>
            <a:r>
              <a:rPr lang="en-US" dirty="0"/>
              <a:t>, </a:t>
            </a:r>
            <a:r>
              <a:rPr lang="en-US" b="1" dirty="0"/>
              <a:t>Precision</a:t>
            </a:r>
            <a:r>
              <a:rPr lang="en-US" dirty="0"/>
              <a:t>, and </a:t>
            </a:r>
            <a:r>
              <a:rPr lang="en-US" b="1" dirty="0"/>
              <a:t>Recall</a:t>
            </a:r>
            <a:r>
              <a:rPr lang="en-US" dirty="0"/>
              <a:t>.</a:t>
            </a:r>
          </a:p>
          <a:p>
            <a:endParaRPr lang="en-US" dirty="0"/>
          </a:p>
          <a:p>
            <a:pPr>
              <a:buFont typeface="Arial" panose="020B0604020202020204" pitchFamily="34" charset="0"/>
              <a:buChar char="•"/>
            </a:pPr>
            <a:r>
              <a:rPr lang="en-US" b="1" dirty="0"/>
              <a:t>Accuracy</a:t>
            </a:r>
            <a:r>
              <a:rPr lang="en-US" dirty="0"/>
              <a:t> </a:t>
            </a:r>
            <a:r>
              <a:rPr lang="en-US" b="1" dirty="0"/>
              <a:t>measures the overall correctness </a:t>
            </a:r>
            <a:r>
              <a:rPr lang="en-US" dirty="0"/>
              <a:t>of the model’s predictions, providing a general sense of performance.</a:t>
            </a:r>
          </a:p>
          <a:p>
            <a:pPr>
              <a:buFont typeface="Arial" panose="020B0604020202020204" pitchFamily="34" charset="0"/>
              <a:buChar char="•"/>
            </a:pPr>
            <a:r>
              <a:rPr lang="en-US" b="1" dirty="0"/>
              <a:t>Precision</a:t>
            </a:r>
            <a:r>
              <a:rPr lang="en-US" dirty="0"/>
              <a:t> evaluates </a:t>
            </a:r>
            <a:r>
              <a:rPr lang="en-US" b="1" dirty="0"/>
              <a:t>how often the model’s positive predictions </a:t>
            </a:r>
            <a:r>
              <a:rPr lang="en-US" dirty="0"/>
              <a:t>are correct, focusing on the reliability of specific predictions.</a:t>
            </a:r>
          </a:p>
          <a:p>
            <a:pPr>
              <a:buFont typeface="Arial" panose="020B0604020202020204" pitchFamily="34" charset="0"/>
              <a:buChar char="•"/>
            </a:pPr>
            <a:r>
              <a:rPr lang="en-US" b="1" dirty="0"/>
              <a:t>Recall indicates the model’s ability to capture all relevant instances</a:t>
            </a:r>
            <a:r>
              <a:rPr lang="en-US" dirty="0"/>
              <a:t>, showing how well it identifies true positives.</a:t>
            </a:r>
          </a:p>
          <a:p>
            <a:pPr>
              <a:buFont typeface="Arial" panose="020B0604020202020204" pitchFamily="34" charset="0"/>
              <a:buChar char="•"/>
            </a:pPr>
            <a:endParaRPr lang="en-US" dirty="0"/>
          </a:p>
          <a:p>
            <a:r>
              <a:rPr lang="en-US" dirty="0"/>
              <a:t>These metrics collectively give a comprehensive view of model effectiveness, helping us understand how accurately and reliably each model performs in hospital logistics.</a:t>
            </a:r>
          </a:p>
          <a:p>
            <a:endParaRPr lang="en-US" dirty="0"/>
          </a:p>
        </p:txBody>
      </p:sp>
      <p:sp>
        <p:nvSpPr>
          <p:cNvPr id="4" name="Slide Number Placeholder 3"/>
          <p:cNvSpPr>
            <a:spLocks noGrp="1"/>
          </p:cNvSpPr>
          <p:nvPr>
            <p:ph type="sldNum" sz="quarter" idx="5"/>
          </p:nvPr>
        </p:nvSpPr>
        <p:spPr/>
        <p:txBody>
          <a:bodyPr/>
          <a:lstStyle/>
          <a:p>
            <a:fld id="{56B04CBB-A24A-4974-AF78-863BAFC38368}" type="slidenum">
              <a:rPr lang="en-US" smtClean="0"/>
              <a:t>21</a:t>
            </a:fld>
            <a:endParaRPr lang="en-US"/>
          </a:p>
        </p:txBody>
      </p:sp>
    </p:spTree>
    <p:extLst>
      <p:ext uri="{BB962C8B-B14F-4D97-AF65-F5344CB8AC3E}">
        <p14:creationId xmlns:p14="http://schemas.microsoft.com/office/powerpoint/2010/main" val="2322971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assess model performance, we used three key evaluation metrics: </a:t>
            </a:r>
            <a:r>
              <a:rPr lang="en-US" b="1" dirty="0"/>
              <a:t>Accuracy</a:t>
            </a:r>
            <a:r>
              <a:rPr lang="en-US" dirty="0"/>
              <a:t>, </a:t>
            </a:r>
            <a:r>
              <a:rPr lang="en-US" b="1" dirty="0"/>
              <a:t>Precision</a:t>
            </a:r>
            <a:r>
              <a:rPr lang="en-US" dirty="0"/>
              <a:t>, and </a:t>
            </a:r>
            <a:r>
              <a:rPr lang="en-US" b="1" dirty="0"/>
              <a:t>Recall</a:t>
            </a:r>
            <a:r>
              <a:rPr lang="en-US" dirty="0"/>
              <a:t>.</a:t>
            </a:r>
          </a:p>
          <a:p>
            <a:endParaRPr lang="en-US" dirty="0"/>
          </a:p>
          <a:p>
            <a:pPr>
              <a:buFont typeface="Arial" panose="020B0604020202020204" pitchFamily="34" charset="0"/>
              <a:buChar char="•"/>
            </a:pPr>
            <a:r>
              <a:rPr lang="en-US" b="1" dirty="0"/>
              <a:t>Accuracy</a:t>
            </a:r>
            <a:r>
              <a:rPr lang="en-US" dirty="0"/>
              <a:t> </a:t>
            </a:r>
            <a:r>
              <a:rPr lang="en-US" b="1" dirty="0"/>
              <a:t>measures the overall correctness </a:t>
            </a:r>
            <a:r>
              <a:rPr lang="en-US" dirty="0"/>
              <a:t>of the model’s predictions, providing a general sense of performance.</a:t>
            </a:r>
          </a:p>
          <a:p>
            <a:pPr>
              <a:buFont typeface="Arial" panose="020B0604020202020204" pitchFamily="34" charset="0"/>
              <a:buChar char="•"/>
            </a:pPr>
            <a:r>
              <a:rPr lang="en-US" b="1" dirty="0"/>
              <a:t>Precision</a:t>
            </a:r>
            <a:r>
              <a:rPr lang="en-US" dirty="0"/>
              <a:t> evaluates </a:t>
            </a:r>
            <a:r>
              <a:rPr lang="en-US" b="1" dirty="0"/>
              <a:t>how often the model’s positive predictions </a:t>
            </a:r>
            <a:r>
              <a:rPr lang="en-US" dirty="0"/>
              <a:t>are correct, focusing on the reliability of specific predictions.</a:t>
            </a:r>
          </a:p>
          <a:p>
            <a:pPr>
              <a:buFont typeface="Arial" panose="020B0604020202020204" pitchFamily="34" charset="0"/>
              <a:buChar char="•"/>
            </a:pPr>
            <a:r>
              <a:rPr lang="en-US" b="1" dirty="0"/>
              <a:t>Recall indicates the model’s ability to capture all relevant instances</a:t>
            </a:r>
            <a:r>
              <a:rPr lang="en-US" dirty="0"/>
              <a:t>, showing how well it identifies true positives.</a:t>
            </a:r>
          </a:p>
          <a:p>
            <a:pPr>
              <a:buFont typeface="Arial" panose="020B0604020202020204" pitchFamily="34" charset="0"/>
              <a:buChar char="•"/>
            </a:pPr>
            <a:endParaRPr lang="en-US" dirty="0"/>
          </a:p>
          <a:p>
            <a:r>
              <a:rPr lang="en-US" dirty="0"/>
              <a:t>These metrics collectively give a comprehensive view of model effectiveness, helping us understand how accurately and reliably each model performs in hospital logistics.</a:t>
            </a:r>
          </a:p>
          <a:p>
            <a:endParaRPr lang="en-US" dirty="0"/>
          </a:p>
        </p:txBody>
      </p:sp>
      <p:sp>
        <p:nvSpPr>
          <p:cNvPr id="4" name="Slide Number Placeholder 3"/>
          <p:cNvSpPr>
            <a:spLocks noGrp="1"/>
          </p:cNvSpPr>
          <p:nvPr>
            <p:ph type="sldNum" sz="quarter" idx="5"/>
          </p:nvPr>
        </p:nvSpPr>
        <p:spPr/>
        <p:txBody>
          <a:bodyPr/>
          <a:lstStyle/>
          <a:p>
            <a:fld id="{56B04CBB-A24A-4974-AF78-863BAFC38368}" type="slidenum">
              <a:rPr lang="en-US" smtClean="0"/>
              <a:t>22</a:t>
            </a:fld>
            <a:endParaRPr lang="en-US"/>
          </a:p>
        </p:txBody>
      </p:sp>
    </p:spTree>
    <p:extLst>
      <p:ext uri="{BB962C8B-B14F-4D97-AF65-F5344CB8AC3E}">
        <p14:creationId xmlns:p14="http://schemas.microsoft.com/office/powerpoint/2010/main" val="3511206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displays the confusion matrix for the Support Vector Classification model, comparing results </a:t>
            </a:r>
            <a:r>
              <a:rPr lang="en-US" b="1" dirty="0"/>
              <a:t>with and without PSO tuning</a:t>
            </a:r>
            <a:r>
              <a:rPr lang="en-US" dirty="0"/>
              <a:t>.</a:t>
            </a:r>
          </a:p>
          <a:p>
            <a:r>
              <a:rPr lang="en-US" dirty="0"/>
              <a:t>On the left, the </a:t>
            </a:r>
            <a:r>
              <a:rPr lang="en-US" b="1" dirty="0"/>
              <a:t>tuned model with PSO</a:t>
            </a:r>
            <a:r>
              <a:rPr lang="en-US" dirty="0"/>
              <a:t> shows a high true positive rate, indicating improved accuracy in predicting patient flow. By optimizing the hyperparameters, the model achieves a more reliable performance with fewer false negatives and false positives.</a:t>
            </a:r>
          </a:p>
          <a:p>
            <a:r>
              <a:rPr lang="en-US" dirty="0"/>
              <a:t>On the right, the </a:t>
            </a:r>
            <a:r>
              <a:rPr lang="en-US" b="1" dirty="0"/>
              <a:t>untuned model</a:t>
            </a:r>
            <a:r>
              <a:rPr lang="en-US" dirty="0"/>
              <a:t> has a lower true positive rate and higher false positives and negatives, which impacts the model's reliability in identifying patient congestion points.</a:t>
            </a:r>
          </a:p>
          <a:p>
            <a:r>
              <a:rPr lang="en-US" dirty="0"/>
              <a:t>Overall, the PSO tuning process has significantly enhanced the model’s predictive accuracy, making it better suited for hospital logistics.</a:t>
            </a:r>
          </a:p>
          <a:p>
            <a:endParaRPr lang="en-US" dirty="0"/>
          </a:p>
          <a:p>
            <a:r>
              <a:rPr lang="en-US" sz="1800" b="0" i="0" dirty="0">
                <a:solidFill>
                  <a:srgbClr val="000000"/>
                </a:solidFill>
                <a:effectLst/>
                <a:latin typeface="URWPalladioL-Roma"/>
              </a:rPr>
              <a:t>It is noticeable from the confusion matrix that the model performs but still there is chance to classify more positive class. It happens with imbalanced datasets, as they often orient towards the majority class.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56B04CBB-A24A-4974-AF78-863BAFC38368}" type="slidenum">
              <a:rPr lang="en-US" smtClean="0"/>
              <a:t>23</a:t>
            </a:fld>
            <a:endParaRPr lang="en-US"/>
          </a:p>
        </p:txBody>
      </p:sp>
    </p:spTree>
    <p:extLst>
      <p:ext uri="{BB962C8B-B14F-4D97-AF65-F5344CB8AC3E}">
        <p14:creationId xmlns:p14="http://schemas.microsoft.com/office/powerpoint/2010/main" val="536040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roadmap of today's talk. </a:t>
            </a:r>
            <a:br>
              <a:rPr lang="en-US" dirty="0" smtClean="0"/>
            </a:br>
            <a:r>
              <a:rPr lang="en-US" dirty="0" smtClean="0"/>
              <a:t>We'll begin with the background and motivation, then go over the models and algorithms, followed by methodology and data preprocessing. </a:t>
            </a:r>
            <a:br>
              <a:rPr lang="en-US" dirty="0" smtClean="0"/>
            </a:br>
            <a:r>
              <a:rPr lang="en-US" dirty="0" smtClean="0"/>
              <a:t>Next, I'll present model implementation, results and analysis, and finally, conclude with key findings and future directions."</a:t>
            </a:r>
            <a:endParaRPr lang="en-US" dirty="0"/>
          </a:p>
        </p:txBody>
      </p:sp>
      <p:sp>
        <p:nvSpPr>
          <p:cNvPr id="4" name="Slide Number Placeholder 3"/>
          <p:cNvSpPr>
            <a:spLocks noGrp="1"/>
          </p:cNvSpPr>
          <p:nvPr>
            <p:ph type="sldNum" sz="quarter" idx="5"/>
          </p:nvPr>
        </p:nvSpPr>
        <p:spPr/>
        <p:txBody>
          <a:bodyPr/>
          <a:lstStyle/>
          <a:p>
            <a:fld id="{56B04CBB-A24A-4974-AF78-863BAFC38368}" type="slidenum">
              <a:rPr lang="en-US" smtClean="0"/>
              <a:t>2</a:t>
            </a:fld>
            <a:endParaRPr lang="en-US"/>
          </a:p>
        </p:txBody>
      </p:sp>
    </p:spTree>
    <p:extLst>
      <p:ext uri="{BB962C8B-B14F-4D97-AF65-F5344CB8AC3E}">
        <p14:creationId xmlns:p14="http://schemas.microsoft.com/office/powerpoint/2010/main" val="3309935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assess model performance, we used three key evaluation metrics: </a:t>
            </a:r>
            <a:r>
              <a:rPr lang="en-US" b="1" dirty="0"/>
              <a:t>Accuracy</a:t>
            </a:r>
            <a:r>
              <a:rPr lang="en-US" dirty="0"/>
              <a:t>, </a:t>
            </a:r>
            <a:r>
              <a:rPr lang="en-US" b="1" dirty="0"/>
              <a:t>Precision</a:t>
            </a:r>
            <a:r>
              <a:rPr lang="en-US" dirty="0"/>
              <a:t>, and </a:t>
            </a:r>
            <a:r>
              <a:rPr lang="en-US" b="1" dirty="0"/>
              <a:t>Recall</a:t>
            </a:r>
            <a:r>
              <a:rPr lang="en-US" dirty="0"/>
              <a:t>.</a:t>
            </a:r>
          </a:p>
          <a:p>
            <a:endParaRPr lang="en-US" dirty="0"/>
          </a:p>
          <a:p>
            <a:pPr>
              <a:buFont typeface="Arial" panose="020B0604020202020204" pitchFamily="34" charset="0"/>
              <a:buChar char="•"/>
            </a:pPr>
            <a:r>
              <a:rPr lang="en-US" b="1" dirty="0"/>
              <a:t>Accuracy</a:t>
            </a:r>
            <a:r>
              <a:rPr lang="en-US" dirty="0"/>
              <a:t> </a:t>
            </a:r>
            <a:r>
              <a:rPr lang="en-US" b="1" dirty="0"/>
              <a:t>measures the overall correctness </a:t>
            </a:r>
            <a:r>
              <a:rPr lang="en-US" dirty="0"/>
              <a:t>of the model’s predictions, providing a general sense of performance.</a:t>
            </a:r>
          </a:p>
          <a:p>
            <a:pPr>
              <a:buFont typeface="Arial" panose="020B0604020202020204" pitchFamily="34" charset="0"/>
              <a:buChar char="•"/>
            </a:pPr>
            <a:r>
              <a:rPr lang="en-US" b="1" dirty="0"/>
              <a:t>Precision</a:t>
            </a:r>
            <a:r>
              <a:rPr lang="en-US" dirty="0"/>
              <a:t> evaluates </a:t>
            </a:r>
            <a:r>
              <a:rPr lang="en-US" b="1" dirty="0"/>
              <a:t>how often the model’s positive predictions </a:t>
            </a:r>
            <a:r>
              <a:rPr lang="en-US" dirty="0"/>
              <a:t>are correct, focusing on the reliability of specific predictions.</a:t>
            </a:r>
          </a:p>
          <a:p>
            <a:pPr>
              <a:buFont typeface="Arial" panose="020B0604020202020204" pitchFamily="34" charset="0"/>
              <a:buChar char="•"/>
            </a:pPr>
            <a:r>
              <a:rPr lang="en-US" b="1" dirty="0"/>
              <a:t>Recall indicates the model’s ability to capture all relevant instances</a:t>
            </a:r>
            <a:r>
              <a:rPr lang="en-US" dirty="0"/>
              <a:t>, showing how well it identifies true positives.</a:t>
            </a:r>
          </a:p>
          <a:p>
            <a:pPr>
              <a:buFont typeface="Arial" panose="020B0604020202020204" pitchFamily="34" charset="0"/>
              <a:buChar char="•"/>
            </a:pPr>
            <a:endParaRPr lang="en-US" dirty="0"/>
          </a:p>
          <a:p>
            <a:r>
              <a:rPr lang="en-US" dirty="0"/>
              <a:t>These metrics collectively give a comprehensive view of model effectiveness, helping us understand how accurately and reliably each model performs in hospital logistics.</a:t>
            </a:r>
          </a:p>
          <a:p>
            <a:endParaRPr lang="en-US" dirty="0"/>
          </a:p>
        </p:txBody>
      </p:sp>
      <p:sp>
        <p:nvSpPr>
          <p:cNvPr id="4" name="Slide Number Placeholder 3"/>
          <p:cNvSpPr>
            <a:spLocks noGrp="1"/>
          </p:cNvSpPr>
          <p:nvPr>
            <p:ph type="sldNum" sz="quarter" idx="5"/>
          </p:nvPr>
        </p:nvSpPr>
        <p:spPr/>
        <p:txBody>
          <a:bodyPr/>
          <a:lstStyle/>
          <a:p>
            <a:fld id="{56B04CBB-A24A-4974-AF78-863BAFC38368}" type="slidenum">
              <a:rPr lang="en-US" smtClean="0"/>
              <a:t>24</a:t>
            </a:fld>
            <a:endParaRPr lang="en-US"/>
          </a:p>
        </p:txBody>
      </p:sp>
    </p:spTree>
    <p:extLst>
      <p:ext uri="{BB962C8B-B14F-4D97-AF65-F5344CB8AC3E}">
        <p14:creationId xmlns:p14="http://schemas.microsoft.com/office/powerpoint/2010/main" val="3350346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displays the confusion matrix for the Support Vector Classification model, comparing results </a:t>
            </a:r>
            <a:r>
              <a:rPr lang="en-US" b="1" dirty="0"/>
              <a:t>with and without PSO tuning</a:t>
            </a:r>
            <a:r>
              <a:rPr lang="en-US" dirty="0"/>
              <a:t>.</a:t>
            </a:r>
          </a:p>
          <a:p>
            <a:r>
              <a:rPr lang="en-US" dirty="0"/>
              <a:t>On the left, the </a:t>
            </a:r>
            <a:r>
              <a:rPr lang="en-US" b="1" dirty="0"/>
              <a:t>tuned model with PSO</a:t>
            </a:r>
            <a:r>
              <a:rPr lang="en-US" dirty="0"/>
              <a:t> shows a high true positive rate, indicating improved accuracy in predicting patient flow. By optimizing the hyperparameters, the model achieves a more reliable performance with fewer false negatives and false positives.</a:t>
            </a:r>
          </a:p>
          <a:p>
            <a:r>
              <a:rPr lang="en-US" dirty="0"/>
              <a:t>On the right, the </a:t>
            </a:r>
            <a:r>
              <a:rPr lang="en-US" b="1" dirty="0"/>
              <a:t>untuned model</a:t>
            </a:r>
            <a:r>
              <a:rPr lang="en-US" dirty="0"/>
              <a:t> has a lower true positive rate and higher false positives and negatives, which impacts the model's reliability in identifying patient congestion points.</a:t>
            </a:r>
          </a:p>
          <a:p>
            <a:r>
              <a:rPr lang="en-US" dirty="0"/>
              <a:t>Overall, the PSO tuning process has significantly enhanced the model’s predictive accuracy, making it better suited for hospital logistics.</a:t>
            </a:r>
          </a:p>
          <a:p>
            <a:endParaRPr lang="en-US" dirty="0"/>
          </a:p>
          <a:p>
            <a:r>
              <a:rPr lang="en-US" sz="1800" b="0" i="0" dirty="0">
                <a:solidFill>
                  <a:srgbClr val="000000"/>
                </a:solidFill>
                <a:effectLst/>
                <a:latin typeface="URWPalladioL-Roma"/>
              </a:rPr>
              <a:t>It is noticeable from the confusion matrix that the model performs but still there is chance to classify more positive class. It happens with imbalanced datasets, as they often orient towards the majority class.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56B04CBB-A24A-4974-AF78-863BAFC38368}" type="slidenum">
              <a:rPr lang="en-US" smtClean="0"/>
              <a:t>25</a:t>
            </a:fld>
            <a:endParaRPr lang="en-US"/>
          </a:p>
        </p:txBody>
      </p:sp>
    </p:spTree>
    <p:extLst>
      <p:ext uri="{BB962C8B-B14F-4D97-AF65-F5344CB8AC3E}">
        <p14:creationId xmlns:p14="http://schemas.microsoft.com/office/powerpoint/2010/main" val="2628732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assess model performance, we used three key evaluation metrics: </a:t>
            </a:r>
            <a:r>
              <a:rPr lang="en-US" b="1" dirty="0"/>
              <a:t>Accuracy</a:t>
            </a:r>
            <a:r>
              <a:rPr lang="en-US" dirty="0"/>
              <a:t>, </a:t>
            </a:r>
            <a:r>
              <a:rPr lang="en-US" b="1" dirty="0"/>
              <a:t>Precision</a:t>
            </a:r>
            <a:r>
              <a:rPr lang="en-US" dirty="0"/>
              <a:t>, and </a:t>
            </a:r>
            <a:r>
              <a:rPr lang="en-US" b="1" dirty="0"/>
              <a:t>Recall</a:t>
            </a:r>
            <a:r>
              <a:rPr lang="en-US" dirty="0"/>
              <a:t>.</a:t>
            </a:r>
          </a:p>
          <a:p>
            <a:endParaRPr lang="en-US" dirty="0"/>
          </a:p>
          <a:p>
            <a:pPr>
              <a:buFont typeface="Arial" panose="020B0604020202020204" pitchFamily="34" charset="0"/>
              <a:buChar char="•"/>
            </a:pPr>
            <a:r>
              <a:rPr lang="en-US" b="1" dirty="0"/>
              <a:t>Accuracy</a:t>
            </a:r>
            <a:r>
              <a:rPr lang="en-US" dirty="0"/>
              <a:t> </a:t>
            </a:r>
            <a:r>
              <a:rPr lang="en-US" b="1" dirty="0"/>
              <a:t>measures the overall correctness </a:t>
            </a:r>
            <a:r>
              <a:rPr lang="en-US" dirty="0"/>
              <a:t>of the model’s predictions, providing a general sense of performance.</a:t>
            </a:r>
          </a:p>
          <a:p>
            <a:pPr>
              <a:buFont typeface="Arial" panose="020B0604020202020204" pitchFamily="34" charset="0"/>
              <a:buChar char="•"/>
            </a:pPr>
            <a:r>
              <a:rPr lang="en-US" b="1" dirty="0"/>
              <a:t>Precision</a:t>
            </a:r>
            <a:r>
              <a:rPr lang="en-US" dirty="0"/>
              <a:t> evaluates </a:t>
            </a:r>
            <a:r>
              <a:rPr lang="en-US" b="1" dirty="0"/>
              <a:t>how often the model’s positive predictions </a:t>
            </a:r>
            <a:r>
              <a:rPr lang="en-US" dirty="0"/>
              <a:t>are correct, focusing on the reliability of specific predictions.</a:t>
            </a:r>
          </a:p>
          <a:p>
            <a:pPr>
              <a:buFont typeface="Arial" panose="020B0604020202020204" pitchFamily="34" charset="0"/>
              <a:buChar char="•"/>
            </a:pPr>
            <a:r>
              <a:rPr lang="en-US" b="1" dirty="0"/>
              <a:t>Recall indicates the model’s ability to capture all relevant instances</a:t>
            </a:r>
            <a:r>
              <a:rPr lang="en-US" dirty="0"/>
              <a:t>, showing how well it identifies true positives.</a:t>
            </a:r>
          </a:p>
          <a:p>
            <a:pPr>
              <a:buFont typeface="Arial" panose="020B0604020202020204" pitchFamily="34" charset="0"/>
              <a:buChar char="•"/>
            </a:pPr>
            <a:endParaRPr lang="en-US" dirty="0"/>
          </a:p>
          <a:p>
            <a:r>
              <a:rPr lang="en-US" dirty="0"/>
              <a:t>These metrics collectively give a comprehensive view of model effectiveness, helping us understand how accurately and reliably each model performs in hospital logistics.</a:t>
            </a:r>
          </a:p>
          <a:p>
            <a:endParaRPr lang="en-US" dirty="0"/>
          </a:p>
        </p:txBody>
      </p:sp>
      <p:sp>
        <p:nvSpPr>
          <p:cNvPr id="4" name="Slide Number Placeholder 3"/>
          <p:cNvSpPr>
            <a:spLocks noGrp="1"/>
          </p:cNvSpPr>
          <p:nvPr>
            <p:ph type="sldNum" sz="quarter" idx="5"/>
          </p:nvPr>
        </p:nvSpPr>
        <p:spPr/>
        <p:txBody>
          <a:bodyPr/>
          <a:lstStyle/>
          <a:p>
            <a:fld id="{56B04CBB-A24A-4974-AF78-863BAFC38368}" type="slidenum">
              <a:rPr lang="en-US" smtClean="0"/>
              <a:t>26</a:t>
            </a:fld>
            <a:endParaRPr lang="en-US"/>
          </a:p>
        </p:txBody>
      </p:sp>
    </p:spTree>
    <p:extLst>
      <p:ext uri="{BB962C8B-B14F-4D97-AF65-F5344CB8AC3E}">
        <p14:creationId xmlns:p14="http://schemas.microsoft.com/office/powerpoint/2010/main" val="2594474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highlight two key takeaways from the study:</a:t>
            </a:r>
          </a:p>
          <a:p>
            <a:endParaRPr lang="en-US" dirty="0"/>
          </a:p>
          <a:p>
            <a:pPr>
              <a:buFont typeface="+mj-lt"/>
              <a:buAutoNum type="arabicPeriod"/>
            </a:pPr>
            <a:r>
              <a:rPr lang="en-US" b="1" dirty="0"/>
              <a:t>Effectiveness of PSO</a:t>
            </a:r>
            <a:r>
              <a:rPr lang="en-US" dirty="0"/>
              <a:t>: The Particle Swarm Optimization technique significantly enhances model adaptability, allowing real-time responsiveness to changes in dynamic hospital environments.</a:t>
            </a:r>
          </a:p>
          <a:p>
            <a:pPr>
              <a:buFont typeface="+mj-lt"/>
              <a:buAutoNum type="arabicPeriod"/>
            </a:pPr>
            <a:endParaRPr lang="en-US" dirty="0"/>
          </a:p>
          <a:p>
            <a:pPr>
              <a:buFont typeface="+mj-lt"/>
              <a:buAutoNum type="arabicPeriod"/>
            </a:pPr>
            <a:r>
              <a:rPr lang="en-US" b="1" dirty="0"/>
              <a:t>Performance Gains</a:t>
            </a:r>
            <a:r>
              <a:rPr lang="en-US" dirty="0"/>
              <a:t>: Models tuned with PSO demonstrate improved accuracy, better resource utilization, and heightened responsiveness compared to their untuned counterparts.</a:t>
            </a:r>
          </a:p>
          <a:p>
            <a:pPr>
              <a:buFont typeface="+mj-lt"/>
              <a:buAutoNum type="arabicPeriod"/>
            </a:pPr>
            <a:endParaRPr lang="en-US" dirty="0"/>
          </a:p>
          <a:p>
            <a:r>
              <a:rPr lang="en-US" dirty="0"/>
              <a:t>These findings underscore PSO's value in optimizing machine learning models for hospital logistics, resulting in more effective and efficient operations.</a:t>
            </a:r>
          </a:p>
          <a:p>
            <a:endParaRPr lang="en-US" dirty="0"/>
          </a:p>
        </p:txBody>
      </p:sp>
      <p:sp>
        <p:nvSpPr>
          <p:cNvPr id="4" name="Slide Number Placeholder 3"/>
          <p:cNvSpPr>
            <a:spLocks noGrp="1"/>
          </p:cNvSpPr>
          <p:nvPr>
            <p:ph type="sldNum" sz="quarter" idx="5"/>
          </p:nvPr>
        </p:nvSpPr>
        <p:spPr/>
        <p:txBody>
          <a:bodyPr/>
          <a:lstStyle/>
          <a:p>
            <a:fld id="{56B04CBB-A24A-4974-AF78-863BAFC38368}" type="slidenum">
              <a:rPr lang="en-US" smtClean="0"/>
              <a:t>28</a:t>
            </a:fld>
            <a:endParaRPr lang="en-US"/>
          </a:p>
        </p:txBody>
      </p:sp>
    </p:spTree>
    <p:extLst>
      <p:ext uri="{BB962C8B-B14F-4D97-AF65-F5344CB8AC3E}">
        <p14:creationId xmlns:p14="http://schemas.microsoft.com/office/powerpoint/2010/main" val="16269748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this study demonstrates the </a:t>
            </a:r>
            <a:r>
              <a:rPr lang="en-US" b="1" dirty="0"/>
              <a:t>Effectiveness of PSO</a:t>
            </a:r>
            <a:r>
              <a:rPr lang="en-US" dirty="0"/>
              <a:t> in significantly enhancing the adaptability and efficiency of both SVC and Random Forest models, outperforming traditional static methods.</a:t>
            </a:r>
          </a:p>
          <a:p>
            <a:endParaRPr lang="en-US" dirty="0"/>
          </a:p>
          <a:p>
            <a:r>
              <a:rPr lang="en-US" dirty="0"/>
              <a:t>For </a:t>
            </a:r>
            <a:r>
              <a:rPr lang="en-US" b="1" dirty="0"/>
              <a:t>Hospital Logistics</a:t>
            </a:r>
            <a:r>
              <a:rPr lang="en-US" dirty="0"/>
              <a:t>, this improvement translates into better patient flow management, optimized resource utilization, and streamlined supply chain processes, all critical in a dynamic hospital setting.</a:t>
            </a:r>
          </a:p>
          <a:p>
            <a:endParaRPr lang="en-US" dirty="0"/>
          </a:p>
          <a:p>
            <a:r>
              <a:rPr lang="en-US" b="1" dirty="0"/>
              <a:t>Final Remark</a:t>
            </a:r>
            <a:r>
              <a:rPr lang="en-US" dirty="0"/>
              <a:t>: Swarm intelligence, particularly PSO, proves to be a powerful tool for addressing complex logistical challenges, offering a robust solution for real-time decision-making in healthcare environments.</a:t>
            </a:r>
          </a:p>
          <a:p>
            <a:endParaRPr lang="en-US" dirty="0"/>
          </a:p>
        </p:txBody>
      </p:sp>
      <p:sp>
        <p:nvSpPr>
          <p:cNvPr id="4" name="Slide Number Placeholder 3"/>
          <p:cNvSpPr>
            <a:spLocks noGrp="1"/>
          </p:cNvSpPr>
          <p:nvPr>
            <p:ph type="sldNum" sz="quarter" idx="5"/>
          </p:nvPr>
        </p:nvSpPr>
        <p:spPr/>
        <p:txBody>
          <a:bodyPr/>
          <a:lstStyle/>
          <a:p>
            <a:fld id="{56B04CBB-A24A-4974-AF78-863BAFC38368}" type="slidenum">
              <a:rPr lang="en-US" smtClean="0"/>
              <a:t>29</a:t>
            </a:fld>
            <a:endParaRPr lang="en-US"/>
          </a:p>
        </p:txBody>
      </p:sp>
    </p:spTree>
    <p:extLst>
      <p:ext uri="{BB962C8B-B14F-4D97-AF65-F5344CB8AC3E}">
        <p14:creationId xmlns:p14="http://schemas.microsoft.com/office/powerpoint/2010/main" val="3492801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ahead, there are several avenues for expanding this research:</a:t>
            </a:r>
          </a:p>
          <a:p>
            <a:endParaRPr lang="en-US" dirty="0"/>
          </a:p>
          <a:p>
            <a:pPr>
              <a:buFont typeface="+mj-lt"/>
              <a:buAutoNum type="arabicPeriod"/>
            </a:pPr>
            <a:r>
              <a:rPr lang="en-US" b="1" dirty="0"/>
              <a:t>Hybrid Models</a:t>
            </a:r>
            <a:r>
              <a:rPr lang="en-US" dirty="0"/>
              <a:t>: Future work could involve combining PSO with other optimization techniques to enhance scalability and adaptability, creating even more robust solutions for complex environments.</a:t>
            </a:r>
          </a:p>
          <a:p>
            <a:pPr>
              <a:buFont typeface="+mj-lt"/>
              <a:buAutoNum type="arabicPeriod"/>
            </a:pPr>
            <a:endParaRPr lang="en-US" dirty="0"/>
          </a:p>
          <a:p>
            <a:pPr>
              <a:buFont typeface="+mj-lt"/>
              <a:buAutoNum type="arabicPeriod"/>
            </a:pPr>
            <a:r>
              <a:rPr lang="en-US" b="1" dirty="0"/>
              <a:t>Real-Time Testing</a:t>
            </a:r>
            <a:r>
              <a:rPr lang="en-US" dirty="0"/>
              <a:t>: Implementing and testing PSO in live hospital settings would provide valuable real-world validation, helping to refine the model for dynamic, operational challenges.</a:t>
            </a:r>
          </a:p>
          <a:p>
            <a:pPr>
              <a:buFont typeface="+mj-lt"/>
              <a:buAutoNum type="arabicPeriod"/>
            </a:pPr>
            <a:endParaRPr lang="en-US" dirty="0"/>
          </a:p>
          <a:p>
            <a:pPr>
              <a:buFont typeface="+mj-lt"/>
              <a:buAutoNum type="arabicPeriod"/>
            </a:pPr>
            <a:r>
              <a:rPr lang="en-US" b="1" dirty="0"/>
              <a:t>Advanced Integrations</a:t>
            </a:r>
            <a:r>
              <a:rPr lang="en-US" dirty="0"/>
              <a:t>: Integrating PSO with emerging technologies like AI and IoT could unlock predictive capabilities and enable real-time responsiveness, further improving hospital logistics.</a:t>
            </a:r>
          </a:p>
          <a:p>
            <a:pPr>
              <a:buFont typeface="+mj-lt"/>
              <a:buAutoNum type="arabicPeriod"/>
            </a:pPr>
            <a:endParaRPr lang="en-US" dirty="0"/>
          </a:p>
          <a:p>
            <a:r>
              <a:rPr lang="en-US" dirty="0"/>
              <a:t>These directions offer exciting potential for evolving PSO-based models into fully integrated, predictive systems.</a:t>
            </a:r>
          </a:p>
          <a:p>
            <a:endParaRPr lang="en-US" dirty="0"/>
          </a:p>
        </p:txBody>
      </p:sp>
      <p:sp>
        <p:nvSpPr>
          <p:cNvPr id="4" name="Slide Number Placeholder 3"/>
          <p:cNvSpPr>
            <a:spLocks noGrp="1"/>
          </p:cNvSpPr>
          <p:nvPr>
            <p:ph type="sldNum" sz="quarter" idx="5"/>
          </p:nvPr>
        </p:nvSpPr>
        <p:spPr/>
        <p:txBody>
          <a:bodyPr/>
          <a:lstStyle/>
          <a:p>
            <a:fld id="{56B04CBB-A24A-4974-AF78-863BAFC38368}" type="slidenum">
              <a:rPr lang="en-US" smtClean="0"/>
              <a:t>30</a:t>
            </a:fld>
            <a:endParaRPr lang="en-US"/>
          </a:p>
        </p:txBody>
      </p:sp>
    </p:spTree>
    <p:extLst>
      <p:ext uri="{BB962C8B-B14F-4D97-AF65-F5344CB8AC3E}">
        <p14:creationId xmlns:p14="http://schemas.microsoft.com/office/powerpoint/2010/main" val="1114412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objectives of my thesis were:</a:t>
            </a:r>
          </a:p>
          <a:p>
            <a:pPr lvl="1"/>
            <a:r>
              <a:rPr lang="en-US" dirty="0" smtClean="0"/>
              <a:t>Investigate disparities in survival outcomes after HCT across different demographic groups.</a:t>
            </a:r>
          </a:p>
          <a:p>
            <a:pPr lvl="1"/>
            <a:r>
              <a:rPr lang="en-US" dirty="0" smtClean="0"/>
              <a:t>Develop machine learning models—</a:t>
            </a:r>
            <a:r>
              <a:rPr lang="en-US" dirty="0" err="1" smtClean="0"/>
              <a:t>LightGBM</a:t>
            </a:r>
            <a:r>
              <a:rPr lang="en-US" dirty="0" smtClean="0"/>
              <a:t> and </a:t>
            </a:r>
            <a:r>
              <a:rPr lang="en-US" dirty="0" err="1" smtClean="0"/>
              <a:t>XGBoost</a:t>
            </a:r>
            <a:r>
              <a:rPr lang="en-US" dirty="0" smtClean="0"/>
              <a:t>—for accurate and fair survival prediction.</a:t>
            </a:r>
          </a:p>
          <a:p>
            <a:pPr lvl="1"/>
            <a:r>
              <a:rPr lang="en-US" dirty="0" smtClean="0"/>
              <a:t>Compare these models in terms of accuracy, interpretability, and fairness.</a:t>
            </a:r>
          </a:p>
          <a:p>
            <a:pPr lvl="1"/>
            <a:r>
              <a:rPr lang="en-US" smtClean="0"/>
              <a:t>Use SHAP analysis to understand which features drive predictions and where biases may appear.”</a:t>
            </a:r>
          </a:p>
          <a:p>
            <a:endParaRPr lang="en-US" dirty="0"/>
          </a:p>
        </p:txBody>
      </p:sp>
      <p:sp>
        <p:nvSpPr>
          <p:cNvPr id="4" name="Slide Number Placeholder 3"/>
          <p:cNvSpPr>
            <a:spLocks noGrp="1"/>
          </p:cNvSpPr>
          <p:nvPr>
            <p:ph type="sldNum" sz="quarter" idx="5"/>
          </p:nvPr>
        </p:nvSpPr>
        <p:spPr/>
        <p:txBody>
          <a:bodyPr/>
          <a:lstStyle/>
          <a:p>
            <a:fld id="{56B04CBB-A24A-4974-AF78-863BAFC38368}" type="slidenum">
              <a:rPr lang="en-US" smtClean="0"/>
              <a:t>3</a:t>
            </a:fld>
            <a:endParaRPr lang="en-US"/>
          </a:p>
        </p:txBody>
      </p:sp>
    </p:spTree>
    <p:extLst>
      <p:ext uri="{BB962C8B-B14F-4D97-AF65-F5344CB8AC3E}">
        <p14:creationId xmlns:p14="http://schemas.microsoft.com/office/powerpoint/2010/main" val="471754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C1917"/>
                </a:solidFill>
                <a:effectLst/>
                <a:latin typeface="-apple-system"/>
              </a:rPr>
              <a:t>I'll first provide an overview of the key elements:</a:t>
            </a:r>
          </a:p>
          <a:p>
            <a:pPr algn="l"/>
            <a:r>
              <a:rPr lang="en-US" b="0" i="0" dirty="0">
                <a:solidFill>
                  <a:srgbClr val="1C1917"/>
                </a:solidFill>
                <a:effectLst/>
                <a:latin typeface="-apple-system"/>
              </a:rPr>
              <a:t>This study was motivated by the GECCO competition where I had </a:t>
            </a:r>
            <a:r>
              <a:rPr lang="en-US" b="0" i="0" dirty="0" err="1">
                <a:solidFill>
                  <a:srgbClr val="1C1917"/>
                </a:solidFill>
                <a:effectLst/>
                <a:latin typeface="-apple-system"/>
              </a:rPr>
              <a:t>evalute</a:t>
            </a:r>
            <a:r>
              <a:rPr lang="en-US" b="0" i="0" dirty="0">
                <a:solidFill>
                  <a:srgbClr val="1C1917"/>
                </a:solidFill>
                <a:effectLst/>
                <a:latin typeface="-apple-system"/>
              </a:rPr>
              <a:t> the optimized path of hospital lab logistic system using abstract swarm. </a:t>
            </a:r>
            <a:r>
              <a:rPr lang="en-US" dirty="0"/>
              <a:t>Hospital logistics is a prime area for improvement due to its </a:t>
            </a:r>
            <a:r>
              <a:rPr lang="en-US" b="1" dirty="0"/>
              <a:t>dynamic nature</a:t>
            </a:r>
            <a:r>
              <a:rPr lang="en-US" dirty="0"/>
              <a:t>, requiring adaptive solutions to manage patient flow, resource allocation, and supply chain needs. Traditional centralized optimization methods often fall short in such environments, lacking the flexibility needed for real-time adjustments. This study leverages </a:t>
            </a:r>
            <a:r>
              <a:rPr lang="en-US" b="1" dirty="0"/>
              <a:t>Particle Swarm Optimization (PSO)</a:t>
            </a:r>
            <a:r>
              <a:rPr lang="en-US" dirty="0"/>
              <a:t>, an adaptive and decentralized approach, to overcome these limitations. By optimizing machine learning models with PSO, we aim to evaluate their performance in enhancing hospital logistics efficiency.</a:t>
            </a:r>
          </a:p>
        </p:txBody>
      </p:sp>
      <p:sp>
        <p:nvSpPr>
          <p:cNvPr id="4" name="Slide Number Placeholder 3"/>
          <p:cNvSpPr>
            <a:spLocks noGrp="1"/>
          </p:cNvSpPr>
          <p:nvPr>
            <p:ph type="sldNum" sz="quarter" idx="5"/>
          </p:nvPr>
        </p:nvSpPr>
        <p:spPr/>
        <p:txBody>
          <a:bodyPr/>
          <a:lstStyle/>
          <a:p>
            <a:fld id="{56B04CBB-A24A-4974-AF78-863BAFC38368}" type="slidenum">
              <a:rPr lang="en-US" smtClean="0"/>
              <a:t>4</a:t>
            </a:fld>
            <a:endParaRPr lang="en-US"/>
          </a:p>
        </p:txBody>
      </p:sp>
    </p:spTree>
    <p:extLst>
      <p:ext uri="{BB962C8B-B14F-4D97-AF65-F5344CB8AC3E}">
        <p14:creationId xmlns:p14="http://schemas.microsoft.com/office/powerpoint/2010/main" val="2944895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study, I employed </a:t>
            </a:r>
            <a:r>
              <a:rPr lang="en-US" b="1" dirty="0"/>
              <a:t>Swarm Intelligence</a:t>
            </a:r>
            <a:r>
              <a:rPr lang="en-US" dirty="0"/>
              <a:t> as our model optimizer, specifically using </a:t>
            </a:r>
            <a:r>
              <a:rPr lang="en-US" b="1" dirty="0"/>
              <a:t>Particle Swarm Optimization (PSO)</a:t>
            </a:r>
            <a:r>
              <a:rPr lang="en-US" dirty="0"/>
              <a:t>.</a:t>
            </a:r>
          </a:p>
          <a:p>
            <a:r>
              <a:rPr lang="en-US" dirty="0"/>
              <a:t>For the models themselves, we used </a:t>
            </a:r>
            <a:r>
              <a:rPr lang="en-US" b="1" dirty="0"/>
              <a:t>Support Vector Classification (SVC)</a:t>
            </a:r>
            <a:r>
              <a:rPr lang="en-US" dirty="0"/>
              <a:t> and </a:t>
            </a:r>
            <a:r>
              <a:rPr lang="en-US" b="1" dirty="0"/>
              <a:t>Random Forest</a:t>
            </a:r>
            <a:r>
              <a:rPr lang="en-US" dirty="0"/>
              <a:t>. </a:t>
            </a:r>
            <a:r>
              <a:rPr lang="en-US" b="1" dirty="0"/>
              <a:t>SVC</a:t>
            </a:r>
            <a:r>
              <a:rPr lang="en-US" dirty="0"/>
              <a:t> is effective for </a:t>
            </a:r>
            <a:r>
              <a:rPr lang="en-US" b="1" dirty="0"/>
              <a:t>classification</a:t>
            </a:r>
            <a:r>
              <a:rPr lang="en-US" dirty="0"/>
              <a:t> tasks, allowing us to predict and manage patient flow. </a:t>
            </a:r>
            <a:r>
              <a:rPr lang="en-US" b="1" dirty="0"/>
              <a:t>Random Forest</a:t>
            </a:r>
            <a:r>
              <a:rPr lang="en-US" dirty="0"/>
              <a:t>, as an ensemble method, excels in </a:t>
            </a:r>
            <a:r>
              <a:rPr lang="en-US" b="1" dirty="0"/>
              <a:t>decision-making processes</a:t>
            </a:r>
            <a:r>
              <a:rPr lang="en-US" dirty="0"/>
              <a:t>, .making it suitable for supply hospital logistics.</a:t>
            </a:r>
          </a:p>
          <a:p>
            <a:endParaRPr lang="en-US" dirty="0"/>
          </a:p>
          <a:p>
            <a:r>
              <a:rPr lang="en-US" dirty="0"/>
              <a:t>Together, these algorithms and models provide a powerful combination to address the complexities of hospital logistics and improve operational efficiency.</a:t>
            </a:r>
          </a:p>
        </p:txBody>
      </p:sp>
      <p:sp>
        <p:nvSpPr>
          <p:cNvPr id="4" name="Slide Number Placeholder 3"/>
          <p:cNvSpPr>
            <a:spLocks noGrp="1"/>
          </p:cNvSpPr>
          <p:nvPr>
            <p:ph type="sldNum" sz="quarter" idx="5"/>
          </p:nvPr>
        </p:nvSpPr>
        <p:spPr/>
        <p:txBody>
          <a:bodyPr/>
          <a:lstStyle/>
          <a:p>
            <a:fld id="{56B04CBB-A24A-4974-AF78-863BAFC38368}" type="slidenum">
              <a:rPr lang="en-US" smtClean="0"/>
              <a:t>6</a:t>
            </a:fld>
            <a:endParaRPr lang="en-US"/>
          </a:p>
        </p:txBody>
      </p:sp>
    </p:spTree>
    <p:extLst>
      <p:ext uri="{BB962C8B-B14F-4D97-AF65-F5344CB8AC3E}">
        <p14:creationId xmlns:p14="http://schemas.microsoft.com/office/powerpoint/2010/main" val="483534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Binary and Multi-Class Classification:</a:t>
            </a:r>
            <a:r>
              <a:rPr lang="en-GB" sz="1800" dirty="0">
                <a:effectLst/>
                <a:latin typeface="Calibri" panose="020F0502020204030204" pitchFamily="34" charset="0"/>
                <a:ea typeface="Calibri" panose="020F0502020204030204" pitchFamily="34" charset="0"/>
                <a:cs typeface="Times New Roman" panose="02020603050405020304" pitchFamily="18" charset="0"/>
              </a:rPr>
              <a:t> SVC is commonly used for both binary and multi-class classification problems, making it versatile across various applications.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Effective in High-Dimensional Spaces:</a:t>
            </a:r>
            <a:r>
              <a:rPr lang="en-GB" sz="1800" dirty="0">
                <a:effectLst/>
                <a:latin typeface="Calibri" panose="020F0502020204030204" pitchFamily="34" charset="0"/>
                <a:ea typeface="Calibri" panose="020F0502020204030204" pitchFamily="34" charset="0"/>
                <a:cs typeface="Times New Roman" panose="02020603050405020304" pitchFamily="18" charset="0"/>
              </a:rPr>
              <a:t> SVC is particularly useful when dealing with high-dimensional data, where it can handle large feature spaces effectively.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Robust to Overfitting:</a:t>
            </a:r>
            <a:r>
              <a:rPr lang="en-GB" sz="1800" dirty="0">
                <a:effectLst/>
                <a:latin typeface="Calibri" panose="020F0502020204030204" pitchFamily="34" charset="0"/>
                <a:ea typeface="Calibri" panose="020F0502020204030204" pitchFamily="34" charset="0"/>
                <a:cs typeface="Times New Roman" panose="02020603050405020304" pitchFamily="18" charset="0"/>
              </a:rPr>
              <a:t> By maximizing the margin between classes, SVC reduces the risk of overfitting, especially when used with the right kernel.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1000"/>
              </a:spcAft>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Customizable with Different Kernels:</a:t>
            </a:r>
            <a:r>
              <a:rPr lang="en-GB" sz="1800" dirty="0">
                <a:effectLst/>
                <a:latin typeface="Calibri" panose="020F0502020204030204" pitchFamily="34" charset="0"/>
                <a:ea typeface="Calibri" panose="020F0502020204030204" pitchFamily="34" charset="0"/>
                <a:cs typeface="Times New Roman" panose="02020603050405020304" pitchFamily="18" charset="0"/>
              </a:rPr>
              <a:t> SVC offers flexibility with various kernels (e.g., linear, polynomial, RBF) to capture complex patterns in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6B04CBB-A24A-4974-AF78-863BAFC38368}" type="slidenum">
              <a:rPr lang="en-US" smtClean="0"/>
              <a:t>7</a:t>
            </a:fld>
            <a:endParaRPr lang="en-US"/>
          </a:p>
        </p:txBody>
      </p:sp>
    </p:spTree>
    <p:extLst>
      <p:ext uri="{BB962C8B-B14F-4D97-AF65-F5344CB8AC3E}">
        <p14:creationId xmlns:p14="http://schemas.microsoft.com/office/powerpoint/2010/main" val="2738211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Ensemble Learning Method</a:t>
            </a:r>
            <a:r>
              <a:rPr lang="en-GB" sz="1800" dirty="0">
                <a:effectLst/>
                <a:latin typeface="Calibri" panose="020F0502020204030204" pitchFamily="34" charset="0"/>
                <a:ea typeface="Calibri" panose="020F0502020204030204" pitchFamily="34" charset="0"/>
                <a:cs typeface="Times New Roman" panose="02020603050405020304" pitchFamily="18" charset="0"/>
              </a:rPr>
              <a:t>: Random Forest is an ensemble method that builds multiple decision trees and combines their outputs to improve accuracy and reduce overfitting.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Handles High-Dimensional and Large Datasets:</a:t>
            </a:r>
            <a:r>
              <a:rPr lang="en-GB" sz="1800" dirty="0">
                <a:effectLst/>
                <a:latin typeface="Calibri" panose="020F0502020204030204" pitchFamily="34" charset="0"/>
                <a:ea typeface="Calibri" panose="020F0502020204030204" pitchFamily="34" charset="0"/>
                <a:cs typeface="Times New Roman" panose="02020603050405020304" pitchFamily="18" charset="0"/>
              </a:rPr>
              <a:t> Effective at handling datasets with a large number of features and samples, making it suitable for both structured and unstructured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Reduces Overfitting:</a:t>
            </a:r>
            <a:r>
              <a:rPr lang="en-GB" sz="1800" dirty="0">
                <a:effectLst/>
                <a:latin typeface="Calibri" panose="020F0502020204030204" pitchFamily="34" charset="0"/>
                <a:ea typeface="Calibri" panose="020F0502020204030204" pitchFamily="34" charset="0"/>
                <a:cs typeface="Times New Roman" panose="02020603050405020304" pitchFamily="18" charset="0"/>
              </a:rPr>
              <a:t> By averaging multiple trees, Random Forest reduces overfitting, leading to better generalization on unseen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Feature Importance:</a:t>
            </a:r>
            <a:r>
              <a:rPr lang="en-GB" sz="1800" dirty="0">
                <a:effectLst/>
                <a:latin typeface="Calibri" panose="020F0502020204030204" pitchFamily="34" charset="0"/>
                <a:ea typeface="Calibri" panose="020F0502020204030204" pitchFamily="34" charset="0"/>
                <a:cs typeface="Times New Roman" panose="02020603050405020304" pitchFamily="18" charset="0"/>
              </a:rPr>
              <a:t> Random Forest provides insights into which features are most important for predictions, which is helpful for feature selection.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1000"/>
              </a:spcAft>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Handles Missing Data Well:</a:t>
            </a:r>
            <a:r>
              <a:rPr lang="en-GB" sz="1800" dirty="0">
                <a:effectLst/>
                <a:latin typeface="Calibri" panose="020F0502020204030204" pitchFamily="34" charset="0"/>
                <a:ea typeface="Calibri" panose="020F0502020204030204" pitchFamily="34" charset="0"/>
                <a:cs typeface="Times New Roman" panose="02020603050405020304" pitchFamily="18" charset="0"/>
              </a:rPr>
              <a:t> Random Forest can handle missing values by calculating averages across trees, making it robust for real-world datasets.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6B04CBB-A24A-4974-AF78-863BAFC38368}" type="slidenum">
              <a:rPr lang="en-US" smtClean="0"/>
              <a:t>8</a:t>
            </a:fld>
            <a:endParaRPr lang="en-US"/>
          </a:p>
        </p:txBody>
      </p:sp>
    </p:spTree>
    <p:extLst>
      <p:ext uri="{BB962C8B-B14F-4D97-AF65-F5344CB8AC3E}">
        <p14:creationId xmlns:p14="http://schemas.microsoft.com/office/powerpoint/2010/main" val="3265111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Ensemble Learning Method</a:t>
            </a:r>
            <a:r>
              <a:rPr lang="en-GB" sz="1800" dirty="0">
                <a:effectLst/>
                <a:latin typeface="Calibri" panose="020F0502020204030204" pitchFamily="34" charset="0"/>
                <a:ea typeface="Calibri" panose="020F0502020204030204" pitchFamily="34" charset="0"/>
                <a:cs typeface="Times New Roman" panose="02020603050405020304" pitchFamily="18" charset="0"/>
              </a:rPr>
              <a:t>: Random Forest is an ensemble method that builds multiple decision trees and combines their outputs to improve accuracy and reduce overfitting.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Handles High-Dimensional and Large Datasets:</a:t>
            </a:r>
            <a:r>
              <a:rPr lang="en-GB" sz="1800" dirty="0">
                <a:effectLst/>
                <a:latin typeface="Calibri" panose="020F0502020204030204" pitchFamily="34" charset="0"/>
                <a:ea typeface="Calibri" panose="020F0502020204030204" pitchFamily="34" charset="0"/>
                <a:cs typeface="Times New Roman" panose="02020603050405020304" pitchFamily="18" charset="0"/>
              </a:rPr>
              <a:t> Effective at handling datasets with a large number of features and samples, making it suitable for both structured and unstructured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Reduces Overfitting:</a:t>
            </a:r>
            <a:r>
              <a:rPr lang="en-GB" sz="1800" dirty="0">
                <a:effectLst/>
                <a:latin typeface="Calibri" panose="020F0502020204030204" pitchFamily="34" charset="0"/>
                <a:ea typeface="Calibri" panose="020F0502020204030204" pitchFamily="34" charset="0"/>
                <a:cs typeface="Times New Roman" panose="02020603050405020304" pitchFamily="18" charset="0"/>
              </a:rPr>
              <a:t> By averaging multiple trees, Random Forest reduces overfitting, leading to better generalization on unseen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Feature Importance:</a:t>
            </a:r>
            <a:r>
              <a:rPr lang="en-GB" sz="1800" dirty="0">
                <a:effectLst/>
                <a:latin typeface="Calibri" panose="020F0502020204030204" pitchFamily="34" charset="0"/>
                <a:ea typeface="Calibri" panose="020F0502020204030204" pitchFamily="34" charset="0"/>
                <a:cs typeface="Times New Roman" panose="02020603050405020304" pitchFamily="18" charset="0"/>
              </a:rPr>
              <a:t> Random Forest provides insights into which features are most important for predictions, which is helpful for feature selection.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1000"/>
              </a:spcAft>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Handles Missing Data Well:</a:t>
            </a:r>
            <a:r>
              <a:rPr lang="en-GB" sz="1800" dirty="0">
                <a:effectLst/>
                <a:latin typeface="Calibri" panose="020F0502020204030204" pitchFamily="34" charset="0"/>
                <a:ea typeface="Calibri" panose="020F0502020204030204" pitchFamily="34" charset="0"/>
                <a:cs typeface="Times New Roman" panose="02020603050405020304" pitchFamily="18" charset="0"/>
              </a:rPr>
              <a:t> Random Forest can handle missing values by calculating averages across trees, making it robust for real-world datasets.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6B04CBB-A24A-4974-AF78-863BAFC38368}" type="slidenum">
              <a:rPr lang="en-US" smtClean="0"/>
              <a:t>9</a:t>
            </a:fld>
            <a:endParaRPr lang="en-US"/>
          </a:p>
        </p:txBody>
      </p:sp>
    </p:spTree>
    <p:extLst>
      <p:ext uri="{BB962C8B-B14F-4D97-AF65-F5344CB8AC3E}">
        <p14:creationId xmlns:p14="http://schemas.microsoft.com/office/powerpoint/2010/main" val="3086651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study, I sourced data from the </a:t>
            </a:r>
            <a:r>
              <a:rPr lang="en-US" b="1" dirty="0"/>
              <a:t>MIMIC database</a:t>
            </a:r>
            <a:r>
              <a:rPr lang="en-US" dirty="0"/>
              <a:t>, a comprehensive clinical dataset containing extensive patient records. The two primary datasets we used are </a:t>
            </a:r>
            <a:r>
              <a:rPr lang="en-US" b="1" dirty="0" err="1"/>
              <a:t>patients.parquet</a:t>
            </a:r>
            <a:r>
              <a:rPr lang="en-US" dirty="0"/>
              <a:t> and </a:t>
            </a:r>
            <a:r>
              <a:rPr lang="en-US" b="1" dirty="0" err="1"/>
              <a:t>admissions.parquet</a:t>
            </a:r>
            <a:r>
              <a:rPr lang="en-US" dirty="0"/>
              <a:t>, which provide detailed information about patient demographics and hospital admissions.</a:t>
            </a:r>
          </a:p>
          <a:p>
            <a:endParaRPr lang="en-US" dirty="0"/>
          </a:p>
          <a:p>
            <a:r>
              <a:rPr lang="en-US" dirty="0"/>
              <a:t>These datasets are stored in </a:t>
            </a:r>
            <a:r>
              <a:rPr lang="en-US" b="1" dirty="0"/>
              <a:t>Parquet format</a:t>
            </a:r>
            <a:r>
              <a:rPr lang="en-US" dirty="0"/>
              <a:t>, an efficient, columnar storage format optimized for distributed systems. This format allows us to handle large data volumes effectively, ensuring that our data processing and analysis remain fast and scalable.</a:t>
            </a:r>
          </a:p>
        </p:txBody>
      </p:sp>
      <p:sp>
        <p:nvSpPr>
          <p:cNvPr id="4" name="Slide Number Placeholder 3"/>
          <p:cNvSpPr>
            <a:spLocks noGrp="1"/>
          </p:cNvSpPr>
          <p:nvPr>
            <p:ph type="sldNum" sz="quarter" idx="5"/>
          </p:nvPr>
        </p:nvSpPr>
        <p:spPr/>
        <p:txBody>
          <a:bodyPr/>
          <a:lstStyle/>
          <a:p>
            <a:fld id="{56B04CBB-A24A-4974-AF78-863BAFC38368}" type="slidenum">
              <a:rPr lang="en-US" smtClean="0"/>
              <a:t>13</a:t>
            </a:fld>
            <a:endParaRPr lang="en-US"/>
          </a:p>
        </p:txBody>
      </p:sp>
    </p:spTree>
    <p:extLst>
      <p:ext uri="{BB962C8B-B14F-4D97-AF65-F5344CB8AC3E}">
        <p14:creationId xmlns:p14="http://schemas.microsoft.com/office/powerpoint/2010/main" val="947599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69465C-54C4-4F6D-A72E-69EF848085DF}" type="datetime1">
              <a:rPr lang="en-US" smtClean="0"/>
              <a:t>8/17/2025</a:t>
            </a:fld>
            <a:endParaRPr lang="en-US"/>
          </a:p>
        </p:txBody>
      </p:sp>
      <p:sp>
        <p:nvSpPr>
          <p:cNvPr id="5" name="Footer Placeholder 4"/>
          <p:cNvSpPr>
            <a:spLocks noGrp="1"/>
          </p:cNvSpPr>
          <p:nvPr>
            <p:ph type="ftr" sz="quarter" idx="11"/>
          </p:nvPr>
        </p:nvSpPr>
        <p:spPr/>
        <p:txBody>
          <a:bodyPr/>
          <a:lstStyle/>
          <a:p>
            <a:r>
              <a:rPr lang="en-US"/>
              <a:t>Exploring the Effciency of Swarm Intelligence in Hospital Logistics Optimization</a:t>
            </a: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46927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A6E945-63C7-4082-B931-E5F9637CB1DC}" type="datetime1">
              <a:rPr lang="en-US" smtClean="0"/>
              <a:t>8/17/2025</a:t>
            </a:fld>
            <a:endParaRPr lang="en-US"/>
          </a:p>
        </p:txBody>
      </p:sp>
      <p:sp>
        <p:nvSpPr>
          <p:cNvPr id="5" name="Footer Placeholder 4"/>
          <p:cNvSpPr>
            <a:spLocks noGrp="1"/>
          </p:cNvSpPr>
          <p:nvPr>
            <p:ph type="ftr" sz="quarter" idx="11"/>
          </p:nvPr>
        </p:nvSpPr>
        <p:spPr/>
        <p:txBody>
          <a:bodyPr/>
          <a:lstStyle/>
          <a:p>
            <a:r>
              <a:rPr lang="en-US"/>
              <a:t>Exploring the Effciency of Swarm Intelligence in Hospital Logistics Optimization</a:t>
            </a: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6600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181EBF-A8BA-4BB1-A5EE-D27C20666241}" type="datetime1">
              <a:rPr lang="en-US" smtClean="0"/>
              <a:t>8/17/2025</a:t>
            </a:fld>
            <a:endParaRPr lang="en-US"/>
          </a:p>
        </p:txBody>
      </p:sp>
      <p:sp>
        <p:nvSpPr>
          <p:cNvPr id="5" name="Footer Placeholder 4"/>
          <p:cNvSpPr>
            <a:spLocks noGrp="1"/>
          </p:cNvSpPr>
          <p:nvPr>
            <p:ph type="ftr" sz="quarter" idx="11"/>
          </p:nvPr>
        </p:nvSpPr>
        <p:spPr/>
        <p:txBody>
          <a:bodyPr/>
          <a:lstStyle/>
          <a:p>
            <a:r>
              <a:rPr lang="en-US"/>
              <a:t>Exploring the Effciency of Swarm Intelligence in Hospital Logistics Optimization</a:t>
            </a: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0757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656BF01-91D8-4D4F-AB5B-69FCFAB44799}" type="datetime1">
              <a:rPr lang="en-US" smtClean="0"/>
              <a:t>8/17/2025</a:t>
            </a:fld>
            <a:endParaRPr lang="en-US"/>
          </a:p>
        </p:txBody>
      </p:sp>
      <p:sp>
        <p:nvSpPr>
          <p:cNvPr id="6" name="Footer Placeholder 5"/>
          <p:cNvSpPr>
            <a:spLocks noGrp="1"/>
          </p:cNvSpPr>
          <p:nvPr>
            <p:ph type="ftr" sz="quarter" idx="11"/>
          </p:nvPr>
        </p:nvSpPr>
        <p:spPr/>
        <p:txBody>
          <a:bodyPr/>
          <a:lstStyle/>
          <a:p>
            <a:r>
              <a:rPr lang="en-US"/>
              <a:t>Exploring the Effciency of Swarm Intelligence in Hospital Logistics Optimization</a:t>
            </a: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35100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7BDDE5E-DA84-43C3-88BB-89BF48C0AFC8}" type="datetime1">
              <a:rPr lang="en-US" smtClean="0"/>
              <a:t>8/17/2025</a:t>
            </a:fld>
            <a:endParaRPr lang="en-US"/>
          </a:p>
        </p:txBody>
      </p:sp>
      <p:sp>
        <p:nvSpPr>
          <p:cNvPr id="6" name="Footer Placeholder 5"/>
          <p:cNvSpPr>
            <a:spLocks noGrp="1"/>
          </p:cNvSpPr>
          <p:nvPr>
            <p:ph type="ftr" sz="quarter" idx="11"/>
          </p:nvPr>
        </p:nvSpPr>
        <p:spPr/>
        <p:txBody>
          <a:bodyPr/>
          <a:lstStyle/>
          <a:p>
            <a:r>
              <a:rPr lang="en-US"/>
              <a:t>Exploring the Effciency of Swarm Intelligence in Hospital Logistics Optimization</a:t>
            </a: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54644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083085-63B5-42DD-8145-A186F02BFBEA}" type="datetime1">
              <a:rPr lang="en-US" smtClean="0"/>
              <a:t>8/17/2025</a:t>
            </a:fld>
            <a:endParaRPr lang="en-US"/>
          </a:p>
        </p:txBody>
      </p:sp>
      <p:sp>
        <p:nvSpPr>
          <p:cNvPr id="6" name="Footer Placeholder 5"/>
          <p:cNvSpPr>
            <a:spLocks noGrp="1"/>
          </p:cNvSpPr>
          <p:nvPr>
            <p:ph type="ftr" sz="quarter" idx="11"/>
          </p:nvPr>
        </p:nvSpPr>
        <p:spPr/>
        <p:txBody>
          <a:bodyPr/>
          <a:lstStyle/>
          <a:p>
            <a:r>
              <a:rPr lang="en-US"/>
              <a:t>Exploring the Effciency of Swarm Intelligence in Hospital Logistics Optimization</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49387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C3649-6D4A-4F6A-96EA-3FA0732423F3}" type="datetime1">
              <a:rPr lang="en-US" smtClean="0"/>
              <a:t>8/17/2025</a:t>
            </a:fld>
            <a:endParaRPr lang="en-US"/>
          </a:p>
        </p:txBody>
      </p:sp>
      <p:sp>
        <p:nvSpPr>
          <p:cNvPr id="5" name="Footer Placeholder 4"/>
          <p:cNvSpPr>
            <a:spLocks noGrp="1"/>
          </p:cNvSpPr>
          <p:nvPr>
            <p:ph type="ftr" sz="quarter" idx="11"/>
          </p:nvPr>
        </p:nvSpPr>
        <p:spPr/>
        <p:txBody>
          <a:bodyPr/>
          <a:lstStyle/>
          <a:p>
            <a:r>
              <a:rPr lang="en-US"/>
              <a:t>Exploring the Effciency of Swarm Intelligence in Hospital Logistics Optimization</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00781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DC9E54-CC38-4A1B-BF44-2B1AF16FCF18}" type="datetime1">
              <a:rPr lang="en-US" smtClean="0"/>
              <a:t>8/17/2025</a:t>
            </a:fld>
            <a:endParaRPr lang="en-US"/>
          </a:p>
        </p:txBody>
      </p:sp>
      <p:sp>
        <p:nvSpPr>
          <p:cNvPr id="5" name="Footer Placeholder 4"/>
          <p:cNvSpPr>
            <a:spLocks noGrp="1"/>
          </p:cNvSpPr>
          <p:nvPr>
            <p:ph type="ftr" sz="quarter" idx="11"/>
          </p:nvPr>
        </p:nvSpPr>
        <p:spPr/>
        <p:txBody>
          <a:bodyPr/>
          <a:lstStyle/>
          <a:p>
            <a:r>
              <a:rPr lang="en-US"/>
              <a:t>Exploring the Effciency of Swarm Intelligence in Hospital Logistics Optimization</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214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EB8760-FEA0-49B1-924F-EEDEB54F41DC}" type="datetime1">
              <a:rPr lang="en-US" smtClean="0"/>
              <a:t>8/17/2025</a:t>
            </a:fld>
            <a:endParaRPr lang="en-US"/>
          </a:p>
        </p:txBody>
      </p:sp>
      <p:sp>
        <p:nvSpPr>
          <p:cNvPr id="5" name="Footer Placeholder 4"/>
          <p:cNvSpPr>
            <a:spLocks noGrp="1"/>
          </p:cNvSpPr>
          <p:nvPr>
            <p:ph type="ftr" sz="quarter" idx="11"/>
          </p:nvPr>
        </p:nvSpPr>
        <p:spPr/>
        <p:txBody>
          <a:bodyPr/>
          <a:lstStyle/>
          <a:p>
            <a:r>
              <a:rPr lang="en-US"/>
              <a:t>Exploring the Effciency of Swarm Intelligence in Hospital Logistics Optimization</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70045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E4C512-3DF4-4B66-9EF1-DF94B5A407C6}" type="datetime1">
              <a:rPr lang="en-US" smtClean="0"/>
              <a:t>8/17/2025</a:t>
            </a:fld>
            <a:endParaRPr lang="en-US"/>
          </a:p>
        </p:txBody>
      </p:sp>
      <p:sp>
        <p:nvSpPr>
          <p:cNvPr id="5" name="Footer Placeholder 4"/>
          <p:cNvSpPr>
            <a:spLocks noGrp="1"/>
          </p:cNvSpPr>
          <p:nvPr>
            <p:ph type="ftr" sz="quarter" idx="11"/>
          </p:nvPr>
        </p:nvSpPr>
        <p:spPr/>
        <p:txBody>
          <a:bodyPr/>
          <a:lstStyle/>
          <a:p>
            <a:r>
              <a:rPr lang="en-US"/>
              <a:t>Exploring the Effciency of Swarm Intelligence in Hospital Logistics Optimization</a:t>
            </a: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314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F5DB56-D975-4B95-9BFE-67A0BFF57EDC}" type="datetime1">
              <a:rPr lang="en-US" smtClean="0"/>
              <a:t>8/17/2025</a:t>
            </a:fld>
            <a:endParaRPr lang="en-US"/>
          </a:p>
        </p:txBody>
      </p:sp>
      <p:sp>
        <p:nvSpPr>
          <p:cNvPr id="6" name="Footer Placeholder 5"/>
          <p:cNvSpPr>
            <a:spLocks noGrp="1"/>
          </p:cNvSpPr>
          <p:nvPr>
            <p:ph type="ftr" sz="quarter" idx="11"/>
          </p:nvPr>
        </p:nvSpPr>
        <p:spPr/>
        <p:txBody>
          <a:bodyPr/>
          <a:lstStyle/>
          <a:p>
            <a:r>
              <a:rPr lang="en-US"/>
              <a:t>Exploring the Effciency of Swarm Intelligence in Hospital Logistics Optimization</a:t>
            </a: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6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776453-CDAC-4E94-A1CF-3FC6D72AB454}" type="datetime1">
              <a:rPr lang="en-US" smtClean="0"/>
              <a:t>8/17/2025</a:t>
            </a:fld>
            <a:endParaRPr lang="en-US"/>
          </a:p>
        </p:txBody>
      </p:sp>
      <p:sp>
        <p:nvSpPr>
          <p:cNvPr id="8" name="Footer Placeholder 7"/>
          <p:cNvSpPr>
            <a:spLocks noGrp="1"/>
          </p:cNvSpPr>
          <p:nvPr>
            <p:ph type="ftr" sz="quarter" idx="11"/>
          </p:nvPr>
        </p:nvSpPr>
        <p:spPr/>
        <p:txBody>
          <a:bodyPr/>
          <a:lstStyle/>
          <a:p>
            <a:r>
              <a:rPr lang="en-US"/>
              <a:t>Exploring the Effciency of Swarm Intelligence in Hospital Logistics Optimization</a:t>
            </a: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30197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E358AE-8303-407A-850A-E2C2779988B3}" type="datetime1">
              <a:rPr lang="en-US" smtClean="0"/>
              <a:t>8/17/2025</a:t>
            </a:fld>
            <a:endParaRPr lang="en-US"/>
          </a:p>
        </p:txBody>
      </p:sp>
      <p:sp>
        <p:nvSpPr>
          <p:cNvPr id="4" name="Footer Placeholder 3"/>
          <p:cNvSpPr>
            <a:spLocks noGrp="1"/>
          </p:cNvSpPr>
          <p:nvPr>
            <p:ph type="ftr" sz="quarter" idx="11"/>
          </p:nvPr>
        </p:nvSpPr>
        <p:spPr/>
        <p:txBody>
          <a:bodyPr/>
          <a:lstStyle/>
          <a:p>
            <a:r>
              <a:rPr lang="en-US"/>
              <a:t>Exploring the Effciency of Swarm Intelligence in Hospital Logistics Optimization</a:t>
            </a: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8401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DC25F-982B-4DB7-8D03-011D5929C0E6}" type="datetime1">
              <a:rPr lang="en-US" smtClean="0"/>
              <a:t>8/17/2025</a:t>
            </a:fld>
            <a:endParaRPr lang="en-US"/>
          </a:p>
        </p:txBody>
      </p:sp>
      <p:sp>
        <p:nvSpPr>
          <p:cNvPr id="3" name="Footer Placeholder 2"/>
          <p:cNvSpPr>
            <a:spLocks noGrp="1"/>
          </p:cNvSpPr>
          <p:nvPr>
            <p:ph type="ftr" sz="quarter" idx="11"/>
          </p:nvPr>
        </p:nvSpPr>
        <p:spPr/>
        <p:txBody>
          <a:bodyPr/>
          <a:lstStyle/>
          <a:p>
            <a:r>
              <a:rPr lang="en-US"/>
              <a:t>Exploring the Effciency of Swarm Intelligence in Hospital Logistics Optimization</a:t>
            </a: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62119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247CAC-A5A9-4E4E-A60C-3F9755923B3F}" type="datetime1">
              <a:rPr lang="en-US" smtClean="0"/>
              <a:t>8/17/2025</a:t>
            </a:fld>
            <a:endParaRPr lang="en-US"/>
          </a:p>
        </p:txBody>
      </p:sp>
      <p:sp>
        <p:nvSpPr>
          <p:cNvPr id="6" name="Footer Placeholder 5"/>
          <p:cNvSpPr>
            <a:spLocks noGrp="1"/>
          </p:cNvSpPr>
          <p:nvPr>
            <p:ph type="ftr" sz="quarter" idx="11"/>
          </p:nvPr>
        </p:nvSpPr>
        <p:spPr/>
        <p:txBody>
          <a:bodyPr/>
          <a:lstStyle/>
          <a:p>
            <a:r>
              <a:rPr lang="en-US"/>
              <a:t>Exploring the Effciency of Swarm Intelligence in Hospital Logistics Optimization</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61519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CFF5C-1E11-4CB9-AFFD-1BD2F052CE32}" type="datetime1">
              <a:rPr lang="en-US" smtClean="0"/>
              <a:t>8/17/2025</a:t>
            </a:fld>
            <a:endParaRPr lang="en-US"/>
          </a:p>
        </p:txBody>
      </p:sp>
      <p:sp>
        <p:nvSpPr>
          <p:cNvPr id="6" name="Footer Placeholder 5"/>
          <p:cNvSpPr>
            <a:spLocks noGrp="1"/>
          </p:cNvSpPr>
          <p:nvPr>
            <p:ph type="ftr" sz="quarter" idx="11"/>
          </p:nvPr>
        </p:nvSpPr>
        <p:spPr/>
        <p:txBody>
          <a:bodyPr/>
          <a:lstStyle/>
          <a:p>
            <a:r>
              <a:rPr lang="en-US"/>
              <a:t>Exploring the Effciency of Swarm Intelligence in Hospital Logistics Optimization</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469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F093618-CD1E-40CF-B7B4-04643AB1D891}" type="datetime1">
              <a:rPr lang="en-US" smtClean="0"/>
              <a:t>8/17/2025</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Exploring the Effciency of Swarm Intelligence in Hospital Logistics Optimization</a:t>
            </a: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741837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sldNum="0"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medium.com/datascience/how-to-evaluate-survival-analysis-models-dd67bc10caa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hyperlink" Target="https://medium.com/@hemashreekilari9/understanding-gradient-boosting-632939b9876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graphic&#10;&#10;Description automatically generated">
            <a:extLst>
              <a:ext uri="{FF2B5EF4-FFF2-40B4-BE49-F238E27FC236}">
                <a16:creationId xmlns:a16="http://schemas.microsoft.com/office/drawing/2014/main" xmlns="" id="{496345F0-F1BA-AA91-D418-26D6CC30C8C6}"/>
              </a:ext>
            </a:extLst>
          </p:cNvPr>
          <p:cNvPicPr>
            <a:picLocks noChangeAspect="1"/>
          </p:cNvPicPr>
          <p:nvPr/>
        </p:nvPicPr>
        <p:blipFill>
          <a:blip r:embed="rId3"/>
          <a:stretch>
            <a:fillRect/>
          </a:stretch>
        </p:blipFill>
        <p:spPr>
          <a:xfrm>
            <a:off x="6609273" y="134460"/>
            <a:ext cx="2373362" cy="985501"/>
          </a:xfrm>
          <a:prstGeom prst="rect">
            <a:avLst/>
          </a:prstGeom>
        </p:spPr>
      </p:pic>
      <p:sp>
        <p:nvSpPr>
          <p:cNvPr id="7" name="TextBox 6">
            <a:extLst>
              <a:ext uri="{FF2B5EF4-FFF2-40B4-BE49-F238E27FC236}">
                <a16:creationId xmlns:a16="http://schemas.microsoft.com/office/drawing/2014/main" xmlns="" id="{D11808B1-F013-1251-F18A-F8A83A8B0D64}"/>
              </a:ext>
            </a:extLst>
          </p:cNvPr>
          <p:cNvSpPr txBox="1"/>
          <p:nvPr/>
        </p:nvSpPr>
        <p:spPr>
          <a:xfrm>
            <a:off x="2168712" y="908423"/>
            <a:ext cx="4806576" cy="923330"/>
          </a:xfrm>
          <a:prstGeom prst="rect">
            <a:avLst/>
          </a:prstGeom>
          <a:noFill/>
        </p:spPr>
        <p:txBody>
          <a:bodyPr wrap="square">
            <a:spAutoFit/>
          </a:bodyPr>
          <a:lstStyle/>
          <a:p>
            <a:pPr algn="ctr"/>
            <a:r>
              <a:rPr lang="en" sz="1800" b="1" dirty="0">
                <a:solidFill>
                  <a:schemeClr val="accent3">
                    <a:lumMod val="50000"/>
                  </a:schemeClr>
                </a:solidFill>
                <a:latin typeface="Georgia" panose="02040502050405020303" pitchFamily="18" charset="0"/>
              </a:rPr>
              <a:t>Master’s Thesis </a:t>
            </a:r>
          </a:p>
          <a:p>
            <a:pPr algn="ctr"/>
            <a:r>
              <a:rPr lang="en" sz="1800" b="1" dirty="0">
                <a:solidFill>
                  <a:schemeClr val="accent3">
                    <a:lumMod val="50000"/>
                  </a:schemeClr>
                </a:solidFill>
                <a:latin typeface="Georgia" panose="02040502050405020303" pitchFamily="18" charset="0"/>
              </a:rPr>
              <a:t>in</a:t>
            </a:r>
            <a:br>
              <a:rPr lang="en" sz="1800" b="1" dirty="0">
                <a:solidFill>
                  <a:schemeClr val="accent3">
                    <a:lumMod val="50000"/>
                  </a:schemeClr>
                </a:solidFill>
                <a:latin typeface="Georgia" panose="02040502050405020303" pitchFamily="18" charset="0"/>
              </a:rPr>
            </a:br>
            <a:r>
              <a:rPr lang="en-US" sz="1800" b="1" dirty="0">
                <a:solidFill>
                  <a:schemeClr val="accent3">
                    <a:lumMod val="50000"/>
                  </a:schemeClr>
                </a:solidFill>
                <a:latin typeface="Georgia" panose="02040502050405020303" pitchFamily="18" charset="0"/>
              </a:rPr>
              <a:t>Information Technology</a:t>
            </a:r>
          </a:p>
        </p:txBody>
      </p:sp>
      <p:sp>
        <p:nvSpPr>
          <p:cNvPr id="9" name="TextBox 8">
            <a:extLst>
              <a:ext uri="{FF2B5EF4-FFF2-40B4-BE49-F238E27FC236}">
                <a16:creationId xmlns:a16="http://schemas.microsoft.com/office/drawing/2014/main" xmlns="" id="{6BFA9D24-38DE-917E-FC6F-A7DC3C5B1AC7}"/>
              </a:ext>
            </a:extLst>
          </p:cNvPr>
          <p:cNvSpPr txBox="1"/>
          <p:nvPr/>
        </p:nvSpPr>
        <p:spPr>
          <a:xfrm>
            <a:off x="1869889" y="1938356"/>
            <a:ext cx="5606676" cy="369332"/>
          </a:xfrm>
          <a:prstGeom prst="rect">
            <a:avLst/>
          </a:prstGeom>
          <a:noFill/>
        </p:spPr>
        <p:txBody>
          <a:bodyPr wrap="square">
            <a:spAutoFit/>
          </a:bodyPr>
          <a:lstStyle/>
          <a:p>
            <a:pPr algn="ctr"/>
            <a:r>
              <a:rPr lang="en-US" sz="1800" b="1" dirty="0">
                <a:latin typeface="Georgia" panose="02040502050405020303" pitchFamily="18" charset="0"/>
              </a:rPr>
              <a:t>Faculty of Computer Science and Engineering</a:t>
            </a:r>
          </a:p>
        </p:txBody>
      </p:sp>
      <p:sp>
        <p:nvSpPr>
          <p:cNvPr id="11" name="TextBox 10">
            <a:extLst>
              <a:ext uri="{FF2B5EF4-FFF2-40B4-BE49-F238E27FC236}">
                <a16:creationId xmlns:a16="http://schemas.microsoft.com/office/drawing/2014/main" xmlns="" id="{AC8C44AD-E8A7-1DFD-22FB-F397132D14A8}"/>
              </a:ext>
            </a:extLst>
          </p:cNvPr>
          <p:cNvSpPr txBox="1"/>
          <p:nvPr/>
        </p:nvSpPr>
        <p:spPr>
          <a:xfrm>
            <a:off x="324756" y="2734666"/>
            <a:ext cx="8589363" cy="1292662"/>
          </a:xfrm>
          <a:prstGeom prst="rect">
            <a:avLst/>
          </a:prstGeom>
          <a:noFill/>
        </p:spPr>
        <p:txBody>
          <a:bodyPr wrap="square">
            <a:spAutoFit/>
          </a:bodyPr>
          <a:lstStyle/>
          <a:p>
            <a:pPr algn="ctr"/>
            <a:r>
              <a:rPr lang="en-US" sz="2600" b="1" dirty="0">
                <a:solidFill>
                  <a:schemeClr val="accent2">
                    <a:lumMod val="50000"/>
                  </a:schemeClr>
                </a:solidFill>
                <a:latin typeface="URWPalladioL-Bold"/>
              </a:rPr>
              <a:t>Efficient Machine Learning Approaches in Medicine :</a:t>
            </a:r>
            <a:br>
              <a:rPr lang="en-US" sz="2600" b="1" dirty="0">
                <a:solidFill>
                  <a:schemeClr val="accent2">
                    <a:lumMod val="50000"/>
                  </a:schemeClr>
                </a:solidFill>
                <a:latin typeface="URWPalladioL-Bold"/>
              </a:rPr>
            </a:br>
            <a:r>
              <a:rPr lang="en-US" sz="2600" b="1" dirty="0">
                <a:solidFill>
                  <a:schemeClr val="accent2">
                    <a:lumMod val="50000"/>
                  </a:schemeClr>
                </a:solidFill>
                <a:latin typeface="URWPalladioL-Bold"/>
              </a:rPr>
              <a:t>Predicting Equity in Outcomes After Hematopoietic Cell Transplantation</a:t>
            </a:r>
            <a:endParaRPr lang="en-US" sz="2600" dirty="0">
              <a:solidFill>
                <a:schemeClr val="accent2">
                  <a:lumMod val="50000"/>
                </a:schemeClr>
              </a:solidFill>
            </a:endParaRPr>
          </a:p>
        </p:txBody>
      </p:sp>
      <p:sp>
        <p:nvSpPr>
          <p:cNvPr id="12" name="Google Shape;374;p35">
            <a:extLst>
              <a:ext uri="{FF2B5EF4-FFF2-40B4-BE49-F238E27FC236}">
                <a16:creationId xmlns:a16="http://schemas.microsoft.com/office/drawing/2014/main" xmlns="" id="{B719FDEC-2236-943E-D731-81FEAE85325C}"/>
              </a:ext>
            </a:extLst>
          </p:cNvPr>
          <p:cNvSpPr txBox="1"/>
          <p:nvPr/>
        </p:nvSpPr>
        <p:spPr>
          <a:xfrm>
            <a:off x="1464235" y="4450017"/>
            <a:ext cx="2378635" cy="8929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solidFill>
                  <a:srgbClr val="0D0D0D"/>
                </a:solidFill>
                <a:latin typeface="Georgia"/>
                <a:ea typeface="Georgia"/>
                <a:cs typeface="Georgia"/>
                <a:sym typeface="Georgia"/>
              </a:rPr>
              <a:t>Supervised by:</a:t>
            </a:r>
            <a:endParaRPr sz="1400" b="1" dirty="0">
              <a:solidFill>
                <a:srgbClr val="0D0D0D"/>
              </a:solidFill>
              <a:latin typeface="Georgia"/>
              <a:ea typeface="Georgia"/>
              <a:cs typeface="Georgia"/>
              <a:sym typeface="Georgia"/>
            </a:endParaRPr>
          </a:p>
          <a:p>
            <a:pPr marL="0" lvl="0" indent="0" algn="l" rtl="0">
              <a:spcBef>
                <a:spcPts val="0"/>
              </a:spcBef>
              <a:spcAft>
                <a:spcPts val="0"/>
              </a:spcAft>
              <a:buNone/>
            </a:pPr>
            <a:r>
              <a:rPr lang="en" sz="1400" dirty="0">
                <a:solidFill>
                  <a:srgbClr val="0D0D0D"/>
                </a:solidFill>
                <a:latin typeface="Georgia"/>
                <a:ea typeface="Georgia"/>
                <a:cs typeface="Georgia"/>
                <a:sym typeface="Georgia"/>
              </a:rPr>
              <a:t>Prof. Dr. Doina Logofatu</a:t>
            </a:r>
            <a:endParaRPr sz="1400" dirty="0">
              <a:solidFill>
                <a:srgbClr val="0D0D0D"/>
              </a:solidFill>
              <a:latin typeface="Georgia"/>
              <a:ea typeface="Georgia"/>
              <a:cs typeface="Georgia"/>
              <a:sym typeface="Georgia"/>
            </a:endParaRPr>
          </a:p>
          <a:p>
            <a:pPr marL="0" lvl="0" indent="0" algn="l" rtl="0">
              <a:spcBef>
                <a:spcPts val="0"/>
              </a:spcBef>
              <a:spcAft>
                <a:spcPts val="0"/>
              </a:spcAft>
              <a:buNone/>
            </a:pPr>
            <a:r>
              <a:rPr lang="en" sz="1400" dirty="0">
                <a:solidFill>
                  <a:srgbClr val="0D0D0D"/>
                </a:solidFill>
                <a:latin typeface="Georgia"/>
                <a:ea typeface="Georgia"/>
                <a:cs typeface="Georgia"/>
                <a:sym typeface="Georgia"/>
              </a:rPr>
              <a:t>Prof. Dr. Eicke Godehardt</a:t>
            </a:r>
            <a:endParaRPr sz="1400" dirty="0">
              <a:solidFill>
                <a:srgbClr val="0D0D0D"/>
              </a:solidFill>
              <a:latin typeface="Georgia"/>
              <a:ea typeface="Georgia"/>
              <a:cs typeface="Georgia"/>
              <a:sym typeface="Georgia"/>
            </a:endParaRPr>
          </a:p>
          <a:p>
            <a:pPr marL="0" lvl="0" indent="0" algn="l" rtl="0">
              <a:spcBef>
                <a:spcPts val="0"/>
              </a:spcBef>
              <a:spcAft>
                <a:spcPts val="0"/>
              </a:spcAft>
              <a:buNone/>
            </a:pPr>
            <a:endParaRPr sz="2000" dirty="0">
              <a:solidFill>
                <a:schemeClr val="dk1"/>
              </a:solidFill>
              <a:latin typeface="Assistant"/>
              <a:ea typeface="Assistant"/>
              <a:cs typeface="Assistant"/>
              <a:sym typeface="Assistant"/>
            </a:endParaRPr>
          </a:p>
        </p:txBody>
      </p:sp>
      <p:sp>
        <p:nvSpPr>
          <p:cNvPr id="13" name="Google Shape;371;p35">
            <a:extLst>
              <a:ext uri="{FF2B5EF4-FFF2-40B4-BE49-F238E27FC236}">
                <a16:creationId xmlns:a16="http://schemas.microsoft.com/office/drawing/2014/main" xmlns="" id="{228CAA9D-7389-A8B4-EC5F-BE637B2D2B2A}"/>
              </a:ext>
            </a:extLst>
          </p:cNvPr>
          <p:cNvSpPr txBox="1"/>
          <p:nvPr/>
        </p:nvSpPr>
        <p:spPr>
          <a:xfrm>
            <a:off x="5671672" y="4450017"/>
            <a:ext cx="30144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b="1" dirty="0">
                <a:solidFill>
                  <a:srgbClr val="0D0D0D"/>
                </a:solidFill>
                <a:latin typeface="Georgia"/>
                <a:ea typeface="Georgia"/>
                <a:cs typeface="Georgia"/>
                <a:sym typeface="Georgia"/>
              </a:rPr>
              <a:t>Presented by:</a:t>
            </a:r>
            <a:endParaRPr sz="1400" b="1" dirty="0">
              <a:solidFill>
                <a:srgbClr val="0D0D0D"/>
              </a:solidFill>
              <a:latin typeface="Georgia"/>
              <a:ea typeface="Georgia"/>
              <a:cs typeface="Georgia"/>
              <a:sym typeface="Georgia"/>
            </a:endParaRPr>
          </a:p>
          <a:p>
            <a:pPr lvl="0"/>
            <a:r>
              <a:rPr lang="en-GB" sz="1400" dirty="0" err="1">
                <a:solidFill>
                  <a:srgbClr val="0D0D0D"/>
                </a:solidFill>
                <a:latin typeface="Georgia"/>
                <a:ea typeface="Georgia"/>
                <a:cs typeface="Georgia"/>
                <a:sym typeface="Georgia"/>
              </a:rPr>
              <a:t>Md</a:t>
            </a:r>
            <a:r>
              <a:rPr lang="en-GB" sz="1400" dirty="0">
                <a:solidFill>
                  <a:srgbClr val="0D0D0D"/>
                </a:solidFill>
                <a:latin typeface="Georgia"/>
                <a:ea typeface="Georgia"/>
                <a:cs typeface="Georgia"/>
                <a:sym typeface="Georgia"/>
              </a:rPr>
              <a:t> Abu </a:t>
            </a:r>
            <a:r>
              <a:rPr lang="en-GB" sz="1400" dirty="0" err="1">
                <a:solidFill>
                  <a:srgbClr val="0D0D0D"/>
                </a:solidFill>
                <a:latin typeface="Georgia"/>
                <a:ea typeface="Georgia"/>
                <a:cs typeface="Georgia"/>
                <a:sym typeface="Georgia"/>
              </a:rPr>
              <a:t>Syeem</a:t>
            </a:r>
            <a:r>
              <a:rPr lang="en-GB" sz="1400" dirty="0">
                <a:solidFill>
                  <a:srgbClr val="0D0D0D"/>
                </a:solidFill>
                <a:latin typeface="Georgia"/>
                <a:ea typeface="Georgia"/>
                <a:cs typeface="Georgia"/>
                <a:sym typeface="Georgia"/>
              </a:rPr>
              <a:t> </a:t>
            </a:r>
            <a:r>
              <a:rPr lang="en-GB" sz="1400" dirty="0" smtClean="0">
                <a:solidFill>
                  <a:srgbClr val="0D0D0D"/>
                </a:solidFill>
                <a:latin typeface="Georgia"/>
                <a:ea typeface="Georgia"/>
                <a:cs typeface="Georgia"/>
                <a:sym typeface="Georgia"/>
              </a:rPr>
              <a:t>DIPU</a:t>
            </a:r>
          </a:p>
          <a:p>
            <a:pPr lvl="0"/>
            <a:r>
              <a:rPr lang="en" sz="1400" dirty="0" smtClean="0">
                <a:solidFill>
                  <a:srgbClr val="0D0D0D"/>
                </a:solidFill>
                <a:latin typeface="Georgia"/>
                <a:ea typeface="Georgia"/>
                <a:cs typeface="Georgia"/>
                <a:sym typeface="Georgia"/>
              </a:rPr>
              <a:t>Matriculation </a:t>
            </a:r>
            <a:r>
              <a:rPr lang="en" sz="1400" dirty="0">
                <a:solidFill>
                  <a:srgbClr val="0D0D0D"/>
                </a:solidFill>
                <a:latin typeface="Georgia"/>
                <a:ea typeface="Georgia"/>
                <a:cs typeface="Georgia"/>
                <a:sym typeface="Georgia"/>
              </a:rPr>
              <a:t>no.: </a:t>
            </a:r>
            <a:r>
              <a:rPr lang="en" sz="1400" dirty="0" smtClean="0">
                <a:solidFill>
                  <a:srgbClr val="0D0D0D"/>
                </a:solidFill>
                <a:latin typeface="Georgia"/>
                <a:ea typeface="Georgia"/>
                <a:cs typeface="Georgia"/>
                <a:sym typeface="Georgia"/>
              </a:rPr>
              <a:t>1324442</a:t>
            </a:r>
            <a:endParaRPr sz="1400" dirty="0">
              <a:solidFill>
                <a:srgbClr val="0D0D0D"/>
              </a:solidFill>
              <a:latin typeface="Georgia"/>
              <a:ea typeface="Georgia"/>
              <a:cs typeface="Georgia"/>
              <a:sym typeface="Georgia"/>
            </a:endParaRPr>
          </a:p>
          <a:p>
            <a:pPr marL="0" lvl="0" indent="0" algn="l" rtl="0">
              <a:spcBef>
                <a:spcPts val="0"/>
              </a:spcBef>
              <a:spcAft>
                <a:spcPts val="0"/>
              </a:spcAft>
              <a:buNone/>
            </a:pPr>
            <a:r>
              <a:rPr lang="en" sz="1400" dirty="0">
                <a:solidFill>
                  <a:srgbClr val="0D0D0D"/>
                </a:solidFill>
                <a:latin typeface="Georgia"/>
                <a:ea typeface="Georgia"/>
                <a:cs typeface="Georgia"/>
                <a:sym typeface="Georgia"/>
              </a:rPr>
              <a:t>Email: </a:t>
            </a:r>
            <a:r>
              <a:rPr lang="en-US" sz="1400" dirty="0">
                <a:solidFill>
                  <a:srgbClr val="0D0D0D"/>
                </a:solidFill>
                <a:latin typeface="Georgia"/>
                <a:ea typeface="Georgia"/>
                <a:cs typeface="Georgia"/>
                <a:sym typeface="Georgia"/>
              </a:rPr>
              <a:t>md.ulalam@stud.fra-uas.de</a:t>
            </a:r>
            <a:endParaRPr sz="1600" dirty="0">
              <a:solidFill>
                <a:schemeClr val="dk1"/>
              </a:solidFill>
              <a:latin typeface="Georgia"/>
              <a:ea typeface="Georgia"/>
              <a:cs typeface="Georgia"/>
              <a:sym typeface="Georgia"/>
            </a:endParaRPr>
          </a:p>
        </p:txBody>
      </p:sp>
      <p:cxnSp>
        <p:nvCxnSpPr>
          <p:cNvPr id="15" name="Straight Connector 14">
            <a:extLst>
              <a:ext uri="{FF2B5EF4-FFF2-40B4-BE49-F238E27FC236}">
                <a16:creationId xmlns:a16="http://schemas.microsoft.com/office/drawing/2014/main" xmlns="" id="{46E6DCC4-6C8A-7141-D482-AE7E5790E64A}"/>
              </a:ext>
            </a:extLst>
          </p:cNvPr>
          <p:cNvCxnSpPr/>
          <p:nvPr/>
        </p:nvCxnSpPr>
        <p:spPr>
          <a:xfrm>
            <a:off x="1869889" y="2547421"/>
            <a:ext cx="5499099"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xmlns="" id="{FCC1C4C6-0FC6-9EF9-8F0B-09365A3FF9DE}"/>
              </a:ext>
            </a:extLst>
          </p:cNvPr>
          <p:cNvCxnSpPr/>
          <p:nvPr/>
        </p:nvCxnSpPr>
        <p:spPr>
          <a:xfrm>
            <a:off x="1930400" y="4189506"/>
            <a:ext cx="554616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101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extBox 208">
            <a:extLst>
              <a:ext uri="{FF2B5EF4-FFF2-40B4-BE49-F238E27FC236}">
                <a16:creationId xmlns:a16="http://schemas.microsoft.com/office/drawing/2014/main" xmlns="" id="{232CE21E-84B3-4384-4D39-CC1CC0EE88D1}"/>
              </a:ext>
            </a:extLst>
          </p:cNvPr>
          <p:cNvGraphicFramePr/>
          <p:nvPr>
            <p:extLst>
              <p:ext uri="{D42A27DB-BD31-4B8C-83A1-F6EECF244321}">
                <p14:modId xmlns:p14="http://schemas.microsoft.com/office/powerpoint/2010/main" val="2607835357"/>
              </p:ext>
            </p:extLst>
          </p:nvPr>
        </p:nvGraphicFramePr>
        <p:xfrm>
          <a:off x="824518" y="2085141"/>
          <a:ext cx="7952282" cy="4097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p:cNvSpPr>
            <a:spLocks noGrp="1"/>
          </p:cNvSpPr>
          <p:nvPr>
            <p:ph type="title"/>
          </p:nvPr>
        </p:nvSpPr>
        <p:spPr>
          <a:xfrm>
            <a:off x="1376152" y="624110"/>
            <a:ext cx="7284749" cy="1280890"/>
          </a:xfrm>
        </p:spPr>
        <p:txBody>
          <a:bodyPr>
            <a:normAutofit/>
          </a:bodyPr>
          <a:lstStyle/>
          <a:p>
            <a:r>
              <a:rPr lang="en-US" b="1" dirty="0" smtClean="0">
                <a:latin typeface="Georgia" panose="02040502050405020303" pitchFamily="18" charset="0"/>
              </a:rPr>
              <a:t>Hyper-parameter Tuning</a:t>
            </a:r>
            <a:endParaRPr lang="en-US" b="1" dirty="0">
              <a:latin typeface="Georgia" panose="02040502050405020303" pitchFamily="18" charset="0"/>
            </a:endParaRPr>
          </a:p>
        </p:txBody>
      </p:sp>
      <p:sp>
        <p:nvSpPr>
          <p:cNvPr id="4"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458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Tree>
    <p:extLst>
      <p:ext uri="{BB962C8B-B14F-4D97-AF65-F5344CB8AC3E}">
        <p14:creationId xmlns:p14="http://schemas.microsoft.com/office/powerpoint/2010/main" val="2993484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376152" y="624110"/>
            <a:ext cx="7284749" cy="1280890"/>
          </a:xfrm>
        </p:spPr>
        <p:txBody>
          <a:bodyPr>
            <a:normAutofit/>
          </a:bodyPr>
          <a:lstStyle/>
          <a:p>
            <a:r>
              <a:rPr lang="en-US" b="1" dirty="0" err="1">
                <a:latin typeface="Georgia" panose="02040502050405020303" pitchFamily="18" charset="0"/>
              </a:rPr>
              <a:t>RandomizedSearchCV</a:t>
            </a:r>
            <a:endParaRPr lang="en-US" b="1" dirty="0">
              <a:latin typeface="Georgia" panose="02040502050405020303" pitchFamily="18" charset="0"/>
            </a:endParaRPr>
          </a:p>
        </p:txBody>
      </p:sp>
      <p:graphicFrame>
        <p:nvGraphicFramePr>
          <p:cNvPr id="3" name="Diagram 2"/>
          <p:cNvGraphicFramePr/>
          <p:nvPr>
            <p:extLst>
              <p:ext uri="{D42A27DB-BD31-4B8C-83A1-F6EECF244321}">
                <p14:modId xmlns:p14="http://schemas.microsoft.com/office/powerpoint/2010/main" val="3435875455"/>
              </p:ext>
            </p:extLst>
          </p:nvPr>
        </p:nvGraphicFramePr>
        <p:xfrm>
          <a:off x="1309570" y="4789200"/>
          <a:ext cx="7167351" cy="1221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1309570" y="1672671"/>
            <a:ext cx="7015326" cy="2336910"/>
            <a:chOff x="1309570" y="1904292"/>
            <a:chExt cx="7015326" cy="2336910"/>
          </a:xfrm>
        </p:grpSpPr>
        <p:sp>
          <p:nvSpPr>
            <p:cNvPr id="9" name="Freeform 8"/>
            <p:cNvSpPr/>
            <p:nvPr/>
          </p:nvSpPr>
          <p:spPr>
            <a:xfrm>
              <a:off x="1497729" y="1904293"/>
              <a:ext cx="3310525" cy="1034539"/>
            </a:xfrm>
            <a:custGeom>
              <a:avLst/>
              <a:gdLst>
                <a:gd name="connsiteX0" fmla="*/ 0 w 3310525"/>
                <a:gd name="connsiteY0" fmla="*/ 0 h 1034539"/>
                <a:gd name="connsiteX1" fmla="*/ 3310525 w 3310525"/>
                <a:gd name="connsiteY1" fmla="*/ 0 h 1034539"/>
                <a:gd name="connsiteX2" fmla="*/ 3310525 w 3310525"/>
                <a:gd name="connsiteY2" fmla="*/ 1034539 h 1034539"/>
                <a:gd name="connsiteX3" fmla="*/ 0 w 3310525"/>
                <a:gd name="connsiteY3" fmla="*/ 1034539 h 1034539"/>
                <a:gd name="connsiteX4" fmla="*/ 0 w 3310525"/>
                <a:gd name="connsiteY4" fmla="*/ 0 h 1034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0525" h="1034539">
                  <a:moveTo>
                    <a:pt x="0" y="0"/>
                  </a:moveTo>
                  <a:lnTo>
                    <a:pt x="3310525" y="0"/>
                  </a:lnTo>
                  <a:lnTo>
                    <a:pt x="3310525" y="1034539"/>
                  </a:lnTo>
                  <a:lnTo>
                    <a:pt x="0" y="1034539"/>
                  </a:lnTo>
                  <a:lnTo>
                    <a:pt x="0" y="0"/>
                  </a:lnTo>
                  <a:close/>
                </a:path>
              </a:pathLst>
            </a:custGeom>
          </p:spPr>
          <p:style>
            <a:lnRef idx="1">
              <a:schemeClr val="accent1">
                <a:hueOff val="0"/>
                <a:satOff val="0"/>
                <a:lumOff val="0"/>
                <a:alphaOff val="0"/>
              </a:schemeClr>
            </a:lnRef>
            <a:fillRef idx="1">
              <a:schemeClr val="accent1">
                <a:alpha val="40000"/>
                <a:tint val="40000"/>
                <a:hueOff val="0"/>
                <a:satOff val="0"/>
                <a:lumOff val="0"/>
                <a:alphaOff val="0"/>
              </a:schemeClr>
            </a:fillRef>
            <a:effectRef idx="0">
              <a:schemeClr val="accent1">
                <a:alpha val="40000"/>
                <a:tint val="40000"/>
                <a:hueOff val="0"/>
                <a:satOff val="0"/>
                <a:lumOff val="0"/>
                <a:alphaOff val="0"/>
              </a:schemeClr>
            </a:effectRef>
            <a:fontRef idx="minor">
              <a:schemeClr val="dk1">
                <a:hueOff val="0"/>
                <a:satOff val="0"/>
                <a:lumOff val="0"/>
                <a:alphaOff val="0"/>
              </a:schemeClr>
            </a:fontRef>
          </p:style>
          <p:txBody>
            <a:bodyPr spcFirstLastPara="0" vert="horz" wrap="square" lIns="700728" tIns="49530" rIns="49530" bIns="49530" numCol="1" spcCol="1270" anchor="ctr" anchorCtr="0">
              <a:noAutofit/>
            </a:bodyPr>
            <a:lstStyle/>
            <a:p>
              <a:pPr lvl="0" algn="l" defTabSz="577850">
                <a:lnSpc>
                  <a:spcPct val="90000"/>
                </a:lnSpc>
                <a:spcBef>
                  <a:spcPct val="0"/>
                </a:spcBef>
                <a:spcAft>
                  <a:spcPct val="35000"/>
                </a:spcAft>
              </a:pPr>
              <a:r>
                <a:rPr lang="en-US" sz="1400" b="0" kern="1200" dirty="0">
                  <a:latin typeface="Georgia" panose="02040502050405020303" pitchFamily="18" charset="0"/>
                </a:rPr>
                <a:t>Randomly</a:t>
              </a:r>
              <a:r>
                <a:rPr lang="en-US" sz="1400" kern="1200" dirty="0">
                  <a:latin typeface="Georgia" panose="02040502050405020303" pitchFamily="18" charset="0"/>
                </a:rPr>
                <a:t> samples hyperparameter </a:t>
              </a:r>
              <a:r>
                <a:rPr lang="en-US" sz="1400" b="0" kern="1200" dirty="0">
                  <a:latin typeface="Georgia" panose="02040502050405020303" pitchFamily="18" charset="0"/>
                </a:rPr>
                <a:t>combinations from</a:t>
              </a:r>
              <a:r>
                <a:rPr lang="en-US" sz="1400" kern="1200" dirty="0">
                  <a:latin typeface="Georgia" panose="02040502050405020303" pitchFamily="18" charset="0"/>
                </a:rPr>
                <a:t> a defined search space, rather than testing all possible options.</a:t>
              </a:r>
            </a:p>
          </p:txBody>
        </p:sp>
        <p:sp>
          <p:nvSpPr>
            <p:cNvPr id="10" name="Rectangle 9"/>
            <p:cNvSpPr/>
            <p:nvPr/>
          </p:nvSpPr>
          <p:spPr>
            <a:xfrm>
              <a:off x="1359791" y="1904292"/>
              <a:ext cx="724177" cy="936834"/>
            </a:xfrm>
            <a:prstGeom prst="rect">
              <a:avLst/>
            </a:prstGeom>
            <a:solidFill>
              <a:schemeClr val="bg2"/>
            </a:solidFill>
          </p:spPr>
          <p:style>
            <a:lnRef idx="2">
              <a:schemeClr val="accent1">
                <a:shade val="80000"/>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11" name="Freeform 10"/>
            <p:cNvSpPr/>
            <p:nvPr/>
          </p:nvSpPr>
          <p:spPr>
            <a:xfrm>
              <a:off x="5060573" y="1917183"/>
              <a:ext cx="3214102" cy="1004407"/>
            </a:xfrm>
            <a:custGeom>
              <a:avLst/>
              <a:gdLst>
                <a:gd name="connsiteX0" fmla="*/ 0 w 3214102"/>
                <a:gd name="connsiteY0" fmla="*/ 0 h 1004407"/>
                <a:gd name="connsiteX1" fmla="*/ 3214102 w 3214102"/>
                <a:gd name="connsiteY1" fmla="*/ 0 h 1004407"/>
                <a:gd name="connsiteX2" fmla="*/ 3214102 w 3214102"/>
                <a:gd name="connsiteY2" fmla="*/ 1004407 h 1004407"/>
                <a:gd name="connsiteX3" fmla="*/ 0 w 3214102"/>
                <a:gd name="connsiteY3" fmla="*/ 1004407 h 1004407"/>
                <a:gd name="connsiteX4" fmla="*/ 0 w 3214102"/>
                <a:gd name="connsiteY4" fmla="*/ 0 h 1004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4102" h="1004407">
                  <a:moveTo>
                    <a:pt x="0" y="0"/>
                  </a:moveTo>
                  <a:lnTo>
                    <a:pt x="3214102" y="0"/>
                  </a:lnTo>
                  <a:lnTo>
                    <a:pt x="3214102" y="1004407"/>
                  </a:lnTo>
                  <a:lnTo>
                    <a:pt x="0" y="1004407"/>
                  </a:lnTo>
                  <a:lnTo>
                    <a:pt x="0" y="0"/>
                  </a:lnTo>
                  <a:close/>
                </a:path>
              </a:pathLst>
            </a:custGeom>
          </p:spPr>
          <p:style>
            <a:lnRef idx="1">
              <a:schemeClr val="accent1">
                <a:hueOff val="0"/>
                <a:satOff val="0"/>
                <a:lumOff val="0"/>
                <a:alphaOff val="0"/>
              </a:schemeClr>
            </a:lnRef>
            <a:fillRef idx="1">
              <a:schemeClr val="accent1">
                <a:alpha val="40000"/>
                <a:tint val="40000"/>
                <a:hueOff val="0"/>
                <a:satOff val="0"/>
                <a:lumOff val="0"/>
                <a:alphaOff val="0"/>
              </a:schemeClr>
            </a:fillRef>
            <a:effectRef idx="0">
              <a:schemeClr val="accent1">
                <a:alpha val="40000"/>
                <a:tint val="40000"/>
                <a:hueOff val="0"/>
                <a:satOff val="0"/>
                <a:lumOff val="0"/>
                <a:alphaOff val="0"/>
              </a:schemeClr>
            </a:effectRef>
            <a:fontRef idx="minor">
              <a:schemeClr val="dk1">
                <a:hueOff val="0"/>
                <a:satOff val="0"/>
                <a:lumOff val="0"/>
                <a:alphaOff val="0"/>
              </a:schemeClr>
            </a:fontRef>
          </p:style>
          <p:txBody>
            <a:bodyPr spcFirstLastPara="0" vert="horz" wrap="square" lIns="680318" tIns="49530" rIns="49530" bIns="49530" numCol="1" spcCol="1270" anchor="ctr" anchorCtr="0">
              <a:noAutofit/>
            </a:bodyPr>
            <a:lstStyle/>
            <a:p>
              <a:pPr lvl="0" algn="l" defTabSz="577850">
                <a:lnSpc>
                  <a:spcPct val="90000"/>
                </a:lnSpc>
                <a:spcBef>
                  <a:spcPct val="0"/>
                </a:spcBef>
                <a:spcAft>
                  <a:spcPct val="35000"/>
                </a:spcAft>
              </a:pPr>
              <a:r>
                <a:rPr lang="en-US" sz="1400" b="0" kern="1200" dirty="0">
                  <a:latin typeface="Georgia" panose="02040502050405020303" pitchFamily="18" charset="0"/>
                </a:rPr>
                <a:t>More efficient than </a:t>
              </a:r>
              <a:r>
                <a:rPr lang="en-US" sz="1400" kern="1200" dirty="0">
                  <a:latin typeface="Georgia" panose="02040502050405020303" pitchFamily="18" charset="0"/>
                </a:rPr>
                <a:t>Grid Search, especially with large parameter ranges.</a:t>
              </a:r>
            </a:p>
          </p:txBody>
        </p:sp>
        <p:sp>
          <p:nvSpPr>
            <p:cNvPr id="12" name="Rectangle 11"/>
            <p:cNvSpPr/>
            <p:nvPr/>
          </p:nvSpPr>
          <p:spPr>
            <a:xfrm>
              <a:off x="4926652" y="1917183"/>
              <a:ext cx="673957" cy="909546"/>
            </a:xfrm>
            <a:prstGeom prst="rect">
              <a:avLst/>
            </a:prstGeom>
            <a:solidFill>
              <a:schemeClr val="bg2"/>
            </a:solidFill>
          </p:spPr>
          <p:style>
            <a:lnRef idx="2">
              <a:schemeClr val="accent1">
                <a:shade val="80000"/>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13" name="Freeform 12"/>
            <p:cNvSpPr/>
            <p:nvPr/>
          </p:nvSpPr>
          <p:spPr>
            <a:xfrm>
              <a:off x="1447509" y="3206663"/>
              <a:ext cx="3310525" cy="1034539"/>
            </a:xfrm>
            <a:custGeom>
              <a:avLst/>
              <a:gdLst>
                <a:gd name="connsiteX0" fmla="*/ 0 w 3310525"/>
                <a:gd name="connsiteY0" fmla="*/ 0 h 1034539"/>
                <a:gd name="connsiteX1" fmla="*/ 3310525 w 3310525"/>
                <a:gd name="connsiteY1" fmla="*/ 0 h 1034539"/>
                <a:gd name="connsiteX2" fmla="*/ 3310525 w 3310525"/>
                <a:gd name="connsiteY2" fmla="*/ 1034539 h 1034539"/>
                <a:gd name="connsiteX3" fmla="*/ 0 w 3310525"/>
                <a:gd name="connsiteY3" fmla="*/ 1034539 h 1034539"/>
                <a:gd name="connsiteX4" fmla="*/ 0 w 3310525"/>
                <a:gd name="connsiteY4" fmla="*/ 0 h 1034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0525" h="1034539">
                  <a:moveTo>
                    <a:pt x="0" y="0"/>
                  </a:moveTo>
                  <a:lnTo>
                    <a:pt x="3310525" y="0"/>
                  </a:lnTo>
                  <a:lnTo>
                    <a:pt x="3310525" y="1034539"/>
                  </a:lnTo>
                  <a:lnTo>
                    <a:pt x="0" y="1034539"/>
                  </a:lnTo>
                  <a:lnTo>
                    <a:pt x="0" y="0"/>
                  </a:lnTo>
                  <a:close/>
                </a:path>
              </a:pathLst>
            </a:custGeom>
          </p:spPr>
          <p:style>
            <a:lnRef idx="1">
              <a:schemeClr val="accent1">
                <a:hueOff val="0"/>
                <a:satOff val="0"/>
                <a:lumOff val="0"/>
                <a:alphaOff val="0"/>
              </a:schemeClr>
            </a:lnRef>
            <a:fillRef idx="1">
              <a:schemeClr val="accent1">
                <a:alpha val="40000"/>
                <a:tint val="40000"/>
                <a:hueOff val="0"/>
                <a:satOff val="0"/>
                <a:lumOff val="0"/>
                <a:alphaOff val="0"/>
              </a:schemeClr>
            </a:fillRef>
            <a:effectRef idx="0">
              <a:schemeClr val="accent1">
                <a:alpha val="40000"/>
                <a:tint val="40000"/>
                <a:hueOff val="0"/>
                <a:satOff val="0"/>
                <a:lumOff val="0"/>
                <a:alphaOff val="0"/>
              </a:schemeClr>
            </a:effectRef>
            <a:fontRef idx="minor">
              <a:schemeClr val="dk1">
                <a:hueOff val="0"/>
                <a:satOff val="0"/>
                <a:lumOff val="0"/>
                <a:alphaOff val="0"/>
              </a:schemeClr>
            </a:fontRef>
          </p:style>
          <p:txBody>
            <a:bodyPr spcFirstLastPara="0" vert="horz" wrap="square" lIns="700728" tIns="49530" rIns="49530" bIns="49530" numCol="1" spcCol="1270" anchor="ctr" anchorCtr="0">
              <a:noAutofit/>
            </a:bodyPr>
            <a:lstStyle/>
            <a:p>
              <a:pPr lvl="0" algn="l" defTabSz="577850">
                <a:lnSpc>
                  <a:spcPct val="90000"/>
                </a:lnSpc>
                <a:spcBef>
                  <a:spcPct val="0"/>
                </a:spcBef>
                <a:spcAft>
                  <a:spcPct val="35000"/>
                </a:spcAft>
              </a:pPr>
              <a:r>
                <a:rPr lang="en-US" sz="1400" kern="1200">
                  <a:latin typeface="Georgia" panose="02040502050405020303" pitchFamily="18" charset="0"/>
                </a:rPr>
                <a:t>Works with cross-validation to ensure reliable performance evaluation.</a:t>
              </a:r>
            </a:p>
          </p:txBody>
        </p:sp>
        <p:sp>
          <p:nvSpPr>
            <p:cNvPr id="14" name="Rectangle 13"/>
            <p:cNvSpPr/>
            <p:nvPr/>
          </p:nvSpPr>
          <p:spPr>
            <a:xfrm>
              <a:off x="1309570" y="3206662"/>
              <a:ext cx="654141" cy="936833"/>
            </a:xfrm>
            <a:prstGeom prst="rect">
              <a:avLst/>
            </a:prstGeom>
            <a:solidFill>
              <a:schemeClr val="bg2"/>
            </a:solidFill>
          </p:spPr>
          <p:style>
            <a:lnRef idx="2">
              <a:schemeClr val="accent1">
                <a:shade val="80000"/>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15" name="Freeform 14"/>
            <p:cNvSpPr/>
            <p:nvPr/>
          </p:nvSpPr>
          <p:spPr>
            <a:xfrm>
              <a:off x="5014371" y="3206663"/>
              <a:ext cx="3310525" cy="1034539"/>
            </a:xfrm>
            <a:custGeom>
              <a:avLst/>
              <a:gdLst>
                <a:gd name="connsiteX0" fmla="*/ 0 w 3310525"/>
                <a:gd name="connsiteY0" fmla="*/ 0 h 1034539"/>
                <a:gd name="connsiteX1" fmla="*/ 3310525 w 3310525"/>
                <a:gd name="connsiteY1" fmla="*/ 0 h 1034539"/>
                <a:gd name="connsiteX2" fmla="*/ 3310525 w 3310525"/>
                <a:gd name="connsiteY2" fmla="*/ 1034539 h 1034539"/>
                <a:gd name="connsiteX3" fmla="*/ 0 w 3310525"/>
                <a:gd name="connsiteY3" fmla="*/ 1034539 h 1034539"/>
                <a:gd name="connsiteX4" fmla="*/ 0 w 3310525"/>
                <a:gd name="connsiteY4" fmla="*/ 0 h 1034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0525" h="1034539">
                  <a:moveTo>
                    <a:pt x="0" y="0"/>
                  </a:moveTo>
                  <a:lnTo>
                    <a:pt x="3310525" y="0"/>
                  </a:lnTo>
                  <a:lnTo>
                    <a:pt x="3310525" y="1034539"/>
                  </a:lnTo>
                  <a:lnTo>
                    <a:pt x="0" y="1034539"/>
                  </a:lnTo>
                  <a:lnTo>
                    <a:pt x="0" y="0"/>
                  </a:lnTo>
                  <a:close/>
                </a:path>
              </a:pathLst>
            </a:custGeom>
          </p:spPr>
          <p:style>
            <a:lnRef idx="1">
              <a:schemeClr val="accent1">
                <a:hueOff val="0"/>
                <a:satOff val="0"/>
                <a:lumOff val="0"/>
                <a:alphaOff val="0"/>
              </a:schemeClr>
            </a:lnRef>
            <a:fillRef idx="1">
              <a:schemeClr val="accent1">
                <a:alpha val="40000"/>
                <a:tint val="40000"/>
                <a:hueOff val="0"/>
                <a:satOff val="0"/>
                <a:lumOff val="0"/>
                <a:alphaOff val="0"/>
              </a:schemeClr>
            </a:fillRef>
            <a:effectRef idx="0">
              <a:schemeClr val="accent1">
                <a:alpha val="40000"/>
                <a:tint val="40000"/>
                <a:hueOff val="0"/>
                <a:satOff val="0"/>
                <a:lumOff val="0"/>
                <a:alphaOff val="0"/>
              </a:schemeClr>
            </a:effectRef>
            <a:fontRef idx="minor">
              <a:schemeClr val="dk1">
                <a:hueOff val="0"/>
                <a:satOff val="0"/>
                <a:lumOff val="0"/>
                <a:alphaOff val="0"/>
              </a:schemeClr>
            </a:fontRef>
          </p:style>
          <p:txBody>
            <a:bodyPr spcFirstLastPara="0" vert="horz" wrap="square" lIns="700728" tIns="49530" rIns="49530" bIns="49530" numCol="1" spcCol="1270" anchor="ctr" anchorCtr="0">
              <a:noAutofit/>
            </a:bodyPr>
            <a:lstStyle/>
            <a:p>
              <a:pPr lvl="0" algn="l" defTabSz="577850">
                <a:lnSpc>
                  <a:spcPct val="90000"/>
                </a:lnSpc>
                <a:spcBef>
                  <a:spcPct val="0"/>
                </a:spcBef>
                <a:spcAft>
                  <a:spcPct val="35000"/>
                </a:spcAft>
              </a:pPr>
              <a:r>
                <a:rPr lang="en-US" sz="1400" kern="1200" dirty="0">
                  <a:latin typeface="Georgia" panose="02040502050405020303" pitchFamily="18" charset="0"/>
                </a:rPr>
                <a:t>Suitable for tuning both discrete and continuous </a:t>
              </a:r>
              <a:r>
                <a:rPr lang="en-US" sz="1400" kern="1200" dirty="0" err="1">
                  <a:latin typeface="Georgia" panose="02040502050405020303" pitchFamily="18" charset="0"/>
                </a:rPr>
                <a:t>hyperparameters</a:t>
              </a:r>
              <a:r>
                <a:rPr lang="en-US" sz="1400" kern="1200" dirty="0">
                  <a:latin typeface="Georgia" panose="02040502050405020303" pitchFamily="18" charset="0"/>
                </a:rPr>
                <a:t>.</a:t>
              </a:r>
            </a:p>
          </p:txBody>
        </p:sp>
        <p:sp>
          <p:nvSpPr>
            <p:cNvPr id="16" name="Rectangle 15"/>
            <p:cNvSpPr/>
            <p:nvPr/>
          </p:nvSpPr>
          <p:spPr>
            <a:xfrm>
              <a:off x="4876432" y="3206662"/>
              <a:ext cx="724177" cy="936834"/>
            </a:xfrm>
            <a:prstGeom prst="rect">
              <a:avLst/>
            </a:prstGeom>
            <a:solidFill>
              <a:schemeClr val="bg2"/>
            </a:solidFill>
          </p:spPr>
          <p:style>
            <a:lnRef idx="2">
              <a:schemeClr val="accent1">
                <a:shade val="80000"/>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lt1">
                <a:hueOff val="0"/>
                <a:satOff val="0"/>
                <a:lumOff val="0"/>
                <a:alphaOff val="0"/>
              </a:schemeClr>
            </a:fontRef>
          </p:style>
        </p:sp>
      </p:grpSp>
      <p:sp>
        <p:nvSpPr>
          <p:cNvPr id="17"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458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
        <p:nvSpPr>
          <p:cNvPr id="2" name="Rectangle 1"/>
          <p:cNvSpPr/>
          <p:nvPr/>
        </p:nvSpPr>
        <p:spPr>
          <a:xfrm>
            <a:off x="2550539" y="4447315"/>
            <a:ext cx="4414990" cy="369332"/>
          </a:xfrm>
          <a:prstGeom prst="rect">
            <a:avLst/>
          </a:prstGeom>
        </p:spPr>
        <p:txBody>
          <a:bodyPr wrap="none">
            <a:spAutoFit/>
          </a:bodyPr>
          <a:lstStyle/>
          <a:p>
            <a:pPr algn="ctr"/>
            <a:r>
              <a:rPr lang="en-US" b="1" u="sng" dirty="0" smtClean="0">
                <a:latin typeface="Georgia" panose="02040502050405020303" pitchFamily="18" charset="0"/>
              </a:rPr>
              <a:t>Model Hyper-parameter Tune steps</a:t>
            </a:r>
            <a:endParaRPr lang="en-US" b="1" u="sng" dirty="0">
              <a:latin typeface="Georgia" panose="02040502050405020303" pitchFamily="18" charset="0"/>
            </a:endParaRPr>
          </a:p>
        </p:txBody>
      </p:sp>
    </p:spTree>
    <p:extLst>
      <p:ext uri="{BB962C8B-B14F-4D97-AF65-F5344CB8AC3E}">
        <p14:creationId xmlns:p14="http://schemas.microsoft.com/office/powerpoint/2010/main" val="2393007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51BE15AD-74D9-4540-AECA-6A338D3028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46172" y="624110"/>
            <a:ext cx="7284749" cy="1280890"/>
          </a:xfrm>
        </p:spPr>
        <p:txBody>
          <a:bodyPr>
            <a:normAutofit/>
          </a:bodyPr>
          <a:lstStyle/>
          <a:p>
            <a:r>
              <a:rPr lang="en-US" b="1" dirty="0"/>
              <a:t>Methodology</a:t>
            </a:r>
          </a:p>
        </p:txBody>
      </p:sp>
      <p:sp>
        <p:nvSpPr>
          <p:cNvPr id="23" name="Rectangle 22">
            <a:extLst>
              <a:ext uri="{FF2B5EF4-FFF2-40B4-BE49-F238E27FC236}">
                <a16:creationId xmlns:a16="http://schemas.microsoft.com/office/drawing/2014/main" xmlns="" id="{5E2E47D1-2C32-4FB7-A5F0-F31C8F390B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Freeform 11">
            <a:extLst>
              <a:ext uri="{FF2B5EF4-FFF2-40B4-BE49-F238E27FC236}">
                <a16:creationId xmlns:a16="http://schemas.microsoft.com/office/drawing/2014/main" xmlns="" id="{884C5A90-A356-4F6E-92BE-AA65274708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714375"/>
            <a:ext cx="1191394"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xmlns="" id="{E09A9C2C-AD13-1E85-6856-EC7223A1417D}"/>
              </a:ext>
            </a:extLst>
          </p:cNvPr>
          <p:cNvGraphicFramePr>
            <a:graphicFrameLocks noGrp="1"/>
          </p:cNvGraphicFramePr>
          <p:nvPr>
            <p:ph idx="1"/>
            <p:extLst>
              <p:ext uri="{D42A27DB-BD31-4B8C-83A1-F6EECF244321}">
                <p14:modId xmlns:p14="http://schemas.microsoft.com/office/powerpoint/2010/main" val="1215902878"/>
              </p:ext>
            </p:extLst>
          </p:nvPr>
        </p:nvGraphicFramePr>
        <p:xfrm>
          <a:off x="810765" y="2222983"/>
          <a:ext cx="8083853" cy="3533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xmlns="" id="{BBCA9499-0F97-8840-4B1C-F512355093D5}"/>
              </a:ext>
            </a:extLst>
          </p:cNvPr>
          <p:cNvSpPr txBox="1"/>
          <p:nvPr/>
        </p:nvSpPr>
        <p:spPr>
          <a:xfrm>
            <a:off x="8661865" y="6559386"/>
            <a:ext cx="396409" cy="253916"/>
          </a:xfrm>
          <a:prstGeom prst="rect">
            <a:avLst/>
          </a:prstGeom>
          <a:noFill/>
        </p:spPr>
        <p:txBody>
          <a:bodyPr wrap="square" rtlCol="0">
            <a:spAutoFit/>
          </a:bodyPr>
          <a:lstStyle/>
          <a:p>
            <a:r>
              <a:rPr lang="en-GB" sz="1050" b="1" dirty="0"/>
              <a:t>11</a:t>
            </a:r>
            <a:endParaRPr lang="en-US" sz="1050" b="1" dirty="0"/>
          </a:p>
        </p:txBody>
      </p:sp>
      <p:sp>
        <p:nvSpPr>
          <p:cNvPr id="9"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458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1BB01FB5-37B9-4EBD-AF40-DE68D3CA46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0443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4919" y="3101093"/>
            <a:ext cx="1840539" cy="3029344"/>
          </a:xfrm>
        </p:spPr>
        <p:txBody>
          <a:bodyPr>
            <a:normAutofit/>
          </a:bodyPr>
          <a:lstStyle/>
          <a:p>
            <a:r>
              <a:rPr lang="en-US" sz="2800">
                <a:solidFill>
                  <a:schemeClr val="bg1"/>
                </a:solidFill>
              </a:rPr>
              <a:t>Data Sourcing</a:t>
            </a:r>
          </a:p>
        </p:txBody>
      </p:sp>
      <p:sp>
        <p:nvSpPr>
          <p:cNvPr id="11" name="Freeform 11">
            <a:extLst>
              <a:ext uri="{FF2B5EF4-FFF2-40B4-BE49-F238E27FC236}">
                <a16:creationId xmlns:a16="http://schemas.microsoft.com/office/drawing/2014/main" xmlns="" id="{06AF6A9A-0638-4916-AD29-9FC8FC07AE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19" y="3179901"/>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13" name="Rectangle 12">
            <a:extLst>
              <a:ext uri="{FF2B5EF4-FFF2-40B4-BE49-F238E27FC236}">
                <a16:creationId xmlns:a16="http://schemas.microsoft.com/office/drawing/2014/main" xmlns="" id="{79057B2B-0D8C-47F2-836B-2E7DD46215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96802" y="0"/>
            <a:ext cx="55471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2B3E8948-3C02-161F-EF83-096F37CF432B}"/>
              </a:ext>
            </a:extLst>
          </p:cNvPr>
          <p:cNvGraphicFramePr>
            <a:graphicFrameLocks noGrp="1"/>
          </p:cNvGraphicFramePr>
          <p:nvPr>
            <p:ph idx="1"/>
            <p:extLst>
              <p:ext uri="{D42A27DB-BD31-4B8C-83A1-F6EECF244321}">
                <p14:modId xmlns:p14="http://schemas.microsoft.com/office/powerpoint/2010/main" val="3930340006"/>
              </p:ext>
            </p:extLst>
          </p:nvPr>
        </p:nvGraphicFramePr>
        <p:xfrm>
          <a:off x="3534858" y="641551"/>
          <a:ext cx="544404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xmlns="" id="{3442C878-3D2B-7D8F-8372-2A8F1B1AEEC6}"/>
              </a:ext>
            </a:extLst>
          </p:cNvPr>
          <p:cNvSpPr txBox="1"/>
          <p:nvPr/>
        </p:nvSpPr>
        <p:spPr>
          <a:xfrm>
            <a:off x="8661865" y="6559386"/>
            <a:ext cx="396409" cy="253916"/>
          </a:xfrm>
          <a:prstGeom prst="rect">
            <a:avLst/>
          </a:prstGeom>
          <a:noFill/>
        </p:spPr>
        <p:txBody>
          <a:bodyPr wrap="square" rtlCol="0">
            <a:spAutoFit/>
          </a:bodyPr>
          <a:lstStyle/>
          <a:p>
            <a:r>
              <a:rPr lang="en-GB" sz="1050" b="1" dirty="0"/>
              <a:t>12</a:t>
            </a:r>
            <a:endParaRPr lang="en-US" sz="1050" b="1" dirty="0"/>
          </a:p>
        </p:txBody>
      </p:sp>
      <p:sp>
        <p:nvSpPr>
          <p:cNvPr id="10"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458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B0685DC-0CEE-482C-8A89-7A85EECA3D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53103" y="685800"/>
            <a:ext cx="3263895" cy="5225422"/>
          </a:xfrm>
        </p:spPr>
        <p:txBody>
          <a:bodyPr anchor="ctr">
            <a:normAutofit/>
          </a:bodyPr>
          <a:lstStyle/>
          <a:p>
            <a:r>
              <a:rPr lang="en-US" sz="3200" b="1" dirty="0">
                <a:latin typeface="Georgia" panose="02040502050405020303" pitchFamily="18" charset="0"/>
              </a:rPr>
              <a:t>Data Preprocessing</a:t>
            </a:r>
          </a:p>
        </p:txBody>
      </p:sp>
      <p:sp>
        <p:nvSpPr>
          <p:cNvPr id="10" name="Rectangle 9">
            <a:extLst>
              <a:ext uri="{FF2B5EF4-FFF2-40B4-BE49-F238E27FC236}">
                <a16:creationId xmlns:a16="http://schemas.microsoft.com/office/drawing/2014/main" xmlns="" id="{A31628A5-06CF-426B-948A-59ED234C9D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 y="685800"/>
            <a:ext cx="5702566" cy="5225422"/>
          </a:xfrm>
        </p:spPr>
        <p:txBody>
          <a:bodyPr anchor="ctr">
            <a:normAutofit/>
          </a:bodyPr>
          <a:lstStyle/>
          <a:p>
            <a:pPr lvl="1"/>
            <a:r>
              <a:rPr lang="en-US" sz="1550" dirty="0">
                <a:latin typeface="Georgia" panose="02040502050405020303" pitchFamily="18" charset="0"/>
              </a:rPr>
              <a:t>Data Cleaning – Handled missing values (categorical labeled as “Missing,” numerical imputed with median), removed duplicates, and treated outliers using the IQR method</a:t>
            </a:r>
            <a:r>
              <a:rPr lang="en-US" sz="1550" dirty="0" smtClean="0">
                <a:latin typeface="Georgia" panose="02040502050405020303" pitchFamily="18" charset="0"/>
              </a:rPr>
              <a:t>.</a:t>
            </a:r>
          </a:p>
          <a:p>
            <a:pPr lvl="1"/>
            <a:r>
              <a:rPr lang="en-US" sz="1550" dirty="0">
                <a:latin typeface="Georgia" panose="02040502050405020303" pitchFamily="18" charset="0"/>
              </a:rPr>
              <a:t>Data Transformation – Applied label encoding and one-hot encoding for categorical features, normalized numerical variables, and engineered new clinically relevant features.</a:t>
            </a:r>
            <a:r>
              <a:rPr lang="en-US" sz="1550" dirty="0" smtClean="0">
                <a:latin typeface="Georgia" panose="02040502050405020303" pitchFamily="18" charset="0"/>
              </a:rPr>
              <a:t>.</a:t>
            </a:r>
            <a:endParaRPr lang="en-US" sz="1550" dirty="0">
              <a:latin typeface="Georgia" panose="02040502050405020303" pitchFamily="18" charset="0"/>
            </a:endParaRPr>
          </a:p>
          <a:p>
            <a:pPr lvl="1"/>
            <a:r>
              <a:rPr lang="en-US" sz="1550" dirty="0">
                <a:latin typeface="Georgia" panose="02040502050405020303" pitchFamily="18" charset="0"/>
              </a:rPr>
              <a:t>Exploratory Analysis – Visualized distributions across demographic subgroups to detect potential disparities in the dataset.</a:t>
            </a:r>
          </a:p>
        </p:txBody>
      </p:sp>
      <p:cxnSp>
        <p:nvCxnSpPr>
          <p:cNvPr id="12" name="Straight Connector 11">
            <a:extLst>
              <a:ext uri="{FF2B5EF4-FFF2-40B4-BE49-F238E27FC236}">
                <a16:creationId xmlns:a16="http://schemas.microsoft.com/office/drawing/2014/main" xmlns="" id="{2D902729-F83B-46AA-B572-057BD32A699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652030"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8E0194D0-0C79-18A0-5111-CC6375DC03E6}"/>
              </a:ext>
            </a:extLst>
          </p:cNvPr>
          <p:cNvSpPr txBox="1"/>
          <p:nvPr/>
        </p:nvSpPr>
        <p:spPr>
          <a:xfrm>
            <a:off x="8661865" y="6559386"/>
            <a:ext cx="396409" cy="253916"/>
          </a:xfrm>
          <a:prstGeom prst="rect">
            <a:avLst/>
          </a:prstGeom>
          <a:noFill/>
        </p:spPr>
        <p:txBody>
          <a:bodyPr wrap="square" rtlCol="0">
            <a:spAutoFit/>
          </a:bodyPr>
          <a:lstStyle/>
          <a:p>
            <a:r>
              <a:rPr lang="en-GB" sz="1050" b="1" dirty="0"/>
              <a:t>13</a:t>
            </a:r>
            <a:endParaRPr lang="en-US" sz="1050" b="1" dirty="0"/>
          </a:p>
        </p:txBody>
      </p:sp>
      <p:sp>
        <p:nvSpPr>
          <p:cNvPr id="9"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458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D306B45-25EE-434D-ABA9-A27B79320C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0456" y="835413"/>
            <a:ext cx="2953875" cy="4969113"/>
          </a:xfrm>
        </p:spPr>
        <p:txBody>
          <a:bodyPr anchor="ctr">
            <a:normAutofit/>
          </a:bodyPr>
          <a:lstStyle/>
          <a:p>
            <a:r>
              <a:rPr lang="en-US" sz="2800" b="1" dirty="0">
                <a:solidFill>
                  <a:schemeClr val="tx2">
                    <a:lumMod val="75000"/>
                  </a:schemeClr>
                </a:solidFill>
                <a:latin typeface="Georgia" panose="02040502050405020303" pitchFamily="18" charset="0"/>
              </a:rPr>
              <a:t>Pre-processing for </a:t>
            </a:r>
            <a:r>
              <a:rPr lang="en-US" sz="2800" b="1" dirty="0" smtClean="0">
                <a:solidFill>
                  <a:schemeClr val="tx2">
                    <a:lumMod val="75000"/>
                  </a:schemeClr>
                </a:solidFill>
                <a:latin typeface="Georgia" panose="02040502050405020303" pitchFamily="18" charset="0"/>
              </a:rPr>
              <a:t>Learning </a:t>
            </a:r>
            <a:r>
              <a:rPr lang="en-US" sz="2800" b="1" dirty="0">
                <a:solidFill>
                  <a:schemeClr val="tx2">
                    <a:lumMod val="75000"/>
                  </a:schemeClr>
                </a:solidFill>
                <a:latin typeface="Georgia" panose="02040502050405020303" pitchFamily="18" charset="0"/>
              </a:rPr>
              <a:t>Models</a:t>
            </a:r>
          </a:p>
        </p:txBody>
      </p:sp>
      <p:sp>
        <p:nvSpPr>
          <p:cNvPr id="10" name="Rectangle 9">
            <a:extLst>
              <a:ext uri="{FF2B5EF4-FFF2-40B4-BE49-F238E27FC236}">
                <a16:creationId xmlns:a16="http://schemas.microsoft.com/office/drawing/2014/main" xmlns="" id="{0A42F85E-4939-431E-8B4A-EC07C8E0AB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xmlns="" id="{27EBB3F9-D6F7-4F6A-8843-9FEBA15E496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490722"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5D2B17EF-74EB-4C33-B2E2-8E727B2E7D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4507495" y="0"/>
            <a:ext cx="4632727"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xmlns="" id="{0A5F1F8A-3206-4B86-883F-65E98BB6E4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16" name="Freeform 12">
              <a:extLst>
                <a:ext uri="{FF2B5EF4-FFF2-40B4-BE49-F238E27FC236}">
                  <a16:creationId xmlns:a16="http://schemas.microsoft.com/office/drawing/2014/main" xmlns="" id="{6935F8C7-CC88-4243-9786-F3CDBF04A0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7" name="Freeform 13">
              <a:extLst>
                <a:ext uri="{FF2B5EF4-FFF2-40B4-BE49-F238E27FC236}">
                  <a16:creationId xmlns:a16="http://schemas.microsoft.com/office/drawing/2014/main" xmlns="" id="{9AF7BAD9-71B3-40D8-A089-EFF7FE67BD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18" name="Freeform 14">
              <a:extLst>
                <a:ext uri="{FF2B5EF4-FFF2-40B4-BE49-F238E27FC236}">
                  <a16:creationId xmlns:a16="http://schemas.microsoft.com/office/drawing/2014/main" xmlns="" id="{6467094F-AEF0-4D3B-BB76-8B3C1F08B9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19" name="Freeform 15">
              <a:extLst>
                <a:ext uri="{FF2B5EF4-FFF2-40B4-BE49-F238E27FC236}">
                  <a16:creationId xmlns:a16="http://schemas.microsoft.com/office/drawing/2014/main" xmlns="" id="{36F56AF9-DEF1-44E7-BF42-6AAC1AA9D1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20" name="Freeform 16">
              <a:extLst>
                <a:ext uri="{FF2B5EF4-FFF2-40B4-BE49-F238E27FC236}">
                  <a16:creationId xmlns:a16="http://schemas.microsoft.com/office/drawing/2014/main" xmlns="" id="{A43EBE71-20BA-4A40-A513-516678089D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21" name="Freeform 17">
              <a:extLst>
                <a:ext uri="{FF2B5EF4-FFF2-40B4-BE49-F238E27FC236}">
                  <a16:creationId xmlns:a16="http://schemas.microsoft.com/office/drawing/2014/main" xmlns="" id="{1DB39648-7B38-4D0B-93C5-048EC4A45C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2" name="Freeform 18">
              <a:extLst>
                <a:ext uri="{FF2B5EF4-FFF2-40B4-BE49-F238E27FC236}">
                  <a16:creationId xmlns:a16="http://schemas.microsoft.com/office/drawing/2014/main" xmlns="" id="{8DD2661F-DE5F-45EA-B30B-7C65896388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23" name="Freeform 19">
              <a:extLst>
                <a:ext uri="{FF2B5EF4-FFF2-40B4-BE49-F238E27FC236}">
                  <a16:creationId xmlns:a16="http://schemas.microsoft.com/office/drawing/2014/main" xmlns="" id="{ABF0A0E5-E68E-4183-A913-228692FD85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4" name="Freeform 20">
              <a:extLst>
                <a:ext uri="{FF2B5EF4-FFF2-40B4-BE49-F238E27FC236}">
                  <a16:creationId xmlns:a16="http://schemas.microsoft.com/office/drawing/2014/main" xmlns="" id="{615D8F55-8ACD-4EFE-A832-06E785479E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5" name="Freeform 21">
              <a:extLst>
                <a:ext uri="{FF2B5EF4-FFF2-40B4-BE49-F238E27FC236}">
                  <a16:creationId xmlns:a16="http://schemas.microsoft.com/office/drawing/2014/main" xmlns="" id="{0FDF4201-8CEC-474B-A6B1-88039B7041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6" name="Freeform 22">
              <a:extLst>
                <a:ext uri="{FF2B5EF4-FFF2-40B4-BE49-F238E27FC236}">
                  <a16:creationId xmlns:a16="http://schemas.microsoft.com/office/drawing/2014/main" xmlns="" id="{0F60AEA4-B25F-417E-93FC-59686DFBE5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sp>
        <p:nvSpPr>
          <p:cNvPr id="3" name="Content Placeholder 2"/>
          <p:cNvSpPr>
            <a:spLocks noGrp="1"/>
          </p:cNvSpPr>
          <p:nvPr>
            <p:ph idx="1"/>
          </p:nvPr>
        </p:nvSpPr>
        <p:spPr>
          <a:xfrm>
            <a:off x="3536141" y="942108"/>
            <a:ext cx="5476907" cy="4969114"/>
          </a:xfrm>
        </p:spPr>
        <p:txBody>
          <a:bodyPr anchor="ctr">
            <a:normAutofit/>
          </a:bodyPr>
          <a:lstStyle/>
          <a:p>
            <a:r>
              <a:rPr lang="en-US" dirty="0">
                <a:solidFill>
                  <a:schemeClr val="tx2">
                    <a:lumMod val="75000"/>
                  </a:schemeClr>
                </a:solidFill>
                <a:latin typeface="Georgia" panose="02040502050405020303" pitchFamily="18" charset="0"/>
              </a:rPr>
              <a:t>Feature Representation – Converted raw clinical variables into numerical and categorical encodings suitable for ML algorithms</a:t>
            </a:r>
            <a:r>
              <a:rPr lang="en-US" dirty="0" smtClean="0">
                <a:solidFill>
                  <a:schemeClr val="tx2">
                    <a:lumMod val="75000"/>
                  </a:schemeClr>
                </a:solidFill>
                <a:latin typeface="Georgia" panose="02040502050405020303" pitchFamily="18" charset="0"/>
              </a:rPr>
              <a:t>.</a:t>
            </a:r>
          </a:p>
          <a:p>
            <a:r>
              <a:rPr lang="en-US" dirty="0">
                <a:solidFill>
                  <a:schemeClr val="tx2">
                    <a:lumMod val="75000"/>
                  </a:schemeClr>
                </a:solidFill>
                <a:latin typeface="Georgia" panose="02040502050405020303" pitchFamily="18" charset="0"/>
              </a:rPr>
              <a:t>Feature Scaling &amp; Normalization – Applied transformations where necessary to stabilize model training</a:t>
            </a:r>
            <a:r>
              <a:rPr lang="en-US" dirty="0" smtClean="0">
                <a:solidFill>
                  <a:schemeClr val="tx2">
                    <a:lumMod val="75000"/>
                  </a:schemeClr>
                </a:solidFill>
                <a:latin typeface="Georgia" panose="02040502050405020303" pitchFamily="18" charset="0"/>
              </a:rPr>
              <a:t>.</a:t>
            </a:r>
          </a:p>
          <a:p>
            <a:r>
              <a:rPr lang="en-US" dirty="0">
                <a:solidFill>
                  <a:schemeClr val="tx2">
                    <a:lumMod val="75000"/>
                  </a:schemeClr>
                </a:solidFill>
                <a:latin typeface="Georgia" panose="02040502050405020303" pitchFamily="18" charset="0"/>
              </a:rPr>
              <a:t>Handling Missing Data – Imputed missing values using median (numerical) or “Missing” label (categorical).</a:t>
            </a:r>
          </a:p>
        </p:txBody>
      </p:sp>
      <p:sp>
        <p:nvSpPr>
          <p:cNvPr id="7" name="TextBox 6">
            <a:extLst>
              <a:ext uri="{FF2B5EF4-FFF2-40B4-BE49-F238E27FC236}">
                <a16:creationId xmlns:a16="http://schemas.microsoft.com/office/drawing/2014/main" xmlns="" id="{078C35D4-AAA8-4B1A-F7A0-A4D0F2999C95}"/>
              </a:ext>
            </a:extLst>
          </p:cNvPr>
          <p:cNvSpPr txBox="1"/>
          <p:nvPr/>
        </p:nvSpPr>
        <p:spPr>
          <a:xfrm>
            <a:off x="8661865" y="6559386"/>
            <a:ext cx="396409" cy="253916"/>
          </a:xfrm>
          <a:prstGeom prst="rect">
            <a:avLst/>
          </a:prstGeom>
          <a:noFill/>
        </p:spPr>
        <p:txBody>
          <a:bodyPr wrap="square" rtlCol="0">
            <a:spAutoFit/>
          </a:bodyPr>
          <a:lstStyle/>
          <a:p>
            <a:r>
              <a:rPr lang="en-GB" sz="1050" b="1" dirty="0"/>
              <a:t>14</a:t>
            </a:r>
            <a:endParaRPr lang="en-US" sz="1050" b="1" dirty="0"/>
          </a:p>
        </p:txBody>
      </p:sp>
      <p:sp>
        <p:nvSpPr>
          <p:cNvPr id="27"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458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511" y="624110"/>
            <a:ext cx="7247830" cy="1280890"/>
          </a:xfrm>
        </p:spPr>
        <p:txBody>
          <a:bodyPr/>
          <a:lstStyle/>
          <a:p>
            <a:r>
              <a:rPr lang="en-US" b="1" dirty="0">
                <a:latin typeface="Georgia" panose="02040502050405020303" pitchFamily="18" charset="0"/>
              </a:rPr>
              <a:t>Gradient Boosting Models (</a:t>
            </a:r>
            <a:r>
              <a:rPr lang="en-US" sz="3200" b="1" dirty="0" err="1">
                <a:latin typeface="Georgia" panose="02040502050405020303" pitchFamily="18" charset="0"/>
              </a:rPr>
              <a:t>LightGBM</a:t>
            </a:r>
            <a:r>
              <a:rPr lang="en-US" b="1" dirty="0">
                <a:latin typeface="Georgia" panose="02040502050405020303" pitchFamily="18" charset="0"/>
              </a:rPr>
              <a:t> &amp; </a:t>
            </a:r>
            <a:r>
              <a:rPr lang="en-US" sz="3200" b="1" dirty="0" err="1">
                <a:latin typeface="Georgia" panose="02040502050405020303" pitchFamily="18" charset="0"/>
              </a:rPr>
              <a:t>XGBoost</a:t>
            </a:r>
            <a:r>
              <a:rPr lang="en-US" b="1" dirty="0">
                <a:latin typeface="Georgia" panose="02040502050405020303" pitchFamily="18" charset="0"/>
              </a:rPr>
              <a:t>)</a:t>
            </a:r>
          </a:p>
        </p:txBody>
      </p:sp>
      <p:sp>
        <p:nvSpPr>
          <p:cNvPr id="3" name="Content Placeholder 2"/>
          <p:cNvSpPr>
            <a:spLocks noGrp="1"/>
          </p:cNvSpPr>
          <p:nvPr>
            <p:ph idx="1"/>
          </p:nvPr>
        </p:nvSpPr>
        <p:spPr>
          <a:xfrm>
            <a:off x="1849939" y="2650760"/>
            <a:ext cx="6811926" cy="2513351"/>
          </a:xfrm>
        </p:spPr>
        <p:txBody>
          <a:bodyPr>
            <a:normAutofit lnSpcReduction="10000"/>
          </a:bodyPr>
          <a:lstStyle/>
          <a:p>
            <a:r>
              <a:rPr lang="en-US" dirty="0">
                <a:solidFill>
                  <a:schemeClr val="tx1"/>
                </a:solidFill>
                <a:latin typeface="Georgia" panose="02040502050405020303" pitchFamily="18" charset="0"/>
              </a:rPr>
              <a:t>Inspired by iterative learning where each new tree corrects errors from previous trees</a:t>
            </a:r>
            <a:r>
              <a:rPr lang="en-US" dirty="0" smtClean="0">
                <a:solidFill>
                  <a:schemeClr val="tx1"/>
                </a:solidFill>
                <a:latin typeface="Georgia" panose="02040502050405020303" pitchFamily="18" charset="0"/>
              </a:rPr>
              <a:t>.</a:t>
            </a:r>
          </a:p>
          <a:p>
            <a:pPr marL="0" indent="0">
              <a:buNone/>
            </a:pPr>
            <a:endParaRPr lang="en-US" dirty="0">
              <a:solidFill>
                <a:schemeClr val="tx1"/>
              </a:solidFill>
              <a:latin typeface="Georgia" panose="02040502050405020303" pitchFamily="18" charset="0"/>
            </a:endParaRPr>
          </a:p>
          <a:p>
            <a:r>
              <a:rPr lang="en-US" dirty="0">
                <a:solidFill>
                  <a:schemeClr val="tx1"/>
                </a:solidFill>
                <a:latin typeface="Georgia" panose="02040502050405020303" pitchFamily="18" charset="0"/>
              </a:rPr>
              <a:t>Advantages in HCT Prediction</a:t>
            </a:r>
            <a:r>
              <a:rPr lang="en-US" dirty="0" smtClean="0">
                <a:solidFill>
                  <a:schemeClr val="tx1"/>
                </a:solidFill>
                <a:latin typeface="Georgia" panose="02040502050405020303" pitchFamily="18" charset="0"/>
              </a:rPr>
              <a:t>:</a:t>
            </a:r>
            <a:endParaRPr lang="en-US" dirty="0">
              <a:solidFill>
                <a:schemeClr val="tx1"/>
              </a:solidFill>
              <a:latin typeface="Georgia" panose="02040502050405020303" pitchFamily="18" charset="0"/>
            </a:endParaRPr>
          </a:p>
          <a:p>
            <a:pPr lvl="1">
              <a:buFont typeface="Wingdings" panose="05000000000000000000" pitchFamily="2" charset="2"/>
              <a:buChar char="§"/>
            </a:pPr>
            <a:r>
              <a:rPr lang="en-US" dirty="0">
                <a:solidFill>
                  <a:schemeClr val="tx1"/>
                </a:solidFill>
                <a:latin typeface="Georgia" panose="02040502050405020303" pitchFamily="18" charset="0"/>
              </a:rPr>
              <a:t>High accuracy with structured clinical data</a:t>
            </a:r>
            <a:r>
              <a:rPr lang="en-US" dirty="0" smtClean="0">
                <a:solidFill>
                  <a:schemeClr val="tx1"/>
                </a:solidFill>
                <a:latin typeface="Georgia" panose="02040502050405020303" pitchFamily="18" charset="0"/>
              </a:rPr>
              <a:t>.</a:t>
            </a:r>
          </a:p>
          <a:p>
            <a:pPr lvl="1">
              <a:buFont typeface="Wingdings" panose="05000000000000000000" pitchFamily="2" charset="2"/>
              <a:buChar char="§"/>
            </a:pPr>
            <a:r>
              <a:rPr lang="en-US" dirty="0">
                <a:solidFill>
                  <a:schemeClr val="tx1"/>
                </a:solidFill>
                <a:latin typeface="Georgia" panose="02040502050405020303" pitchFamily="18" charset="0"/>
              </a:rPr>
              <a:t>Ability to handle missing values naturally</a:t>
            </a:r>
            <a:r>
              <a:rPr lang="en-US" dirty="0" smtClean="0">
                <a:solidFill>
                  <a:schemeClr val="tx1"/>
                </a:solidFill>
                <a:latin typeface="Georgia" panose="02040502050405020303" pitchFamily="18" charset="0"/>
              </a:rPr>
              <a:t>.</a:t>
            </a:r>
          </a:p>
          <a:p>
            <a:pPr lvl="1">
              <a:buFont typeface="Wingdings" panose="05000000000000000000" pitchFamily="2" charset="2"/>
              <a:buChar char="§"/>
            </a:pPr>
            <a:r>
              <a:rPr lang="en-US" dirty="0">
                <a:solidFill>
                  <a:schemeClr val="tx1"/>
                </a:solidFill>
                <a:latin typeface="Georgia" panose="02040502050405020303" pitchFamily="18" charset="0"/>
              </a:rPr>
              <a:t>Flexible with various loss functions for survival analysis.</a:t>
            </a:r>
          </a:p>
        </p:txBody>
      </p:sp>
      <p:sp>
        <p:nvSpPr>
          <p:cNvPr id="14" name="TextBox 13">
            <a:extLst>
              <a:ext uri="{FF2B5EF4-FFF2-40B4-BE49-F238E27FC236}">
                <a16:creationId xmlns:a16="http://schemas.microsoft.com/office/drawing/2014/main" xmlns="" id="{DFFC482D-2C7F-20F7-6D3A-9B82FC7DE8FD}"/>
              </a:ext>
            </a:extLst>
          </p:cNvPr>
          <p:cNvSpPr txBox="1"/>
          <p:nvPr/>
        </p:nvSpPr>
        <p:spPr>
          <a:xfrm>
            <a:off x="8661865" y="6559386"/>
            <a:ext cx="396409" cy="253916"/>
          </a:xfrm>
          <a:prstGeom prst="rect">
            <a:avLst/>
          </a:prstGeom>
          <a:noFill/>
        </p:spPr>
        <p:txBody>
          <a:bodyPr wrap="square" rtlCol="0">
            <a:spAutoFit/>
          </a:bodyPr>
          <a:lstStyle/>
          <a:p>
            <a:r>
              <a:rPr lang="en-GB" sz="1050" b="1" dirty="0"/>
              <a:t>15</a:t>
            </a:r>
            <a:endParaRPr lang="en-US" sz="1050" b="1" dirty="0"/>
          </a:p>
        </p:txBody>
      </p:sp>
      <p:sp>
        <p:nvSpPr>
          <p:cNvPr id="6"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458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D306B45-25EE-434D-ABA9-A27B79320C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7043" y="942108"/>
            <a:ext cx="2529883" cy="4969113"/>
          </a:xfrm>
        </p:spPr>
        <p:txBody>
          <a:bodyPr anchor="ctr">
            <a:normAutofit/>
          </a:bodyPr>
          <a:lstStyle/>
          <a:p>
            <a:r>
              <a:rPr lang="en-US" sz="2800" b="1" dirty="0">
                <a:latin typeface="Georgia" panose="02040502050405020303" pitchFamily="18" charset="0"/>
              </a:rPr>
              <a:t>Model Tuning with </a:t>
            </a:r>
            <a:r>
              <a:rPr lang="en-US" sz="2800" b="1" dirty="0" err="1">
                <a:latin typeface="Georgia" panose="02040502050405020303" pitchFamily="18" charset="0"/>
              </a:rPr>
              <a:t>RandomizedSearchCV</a:t>
            </a:r>
            <a:endParaRPr lang="en-US" sz="2800" b="1" dirty="0">
              <a:latin typeface="Georgia" panose="02040502050405020303" pitchFamily="18" charset="0"/>
            </a:endParaRPr>
          </a:p>
        </p:txBody>
      </p:sp>
      <p:sp>
        <p:nvSpPr>
          <p:cNvPr id="10" name="Rectangle 9">
            <a:extLst>
              <a:ext uri="{FF2B5EF4-FFF2-40B4-BE49-F238E27FC236}">
                <a16:creationId xmlns:a16="http://schemas.microsoft.com/office/drawing/2014/main" xmlns="" id="{0A42F85E-4939-431E-8B4A-EC07C8E0AB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xmlns="" id="{27EBB3F9-D6F7-4F6A-8843-9FEBA15E496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490722"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5D2B17EF-74EB-4C33-B2E2-8E727B2E7D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4507495" y="0"/>
            <a:ext cx="4632727"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xmlns="" id="{0A5F1F8A-3206-4B86-883F-65E98BB6E4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16" name="Freeform 12">
              <a:extLst>
                <a:ext uri="{FF2B5EF4-FFF2-40B4-BE49-F238E27FC236}">
                  <a16:creationId xmlns:a16="http://schemas.microsoft.com/office/drawing/2014/main" xmlns="" id="{6935F8C7-CC88-4243-9786-F3CDBF04A0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7" name="Freeform 13">
              <a:extLst>
                <a:ext uri="{FF2B5EF4-FFF2-40B4-BE49-F238E27FC236}">
                  <a16:creationId xmlns:a16="http://schemas.microsoft.com/office/drawing/2014/main" xmlns="" id="{9AF7BAD9-71B3-40D8-A089-EFF7FE67BD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18" name="Freeform 14">
              <a:extLst>
                <a:ext uri="{FF2B5EF4-FFF2-40B4-BE49-F238E27FC236}">
                  <a16:creationId xmlns:a16="http://schemas.microsoft.com/office/drawing/2014/main" xmlns="" id="{6467094F-AEF0-4D3B-BB76-8B3C1F08B9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19" name="Freeform 15">
              <a:extLst>
                <a:ext uri="{FF2B5EF4-FFF2-40B4-BE49-F238E27FC236}">
                  <a16:creationId xmlns:a16="http://schemas.microsoft.com/office/drawing/2014/main" xmlns="" id="{36F56AF9-DEF1-44E7-BF42-6AAC1AA9D1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20" name="Freeform 16">
              <a:extLst>
                <a:ext uri="{FF2B5EF4-FFF2-40B4-BE49-F238E27FC236}">
                  <a16:creationId xmlns:a16="http://schemas.microsoft.com/office/drawing/2014/main" xmlns="" id="{A43EBE71-20BA-4A40-A513-516678089D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21" name="Freeform 17">
              <a:extLst>
                <a:ext uri="{FF2B5EF4-FFF2-40B4-BE49-F238E27FC236}">
                  <a16:creationId xmlns:a16="http://schemas.microsoft.com/office/drawing/2014/main" xmlns="" id="{1DB39648-7B38-4D0B-93C5-048EC4A45C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2" name="Freeform 18">
              <a:extLst>
                <a:ext uri="{FF2B5EF4-FFF2-40B4-BE49-F238E27FC236}">
                  <a16:creationId xmlns:a16="http://schemas.microsoft.com/office/drawing/2014/main" xmlns="" id="{8DD2661F-DE5F-45EA-B30B-7C65896388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23" name="Freeform 19">
              <a:extLst>
                <a:ext uri="{FF2B5EF4-FFF2-40B4-BE49-F238E27FC236}">
                  <a16:creationId xmlns:a16="http://schemas.microsoft.com/office/drawing/2014/main" xmlns="" id="{ABF0A0E5-E68E-4183-A913-228692FD85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4" name="Freeform 20">
              <a:extLst>
                <a:ext uri="{FF2B5EF4-FFF2-40B4-BE49-F238E27FC236}">
                  <a16:creationId xmlns:a16="http://schemas.microsoft.com/office/drawing/2014/main" xmlns="" id="{615D8F55-8ACD-4EFE-A832-06E785479E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5" name="Freeform 21">
              <a:extLst>
                <a:ext uri="{FF2B5EF4-FFF2-40B4-BE49-F238E27FC236}">
                  <a16:creationId xmlns:a16="http://schemas.microsoft.com/office/drawing/2014/main" xmlns="" id="{0FDF4201-8CEC-474B-A6B1-88039B7041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6" name="Freeform 22">
              <a:extLst>
                <a:ext uri="{FF2B5EF4-FFF2-40B4-BE49-F238E27FC236}">
                  <a16:creationId xmlns:a16="http://schemas.microsoft.com/office/drawing/2014/main" xmlns="" id="{0F60AEA4-B25F-417E-93FC-59686DFBE5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sp>
        <p:nvSpPr>
          <p:cNvPr id="3" name="Content Placeholder 2"/>
          <p:cNvSpPr>
            <a:spLocks noGrp="1"/>
          </p:cNvSpPr>
          <p:nvPr>
            <p:ph idx="1"/>
          </p:nvPr>
        </p:nvSpPr>
        <p:spPr>
          <a:xfrm>
            <a:off x="3551281" y="942108"/>
            <a:ext cx="5552606" cy="4969114"/>
          </a:xfrm>
        </p:spPr>
        <p:txBody>
          <a:bodyPr anchor="ctr">
            <a:normAutofit/>
          </a:bodyPr>
          <a:lstStyle/>
          <a:p>
            <a:pPr lvl="1"/>
            <a:r>
              <a:rPr lang="en-US" dirty="0" err="1">
                <a:solidFill>
                  <a:schemeClr val="tx2">
                    <a:lumMod val="75000"/>
                  </a:schemeClr>
                </a:solidFill>
                <a:latin typeface="Georgia" panose="02040502050405020303" pitchFamily="18" charset="0"/>
              </a:rPr>
              <a:t>RandomizedSearchCV</a:t>
            </a:r>
            <a:r>
              <a:rPr lang="en-US" dirty="0">
                <a:solidFill>
                  <a:schemeClr val="tx2">
                    <a:lumMod val="75000"/>
                  </a:schemeClr>
                </a:solidFill>
                <a:latin typeface="Georgia" panose="02040502050405020303" pitchFamily="18" charset="0"/>
              </a:rPr>
              <a:t> applied to train and optimize </a:t>
            </a:r>
            <a:r>
              <a:rPr lang="en-US" dirty="0" err="1">
                <a:solidFill>
                  <a:schemeClr val="tx2">
                    <a:lumMod val="75000"/>
                  </a:schemeClr>
                </a:solidFill>
                <a:latin typeface="Georgia" panose="02040502050405020303" pitchFamily="18" charset="0"/>
              </a:rPr>
              <a:t>LightGBM</a:t>
            </a:r>
            <a:r>
              <a:rPr lang="en-US" dirty="0">
                <a:solidFill>
                  <a:schemeClr val="tx2">
                    <a:lumMod val="75000"/>
                  </a:schemeClr>
                </a:solidFill>
                <a:latin typeface="Georgia" panose="02040502050405020303" pitchFamily="18" charset="0"/>
              </a:rPr>
              <a:t> and </a:t>
            </a:r>
            <a:r>
              <a:rPr lang="en-US" dirty="0" err="1">
                <a:solidFill>
                  <a:schemeClr val="tx2">
                    <a:lumMod val="75000"/>
                  </a:schemeClr>
                </a:solidFill>
                <a:latin typeface="Georgia" panose="02040502050405020303" pitchFamily="18" charset="0"/>
              </a:rPr>
              <a:t>XGBoost</a:t>
            </a:r>
            <a:r>
              <a:rPr lang="en-US" dirty="0">
                <a:solidFill>
                  <a:schemeClr val="tx2">
                    <a:lumMod val="75000"/>
                  </a:schemeClr>
                </a:solidFill>
                <a:latin typeface="Georgia" panose="02040502050405020303" pitchFamily="18" charset="0"/>
              </a:rPr>
              <a:t> models for post-HCT survival prediction.</a:t>
            </a:r>
            <a:br>
              <a:rPr lang="en-US" dirty="0">
                <a:solidFill>
                  <a:schemeClr val="tx2">
                    <a:lumMod val="75000"/>
                  </a:schemeClr>
                </a:solidFill>
                <a:latin typeface="Georgia" panose="02040502050405020303" pitchFamily="18" charset="0"/>
              </a:rPr>
            </a:br>
            <a:endParaRPr lang="en-US" dirty="0">
              <a:solidFill>
                <a:schemeClr val="tx2">
                  <a:lumMod val="75000"/>
                </a:schemeClr>
              </a:solidFill>
              <a:latin typeface="Georgia" panose="02040502050405020303" pitchFamily="18" charset="0"/>
            </a:endParaRPr>
          </a:p>
          <a:p>
            <a:pPr lvl="1"/>
            <a:r>
              <a:rPr lang="en-US" dirty="0">
                <a:solidFill>
                  <a:schemeClr val="tx2">
                    <a:lumMod val="75000"/>
                  </a:schemeClr>
                </a:solidFill>
                <a:latin typeface="Georgia" panose="02040502050405020303" pitchFamily="18" charset="0"/>
              </a:rPr>
              <a:t>Evaluated multiple </a:t>
            </a:r>
            <a:r>
              <a:rPr lang="en-US" dirty="0" smtClean="0">
                <a:solidFill>
                  <a:schemeClr val="tx2">
                    <a:lumMod val="75000"/>
                  </a:schemeClr>
                </a:solidFill>
                <a:latin typeface="Georgia" panose="02040502050405020303" pitchFamily="18" charset="0"/>
              </a:rPr>
              <a:t>hyper-parameter </a:t>
            </a:r>
            <a:r>
              <a:rPr lang="en-US" dirty="0">
                <a:solidFill>
                  <a:schemeClr val="tx2">
                    <a:lumMod val="75000"/>
                  </a:schemeClr>
                </a:solidFill>
                <a:latin typeface="Georgia" panose="02040502050405020303" pitchFamily="18" charset="0"/>
              </a:rPr>
              <a:t>combinations using </a:t>
            </a:r>
            <a:r>
              <a:rPr lang="en-US" dirty="0" smtClean="0">
                <a:solidFill>
                  <a:schemeClr val="tx2">
                    <a:lumMod val="75000"/>
                  </a:schemeClr>
                </a:solidFill>
                <a:latin typeface="Georgia" panose="02040502050405020303" pitchFamily="18" charset="0"/>
              </a:rPr>
              <a:t>multiple </a:t>
            </a:r>
            <a:r>
              <a:rPr lang="en-US" dirty="0">
                <a:solidFill>
                  <a:schemeClr val="tx2">
                    <a:lumMod val="75000"/>
                  </a:schemeClr>
                </a:solidFill>
                <a:latin typeface="Georgia" panose="02040502050405020303" pitchFamily="18" charset="0"/>
              </a:rPr>
              <a:t>cross-validation to ensure robust performance</a:t>
            </a:r>
            <a:r>
              <a:rPr lang="en-US" dirty="0" smtClean="0">
                <a:solidFill>
                  <a:schemeClr val="tx2">
                    <a:lumMod val="75000"/>
                  </a:schemeClr>
                </a:solidFill>
                <a:latin typeface="Georgia" panose="02040502050405020303" pitchFamily="18" charset="0"/>
              </a:rPr>
              <a:t>.</a:t>
            </a:r>
          </a:p>
          <a:p>
            <a:pPr lvl="1"/>
            <a:endParaRPr lang="en-US" dirty="0">
              <a:solidFill>
                <a:schemeClr val="tx2">
                  <a:lumMod val="75000"/>
                </a:schemeClr>
              </a:solidFill>
              <a:latin typeface="Georgia" panose="02040502050405020303" pitchFamily="18" charset="0"/>
            </a:endParaRPr>
          </a:p>
        </p:txBody>
      </p:sp>
      <p:sp>
        <p:nvSpPr>
          <p:cNvPr id="7" name="TextBox 6">
            <a:extLst>
              <a:ext uri="{FF2B5EF4-FFF2-40B4-BE49-F238E27FC236}">
                <a16:creationId xmlns:a16="http://schemas.microsoft.com/office/drawing/2014/main" xmlns="" id="{F0B2EF95-F32C-A070-3891-B6BDFC9F27BE}"/>
              </a:ext>
            </a:extLst>
          </p:cNvPr>
          <p:cNvSpPr txBox="1"/>
          <p:nvPr/>
        </p:nvSpPr>
        <p:spPr>
          <a:xfrm>
            <a:off x="8661865" y="6559386"/>
            <a:ext cx="396409" cy="253916"/>
          </a:xfrm>
          <a:prstGeom prst="rect">
            <a:avLst/>
          </a:prstGeom>
          <a:noFill/>
        </p:spPr>
        <p:txBody>
          <a:bodyPr wrap="square" rtlCol="0">
            <a:spAutoFit/>
          </a:bodyPr>
          <a:lstStyle/>
          <a:p>
            <a:r>
              <a:rPr lang="en-GB" sz="1050" b="1" dirty="0"/>
              <a:t>16</a:t>
            </a:r>
            <a:endParaRPr lang="en-US" sz="1050" b="1" dirty="0"/>
          </a:p>
        </p:txBody>
      </p:sp>
      <p:sp>
        <p:nvSpPr>
          <p:cNvPr id="27"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458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xmlns="" id="{51BE15AD-74D9-4540-AECA-6A338D3028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5E2E47D1-2C32-4FB7-A5F0-F31C8F390B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Freeform 11">
            <a:extLst>
              <a:ext uri="{FF2B5EF4-FFF2-40B4-BE49-F238E27FC236}">
                <a16:creationId xmlns:a16="http://schemas.microsoft.com/office/drawing/2014/main" xmlns="" id="{884C5A90-A356-4F6E-92BE-AA65274708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714375"/>
            <a:ext cx="1191394"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28" name="Content Placeholder 2">
            <a:extLst>
              <a:ext uri="{FF2B5EF4-FFF2-40B4-BE49-F238E27FC236}">
                <a16:creationId xmlns:a16="http://schemas.microsoft.com/office/drawing/2014/main" xmlns="" id="{4854DD8C-88CC-0D03-34B2-DE1C86E051B8}"/>
              </a:ext>
            </a:extLst>
          </p:cNvPr>
          <p:cNvGraphicFramePr>
            <a:graphicFrameLocks noGrp="1"/>
          </p:cNvGraphicFramePr>
          <p:nvPr>
            <p:ph idx="1"/>
            <p:extLst>
              <p:ext uri="{D42A27DB-BD31-4B8C-83A1-F6EECF244321}">
                <p14:modId xmlns:p14="http://schemas.microsoft.com/office/powerpoint/2010/main" val="927330822"/>
              </p:ext>
            </p:extLst>
          </p:nvPr>
        </p:nvGraphicFramePr>
        <p:xfrm>
          <a:off x="1270303" y="1780725"/>
          <a:ext cx="6740553" cy="3096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xmlns="" id="{617D79B5-C737-6114-FFCD-DBF01CF59E27}"/>
              </a:ext>
            </a:extLst>
          </p:cNvPr>
          <p:cNvSpPr txBox="1"/>
          <p:nvPr/>
        </p:nvSpPr>
        <p:spPr>
          <a:xfrm>
            <a:off x="8661865" y="6559386"/>
            <a:ext cx="396409" cy="253916"/>
          </a:xfrm>
          <a:prstGeom prst="rect">
            <a:avLst/>
          </a:prstGeom>
          <a:noFill/>
        </p:spPr>
        <p:txBody>
          <a:bodyPr wrap="square" rtlCol="0">
            <a:spAutoFit/>
          </a:bodyPr>
          <a:lstStyle/>
          <a:p>
            <a:r>
              <a:rPr lang="en-GB" sz="1050" b="1" dirty="0"/>
              <a:t>19</a:t>
            </a:r>
            <a:endParaRPr lang="en-US" sz="1050" b="1" dirty="0"/>
          </a:p>
        </p:txBody>
      </p:sp>
      <p:sp>
        <p:nvSpPr>
          <p:cNvPr id="10" name="Title 1"/>
          <p:cNvSpPr>
            <a:spLocks noGrp="1"/>
          </p:cNvSpPr>
          <p:nvPr>
            <p:ph type="title"/>
          </p:nvPr>
        </p:nvSpPr>
        <p:spPr>
          <a:xfrm>
            <a:off x="1595443" y="560610"/>
            <a:ext cx="5959600" cy="1280890"/>
          </a:xfrm>
        </p:spPr>
        <p:txBody>
          <a:bodyPr>
            <a:noAutofit/>
          </a:bodyPr>
          <a:lstStyle/>
          <a:p>
            <a:pPr>
              <a:lnSpc>
                <a:spcPct val="90000"/>
              </a:lnSpc>
            </a:pPr>
            <a:r>
              <a:rPr lang="en-US" sz="3200" b="1" dirty="0" smtClean="0">
                <a:latin typeface="Georgia" panose="02040502050405020303" pitchFamily="18" charset="0"/>
              </a:rPr>
              <a:t>Tuning </a:t>
            </a:r>
            <a:r>
              <a:rPr lang="en-US" sz="3200" b="1" dirty="0" err="1">
                <a:latin typeface="Georgia" panose="02040502050405020303" pitchFamily="18" charset="0"/>
              </a:rPr>
              <a:t>LightGBM</a:t>
            </a:r>
            <a:r>
              <a:rPr lang="en-US" sz="3200" b="1" dirty="0">
                <a:latin typeface="Georgia" panose="02040502050405020303" pitchFamily="18" charset="0"/>
              </a:rPr>
              <a:t> Model with </a:t>
            </a:r>
            <a:r>
              <a:rPr lang="en-US" sz="3200" b="1" dirty="0" err="1">
                <a:latin typeface="Georgia" panose="02040502050405020303" pitchFamily="18" charset="0"/>
              </a:rPr>
              <a:t>RandomizedSearchCV</a:t>
            </a:r>
            <a:endParaRPr lang="en-US" sz="3200" b="1" dirty="0">
              <a:latin typeface="Georgia" panose="02040502050405020303" pitchFamily="18" charset="0"/>
            </a:endParaRPr>
          </a:p>
        </p:txBody>
      </p:sp>
      <p:sp>
        <p:nvSpPr>
          <p:cNvPr id="11" name="Content Placeholder 2"/>
          <p:cNvSpPr txBox="1">
            <a:spLocks/>
          </p:cNvSpPr>
          <p:nvPr/>
        </p:nvSpPr>
        <p:spPr>
          <a:xfrm>
            <a:off x="68580" y="2555875"/>
            <a:ext cx="4861632" cy="301474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en-US" sz="1800" dirty="0" err="1" smtClean="0">
                <a:solidFill>
                  <a:schemeClr val="tx1"/>
                </a:solidFill>
                <a:latin typeface="Georgia" panose="02040502050405020303" pitchFamily="18" charset="0"/>
              </a:rPr>
              <a:t>RandomizedSearchCV</a:t>
            </a:r>
            <a:r>
              <a:rPr lang="en-US" sz="1800" dirty="0" smtClean="0">
                <a:solidFill>
                  <a:schemeClr val="tx1"/>
                </a:solidFill>
                <a:latin typeface="Georgia" panose="02040502050405020303" pitchFamily="18" charset="0"/>
              </a:rPr>
              <a:t> fine-tuned </a:t>
            </a:r>
            <a:r>
              <a:rPr lang="en-US" sz="1800" dirty="0" err="1" smtClean="0">
                <a:solidFill>
                  <a:schemeClr val="tx1"/>
                </a:solidFill>
                <a:latin typeface="Georgia" panose="02040502050405020303" pitchFamily="18" charset="0"/>
              </a:rPr>
              <a:t>LightGBM</a:t>
            </a:r>
            <a:r>
              <a:rPr lang="en-US" sz="1800" dirty="0" smtClean="0">
                <a:solidFill>
                  <a:schemeClr val="tx1"/>
                </a:solidFill>
                <a:latin typeface="Georgia" panose="02040502050405020303" pitchFamily="18" charset="0"/>
              </a:rPr>
              <a:t> parameters (e.g., learning rate, max depth, </a:t>
            </a:r>
            <a:r>
              <a:rPr lang="en-US" sz="1800" dirty="0" err="1" smtClean="0">
                <a:solidFill>
                  <a:schemeClr val="tx1"/>
                </a:solidFill>
                <a:latin typeface="Georgia" panose="02040502050405020303" pitchFamily="18" charset="0"/>
              </a:rPr>
              <a:t>num</a:t>
            </a:r>
            <a:r>
              <a:rPr lang="en-US" sz="1800" dirty="0" smtClean="0">
                <a:solidFill>
                  <a:schemeClr val="tx1"/>
                </a:solidFill>
                <a:latin typeface="Georgia" panose="02040502050405020303" pitchFamily="18" charset="0"/>
              </a:rPr>
              <a:t> leaves) to maximize C-index.</a:t>
            </a:r>
            <a:br>
              <a:rPr lang="en-US" sz="1800" dirty="0" smtClean="0">
                <a:solidFill>
                  <a:schemeClr val="tx1"/>
                </a:solidFill>
                <a:latin typeface="Georgia" panose="02040502050405020303" pitchFamily="18" charset="0"/>
              </a:rPr>
            </a:br>
            <a:endParaRPr lang="en-US" sz="1800" dirty="0" smtClean="0">
              <a:solidFill>
                <a:schemeClr val="tx1"/>
              </a:solidFill>
              <a:latin typeface="Georgia" panose="02040502050405020303" pitchFamily="18" charset="0"/>
            </a:endParaRPr>
          </a:p>
          <a:p>
            <a:pPr lvl="1">
              <a:lnSpc>
                <a:spcPct val="90000"/>
              </a:lnSpc>
            </a:pPr>
            <a:r>
              <a:rPr lang="en-US" sz="1800" dirty="0" smtClean="0">
                <a:solidFill>
                  <a:schemeClr val="tx1"/>
                </a:solidFill>
                <a:latin typeface="Georgia" panose="02040502050405020303" pitchFamily="18" charset="0"/>
              </a:rPr>
              <a:t>Iterative tuning improved model’s predictive power and subgroup fairness.</a:t>
            </a:r>
            <a:endParaRPr lang="en-US" sz="1800" dirty="0">
              <a:solidFill>
                <a:schemeClr val="tx1"/>
              </a:solidFill>
              <a:latin typeface="Georgia" panose="02040502050405020303"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894781290"/>
              </p:ext>
            </p:extLst>
          </p:nvPr>
        </p:nvGraphicFramePr>
        <p:xfrm>
          <a:off x="5084518" y="1936683"/>
          <a:ext cx="3946628" cy="3764152"/>
        </p:xfrm>
        <a:graphic>
          <a:graphicData uri="http://schemas.openxmlformats.org/drawingml/2006/table">
            <a:tbl>
              <a:tblPr firstRow="1" bandRow="1">
                <a:tableStyleId>{9D7B26C5-4107-4FEC-AEDC-1716B250A1EF}</a:tableStyleId>
              </a:tblPr>
              <a:tblGrid>
                <a:gridCol w="2399644"/>
                <a:gridCol w="1546984"/>
              </a:tblGrid>
              <a:tr h="3600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t>Hyper-parameter</a:t>
                      </a:r>
                    </a:p>
                  </a:txBody>
                  <a:tcPr/>
                </a:tc>
                <a:tc>
                  <a:txBody>
                    <a:bodyPr/>
                    <a:lstStyle/>
                    <a:p>
                      <a:pPr algn="ctr"/>
                      <a:r>
                        <a:rPr lang="en-US" sz="1800" dirty="0" smtClean="0"/>
                        <a:t>Best value</a:t>
                      </a:r>
                      <a:endParaRPr lang="en-US" sz="1800" dirty="0"/>
                    </a:p>
                  </a:txBody>
                  <a:tcPr/>
                </a:tc>
              </a:tr>
              <a:tr h="3600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smtClean="0"/>
                        <a:t>Learning Rate (</a:t>
                      </a:r>
                      <a:r>
                        <a:rPr lang="el-GR" sz="1400" b="1" dirty="0" smtClean="0"/>
                        <a:t>η)</a:t>
                      </a:r>
                      <a:endParaRPr lang="en-US" sz="1400" b="1" dirty="0" smtClean="0"/>
                    </a:p>
                  </a:txBody>
                  <a:tcPr/>
                </a:tc>
                <a:tc>
                  <a:txBody>
                    <a:bodyPr/>
                    <a:lstStyle/>
                    <a:p>
                      <a:pPr algn="ctr"/>
                      <a:r>
                        <a:rPr lang="en-US" sz="1400" b="1" dirty="0" smtClean="0"/>
                        <a:t>0.01</a:t>
                      </a:r>
                      <a:endParaRPr lang="en-US" sz="1400" b="1" dirty="0"/>
                    </a:p>
                  </a:txBody>
                  <a:tcPr/>
                </a:tc>
              </a:tr>
              <a:tr h="3600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smtClean="0"/>
                        <a:t>Maximum Depth</a:t>
                      </a:r>
                    </a:p>
                  </a:txBody>
                  <a:tcPr/>
                </a:tc>
                <a:tc>
                  <a:txBody>
                    <a:bodyPr/>
                    <a:lstStyle/>
                    <a:p>
                      <a:pPr algn="ctr"/>
                      <a:r>
                        <a:rPr lang="en-US" sz="1400" b="1" dirty="0" smtClean="0"/>
                        <a:t>8</a:t>
                      </a:r>
                      <a:endParaRPr lang="en-US" sz="1400" b="1" dirty="0"/>
                    </a:p>
                  </a:txBody>
                  <a:tcPr/>
                </a:tc>
              </a:tr>
              <a:tr h="3600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smtClean="0"/>
                        <a:t>Number of Leaves</a:t>
                      </a:r>
                    </a:p>
                  </a:txBody>
                  <a:tcPr/>
                </a:tc>
                <a:tc>
                  <a:txBody>
                    <a:bodyPr/>
                    <a:lstStyle/>
                    <a:p>
                      <a:pPr algn="ctr"/>
                      <a:r>
                        <a:rPr lang="en-US" sz="1400" b="1" dirty="0" smtClean="0"/>
                        <a:t>50</a:t>
                      </a:r>
                      <a:endParaRPr lang="en-US" sz="1400" b="1" dirty="0"/>
                    </a:p>
                  </a:txBody>
                  <a:tcPr/>
                </a:tc>
              </a:tr>
              <a:tr h="3600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smtClean="0"/>
                        <a:t>Number of Estimators</a:t>
                      </a:r>
                      <a:endParaRPr lang="en-US" sz="1400" b="1" dirty="0" smtClean="0"/>
                    </a:p>
                  </a:txBody>
                  <a:tcPr/>
                </a:tc>
                <a:tc>
                  <a:txBody>
                    <a:bodyPr/>
                    <a:lstStyle/>
                    <a:p>
                      <a:pPr algn="ctr"/>
                      <a:r>
                        <a:rPr lang="en-US" sz="1400" b="1" dirty="0" smtClean="0"/>
                        <a:t>1500</a:t>
                      </a:r>
                      <a:endParaRPr lang="en-US" sz="1400" b="1" dirty="0"/>
                    </a:p>
                  </a:txBody>
                  <a:tcPr/>
                </a:tc>
              </a:tr>
              <a:tr h="3600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smtClean="0"/>
                        <a:t>Minimum Child Samples</a:t>
                      </a:r>
                    </a:p>
                  </a:txBody>
                  <a:tcPr/>
                </a:tc>
                <a:tc>
                  <a:txBody>
                    <a:bodyPr/>
                    <a:lstStyle/>
                    <a:p>
                      <a:pPr algn="ctr"/>
                      <a:r>
                        <a:rPr lang="en-US" sz="1400" b="1" dirty="0" smtClean="0"/>
                        <a:t>10</a:t>
                      </a:r>
                      <a:endParaRPr lang="en-US" sz="1400" b="1" dirty="0"/>
                    </a:p>
                  </a:txBody>
                  <a:tcPr/>
                </a:tc>
              </a:tr>
              <a:tr h="3600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smtClean="0"/>
                        <a:t>Subsample Ratio</a:t>
                      </a:r>
                    </a:p>
                  </a:txBody>
                  <a:tcPr/>
                </a:tc>
                <a:tc>
                  <a:txBody>
                    <a:bodyPr/>
                    <a:lstStyle/>
                    <a:p>
                      <a:pPr algn="ctr"/>
                      <a:r>
                        <a:rPr lang="en-US" sz="1400" b="1" dirty="0" smtClean="0"/>
                        <a:t>1.0</a:t>
                      </a:r>
                      <a:endParaRPr lang="en-US" sz="1400" b="1" dirty="0"/>
                    </a:p>
                  </a:txBody>
                  <a:tcPr/>
                </a:tc>
              </a:tr>
              <a:tr h="3600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smtClean="0"/>
                        <a:t>Column Subsample by Tree</a:t>
                      </a:r>
                    </a:p>
                  </a:txBody>
                  <a:tcPr/>
                </a:tc>
                <a:tc>
                  <a:txBody>
                    <a:bodyPr/>
                    <a:lstStyle/>
                    <a:p>
                      <a:pPr algn="ctr"/>
                      <a:r>
                        <a:rPr lang="en-US" sz="1400" b="1" dirty="0" smtClean="0"/>
                        <a:t>0.6</a:t>
                      </a:r>
                      <a:endParaRPr lang="en-US" sz="1400" b="1" dirty="0"/>
                    </a:p>
                  </a:txBody>
                  <a:tcPr/>
                </a:tc>
              </a:tr>
              <a:tr h="3600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smtClean="0"/>
                        <a:t>L1 Regularization (</a:t>
                      </a:r>
                      <a:r>
                        <a:rPr lang="el-GR" sz="1400" b="1" dirty="0" smtClean="0"/>
                        <a:t>α)</a:t>
                      </a:r>
                      <a:endParaRPr lang="en-US" sz="1400" b="1" dirty="0" smtClean="0"/>
                    </a:p>
                  </a:txBody>
                  <a:tcPr/>
                </a:tc>
                <a:tc>
                  <a:txBody>
                    <a:bodyPr/>
                    <a:lstStyle/>
                    <a:p>
                      <a:pPr algn="ctr"/>
                      <a:r>
                        <a:rPr lang="en-US" sz="1400" b="1" dirty="0" smtClean="0"/>
                        <a:t>0.1</a:t>
                      </a:r>
                      <a:endParaRPr lang="en-US" sz="1400" b="1" dirty="0"/>
                    </a:p>
                  </a:txBody>
                  <a:tcPr/>
                </a:tc>
              </a:tr>
              <a:tr h="3600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smtClean="0"/>
                        <a:t>L2 Regularization (</a:t>
                      </a:r>
                      <a:r>
                        <a:rPr lang="el-GR" sz="1400" b="1" dirty="0" smtClean="0"/>
                        <a:t>λ)</a:t>
                      </a:r>
                      <a:endParaRPr lang="en-US" sz="1400" b="1" dirty="0" smtClean="0"/>
                    </a:p>
                  </a:txBody>
                  <a:tcPr/>
                </a:tc>
                <a:tc>
                  <a:txBody>
                    <a:bodyPr/>
                    <a:lstStyle/>
                    <a:p>
                      <a:pPr algn="ctr"/>
                      <a:r>
                        <a:rPr lang="en-US" sz="1400" b="1" dirty="0" smtClean="0"/>
                        <a:t>0.0</a:t>
                      </a:r>
                      <a:endParaRPr lang="en-US" sz="1400" b="1" dirty="0"/>
                    </a:p>
                  </a:txBody>
                  <a:tcPr/>
                </a:tc>
              </a:tr>
            </a:tbl>
          </a:graphicData>
        </a:graphic>
      </p:graphicFrame>
      <p:sp>
        <p:nvSpPr>
          <p:cNvPr id="13"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458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
        <p:nvSpPr>
          <p:cNvPr id="14" name="TextBox 3">
            <a:extLst>
              <a:ext uri="{FF2B5EF4-FFF2-40B4-BE49-F238E27FC236}">
                <a16:creationId xmlns:lc="http://schemas.openxmlformats.org/drawingml/2006/lockedCanvas" xmlns:a16="http://schemas.microsoft.com/office/drawing/2014/main" xmlns="" id="{352B7E1F-B3F9-0311-118F-0FEDE1424F01}"/>
              </a:ext>
            </a:extLst>
          </p:cNvPr>
          <p:cNvSpPr txBox="1"/>
          <p:nvPr/>
        </p:nvSpPr>
        <p:spPr>
          <a:xfrm>
            <a:off x="5044018" y="5849259"/>
            <a:ext cx="3946628"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smtClean="0"/>
              <a:t>Table: </a:t>
            </a:r>
            <a:r>
              <a:rPr lang="en-US" sz="1200" dirty="0"/>
              <a:t>Best </a:t>
            </a:r>
            <a:r>
              <a:rPr lang="en-US" sz="1200" dirty="0" err="1"/>
              <a:t>Hyperparameter</a:t>
            </a:r>
            <a:r>
              <a:rPr lang="en-US" sz="1200" dirty="0"/>
              <a:t> </a:t>
            </a:r>
            <a:r>
              <a:rPr lang="en-US" sz="1200" dirty="0" err="1"/>
              <a:t>Confguration</a:t>
            </a:r>
            <a:r>
              <a:rPr lang="en-US" sz="1200" dirty="0"/>
              <a:t> for the Tuned </a:t>
            </a:r>
            <a:r>
              <a:rPr lang="en-US" sz="1200" dirty="0" err="1"/>
              <a:t>LightGBM</a:t>
            </a:r>
            <a:r>
              <a:rPr lang="en-US" sz="1200" dirty="0"/>
              <a:t> </a:t>
            </a:r>
            <a:r>
              <a:rPr lang="en-US" sz="1200" dirty="0" smtClean="0"/>
              <a:t>Model.</a:t>
            </a:r>
            <a:endParaRPr lang="en-US" sz="1200" dirty="0"/>
          </a:p>
          <a:p>
            <a:pPr algn="ctr"/>
            <a:endParaRPr lang="en-US" sz="1200" dirty="0"/>
          </a:p>
        </p:txBody>
      </p:sp>
    </p:spTree>
    <p:extLst>
      <p:ext uri="{BB962C8B-B14F-4D97-AF65-F5344CB8AC3E}">
        <p14:creationId xmlns:p14="http://schemas.microsoft.com/office/powerpoint/2010/main" val="1693763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xmlns="" id="{51BE15AD-74D9-4540-AECA-6A338D3028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5E2E47D1-2C32-4FB7-A5F0-F31C8F390B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Freeform 11">
            <a:extLst>
              <a:ext uri="{FF2B5EF4-FFF2-40B4-BE49-F238E27FC236}">
                <a16:creationId xmlns:a16="http://schemas.microsoft.com/office/drawing/2014/main" xmlns="" id="{884C5A90-A356-4F6E-92BE-AA65274708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714375"/>
            <a:ext cx="1191394"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7" name="TextBox 6">
            <a:extLst>
              <a:ext uri="{FF2B5EF4-FFF2-40B4-BE49-F238E27FC236}">
                <a16:creationId xmlns:a16="http://schemas.microsoft.com/office/drawing/2014/main" xmlns="" id="{617D79B5-C737-6114-FFCD-DBF01CF59E27}"/>
              </a:ext>
            </a:extLst>
          </p:cNvPr>
          <p:cNvSpPr txBox="1"/>
          <p:nvPr/>
        </p:nvSpPr>
        <p:spPr>
          <a:xfrm>
            <a:off x="8661865" y="6559386"/>
            <a:ext cx="396409" cy="253916"/>
          </a:xfrm>
          <a:prstGeom prst="rect">
            <a:avLst/>
          </a:prstGeom>
          <a:noFill/>
        </p:spPr>
        <p:txBody>
          <a:bodyPr wrap="square" rtlCol="0">
            <a:spAutoFit/>
          </a:bodyPr>
          <a:lstStyle/>
          <a:p>
            <a:r>
              <a:rPr lang="en-GB" sz="1050" b="1" dirty="0"/>
              <a:t>19</a:t>
            </a:r>
            <a:endParaRPr lang="en-US" sz="1050" b="1" dirty="0"/>
          </a:p>
        </p:txBody>
      </p:sp>
      <p:sp>
        <p:nvSpPr>
          <p:cNvPr id="10" name="Title 1"/>
          <p:cNvSpPr>
            <a:spLocks noGrp="1"/>
          </p:cNvSpPr>
          <p:nvPr>
            <p:ph type="title"/>
          </p:nvPr>
        </p:nvSpPr>
        <p:spPr>
          <a:xfrm>
            <a:off x="1595443" y="560610"/>
            <a:ext cx="5959600" cy="1280890"/>
          </a:xfrm>
        </p:spPr>
        <p:txBody>
          <a:bodyPr>
            <a:noAutofit/>
          </a:bodyPr>
          <a:lstStyle/>
          <a:p>
            <a:pPr>
              <a:lnSpc>
                <a:spcPct val="90000"/>
              </a:lnSpc>
            </a:pPr>
            <a:r>
              <a:rPr lang="en-US" sz="3200" b="1" dirty="0">
                <a:latin typeface="Georgia" panose="02040502050405020303" pitchFamily="18" charset="0"/>
              </a:rPr>
              <a:t>Tuning </a:t>
            </a:r>
            <a:r>
              <a:rPr lang="en-US" sz="3200" b="1" dirty="0" err="1">
                <a:latin typeface="Georgia" panose="02040502050405020303" pitchFamily="18" charset="0"/>
              </a:rPr>
              <a:t>XGBoost</a:t>
            </a:r>
            <a:r>
              <a:rPr lang="en-US" sz="3200" b="1" dirty="0">
                <a:latin typeface="Georgia" panose="02040502050405020303" pitchFamily="18" charset="0"/>
              </a:rPr>
              <a:t> Model with </a:t>
            </a:r>
            <a:r>
              <a:rPr lang="en-US" sz="3200" b="1" dirty="0" err="1">
                <a:latin typeface="Georgia" panose="02040502050405020303" pitchFamily="18" charset="0"/>
              </a:rPr>
              <a:t>RandomizedSearchCV</a:t>
            </a:r>
            <a:endParaRPr lang="en-US" sz="3200" b="1" dirty="0">
              <a:latin typeface="Georgia" panose="02040502050405020303" pitchFamily="18" charset="0"/>
            </a:endParaRPr>
          </a:p>
        </p:txBody>
      </p:sp>
      <p:sp>
        <p:nvSpPr>
          <p:cNvPr id="11" name="Content Placeholder 2"/>
          <p:cNvSpPr txBox="1">
            <a:spLocks/>
          </p:cNvSpPr>
          <p:nvPr/>
        </p:nvSpPr>
        <p:spPr>
          <a:xfrm>
            <a:off x="-66331" y="2540937"/>
            <a:ext cx="4861632" cy="301474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en-US" sz="1800" dirty="0" err="1">
                <a:solidFill>
                  <a:schemeClr val="tx1"/>
                </a:solidFill>
                <a:latin typeface="Georgia" panose="02040502050405020303" pitchFamily="18" charset="0"/>
              </a:rPr>
              <a:t>RandomizedSearchCV</a:t>
            </a:r>
            <a:r>
              <a:rPr lang="en-US" sz="1800" dirty="0">
                <a:solidFill>
                  <a:schemeClr val="tx1"/>
                </a:solidFill>
                <a:latin typeface="Georgia" panose="02040502050405020303" pitchFamily="18" charset="0"/>
              </a:rPr>
              <a:t> optimized parameters such as learning rate, max depth, gamma, and subsample ratio</a:t>
            </a:r>
            <a:r>
              <a:rPr lang="en-US" sz="1800" dirty="0" smtClean="0">
                <a:solidFill>
                  <a:schemeClr val="tx1"/>
                </a:solidFill>
                <a:latin typeface="Georgia" panose="02040502050405020303" pitchFamily="18" charset="0"/>
              </a:rPr>
              <a:t>.</a:t>
            </a:r>
          </a:p>
          <a:p>
            <a:pPr marL="457200" lvl="1" indent="0">
              <a:lnSpc>
                <a:spcPct val="90000"/>
              </a:lnSpc>
              <a:buNone/>
            </a:pPr>
            <a:endParaRPr lang="en-US" sz="1800" dirty="0">
              <a:solidFill>
                <a:schemeClr val="tx1"/>
              </a:solidFill>
              <a:latin typeface="Georgia" panose="02040502050405020303" pitchFamily="18" charset="0"/>
            </a:endParaRPr>
          </a:p>
          <a:p>
            <a:pPr lvl="1">
              <a:lnSpc>
                <a:spcPct val="90000"/>
              </a:lnSpc>
            </a:pPr>
            <a:r>
              <a:rPr lang="en-US" sz="1800" dirty="0">
                <a:solidFill>
                  <a:schemeClr val="tx1"/>
                </a:solidFill>
                <a:latin typeface="Georgia" panose="02040502050405020303" pitchFamily="18" charset="0"/>
              </a:rPr>
              <a:t>Iterative tuning enhanced the model’s ability to handle complex clinical patterns and reduce bias.</a:t>
            </a:r>
          </a:p>
        </p:txBody>
      </p:sp>
      <p:graphicFrame>
        <p:nvGraphicFramePr>
          <p:cNvPr id="12" name="Table 11"/>
          <p:cNvGraphicFramePr>
            <a:graphicFrameLocks noGrp="1"/>
          </p:cNvGraphicFramePr>
          <p:nvPr>
            <p:extLst>
              <p:ext uri="{D42A27DB-BD31-4B8C-83A1-F6EECF244321}">
                <p14:modId xmlns:p14="http://schemas.microsoft.com/office/powerpoint/2010/main" val="982207327"/>
              </p:ext>
            </p:extLst>
          </p:nvPr>
        </p:nvGraphicFramePr>
        <p:xfrm>
          <a:off x="5044018" y="1936683"/>
          <a:ext cx="3946628" cy="3606021"/>
        </p:xfrm>
        <a:graphic>
          <a:graphicData uri="http://schemas.openxmlformats.org/drawingml/2006/table">
            <a:tbl>
              <a:tblPr firstRow="1" bandRow="1">
                <a:tableStyleId>{9D7B26C5-4107-4FEC-AEDC-1716B250A1EF}</a:tableStyleId>
              </a:tblPr>
              <a:tblGrid>
                <a:gridCol w="2399644"/>
                <a:gridCol w="1546984"/>
              </a:tblGrid>
              <a:tr h="3600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t>Hyper-parameter</a:t>
                      </a:r>
                    </a:p>
                  </a:txBody>
                  <a:tcPr/>
                </a:tc>
                <a:tc>
                  <a:txBody>
                    <a:bodyPr/>
                    <a:lstStyle/>
                    <a:p>
                      <a:pPr algn="ctr"/>
                      <a:r>
                        <a:rPr lang="en-US" sz="1800" dirty="0" smtClean="0"/>
                        <a:t>Best value</a:t>
                      </a:r>
                      <a:endParaRPr lang="en-US" sz="1800" dirty="0"/>
                    </a:p>
                  </a:txBody>
                  <a:tcPr/>
                </a:tc>
              </a:tr>
              <a:tr h="3600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smtClean="0"/>
                        <a:t>Learning Rate (</a:t>
                      </a:r>
                      <a:r>
                        <a:rPr lang="el-GR" sz="1400" b="1" dirty="0" smtClean="0"/>
                        <a:t>η)</a:t>
                      </a:r>
                      <a:endParaRPr lang="en-US" sz="1400" b="1" dirty="0" smtClean="0"/>
                    </a:p>
                  </a:txBody>
                  <a:tcPr/>
                </a:tc>
                <a:tc>
                  <a:txBody>
                    <a:bodyPr/>
                    <a:lstStyle/>
                    <a:p>
                      <a:pPr algn="ctr"/>
                      <a:r>
                        <a:rPr lang="en-US" sz="1400" b="1" dirty="0" smtClean="0"/>
                        <a:t>0.01</a:t>
                      </a:r>
                      <a:endParaRPr lang="en-US" sz="1400" b="1" dirty="0"/>
                    </a:p>
                  </a:txBody>
                  <a:tcPr/>
                </a:tc>
              </a:tr>
              <a:tr h="3600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smtClean="0"/>
                        <a:t>Maximum Depth</a:t>
                      </a:r>
                    </a:p>
                  </a:txBody>
                  <a:tcPr/>
                </a:tc>
                <a:tc>
                  <a:txBody>
                    <a:bodyPr/>
                    <a:lstStyle/>
                    <a:p>
                      <a:pPr algn="ctr"/>
                      <a:r>
                        <a:rPr lang="en-US" sz="1400" b="1" dirty="0" smtClean="0"/>
                        <a:t>7</a:t>
                      </a:r>
                      <a:endParaRPr lang="en-US" sz="1400" b="1" dirty="0"/>
                    </a:p>
                  </a:txBody>
                  <a:tcPr/>
                </a:tc>
              </a:tr>
              <a:tr h="3600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smtClean="0"/>
                        <a:t>Subsample</a:t>
                      </a:r>
                    </a:p>
                  </a:txBody>
                  <a:tcPr/>
                </a:tc>
                <a:tc>
                  <a:txBody>
                    <a:bodyPr/>
                    <a:lstStyle/>
                    <a:p>
                      <a:pPr algn="ctr"/>
                      <a:r>
                        <a:rPr lang="en-US" sz="1400" b="1" dirty="0" smtClean="0"/>
                        <a:t>0.8</a:t>
                      </a:r>
                      <a:endParaRPr lang="en-US" sz="1400" b="1" dirty="0"/>
                    </a:p>
                  </a:txBody>
                  <a:tcPr/>
                </a:tc>
              </a:tr>
              <a:tr h="3600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err="1" smtClean="0"/>
                        <a:t>Colsample</a:t>
                      </a:r>
                      <a:r>
                        <a:rPr lang="en-US" sz="1400" b="1" dirty="0" smtClean="0"/>
                        <a:t> by Tree</a:t>
                      </a:r>
                    </a:p>
                  </a:txBody>
                  <a:tcPr/>
                </a:tc>
                <a:tc>
                  <a:txBody>
                    <a:bodyPr/>
                    <a:lstStyle/>
                    <a:p>
                      <a:pPr algn="ctr"/>
                      <a:r>
                        <a:rPr lang="en-US" sz="1400" b="1" dirty="0" smtClean="0"/>
                        <a:t>0.6</a:t>
                      </a:r>
                      <a:endParaRPr lang="en-US" sz="1400" b="1" dirty="0"/>
                    </a:p>
                  </a:txBody>
                  <a:tcPr/>
                </a:tc>
              </a:tr>
              <a:tr h="3600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smtClean="0"/>
                        <a:t>Number of Estimators</a:t>
                      </a:r>
                    </a:p>
                  </a:txBody>
                  <a:tcPr/>
                </a:tc>
                <a:tc>
                  <a:txBody>
                    <a:bodyPr/>
                    <a:lstStyle/>
                    <a:p>
                      <a:pPr algn="ctr"/>
                      <a:r>
                        <a:rPr lang="en-US" sz="1400" b="1" dirty="0" smtClean="0"/>
                        <a:t>1000</a:t>
                      </a:r>
                      <a:endParaRPr lang="en-US" sz="1400" b="1" dirty="0"/>
                    </a:p>
                  </a:txBody>
                  <a:tcPr/>
                </a:tc>
              </a:tr>
              <a:tr h="3600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smtClean="0"/>
                        <a:t>Min Child Weight</a:t>
                      </a:r>
                    </a:p>
                  </a:txBody>
                  <a:tcPr/>
                </a:tc>
                <a:tc>
                  <a:txBody>
                    <a:bodyPr/>
                    <a:lstStyle/>
                    <a:p>
                      <a:pPr algn="ctr"/>
                      <a:r>
                        <a:rPr lang="en-US" sz="1400" b="1" dirty="0" smtClean="0"/>
                        <a:t>5</a:t>
                      </a:r>
                      <a:endParaRPr lang="en-US" sz="1400" b="1" dirty="0"/>
                    </a:p>
                  </a:txBody>
                  <a:tcPr/>
                </a:tc>
              </a:tr>
              <a:tr h="3600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smtClean="0"/>
                        <a:t>Gamma</a:t>
                      </a:r>
                    </a:p>
                  </a:txBody>
                  <a:tcPr/>
                </a:tc>
                <a:tc>
                  <a:txBody>
                    <a:bodyPr/>
                    <a:lstStyle/>
                    <a:p>
                      <a:pPr algn="ctr"/>
                      <a:r>
                        <a:rPr lang="en-US" sz="1400" b="1" dirty="0" smtClean="0"/>
                        <a:t>0.1</a:t>
                      </a:r>
                      <a:endParaRPr lang="en-US" sz="1400" b="1" dirty="0"/>
                    </a:p>
                  </a:txBody>
                  <a:tcPr/>
                </a:tc>
              </a:tr>
              <a:tr h="3600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smtClean="0"/>
                        <a:t>L1 Regularization (</a:t>
                      </a:r>
                      <a:r>
                        <a:rPr lang="el-GR" sz="1400" b="1" dirty="0" smtClean="0"/>
                        <a:t>α)</a:t>
                      </a:r>
                      <a:endParaRPr lang="en-US" sz="1400" b="1" dirty="0" smtClean="0"/>
                    </a:p>
                  </a:txBody>
                  <a:tcPr/>
                </a:tc>
                <a:tc>
                  <a:txBody>
                    <a:bodyPr/>
                    <a:lstStyle/>
                    <a:p>
                      <a:pPr algn="ctr"/>
                      <a:r>
                        <a:rPr lang="en-US" sz="1400" b="1" dirty="0" smtClean="0"/>
                        <a:t>0.05</a:t>
                      </a:r>
                      <a:endParaRPr lang="en-US" sz="1400" b="1" dirty="0"/>
                    </a:p>
                  </a:txBody>
                  <a:tcPr/>
                </a:tc>
              </a:tr>
              <a:tr h="3600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smtClean="0"/>
                        <a:t>L2 Regularization (</a:t>
                      </a:r>
                      <a:r>
                        <a:rPr lang="el-GR" sz="1400" b="1" dirty="0" smtClean="0"/>
                        <a:t>λ)</a:t>
                      </a:r>
                      <a:endParaRPr lang="en-US" sz="1400" b="1" dirty="0" smtClean="0"/>
                    </a:p>
                  </a:txBody>
                  <a:tcPr/>
                </a:tc>
                <a:tc>
                  <a:txBody>
                    <a:bodyPr/>
                    <a:lstStyle/>
                    <a:p>
                      <a:pPr algn="ctr"/>
                      <a:r>
                        <a:rPr lang="en-US" sz="1400" b="1" dirty="0" smtClean="0"/>
                        <a:t>0.0</a:t>
                      </a:r>
                      <a:endParaRPr lang="en-US" sz="1400" b="1" dirty="0"/>
                    </a:p>
                  </a:txBody>
                  <a:tcPr/>
                </a:tc>
              </a:tr>
            </a:tbl>
          </a:graphicData>
        </a:graphic>
      </p:graphicFrame>
      <p:sp>
        <p:nvSpPr>
          <p:cNvPr id="14"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458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
        <p:nvSpPr>
          <p:cNvPr id="15" name="TextBox 3">
            <a:extLst>
              <a:ext uri="{FF2B5EF4-FFF2-40B4-BE49-F238E27FC236}">
                <a16:creationId xmlns:lc="http://schemas.openxmlformats.org/drawingml/2006/lockedCanvas" xmlns:a16="http://schemas.microsoft.com/office/drawing/2014/main" xmlns="" id="{352B7E1F-B3F9-0311-118F-0FEDE1424F01}"/>
              </a:ext>
            </a:extLst>
          </p:cNvPr>
          <p:cNvSpPr txBox="1"/>
          <p:nvPr/>
        </p:nvSpPr>
        <p:spPr>
          <a:xfrm>
            <a:off x="5044018" y="5637887"/>
            <a:ext cx="3946628"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smtClean="0"/>
              <a:t>Table: </a:t>
            </a:r>
            <a:r>
              <a:rPr lang="en-US" sz="1200" dirty="0"/>
              <a:t>Best </a:t>
            </a:r>
            <a:r>
              <a:rPr lang="en-US" sz="1200" dirty="0" err="1"/>
              <a:t>Hyperparameter</a:t>
            </a:r>
            <a:r>
              <a:rPr lang="en-US" sz="1200" dirty="0"/>
              <a:t> </a:t>
            </a:r>
            <a:r>
              <a:rPr lang="en-US" sz="1200" dirty="0" err="1"/>
              <a:t>Confguration</a:t>
            </a:r>
            <a:r>
              <a:rPr lang="en-US" sz="1200" dirty="0"/>
              <a:t> for the Tuned </a:t>
            </a:r>
            <a:r>
              <a:rPr lang="en-US" sz="1200" dirty="0" err="1"/>
              <a:t>XGBoost</a:t>
            </a:r>
            <a:r>
              <a:rPr lang="en-US" sz="1200" dirty="0"/>
              <a:t> </a:t>
            </a:r>
            <a:r>
              <a:rPr lang="en-US" sz="1200" dirty="0" smtClean="0"/>
              <a:t>Model.</a:t>
            </a:r>
            <a:endParaRPr lang="en-US" sz="1200" dirty="0"/>
          </a:p>
          <a:p>
            <a:pPr algn="ctr"/>
            <a:endParaRPr lang="en-US" sz="1200" dirty="0"/>
          </a:p>
        </p:txBody>
      </p:sp>
    </p:spTree>
    <p:extLst>
      <p:ext uri="{BB962C8B-B14F-4D97-AF65-F5344CB8AC3E}">
        <p14:creationId xmlns:p14="http://schemas.microsoft.com/office/powerpoint/2010/main" val="55946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3030214-227F-42DB-9282-BBA6AF8D94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9072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7100" y="1059873"/>
            <a:ext cx="2407478" cy="686378"/>
          </a:xfrm>
        </p:spPr>
        <p:txBody>
          <a:bodyPr vert="horz" lIns="91440" tIns="45720" rIns="91440" bIns="45720" rtlCol="0" anchor="t">
            <a:normAutofit/>
          </a:bodyPr>
          <a:lstStyle/>
          <a:p>
            <a:r>
              <a:rPr lang="en-US" b="1" dirty="0">
                <a:latin typeface="Georgia" panose="02040502050405020303" pitchFamily="18" charset="0"/>
              </a:rPr>
              <a:t>Agenda</a:t>
            </a:r>
          </a:p>
        </p:txBody>
      </p:sp>
      <p:sp>
        <p:nvSpPr>
          <p:cNvPr id="12" name="Freeform 11">
            <a:extLst>
              <a:ext uri="{FF2B5EF4-FFF2-40B4-BE49-F238E27FC236}">
                <a16:creationId xmlns:a16="http://schemas.microsoft.com/office/drawing/2014/main" xmlns="" id="{0D7A9289-BAD1-4A78-979F-A655C886DB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19" y="1149203"/>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5" name="Content Placeholder 2">
            <a:extLst>
              <a:ext uri="{FF2B5EF4-FFF2-40B4-BE49-F238E27FC236}">
                <a16:creationId xmlns:a16="http://schemas.microsoft.com/office/drawing/2014/main" xmlns="" id="{5D359983-E2CC-B9BD-073B-E0B8F2A45F6E}"/>
              </a:ext>
            </a:extLst>
          </p:cNvPr>
          <p:cNvSpPr txBox="1">
            <a:spLocks/>
          </p:cNvSpPr>
          <p:nvPr/>
        </p:nvSpPr>
        <p:spPr>
          <a:xfrm>
            <a:off x="3490722" y="1275025"/>
            <a:ext cx="5290207" cy="41912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solidFill>
                  <a:schemeClr val="tx1"/>
                </a:solidFill>
                <a:latin typeface="Georgia" panose="02040502050405020303" pitchFamily="18" charset="0"/>
              </a:rPr>
              <a:t>Background and Motivation</a:t>
            </a:r>
          </a:p>
          <a:p>
            <a:r>
              <a:rPr lang="en-US" sz="2000" dirty="0">
                <a:solidFill>
                  <a:schemeClr val="tx1"/>
                </a:solidFill>
                <a:latin typeface="Georgia" panose="02040502050405020303" pitchFamily="18" charset="0"/>
              </a:rPr>
              <a:t>Models and Algorithms</a:t>
            </a:r>
          </a:p>
          <a:p>
            <a:r>
              <a:rPr lang="en-US" sz="2000" dirty="0">
                <a:solidFill>
                  <a:schemeClr val="tx1"/>
                </a:solidFill>
                <a:latin typeface="Georgia" panose="02040502050405020303" pitchFamily="18" charset="0"/>
              </a:rPr>
              <a:t>Gradient Boosting </a:t>
            </a:r>
            <a:r>
              <a:rPr lang="en-US" sz="2000" dirty="0" smtClean="0">
                <a:solidFill>
                  <a:schemeClr val="tx1"/>
                </a:solidFill>
                <a:latin typeface="Georgia" panose="02040502050405020303" pitchFamily="18" charset="0"/>
              </a:rPr>
              <a:t>Framework</a:t>
            </a:r>
          </a:p>
          <a:p>
            <a:r>
              <a:rPr lang="en-US" sz="2000" dirty="0" smtClean="0">
                <a:solidFill>
                  <a:schemeClr val="tx1"/>
                </a:solidFill>
                <a:latin typeface="Georgia" panose="02040502050405020303" pitchFamily="18" charset="0"/>
              </a:rPr>
              <a:t>Methodology</a:t>
            </a:r>
            <a:endParaRPr lang="en-US" sz="2000" dirty="0">
              <a:solidFill>
                <a:schemeClr val="tx1"/>
              </a:solidFill>
              <a:latin typeface="Georgia" panose="02040502050405020303" pitchFamily="18" charset="0"/>
            </a:endParaRPr>
          </a:p>
          <a:p>
            <a:r>
              <a:rPr lang="en-US" sz="2000" dirty="0">
                <a:solidFill>
                  <a:schemeClr val="tx1"/>
                </a:solidFill>
                <a:latin typeface="Georgia" panose="02040502050405020303" pitchFamily="18" charset="0"/>
              </a:rPr>
              <a:t>Data Preprocessing</a:t>
            </a:r>
          </a:p>
          <a:p>
            <a:r>
              <a:rPr lang="en-US" sz="2000" dirty="0">
                <a:solidFill>
                  <a:schemeClr val="tx1"/>
                </a:solidFill>
                <a:latin typeface="Georgia" panose="02040502050405020303" pitchFamily="18" charset="0"/>
              </a:rPr>
              <a:t>Model implementation</a:t>
            </a:r>
          </a:p>
          <a:p>
            <a:r>
              <a:rPr lang="en-US" sz="2000" dirty="0">
                <a:solidFill>
                  <a:schemeClr val="tx1"/>
                </a:solidFill>
                <a:latin typeface="Georgia" panose="02040502050405020303" pitchFamily="18" charset="0"/>
              </a:rPr>
              <a:t>Results and analysis</a:t>
            </a:r>
          </a:p>
          <a:p>
            <a:r>
              <a:rPr lang="en-US" sz="2000" dirty="0">
                <a:solidFill>
                  <a:schemeClr val="tx1"/>
                </a:solidFill>
                <a:latin typeface="Georgia" panose="02040502050405020303" pitchFamily="18" charset="0"/>
              </a:rPr>
              <a:t>Conclusions</a:t>
            </a:r>
          </a:p>
        </p:txBody>
      </p:sp>
      <p:sp>
        <p:nvSpPr>
          <p:cNvPr id="4"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823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
        <p:nvSpPr>
          <p:cNvPr id="6" name="TextBox 5">
            <a:extLst>
              <a:ext uri="{FF2B5EF4-FFF2-40B4-BE49-F238E27FC236}">
                <a16:creationId xmlns:a16="http://schemas.microsoft.com/office/drawing/2014/main" xmlns="" id="{9AFBA85B-9152-E29A-6D29-75ACF7B5FC5A}"/>
              </a:ext>
            </a:extLst>
          </p:cNvPr>
          <p:cNvSpPr txBox="1"/>
          <p:nvPr/>
        </p:nvSpPr>
        <p:spPr>
          <a:xfrm>
            <a:off x="8661866" y="6559386"/>
            <a:ext cx="238125" cy="253916"/>
          </a:xfrm>
          <a:prstGeom prst="rect">
            <a:avLst/>
          </a:prstGeom>
          <a:noFill/>
        </p:spPr>
        <p:txBody>
          <a:bodyPr wrap="square" rtlCol="0">
            <a:spAutoFit/>
          </a:bodyPr>
          <a:lstStyle/>
          <a:p>
            <a:r>
              <a:rPr lang="en-GB" sz="1050" b="1" dirty="0"/>
              <a:t>2</a:t>
            </a:r>
            <a:endParaRPr lang="en-US" sz="105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xmlns="" id="{51BE15AD-74D9-4540-AECA-6A338D3028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698784" y="606180"/>
            <a:ext cx="6448370" cy="1142552"/>
          </a:xfrm>
        </p:spPr>
        <p:txBody>
          <a:bodyPr>
            <a:noAutofit/>
          </a:bodyPr>
          <a:lstStyle/>
          <a:p>
            <a:r>
              <a:rPr lang="en-US" sz="4000" b="1" dirty="0" smtClean="0">
                <a:latin typeface="Georgia" panose="02040502050405020303" pitchFamily="18" charset="0"/>
              </a:rPr>
              <a:t>Evaluation &amp; Performance Matrix</a:t>
            </a:r>
            <a:endParaRPr lang="en-US" sz="4000" b="1" dirty="0">
              <a:latin typeface="Georgia" panose="02040502050405020303" pitchFamily="18" charset="0"/>
            </a:endParaRPr>
          </a:p>
        </p:txBody>
      </p:sp>
      <p:sp>
        <p:nvSpPr>
          <p:cNvPr id="34" name="Rectangle 33">
            <a:extLst>
              <a:ext uri="{FF2B5EF4-FFF2-40B4-BE49-F238E27FC236}">
                <a16:creationId xmlns:a16="http://schemas.microsoft.com/office/drawing/2014/main" xmlns="" id="{5E2E47D1-2C32-4FB7-A5F0-F31C8F390B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Freeform 11">
            <a:extLst>
              <a:ext uri="{FF2B5EF4-FFF2-40B4-BE49-F238E27FC236}">
                <a16:creationId xmlns:a16="http://schemas.microsoft.com/office/drawing/2014/main" xmlns="" id="{884C5A90-A356-4F6E-92BE-AA65274708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714375"/>
            <a:ext cx="1191394"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28" name="Content Placeholder 2">
            <a:extLst>
              <a:ext uri="{FF2B5EF4-FFF2-40B4-BE49-F238E27FC236}">
                <a16:creationId xmlns:a16="http://schemas.microsoft.com/office/drawing/2014/main" xmlns="" id="{4854DD8C-88CC-0D03-34B2-DE1C86E051B8}"/>
              </a:ext>
            </a:extLst>
          </p:cNvPr>
          <p:cNvGraphicFramePr>
            <a:graphicFrameLocks noGrp="1"/>
          </p:cNvGraphicFramePr>
          <p:nvPr>
            <p:ph idx="1"/>
            <p:extLst>
              <p:ext uri="{D42A27DB-BD31-4B8C-83A1-F6EECF244321}">
                <p14:modId xmlns:p14="http://schemas.microsoft.com/office/powerpoint/2010/main" val="2148557870"/>
              </p:ext>
            </p:extLst>
          </p:nvPr>
        </p:nvGraphicFramePr>
        <p:xfrm>
          <a:off x="996846" y="1780725"/>
          <a:ext cx="7330189" cy="3615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xmlns="" id="{617D79B5-C737-6114-FFCD-DBF01CF59E27}"/>
              </a:ext>
            </a:extLst>
          </p:cNvPr>
          <p:cNvSpPr txBox="1"/>
          <p:nvPr/>
        </p:nvSpPr>
        <p:spPr>
          <a:xfrm>
            <a:off x="8661865" y="6559386"/>
            <a:ext cx="396409" cy="253916"/>
          </a:xfrm>
          <a:prstGeom prst="rect">
            <a:avLst/>
          </a:prstGeom>
          <a:noFill/>
        </p:spPr>
        <p:txBody>
          <a:bodyPr wrap="square" rtlCol="0">
            <a:spAutoFit/>
          </a:bodyPr>
          <a:lstStyle/>
          <a:p>
            <a:r>
              <a:rPr lang="en-GB" sz="1050" b="1" dirty="0"/>
              <a:t>19</a:t>
            </a:r>
            <a:endParaRPr lang="en-US" sz="1050" b="1" dirty="0"/>
          </a:p>
        </p:txBody>
      </p:sp>
      <p:sp>
        <p:nvSpPr>
          <p:cNvPr id="9"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458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xmlns="" id="{51BE15AD-74D9-4540-AECA-6A338D3028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49115" y="606180"/>
            <a:ext cx="7555041" cy="1142552"/>
          </a:xfrm>
        </p:spPr>
        <p:txBody>
          <a:bodyPr>
            <a:noAutofit/>
          </a:bodyPr>
          <a:lstStyle/>
          <a:p>
            <a:r>
              <a:rPr lang="en-US" b="1" dirty="0">
                <a:latin typeface="Georgia" panose="02040502050405020303" pitchFamily="18" charset="0"/>
              </a:rPr>
              <a:t>Evaluation Metric: Concordance Index (C-index)</a:t>
            </a:r>
          </a:p>
        </p:txBody>
      </p:sp>
      <p:sp>
        <p:nvSpPr>
          <p:cNvPr id="34" name="Rectangle 33">
            <a:extLst>
              <a:ext uri="{FF2B5EF4-FFF2-40B4-BE49-F238E27FC236}">
                <a16:creationId xmlns:a16="http://schemas.microsoft.com/office/drawing/2014/main" xmlns="" id="{5E2E47D1-2C32-4FB7-A5F0-F31C8F390B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Freeform 11">
            <a:extLst>
              <a:ext uri="{FF2B5EF4-FFF2-40B4-BE49-F238E27FC236}">
                <a16:creationId xmlns:a16="http://schemas.microsoft.com/office/drawing/2014/main" xmlns="" id="{884C5A90-A356-4F6E-92BE-AA65274708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714375"/>
            <a:ext cx="1191394"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7" name="TextBox 6">
            <a:extLst>
              <a:ext uri="{FF2B5EF4-FFF2-40B4-BE49-F238E27FC236}">
                <a16:creationId xmlns:a16="http://schemas.microsoft.com/office/drawing/2014/main" xmlns="" id="{617D79B5-C737-6114-FFCD-DBF01CF59E27}"/>
              </a:ext>
            </a:extLst>
          </p:cNvPr>
          <p:cNvSpPr txBox="1"/>
          <p:nvPr/>
        </p:nvSpPr>
        <p:spPr>
          <a:xfrm>
            <a:off x="8661865" y="6559386"/>
            <a:ext cx="396409" cy="253916"/>
          </a:xfrm>
          <a:prstGeom prst="rect">
            <a:avLst/>
          </a:prstGeom>
          <a:noFill/>
        </p:spPr>
        <p:txBody>
          <a:bodyPr wrap="square" rtlCol="0">
            <a:spAutoFit/>
          </a:bodyPr>
          <a:lstStyle/>
          <a:p>
            <a:r>
              <a:rPr lang="en-GB" sz="1050" b="1" dirty="0"/>
              <a:t>19</a:t>
            </a:r>
            <a:endParaRPr lang="en-US" sz="1050" b="1" dirty="0"/>
          </a:p>
        </p:txBody>
      </p:sp>
      <mc:AlternateContent xmlns:mc="http://schemas.openxmlformats.org/markup-compatibility/2006" xmlns:a14="http://schemas.microsoft.com/office/drawing/2010/main">
        <mc:Choice Requires="a14">
          <p:sp>
            <p:nvSpPr>
              <p:cNvPr id="4" name="TextBox 3"/>
              <p:cNvSpPr txBox="1"/>
              <p:nvPr/>
            </p:nvSpPr>
            <p:spPr>
              <a:xfrm>
                <a:off x="2341249" y="2856781"/>
                <a:ext cx="4416529"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𝑖𝑛𝑑𝑒𝑥</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𝑁𝑢𝑚𝑏𝑒𝑟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𝑐𝑜𝑛𝑐𝑜𝑟𝑑𝑎𝑛𝑡</m:t>
                          </m:r>
                          <m:r>
                            <a:rPr lang="en-US" i="1">
                              <a:latin typeface="Cambria Math" panose="02040503050406030204" pitchFamily="18" charset="0"/>
                            </a:rPr>
                            <m:t> </m:t>
                          </m:r>
                          <m:r>
                            <a:rPr lang="en-US" i="1">
                              <a:latin typeface="Cambria Math" panose="02040503050406030204" pitchFamily="18" charset="0"/>
                            </a:rPr>
                            <m:t>𝑝𝑎𝑖𝑟𝑠</m:t>
                          </m:r>
                        </m:num>
                        <m:den>
                          <m:r>
                            <a:rPr lang="en-US" i="1">
                              <a:latin typeface="Cambria Math" panose="02040503050406030204" pitchFamily="18" charset="0"/>
                            </a:rPr>
                            <m:t>𝑁𝑢𝑚𝑏𝑒𝑟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𝑐𝑜𝑚𝑝𝑎𝑟𝑎𝑏𝑙𝑒</m:t>
                          </m:r>
                          <m:r>
                            <a:rPr lang="en-US" i="1">
                              <a:latin typeface="Cambria Math" panose="02040503050406030204" pitchFamily="18" charset="0"/>
                            </a:rPr>
                            <m:t> </m:t>
                          </m:r>
                          <m:r>
                            <a:rPr lang="en-US" i="1">
                              <a:latin typeface="Cambria Math" panose="02040503050406030204" pitchFamily="18" charset="0"/>
                            </a:rPr>
                            <m:t>𝑝𝑎𝑖𝑟𝑠</m:t>
                          </m:r>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341249" y="2856781"/>
                <a:ext cx="4416529" cy="575157"/>
              </a:xfrm>
              <a:prstGeom prst="rect">
                <a:avLst/>
              </a:prstGeom>
              <a:blipFill rotWithShape="0">
                <a:blip r:embed="rId3"/>
                <a:stretch>
                  <a:fillRect/>
                </a:stretch>
              </a:blipFill>
            </p:spPr>
            <p:txBody>
              <a:bodyPr/>
              <a:lstStyle/>
              <a:p>
                <a:r>
                  <a:rPr lang="en-US">
                    <a:noFill/>
                  </a:rPr>
                  <a:t> </a:t>
                </a:r>
              </a:p>
            </p:txBody>
          </p:sp>
        </mc:Fallback>
      </mc:AlternateContent>
      <p:sp>
        <p:nvSpPr>
          <p:cNvPr id="5" name="TextBox 4"/>
          <p:cNvSpPr txBox="1"/>
          <p:nvPr/>
        </p:nvSpPr>
        <p:spPr>
          <a:xfrm>
            <a:off x="910874" y="2031746"/>
            <a:ext cx="7322251"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Georgia" panose="02040502050405020303" pitchFamily="18" charset="0"/>
              </a:rPr>
              <a:t>Measures how well predicted survival scores rank patients by their survival times.</a:t>
            </a:r>
          </a:p>
        </p:txBody>
      </p:sp>
      <p:sp>
        <p:nvSpPr>
          <p:cNvPr id="8" name="TextBox 7"/>
          <p:cNvSpPr txBox="1"/>
          <p:nvPr/>
        </p:nvSpPr>
        <p:spPr>
          <a:xfrm>
            <a:off x="1188253" y="3704801"/>
            <a:ext cx="2536803" cy="369332"/>
          </a:xfrm>
          <a:prstGeom prst="rect">
            <a:avLst/>
          </a:prstGeom>
          <a:noFill/>
        </p:spPr>
        <p:txBody>
          <a:bodyPr wrap="square" rtlCol="0">
            <a:spAutoFit/>
          </a:bodyPr>
          <a:lstStyle/>
          <a:p>
            <a:r>
              <a:rPr lang="en-US" b="1" dirty="0"/>
              <a:t>Interpretation </a:t>
            </a:r>
            <a:r>
              <a:rPr lang="en-US" b="1" dirty="0" smtClean="0"/>
              <a:t>Range</a:t>
            </a:r>
            <a:r>
              <a:rPr lang="en-US" dirty="0" smtClean="0"/>
              <a:t>:</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345437838"/>
              </p:ext>
            </p:extLst>
          </p:nvPr>
        </p:nvGraphicFramePr>
        <p:xfrm>
          <a:off x="1511132" y="4199332"/>
          <a:ext cx="7231006" cy="1752600"/>
        </p:xfrm>
        <a:graphic>
          <a:graphicData uri="http://schemas.openxmlformats.org/drawingml/2006/table">
            <a:tbl>
              <a:tblPr firstRow="1" bandRow="1">
                <a:tableStyleId>{2D5ABB26-0587-4C30-8999-92F81FD0307C}</a:tableStyleId>
              </a:tblPr>
              <a:tblGrid>
                <a:gridCol w="1951596"/>
                <a:gridCol w="5279410"/>
              </a:tblGrid>
              <a:tr h="370840">
                <a:tc>
                  <a:txBody>
                    <a:bodyPr/>
                    <a:lstStyle/>
                    <a:p>
                      <a:pPr algn="l"/>
                      <a:r>
                        <a:rPr lang="en-US" dirty="0" smtClean="0">
                          <a:latin typeface="Georgia" panose="02040502050405020303" pitchFamily="18" charset="0"/>
                        </a:rPr>
                        <a:t>• &lt; 0.6 →   </a:t>
                      </a:r>
                      <a:endParaRPr lang="en-US" dirty="0">
                        <a:latin typeface="Georgia" panose="02040502050405020303" pitchFamily="18" charset="0"/>
                      </a:endParaRPr>
                    </a:p>
                  </a:txBody>
                  <a:tcPr>
                    <a:lnB w="3175" cap="flat" cmpd="sng" algn="ctr">
                      <a:solidFill>
                        <a:schemeClr val="bg1">
                          <a:lumMod val="75000"/>
                        </a:schemeClr>
                      </a:solidFill>
                      <a:prstDash val="solid"/>
                      <a:round/>
                      <a:headEnd type="none" w="med" len="med"/>
                      <a:tailEnd type="none" w="med" len="med"/>
                    </a:lnB>
                  </a:tcPr>
                </a:tc>
                <a:tc>
                  <a:txBody>
                    <a:bodyPr/>
                    <a:lstStyle/>
                    <a:p>
                      <a:r>
                        <a:rPr lang="en-US" dirty="0" smtClean="0">
                          <a:latin typeface="Georgia" panose="02040502050405020303" pitchFamily="18" charset="0"/>
                        </a:rPr>
                        <a:t>Needs improvement</a:t>
                      </a:r>
                      <a:endParaRPr lang="en-US" dirty="0">
                        <a:latin typeface="Georgia" panose="02040502050405020303" pitchFamily="18" charset="0"/>
                      </a:endParaRPr>
                    </a:p>
                  </a:txBody>
                  <a:tcPr>
                    <a:lnB w="3175" cap="flat" cmpd="sng" algn="ctr">
                      <a:solidFill>
                        <a:schemeClr val="bg1">
                          <a:lumMod val="75000"/>
                        </a:schemeClr>
                      </a:solidFill>
                      <a:prstDash val="solid"/>
                      <a:round/>
                      <a:headEnd type="none" w="med" len="med"/>
                      <a:tailEnd type="none" w="med" len="med"/>
                    </a:lnB>
                  </a:tcPr>
                </a:tc>
              </a:tr>
              <a:tr h="370840">
                <a:tc>
                  <a:txBody>
                    <a:bodyPr/>
                    <a:lstStyle/>
                    <a:p>
                      <a:pPr algn="l"/>
                      <a:r>
                        <a:rPr lang="en-US" dirty="0" smtClean="0">
                          <a:latin typeface="Georgia" panose="02040502050405020303" pitchFamily="18" charset="0"/>
                        </a:rPr>
                        <a:t>• 0.6–0.7 →   </a:t>
                      </a:r>
                      <a:endParaRPr lang="en-US" dirty="0">
                        <a:latin typeface="Georgia" panose="02040502050405020303" pitchFamily="18" charset="0"/>
                      </a:endParaRPr>
                    </a:p>
                  </a:txBody>
                  <a:tcP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r>
                        <a:rPr lang="en-US" dirty="0" smtClean="0">
                          <a:latin typeface="Georgia" panose="02040502050405020303" pitchFamily="18" charset="0"/>
                        </a:rPr>
                        <a:t>Acceptable baseline</a:t>
                      </a:r>
                      <a:endParaRPr lang="en-US" dirty="0">
                        <a:latin typeface="Georgia" panose="02040502050405020303" pitchFamily="18" charset="0"/>
                      </a:endParaRPr>
                    </a:p>
                  </a:txBody>
                  <a:tcP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r>
              <a:tr h="370840">
                <a:tc>
                  <a:txBody>
                    <a:bodyPr/>
                    <a:lstStyle/>
                    <a:p>
                      <a:pPr algn="l"/>
                      <a:r>
                        <a:rPr lang="en-US" dirty="0" smtClean="0">
                          <a:latin typeface="Georgia" panose="02040502050405020303" pitchFamily="18" charset="0"/>
                        </a:rPr>
                        <a:t>• 0.7–0.8 →   </a:t>
                      </a:r>
                      <a:endParaRPr lang="en-US" dirty="0">
                        <a:latin typeface="Georgia" panose="02040502050405020303" pitchFamily="18" charset="0"/>
                      </a:endParaRPr>
                    </a:p>
                  </a:txBody>
                  <a:tcPr>
                    <a:lnL>
                      <a:noFill/>
                    </a:lnL>
                    <a:lnR>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latin typeface="Georgia" panose="02040502050405020303" pitchFamily="18" charset="0"/>
                        </a:rPr>
                        <a:t>Reliable for clinical use</a:t>
                      </a:r>
                      <a:endParaRPr lang="en-US" dirty="0">
                        <a:latin typeface="Georgia" panose="02040502050405020303" pitchFamily="18" charset="0"/>
                      </a:endParaRPr>
                    </a:p>
                  </a:txBody>
                  <a:tcPr>
                    <a:lnL>
                      <a:noFill/>
                    </a:lnL>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r>
              <a:tr h="370840">
                <a:tc>
                  <a:txBody>
                    <a:bodyPr/>
                    <a:lstStyle/>
                    <a:p>
                      <a:pPr algn="l"/>
                      <a:r>
                        <a:rPr lang="en-US" dirty="0" smtClean="0">
                          <a:latin typeface="Georgia" panose="02040502050405020303" pitchFamily="18" charset="0"/>
                        </a:rPr>
                        <a:t>• &gt; 0.8 →   </a:t>
                      </a:r>
                      <a:endParaRPr lang="en-US" dirty="0">
                        <a:latin typeface="Georgia" panose="02040502050405020303" pitchFamily="18" charset="0"/>
                      </a:endParaRPr>
                    </a:p>
                  </a:txBody>
                  <a:tcP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r>
                        <a:rPr lang="en-US" dirty="0" smtClean="0">
                          <a:latin typeface="Georgia" panose="02040502050405020303" pitchFamily="18" charset="0"/>
                        </a:rPr>
                        <a:t>Exceptional, but may indicate overfitting if not validated properly </a:t>
                      </a:r>
                      <a:endParaRPr lang="en-US" dirty="0">
                        <a:latin typeface="Georgia" panose="02040502050405020303" pitchFamily="18" charset="0"/>
                      </a:endParaRPr>
                    </a:p>
                  </a:txBody>
                  <a:tcP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r>
            </a:tbl>
          </a:graphicData>
        </a:graphic>
      </p:graphicFrame>
      <p:sp>
        <p:nvSpPr>
          <p:cNvPr id="14"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458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Tree>
    <p:extLst>
      <p:ext uri="{BB962C8B-B14F-4D97-AF65-F5344CB8AC3E}">
        <p14:creationId xmlns:p14="http://schemas.microsoft.com/office/powerpoint/2010/main" val="3152841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xmlns="" id="{51BE15AD-74D9-4540-AECA-6A338D3028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5E2E47D1-2C32-4FB7-A5F0-F31C8F390B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Freeform 11">
            <a:extLst>
              <a:ext uri="{FF2B5EF4-FFF2-40B4-BE49-F238E27FC236}">
                <a16:creationId xmlns:a16="http://schemas.microsoft.com/office/drawing/2014/main" xmlns="" id="{884C5A90-A356-4F6E-92BE-AA65274708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714375"/>
            <a:ext cx="1191394"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7" name="TextBox 6">
            <a:extLst>
              <a:ext uri="{FF2B5EF4-FFF2-40B4-BE49-F238E27FC236}">
                <a16:creationId xmlns:a16="http://schemas.microsoft.com/office/drawing/2014/main" xmlns="" id="{617D79B5-C737-6114-FFCD-DBF01CF59E27}"/>
              </a:ext>
            </a:extLst>
          </p:cNvPr>
          <p:cNvSpPr txBox="1"/>
          <p:nvPr/>
        </p:nvSpPr>
        <p:spPr>
          <a:xfrm>
            <a:off x="8661865" y="6559386"/>
            <a:ext cx="396409" cy="253916"/>
          </a:xfrm>
          <a:prstGeom prst="rect">
            <a:avLst/>
          </a:prstGeom>
          <a:noFill/>
        </p:spPr>
        <p:txBody>
          <a:bodyPr wrap="square" rtlCol="0">
            <a:spAutoFit/>
          </a:bodyPr>
          <a:lstStyle/>
          <a:p>
            <a:r>
              <a:rPr lang="en-GB" sz="1050" b="1" dirty="0"/>
              <a:t>19</a:t>
            </a:r>
            <a:endParaRPr lang="en-US" sz="1050" b="1" dirty="0"/>
          </a:p>
        </p:txBody>
      </p:sp>
      <p:sp>
        <p:nvSpPr>
          <p:cNvPr id="21" name="Title 1"/>
          <p:cNvSpPr>
            <a:spLocks noGrp="1"/>
          </p:cNvSpPr>
          <p:nvPr>
            <p:ph type="title"/>
          </p:nvPr>
        </p:nvSpPr>
        <p:spPr>
          <a:xfrm>
            <a:off x="1616528" y="624110"/>
            <a:ext cx="6957846" cy="1280890"/>
          </a:xfrm>
        </p:spPr>
        <p:txBody>
          <a:bodyPr>
            <a:normAutofit/>
          </a:bodyPr>
          <a:lstStyle/>
          <a:p>
            <a:pPr>
              <a:lnSpc>
                <a:spcPct val="90000"/>
              </a:lnSpc>
            </a:pPr>
            <a:r>
              <a:rPr lang="en-US" sz="3200" b="1" u="sng" dirty="0" err="1">
                <a:latin typeface="Georgia" panose="02040502050405020303" pitchFamily="18" charset="0"/>
              </a:rPr>
              <a:t>LightGBM</a:t>
            </a:r>
            <a:r>
              <a:rPr lang="en-US" sz="3200" b="1" dirty="0" smtClean="0">
                <a:latin typeface="Georgia" panose="02040502050405020303" pitchFamily="18" charset="0"/>
              </a:rPr>
              <a:t> </a:t>
            </a:r>
            <a:r>
              <a:rPr lang="en-US" sz="3200" b="1" dirty="0">
                <a:latin typeface="Georgia" panose="02040502050405020303" pitchFamily="18" charset="0"/>
              </a:rPr>
              <a:t>Model Performance: Baseline vs Tuned</a:t>
            </a:r>
            <a:endParaRPr lang="fr-FR" sz="3200" b="1" dirty="0">
              <a:latin typeface="Georgia" panose="02040502050405020303" pitchFamily="18" charset="0"/>
            </a:endParaRPr>
          </a:p>
        </p:txBody>
      </p:sp>
      <p:graphicFrame>
        <p:nvGraphicFramePr>
          <p:cNvPr id="22" name="Content Placeholder 2">
            <a:extLst>
              <a:ext uri="{FF2B5EF4-FFF2-40B4-BE49-F238E27FC236}">
                <a16:creationId xmlns:a16="http://schemas.microsoft.com/office/drawing/2014/main" xmlns="" id="{42E43D6E-1748-F201-EC25-0D1226A139CE}"/>
              </a:ext>
            </a:extLst>
          </p:cNvPr>
          <p:cNvGraphicFramePr>
            <a:graphicFrameLocks noGrp="1"/>
          </p:cNvGraphicFramePr>
          <p:nvPr>
            <p:ph idx="1"/>
            <p:extLst>
              <p:ext uri="{D42A27DB-BD31-4B8C-83A1-F6EECF244321}">
                <p14:modId xmlns:p14="http://schemas.microsoft.com/office/powerpoint/2010/main" val="1163747237"/>
              </p:ext>
            </p:extLst>
          </p:nvPr>
        </p:nvGraphicFramePr>
        <p:xfrm>
          <a:off x="850504" y="2035268"/>
          <a:ext cx="7811361" cy="1168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TextBox 23">
            <a:extLst>
              <a:ext uri="{FF2B5EF4-FFF2-40B4-BE49-F238E27FC236}">
                <a16:creationId xmlns:a16="http://schemas.microsoft.com/office/drawing/2014/main" xmlns="" id="{8A12B082-83E2-4523-F61F-DC987649DCB2}"/>
              </a:ext>
            </a:extLst>
          </p:cNvPr>
          <p:cNvSpPr txBox="1"/>
          <p:nvPr/>
        </p:nvSpPr>
        <p:spPr>
          <a:xfrm>
            <a:off x="8661865" y="6559386"/>
            <a:ext cx="396409" cy="253916"/>
          </a:xfrm>
          <a:prstGeom prst="rect">
            <a:avLst/>
          </a:prstGeom>
          <a:noFill/>
        </p:spPr>
        <p:txBody>
          <a:bodyPr wrap="square" rtlCol="0">
            <a:spAutoFit/>
          </a:bodyPr>
          <a:lstStyle/>
          <a:p>
            <a:r>
              <a:rPr lang="en-GB" sz="1050" b="1" dirty="0"/>
              <a:t>21</a:t>
            </a:r>
            <a:endParaRPr lang="en-US" sz="1050" b="1" dirty="0"/>
          </a:p>
        </p:txBody>
      </p:sp>
      <p:sp>
        <p:nvSpPr>
          <p:cNvPr id="25" name="TextBox 24"/>
          <p:cNvSpPr txBox="1"/>
          <p:nvPr/>
        </p:nvSpPr>
        <p:spPr>
          <a:xfrm>
            <a:off x="715102" y="4021324"/>
            <a:ext cx="2536803" cy="369332"/>
          </a:xfrm>
          <a:prstGeom prst="rect">
            <a:avLst/>
          </a:prstGeom>
          <a:noFill/>
        </p:spPr>
        <p:txBody>
          <a:bodyPr wrap="square" rtlCol="0">
            <a:spAutoFit/>
          </a:bodyPr>
          <a:lstStyle/>
          <a:p>
            <a:r>
              <a:rPr lang="en-US" b="1" u="sng" dirty="0" smtClean="0">
                <a:latin typeface="Georgia" panose="02040502050405020303" pitchFamily="18" charset="0"/>
              </a:rPr>
              <a:t>Tuned </a:t>
            </a:r>
            <a:r>
              <a:rPr lang="en-US" b="1" u="sng" dirty="0" err="1" smtClean="0">
                <a:latin typeface="Georgia" panose="02040502050405020303" pitchFamily="18" charset="0"/>
              </a:rPr>
              <a:t>LightGBM</a:t>
            </a:r>
            <a:r>
              <a:rPr lang="en-US" u="sng" dirty="0" smtClean="0">
                <a:latin typeface="Georgia" panose="02040502050405020303" pitchFamily="18" charset="0"/>
              </a:rPr>
              <a:t>:</a:t>
            </a:r>
            <a:endParaRPr lang="en-US" u="sng" dirty="0">
              <a:latin typeface="Georgia" panose="02040502050405020303" pitchFamily="18" charset="0"/>
            </a:endParaRPr>
          </a:p>
        </p:txBody>
      </p:sp>
      <p:sp>
        <p:nvSpPr>
          <p:cNvPr id="26" name="TextBox 25"/>
          <p:cNvSpPr txBox="1"/>
          <p:nvPr/>
        </p:nvSpPr>
        <p:spPr>
          <a:xfrm>
            <a:off x="4765881" y="4021324"/>
            <a:ext cx="2536803" cy="369332"/>
          </a:xfrm>
          <a:prstGeom prst="rect">
            <a:avLst/>
          </a:prstGeom>
          <a:noFill/>
        </p:spPr>
        <p:txBody>
          <a:bodyPr wrap="square" rtlCol="0">
            <a:spAutoFit/>
          </a:bodyPr>
          <a:lstStyle/>
          <a:p>
            <a:r>
              <a:rPr lang="en-US" b="1" u="sng" dirty="0" smtClean="0">
                <a:latin typeface="Georgia" panose="02040502050405020303" pitchFamily="18" charset="0"/>
              </a:rPr>
              <a:t>Baseline </a:t>
            </a:r>
            <a:r>
              <a:rPr lang="en-US" b="1" u="sng" dirty="0" err="1" smtClean="0">
                <a:latin typeface="Georgia" panose="02040502050405020303" pitchFamily="18" charset="0"/>
              </a:rPr>
              <a:t>LightGBM</a:t>
            </a:r>
            <a:r>
              <a:rPr lang="en-US" u="sng" dirty="0" smtClean="0">
                <a:latin typeface="Georgia" panose="02040502050405020303" pitchFamily="18" charset="0"/>
              </a:rPr>
              <a:t>:</a:t>
            </a:r>
            <a:endParaRPr lang="en-US" u="sng" dirty="0">
              <a:latin typeface="Georgia" panose="02040502050405020303" pitchFamily="18" charset="0"/>
            </a:endParaRPr>
          </a:p>
        </p:txBody>
      </p:sp>
      <p:sp>
        <p:nvSpPr>
          <p:cNvPr id="27" name="TextBox 26"/>
          <p:cNvSpPr txBox="1"/>
          <p:nvPr/>
        </p:nvSpPr>
        <p:spPr>
          <a:xfrm>
            <a:off x="4854207" y="4390656"/>
            <a:ext cx="3807658" cy="1384995"/>
          </a:xfrm>
          <a:prstGeom prst="rect">
            <a:avLst/>
          </a:prstGeom>
          <a:noFill/>
        </p:spPr>
        <p:txBody>
          <a:bodyPr wrap="square" rtlCol="0">
            <a:spAutoFit/>
          </a:bodyPr>
          <a:lstStyle/>
          <a:p>
            <a:pPr marL="285750" indent="-285750">
              <a:buFont typeface="Arial" panose="020B0604020202020204" pitchFamily="34" charset="0"/>
              <a:buChar char="•"/>
            </a:pPr>
            <a:r>
              <a:rPr lang="en-US" sz="1200" b="1" dirty="0">
                <a:latin typeface="Georgia" panose="02040502050405020303" pitchFamily="18" charset="0"/>
              </a:rPr>
              <a:t>Mean C-index: 0.6741 </a:t>
            </a:r>
            <a:r>
              <a:rPr lang="en-US" sz="1200" dirty="0">
                <a:latin typeface="Georgia" panose="02040502050405020303" pitchFamily="18" charset="0"/>
              </a:rPr>
              <a:t>→ Moderate to good discrimination</a:t>
            </a:r>
          </a:p>
          <a:p>
            <a:pPr marL="285750" indent="-285750">
              <a:buFont typeface="Arial" panose="020B0604020202020204" pitchFamily="34" charset="0"/>
              <a:buChar char="•"/>
            </a:pPr>
            <a:r>
              <a:rPr lang="en-US" sz="1200" b="1" dirty="0">
                <a:latin typeface="Georgia" panose="02040502050405020303" pitchFamily="18" charset="0"/>
              </a:rPr>
              <a:t>Highest Fold C-index</a:t>
            </a:r>
            <a:r>
              <a:rPr lang="en-US" sz="1200" dirty="0">
                <a:latin typeface="Georgia" panose="02040502050405020303" pitchFamily="18" charset="0"/>
              </a:rPr>
              <a:t>: 0.6812 (Fold 6)</a:t>
            </a:r>
          </a:p>
          <a:p>
            <a:pPr marL="285750" indent="-285750">
              <a:buFont typeface="Arial" panose="020B0604020202020204" pitchFamily="34" charset="0"/>
              <a:buChar char="•"/>
            </a:pPr>
            <a:r>
              <a:rPr lang="en-US" sz="1200" b="1" dirty="0">
                <a:latin typeface="Georgia" panose="02040502050405020303" pitchFamily="18" charset="0"/>
              </a:rPr>
              <a:t>Lowest Fold C-index: </a:t>
            </a:r>
            <a:r>
              <a:rPr lang="en-US" sz="1200" dirty="0">
                <a:latin typeface="Georgia" panose="02040502050405020303" pitchFamily="18" charset="0"/>
              </a:rPr>
              <a:t>0.6679 (Fold 10) → Slight drop but above random</a:t>
            </a:r>
          </a:p>
          <a:p>
            <a:pPr marL="285750" indent="-285750">
              <a:buFont typeface="Arial" panose="020B0604020202020204" pitchFamily="34" charset="0"/>
              <a:buChar char="•"/>
            </a:pPr>
            <a:r>
              <a:rPr lang="en-US" sz="1200" b="1" dirty="0">
                <a:latin typeface="Georgia" panose="02040502050405020303" pitchFamily="18" charset="0"/>
              </a:rPr>
              <a:t>C-index Range: 0.6679 – 0.6812 </a:t>
            </a:r>
            <a:r>
              <a:rPr lang="en-US" sz="1200" dirty="0">
                <a:latin typeface="Georgia" panose="02040502050405020303" pitchFamily="18" charset="0"/>
              </a:rPr>
              <a:t>→ Stable performance across </a:t>
            </a:r>
            <a:r>
              <a:rPr lang="en-US" sz="1200" dirty="0" smtClean="0">
                <a:latin typeface="Georgia" panose="02040502050405020303" pitchFamily="18" charset="0"/>
              </a:rPr>
              <a:t>folds</a:t>
            </a:r>
            <a:endParaRPr lang="en-US" sz="1200" dirty="0">
              <a:latin typeface="Georgia" panose="02040502050405020303" pitchFamily="18" charset="0"/>
            </a:endParaRPr>
          </a:p>
        </p:txBody>
      </p:sp>
      <p:sp>
        <p:nvSpPr>
          <p:cNvPr id="29" name="TextBox 28"/>
          <p:cNvSpPr txBox="1"/>
          <p:nvPr/>
        </p:nvSpPr>
        <p:spPr>
          <a:xfrm>
            <a:off x="799987" y="4390656"/>
            <a:ext cx="3671161" cy="1384995"/>
          </a:xfrm>
          <a:prstGeom prst="rect">
            <a:avLst/>
          </a:prstGeom>
          <a:noFill/>
        </p:spPr>
        <p:txBody>
          <a:bodyPr wrap="square" rtlCol="0">
            <a:spAutoFit/>
          </a:bodyPr>
          <a:lstStyle/>
          <a:p>
            <a:pPr marL="171450" indent="-171450">
              <a:buFont typeface="Arial" panose="020B0604020202020204" pitchFamily="34" charset="0"/>
              <a:buChar char="•"/>
            </a:pPr>
            <a:r>
              <a:rPr lang="en-US" sz="1200" b="1" dirty="0"/>
              <a:t>Mean C-index</a:t>
            </a:r>
            <a:r>
              <a:rPr lang="en-US" sz="1200" dirty="0"/>
              <a:t>: 0.7827 → Very good survival discrimination</a:t>
            </a:r>
          </a:p>
          <a:p>
            <a:pPr marL="171450" indent="-171450">
              <a:buFont typeface="Arial" panose="020B0604020202020204" pitchFamily="34" charset="0"/>
              <a:buChar char="•"/>
            </a:pPr>
            <a:r>
              <a:rPr lang="en-US" sz="1200" b="1" dirty="0"/>
              <a:t>Risk Stratification</a:t>
            </a:r>
            <a:r>
              <a:rPr lang="en-US" sz="1200" dirty="0"/>
              <a:t>: Clear separation between low, medium, and high-risk groups</a:t>
            </a:r>
          </a:p>
          <a:p>
            <a:pPr marL="171450" indent="-171450">
              <a:buFont typeface="Arial" panose="020B0604020202020204" pitchFamily="34" charset="0"/>
              <a:buChar char="•"/>
            </a:pPr>
            <a:r>
              <a:rPr lang="en-US" sz="1200" b="1" dirty="0"/>
              <a:t>SHAP Interpretability</a:t>
            </a:r>
            <a:r>
              <a:rPr lang="en-US" sz="1200" dirty="0"/>
              <a:t>: High — key features align with clinical intuition</a:t>
            </a:r>
          </a:p>
          <a:p>
            <a:pPr marL="171450" indent="-171450">
              <a:buFont typeface="Arial" panose="020B0604020202020204" pitchFamily="34" charset="0"/>
              <a:buChar char="•"/>
            </a:pPr>
            <a:r>
              <a:rPr lang="en-US" sz="1200" b="1" dirty="0"/>
              <a:t>Improvement over Baseline</a:t>
            </a:r>
            <a:r>
              <a:rPr lang="en-US" sz="1200" dirty="0"/>
              <a:t>: +0.1086 C-index</a:t>
            </a:r>
          </a:p>
        </p:txBody>
      </p:sp>
      <p:sp>
        <p:nvSpPr>
          <p:cNvPr id="31"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458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Tree>
    <p:extLst>
      <p:ext uri="{BB962C8B-B14F-4D97-AF65-F5344CB8AC3E}">
        <p14:creationId xmlns:p14="http://schemas.microsoft.com/office/powerpoint/2010/main" val="35375234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16528" y="624110"/>
            <a:ext cx="6742106" cy="1280890"/>
          </a:xfrm>
        </p:spPr>
        <p:txBody>
          <a:bodyPr>
            <a:normAutofit fontScale="90000"/>
          </a:bodyPr>
          <a:lstStyle/>
          <a:p>
            <a:pPr>
              <a:lnSpc>
                <a:spcPct val="90000"/>
              </a:lnSpc>
            </a:pPr>
            <a:r>
              <a:rPr lang="en-US" sz="3200" b="1" dirty="0">
                <a:latin typeface="Georgia" panose="02040502050405020303" pitchFamily="18" charset="0"/>
              </a:rPr>
              <a:t>SHAP Feature Impact for </a:t>
            </a:r>
            <a:r>
              <a:rPr lang="en-US" sz="3200" b="1" dirty="0" err="1">
                <a:latin typeface="Georgia" panose="02040502050405020303" pitchFamily="18" charset="0"/>
              </a:rPr>
              <a:t>LightGBM</a:t>
            </a:r>
            <a:r>
              <a:rPr lang="en-US" sz="3200" b="1" dirty="0">
                <a:latin typeface="Georgia" panose="02040502050405020303" pitchFamily="18" charset="0"/>
              </a:rPr>
              <a:t> and Tuned </a:t>
            </a:r>
            <a:r>
              <a:rPr lang="en-US" sz="3200" b="1" dirty="0" err="1">
                <a:latin typeface="Georgia" panose="02040502050405020303" pitchFamily="18" charset="0"/>
              </a:rPr>
              <a:t>LightGBM</a:t>
            </a:r>
            <a:endParaRPr lang="fr-FR" sz="3200" b="1" dirty="0">
              <a:latin typeface="Georgia" panose="02040502050405020303" pitchFamily="18" charset="0"/>
            </a:endParaRPr>
          </a:p>
        </p:txBody>
      </p:sp>
      <p:sp>
        <p:nvSpPr>
          <p:cNvPr id="23" name="TextBox 22">
            <a:extLst>
              <a:ext uri="{FF2B5EF4-FFF2-40B4-BE49-F238E27FC236}">
                <a16:creationId xmlns:a16="http://schemas.microsoft.com/office/drawing/2014/main" xmlns="" id="{8A12B082-83E2-4523-F61F-DC987649DCB2}"/>
              </a:ext>
            </a:extLst>
          </p:cNvPr>
          <p:cNvSpPr txBox="1"/>
          <p:nvPr/>
        </p:nvSpPr>
        <p:spPr>
          <a:xfrm>
            <a:off x="8661865" y="6559386"/>
            <a:ext cx="396409" cy="253916"/>
          </a:xfrm>
          <a:prstGeom prst="rect">
            <a:avLst/>
          </a:prstGeom>
          <a:noFill/>
        </p:spPr>
        <p:txBody>
          <a:bodyPr wrap="square" rtlCol="0">
            <a:spAutoFit/>
          </a:bodyPr>
          <a:lstStyle/>
          <a:p>
            <a:r>
              <a:rPr lang="en-GB" sz="1050" b="1" dirty="0"/>
              <a:t>21</a:t>
            </a:r>
            <a:endParaRPr lang="en-US" sz="1050" b="1" dirty="0"/>
          </a:p>
        </p:txBody>
      </p:sp>
      <p:grpSp>
        <p:nvGrpSpPr>
          <p:cNvPr id="12" name="Group 11"/>
          <p:cNvGrpSpPr/>
          <p:nvPr/>
        </p:nvGrpSpPr>
        <p:grpSpPr>
          <a:xfrm>
            <a:off x="468498" y="2736765"/>
            <a:ext cx="8063556" cy="2872872"/>
            <a:chOff x="468498" y="3125658"/>
            <a:chExt cx="8063556" cy="2872872"/>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498" y="3149557"/>
              <a:ext cx="3973208" cy="282217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5789" y="3125658"/>
              <a:ext cx="3976265" cy="2872872"/>
            </a:xfrm>
            <a:prstGeom prst="rect">
              <a:avLst/>
            </a:prstGeom>
          </p:spPr>
        </p:pic>
      </p:grpSp>
      <p:sp>
        <p:nvSpPr>
          <p:cNvPr id="8" name="TextBox 7"/>
          <p:cNvSpPr txBox="1"/>
          <p:nvPr/>
        </p:nvSpPr>
        <p:spPr>
          <a:xfrm>
            <a:off x="556514" y="1814634"/>
            <a:ext cx="2440745" cy="366932"/>
          </a:xfrm>
          <a:prstGeom prst="rect">
            <a:avLst/>
          </a:prstGeom>
          <a:noFill/>
        </p:spPr>
        <p:txBody>
          <a:bodyPr wrap="square" rtlCol="0">
            <a:spAutoFit/>
          </a:bodyPr>
          <a:lstStyle/>
          <a:p>
            <a:r>
              <a:rPr lang="en-US" b="1" dirty="0" smtClean="0"/>
              <a:t>Features:</a:t>
            </a:r>
            <a:endParaRPr lang="en-US" b="1" dirty="0"/>
          </a:p>
        </p:txBody>
      </p:sp>
      <p:graphicFrame>
        <p:nvGraphicFramePr>
          <p:cNvPr id="9" name="Table 8"/>
          <p:cNvGraphicFramePr>
            <a:graphicFrameLocks noGrp="1"/>
          </p:cNvGraphicFramePr>
          <p:nvPr>
            <p:extLst>
              <p:ext uri="{D42A27DB-BD31-4B8C-83A1-F6EECF244321}">
                <p14:modId xmlns:p14="http://schemas.microsoft.com/office/powerpoint/2010/main" val="1446361296"/>
              </p:ext>
            </p:extLst>
          </p:nvPr>
        </p:nvGraphicFramePr>
        <p:xfrm>
          <a:off x="757513" y="2229776"/>
          <a:ext cx="7596551" cy="456713"/>
        </p:xfrm>
        <a:graphic>
          <a:graphicData uri="http://schemas.openxmlformats.org/drawingml/2006/table">
            <a:tbl>
              <a:tblPr firstRow="1" bandRow="1">
                <a:tableStyleId>{2D5ABB26-0587-4C30-8999-92F81FD0307C}</a:tableStyleId>
              </a:tblPr>
              <a:tblGrid>
                <a:gridCol w="1524937"/>
                <a:gridCol w="1524937"/>
                <a:gridCol w="2134068"/>
                <a:gridCol w="2412609"/>
              </a:tblGrid>
              <a:tr h="456713">
                <a:tc>
                  <a:txBody>
                    <a:bodyPr/>
                    <a:lstStyle/>
                    <a:p>
                      <a:pPr marL="171450" indent="-171450">
                        <a:buFont typeface="Arial" panose="020B0604020202020204" pitchFamily="34" charset="0"/>
                        <a:buChar char="•"/>
                      </a:pPr>
                      <a:r>
                        <a:rPr lang="en-US" sz="1400" b="1" dirty="0" err="1" smtClean="0"/>
                        <a:t>age_at_hct</a:t>
                      </a:r>
                      <a:endParaRPr lang="en-US" sz="1400" b="1" dirty="0"/>
                    </a:p>
                  </a:txBody>
                  <a:tcPr/>
                </a:tc>
                <a:tc>
                  <a:txBody>
                    <a:bodyPr/>
                    <a:lstStyle/>
                    <a:p>
                      <a:pPr marL="171450" indent="-171450">
                        <a:buFont typeface="Arial" panose="020B0604020202020204" pitchFamily="34" charset="0"/>
                        <a:buChar char="•"/>
                      </a:pPr>
                      <a:r>
                        <a:rPr lang="en-US" sz="1400" b="1" dirty="0" err="1" smtClean="0"/>
                        <a:t>donor_age</a:t>
                      </a:r>
                      <a:endParaRPr lang="en-US" sz="1400" b="1" dirty="0"/>
                    </a:p>
                  </a:txBody>
                  <a:tcPr/>
                </a:tc>
                <a:tc>
                  <a:txBody>
                    <a:bodyPr/>
                    <a:lstStyle/>
                    <a:p>
                      <a:pPr marL="171450" indent="-171450">
                        <a:buFont typeface="Arial" panose="020B0604020202020204" pitchFamily="34" charset="0"/>
                        <a:buChar char="•"/>
                      </a:pPr>
                      <a:r>
                        <a:rPr lang="en-US" sz="1400" b="1" dirty="0" err="1" smtClean="0"/>
                        <a:t>comorbidity_score</a:t>
                      </a:r>
                      <a:endParaRPr lang="en-US" sz="1400" b="1" dirty="0"/>
                    </a:p>
                  </a:txBody>
                  <a:tcPr/>
                </a:tc>
                <a:tc>
                  <a:txBody>
                    <a:bodyPr/>
                    <a:lstStyle/>
                    <a:p>
                      <a:pPr marL="171450" indent="-171450">
                        <a:buFont typeface="Arial" panose="020B0604020202020204" pitchFamily="34" charset="0"/>
                        <a:buChar char="•"/>
                      </a:pPr>
                      <a:r>
                        <a:rPr lang="en-US" sz="1400" b="1" dirty="0" smtClean="0"/>
                        <a:t>hla_match_drb1_high</a:t>
                      </a:r>
                      <a:endParaRPr lang="en-US" sz="1400" b="1" dirty="0"/>
                    </a:p>
                  </a:txBody>
                  <a:tcPr/>
                </a:tc>
              </a:tr>
            </a:tbl>
          </a:graphicData>
        </a:graphic>
      </p:graphicFrame>
      <p:sp>
        <p:nvSpPr>
          <p:cNvPr id="17"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458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
        <p:nvSpPr>
          <p:cNvPr id="18" name="TextBox 3">
            <a:extLst>
              <a:ext uri="{FF2B5EF4-FFF2-40B4-BE49-F238E27FC236}">
                <a16:creationId xmlns:lc="http://schemas.openxmlformats.org/drawingml/2006/lockedCanvas" xmlns:a16="http://schemas.microsoft.com/office/drawing/2014/main" xmlns="" id="{352B7E1F-B3F9-0311-118F-0FEDE1424F01}"/>
              </a:ext>
            </a:extLst>
          </p:cNvPr>
          <p:cNvSpPr txBox="1"/>
          <p:nvPr/>
        </p:nvSpPr>
        <p:spPr>
          <a:xfrm>
            <a:off x="556514" y="5686431"/>
            <a:ext cx="7898373" cy="646331"/>
          </a:xfrm>
          <a:prstGeom prst="rect">
            <a:avLst/>
          </a:prstGeom>
          <a:solidFill>
            <a:srgbClr val="CDE2E8"/>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smtClean="0"/>
              <a:t>Figure: SHAP(</a:t>
            </a:r>
            <a:r>
              <a:rPr lang="en-US" sz="1200" dirty="0" err="1" smtClean="0"/>
              <a:t>SHapley</a:t>
            </a:r>
            <a:r>
              <a:rPr lang="en-US" sz="1200" dirty="0" smtClean="0"/>
              <a:t> </a:t>
            </a:r>
            <a:r>
              <a:rPr lang="en-US" sz="1200" dirty="0"/>
              <a:t>Additive </a:t>
            </a:r>
            <a:r>
              <a:rPr lang="en-US" sz="1200" dirty="0" err="1"/>
              <a:t>exPlanations</a:t>
            </a:r>
            <a:r>
              <a:rPr lang="en-US" sz="1200" dirty="0"/>
              <a:t>) dependence plots for key predictive features in baseline </a:t>
            </a:r>
            <a:r>
              <a:rPr lang="en-US" sz="1200" dirty="0" err="1"/>
              <a:t>LightGBM</a:t>
            </a:r>
            <a:r>
              <a:rPr lang="en-US" sz="1200" dirty="0"/>
              <a:t> and </a:t>
            </a:r>
            <a:r>
              <a:rPr lang="en-US" sz="1200" dirty="0" err="1"/>
              <a:t>hyperparameter</a:t>
            </a:r>
            <a:r>
              <a:rPr lang="en-US" sz="1200" dirty="0"/>
              <a:t>-tuned </a:t>
            </a:r>
            <a:r>
              <a:rPr lang="en-US" sz="1200" dirty="0" err="1"/>
              <a:t>LightGBM</a:t>
            </a:r>
            <a:r>
              <a:rPr lang="en-US" sz="1200" dirty="0"/>
              <a:t> models.</a:t>
            </a:r>
          </a:p>
          <a:p>
            <a:pPr algn="ctr"/>
            <a:endParaRPr lang="en-US" sz="1200" dirty="0"/>
          </a:p>
        </p:txBody>
      </p:sp>
    </p:spTree>
    <p:extLst>
      <p:ext uri="{BB962C8B-B14F-4D97-AF65-F5344CB8AC3E}">
        <p14:creationId xmlns:p14="http://schemas.microsoft.com/office/powerpoint/2010/main" val="12980255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xmlns="" id="{51BE15AD-74D9-4540-AECA-6A338D3028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5E2E47D1-2C32-4FB7-A5F0-F31C8F390B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Freeform 11">
            <a:extLst>
              <a:ext uri="{FF2B5EF4-FFF2-40B4-BE49-F238E27FC236}">
                <a16:creationId xmlns:a16="http://schemas.microsoft.com/office/drawing/2014/main" xmlns="" id="{884C5A90-A356-4F6E-92BE-AA65274708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714375"/>
            <a:ext cx="1191394"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7" name="TextBox 6">
            <a:extLst>
              <a:ext uri="{FF2B5EF4-FFF2-40B4-BE49-F238E27FC236}">
                <a16:creationId xmlns:a16="http://schemas.microsoft.com/office/drawing/2014/main" xmlns="" id="{617D79B5-C737-6114-FFCD-DBF01CF59E27}"/>
              </a:ext>
            </a:extLst>
          </p:cNvPr>
          <p:cNvSpPr txBox="1"/>
          <p:nvPr/>
        </p:nvSpPr>
        <p:spPr>
          <a:xfrm>
            <a:off x="8661865" y="6559386"/>
            <a:ext cx="396409" cy="253916"/>
          </a:xfrm>
          <a:prstGeom prst="rect">
            <a:avLst/>
          </a:prstGeom>
          <a:noFill/>
        </p:spPr>
        <p:txBody>
          <a:bodyPr wrap="square" rtlCol="0">
            <a:spAutoFit/>
          </a:bodyPr>
          <a:lstStyle/>
          <a:p>
            <a:r>
              <a:rPr lang="en-GB" sz="1050" b="1" dirty="0"/>
              <a:t>19</a:t>
            </a:r>
            <a:endParaRPr lang="en-US" sz="1050" b="1" dirty="0"/>
          </a:p>
        </p:txBody>
      </p:sp>
      <p:sp>
        <p:nvSpPr>
          <p:cNvPr id="21" name="Title 1"/>
          <p:cNvSpPr>
            <a:spLocks noGrp="1"/>
          </p:cNvSpPr>
          <p:nvPr>
            <p:ph type="title"/>
          </p:nvPr>
        </p:nvSpPr>
        <p:spPr>
          <a:xfrm>
            <a:off x="1616528" y="624110"/>
            <a:ext cx="6957846" cy="1280890"/>
          </a:xfrm>
        </p:spPr>
        <p:txBody>
          <a:bodyPr>
            <a:normAutofit/>
          </a:bodyPr>
          <a:lstStyle/>
          <a:p>
            <a:pPr>
              <a:lnSpc>
                <a:spcPct val="90000"/>
              </a:lnSpc>
            </a:pPr>
            <a:r>
              <a:rPr lang="en-US" sz="3200" b="1" dirty="0" err="1">
                <a:latin typeface="Georgia" panose="02040502050405020303" pitchFamily="18" charset="0"/>
              </a:rPr>
              <a:t>XGBoost</a:t>
            </a:r>
            <a:r>
              <a:rPr lang="en-US" sz="3200" b="1" dirty="0">
                <a:latin typeface="Georgia" panose="02040502050405020303" pitchFamily="18" charset="0"/>
              </a:rPr>
              <a:t> </a:t>
            </a:r>
            <a:r>
              <a:rPr lang="en-US" sz="3200" b="1" dirty="0" smtClean="0">
                <a:latin typeface="Georgia" panose="02040502050405020303" pitchFamily="18" charset="0"/>
              </a:rPr>
              <a:t>Model </a:t>
            </a:r>
            <a:r>
              <a:rPr lang="en-US" sz="3200" b="1" dirty="0">
                <a:latin typeface="Georgia" panose="02040502050405020303" pitchFamily="18" charset="0"/>
              </a:rPr>
              <a:t>Performance: Baseline vs Tuned</a:t>
            </a:r>
            <a:endParaRPr lang="fr-FR" sz="3200" b="1" dirty="0">
              <a:latin typeface="Georgia" panose="02040502050405020303" pitchFamily="18" charset="0"/>
            </a:endParaRPr>
          </a:p>
        </p:txBody>
      </p:sp>
      <p:graphicFrame>
        <p:nvGraphicFramePr>
          <p:cNvPr id="22" name="Content Placeholder 2">
            <a:extLst>
              <a:ext uri="{FF2B5EF4-FFF2-40B4-BE49-F238E27FC236}">
                <a16:creationId xmlns:a16="http://schemas.microsoft.com/office/drawing/2014/main" xmlns="" id="{42E43D6E-1748-F201-EC25-0D1226A139CE}"/>
              </a:ext>
            </a:extLst>
          </p:cNvPr>
          <p:cNvGraphicFramePr>
            <a:graphicFrameLocks noGrp="1"/>
          </p:cNvGraphicFramePr>
          <p:nvPr>
            <p:ph idx="1"/>
            <p:extLst>
              <p:ext uri="{D42A27DB-BD31-4B8C-83A1-F6EECF244321}">
                <p14:modId xmlns:p14="http://schemas.microsoft.com/office/powerpoint/2010/main" val="689871617"/>
              </p:ext>
            </p:extLst>
          </p:nvPr>
        </p:nvGraphicFramePr>
        <p:xfrm>
          <a:off x="850504" y="2035268"/>
          <a:ext cx="7811361" cy="1168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TextBox 23">
            <a:extLst>
              <a:ext uri="{FF2B5EF4-FFF2-40B4-BE49-F238E27FC236}">
                <a16:creationId xmlns:a16="http://schemas.microsoft.com/office/drawing/2014/main" xmlns="" id="{8A12B082-83E2-4523-F61F-DC987649DCB2}"/>
              </a:ext>
            </a:extLst>
          </p:cNvPr>
          <p:cNvSpPr txBox="1"/>
          <p:nvPr/>
        </p:nvSpPr>
        <p:spPr>
          <a:xfrm>
            <a:off x="8661865" y="6559386"/>
            <a:ext cx="396409" cy="253916"/>
          </a:xfrm>
          <a:prstGeom prst="rect">
            <a:avLst/>
          </a:prstGeom>
          <a:noFill/>
        </p:spPr>
        <p:txBody>
          <a:bodyPr wrap="square" rtlCol="0">
            <a:spAutoFit/>
          </a:bodyPr>
          <a:lstStyle/>
          <a:p>
            <a:r>
              <a:rPr lang="en-GB" sz="1050" b="1" dirty="0"/>
              <a:t>21</a:t>
            </a:r>
            <a:endParaRPr lang="en-US" sz="1050" b="1" dirty="0"/>
          </a:p>
        </p:txBody>
      </p:sp>
      <p:sp>
        <p:nvSpPr>
          <p:cNvPr id="25" name="TextBox 24"/>
          <p:cNvSpPr txBox="1"/>
          <p:nvPr/>
        </p:nvSpPr>
        <p:spPr>
          <a:xfrm>
            <a:off x="715102" y="4021324"/>
            <a:ext cx="2536803" cy="369332"/>
          </a:xfrm>
          <a:prstGeom prst="rect">
            <a:avLst/>
          </a:prstGeom>
          <a:noFill/>
        </p:spPr>
        <p:txBody>
          <a:bodyPr wrap="square" rtlCol="0">
            <a:spAutoFit/>
          </a:bodyPr>
          <a:lstStyle/>
          <a:p>
            <a:r>
              <a:rPr lang="en-US" b="1" u="sng" dirty="0">
                <a:latin typeface="Georgia" panose="02040502050405020303" pitchFamily="18" charset="0"/>
              </a:rPr>
              <a:t>Tuned </a:t>
            </a:r>
            <a:r>
              <a:rPr lang="en-US" b="1" u="sng" dirty="0" err="1">
                <a:latin typeface="Georgia" panose="02040502050405020303" pitchFamily="18" charset="0"/>
              </a:rPr>
              <a:t>XGBoost</a:t>
            </a:r>
            <a:r>
              <a:rPr lang="en-US" b="1" u="sng" dirty="0">
                <a:latin typeface="Georgia" panose="02040502050405020303" pitchFamily="18" charset="0"/>
              </a:rPr>
              <a:t> </a:t>
            </a:r>
            <a:r>
              <a:rPr lang="en-US" u="sng" dirty="0" smtClean="0">
                <a:latin typeface="Georgia" panose="02040502050405020303" pitchFamily="18" charset="0"/>
              </a:rPr>
              <a:t>:</a:t>
            </a:r>
            <a:endParaRPr lang="en-US" u="sng" dirty="0">
              <a:latin typeface="Georgia" panose="02040502050405020303" pitchFamily="18" charset="0"/>
            </a:endParaRPr>
          </a:p>
        </p:txBody>
      </p:sp>
      <p:sp>
        <p:nvSpPr>
          <p:cNvPr id="26" name="TextBox 25"/>
          <p:cNvSpPr txBox="1"/>
          <p:nvPr/>
        </p:nvSpPr>
        <p:spPr>
          <a:xfrm>
            <a:off x="4765881" y="4021324"/>
            <a:ext cx="2536803" cy="369332"/>
          </a:xfrm>
          <a:prstGeom prst="rect">
            <a:avLst/>
          </a:prstGeom>
          <a:noFill/>
        </p:spPr>
        <p:txBody>
          <a:bodyPr wrap="square" rtlCol="0">
            <a:spAutoFit/>
          </a:bodyPr>
          <a:lstStyle/>
          <a:p>
            <a:r>
              <a:rPr lang="en-US" b="1" u="sng" dirty="0">
                <a:latin typeface="Georgia" panose="02040502050405020303" pitchFamily="18" charset="0"/>
              </a:rPr>
              <a:t>Baseline </a:t>
            </a:r>
            <a:r>
              <a:rPr lang="en-US" b="1" u="sng" dirty="0" err="1">
                <a:latin typeface="Georgia" panose="02040502050405020303" pitchFamily="18" charset="0"/>
              </a:rPr>
              <a:t>XGBoost</a:t>
            </a:r>
            <a:r>
              <a:rPr lang="en-US" b="1" u="sng" dirty="0">
                <a:latin typeface="Georgia" panose="02040502050405020303" pitchFamily="18" charset="0"/>
              </a:rPr>
              <a:t> </a:t>
            </a:r>
            <a:r>
              <a:rPr lang="en-US" u="sng" dirty="0" smtClean="0">
                <a:latin typeface="Georgia" panose="02040502050405020303" pitchFamily="18" charset="0"/>
              </a:rPr>
              <a:t>:</a:t>
            </a:r>
            <a:endParaRPr lang="en-US" u="sng" dirty="0">
              <a:latin typeface="Georgia" panose="02040502050405020303" pitchFamily="18" charset="0"/>
            </a:endParaRPr>
          </a:p>
        </p:txBody>
      </p:sp>
      <p:sp>
        <p:nvSpPr>
          <p:cNvPr id="27" name="TextBox 26"/>
          <p:cNvSpPr txBox="1"/>
          <p:nvPr/>
        </p:nvSpPr>
        <p:spPr>
          <a:xfrm>
            <a:off x="4846453" y="4390656"/>
            <a:ext cx="3837356" cy="1754326"/>
          </a:xfrm>
          <a:prstGeom prst="rect">
            <a:avLst/>
          </a:prstGeom>
          <a:noFill/>
        </p:spPr>
        <p:txBody>
          <a:bodyPr wrap="square" rtlCol="0">
            <a:spAutoFit/>
          </a:bodyPr>
          <a:lstStyle/>
          <a:p>
            <a:pPr marL="171450" indent="-171450">
              <a:buFont typeface="Arial" panose="020B0604020202020204" pitchFamily="34" charset="0"/>
              <a:buChar char="•"/>
            </a:pPr>
            <a:r>
              <a:rPr lang="en-US" sz="1200" b="1" dirty="0" smtClean="0"/>
              <a:t>Mean </a:t>
            </a:r>
            <a:r>
              <a:rPr lang="en-US" sz="1200" b="1" dirty="0"/>
              <a:t>C-index: </a:t>
            </a:r>
            <a:r>
              <a:rPr lang="en-US" sz="1200" dirty="0"/>
              <a:t>0.6823 → </a:t>
            </a:r>
            <a:r>
              <a:rPr lang="en-US" sz="1200" i="1" dirty="0"/>
              <a:t>Good discrimination; above </a:t>
            </a:r>
            <a:r>
              <a:rPr lang="en-US" sz="1200" i="1" dirty="0" err="1"/>
              <a:t>LightGBM</a:t>
            </a:r>
            <a:r>
              <a:rPr lang="en-US" sz="1200" i="1" dirty="0"/>
              <a:t> baseline</a:t>
            </a:r>
            <a:endParaRPr lang="en-US" sz="1200" dirty="0"/>
          </a:p>
          <a:p>
            <a:pPr marL="171450" indent="-171450">
              <a:buFont typeface="Arial" panose="020B0604020202020204" pitchFamily="34" charset="0"/>
              <a:buChar char="•"/>
            </a:pPr>
            <a:r>
              <a:rPr lang="en-US" sz="1200" b="1" dirty="0" smtClean="0"/>
              <a:t>Highest </a:t>
            </a:r>
            <a:r>
              <a:rPr lang="en-US" sz="1200" b="1" dirty="0"/>
              <a:t>Fold C-index: </a:t>
            </a:r>
            <a:r>
              <a:rPr lang="en-US" sz="1200" dirty="0"/>
              <a:t>0.6887 (Fold 4)</a:t>
            </a:r>
          </a:p>
          <a:p>
            <a:pPr marL="171450" indent="-171450">
              <a:buFont typeface="Arial" panose="020B0604020202020204" pitchFamily="34" charset="0"/>
              <a:buChar char="•"/>
            </a:pPr>
            <a:r>
              <a:rPr lang="en-US" sz="1200" b="1" dirty="0" smtClean="0"/>
              <a:t>Lowest </a:t>
            </a:r>
            <a:r>
              <a:rPr lang="en-US" sz="1200" b="1" dirty="0"/>
              <a:t>Fold C-index: </a:t>
            </a:r>
            <a:r>
              <a:rPr lang="en-US" sz="1200" dirty="0"/>
              <a:t>0.6741 (Fold 9) → Minor performance drop observed</a:t>
            </a:r>
          </a:p>
          <a:p>
            <a:pPr marL="171450" indent="-171450">
              <a:buFont typeface="Arial" panose="020B0604020202020204" pitchFamily="34" charset="0"/>
              <a:buChar char="•"/>
            </a:pPr>
            <a:r>
              <a:rPr lang="en-US" sz="1200" b="1" dirty="0" smtClean="0"/>
              <a:t>C-index </a:t>
            </a:r>
            <a:r>
              <a:rPr lang="en-US" sz="1200" b="1" dirty="0"/>
              <a:t>Range: </a:t>
            </a:r>
            <a:r>
              <a:rPr lang="en-US" sz="1200" dirty="0"/>
              <a:t>0.6741 – 0.6887 → Stable performance across cross-validation</a:t>
            </a:r>
          </a:p>
          <a:p>
            <a:r>
              <a:rPr lang="en-US" sz="1200" dirty="0"/>
              <a:t> </a:t>
            </a:r>
          </a:p>
          <a:p>
            <a:pPr marL="285750" indent="-285750">
              <a:buFont typeface="Arial" panose="020B0604020202020204" pitchFamily="34" charset="0"/>
              <a:buChar char="•"/>
            </a:pPr>
            <a:endParaRPr lang="en-US" sz="1200" dirty="0"/>
          </a:p>
        </p:txBody>
      </p:sp>
      <p:sp>
        <p:nvSpPr>
          <p:cNvPr id="29" name="TextBox 28"/>
          <p:cNvSpPr txBox="1"/>
          <p:nvPr/>
        </p:nvSpPr>
        <p:spPr>
          <a:xfrm>
            <a:off x="715102" y="4460530"/>
            <a:ext cx="3671161" cy="1754326"/>
          </a:xfrm>
          <a:prstGeom prst="rect">
            <a:avLst/>
          </a:prstGeom>
          <a:noFill/>
        </p:spPr>
        <p:txBody>
          <a:bodyPr wrap="square" rtlCol="0">
            <a:spAutoFit/>
          </a:bodyPr>
          <a:lstStyle/>
          <a:p>
            <a:pPr marL="171450" indent="-171450">
              <a:buFont typeface="Arial" panose="020B0604020202020204" pitchFamily="34" charset="0"/>
              <a:buChar char="•"/>
            </a:pPr>
            <a:r>
              <a:rPr lang="en-US" sz="1200" b="1" dirty="0" smtClean="0"/>
              <a:t>Mean </a:t>
            </a:r>
            <a:r>
              <a:rPr lang="en-US" sz="1200" b="1" dirty="0"/>
              <a:t>C-index: </a:t>
            </a:r>
            <a:r>
              <a:rPr lang="en-US" sz="1200" dirty="0" smtClean="0"/>
              <a:t>0.7630 </a:t>
            </a:r>
            <a:r>
              <a:rPr lang="en-US" sz="1200" dirty="0"/>
              <a:t>→ </a:t>
            </a:r>
            <a:r>
              <a:rPr lang="en-US" sz="1200" i="1" dirty="0"/>
              <a:t>Very good discrimination in survival ranking</a:t>
            </a:r>
            <a:endParaRPr lang="en-US" sz="1200" dirty="0"/>
          </a:p>
          <a:p>
            <a:pPr marL="171450" indent="-171450">
              <a:buFont typeface="Arial" panose="020B0604020202020204" pitchFamily="34" charset="0"/>
              <a:buChar char="•"/>
            </a:pPr>
            <a:r>
              <a:rPr lang="en-US" sz="1200" b="1" dirty="0" smtClean="0"/>
              <a:t>Risk </a:t>
            </a:r>
            <a:r>
              <a:rPr lang="en-US" sz="1200" b="1" dirty="0"/>
              <a:t>Stratification: </a:t>
            </a:r>
            <a:r>
              <a:rPr lang="en-US" sz="1200" dirty="0"/>
              <a:t>KM curves show strong distinction between low, medium, and high-risk groups</a:t>
            </a:r>
          </a:p>
          <a:p>
            <a:pPr marL="171450" indent="-171450">
              <a:buFont typeface="Arial" panose="020B0604020202020204" pitchFamily="34" charset="0"/>
              <a:buChar char="•"/>
            </a:pPr>
            <a:r>
              <a:rPr lang="en-US" sz="1200" b="1" dirty="0" smtClean="0"/>
              <a:t>SHAP Interpretability:</a:t>
            </a:r>
            <a:r>
              <a:rPr lang="en-US" sz="1200" dirty="0" smtClean="0"/>
              <a:t> </a:t>
            </a:r>
            <a:r>
              <a:rPr lang="en-US" sz="1200" dirty="0"/>
              <a:t>High — clinically relevant feature patterns maintained</a:t>
            </a:r>
          </a:p>
          <a:p>
            <a:pPr marL="171450" indent="-171450">
              <a:buFont typeface="Arial" panose="020B0604020202020204" pitchFamily="34" charset="0"/>
              <a:buChar char="•"/>
            </a:pPr>
            <a:r>
              <a:rPr lang="en-US" sz="1200" b="1" dirty="0" smtClean="0"/>
              <a:t>Improvement </a:t>
            </a:r>
            <a:r>
              <a:rPr lang="en-US" sz="1200" b="1" dirty="0"/>
              <a:t>over Baseline: </a:t>
            </a:r>
            <a:r>
              <a:rPr lang="en-US" sz="1200" dirty="0"/>
              <a:t>+0.0807 C-index</a:t>
            </a:r>
          </a:p>
          <a:p>
            <a:endParaRPr lang="en-US" sz="1200" dirty="0"/>
          </a:p>
        </p:txBody>
      </p:sp>
      <p:sp>
        <p:nvSpPr>
          <p:cNvPr id="18"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458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Tree>
    <p:extLst>
      <p:ext uri="{BB962C8B-B14F-4D97-AF65-F5344CB8AC3E}">
        <p14:creationId xmlns:p14="http://schemas.microsoft.com/office/powerpoint/2010/main" val="41927388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16528" y="624110"/>
            <a:ext cx="6742106" cy="1280890"/>
          </a:xfrm>
        </p:spPr>
        <p:txBody>
          <a:bodyPr>
            <a:normAutofit/>
          </a:bodyPr>
          <a:lstStyle/>
          <a:p>
            <a:pPr>
              <a:lnSpc>
                <a:spcPct val="90000"/>
              </a:lnSpc>
            </a:pPr>
            <a:r>
              <a:rPr lang="en-US" sz="3200" b="1" dirty="0">
                <a:latin typeface="Georgia" panose="02040502050405020303" pitchFamily="18" charset="0"/>
              </a:rPr>
              <a:t>SHAP Feature Impact for </a:t>
            </a:r>
            <a:r>
              <a:rPr lang="en-US" sz="3200" b="1" dirty="0" err="1" smtClean="0">
                <a:latin typeface="Georgia" panose="02040502050405020303" pitchFamily="18" charset="0"/>
              </a:rPr>
              <a:t>XGBoost</a:t>
            </a:r>
            <a:r>
              <a:rPr lang="en-US" sz="3200" b="1" dirty="0" smtClean="0">
                <a:latin typeface="Georgia" panose="02040502050405020303" pitchFamily="18" charset="0"/>
              </a:rPr>
              <a:t> and </a:t>
            </a:r>
            <a:r>
              <a:rPr lang="en-US" sz="3200" b="1" dirty="0">
                <a:latin typeface="Georgia" panose="02040502050405020303" pitchFamily="18" charset="0"/>
              </a:rPr>
              <a:t>Tuned </a:t>
            </a:r>
            <a:r>
              <a:rPr lang="en-US" sz="3200" b="1" dirty="0" err="1">
                <a:latin typeface="Georgia" panose="02040502050405020303" pitchFamily="18" charset="0"/>
              </a:rPr>
              <a:t>XGBoost</a:t>
            </a:r>
            <a:endParaRPr lang="fr-FR" sz="3200" b="1" dirty="0">
              <a:latin typeface="Georgia" panose="02040502050405020303" pitchFamily="18" charset="0"/>
            </a:endParaRPr>
          </a:p>
        </p:txBody>
      </p:sp>
      <p:sp>
        <p:nvSpPr>
          <p:cNvPr id="23" name="TextBox 22">
            <a:extLst>
              <a:ext uri="{FF2B5EF4-FFF2-40B4-BE49-F238E27FC236}">
                <a16:creationId xmlns:a16="http://schemas.microsoft.com/office/drawing/2014/main" xmlns="" id="{8A12B082-83E2-4523-F61F-DC987649DCB2}"/>
              </a:ext>
            </a:extLst>
          </p:cNvPr>
          <p:cNvSpPr txBox="1"/>
          <p:nvPr/>
        </p:nvSpPr>
        <p:spPr>
          <a:xfrm>
            <a:off x="8661865" y="6559386"/>
            <a:ext cx="396409" cy="253916"/>
          </a:xfrm>
          <a:prstGeom prst="rect">
            <a:avLst/>
          </a:prstGeom>
          <a:noFill/>
        </p:spPr>
        <p:txBody>
          <a:bodyPr wrap="square" rtlCol="0">
            <a:spAutoFit/>
          </a:bodyPr>
          <a:lstStyle/>
          <a:p>
            <a:r>
              <a:rPr lang="en-GB" sz="1050" b="1" dirty="0"/>
              <a:t>21</a:t>
            </a:r>
            <a:endParaRPr lang="en-US" sz="1050" b="1" dirty="0"/>
          </a:p>
        </p:txBody>
      </p:sp>
      <p:sp>
        <p:nvSpPr>
          <p:cNvPr id="8" name="TextBox 7"/>
          <p:cNvSpPr txBox="1"/>
          <p:nvPr/>
        </p:nvSpPr>
        <p:spPr>
          <a:xfrm>
            <a:off x="556514" y="1814634"/>
            <a:ext cx="2440745" cy="366932"/>
          </a:xfrm>
          <a:prstGeom prst="rect">
            <a:avLst/>
          </a:prstGeom>
          <a:noFill/>
        </p:spPr>
        <p:txBody>
          <a:bodyPr wrap="square" rtlCol="0">
            <a:spAutoFit/>
          </a:bodyPr>
          <a:lstStyle/>
          <a:p>
            <a:r>
              <a:rPr lang="en-US" b="1" dirty="0" smtClean="0"/>
              <a:t>Features:</a:t>
            </a:r>
            <a:endParaRPr lang="en-US" b="1" dirty="0"/>
          </a:p>
        </p:txBody>
      </p:sp>
      <p:graphicFrame>
        <p:nvGraphicFramePr>
          <p:cNvPr id="9" name="Table 8"/>
          <p:cNvGraphicFramePr>
            <a:graphicFrameLocks noGrp="1"/>
          </p:cNvGraphicFramePr>
          <p:nvPr>
            <p:extLst>
              <p:ext uri="{D42A27DB-BD31-4B8C-83A1-F6EECF244321}">
                <p14:modId xmlns:p14="http://schemas.microsoft.com/office/powerpoint/2010/main" val="1446361296"/>
              </p:ext>
            </p:extLst>
          </p:nvPr>
        </p:nvGraphicFramePr>
        <p:xfrm>
          <a:off x="757513" y="2229776"/>
          <a:ext cx="7596551" cy="456713"/>
        </p:xfrm>
        <a:graphic>
          <a:graphicData uri="http://schemas.openxmlformats.org/drawingml/2006/table">
            <a:tbl>
              <a:tblPr firstRow="1" bandRow="1">
                <a:tableStyleId>{2D5ABB26-0587-4C30-8999-92F81FD0307C}</a:tableStyleId>
              </a:tblPr>
              <a:tblGrid>
                <a:gridCol w="1524937"/>
                <a:gridCol w="1524937"/>
                <a:gridCol w="2134068"/>
                <a:gridCol w="2412609"/>
              </a:tblGrid>
              <a:tr h="456713">
                <a:tc>
                  <a:txBody>
                    <a:bodyPr/>
                    <a:lstStyle/>
                    <a:p>
                      <a:pPr marL="171450" indent="-171450">
                        <a:buFont typeface="Arial" panose="020B0604020202020204" pitchFamily="34" charset="0"/>
                        <a:buChar char="•"/>
                      </a:pPr>
                      <a:r>
                        <a:rPr lang="en-US" sz="1400" b="1" dirty="0" err="1" smtClean="0"/>
                        <a:t>age_at_hct</a:t>
                      </a:r>
                      <a:endParaRPr lang="en-US" sz="1400" b="1" dirty="0"/>
                    </a:p>
                  </a:txBody>
                  <a:tcPr/>
                </a:tc>
                <a:tc>
                  <a:txBody>
                    <a:bodyPr/>
                    <a:lstStyle/>
                    <a:p>
                      <a:pPr marL="171450" indent="-171450">
                        <a:buFont typeface="Arial" panose="020B0604020202020204" pitchFamily="34" charset="0"/>
                        <a:buChar char="•"/>
                      </a:pPr>
                      <a:r>
                        <a:rPr lang="en-US" sz="1400" b="1" dirty="0" err="1" smtClean="0"/>
                        <a:t>donor_age</a:t>
                      </a:r>
                      <a:endParaRPr lang="en-US" sz="1400" b="1" dirty="0"/>
                    </a:p>
                  </a:txBody>
                  <a:tcPr/>
                </a:tc>
                <a:tc>
                  <a:txBody>
                    <a:bodyPr/>
                    <a:lstStyle/>
                    <a:p>
                      <a:pPr marL="171450" indent="-171450">
                        <a:buFont typeface="Arial" panose="020B0604020202020204" pitchFamily="34" charset="0"/>
                        <a:buChar char="•"/>
                      </a:pPr>
                      <a:r>
                        <a:rPr lang="en-US" sz="1400" b="1" dirty="0" err="1" smtClean="0"/>
                        <a:t>comorbidity_score</a:t>
                      </a:r>
                      <a:endParaRPr lang="en-US" sz="1400" b="1" dirty="0"/>
                    </a:p>
                  </a:txBody>
                  <a:tcPr/>
                </a:tc>
                <a:tc>
                  <a:txBody>
                    <a:bodyPr/>
                    <a:lstStyle/>
                    <a:p>
                      <a:pPr marL="171450" indent="-171450">
                        <a:buFont typeface="Arial" panose="020B0604020202020204" pitchFamily="34" charset="0"/>
                        <a:buChar char="•"/>
                      </a:pPr>
                      <a:r>
                        <a:rPr lang="en-US" sz="1400" b="1" dirty="0" smtClean="0"/>
                        <a:t>hla_match_drb1_high</a:t>
                      </a:r>
                      <a:endParaRPr lang="en-US" sz="1400" b="1" dirty="0"/>
                    </a:p>
                  </a:txBody>
                  <a:tcPr/>
                </a:tc>
              </a:tr>
            </a:tbl>
          </a:graphicData>
        </a:graphic>
      </p:graphicFrame>
      <p:grpSp>
        <p:nvGrpSpPr>
          <p:cNvPr id="7" name="Group 6"/>
          <p:cNvGrpSpPr/>
          <p:nvPr/>
        </p:nvGrpSpPr>
        <p:grpSpPr>
          <a:xfrm>
            <a:off x="686386" y="2811141"/>
            <a:ext cx="7803538" cy="2704271"/>
            <a:chOff x="686386" y="3142175"/>
            <a:chExt cx="7803538" cy="2704271"/>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0884" y="3142175"/>
              <a:ext cx="3749040" cy="266793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386" y="3142175"/>
              <a:ext cx="3749040" cy="2704271"/>
            </a:xfrm>
            <a:prstGeom prst="rect">
              <a:avLst/>
            </a:prstGeom>
          </p:spPr>
        </p:pic>
      </p:grpSp>
      <p:sp>
        <p:nvSpPr>
          <p:cNvPr id="11"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458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
        <p:nvSpPr>
          <p:cNvPr id="12" name="TextBox 3">
            <a:extLst>
              <a:ext uri="{FF2B5EF4-FFF2-40B4-BE49-F238E27FC236}">
                <a16:creationId xmlns:lc="http://schemas.openxmlformats.org/drawingml/2006/lockedCanvas" xmlns:a16="http://schemas.microsoft.com/office/drawing/2014/main" xmlns="" id="{352B7E1F-B3F9-0311-118F-0FEDE1424F01}"/>
              </a:ext>
            </a:extLst>
          </p:cNvPr>
          <p:cNvSpPr txBox="1"/>
          <p:nvPr/>
        </p:nvSpPr>
        <p:spPr>
          <a:xfrm>
            <a:off x="606601" y="5664776"/>
            <a:ext cx="7898373" cy="646331"/>
          </a:xfrm>
          <a:prstGeom prst="rect">
            <a:avLst/>
          </a:prstGeom>
          <a:solidFill>
            <a:srgbClr val="CDE2E8"/>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smtClean="0"/>
              <a:t>Figure: SHAP(</a:t>
            </a:r>
            <a:r>
              <a:rPr lang="en-US" sz="1200" dirty="0" err="1" smtClean="0"/>
              <a:t>SHapley</a:t>
            </a:r>
            <a:r>
              <a:rPr lang="en-US" sz="1200" dirty="0" smtClean="0"/>
              <a:t> </a:t>
            </a:r>
            <a:r>
              <a:rPr lang="en-US" sz="1200" dirty="0"/>
              <a:t>Additive </a:t>
            </a:r>
            <a:r>
              <a:rPr lang="en-US" sz="1200" dirty="0" err="1"/>
              <a:t>exPlanations</a:t>
            </a:r>
            <a:r>
              <a:rPr lang="en-US" sz="1200" dirty="0"/>
              <a:t>) dependence plots for key predictive features in baseline </a:t>
            </a:r>
            <a:r>
              <a:rPr lang="en-US" sz="1200" dirty="0" err="1"/>
              <a:t>XGBoost</a:t>
            </a:r>
            <a:r>
              <a:rPr lang="en-US" sz="1200" dirty="0"/>
              <a:t> and </a:t>
            </a:r>
            <a:r>
              <a:rPr lang="en-US" sz="1200" dirty="0" err="1"/>
              <a:t>hyperparameter</a:t>
            </a:r>
            <a:r>
              <a:rPr lang="en-US" sz="1200" dirty="0"/>
              <a:t>-tuned </a:t>
            </a:r>
            <a:r>
              <a:rPr lang="en-US" sz="1200" dirty="0" err="1"/>
              <a:t>XGBoost</a:t>
            </a:r>
            <a:r>
              <a:rPr lang="en-US" sz="1200" dirty="0"/>
              <a:t> models.</a:t>
            </a:r>
          </a:p>
          <a:p>
            <a:pPr algn="ctr"/>
            <a:endParaRPr lang="en-US" sz="1200" dirty="0"/>
          </a:p>
        </p:txBody>
      </p:sp>
    </p:spTree>
    <p:extLst>
      <p:ext uri="{BB962C8B-B14F-4D97-AF65-F5344CB8AC3E}">
        <p14:creationId xmlns:p14="http://schemas.microsoft.com/office/powerpoint/2010/main" val="5734227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xmlns="" id="{51BE15AD-74D9-4540-AECA-6A338D3028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5E2E47D1-2C32-4FB7-A5F0-F31C8F390B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Freeform 11">
            <a:extLst>
              <a:ext uri="{FF2B5EF4-FFF2-40B4-BE49-F238E27FC236}">
                <a16:creationId xmlns:a16="http://schemas.microsoft.com/office/drawing/2014/main" xmlns="" id="{884C5A90-A356-4F6E-92BE-AA65274708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714375"/>
            <a:ext cx="1191394"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7" name="TextBox 6">
            <a:extLst>
              <a:ext uri="{FF2B5EF4-FFF2-40B4-BE49-F238E27FC236}">
                <a16:creationId xmlns:a16="http://schemas.microsoft.com/office/drawing/2014/main" xmlns="" id="{617D79B5-C737-6114-FFCD-DBF01CF59E27}"/>
              </a:ext>
            </a:extLst>
          </p:cNvPr>
          <p:cNvSpPr txBox="1"/>
          <p:nvPr/>
        </p:nvSpPr>
        <p:spPr>
          <a:xfrm>
            <a:off x="8661865" y="6559386"/>
            <a:ext cx="396409" cy="253916"/>
          </a:xfrm>
          <a:prstGeom prst="rect">
            <a:avLst/>
          </a:prstGeom>
          <a:noFill/>
        </p:spPr>
        <p:txBody>
          <a:bodyPr wrap="square" rtlCol="0">
            <a:spAutoFit/>
          </a:bodyPr>
          <a:lstStyle/>
          <a:p>
            <a:r>
              <a:rPr lang="en-GB" sz="1050" b="1" dirty="0"/>
              <a:t>19</a:t>
            </a:r>
            <a:endParaRPr lang="en-US" sz="1050" b="1" dirty="0"/>
          </a:p>
        </p:txBody>
      </p:sp>
      <p:sp>
        <p:nvSpPr>
          <p:cNvPr id="9"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458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
        <p:nvSpPr>
          <p:cNvPr id="11" name="Title 1">
            <a:extLst>
              <a:ext uri="{FF2B5EF4-FFF2-40B4-BE49-F238E27FC236}">
                <a16:creationId xmlns:a16="http://schemas.microsoft.com/office/drawing/2014/main" xmlns="" id="{8E09F2FC-0771-D4AD-3C99-3C7454D38DF1}"/>
              </a:ext>
            </a:extLst>
          </p:cNvPr>
          <p:cNvSpPr>
            <a:spLocks noGrp="1"/>
          </p:cNvSpPr>
          <p:nvPr>
            <p:ph type="title"/>
          </p:nvPr>
        </p:nvSpPr>
        <p:spPr>
          <a:xfrm>
            <a:off x="941615" y="883462"/>
            <a:ext cx="7630886" cy="1280890"/>
          </a:xfrm>
        </p:spPr>
        <p:txBody>
          <a:bodyPr/>
          <a:lstStyle/>
          <a:p>
            <a:r>
              <a:rPr lang="en-US" b="1" dirty="0">
                <a:latin typeface="Georgia" panose="02040502050405020303" pitchFamily="18" charset="0"/>
              </a:rPr>
              <a:t>Performance Comparison: Tuned vs. Untuned Models</a:t>
            </a:r>
          </a:p>
        </p:txBody>
      </p:sp>
      <p:sp>
        <p:nvSpPr>
          <p:cNvPr id="12" name="TextBox 3">
            <a:extLst>
              <a:ext uri="{FF2B5EF4-FFF2-40B4-BE49-F238E27FC236}">
                <a16:creationId xmlns:a16="http://schemas.microsoft.com/office/drawing/2014/main" xmlns="" id="{51A52F2A-CBE4-26B7-304A-3D07F33CDAC1}"/>
              </a:ext>
            </a:extLst>
          </p:cNvPr>
          <p:cNvSpPr txBox="1"/>
          <p:nvPr/>
        </p:nvSpPr>
        <p:spPr>
          <a:xfrm>
            <a:off x="1108075" y="5732984"/>
            <a:ext cx="6927849"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latin typeface="Georgia" panose="02040502050405020303" pitchFamily="18" charset="0"/>
              </a:rPr>
              <a:t>Table: Summary Comparison of All Models Across Predictive</a:t>
            </a:r>
          </a:p>
          <a:p>
            <a:pPr algn="ctr"/>
            <a:r>
              <a:rPr lang="en-US" sz="1400" dirty="0">
                <a:latin typeface="Georgia" panose="02040502050405020303" pitchFamily="18" charset="0"/>
              </a:rPr>
              <a:t>Performance, Interpretability, and Calibration Metrics.</a:t>
            </a:r>
          </a:p>
        </p:txBody>
      </p:sp>
      <p:pic>
        <p:nvPicPr>
          <p:cNvPr id="13" name="Picture 12"/>
          <p:cNvPicPr>
            <a:picLocks noChangeAspect="1"/>
          </p:cNvPicPr>
          <p:nvPr/>
        </p:nvPicPr>
        <p:blipFill>
          <a:blip r:embed="rId3"/>
          <a:stretch>
            <a:fillRect/>
          </a:stretch>
        </p:blipFill>
        <p:spPr>
          <a:xfrm>
            <a:off x="1035050" y="2164352"/>
            <a:ext cx="6927849" cy="3321056"/>
          </a:xfrm>
          <a:prstGeom prst="rect">
            <a:avLst/>
          </a:prstGeom>
        </p:spPr>
      </p:pic>
    </p:spTree>
    <p:extLst>
      <p:ext uri="{BB962C8B-B14F-4D97-AF65-F5344CB8AC3E}">
        <p14:creationId xmlns:p14="http://schemas.microsoft.com/office/powerpoint/2010/main" val="23834062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313" y="452660"/>
            <a:ext cx="6946387" cy="1280890"/>
          </a:xfrm>
        </p:spPr>
        <p:txBody>
          <a:bodyPr/>
          <a:lstStyle/>
          <a:p>
            <a:r>
              <a:rPr lang="en-US" b="1" dirty="0">
                <a:latin typeface="Georgia" panose="02040502050405020303" pitchFamily="18" charset="0"/>
              </a:rPr>
              <a:t>Bar </a:t>
            </a:r>
            <a:r>
              <a:rPr lang="en-US" b="1" dirty="0" smtClean="0">
                <a:latin typeface="Georgia" panose="02040502050405020303" pitchFamily="18" charset="0"/>
              </a:rPr>
              <a:t>Chart </a:t>
            </a:r>
            <a:r>
              <a:rPr b="1" dirty="0" smtClean="0">
                <a:latin typeface="Georgia" panose="02040502050405020303" pitchFamily="18" charset="0"/>
              </a:rPr>
              <a:t>of </a:t>
            </a:r>
            <a:r>
              <a:rPr b="1" dirty="0">
                <a:latin typeface="Georgia" panose="02040502050405020303" pitchFamily="18" charset="0"/>
              </a:rPr>
              <a:t>Model Performance</a:t>
            </a:r>
          </a:p>
        </p:txBody>
      </p:sp>
      <p:sp>
        <p:nvSpPr>
          <p:cNvPr id="6" name="TextBox 3">
            <a:extLst>
              <a:ext uri="{FF2B5EF4-FFF2-40B4-BE49-F238E27FC236}">
                <a16:creationId xmlns:a16="http://schemas.microsoft.com/office/drawing/2014/main" xmlns="" id="{75A63E05-C559-ECBE-2EAE-F58F76D4E318}"/>
              </a:ext>
            </a:extLst>
          </p:cNvPr>
          <p:cNvSpPr txBox="1"/>
          <p:nvPr/>
        </p:nvSpPr>
        <p:spPr>
          <a:xfrm>
            <a:off x="1974574" y="6084526"/>
            <a:ext cx="6153425"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Georgia" panose="02040502050405020303" pitchFamily="18" charset="0"/>
              </a:rPr>
              <a:t>Figure: Comparative Bar Chart of Mean C-index Values </a:t>
            </a:r>
            <a:r>
              <a:rPr lang="en-US" sz="1200" dirty="0" smtClean="0">
                <a:latin typeface="Georgia" panose="02040502050405020303" pitchFamily="18" charset="0"/>
              </a:rPr>
              <a:t>Across All </a:t>
            </a:r>
            <a:r>
              <a:rPr lang="en-US" sz="1200" dirty="0">
                <a:latin typeface="Georgia" panose="02040502050405020303" pitchFamily="18" charset="0"/>
              </a:rPr>
              <a:t>Models</a:t>
            </a:r>
          </a:p>
        </p:txBody>
      </p:sp>
      <p:sp>
        <p:nvSpPr>
          <p:cNvPr id="10" name="TextBox 9">
            <a:extLst>
              <a:ext uri="{FF2B5EF4-FFF2-40B4-BE49-F238E27FC236}">
                <a16:creationId xmlns:a16="http://schemas.microsoft.com/office/drawing/2014/main" xmlns="" id="{281DF1F7-2575-0A14-2E40-E497FCEE0374}"/>
              </a:ext>
            </a:extLst>
          </p:cNvPr>
          <p:cNvSpPr txBox="1"/>
          <p:nvPr/>
        </p:nvSpPr>
        <p:spPr>
          <a:xfrm>
            <a:off x="8661865" y="6559386"/>
            <a:ext cx="396409" cy="253916"/>
          </a:xfrm>
          <a:prstGeom prst="rect">
            <a:avLst/>
          </a:prstGeom>
          <a:noFill/>
        </p:spPr>
        <p:txBody>
          <a:bodyPr wrap="square" rtlCol="0">
            <a:spAutoFit/>
          </a:bodyPr>
          <a:lstStyle/>
          <a:p>
            <a:r>
              <a:rPr lang="en-GB" sz="1050" b="1" dirty="0"/>
              <a:t>26</a:t>
            </a:r>
            <a:endParaRPr lang="en-US" sz="105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42" y="1587496"/>
            <a:ext cx="6889757" cy="4262442"/>
          </a:xfrm>
          <a:prstGeom prst="rect">
            <a:avLst/>
          </a:prstGeom>
        </p:spPr>
      </p:pic>
      <p:sp>
        <p:nvSpPr>
          <p:cNvPr id="8"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458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2" y="624110"/>
            <a:ext cx="5304258" cy="881961"/>
          </a:xfrm>
        </p:spPr>
        <p:txBody>
          <a:bodyPr/>
          <a:lstStyle/>
          <a:p>
            <a:r>
              <a:rPr b="1" dirty="0">
                <a:latin typeface="Georgia" panose="02040502050405020303" pitchFamily="18" charset="0"/>
              </a:rPr>
              <a:t>Results</a:t>
            </a:r>
            <a:r>
              <a:rPr lang="en-GB" b="1" dirty="0">
                <a:latin typeface="Georgia" panose="02040502050405020303" pitchFamily="18" charset="0"/>
              </a:rPr>
              <a:t> Analysis</a:t>
            </a:r>
            <a:endParaRPr b="1" dirty="0">
              <a:latin typeface="Georgia" panose="02040502050405020303" pitchFamily="18" charset="0"/>
            </a:endParaRPr>
          </a:p>
        </p:txBody>
      </p:sp>
      <p:sp>
        <p:nvSpPr>
          <p:cNvPr id="8" name="TextBox 7">
            <a:extLst>
              <a:ext uri="{FF2B5EF4-FFF2-40B4-BE49-F238E27FC236}">
                <a16:creationId xmlns:a16="http://schemas.microsoft.com/office/drawing/2014/main" xmlns="" id="{7ABF09D2-425D-392A-E76C-DD2E2C17DAA9}"/>
              </a:ext>
            </a:extLst>
          </p:cNvPr>
          <p:cNvSpPr txBox="1"/>
          <p:nvPr/>
        </p:nvSpPr>
        <p:spPr>
          <a:xfrm>
            <a:off x="8661865" y="6559386"/>
            <a:ext cx="396409" cy="253916"/>
          </a:xfrm>
          <a:prstGeom prst="rect">
            <a:avLst/>
          </a:prstGeom>
          <a:noFill/>
        </p:spPr>
        <p:txBody>
          <a:bodyPr wrap="square" rtlCol="0">
            <a:spAutoFit/>
          </a:bodyPr>
          <a:lstStyle/>
          <a:p>
            <a:r>
              <a:rPr lang="en-GB" sz="1050" b="1" dirty="0"/>
              <a:t>27</a:t>
            </a:r>
            <a:endParaRPr lang="en-US" sz="1050"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87809827"/>
              </p:ext>
            </p:extLst>
          </p:nvPr>
        </p:nvGraphicFramePr>
        <p:xfrm>
          <a:off x="1136580" y="2019300"/>
          <a:ext cx="6807269" cy="3841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458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036" y="624110"/>
            <a:ext cx="3612917" cy="864031"/>
          </a:xfrm>
        </p:spPr>
        <p:txBody>
          <a:bodyPr/>
          <a:lstStyle/>
          <a:p>
            <a:r>
              <a:rPr b="1" dirty="0">
                <a:latin typeface="Georgia" panose="02040502050405020303" pitchFamily="18" charset="0"/>
              </a:rPr>
              <a:t>Conclusion</a:t>
            </a:r>
          </a:p>
        </p:txBody>
      </p:sp>
      <p:sp>
        <p:nvSpPr>
          <p:cNvPr id="3" name="Content Placeholder 2"/>
          <p:cNvSpPr>
            <a:spLocks noGrp="1"/>
          </p:cNvSpPr>
          <p:nvPr>
            <p:ph idx="1"/>
          </p:nvPr>
        </p:nvSpPr>
        <p:spPr>
          <a:xfrm>
            <a:off x="1524464" y="2425700"/>
            <a:ext cx="7486651" cy="3282950"/>
          </a:xfrm>
        </p:spPr>
        <p:txBody>
          <a:bodyPr>
            <a:normAutofit fontScale="92500" lnSpcReduction="10000"/>
          </a:bodyPr>
          <a:lstStyle/>
          <a:p>
            <a:pPr marL="0" indent="0">
              <a:buNone/>
            </a:pPr>
            <a:r>
              <a:rPr lang="en-US" b="1" dirty="0">
                <a:solidFill>
                  <a:schemeClr val="tx1"/>
                </a:solidFill>
              </a:rPr>
              <a:t>Effectiveness of </a:t>
            </a:r>
            <a:r>
              <a:rPr lang="en-US" b="1" dirty="0" err="1" smtClean="0">
                <a:solidFill>
                  <a:schemeClr val="tx1"/>
                </a:solidFill>
              </a:rPr>
              <a:t>Hyperparameter</a:t>
            </a:r>
            <a:r>
              <a:rPr lang="en-US" b="1" dirty="0" smtClean="0">
                <a:solidFill>
                  <a:schemeClr val="tx1"/>
                </a:solidFill>
              </a:rPr>
              <a:t> Tuning:</a:t>
            </a:r>
            <a:r>
              <a:rPr lang="en-US" dirty="0" smtClean="0">
                <a:solidFill>
                  <a:schemeClr val="tx1"/>
                </a:solidFill>
              </a:rPr>
              <a:t/>
            </a:r>
            <a:br>
              <a:rPr lang="en-US" dirty="0" smtClean="0">
                <a:solidFill>
                  <a:schemeClr val="tx1"/>
                </a:solidFill>
              </a:rPr>
            </a:br>
            <a:r>
              <a:rPr lang="en-US" dirty="0" err="1" smtClean="0">
                <a:solidFill>
                  <a:schemeClr val="tx1"/>
                </a:solidFill>
              </a:rPr>
              <a:t>RandomizedSearchCV</a:t>
            </a:r>
            <a:r>
              <a:rPr lang="en-US" dirty="0" smtClean="0">
                <a:solidFill>
                  <a:schemeClr val="tx1"/>
                </a:solidFill>
              </a:rPr>
              <a:t> </a:t>
            </a:r>
            <a:r>
              <a:rPr lang="en-US" dirty="0">
                <a:solidFill>
                  <a:schemeClr val="tx1"/>
                </a:solidFill>
              </a:rPr>
              <a:t>significantly enhanced both </a:t>
            </a:r>
            <a:r>
              <a:rPr lang="en-US" dirty="0" err="1">
                <a:solidFill>
                  <a:schemeClr val="tx1"/>
                </a:solidFill>
              </a:rPr>
              <a:t>LightGBM</a:t>
            </a:r>
            <a:r>
              <a:rPr lang="en-US" dirty="0">
                <a:solidFill>
                  <a:schemeClr val="tx1"/>
                </a:solidFill>
              </a:rPr>
              <a:t> and </a:t>
            </a:r>
            <a:r>
              <a:rPr lang="en-US" dirty="0" err="1">
                <a:solidFill>
                  <a:schemeClr val="tx1"/>
                </a:solidFill>
              </a:rPr>
              <a:t>XGBoost</a:t>
            </a:r>
            <a:r>
              <a:rPr lang="en-US" dirty="0">
                <a:solidFill>
                  <a:schemeClr val="tx1"/>
                </a:solidFill>
              </a:rPr>
              <a:t>, improving C-index and risk group separation while maintaining </a:t>
            </a:r>
            <a:r>
              <a:rPr lang="en-US" dirty="0" smtClean="0">
                <a:solidFill>
                  <a:schemeClr val="tx1"/>
                </a:solidFill>
              </a:rPr>
              <a:t>interpretability.</a:t>
            </a:r>
          </a:p>
          <a:p>
            <a:pPr marL="0" indent="0">
              <a:buNone/>
            </a:pPr>
            <a:r>
              <a:rPr lang="en-US" b="1" dirty="0" smtClean="0">
                <a:solidFill>
                  <a:schemeClr val="tx1"/>
                </a:solidFill>
              </a:rPr>
              <a:t>Clinical </a:t>
            </a:r>
            <a:r>
              <a:rPr lang="en-US" b="1" dirty="0">
                <a:solidFill>
                  <a:schemeClr val="tx1"/>
                </a:solidFill>
              </a:rPr>
              <a:t>Relevance:</a:t>
            </a:r>
            <a:r>
              <a:rPr lang="en-US" dirty="0">
                <a:solidFill>
                  <a:schemeClr val="tx1"/>
                </a:solidFill>
              </a:rPr>
              <a:t/>
            </a:r>
            <a:br>
              <a:rPr lang="en-US" dirty="0">
                <a:solidFill>
                  <a:schemeClr val="tx1"/>
                </a:solidFill>
              </a:rPr>
            </a:br>
            <a:r>
              <a:rPr lang="en-US" dirty="0">
                <a:solidFill>
                  <a:schemeClr val="tx1"/>
                </a:solidFill>
              </a:rPr>
              <a:t>Improved ability to stratify patients into low, medium, and </a:t>
            </a:r>
            <a:r>
              <a:rPr lang="en-US" dirty="0" smtClean="0">
                <a:solidFill>
                  <a:schemeClr val="tx1"/>
                </a:solidFill>
              </a:rPr>
              <a:t>high-risk groups </a:t>
            </a:r>
            <a:r>
              <a:rPr lang="en-US" dirty="0">
                <a:solidFill>
                  <a:schemeClr val="tx1"/>
                </a:solidFill>
              </a:rPr>
              <a:t>supports better decision-making in post-HCT care</a:t>
            </a:r>
            <a:r>
              <a:rPr lang="en-US" dirty="0" smtClean="0">
                <a:solidFill>
                  <a:schemeClr val="tx1"/>
                </a:solidFill>
              </a:rPr>
              <a:t>.</a:t>
            </a:r>
          </a:p>
          <a:p>
            <a:pPr marL="0" indent="0">
              <a:buNone/>
            </a:pPr>
            <a:r>
              <a:rPr lang="en-US" b="1" dirty="0" smtClean="0">
                <a:solidFill>
                  <a:schemeClr val="tx1"/>
                </a:solidFill>
              </a:rPr>
              <a:t>Final Remark:</a:t>
            </a:r>
            <a:br>
              <a:rPr lang="en-US" b="1" dirty="0" smtClean="0">
                <a:solidFill>
                  <a:schemeClr val="tx1"/>
                </a:solidFill>
              </a:rPr>
            </a:br>
            <a:r>
              <a:rPr lang="en-US" dirty="0" err="1" smtClean="0">
                <a:solidFill>
                  <a:schemeClr val="tx1"/>
                </a:solidFill>
              </a:rPr>
              <a:t>LightGBM</a:t>
            </a:r>
            <a:r>
              <a:rPr lang="en-US" dirty="0" smtClean="0">
                <a:solidFill>
                  <a:schemeClr val="tx1"/>
                </a:solidFill>
              </a:rPr>
              <a:t> </a:t>
            </a:r>
            <a:r>
              <a:rPr lang="en-US" dirty="0">
                <a:solidFill>
                  <a:schemeClr val="tx1"/>
                </a:solidFill>
              </a:rPr>
              <a:t>and </a:t>
            </a:r>
            <a:r>
              <a:rPr lang="en-US" dirty="0" err="1">
                <a:solidFill>
                  <a:schemeClr val="tx1"/>
                </a:solidFill>
              </a:rPr>
              <a:t>XGBoost</a:t>
            </a:r>
            <a:r>
              <a:rPr lang="en-US" dirty="0">
                <a:solidFill>
                  <a:schemeClr val="tx1"/>
                </a:solidFill>
              </a:rPr>
              <a:t>, when carefully tuned, offer robust, </a:t>
            </a:r>
            <a:r>
              <a:rPr lang="en-US" dirty="0" smtClean="0">
                <a:solidFill>
                  <a:schemeClr val="tx1"/>
                </a:solidFill>
              </a:rPr>
              <a:t>interpretable</a:t>
            </a:r>
            <a:r>
              <a:rPr lang="en-US" dirty="0">
                <a:solidFill>
                  <a:schemeClr val="tx1"/>
                </a:solidFill>
              </a:rPr>
              <a:t>, and fair survival prediction </a:t>
            </a:r>
            <a:r>
              <a:rPr lang="en-US" dirty="0" smtClean="0">
                <a:solidFill>
                  <a:schemeClr val="tx1"/>
                </a:solidFill>
              </a:rPr>
              <a:t>models </a:t>
            </a:r>
            <a:r>
              <a:rPr lang="en-US" dirty="0">
                <a:solidFill>
                  <a:schemeClr val="tx1"/>
                </a:solidFill>
              </a:rPr>
              <a:t>making them valuable tools for clinical decision support in transplantation outcomes.</a:t>
            </a:r>
          </a:p>
        </p:txBody>
      </p:sp>
      <p:sp>
        <p:nvSpPr>
          <p:cNvPr id="6" name="TextBox 5">
            <a:extLst>
              <a:ext uri="{FF2B5EF4-FFF2-40B4-BE49-F238E27FC236}">
                <a16:creationId xmlns:a16="http://schemas.microsoft.com/office/drawing/2014/main" xmlns="" id="{CF80F679-7EE2-4555-D3D8-679AF564F820}"/>
              </a:ext>
            </a:extLst>
          </p:cNvPr>
          <p:cNvSpPr txBox="1"/>
          <p:nvPr/>
        </p:nvSpPr>
        <p:spPr>
          <a:xfrm>
            <a:off x="8661865" y="6559386"/>
            <a:ext cx="396409" cy="253916"/>
          </a:xfrm>
          <a:prstGeom prst="rect">
            <a:avLst/>
          </a:prstGeom>
          <a:noFill/>
        </p:spPr>
        <p:txBody>
          <a:bodyPr wrap="square" rtlCol="0">
            <a:spAutoFit/>
          </a:bodyPr>
          <a:lstStyle/>
          <a:p>
            <a:r>
              <a:rPr lang="en-GB" sz="1050" b="1" dirty="0"/>
              <a:t>28</a:t>
            </a:r>
            <a:endParaRPr lang="en-US" sz="1050" b="1" dirty="0"/>
          </a:p>
        </p:txBody>
      </p:sp>
      <p:sp>
        <p:nvSpPr>
          <p:cNvPr id="7"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458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rPr>
              <a:t>Objectives</a:t>
            </a:r>
          </a:p>
        </p:txBody>
      </p:sp>
      <p:sp>
        <p:nvSpPr>
          <p:cNvPr id="3" name="Content Placeholder 2"/>
          <p:cNvSpPr>
            <a:spLocks noGrp="1"/>
          </p:cNvSpPr>
          <p:nvPr>
            <p:ph idx="1"/>
          </p:nvPr>
        </p:nvSpPr>
        <p:spPr>
          <a:xfrm>
            <a:off x="1465754" y="1905000"/>
            <a:ext cx="7299325" cy="3756805"/>
          </a:xfrm>
        </p:spPr>
        <p:txBody>
          <a:bodyPr>
            <a:noAutofit/>
          </a:bodyPr>
          <a:lstStyle/>
          <a:p>
            <a:endParaRPr lang="en-US" dirty="0" smtClean="0">
              <a:solidFill>
                <a:schemeClr val="tx1"/>
              </a:solidFill>
              <a:latin typeface="Georgia" panose="02040502050405020303" pitchFamily="18" charset="0"/>
            </a:endParaRPr>
          </a:p>
          <a:p>
            <a:r>
              <a:rPr lang="en-US" dirty="0" smtClean="0">
                <a:solidFill>
                  <a:schemeClr val="tx1"/>
                </a:solidFill>
                <a:latin typeface="Georgia" panose="02040502050405020303" pitchFamily="18" charset="0"/>
              </a:rPr>
              <a:t>Investigate </a:t>
            </a:r>
            <a:r>
              <a:rPr lang="en-US" dirty="0">
                <a:solidFill>
                  <a:schemeClr val="tx1"/>
                </a:solidFill>
                <a:latin typeface="Georgia" panose="02040502050405020303" pitchFamily="18" charset="0"/>
              </a:rPr>
              <a:t>disparities in post-HCT survival outcomes across demographic </a:t>
            </a:r>
            <a:r>
              <a:rPr lang="en-US" dirty="0" smtClean="0">
                <a:solidFill>
                  <a:schemeClr val="tx1"/>
                </a:solidFill>
                <a:latin typeface="Georgia" panose="02040502050405020303" pitchFamily="18" charset="0"/>
              </a:rPr>
              <a:t>groups.</a:t>
            </a:r>
            <a:endParaRPr lang="en-US" dirty="0">
              <a:solidFill>
                <a:schemeClr val="tx1"/>
              </a:solidFill>
              <a:latin typeface="Georgia" panose="02040502050405020303" pitchFamily="18" charset="0"/>
            </a:endParaRPr>
          </a:p>
          <a:p>
            <a:r>
              <a:rPr lang="en-US" dirty="0" smtClean="0">
                <a:solidFill>
                  <a:schemeClr val="tx1"/>
                </a:solidFill>
                <a:latin typeface="Georgia" panose="02040502050405020303" pitchFamily="18" charset="0"/>
              </a:rPr>
              <a:t>Develop </a:t>
            </a:r>
            <a:r>
              <a:rPr lang="en-US" dirty="0">
                <a:solidFill>
                  <a:schemeClr val="tx1"/>
                </a:solidFill>
                <a:latin typeface="Georgia" panose="02040502050405020303" pitchFamily="18" charset="0"/>
              </a:rPr>
              <a:t>machine learning models (</a:t>
            </a:r>
            <a:r>
              <a:rPr lang="en-US" dirty="0" err="1">
                <a:solidFill>
                  <a:schemeClr val="tx1"/>
                </a:solidFill>
                <a:latin typeface="Georgia" panose="02040502050405020303" pitchFamily="18" charset="0"/>
              </a:rPr>
              <a:t>LightGBM</a:t>
            </a:r>
            <a:r>
              <a:rPr lang="en-US" dirty="0">
                <a:solidFill>
                  <a:schemeClr val="tx1"/>
                </a:solidFill>
                <a:latin typeface="Georgia" panose="02040502050405020303" pitchFamily="18" charset="0"/>
              </a:rPr>
              <a:t>, </a:t>
            </a:r>
            <a:r>
              <a:rPr lang="en-US" dirty="0" err="1">
                <a:solidFill>
                  <a:schemeClr val="tx1"/>
                </a:solidFill>
                <a:latin typeface="Georgia" panose="02040502050405020303" pitchFamily="18" charset="0"/>
              </a:rPr>
              <a:t>XGBoost</a:t>
            </a:r>
            <a:r>
              <a:rPr lang="en-US" dirty="0">
                <a:solidFill>
                  <a:schemeClr val="tx1"/>
                </a:solidFill>
                <a:latin typeface="Georgia" panose="02040502050405020303" pitchFamily="18" charset="0"/>
              </a:rPr>
              <a:t>) to predict survival more accurately and </a:t>
            </a:r>
            <a:r>
              <a:rPr lang="en-US" dirty="0" smtClean="0">
                <a:solidFill>
                  <a:schemeClr val="tx1"/>
                </a:solidFill>
                <a:latin typeface="Georgia" panose="02040502050405020303" pitchFamily="18" charset="0"/>
              </a:rPr>
              <a:t>fairly.</a:t>
            </a:r>
            <a:endParaRPr lang="en-US" dirty="0">
              <a:solidFill>
                <a:schemeClr val="tx1"/>
              </a:solidFill>
              <a:latin typeface="Georgia" panose="02040502050405020303" pitchFamily="18" charset="0"/>
            </a:endParaRPr>
          </a:p>
          <a:p>
            <a:r>
              <a:rPr lang="en-US" dirty="0" smtClean="0">
                <a:solidFill>
                  <a:schemeClr val="tx1"/>
                </a:solidFill>
                <a:latin typeface="Georgia" panose="02040502050405020303" pitchFamily="18" charset="0"/>
              </a:rPr>
              <a:t>Compare </a:t>
            </a:r>
            <a:r>
              <a:rPr lang="en-US" dirty="0">
                <a:solidFill>
                  <a:schemeClr val="tx1"/>
                </a:solidFill>
                <a:latin typeface="Georgia" panose="02040502050405020303" pitchFamily="18" charset="0"/>
              </a:rPr>
              <a:t>model performance in terms of accuracy, interpretability, and </a:t>
            </a:r>
            <a:r>
              <a:rPr lang="en-US" dirty="0" smtClean="0">
                <a:solidFill>
                  <a:schemeClr val="tx1"/>
                </a:solidFill>
                <a:latin typeface="Georgia" panose="02040502050405020303" pitchFamily="18" charset="0"/>
              </a:rPr>
              <a:t>fairness.</a:t>
            </a:r>
            <a:endParaRPr lang="en-US" dirty="0">
              <a:solidFill>
                <a:schemeClr val="tx1"/>
              </a:solidFill>
              <a:latin typeface="Georgia" panose="02040502050405020303" pitchFamily="18" charset="0"/>
            </a:endParaRPr>
          </a:p>
          <a:p>
            <a:r>
              <a:rPr lang="en-US" dirty="0" smtClean="0">
                <a:solidFill>
                  <a:schemeClr val="tx1"/>
                </a:solidFill>
                <a:latin typeface="Georgia" panose="02040502050405020303" pitchFamily="18" charset="0"/>
              </a:rPr>
              <a:t>Analyze </a:t>
            </a:r>
            <a:r>
              <a:rPr lang="en-US" dirty="0">
                <a:solidFill>
                  <a:schemeClr val="tx1"/>
                </a:solidFill>
                <a:latin typeface="Georgia" panose="02040502050405020303" pitchFamily="18" charset="0"/>
              </a:rPr>
              <a:t>feature importance using SHAP to understand clinical decision </a:t>
            </a:r>
            <a:r>
              <a:rPr lang="en-US" dirty="0" smtClean="0">
                <a:solidFill>
                  <a:schemeClr val="tx1"/>
                </a:solidFill>
                <a:latin typeface="Georgia" panose="02040502050405020303" pitchFamily="18" charset="0"/>
              </a:rPr>
              <a:t>influence.</a:t>
            </a:r>
          </a:p>
          <a:p>
            <a:r>
              <a:rPr lang="en-US" dirty="0" smtClean="0">
                <a:solidFill>
                  <a:schemeClr val="tx1"/>
                </a:solidFill>
                <a:latin typeface="Georgia" panose="02040502050405020303" pitchFamily="18" charset="0"/>
              </a:rPr>
              <a:t>Evaluate </a:t>
            </a:r>
            <a:r>
              <a:rPr lang="en-US" dirty="0">
                <a:solidFill>
                  <a:schemeClr val="tx1"/>
                </a:solidFill>
                <a:latin typeface="Georgia" panose="02040502050405020303" pitchFamily="18" charset="0"/>
              </a:rPr>
              <a:t>bias and performance gaps across subgroups (e.g., race, gender).</a:t>
            </a:r>
          </a:p>
        </p:txBody>
      </p:sp>
      <p:sp>
        <p:nvSpPr>
          <p:cNvPr id="7" name="TextBox 6">
            <a:extLst>
              <a:ext uri="{FF2B5EF4-FFF2-40B4-BE49-F238E27FC236}">
                <a16:creationId xmlns:a16="http://schemas.microsoft.com/office/drawing/2014/main" xmlns="" id="{ADEBCE9A-7075-2AB8-CC17-710BAE6519E9}"/>
              </a:ext>
            </a:extLst>
          </p:cNvPr>
          <p:cNvSpPr txBox="1"/>
          <p:nvPr/>
        </p:nvSpPr>
        <p:spPr>
          <a:xfrm>
            <a:off x="8661866" y="6559386"/>
            <a:ext cx="238125" cy="253916"/>
          </a:xfrm>
          <a:prstGeom prst="rect">
            <a:avLst/>
          </a:prstGeom>
          <a:noFill/>
        </p:spPr>
        <p:txBody>
          <a:bodyPr wrap="square" rtlCol="0">
            <a:spAutoFit/>
          </a:bodyPr>
          <a:lstStyle/>
          <a:p>
            <a:r>
              <a:rPr lang="en-GB" sz="1050" b="1" dirty="0"/>
              <a:t>3</a:t>
            </a:r>
            <a:endParaRPr lang="en-US" sz="1050" b="1" dirty="0"/>
          </a:p>
        </p:txBody>
      </p:sp>
      <p:sp>
        <p:nvSpPr>
          <p:cNvPr id="8"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04813" y="653181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Georgia" panose="02040502050405020303" pitchFamily="18" charset="0"/>
              </a:rPr>
              <a:t>Future Work</a:t>
            </a:r>
          </a:p>
        </p:txBody>
      </p:sp>
      <p:sp>
        <p:nvSpPr>
          <p:cNvPr id="3" name="Content Placeholder 2"/>
          <p:cNvSpPr>
            <a:spLocks noGrp="1"/>
          </p:cNvSpPr>
          <p:nvPr>
            <p:ph idx="1"/>
          </p:nvPr>
        </p:nvSpPr>
        <p:spPr>
          <a:xfrm>
            <a:off x="1885265" y="2438400"/>
            <a:ext cx="7055535" cy="2882900"/>
          </a:xfrm>
        </p:spPr>
        <p:txBody>
          <a:bodyPr>
            <a:normAutofit fontScale="92500" lnSpcReduction="10000"/>
          </a:bodyPr>
          <a:lstStyle/>
          <a:p>
            <a:pPr marL="0" indent="0">
              <a:buNone/>
            </a:pPr>
            <a:r>
              <a:rPr lang="en-US" b="1" dirty="0"/>
              <a:t>Hybrid Models:</a:t>
            </a:r>
            <a:r>
              <a:rPr lang="en-US" dirty="0"/>
              <a:t> Explore combining </a:t>
            </a:r>
            <a:r>
              <a:rPr lang="en-US" dirty="0" err="1"/>
              <a:t>LightGBM</a:t>
            </a:r>
            <a:r>
              <a:rPr lang="en-US" dirty="0"/>
              <a:t> and </a:t>
            </a:r>
            <a:r>
              <a:rPr lang="en-US" dirty="0" err="1"/>
              <a:t>XGBoost</a:t>
            </a:r>
            <a:r>
              <a:rPr lang="en-US" dirty="0"/>
              <a:t> with deep survival models (e.g., </a:t>
            </a:r>
            <a:r>
              <a:rPr lang="en-US" dirty="0" err="1"/>
              <a:t>DeepSurv</a:t>
            </a:r>
            <a:r>
              <a:rPr lang="en-US" dirty="0"/>
              <a:t>) for capturing complex nonlinear survival patterns.</a:t>
            </a:r>
          </a:p>
          <a:p>
            <a:pPr marL="0" indent="0">
              <a:buNone/>
            </a:pPr>
            <a:r>
              <a:rPr lang="en-US" b="1" dirty="0"/>
              <a:t>Real-Time Clinical Testing:</a:t>
            </a:r>
            <a:r>
              <a:rPr lang="en-US" dirty="0"/>
              <a:t> Deploy tuned models in real-world hospital EMR systems to validate survival predictions and fairness in live environments.</a:t>
            </a:r>
          </a:p>
          <a:p>
            <a:pPr marL="0" indent="0">
              <a:buNone/>
            </a:pPr>
            <a:r>
              <a:rPr lang="en-US" b="1" dirty="0"/>
              <a:t>Advanced Integrations:</a:t>
            </a:r>
            <a:r>
              <a:rPr lang="en-US" dirty="0"/>
              <a:t> Incorporate demographic and </a:t>
            </a:r>
            <a:r>
              <a:rPr lang="en-US" dirty="0" err="1"/>
              <a:t>SDoH</a:t>
            </a:r>
            <a:r>
              <a:rPr lang="en-US" dirty="0"/>
              <a:t> (Social Determinants of Health) data for improved fairness, and integrate with clinical dashboards for real-time interpretability using SHAP.</a:t>
            </a:r>
          </a:p>
        </p:txBody>
      </p:sp>
      <p:sp>
        <p:nvSpPr>
          <p:cNvPr id="7" name="TextBox 6">
            <a:extLst>
              <a:ext uri="{FF2B5EF4-FFF2-40B4-BE49-F238E27FC236}">
                <a16:creationId xmlns:a16="http://schemas.microsoft.com/office/drawing/2014/main" xmlns="" id="{C3E419E9-CC4E-FCEF-BE99-DEE15C528A82}"/>
              </a:ext>
            </a:extLst>
          </p:cNvPr>
          <p:cNvSpPr txBox="1"/>
          <p:nvPr/>
        </p:nvSpPr>
        <p:spPr>
          <a:xfrm>
            <a:off x="8661865" y="6559386"/>
            <a:ext cx="396409" cy="253916"/>
          </a:xfrm>
          <a:prstGeom prst="rect">
            <a:avLst/>
          </a:prstGeom>
          <a:noFill/>
        </p:spPr>
        <p:txBody>
          <a:bodyPr wrap="square" rtlCol="0">
            <a:spAutoFit/>
          </a:bodyPr>
          <a:lstStyle/>
          <a:p>
            <a:r>
              <a:rPr lang="en-GB" sz="1050" b="1" dirty="0"/>
              <a:t>29</a:t>
            </a:r>
            <a:endParaRPr lang="en-US" sz="1050" b="1" dirty="0"/>
          </a:p>
        </p:txBody>
      </p:sp>
      <p:sp>
        <p:nvSpPr>
          <p:cNvPr id="8"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458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738" y="624110"/>
            <a:ext cx="2945887" cy="628428"/>
          </a:xfrm>
        </p:spPr>
        <p:txBody>
          <a:bodyPr>
            <a:normAutofit fontScale="90000"/>
          </a:bodyPr>
          <a:lstStyle/>
          <a:p>
            <a:r>
              <a:rPr sz="4000" b="1" dirty="0">
                <a:latin typeface="Georgia" panose="02040502050405020303" pitchFamily="18" charset="0"/>
              </a:rPr>
              <a:t>References</a:t>
            </a:r>
            <a:endParaRPr b="1" dirty="0">
              <a:latin typeface="Georgia" panose="02040502050405020303" pitchFamily="18" charset="0"/>
            </a:endParaRPr>
          </a:p>
        </p:txBody>
      </p:sp>
      <p:sp>
        <p:nvSpPr>
          <p:cNvPr id="3" name="Content Placeholder 2"/>
          <p:cNvSpPr>
            <a:spLocks noGrp="1"/>
          </p:cNvSpPr>
          <p:nvPr>
            <p:ph idx="1"/>
          </p:nvPr>
        </p:nvSpPr>
        <p:spPr>
          <a:xfrm>
            <a:off x="1856691" y="1762124"/>
            <a:ext cx="6830110" cy="3419475"/>
          </a:xfrm>
        </p:spPr>
        <p:txBody>
          <a:bodyPr>
            <a:noAutofit/>
          </a:bodyPr>
          <a:lstStyle/>
          <a:p>
            <a:pPr>
              <a:buFont typeface="+mj-lt"/>
              <a:buAutoNum type="arabicPeriod"/>
            </a:pPr>
            <a:r>
              <a:rPr lang="en-US" sz="950" dirty="0" err="1">
                <a:solidFill>
                  <a:schemeClr val="tx1"/>
                </a:solidFill>
                <a:latin typeface="Georgia" panose="02040502050405020303" pitchFamily="18" charset="0"/>
              </a:rPr>
              <a:t>Nicolo</a:t>
            </a:r>
            <a:r>
              <a:rPr lang="en-US" sz="950" dirty="0">
                <a:solidFill>
                  <a:schemeClr val="tx1"/>
                </a:solidFill>
                <a:latin typeface="Georgia" panose="02040502050405020303" pitchFamily="18" charset="0"/>
              </a:rPr>
              <a:t> </a:t>
            </a:r>
            <a:r>
              <a:rPr lang="en-US" sz="950" dirty="0" err="1">
                <a:solidFill>
                  <a:schemeClr val="tx1"/>
                </a:solidFill>
                <a:latin typeface="Georgia" panose="02040502050405020303" pitchFamily="18" charset="0"/>
              </a:rPr>
              <a:t>Cosimo</a:t>
            </a:r>
            <a:r>
              <a:rPr lang="en-US" sz="950" dirty="0">
                <a:solidFill>
                  <a:schemeClr val="tx1"/>
                </a:solidFill>
                <a:latin typeface="Georgia" panose="02040502050405020303" pitchFamily="18" charset="0"/>
              </a:rPr>
              <a:t> Albanese. “How to Evaluate Survival Analysis Models”. </a:t>
            </a:r>
            <a:r>
              <a:rPr lang="en-US" sz="950" dirty="0" smtClean="0">
                <a:solidFill>
                  <a:schemeClr val="tx1"/>
                </a:solidFill>
                <a:latin typeface="Georgia" panose="02040502050405020303" pitchFamily="18" charset="0"/>
              </a:rPr>
              <a:t>In: Medium </a:t>
            </a:r>
            <a:r>
              <a:rPr lang="en-US" sz="950" dirty="0">
                <a:solidFill>
                  <a:schemeClr val="tx1"/>
                </a:solidFill>
                <a:latin typeface="Georgia" panose="02040502050405020303" pitchFamily="18" charset="0"/>
              </a:rPr>
              <a:t>(Towards Data Science) (May 2022). URL: </a:t>
            </a:r>
            <a:r>
              <a:rPr lang="en-US" sz="950" dirty="0">
                <a:solidFill>
                  <a:schemeClr val="tx1"/>
                </a:solidFill>
                <a:latin typeface="Georgia" panose="02040502050405020303" pitchFamily="18" charset="0"/>
                <a:hlinkClick r:id="rId2"/>
              </a:rPr>
              <a:t>https://medium.com/datascience/how-to-evaluate-survival-analysis-models-dd67bc10caae</a:t>
            </a:r>
            <a:r>
              <a:rPr lang="en-US" sz="950" dirty="0" smtClean="0">
                <a:solidFill>
                  <a:schemeClr val="tx1"/>
                </a:solidFill>
                <a:latin typeface="Georgia" panose="02040502050405020303" pitchFamily="18" charset="0"/>
              </a:rPr>
              <a:t>.</a:t>
            </a:r>
          </a:p>
          <a:p>
            <a:pPr>
              <a:buFont typeface="+mj-lt"/>
              <a:buAutoNum type="arabicPeriod"/>
            </a:pPr>
            <a:r>
              <a:rPr lang="en-US" sz="950" dirty="0" err="1">
                <a:solidFill>
                  <a:schemeClr val="tx1"/>
                </a:solidFill>
                <a:latin typeface="Georgia" panose="02040502050405020303" pitchFamily="18" charset="0"/>
              </a:rPr>
              <a:t>Nenny</a:t>
            </a:r>
            <a:r>
              <a:rPr lang="en-US" sz="950" dirty="0">
                <a:solidFill>
                  <a:schemeClr val="tx1"/>
                </a:solidFill>
                <a:latin typeface="Georgia" panose="02040502050405020303" pitchFamily="18" charset="0"/>
              </a:rPr>
              <a:t> </a:t>
            </a:r>
            <a:r>
              <a:rPr lang="en-US" sz="950" dirty="0" err="1">
                <a:solidFill>
                  <a:schemeClr val="tx1"/>
                </a:solidFill>
                <a:latin typeface="Georgia" panose="02040502050405020303" pitchFamily="18" charset="0"/>
              </a:rPr>
              <a:t>Anggraini</a:t>
            </a:r>
            <a:r>
              <a:rPr lang="en-US" sz="950" dirty="0">
                <a:solidFill>
                  <a:schemeClr val="tx1"/>
                </a:solidFill>
                <a:latin typeface="Georgia" panose="02040502050405020303" pitchFamily="18" charset="0"/>
              </a:rPr>
              <a:t> et al. A Comparative Analysis of Random Forest, </a:t>
            </a:r>
            <a:r>
              <a:rPr lang="en-US" sz="950" dirty="0" err="1">
                <a:solidFill>
                  <a:schemeClr val="tx1"/>
                </a:solidFill>
                <a:latin typeface="Georgia" panose="02040502050405020303" pitchFamily="18" charset="0"/>
              </a:rPr>
              <a:t>XGBoost</a:t>
            </a:r>
            <a:r>
              <a:rPr lang="en-US" sz="950" dirty="0">
                <a:solidFill>
                  <a:schemeClr val="tx1"/>
                </a:solidFill>
                <a:latin typeface="Georgia" panose="02040502050405020303" pitchFamily="18" charset="0"/>
              </a:rPr>
              <a:t> </a:t>
            </a:r>
            <a:r>
              <a:rPr lang="en-US" sz="950" dirty="0" smtClean="0">
                <a:solidFill>
                  <a:schemeClr val="tx1"/>
                </a:solidFill>
                <a:latin typeface="Georgia" panose="02040502050405020303" pitchFamily="18" charset="0"/>
              </a:rPr>
              <a:t>and </a:t>
            </a:r>
            <a:r>
              <a:rPr lang="en-US" sz="950" dirty="0" err="1" smtClean="0">
                <a:solidFill>
                  <a:schemeClr val="tx1"/>
                </a:solidFill>
                <a:latin typeface="Georgia" panose="02040502050405020303" pitchFamily="18" charset="0"/>
              </a:rPr>
              <a:t>LightGBM</a:t>
            </a:r>
            <a:r>
              <a:rPr lang="en-US" sz="950" dirty="0" smtClean="0">
                <a:solidFill>
                  <a:schemeClr val="tx1"/>
                </a:solidFill>
                <a:latin typeface="Georgia" panose="02040502050405020303" pitchFamily="18" charset="0"/>
              </a:rPr>
              <a:t> </a:t>
            </a:r>
            <a:r>
              <a:rPr lang="en-US" sz="950" dirty="0">
                <a:solidFill>
                  <a:schemeClr val="tx1"/>
                </a:solidFill>
                <a:latin typeface="Georgia" panose="02040502050405020303" pitchFamily="18" charset="0"/>
              </a:rPr>
              <a:t>Algorithms for Emotion </a:t>
            </a:r>
            <a:r>
              <a:rPr lang="en-US" sz="950" dirty="0" err="1">
                <a:solidFill>
                  <a:schemeClr val="tx1"/>
                </a:solidFill>
                <a:latin typeface="Georgia" panose="02040502050405020303" pitchFamily="18" charset="0"/>
              </a:rPr>
              <a:t>Classifcation</a:t>
            </a:r>
            <a:r>
              <a:rPr lang="en-US" sz="950" dirty="0">
                <a:solidFill>
                  <a:schemeClr val="tx1"/>
                </a:solidFill>
                <a:latin typeface="Georgia" panose="02040502050405020303" pitchFamily="18" charset="0"/>
              </a:rPr>
              <a:t> in Reddit Comments. https</a:t>
            </a:r>
            <a:r>
              <a:rPr lang="en-US" sz="950" dirty="0" smtClean="0">
                <a:solidFill>
                  <a:schemeClr val="tx1"/>
                </a:solidFill>
                <a:latin typeface="Georgia" panose="02040502050405020303" pitchFamily="18" charset="0"/>
              </a:rPr>
              <a:t>://www.researchgate.net/publication/380736212_A_Comparative_Analysis_of </a:t>
            </a:r>
            <a:r>
              <a:rPr lang="en-US" sz="950" dirty="0">
                <a:solidFill>
                  <a:schemeClr val="tx1"/>
                </a:solidFill>
                <a:latin typeface="Georgia" panose="02040502050405020303" pitchFamily="18" charset="0"/>
              </a:rPr>
              <a:t>_ Random _ Forest _ </a:t>
            </a:r>
            <a:r>
              <a:rPr lang="en-US" sz="950" dirty="0" err="1">
                <a:solidFill>
                  <a:schemeClr val="tx1"/>
                </a:solidFill>
                <a:latin typeface="Georgia" panose="02040502050405020303" pitchFamily="18" charset="0"/>
              </a:rPr>
              <a:t>XGBoost</a:t>
            </a:r>
            <a:r>
              <a:rPr lang="en-US" sz="950" dirty="0">
                <a:solidFill>
                  <a:schemeClr val="tx1"/>
                </a:solidFill>
                <a:latin typeface="Georgia" panose="02040502050405020303" pitchFamily="18" charset="0"/>
              </a:rPr>
              <a:t> _ and _ </a:t>
            </a:r>
            <a:r>
              <a:rPr lang="en-US" sz="950" dirty="0" err="1">
                <a:solidFill>
                  <a:schemeClr val="tx1"/>
                </a:solidFill>
                <a:latin typeface="Georgia" panose="02040502050405020303" pitchFamily="18" charset="0"/>
              </a:rPr>
              <a:t>LightGBM</a:t>
            </a:r>
            <a:r>
              <a:rPr lang="en-US" sz="950" dirty="0">
                <a:solidFill>
                  <a:schemeClr val="tx1"/>
                </a:solidFill>
                <a:latin typeface="Georgia" panose="02040502050405020303" pitchFamily="18" charset="0"/>
              </a:rPr>
              <a:t> _ Algorithms _ for _ Emotion </a:t>
            </a:r>
            <a:r>
              <a:rPr lang="en-US" sz="950" dirty="0" smtClean="0">
                <a:solidFill>
                  <a:schemeClr val="tx1"/>
                </a:solidFill>
                <a:latin typeface="Georgia" panose="02040502050405020303" pitchFamily="18" charset="0"/>
              </a:rPr>
              <a:t>_</a:t>
            </a:r>
            <a:r>
              <a:rPr lang="en-US" sz="950" dirty="0" err="1" smtClean="0">
                <a:solidFill>
                  <a:schemeClr val="tx1"/>
                </a:solidFill>
                <a:latin typeface="Georgia" panose="02040502050405020303" pitchFamily="18" charset="0"/>
              </a:rPr>
              <a:t>Classification_in_Reddit_Comments</a:t>
            </a:r>
            <a:r>
              <a:rPr lang="en-US" sz="950" dirty="0">
                <a:solidFill>
                  <a:schemeClr val="tx1"/>
                </a:solidFill>
                <a:latin typeface="Georgia" panose="02040502050405020303" pitchFamily="18" charset="0"/>
              </a:rPr>
              <a:t>. Accessed: 2025-07-12. </a:t>
            </a:r>
            <a:r>
              <a:rPr lang="en-US" sz="950" dirty="0" smtClean="0">
                <a:solidFill>
                  <a:schemeClr val="tx1"/>
                </a:solidFill>
                <a:latin typeface="Georgia" panose="02040502050405020303" pitchFamily="18" charset="0"/>
              </a:rPr>
              <a:t>2024. </a:t>
            </a:r>
          </a:p>
          <a:p>
            <a:pPr>
              <a:buFont typeface="+mj-lt"/>
              <a:buAutoNum type="arabicPeriod"/>
            </a:pPr>
            <a:r>
              <a:rPr lang="en-US" sz="950" dirty="0">
                <a:solidFill>
                  <a:schemeClr val="tx1"/>
                </a:solidFill>
                <a:latin typeface="Georgia" panose="02040502050405020303" pitchFamily="18" charset="0"/>
              </a:rPr>
              <a:t>James </a:t>
            </a:r>
            <a:r>
              <a:rPr lang="en-US" sz="950" dirty="0" err="1">
                <a:solidFill>
                  <a:schemeClr val="tx1"/>
                </a:solidFill>
                <a:latin typeface="Georgia" panose="02040502050405020303" pitchFamily="18" charset="0"/>
              </a:rPr>
              <a:t>Bergstra</a:t>
            </a:r>
            <a:r>
              <a:rPr lang="en-US" sz="950" dirty="0">
                <a:solidFill>
                  <a:schemeClr val="tx1"/>
                </a:solidFill>
                <a:latin typeface="Georgia" panose="02040502050405020303" pitchFamily="18" charset="0"/>
              </a:rPr>
              <a:t> and </a:t>
            </a:r>
            <a:r>
              <a:rPr lang="en-US" sz="950" dirty="0" err="1">
                <a:solidFill>
                  <a:schemeClr val="tx1"/>
                </a:solidFill>
                <a:latin typeface="Georgia" panose="02040502050405020303" pitchFamily="18" charset="0"/>
              </a:rPr>
              <a:t>Yoshua</a:t>
            </a:r>
            <a:r>
              <a:rPr lang="en-US" sz="950" dirty="0">
                <a:solidFill>
                  <a:schemeClr val="tx1"/>
                </a:solidFill>
                <a:latin typeface="Georgia" panose="02040502050405020303" pitchFamily="18" charset="0"/>
              </a:rPr>
              <a:t> </a:t>
            </a:r>
            <a:r>
              <a:rPr lang="en-US" sz="950" dirty="0" err="1">
                <a:solidFill>
                  <a:schemeClr val="tx1"/>
                </a:solidFill>
                <a:latin typeface="Georgia" panose="02040502050405020303" pitchFamily="18" charset="0"/>
              </a:rPr>
              <a:t>Bengio</a:t>
            </a:r>
            <a:r>
              <a:rPr lang="en-US" sz="950" dirty="0">
                <a:solidFill>
                  <a:schemeClr val="tx1"/>
                </a:solidFill>
                <a:latin typeface="Georgia" panose="02040502050405020303" pitchFamily="18" charset="0"/>
              </a:rPr>
              <a:t>. “Random Search for </a:t>
            </a:r>
            <a:r>
              <a:rPr lang="en-US" sz="950" dirty="0" smtClean="0">
                <a:solidFill>
                  <a:schemeClr val="tx1"/>
                </a:solidFill>
                <a:latin typeface="Georgia" panose="02040502050405020303" pitchFamily="18" charset="0"/>
              </a:rPr>
              <a:t>Hyper-Parameter Optimization</a:t>
            </a:r>
            <a:r>
              <a:rPr lang="en-US" sz="950" dirty="0">
                <a:solidFill>
                  <a:schemeClr val="tx1"/>
                </a:solidFill>
                <a:latin typeface="Georgia" panose="02040502050405020303" pitchFamily="18" charset="0"/>
              </a:rPr>
              <a:t>”. In: Journal of Machine Learning Research 13 (2012), pp. </a:t>
            </a:r>
            <a:r>
              <a:rPr lang="en-US" sz="950" dirty="0" smtClean="0">
                <a:solidFill>
                  <a:schemeClr val="tx1"/>
                </a:solidFill>
                <a:latin typeface="Georgia" panose="02040502050405020303" pitchFamily="18" charset="0"/>
              </a:rPr>
              <a:t>281–305. URL: https</a:t>
            </a:r>
            <a:r>
              <a:rPr lang="en-US" sz="950" dirty="0">
                <a:solidFill>
                  <a:schemeClr val="tx1"/>
                </a:solidFill>
                <a:latin typeface="Georgia" panose="02040502050405020303" pitchFamily="18" charset="0"/>
              </a:rPr>
              <a:t>://</a:t>
            </a:r>
            <a:r>
              <a:rPr lang="en-US" sz="950" dirty="0" smtClean="0">
                <a:solidFill>
                  <a:schemeClr val="tx1"/>
                </a:solidFill>
                <a:latin typeface="Georgia" panose="02040502050405020303" pitchFamily="18" charset="0"/>
              </a:rPr>
              <a:t>www.jmlr.org/papers/volume13/bergstra12a/bergstra12a.Pdf</a:t>
            </a:r>
          </a:p>
          <a:p>
            <a:pPr>
              <a:buFont typeface="+mj-lt"/>
              <a:buAutoNum type="arabicPeriod"/>
            </a:pPr>
            <a:r>
              <a:rPr lang="en-US" sz="950" dirty="0" err="1">
                <a:solidFill>
                  <a:schemeClr val="tx1"/>
                </a:solidFill>
                <a:latin typeface="Georgia" panose="02040502050405020303" pitchFamily="18" charset="0"/>
              </a:rPr>
              <a:t>Ananya</a:t>
            </a:r>
            <a:r>
              <a:rPr lang="en-US" sz="950" dirty="0">
                <a:solidFill>
                  <a:schemeClr val="tx1"/>
                </a:solidFill>
                <a:latin typeface="Georgia" panose="02040502050405020303" pitchFamily="18" charset="0"/>
              </a:rPr>
              <a:t> </a:t>
            </a:r>
            <a:r>
              <a:rPr lang="en-US" sz="950" dirty="0" err="1">
                <a:solidFill>
                  <a:schemeClr val="tx1"/>
                </a:solidFill>
                <a:latin typeface="Georgia" panose="02040502050405020303" pitchFamily="18" charset="0"/>
              </a:rPr>
              <a:t>Basu</a:t>
            </a:r>
            <a:r>
              <a:rPr lang="en-US" sz="950" dirty="0">
                <a:solidFill>
                  <a:schemeClr val="tx1"/>
                </a:solidFill>
                <a:latin typeface="Georgia" panose="02040502050405020303" pitchFamily="18" charset="0"/>
              </a:rPr>
              <a:t> et al. “SHAP-Explained Machine Learning Model for </a:t>
            </a:r>
            <a:r>
              <a:rPr lang="en-US" sz="950" dirty="0" smtClean="0">
                <a:solidFill>
                  <a:schemeClr val="tx1"/>
                </a:solidFill>
                <a:latin typeface="Georgia" panose="02040502050405020303" pitchFamily="18" charset="0"/>
              </a:rPr>
              <a:t>Predicting Mortality </a:t>
            </a:r>
            <a:r>
              <a:rPr lang="en-US" sz="950" dirty="0">
                <a:solidFill>
                  <a:schemeClr val="tx1"/>
                </a:solidFill>
                <a:latin typeface="Georgia" panose="02040502050405020303" pitchFamily="18" charset="0"/>
              </a:rPr>
              <a:t>in </a:t>
            </a:r>
            <a:r>
              <a:rPr lang="en-US" sz="950" dirty="0" err="1">
                <a:solidFill>
                  <a:schemeClr val="tx1"/>
                </a:solidFill>
                <a:latin typeface="Georgia" panose="02040502050405020303" pitchFamily="18" charset="0"/>
              </a:rPr>
              <a:t>Gastroschisis</a:t>
            </a:r>
            <a:r>
              <a:rPr lang="en-US" sz="950" dirty="0">
                <a:solidFill>
                  <a:schemeClr val="tx1"/>
                </a:solidFill>
                <a:latin typeface="Georgia" panose="02040502050405020303" pitchFamily="18" charset="0"/>
              </a:rPr>
              <a:t>: A Multi-Institutional Study”. In: Journal of </a:t>
            </a:r>
            <a:r>
              <a:rPr lang="en-US" sz="950" dirty="0" smtClean="0">
                <a:solidFill>
                  <a:schemeClr val="tx1"/>
                </a:solidFill>
                <a:latin typeface="Georgia" panose="02040502050405020303" pitchFamily="18" charset="0"/>
              </a:rPr>
              <a:t>Neonatal Surgery </a:t>
            </a:r>
            <a:r>
              <a:rPr lang="en-US" sz="950" dirty="0">
                <a:solidFill>
                  <a:schemeClr val="tx1"/>
                </a:solidFill>
                <a:latin typeface="Georgia" panose="02040502050405020303" pitchFamily="18" charset="0"/>
              </a:rPr>
              <a:t>12.1 (2023). Accessed: July 17, 2025. URL: https://</a:t>
            </a:r>
            <a:r>
              <a:rPr lang="en-US" sz="950" dirty="0" smtClean="0">
                <a:solidFill>
                  <a:schemeClr val="tx1"/>
                </a:solidFill>
                <a:latin typeface="Georgia" panose="02040502050405020303" pitchFamily="18" charset="0"/>
              </a:rPr>
              <a:t>www.jneonatalsurg.com/index.php/jns/article/view/3235.</a:t>
            </a:r>
            <a:endParaRPr lang="en-US" sz="950" dirty="0">
              <a:solidFill>
                <a:schemeClr val="tx1"/>
              </a:solidFill>
              <a:latin typeface="Georgia" panose="02040502050405020303" pitchFamily="18" charset="0"/>
            </a:endParaRPr>
          </a:p>
          <a:p>
            <a:pPr>
              <a:buFont typeface="+mj-lt"/>
              <a:buAutoNum type="arabicPeriod"/>
            </a:pPr>
            <a:r>
              <a:rPr lang="en-US" sz="950" dirty="0" smtClean="0">
                <a:solidFill>
                  <a:schemeClr val="tx1"/>
                </a:solidFill>
                <a:latin typeface="Georgia" panose="02040502050405020303" pitchFamily="18" charset="0"/>
              </a:rPr>
              <a:t>Jason </a:t>
            </a:r>
            <a:r>
              <a:rPr lang="en-US" sz="950" dirty="0">
                <a:solidFill>
                  <a:schemeClr val="tx1"/>
                </a:solidFill>
                <a:latin typeface="Georgia" panose="02040502050405020303" pitchFamily="18" charset="0"/>
              </a:rPr>
              <a:t>Brownlee. </a:t>
            </a:r>
            <a:r>
              <a:rPr lang="en-US" sz="950" dirty="0" err="1">
                <a:solidFill>
                  <a:schemeClr val="tx1"/>
                </a:solidFill>
                <a:latin typeface="Georgia" panose="02040502050405020303" pitchFamily="18" charset="0"/>
              </a:rPr>
              <a:t>XGBoost</a:t>
            </a:r>
            <a:r>
              <a:rPr lang="en-US" sz="950" dirty="0">
                <a:solidFill>
                  <a:schemeClr val="tx1"/>
                </a:solidFill>
                <a:latin typeface="Georgia" panose="02040502050405020303" pitchFamily="18" charset="0"/>
              </a:rPr>
              <a:t> with Python: Gradient Boosted Trees with </a:t>
            </a:r>
            <a:r>
              <a:rPr lang="en-US" sz="950" dirty="0" err="1">
                <a:solidFill>
                  <a:schemeClr val="tx1"/>
                </a:solidFill>
                <a:latin typeface="Georgia" panose="02040502050405020303" pitchFamily="18" charset="0"/>
              </a:rPr>
              <a:t>XGBoost</a:t>
            </a:r>
            <a:r>
              <a:rPr lang="en-US" sz="950" dirty="0">
                <a:solidFill>
                  <a:schemeClr val="tx1"/>
                </a:solidFill>
                <a:latin typeface="Georgia" panose="02040502050405020303" pitchFamily="18" charset="0"/>
              </a:rPr>
              <a:t> </a:t>
            </a:r>
            <a:r>
              <a:rPr lang="en-US" sz="950" dirty="0" smtClean="0">
                <a:solidFill>
                  <a:schemeClr val="tx1"/>
                </a:solidFill>
                <a:latin typeface="Georgia" panose="02040502050405020303" pitchFamily="18" charset="0"/>
              </a:rPr>
              <a:t>and </a:t>
            </a:r>
            <a:r>
              <a:rPr lang="en-US" sz="950" dirty="0" err="1" smtClean="0">
                <a:solidFill>
                  <a:schemeClr val="tx1"/>
                </a:solidFill>
                <a:latin typeface="Georgia" panose="02040502050405020303" pitchFamily="18" charset="0"/>
              </a:rPr>
              <a:t>scikit</a:t>
            </a:r>
            <a:r>
              <a:rPr lang="en-US" sz="950" dirty="0" smtClean="0">
                <a:solidFill>
                  <a:schemeClr val="tx1"/>
                </a:solidFill>
                <a:latin typeface="Georgia" panose="02040502050405020303" pitchFamily="18" charset="0"/>
              </a:rPr>
              <a:t>-learn</a:t>
            </a:r>
            <a:r>
              <a:rPr lang="en-US" sz="950" dirty="0">
                <a:solidFill>
                  <a:schemeClr val="tx1"/>
                </a:solidFill>
                <a:latin typeface="Georgia" panose="02040502050405020303" pitchFamily="18" charset="0"/>
              </a:rPr>
              <a:t>. https : / / </a:t>
            </a:r>
            <a:r>
              <a:rPr lang="en-US" sz="950" dirty="0" err="1">
                <a:solidFill>
                  <a:schemeClr val="tx1"/>
                </a:solidFill>
                <a:latin typeface="Georgia" panose="02040502050405020303" pitchFamily="18" charset="0"/>
              </a:rPr>
              <a:t>pdfcoffee</a:t>
            </a:r>
            <a:r>
              <a:rPr lang="en-US" sz="950" dirty="0">
                <a:solidFill>
                  <a:schemeClr val="tx1"/>
                </a:solidFill>
                <a:latin typeface="Georgia" panose="02040502050405020303" pitchFamily="18" charset="0"/>
              </a:rPr>
              <a:t> . com / </a:t>
            </a:r>
            <a:r>
              <a:rPr lang="en-US" sz="950" dirty="0" err="1">
                <a:solidFill>
                  <a:schemeClr val="tx1"/>
                </a:solidFill>
                <a:latin typeface="Georgia" panose="02040502050405020303" pitchFamily="18" charset="0"/>
              </a:rPr>
              <a:t>xgboostwithpythonsamplepdf</a:t>
            </a:r>
            <a:r>
              <a:rPr lang="en-US" sz="950" dirty="0">
                <a:solidFill>
                  <a:schemeClr val="tx1"/>
                </a:solidFill>
                <a:latin typeface="Georgia" panose="02040502050405020303" pitchFamily="18" charset="0"/>
              </a:rPr>
              <a:t> - pdf </a:t>
            </a:r>
            <a:r>
              <a:rPr lang="en-US" sz="950" dirty="0" smtClean="0">
                <a:solidFill>
                  <a:schemeClr val="tx1"/>
                </a:solidFill>
                <a:latin typeface="Georgia" panose="02040502050405020303" pitchFamily="18" charset="0"/>
              </a:rPr>
              <a:t>-free.html</a:t>
            </a:r>
            <a:r>
              <a:rPr lang="en-US" sz="950" dirty="0">
                <a:solidFill>
                  <a:schemeClr val="tx1"/>
                </a:solidFill>
                <a:latin typeface="Georgia" panose="02040502050405020303" pitchFamily="18" charset="0"/>
              </a:rPr>
              <a:t>. Sample PDF retrieved from pdfcoffee.com; Accessed: </a:t>
            </a:r>
            <a:r>
              <a:rPr lang="en-US" sz="950" dirty="0" smtClean="0">
                <a:solidFill>
                  <a:schemeClr val="tx1"/>
                </a:solidFill>
                <a:latin typeface="Georgia" panose="02040502050405020303" pitchFamily="18" charset="0"/>
              </a:rPr>
              <a:t>2025-07-16.2020.</a:t>
            </a:r>
          </a:p>
          <a:p>
            <a:pPr>
              <a:buFont typeface="+mj-lt"/>
              <a:buAutoNum type="arabicPeriod"/>
            </a:pPr>
            <a:r>
              <a:rPr lang="en-US" sz="950" dirty="0">
                <a:solidFill>
                  <a:schemeClr val="tx1"/>
                </a:solidFill>
                <a:latin typeface="Georgia" panose="02040502050405020303" pitchFamily="18" charset="0"/>
              </a:rPr>
              <a:t> </a:t>
            </a:r>
            <a:r>
              <a:rPr lang="en-US" sz="950" dirty="0" err="1">
                <a:solidFill>
                  <a:schemeClr val="tx1"/>
                </a:solidFill>
                <a:latin typeface="Georgia" panose="02040502050405020303" pitchFamily="18" charset="0"/>
              </a:rPr>
              <a:t>Kaggle</a:t>
            </a:r>
            <a:r>
              <a:rPr lang="en-US" sz="950" dirty="0">
                <a:solidFill>
                  <a:schemeClr val="tx1"/>
                </a:solidFill>
                <a:latin typeface="Georgia" panose="02040502050405020303" pitchFamily="18" charset="0"/>
              </a:rPr>
              <a:t>. Equity in Post-Transplant Survival: A Challenge to Improve Risk </a:t>
            </a:r>
            <a:r>
              <a:rPr lang="en-US" sz="950" dirty="0" smtClean="0">
                <a:solidFill>
                  <a:schemeClr val="tx1"/>
                </a:solidFill>
                <a:latin typeface="Georgia" panose="02040502050405020303" pitchFamily="18" charset="0"/>
              </a:rPr>
              <a:t>Prediction. https </a:t>
            </a:r>
            <a:r>
              <a:rPr lang="en-US" sz="950" dirty="0">
                <a:solidFill>
                  <a:schemeClr val="tx1"/>
                </a:solidFill>
                <a:latin typeface="Georgia" panose="02040502050405020303" pitchFamily="18" charset="0"/>
              </a:rPr>
              <a:t>: / / www . </a:t>
            </a:r>
            <a:r>
              <a:rPr lang="en-US" sz="950" dirty="0" err="1">
                <a:solidFill>
                  <a:schemeClr val="tx1"/>
                </a:solidFill>
                <a:latin typeface="Georgia" panose="02040502050405020303" pitchFamily="18" charset="0"/>
              </a:rPr>
              <a:t>kaggle</a:t>
            </a:r>
            <a:r>
              <a:rPr lang="en-US" sz="950" dirty="0">
                <a:solidFill>
                  <a:schemeClr val="tx1"/>
                </a:solidFill>
                <a:latin typeface="Georgia" panose="02040502050405020303" pitchFamily="18" charset="0"/>
              </a:rPr>
              <a:t> . com / competitions / equity - post - HCT - survival </a:t>
            </a:r>
            <a:r>
              <a:rPr lang="en-US" sz="950" dirty="0" smtClean="0">
                <a:solidFill>
                  <a:schemeClr val="tx1"/>
                </a:solidFill>
                <a:latin typeface="Georgia" panose="02040502050405020303" pitchFamily="18" charset="0"/>
              </a:rPr>
              <a:t>- predictions</a:t>
            </a:r>
            <a:r>
              <a:rPr lang="en-US" sz="950" dirty="0">
                <a:solidFill>
                  <a:schemeClr val="tx1"/>
                </a:solidFill>
                <a:latin typeface="Georgia" panose="02040502050405020303" pitchFamily="18" charset="0"/>
              </a:rPr>
              <a:t>. Accessed: July 2025. 2023</a:t>
            </a:r>
            <a:r>
              <a:rPr lang="en-US" sz="950" dirty="0" smtClean="0">
                <a:solidFill>
                  <a:schemeClr val="tx1"/>
                </a:solidFill>
                <a:latin typeface="Georgia" panose="02040502050405020303" pitchFamily="18" charset="0"/>
              </a:rPr>
              <a:t>.</a:t>
            </a:r>
            <a:endParaRPr lang="en-US" sz="950" dirty="0">
              <a:solidFill>
                <a:schemeClr val="tx1"/>
              </a:solidFill>
              <a:latin typeface="Georgia" panose="02040502050405020303" pitchFamily="18" charset="0"/>
            </a:endParaRPr>
          </a:p>
        </p:txBody>
      </p:sp>
      <p:sp>
        <p:nvSpPr>
          <p:cNvPr id="5"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458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62DE8B-00EC-9D27-17B3-3196F34CB26E}"/>
              </a:ext>
            </a:extLst>
          </p:cNvPr>
          <p:cNvSpPr>
            <a:spLocks noGrp="1"/>
          </p:cNvSpPr>
          <p:nvPr>
            <p:ph idx="1"/>
          </p:nvPr>
        </p:nvSpPr>
        <p:spPr>
          <a:xfrm>
            <a:off x="2099579" y="3257550"/>
            <a:ext cx="5448984" cy="952500"/>
          </a:xfrm>
        </p:spPr>
        <p:txBody>
          <a:bodyPr>
            <a:noAutofit/>
          </a:bodyPr>
          <a:lstStyle/>
          <a:p>
            <a:pPr marL="0" indent="0">
              <a:buNone/>
            </a:pPr>
            <a:r>
              <a:rPr lang="en-GB" sz="6000" dirty="0"/>
              <a:t>THANK YOU</a:t>
            </a:r>
            <a:endParaRPr lang="en-US" sz="6000" dirty="0"/>
          </a:p>
        </p:txBody>
      </p:sp>
    </p:spTree>
    <p:extLst>
      <p:ext uri="{BB962C8B-B14F-4D97-AF65-F5344CB8AC3E}">
        <p14:creationId xmlns:p14="http://schemas.microsoft.com/office/powerpoint/2010/main" val="1419017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7401" y="643160"/>
            <a:ext cx="7268649" cy="1280890"/>
          </a:xfrm>
        </p:spPr>
        <p:txBody>
          <a:bodyPr/>
          <a:lstStyle/>
          <a:p>
            <a:r>
              <a:rPr lang="en-US" b="1" dirty="0">
                <a:latin typeface="Georgia" panose="02040502050405020303" pitchFamily="18" charset="0"/>
              </a:rPr>
              <a:t>Background And Motivation</a:t>
            </a:r>
          </a:p>
        </p:txBody>
      </p:sp>
      <p:sp>
        <p:nvSpPr>
          <p:cNvPr id="3" name="Content Placeholder 2"/>
          <p:cNvSpPr>
            <a:spLocks noGrp="1"/>
          </p:cNvSpPr>
          <p:nvPr>
            <p:ph idx="1"/>
          </p:nvPr>
        </p:nvSpPr>
        <p:spPr>
          <a:xfrm>
            <a:off x="1917767" y="2414514"/>
            <a:ext cx="6863161" cy="3521387"/>
          </a:xfrm>
        </p:spPr>
        <p:txBody>
          <a:bodyPr>
            <a:normAutofit/>
          </a:bodyPr>
          <a:lstStyle/>
          <a:p>
            <a:r>
              <a:rPr lang="en-US" dirty="0" smtClean="0">
                <a:latin typeface="Georgia" panose="02040502050405020303" pitchFamily="18" charset="0"/>
              </a:rPr>
              <a:t>Participated </a:t>
            </a:r>
            <a:r>
              <a:rPr lang="en-US" dirty="0">
                <a:latin typeface="Georgia" panose="02040502050405020303" pitchFamily="18" charset="0"/>
              </a:rPr>
              <a:t>in </a:t>
            </a:r>
            <a:r>
              <a:rPr lang="en-US" dirty="0" err="1">
                <a:latin typeface="Georgia" panose="02040502050405020303" pitchFamily="18" charset="0"/>
              </a:rPr>
              <a:t>Kaggle</a:t>
            </a:r>
            <a:r>
              <a:rPr lang="en-US" dirty="0">
                <a:latin typeface="Georgia" panose="02040502050405020303" pitchFamily="18" charset="0"/>
              </a:rPr>
              <a:t> Competition: </a:t>
            </a:r>
            <a:r>
              <a:rPr lang="en-US" i="1" dirty="0">
                <a:latin typeface="Georgia" panose="02040502050405020303" pitchFamily="18" charset="0"/>
              </a:rPr>
              <a:t>Equity in Post-HCT Survival </a:t>
            </a:r>
            <a:r>
              <a:rPr lang="en-US" i="1" dirty="0" smtClean="0">
                <a:latin typeface="Georgia" panose="02040502050405020303" pitchFamily="18" charset="0"/>
              </a:rPr>
              <a:t>Predictions</a:t>
            </a:r>
            <a:r>
              <a:rPr lang="en-US" dirty="0" smtClean="0">
                <a:latin typeface="Georgia" panose="02040502050405020303" pitchFamily="18" charset="0"/>
              </a:rPr>
              <a:t>.</a:t>
            </a:r>
            <a:endParaRPr lang="en-US" dirty="0">
              <a:latin typeface="Georgia" panose="02040502050405020303" pitchFamily="18" charset="0"/>
            </a:endParaRPr>
          </a:p>
          <a:p>
            <a:r>
              <a:rPr lang="en-US" dirty="0" smtClean="0">
                <a:latin typeface="Georgia" panose="02040502050405020303" pitchFamily="18" charset="0"/>
              </a:rPr>
              <a:t>HCT </a:t>
            </a:r>
            <a:r>
              <a:rPr lang="en-US" dirty="0">
                <a:latin typeface="Georgia" panose="02040502050405020303" pitchFamily="18" charset="0"/>
              </a:rPr>
              <a:t>is a critical treatment for blood-related cancers and </a:t>
            </a:r>
            <a:r>
              <a:rPr lang="en-US" dirty="0" smtClean="0">
                <a:latin typeface="Georgia" panose="02040502050405020303" pitchFamily="18" charset="0"/>
              </a:rPr>
              <a:t>disorders.</a:t>
            </a:r>
            <a:endParaRPr lang="en-US" dirty="0">
              <a:latin typeface="Georgia" panose="02040502050405020303" pitchFamily="18" charset="0"/>
            </a:endParaRPr>
          </a:p>
          <a:p>
            <a:r>
              <a:rPr lang="en-US" dirty="0" smtClean="0">
                <a:latin typeface="Georgia" panose="02040502050405020303" pitchFamily="18" charset="0"/>
              </a:rPr>
              <a:t>Notable </a:t>
            </a:r>
            <a:r>
              <a:rPr lang="en-US" dirty="0">
                <a:latin typeface="Georgia" panose="02040502050405020303" pitchFamily="18" charset="0"/>
              </a:rPr>
              <a:t>disparities exist in survival outcomes across demographic </a:t>
            </a:r>
            <a:r>
              <a:rPr lang="en-US" dirty="0" smtClean="0">
                <a:latin typeface="Georgia" panose="02040502050405020303" pitchFamily="18" charset="0"/>
              </a:rPr>
              <a:t>groups.</a:t>
            </a:r>
            <a:endParaRPr lang="en-US" dirty="0">
              <a:latin typeface="Georgia" panose="02040502050405020303" pitchFamily="18" charset="0"/>
            </a:endParaRPr>
          </a:p>
          <a:p>
            <a:r>
              <a:rPr lang="en-US" dirty="0" smtClean="0">
                <a:latin typeface="Georgia" panose="02040502050405020303" pitchFamily="18" charset="0"/>
              </a:rPr>
              <a:t>Traditional </a:t>
            </a:r>
            <a:r>
              <a:rPr lang="en-US" dirty="0">
                <a:latin typeface="Georgia" panose="02040502050405020303" pitchFamily="18" charset="0"/>
              </a:rPr>
              <a:t>survival models lack flexibility for complex clinical </a:t>
            </a:r>
            <a:r>
              <a:rPr lang="en-US" dirty="0" smtClean="0">
                <a:latin typeface="Georgia" panose="02040502050405020303" pitchFamily="18" charset="0"/>
              </a:rPr>
              <a:t>data.</a:t>
            </a:r>
            <a:endParaRPr lang="en-US" dirty="0">
              <a:latin typeface="Georgia" panose="02040502050405020303" pitchFamily="18" charset="0"/>
            </a:endParaRPr>
          </a:p>
          <a:p>
            <a:r>
              <a:rPr lang="en-US" dirty="0" smtClean="0">
                <a:latin typeface="Georgia" panose="02040502050405020303" pitchFamily="18" charset="0"/>
              </a:rPr>
              <a:t>Machine </a:t>
            </a:r>
            <a:r>
              <a:rPr lang="en-US" dirty="0">
                <a:latin typeface="Georgia" panose="02040502050405020303" pitchFamily="18" charset="0"/>
              </a:rPr>
              <a:t>learning offers potential for both accurate and fair predictions.</a:t>
            </a:r>
          </a:p>
        </p:txBody>
      </p:sp>
      <p:sp>
        <p:nvSpPr>
          <p:cNvPr id="9" name="TextBox 8">
            <a:extLst>
              <a:ext uri="{FF2B5EF4-FFF2-40B4-BE49-F238E27FC236}">
                <a16:creationId xmlns:a16="http://schemas.microsoft.com/office/drawing/2014/main" xmlns="" id="{A980A991-FA2C-5C1D-BD00-11979A04F4D5}"/>
              </a:ext>
            </a:extLst>
          </p:cNvPr>
          <p:cNvSpPr txBox="1"/>
          <p:nvPr/>
        </p:nvSpPr>
        <p:spPr>
          <a:xfrm>
            <a:off x="8661866" y="6559386"/>
            <a:ext cx="238125" cy="253916"/>
          </a:xfrm>
          <a:prstGeom prst="rect">
            <a:avLst/>
          </a:prstGeom>
          <a:noFill/>
        </p:spPr>
        <p:txBody>
          <a:bodyPr wrap="square" rtlCol="0">
            <a:spAutoFit/>
          </a:bodyPr>
          <a:lstStyle/>
          <a:p>
            <a:r>
              <a:rPr lang="en-GB" sz="1050" b="1" dirty="0"/>
              <a:t>4</a:t>
            </a:r>
            <a:endParaRPr lang="en-US" sz="1050" b="1" dirty="0"/>
          </a:p>
        </p:txBody>
      </p:sp>
      <p:sp>
        <p:nvSpPr>
          <p:cNvPr id="6"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04813" y="653181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rPr>
              <a:t>Research Question</a:t>
            </a:r>
          </a:p>
        </p:txBody>
      </p:sp>
      <p:sp>
        <p:nvSpPr>
          <p:cNvPr id="3" name="Content Placeholder 2"/>
          <p:cNvSpPr>
            <a:spLocks noGrp="1"/>
          </p:cNvSpPr>
          <p:nvPr>
            <p:ph idx="1"/>
          </p:nvPr>
        </p:nvSpPr>
        <p:spPr>
          <a:xfrm>
            <a:off x="1344947" y="2056710"/>
            <a:ext cx="7674964" cy="4149218"/>
          </a:xfrm>
        </p:spPr>
        <p:txBody>
          <a:bodyPr>
            <a:noAutofit/>
          </a:bodyPr>
          <a:lstStyle/>
          <a:p>
            <a:pPr algn="just"/>
            <a:r>
              <a:rPr lang="en-US" dirty="0">
                <a:latin typeface="Georgia" panose="02040502050405020303" pitchFamily="18" charset="0"/>
              </a:rPr>
              <a:t>What is the performance of real-world (clinical and demographic) data-based gradient boosting (</a:t>
            </a:r>
            <a:r>
              <a:rPr lang="en-US" dirty="0" err="1">
                <a:latin typeface="Georgia" panose="02040502050405020303" pitchFamily="18" charset="0"/>
              </a:rPr>
              <a:t>LightGBM</a:t>
            </a:r>
            <a:r>
              <a:rPr lang="en-US" dirty="0">
                <a:latin typeface="Georgia" panose="02040502050405020303" pitchFamily="18" charset="0"/>
              </a:rPr>
              <a:t> and </a:t>
            </a:r>
            <a:r>
              <a:rPr lang="en-US" dirty="0" err="1">
                <a:latin typeface="Georgia" panose="02040502050405020303" pitchFamily="18" charset="0"/>
              </a:rPr>
              <a:t>XGBoost</a:t>
            </a:r>
            <a:r>
              <a:rPr lang="en-US" dirty="0">
                <a:latin typeface="Georgia" panose="02040502050405020303" pitchFamily="18" charset="0"/>
              </a:rPr>
              <a:t>) models for post-HCT survival prediction</a:t>
            </a:r>
            <a:r>
              <a:rPr lang="en-US" dirty="0" smtClean="0">
                <a:latin typeface="Georgia" panose="02040502050405020303" pitchFamily="18" charset="0"/>
              </a:rPr>
              <a:t>?</a:t>
            </a:r>
          </a:p>
          <a:p>
            <a:pPr algn="just"/>
            <a:endParaRPr lang="en-US" sz="800" dirty="0" smtClean="0">
              <a:latin typeface="Georgia" panose="02040502050405020303" pitchFamily="18" charset="0"/>
            </a:endParaRPr>
          </a:p>
          <a:p>
            <a:pPr algn="just"/>
            <a:r>
              <a:rPr lang="en-US" dirty="0" smtClean="0">
                <a:latin typeface="Georgia" panose="02040502050405020303" pitchFamily="18" charset="0"/>
              </a:rPr>
              <a:t>How </a:t>
            </a:r>
            <a:r>
              <a:rPr lang="en-US" dirty="0">
                <a:latin typeface="Georgia" panose="02040502050405020303" pitchFamily="18" charset="0"/>
              </a:rPr>
              <a:t>do these methods differ in terms of predictive performance, computational efficiency, and stability over cross-validation folds</a:t>
            </a:r>
            <a:r>
              <a:rPr lang="en-US" dirty="0" smtClean="0">
                <a:latin typeface="Georgia" panose="02040502050405020303" pitchFamily="18" charset="0"/>
              </a:rPr>
              <a:t>?</a:t>
            </a:r>
          </a:p>
          <a:p>
            <a:pPr algn="just"/>
            <a:endParaRPr lang="en-US" sz="800" dirty="0" smtClean="0">
              <a:latin typeface="Georgia" panose="02040502050405020303" pitchFamily="18" charset="0"/>
            </a:endParaRPr>
          </a:p>
          <a:p>
            <a:pPr algn="just"/>
            <a:r>
              <a:rPr lang="en-US" dirty="0" smtClean="0">
                <a:latin typeface="Georgia" panose="02040502050405020303" pitchFamily="18" charset="0"/>
              </a:rPr>
              <a:t>Are </a:t>
            </a:r>
            <a:r>
              <a:rPr lang="en-US" dirty="0">
                <a:latin typeface="Georgia" panose="02040502050405020303" pitchFamily="18" charset="0"/>
              </a:rPr>
              <a:t>there differential predictions based on race, ethnicity, or other demographic subgroups between these models? If it is, how can these discrepancies be identified and interpreted</a:t>
            </a:r>
            <a:r>
              <a:rPr lang="en-US" dirty="0" smtClean="0">
                <a:latin typeface="Georgia" panose="02040502050405020303" pitchFamily="18" charset="0"/>
              </a:rPr>
              <a:t>?</a:t>
            </a:r>
          </a:p>
          <a:p>
            <a:pPr algn="just"/>
            <a:endParaRPr lang="en-US" sz="800" dirty="0" smtClean="0">
              <a:latin typeface="Georgia" panose="02040502050405020303" pitchFamily="18" charset="0"/>
            </a:endParaRPr>
          </a:p>
          <a:p>
            <a:pPr algn="just"/>
            <a:r>
              <a:rPr lang="en-US" dirty="0" smtClean="0">
                <a:latin typeface="Georgia" panose="02040502050405020303" pitchFamily="18" charset="0"/>
              </a:rPr>
              <a:t>How </a:t>
            </a:r>
            <a:r>
              <a:rPr lang="en-US" dirty="0">
                <a:latin typeface="Georgia" panose="02040502050405020303" pitchFamily="18" charset="0"/>
              </a:rPr>
              <a:t>does model interpretability help in the discovery of inﬂuential factors and explanations of bias in the prediction?</a:t>
            </a:r>
            <a:endParaRPr dirty="0">
              <a:latin typeface="Georgia" panose="02040502050405020303" pitchFamily="18" charset="0"/>
            </a:endParaRPr>
          </a:p>
        </p:txBody>
      </p:sp>
      <p:sp>
        <p:nvSpPr>
          <p:cNvPr id="6" name="TextBox 5">
            <a:extLst>
              <a:ext uri="{FF2B5EF4-FFF2-40B4-BE49-F238E27FC236}">
                <a16:creationId xmlns:a16="http://schemas.microsoft.com/office/drawing/2014/main" xmlns="" id="{B317AC6A-5092-7BF5-BA10-4520DB71D6FB}"/>
              </a:ext>
            </a:extLst>
          </p:cNvPr>
          <p:cNvSpPr txBox="1"/>
          <p:nvPr/>
        </p:nvSpPr>
        <p:spPr>
          <a:xfrm>
            <a:off x="8661866" y="6559386"/>
            <a:ext cx="238125" cy="253916"/>
          </a:xfrm>
          <a:prstGeom prst="rect">
            <a:avLst/>
          </a:prstGeom>
          <a:noFill/>
        </p:spPr>
        <p:txBody>
          <a:bodyPr wrap="square" rtlCol="0">
            <a:spAutoFit/>
          </a:bodyPr>
          <a:lstStyle/>
          <a:p>
            <a:r>
              <a:rPr lang="en-GB" sz="1050" b="1" dirty="0"/>
              <a:t>5</a:t>
            </a:r>
            <a:endParaRPr lang="en-US" sz="1050" b="1" dirty="0"/>
          </a:p>
        </p:txBody>
      </p:sp>
      <p:sp>
        <p:nvSpPr>
          <p:cNvPr id="7"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04813" y="653181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xmlns="" id="{7A5FC171-5EF1-470A-B19B-DB937973D2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15" y="-1"/>
            <a:ext cx="915543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7" name="Group 46">
            <a:extLst>
              <a:ext uri="{FF2B5EF4-FFF2-40B4-BE49-F238E27FC236}">
                <a16:creationId xmlns:a16="http://schemas.microsoft.com/office/drawing/2014/main" xmlns="" id="{AAD68EE7-6E6F-4168-83FE-BCDDC20F569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 y="228600"/>
            <a:ext cx="2138628" cy="6638625"/>
            <a:chOff x="2487613" y="285750"/>
            <a:chExt cx="2428875" cy="5654676"/>
          </a:xfrm>
        </p:grpSpPr>
        <p:sp>
          <p:nvSpPr>
            <p:cNvPr id="21" name="Freeform 11">
              <a:extLst>
                <a:ext uri="{FF2B5EF4-FFF2-40B4-BE49-F238E27FC236}">
                  <a16:creationId xmlns:a16="http://schemas.microsoft.com/office/drawing/2014/main" xmlns="" id="{38C7C522-2CA3-4927-812D-9F1AC9FF83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49" name="Freeform 12">
              <a:extLst>
                <a:ext uri="{FF2B5EF4-FFF2-40B4-BE49-F238E27FC236}">
                  <a16:creationId xmlns:a16="http://schemas.microsoft.com/office/drawing/2014/main" xmlns="" id="{995459CF-DC15-4960-B065-B8C71F25B0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23" name="Freeform 13">
              <a:extLst>
                <a:ext uri="{FF2B5EF4-FFF2-40B4-BE49-F238E27FC236}">
                  <a16:creationId xmlns:a16="http://schemas.microsoft.com/office/drawing/2014/main" xmlns="" id="{4D5D9080-6901-48E6-B2A9-DA3090880B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24" name="Freeform 14">
              <a:extLst>
                <a:ext uri="{FF2B5EF4-FFF2-40B4-BE49-F238E27FC236}">
                  <a16:creationId xmlns:a16="http://schemas.microsoft.com/office/drawing/2014/main" xmlns="" id="{1A2BD6BF-BDB9-43A3-B792-B7B26CC647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25" name="Freeform 15">
              <a:extLst>
                <a:ext uri="{FF2B5EF4-FFF2-40B4-BE49-F238E27FC236}">
                  <a16:creationId xmlns:a16="http://schemas.microsoft.com/office/drawing/2014/main" xmlns="" id="{B96208F4-D505-4A68-BEDF-E96961846D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26" name="Freeform 16">
              <a:extLst>
                <a:ext uri="{FF2B5EF4-FFF2-40B4-BE49-F238E27FC236}">
                  <a16:creationId xmlns:a16="http://schemas.microsoft.com/office/drawing/2014/main" xmlns="" id="{6BB5AC3B-3C17-491B-9140-0261A64CF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27" name="Freeform 17">
              <a:extLst>
                <a:ext uri="{FF2B5EF4-FFF2-40B4-BE49-F238E27FC236}">
                  <a16:creationId xmlns:a16="http://schemas.microsoft.com/office/drawing/2014/main" xmlns="" id="{9C3FE957-2461-4A04-9808-804832D2FD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28" name="Freeform 18">
              <a:extLst>
                <a:ext uri="{FF2B5EF4-FFF2-40B4-BE49-F238E27FC236}">
                  <a16:creationId xmlns:a16="http://schemas.microsoft.com/office/drawing/2014/main" xmlns="" id="{9E7D39AF-E43F-4198-A96B-0C6F6879B6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9" name="Freeform 19">
              <a:extLst>
                <a:ext uri="{FF2B5EF4-FFF2-40B4-BE49-F238E27FC236}">
                  <a16:creationId xmlns:a16="http://schemas.microsoft.com/office/drawing/2014/main" xmlns="" id="{2163D5F0-0E60-477F-81E5-926E3D2C4E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30" name="Freeform 20">
              <a:extLst>
                <a:ext uri="{FF2B5EF4-FFF2-40B4-BE49-F238E27FC236}">
                  <a16:creationId xmlns:a16="http://schemas.microsoft.com/office/drawing/2014/main" xmlns="" id="{CA971080-800C-4323-A282-9C7F0C2753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31" name="Freeform 21">
              <a:extLst>
                <a:ext uri="{FF2B5EF4-FFF2-40B4-BE49-F238E27FC236}">
                  <a16:creationId xmlns:a16="http://schemas.microsoft.com/office/drawing/2014/main" xmlns="" id="{8BEDE905-174F-4921-8707-372BD09EC1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32" name="Freeform 22">
              <a:extLst>
                <a:ext uri="{FF2B5EF4-FFF2-40B4-BE49-F238E27FC236}">
                  <a16:creationId xmlns:a16="http://schemas.microsoft.com/office/drawing/2014/main" xmlns="" id="{ADFEA88C-59D1-4353-9ABE-DA58386049A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sp>
        <p:nvSpPr>
          <p:cNvPr id="2" name="Title 1"/>
          <p:cNvSpPr>
            <a:spLocks noGrp="1"/>
          </p:cNvSpPr>
          <p:nvPr>
            <p:ph type="title"/>
          </p:nvPr>
        </p:nvSpPr>
        <p:spPr>
          <a:xfrm>
            <a:off x="1878761" y="701675"/>
            <a:ext cx="6914318" cy="1280890"/>
          </a:xfrm>
        </p:spPr>
        <p:txBody>
          <a:bodyPr>
            <a:normAutofit/>
          </a:bodyPr>
          <a:lstStyle/>
          <a:p>
            <a:r>
              <a:rPr lang="en-US" b="1" dirty="0">
                <a:latin typeface="Georgia" panose="02040502050405020303" pitchFamily="18" charset="0"/>
              </a:rPr>
              <a:t>Models AND ALGORITHMS</a:t>
            </a:r>
          </a:p>
        </p:txBody>
      </p:sp>
      <p:grpSp>
        <p:nvGrpSpPr>
          <p:cNvPr id="34" name="Group 33">
            <a:extLst>
              <a:ext uri="{FF2B5EF4-FFF2-40B4-BE49-F238E27FC236}">
                <a16:creationId xmlns:a16="http://schemas.microsoft.com/office/drawing/2014/main" xmlns="" id="{4D8D5B2B-7539-4692-96C7-956FDD481D6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412" y="-786"/>
            <a:ext cx="1767505" cy="6854040"/>
            <a:chOff x="6627813" y="194833"/>
            <a:chExt cx="1952625" cy="5678918"/>
          </a:xfrm>
        </p:grpSpPr>
        <p:sp>
          <p:nvSpPr>
            <p:cNvPr id="35" name="Freeform 27">
              <a:extLst>
                <a:ext uri="{FF2B5EF4-FFF2-40B4-BE49-F238E27FC236}">
                  <a16:creationId xmlns:a16="http://schemas.microsoft.com/office/drawing/2014/main" xmlns="" id="{01F56A0F-589B-4CE8-ACA8-16FF7B1E12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36" name="Freeform 28">
              <a:extLst>
                <a:ext uri="{FF2B5EF4-FFF2-40B4-BE49-F238E27FC236}">
                  <a16:creationId xmlns:a16="http://schemas.microsoft.com/office/drawing/2014/main" xmlns="" id="{0617EF01-C9DD-49D3-8908-08A76FA764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37" name="Freeform 29">
              <a:extLst>
                <a:ext uri="{FF2B5EF4-FFF2-40B4-BE49-F238E27FC236}">
                  <a16:creationId xmlns:a16="http://schemas.microsoft.com/office/drawing/2014/main" xmlns="" id="{A12BC412-C80D-4F01-BD6C-35A065C672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38" name="Freeform 30">
              <a:extLst>
                <a:ext uri="{FF2B5EF4-FFF2-40B4-BE49-F238E27FC236}">
                  <a16:creationId xmlns:a16="http://schemas.microsoft.com/office/drawing/2014/main" xmlns="" id="{D66FC409-A644-41DE-AF06-C7D374CF8A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9" name="Freeform 31">
              <a:extLst>
                <a:ext uri="{FF2B5EF4-FFF2-40B4-BE49-F238E27FC236}">
                  <a16:creationId xmlns:a16="http://schemas.microsoft.com/office/drawing/2014/main" xmlns="" id="{72E31667-996B-4BEB-AA28-B7BA46346F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40" name="Freeform 32">
              <a:extLst>
                <a:ext uri="{FF2B5EF4-FFF2-40B4-BE49-F238E27FC236}">
                  <a16:creationId xmlns:a16="http://schemas.microsoft.com/office/drawing/2014/main" xmlns="" id="{B5286DA5-36AF-465E-8B17-EE32FCB5CB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41" name="Freeform 33">
              <a:extLst>
                <a:ext uri="{FF2B5EF4-FFF2-40B4-BE49-F238E27FC236}">
                  <a16:creationId xmlns:a16="http://schemas.microsoft.com/office/drawing/2014/main" xmlns="" id="{EF5BC6ED-F1E5-43AF-9DC4-5391989858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42" name="Freeform 34">
              <a:extLst>
                <a:ext uri="{FF2B5EF4-FFF2-40B4-BE49-F238E27FC236}">
                  <a16:creationId xmlns:a16="http://schemas.microsoft.com/office/drawing/2014/main" xmlns="" id="{B871659D-02E2-4544-8225-DA9A0D3FE3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43" name="Freeform 35">
              <a:extLst>
                <a:ext uri="{FF2B5EF4-FFF2-40B4-BE49-F238E27FC236}">
                  <a16:creationId xmlns:a16="http://schemas.microsoft.com/office/drawing/2014/main" xmlns="" id="{0741C423-01DC-43E6-B41E-EB37934C23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44" name="Freeform 36">
              <a:extLst>
                <a:ext uri="{FF2B5EF4-FFF2-40B4-BE49-F238E27FC236}">
                  <a16:creationId xmlns:a16="http://schemas.microsoft.com/office/drawing/2014/main" xmlns="" id="{AEB1085C-0035-4E7D-A905-DB7603D9BEE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45" name="Freeform 37">
              <a:extLst>
                <a:ext uri="{FF2B5EF4-FFF2-40B4-BE49-F238E27FC236}">
                  <a16:creationId xmlns:a16="http://schemas.microsoft.com/office/drawing/2014/main" xmlns="" id="{41C9FE3F-7AEF-4142-9E70-1AAB92A992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46" name="Freeform 38">
              <a:extLst>
                <a:ext uri="{FF2B5EF4-FFF2-40B4-BE49-F238E27FC236}">
                  <a16:creationId xmlns:a16="http://schemas.microsoft.com/office/drawing/2014/main" xmlns="" id="{07FA83E8-0042-4D3D-87A1-FDE325C515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48" name="Rectangle 47">
            <a:extLst>
              <a:ext uri="{FF2B5EF4-FFF2-40B4-BE49-F238E27FC236}">
                <a16:creationId xmlns:a16="http://schemas.microsoft.com/office/drawing/2014/main" xmlns="" id="{685D77DF-610F-4D0F-A3D2-4FBBC96640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Freeform 11">
            <a:extLst>
              <a:ext uri="{FF2B5EF4-FFF2-40B4-BE49-F238E27FC236}">
                <a16:creationId xmlns:a16="http://schemas.microsoft.com/office/drawing/2014/main" xmlns="" id="{2513384B-399F-47B1-9ABD-172607AA4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714375"/>
            <a:ext cx="1191394"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xmlns="" id="{DC0FD199-FE45-BB33-202D-DC641B0ED706}"/>
              </a:ext>
            </a:extLst>
          </p:cNvPr>
          <p:cNvGraphicFramePr>
            <a:graphicFrameLocks noGrp="1"/>
          </p:cNvGraphicFramePr>
          <p:nvPr>
            <p:ph idx="1"/>
            <p:extLst>
              <p:ext uri="{D42A27DB-BD31-4B8C-83A1-F6EECF244321}">
                <p14:modId xmlns:p14="http://schemas.microsoft.com/office/powerpoint/2010/main" val="4037206014"/>
              </p:ext>
            </p:extLst>
          </p:nvPr>
        </p:nvGraphicFramePr>
        <p:xfrm>
          <a:off x="1240535" y="1692564"/>
          <a:ext cx="7652027" cy="39383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xmlns="" id="{280891A7-1C10-E5D6-CBB6-7A1B5A644DB6}"/>
              </a:ext>
            </a:extLst>
          </p:cNvPr>
          <p:cNvSpPr txBox="1"/>
          <p:nvPr/>
        </p:nvSpPr>
        <p:spPr>
          <a:xfrm>
            <a:off x="8661866" y="6559386"/>
            <a:ext cx="238125" cy="253916"/>
          </a:xfrm>
          <a:prstGeom prst="rect">
            <a:avLst/>
          </a:prstGeom>
          <a:noFill/>
        </p:spPr>
        <p:txBody>
          <a:bodyPr wrap="square" rtlCol="0">
            <a:spAutoFit/>
          </a:bodyPr>
          <a:lstStyle/>
          <a:p>
            <a:r>
              <a:rPr lang="en-GB" sz="1050" b="1" dirty="0"/>
              <a:t>6</a:t>
            </a:r>
            <a:endParaRPr lang="en-US" sz="1050" b="1" dirty="0"/>
          </a:p>
        </p:txBody>
      </p:sp>
      <p:sp>
        <p:nvSpPr>
          <p:cNvPr id="51"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823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3030214-227F-42DB-9282-BBA6AF8D94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9072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82650" y="1059872"/>
            <a:ext cx="2749550" cy="4851349"/>
          </a:xfrm>
        </p:spPr>
        <p:txBody>
          <a:bodyPr>
            <a:normAutofit/>
          </a:bodyPr>
          <a:lstStyle/>
          <a:p>
            <a:r>
              <a:rPr lang="en-US" sz="2800" b="1" dirty="0">
                <a:latin typeface="Georgia" panose="02040502050405020303" pitchFamily="18" charset="0"/>
              </a:rPr>
              <a:t>Light Gradient Boosting Machine (</a:t>
            </a:r>
            <a:r>
              <a:rPr lang="en-US" sz="2800" b="1" dirty="0" err="1">
                <a:latin typeface="Georgia" panose="02040502050405020303" pitchFamily="18" charset="0"/>
              </a:rPr>
              <a:t>LightGBM</a:t>
            </a:r>
            <a:r>
              <a:rPr lang="en-US" sz="2800" b="1" dirty="0">
                <a:latin typeface="Georgia" panose="02040502050405020303" pitchFamily="18" charset="0"/>
              </a:rPr>
              <a:t>)</a:t>
            </a:r>
          </a:p>
        </p:txBody>
      </p:sp>
      <p:sp>
        <p:nvSpPr>
          <p:cNvPr id="10" name="Freeform 11">
            <a:extLst>
              <a:ext uri="{FF2B5EF4-FFF2-40B4-BE49-F238E27FC236}">
                <a16:creationId xmlns:a16="http://schemas.microsoft.com/office/drawing/2014/main" xmlns="" id="{0D7A9289-BAD1-4A78-979F-A655C886DB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19" y="1149203"/>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3" name="Content Placeholder 2"/>
          <p:cNvSpPr>
            <a:spLocks noGrp="1"/>
          </p:cNvSpPr>
          <p:nvPr>
            <p:ph idx="1"/>
          </p:nvPr>
        </p:nvSpPr>
        <p:spPr>
          <a:xfrm>
            <a:off x="3759200" y="1238250"/>
            <a:ext cx="5232400" cy="3790950"/>
          </a:xfrm>
        </p:spPr>
        <p:txBody>
          <a:bodyPr>
            <a:normAutofit lnSpcReduction="10000"/>
          </a:bodyPr>
          <a:lstStyle/>
          <a:p>
            <a:r>
              <a:rPr lang="en-US" dirty="0" smtClean="0">
                <a:latin typeface="Georgia" panose="02040502050405020303" pitchFamily="18" charset="0"/>
              </a:rPr>
              <a:t>High </a:t>
            </a:r>
            <a:r>
              <a:rPr lang="en-US" dirty="0">
                <a:latin typeface="Georgia" panose="02040502050405020303" pitchFamily="18" charset="0"/>
              </a:rPr>
              <a:t>Performance: Designed for fast training and low memory </a:t>
            </a:r>
            <a:r>
              <a:rPr lang="en-US" dirty="0" smtClean="0">
                <a:latin typeface="Georgia" panose="02040502050405020303" pitchFamily="18" charset="0"/>
              </a:rPr>
              <a:t>usage.</a:t>
            </a:r>
            <a:endParaRPr lang="en-US" dirty="0">
              <a:latin typeface="Georgia" panose="02040502050405020303" pitchFamily="18" charset="0"/>
            </a:endParaRPr>
          </a:p>
          <a:p>
            <a:r>
              <a:rPr lang="en-US" dirty="0" smtClean="0">
                <a:latin typeface="Georgia" panose="02040502050405020303" pitchFamily="18" charset="0"/>
              </a:rPr>
              <a:t>Histogram-Based </a:t>
            </a:r>
            <a:r>
              <a:rPr lang="en-US" dirty="0">
                <a:latin typeface="Georgia" panose="02040502050405020303" pitchFamily="18" charset="0"/>
              </a:rPr>
              <a:t>Learning: Speeds up training by grouping continuous values into discrete </a:t>
            </a:r>
            <a:r>
              <a:rPr lang="en-US" dirty="0" smtClean="0">
                <a:latin typeface="Georgia" panose="02040502050405020303" pitchFamily="18" charset="0"/>
              </a:rPr>
              <a:t>bins.</a:t>
            </a:r>
            <a:endParaRPr lang="en-US" dirty="0">
              <a:latin typeface="Georgia" panose="02040502050405020303" pitchFamily="18" charset="0"/>
            </a:endParaRPr>
          </a:p>
          <a:p>
            <a:r>
              <a:rPr lang="en-US" dirty="0" smtClean="0">
                <a:latin typeface="Georgia" panose="02040502050405020303" pitchFamily="18" charset="0"/>
              </a:rPr>
              <a:t>Leaf-Wise </a:t>
            </a:r>
            <a:r>
              <a:rPr lang="en-US" dirty="0">
                <a:latin typeface="Georgia" panose="02040502050405020303" pitchFamily="18" charset="0"/>
              </a:rPr>
              <a:t>Tree Growth: Improves accuracy by choosing leaves with the largest loss </a:t>
            </a:r>
            <a:r>
              <a:rPr lang="en-US" dirty="0" smtClean="0">
                <a:latin typeface="Georgia" panose="02040502050405020303" pitchFamily="18" charset="0"/>
              </a:rPr>
              <a:t>reduction.</a:t>
            </a:r>
            <a:endParaRPr lang="en-US" dirty="0">
              <a:latin typeface="Georgia" panose="02040502050405020303" pitchFamily="18" charset="0"/>
            </a:endParaRPr>
          </a:p>
          <a:p>
            <a:r>
              <a:rPr lang="en-US" dirty="0" smtClean="0">
                <a:latin typeface="Georgia" panose="02040502050405020303" pitchFamily="18" charset="0"/>
              </a:rPr>
              <a:t>Scalable</a:t>
            </a:r>
            <a:r>
              <a:rPr lang="en-US" dirty="0">
                <a:latin typeface="Georgia" panose="02040502050405020303" pitchFamily="18" charset="0"/>
              </a:rPr>
              <a:t>: Efficiently handles large datasets with high-dimensional </a:t>
            </a:r>
            <a:r>
              <a:rPr lang="en-US" dirty="0" smtClean="0">
                <a:latin typeface="Georgia" panose="02040502050405020303" pitchFamily="18" charset="0"/>
              </a:rPr>
              <a:t>features.</a:t>
            </a:r>
            <a:endParaRPr lang="en-US" dirty="0">
              <a:latin typeface="Georgia" panose="02040502050405020303" pitchFamily="18" charset="0"/>
            </a:endParaRPr>
          </a:p>
          <a:p>
            <a:r>
              <a:rPr lang="en-US" dirty="0" smtClean="0">
                <a:latin typeface="Georgia" panose="02040502050405020303" pitchFamily="18" charset="0"/>
              </a:rPr>
              <a:t>Built-In </a:t>
            </a:r>
            <a:r>
              <a:rPr lang="en-US" dirty="0">
                <a:latin typeface="Georgia" panose="02040502050405020303" pitchFamily="18" charset="0"/>
              </a:rPr>
              <a:t>Handling of Missing Values: Reduces preprocessing needs.</a:t>
            </a:r>
          </a:p>
        </p:txBody>
      </p:sp>
      <p:sp>
        <p:nvSpPr>
          <p:cNvPr id="9" name="Footer Placeholder 8">
            <a:extLst>
              <a:ext uri="{FF2B5EF4-FFF2-40B4-BE49-F238E27FC236}">
                <a16:creationId xmlns:a16="http://schemas.microsoft.com/office/drawing/2014/main" xmlns="" id="{01E1BAF8-551C-B2C6-2BDA-3703BA8A9E08}"/>
              </a:ext>
            </a:extLst>
          </p:cNvPr>
          <p:cNvSpPr>
            <a:spLocks noGrp="1"/>
          </p:cNvSpPr>
          <p:nvPr>
            <p:ph type="ftr" sz="quarter" idx="11"/>
          </p:nvPr>
        </p:nvSpPr>
        <p:spPr>
          <a:xfrm>
            <a:off x="-63208" y="6492875"/>
            <a:ext cx="5716488" cy="365125"/>
          </a:xfrm>
        </p:spPr>
        <p:txBody>
          <a:bodyPr/>
          <a:lstStyle/>
          <a:p>
            <a:r>
              <a:rPr lang="en-US" dirty="0"/>
              <a:t>Exploring the Efficiency of Swarm Intelligence in Hospital Logistics Optimization</a:t>
            </a:r>
          </a:p>
        </p:txBody>
      </p:sp>
      <p:sp>
        <p:nvSpPr>
          <p:cNvPr id="11" name="TextBox 10">
            <a:extLst>
              <a:ext uri="{FF2B5EF4-FFF2-40B4-BE49-F238E27FC236}">
                <a16:creationId xmlns:a16="http://schemas.microsoft.com/office/drawing/2014/main" xmlns="" id="{D782BF7F-FCE1-BCC4-B0E1-5CB6D0CFF07B}"/>
              </a:ext>
            </a:extLst>
          </p:cNvPr>
          <p:cNvSpPr txBox="1"/>
          <p:nvPr/>
        </p:nvSpPr>
        <p:spPr>
          <a:xfrm>
            <a:off x="8661866" y="6559386"/>
            <a:ext cx="238125" cy="253916"/>
          </a:xfrm>
          <a:prstGeom prst="rect">
            <a:avLst/>
          </a:prstGeom>
          <a:noFill/>
        </p:spPr>
        <p:txBody>
          <a:bodyPr wrap="square" rtlCol="0">
            <a:spAutoFit/>
          </a:bodyPr>
          <a:lstStyle/>
          <a:p>
            <a:r>
              <a:rPr lang="en-GB" sz="1050" b="1" dirty="0"/>
              <a:t>7</a:t>
            </a:r>
            <a:endParaRPr lang="en-US" sz="105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3030214-227F-42DB-9282-BBA6AF8D94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9072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8" y="1059873"/>
            <a:ext cx="2726124" cy="3105728"/>
          </a:xfrm>
        </p:spPr>
        <p:txBody>
          <a:bodyPr>
            <a:normAutofit/>
          </a:bodyPr>
          <a:lstStyle/>
          <a:p>
            <a:r>
              <a:rPr lang="en-US" sz="3200" b="1" dirty="0">
                <a:latin typeface="Georgia" panose="02040502050405020303" pitchFamily="18" charset="0"/>
              </a:rPr>
              <a:t>Extreme Gradient Boosting (</a:t>
            </a:r>
            <a:r>
              <a:rPr lang="en-US" sz="3200" b="1" dirty="0" err="1">
                <a:latin typeface="Georgia" panose="02040502050405020303" pitchFamily="18" charset="0"/>
              </a:rPr>
              <a:t>XGBoost</a:t>
            </a:r>
            <a:r>
              <a:rPr lang="en-US" sz="3200" b="1" dirty="0">
                <a:latin typeface="Georgia" panose="02040502050405020303" pitchFamily="18" charset="0"/>
              </a:rPr>
              <a:t>)</a:t>
            </a:r>
          </a:p>
        </p:txBody>
      </p:sp>
      <p:sp>
        <p:nvSpPr>
          <p:cNvPr id="10" name="Freeform 11">
            <a:extLst>
              <a:ext uri="{FF2B5EF4-FFF2-40B4-BE49-F238E27FC236}">
                <a16:creationId xmlns:a16="http://schemas.microsoft.com/office/drawing/2014/main" xmlns="" id="{0D7A9289-BAD1-4A78-979F-A655C886DB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19" y="1149203"/>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3" name="Content Placeholder 2"/>
          <p:cNvSpPr>
            <a:spLocks noGrp="1"/>
          </p:cNvSpPr>
          <p:nvPr>
            <p:ph idx="1"/>
          </p:nvPr>
        </p:nvSpPr>
        <p:spPr>
          <a:xfrm>
            <a:off x="3625242" y="1491672"/>
            <a:ext cx="5385407" cy="3601028"/>
          </a:xfrm>
        </p:spPr>
        <p:txBody>
          <a:bodyPr>
            <a:normAutofit/>
          </a:bodyPr>
          <a:lstStyle/>
          <a:p>
            <a:r>
              <a:rPr lang="en-US" dirty="0" smtClean="0">
                <a:latin typeface="Georgia" panose="02040502050405020303" pitchFamily="18" charset="0"/>
              </a:rPr>
              <a:t>High </a:t>
            </a:r>
            <a:r>
              <a:rPr lang="en-US" dirty="0">
                <a:latin typeface="Georgia" panose="02040502050405020303" pitchFamily="18" charset="0"/>
              </a:rPr>
              <a:t>Accuracy: Optimizes performance through advanced boosting </a:t>
            </a:r>
            <a:r>
              <a:rPr lang="en-US" dirty="0" smtClean="0">
                <a:latin typeface="Georgia" panose="02040502050405020303" pitchFamily="18" charset="0"/>
              </a:rPr>
              <a:t>techniques.</a:t>
            </a:r>
            <a:endParaRPr lang="en-US" dirty="0">
              <a:latin typeface="Georgia" panose="02040502050405020303" pitchFamily="18" charset="0"/>
            </a:endParaRPr>
          </a:p>
          <a:p>
            <a:r>
              <a:rPr lang="en-US" dirty="0" smtClean="0">
                <a:latin typeface="Georgia" panose="02040502050405020303" pitchFamily="18" charset="0"/>
              </a:rPr>
              <a:t>Regularization</a:t>
            </a:r>
            <a:r>
              <a:rPr lang="en-US" dirty="0">
                <a:latin typeface="Georgia" panose="02040502050405020303" pitchFamily="18" charset="0"/>
              </a:rPr>
              <a:t>: Includes L1 and L2 penalties to reduce </a:t>
            </a:r>
            <a:r>
              <a:rPr lang="en-US" dirty="0" smtClean="0">
                <a:latin typeface="Georgia" panose="02040502050405020303" pitchFamily="18" charset="0"/>
              </a:rPr>
              <a:t>overfitting.</a:t>
            </a:r>
            <a:endParaRPr lang="en-US" dirty="0">
              <a:latin typeface="Georgia" panose="02040502050405020303" pitchFamily="18" charset="0"/>
            </a:endParaRPr>
          </a:p>
          <a:p>
            <a:r>
              <a:rPr lang="en-US" dirty="0" smtClean="0">
                <a:latin typeface="Georgia" panose="02040502050405020303" pitchFamily="18" charset="0"/>
              </a:rPr>
              <a:t>Second-Order </a:t>
            </a:r>
            <a:r>
              <a:rPr lang="en-US" dirty="0">
                <a:latin typeface="Georgia" panose="02040502050405020303" pitchFamily="18" charset="0"/>
              </a:rPr>
              <a:t>Optimization: Uses gradient and hessian information for more precise </a:t>
            </a:r>
            <a:r>
              <a:rPr lang="en-US" dirty="0" smtClean="0">
                <a:latin typeface="Georgia" panose="02040502050405020303" pitchFamily="18" charset="0"/>
              </a:rPr>
              <a:t>updates.</a:t>
            </a:r>
            <a:endParaRPr lang="en-US" dirty="0">
              <a:latin typeface="Georgia" panose="02040502050405020303" pitchFamily="18" charset="0"/>
            </a:endParaRPr>
          </a:p>
          <a:p>
            <a:r>
              <a:rPr lang="en-US" dirty="0" smtClean="0">
                <a:latin typeface="Georgia" panose="02040502050405020303" pitchFamily="18" charset="0"/>
              </a:rPr>
              <a:t>Parallel </a:t>
            </a:r>
            <a:r>
              <a:rPr lang="en-US" dirty="0">
                <a:latin typeface="Georgia" panose="02040502050405020303" pitchFamily="18" charset="0"/>
              </a:rPr>
              <a:t>Processing: Trains models faster by utilizing multiple CPU </a:t>
            </a:r>
            <a:r>
              <a:rPr lang="en-US" dirty="0" smtClean="0">
                <a:latin typeface="Georgia" panose="02040502050405020303" pitchFamily="18" charset="0"/>
              </a:rPr>
              <a:t>cores.</a:t>
            </a:r>
            <a:endParaRPr lang="en-US" dirty="0">
              <a:latin typeface="Georgia" panose="02040502050405020303" pitchFamily="18" charset="0"/>
            </a:endParaRPr>
          </a:p>
          <a:p>
            <a:r>
              <a:rPr lang="en-US" dirty="0" smtClean="0">
                <a:latin typeface="Georgia" panose="02040502050405020303" pitchFamily="18" charset="0"/>
              </a:rPr>
              <a:t>Native </a:t>
            </a:r>
            <a:r>
              <a:rPr lang="en-US" dirty="0">
                <a:latin typeface="Georgia" panose="02040502050405020303" pitchFamily="18" charset="0"/>
              </a:rPr>
              <a:t>Missing Value Handling: Learns the best direction for missing data during training.</a:t>
            </a:r>
          </a:p>
        </p:txBody>
      </p:sp>
      <p:sp>
        <p:nvSpPr>
          <p:cNvPr id="7" name="TextBox 6">
            <a:extLst>
              <a:ext uri="{FF2B5EF4-FFF2-40B4-BE49-F238E27FC236}">
                <a16:creationId xmlns:a16="http://schemas.microsoft.com/office/drawing/2014/main" xmlns="" id="{417B3A0B-4221-5FE0-8014-3271F126EA62}"/>
              </a:ext>
            </a:extLst>
          </p:cNvPr>
          <p:cNvSpPr txBox="1"/>
          <p:nvPr/>
        </p:nvSpPr>
        <p:spPr>
          <a:xfrm>
            <a:off x="8661866" y="6559386"/>
            <a:ext cx="238125" cy="253916"/>
          </a:xfrm>
          <a:prstGeom prst="rect">
            <a:avLst/>
          </a:prstGeom>
          <a:noFill/>
        </p:spPr>
        <p:txBody>
          <a:bodyPr wrap="square" rtlCol="0">
            <a:spAutoFit/>
          </a:bodyPr>
          <a:lstStyle/>
          <a:p>
            <a:r>
              <a:rPr lang="en-GB" sz="1050" b="1" dirty="0"/>
              <a:t>8</a:t>
            </a:r>
            <a:endParaRPr lang="en-US" sz="1050" b="1" dirty="0"/>
          </a:p>
        </p:txBody>
      </p:sp>
      <p:sp>
        <p:nvSpPr>
          <p:cNvPr id="9"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8232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417B3A0B-4221-5FE0-8014-3271F126EA62}"/>
              </a:ext>
            </a:extLst>
          </p:cNvPr>
          <p:cNvSpPr txBox="1"/>
          <p:nvPr/>
        </p:nvSpPr>
        <p:spPr>
          <a:xfrm>
            <a:off x="8661866" y="6559386"/>
            <a:ext cx="238125" cy="253916"/>
          </a:xfrm>
          <a:prstGeom prst="rect">
            <a:avLst/>
          </a:prstGeom>
          <a:noFill/>
        </p:spPr>
        <p:txBody>
          <a:bodyPr wrap="square" rtlCol="0">
            <a:spAutoFit/>
          </a:bodyPr>
          <a:lstStyle/>
          <a:p>
            <a:r>
              <a:rPr lang="en-GB" sz="1050" b="1" dirty="0"/>
              <a:t>8</a:t>
            </a:r>
            <a:endParaRPr lang="en-US" sz="1050" b="1" dirty="0"/>
          </a:p>
        </p:txBody>
      </p:sp>
      <p:sp>
        <p:nvSpPr>
          <p:cNvPr id="4" name="Title 3"/>
          <p:cNvSpPr>
            <a:spLocks noGrp="1"/>
          </p:cNvSpPr>
          <p:nvPr>
            <p:ph type="title"/>
          </p:nvPr>
        </p:nvSpPr>
        <p:spPr>
          <a:xfrm>
            <a:off x="1608651" y="508758"/>
            <a:ext cx="6989249" cy="735842"/>
          </a:xfrm>
        </p:spPr>
        <p:txBody>
          <a:bodyPr>
            <a:normAutofit/>
          </a:bodyPr>
          <a:lstStyle/>
          <a:p>
            <a:r>
              <a:rPr lang="en-US" sz="3200" b="1" dirty="0"/>
              <a:t>Why Gradient Boosting </a:t>
            </a:r>
            <a:r>
              <a:rPr lang="en-US" sz="3200" b="1" dirty="0" smtClean="0"/>
              <a:t>Algorithm?</a:t>
            </a:r>
            <a:endParaRPr lang="en-US" sz="3200" b="1" dirty="0"/>
          </a:p>
        </p:txBody>
      </p:sp>
      <p:sp>
        <p:nvSpPr>
          <p:cNvPr id="2" name="Rectangle 1"/>
          <p:cNvSpPr/>
          <p:nvPr/>
        </p:nvSpPr>
        <p:spPr>
          <a:xfrm>
            <a:off x="4450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3" name="Rectangle 2"/>
          <p:cNvSpPr/>
          <p:nvPr/>
        </p:nvSpPr>
        <p:spPr>
          <a:xfrm>
            <a:off x="4450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5" name="Rectangle 4"/>
          <p:cNvSpPr/>
          <p:nvPr/>
        </p:nvSpPr>
        <p:spPr>
          <a:xfrm>
            <a:off x="4450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graphicFrame>
        <p:nvGraphicFramePr>
          <p:cNvPr id="27" name="TextBox 10">
            <a:extLst>
              <a:ext uri="{FF2B5EF4-FFF2-40B4-BE49-F238E27FC236}">
                <a16:creationId xmlns:a16="http://schemas.microsoft.com/office/drawing/2014/main" xmlns="" id="{6FC616C4-4274-46D9-00AC-04BB0107C0C0}"/>
              </a:ext>
            </a:extLst>
          </p:cNvPr>
          <p:cNvGraphicFramePr/>
          <p:nvPr>
            <p:extLst>
              <p:ext uri="{D42A27DB-BD31-4B8C-83A1-F6EECF244321}">
                <p14:modId xmlns:p14="http://schemas.microsoft.com/office/powerpoint/2010/main" val="4207828954"/>
              </p:ext>
            </p:extLst>
          </p:nvPr>
        </p:nvGraphicFramePr>
        <p:xfrm>
          <a:off x="4834328" y="1474618"/>
          <a:ext cx="4206804" cy="4521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4099" y="1838418"/>
            <a:ext cx="4333771" cy="3325693"/>
          </a:xfrm>
          <a:prstGeom prst="rect">
            <a:avLst/>
          </a:prstGeom>
          <a:ln>
            <a:solidFill>
              <a:schemeClr val="accent1"/>
            </a:solidFill>
          </a:ln>
        </p:spPr>
      </p:pic>
      <p:sp>
        <p:nvSpPr>
          <p:cNvPr id="10" name="Footer Placeholder 3">
            <a:extLst>
              <a:ext uri="{FF2B5EF4-FFF2-40B4-BE49-F238E27FC236}">
                <a16:creationId xmlns:a16="http://schemas.microsoft.com/office/drawing/2014/main" xmlns="" id="{D5FEDBE3-FE88-4214-EBCB-596F95B1FBBF}"/>
              </a:ext>
            </a:extLst>
          </p:cNvPr>
          <p:cNvSpPr>
            <a:spLocks noGrp="1"/>
          </p:cNvSpPr>
          <p:nvPr>
            <p:ph type="ftr" sz="quarter" idx="11"/>
          </p:nvPr>
        </p:nvSpPr>
        <p:spPr>
          <a:xfrm>
            <a:off x="126777" y="6503781"/>
            <a:ext cx="4152394" cy="365125"/>
          </a:xfrm>
        </p:spPr>
        <p:txBody>
          <a:bodyPr/>
          <a:lstStyle/>
          <a:p>
            <a:r>
              <a:rPr lang="en-US" dirty="0"/>
              <a:t>Efficient Machine Learning Approaches in Medicine </a:t>
            </a:r>
            <a:r>
              <a:rPr lang="en-US" dirty="0" smtClean="0"/>
              <a:t>: </a:t>
            </a:r>
            <a:br>
              <a:rPr lang="en-US" dirty="0" smtClean="0"/>
            </a:br>
            <a:r>
              <a:rPr lang="en-US" dirty="0" smtClean="0"/>
              <a:t>Predicting </a:t>
            </a:r>
            <a:r>
              <a:rPr lang="en-US" dirty="0"/>
              <a:t>Equity in Outcomes After Hematopoietic Cell Transplantation</a:t>
            </a:r>
          </a:p>
        </p:txBody>
      </p:sp>
      <p:sp>
        <p:nvSpPr>
          <p:cNvPr id="11" name="TextBox 80">
            <a:extLst>
              <a:ext uri="{FF2B5EF4-FFF2-40B4-BE49-F238E27FC236}">
                <a16:creationId xmlns:lc="http://schemas.openxmlformats.org/drawingml/2006/lockedCanvas" xmlns:a16="http://schemas.microsoft.com/office/drawing/2014/main" xmlns="" id="{11B566AE-FA41-A483-E436-711980DC576C}"/>
              </a:ext>
            </a:extLst>
          </p:cNvPr>
          <p:cNvSpPr txBox="1"/>
          <p:nvPr/>
        </p:nvSpPr>
        <p:spPr>
          <a:xfrm>
            <a:off x="179799" y="6270053"/>
            <a:ext cx="3082942" cy="246221"/>
          </a:xfrm>
          <a:prstGeom prst="rect">
            <a:avLst/>
          </a:prstGeom>
          <a:solidFill>
            <a:srgbClr val="CCE2E8"/>
          </a:solid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500" dirty="0">
                <a:latin typeface="Georgia" panose="02040502050405020303" pitchFamily="18" charset="0"/>
              </a:rPr>
              <a:t>Image source:</a:t>
            </a:r>
          </a:p>
          <a:p>
            <a:pPr marL="171450" indent="-171450">
              <a:buFont typeface="Arial" panose="020B0604020202020204" pitchFamily="34" charset="0"/>
              <a:buChar char="•"/>
            </a:pPr>
            <a:r>
              <a:rPr lang="en-GB" sz="500" dirty="0">
                <a:latin typeface="Georgia" panose="02040502050405020303" pitchFamily="18" charset="0"/>
                <a:hlinkClick r:id="rId9"/>
              </a:rPr>
              <a:t>https://medium.com/@</a:t>
            </a:r>
            <a:r>
              <a:rPr lang="en-GB" sz="500" dirty="0" smtClean="0">
                <a:latin typeface="Georgia" panose="02040502050405020303" pitchFamily="18" charset="0"/>
                <a:hlinkClick r:id="rId9"/>
              </a:rPr>
              <a:t>hemashreekilari9/understanding-gradient-boosting-632939b98764.</a:t>
            </a:r>
            <a:endParaRPr lang="en-US" sz="500" dirty="0">
              <a:latin typeface="Georgia" panose="02040502050405020303" pitchFamily="18" charset="0"/>
            </a:endParaRPr>
          </a:p>
        </p:txBody>
      </p:sp>
      <p:sp>
        <p:nvSpPr>
          <p:cNvPr id="12" name="TextBox 3">
            <a:extLst>
              <a:ext uri="{FF2B5EF4-FFF2-40B4-BE49-F238E27FC236}">
                <a16:creationId xmlns:lc="http://schemas.openxmlformats.org/drawingml/2006/lockedCanvas" xmlns:a16="http://schemas.microsoft.com/office/drawing/2014/main" xmlns="" id="{352B7E1F-B3F9-0311-118F-0FEDE1424F01}"/>
              </a:ext>
            </a:extLst>
          </p:cNvPr>
          <p:cNvSpPr txBox="1"/>
          <p:nvPr/>
        </p:nvSpPr>
        <p:spPr>
          <a:xfrm>
            <a:off x="405758" y="5397839"/>
            <a:ext cx="3946628" cy="461665"/>
          </a:xfrm>
          <a:prstGeom prst="rect">
            <a:avLst/>
          </a:prstGeom>
          <a:solidFill>
            <a:srgbClr val="D1E5EB"/>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Figure: Gradient Boosting process reducing error over iterations.</a:t>
            </a:r>
          </a:p>
        </p:txBody>
      </p:sp>
    </p:spTree>
    <p:extLst>
      <p:ext uri="{BB962C8B-B14F-4D97-AF65-F5344CB8AC3E}">
        <p14:creationId xmlns:p14="http://schemas.microsoft.com/office/powerpoint/2010/main" val="2238123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5344</TotalTime>
  <Words>4645</Words>
  <Application>Microsoft Office PowerPoint</Application>
  <PresentationFormat>On-screen Show (4:3)</PresentationFormat>
  <Paragraphs>470</Paragraphs>
  <Slides>32</Slides>
  <Notes>25</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Wisp</vt:lpstr>
      <vt:lpstr>PowerPoint Presentation</vt:lpstr>
      <vt:lpstr>Agenda</vt:lpstr>
      <vt:lpstr>Objectives</vt:lpstr>
      <vt:lpstr>Background And Motivation</vt:lpstr>
      <vt:lpstr>Research Question</vt:lpstr>
      <vt:lpstr>Models AND ALGORITHMS</vt:lpstr>
      <vt:lpstr>Light Gradient Boosting Machine (LightGBM)</vt:lpstr>
      <vt:lpstr>Extreme Gradient Boosting (XGBoost)</vt:lpstr>
      <vt:lpstr>Why Gradient Boosting Algorithm?</vt:lpstr>
      <vt:lpstr>Hyper-parameter Tuning</vt:lpstr>
      <vt:lpstr>RandomizedSearchCV</vt:lpstr>
      <vt:lpstr>Methodology</vt:lpstr>
      <vt:lpstr>Data Sourcing</vt:lpstr>
      <vt:lpstr>Data Preprocessing</vt:lpstr>
      <vt:lpstr>Pre-processing for Learning Models</vt:lpstr>
      <vt:lpstr>Gradient Boosting Models (LightGBM &amp; XGBoost)</vt:lpstr>
      <vt:lpstr>Model Tuning with RandomizedSearchCV</vt:lpstr>
      <vt:lpstr>Tuning LightGBM Model with RandomizedSearchCV</vt:lpstr>
      <vt:lpstr>Tuning XGBoost Model with RandomizedSearchCV</vt:lpstr>
      <vt:lpstr>Evaluation &amp; Performance Matrix</vt:lpstr>
      <vt:lpstr>Evaluation Metric: Concordance Index (C-index)</vt:lpstr>
      <vt:lpstr>LightGBM Model Performance: Baseline vs Tuned</vt:lpstr>
      <vt:lpstr>SHAP Feature Impact for LightGBM and Tuned LightGBM</vt:lpstr>
      <vt:lpstr>XGBoost Model Performance: Baseline vs Tuned</vt:lpstr>
      <vt:lpstr>SHAP Feature Impact for XGBoost and Tuned XGBoost</vt:lpstr>
      <vt:lpstr>Performance Comparison: Tuned vs. Untuned Models</vt:lpstr>
      <vt:lpstr>Bar Chart of Model Performance</vt:lpstr>
      <vt:lpstr>Results Analysis</vt:lpstr>
      <vt:lpstr>Conclusion</vt:lpstr>
      <vt:lpstr>Future Work</vt:lpstr>
      <vt:lpstr>References</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NoDomain13</cp:lastModifiedBy>
  <cp:revision>96</cp:revision>
  <dcterms:created xsi:type="dcterms:W3CDTF">2013-01-27T09:14:16Z</dcterms:created>
  <dcterms:modified xsi:type="dcterms:W3CDTF">2025-08-17T19:30:52Z</dcterms:modified>
  <cp:category/>
</cp:coreProperties>
</file>