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21"/>
  </p:notesMasterIdLst>
  <p:sldIdLst>
    <p:sldId id="300" r:id="rId2"/>
    <p:sldId id="285" r:id="rId3"/>
    <p:sldId id="302" r:id="rId4"/>
    <p:sldId id="283" r:id="rId5"/>
    <p:sldId id="303" r:id="rId6"/>
    <p:sldId id="298" r:id="rId7"/>
    <p:sldId id="304" r:id="rId8"/>
    <p:sldId id="305" r:id="rId9"/>
    <p:sldId id="306" r:id="rId10"/>
    <p:sldId id="284" r:id="rId11"/>
    <p:sldId id="307" r:id="rId12"/>
    <p:sldId id="308" r:id="rId13"/>
    <p:sldId id="309" r:id="rId14"/>
    <p:sldId id="310" r:id="rId15"/>
    <p:sldId id="288" r:id="rId16"/>
    <p:sldId id="287" r:id="rId17"/>
    <p:sldId id="311" r:id="rId18"/>
    <p:sldId id="312" r:id="rId19"/>
    <p:sldId id="30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2"/>
    <p:restoredTop sz="90847" autoAdjust="0"/>
  </p:normalViewPr>
  <p:slideViewPr>
    <p:cSldViewPr>
      <p:cViewPr>
        <p:scale>
          <a:sx n="100" d="100"/>
          <a:sy n="100" d="100"/>
        </p:scale>
        <p:origin x="2024" y="10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4" d="100"/>
          <a:sy n="124" d="100"/>
        </p:scale>
        <p:origin x="-29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48E74-1A8B-4F4E-80E8-CBC9AE2ECBE8}" type="doc">
      <dgm:prSet loTypeId="urn:microsoft.com/office/officeart/2005/8/layout/lProcess2" loCatId="list" qsTypeId="urn:microsoft.com/office/officeart/2005/8/quickstyle/3D3" qsCatId="3D" csTypeId="urn:microsoft.com/office/officeart/2005/8/colors/accent3_1" csCatId="accent3" phldr="1"/>
      <dgm:spPr/>
      <dgm:t>
        <a:bodyPr/>
        <a:lstStyle/>
        <a:p>
          <a:endParaRPr lang="en-US"/>
        </a:p>
      </dgm:t>
    </dgm:pt>
    <dgm:pt modelId="{8B880426-B533-4D20-954A-864D72087630}">
      <dgm:prSet phldrT="[Text]"/>
      <dgm:spPr/>
      <dgm:t>
        <a:bodyPr/>
        <a:lstStyle/>
        <a:p>
          <a:r>
            <a:rPr kumimoji="1" lang="en-GB" dirty="0" smtClean="0"/>
            <a:t>Single bit errors</a:t>
          </a:r>
          <a:endParaRPr lang="en-US" dirty="0"/>
        </a:p>
      </dgm:t>
    </dgm:pt>
    <dgm:pt modelId="{43AE40FC-9EB8-4259-A85A-071892836A2F}" type="parTrans" cxnId="{C90D2E47-904B-4B3D-BAE3-53EDA79ADA4B}">
      <dgm:prSet/>
      <dgm:spPr/>
      <dgm:t>
        <a:bodyPr/>
        <a:lstStyle/>
        <a:p>
          <a:endParaRPr lang="en-US"/>
        </a:p>
      </dgm:t>
    </dgm:pt>
    <dgm:pt modelId="{233A0B24-19A1-4BAD-A90B-73FBCB44F7DA}" type="sibTrans" cxnId="{C90D2E47-904B-4B3D-BAE3-53EDA79ADA4B}">
      <dgm:prSet/>
      <dgm:spPr/>
      <dgm:t>
        <a:bodyPr/>
        <a:lstStyle/>
        <a:p>
          <a:endParaRPr lang="en-US"/>
        </a:p>
      </dgm:t>
    </dgm:pt>
    <dgm:pt modelId="{C6BA0ED9-C84F-449F-A2C8-2AE92E5FEAAC}">
      <dgm:prSet phldrT="[Text]"/>
      <dgm:spPr/>
      <dgm:t>
        <a:bodyPr/>
        <a:lstStyle/>
        <a:p>
          <a:r>
            <a:rPr kumimoji="1" lang="en-GB" dirty="0" smtClean="0"/>
            <a:t>Isolated error that alters one bit but does not affect nearby bits</a:t>
          </a:r>
          <a:endParaRPr lang="en-US" dirty="0"/>
        </a:p>
      </dgm:t>
    </dgm:pt>
    <dgm:pt modelId="{D43B1C24-0128-477A-B8B0-8256095D4A8E}" type="parTrans" cxnId="{BC382236-0156-4074-AF6F-75CBC220CF32}">
      <dgm:prSet/>
      <dgm:spPr/>
      <dgm:t>
        <a:bodyPr/>
        <a:lstStyle/>
        <a:p>
          <a:endParaRPr lang="en-US"/>
        </a:p>
      </dgm:t>
    </dgm:pt>
    <dgm:pt modelId="{CCE60CA1-05EA-4898-AACF-AF219E839B21}" type="sibTrans" cxnId="{BC382236-0156-4074-AF6F-75CBC220CF32}">
      <dgm:prSet/>
      <dgm:spPr/>
      <dgm:t>
        <a:bodyPr/>
        <a:lstStyle/>
        <a:p>
          <a:endParaRPr lang="en-US"/>
        </a:p>
      </dgm:t>
    </dgm:pt>
    <dgm:pt modelId="{1DA9F05B-C51D-4558-8FF0-46E2ED75CB85}">
      <dgm:prSet phldrT="[Text]"/>
      <dgm:spPr/>
      <dgm:t>
        <a:bodyPr/>
        <a:lstStyle/>
        <a:p>
          <a:r>
            <a:rPr kumimoji="1" lang="en-GB" dirty="0" smtClean="0"/>
            <a:t>Burst errors</a:t>
          </a:r>
          <a:endParaRPr lang="en-US" dirty="0"/>
        </a:p>
      </dgm:t>
    </dgm:pt>
    <dgm:pt modelId="{69E289A3-C246-4909-9D5C-9F42501AE322}" type="parTrans" cxnId="{E128397D-F1BE-4FAE-BADA-8471B0F2ECF3}">
      <dgm:prSet/>
      <dgm:spPr/>
      <dgm:t>
        <a:bodyPr/>
        <a:lstStyle/>
        <a:p>
          <a:endParaRPr lang="en-US"/>
        </a:p>
      </dgm:t>
    </dgm:pt>
    <dgm:pt modelId="{B2B5CCBC-F430-48F4-A959-99885192D2D6}" type="sibTrans" cxnId="{E128397D-F1BE-4FAE-BADA-8471B0F2ECF3}">
      <dgm:prSet/>
      <dgm:spPr/>
      <dgm:t>
        <a:bodyPr/>
        <a:lstStyle/>
        <a:p>
          <a:endParaRPr lang="en-US"/>
        </a:p>
      </dgm:t>
    </dgm:pt>
    <dgm:pt modelId="{C3CE6829-B58E-4E30-A604-C0D71FC0D62E}">
      <dgm:prSet phldrT="[Text]"/>
      <dgm:spPr/>
      <dgm:t>
        <a:bodyPr/>
        <a:lstStyle/>
        <a:p>
          <a:r>
            <a:rPr kumimoji="1" lang="en-GB" dirty="0" smtClean="0"/>
            <a:t>Contiguous sequence of </a:t>
          </a:r>
          <a:r>
            <a:rPr kumimoji="1" lang="en-GB" i="1" dirty="0" smtClean="0"/>
            <a:t>B</a:t>
          </a:r>
          <a:r>
            <a:rPr kumimoji="1" lang="en-GB" dirty="0" smtClean="0"/>
            <a:t> bits in which the first and last bits and any number of intermediate bits are received in error</a:t>
          </a:r>
          <a:endParaRPr lang="en-US" dirty="0"/>
        </a:p>
      </dgm:t>
    </dgm:pt>
    <dgm:pt modelId="{F81DFA47-4F01-49B8-A0FD-C20D74BEFC9D}" type="parTrans" cxnId="{26802CE9-DD44-4E9A-918D-CEC3F081FA5F}">
      <dgm:prSet/>
      <dgm:spPr/>
      <dgm:t>
        <a:bodyPr/>
        <a:lstStyle/>
        <a:p>
          <a:endParaRPr lang="en-US"/>
        </a:p>
      </dgm:t>
    </dgm:pt>
    <dgm:pt modelId="{9B0A940B-2145-48EC-B52A-304A0892AE15}" type="sibTrans" cxnId="{26802CE9-DD44-4E9A-918D-CEC3F081FA5F}">
      <dgm:prSet/>
      <dgm:spPr/>
      <dgm:t>
        <a:bodyPr/>
        <a:lstStyle/>
        <a:p>
          <a:endParaRPr lang="en-US"/>
        </a:p>
      </dgm:t>
    </dgm:pt>
    <dgm:pt modelId="{2BC13EDF-360E-405F-B904-91058DCA4582}">
      <dgm:prSet/>
      <dgm:spPr/>
      <dgm:t>
        <a:bodyPr/>
        <a:lstStyle/>
        <a:p>
          <a:r>
            <a:rPr kumimoji="1" lang="en-GB" dirty="0" smtClean="0"/>
            <a:t>Can occur in the presence of white noise</a:t>
          </a:r>
          <a:endParaRPr kumimoji="1" lang="en-GB" dirty="0"/>
        </a:p>
      </dgm:t>
    </dgm:pt>
    <dgm:pt modelId="{4DF648A5-FDF7-4DA2-96A1-3608E0DBD2CE}" type="parTrans" cxnId="{83C8AAE1-7A1D-44C8-880B-5BB4BA9D92FC}">
      <dgm:prSet/>
      <dgm:spPr/>
      <dgm:t>
        <a:bodyPr/>
        <a:lstStyle/>
        <a:p>
          <a:endParaRPr lang="en-US"/>
        </a:p>
      </dgm:t>
    </dgm:pt>
    <dgm:pt modelId="{ED590B47-40D8-40A0-8FDE-5A2B026A681B}" type="sibTrans" cxnId="{83C8AAE1-7A1D-44C8-880B-5BB4BA9D92FC}">
      <dgm:prSet/>
      <dgm:spPr/>
      <dgm:t>
        <a:bodyPr/>
        <a:lstStyle/>
        <a:p>
          <a:endParaRPr lang="en-US"/>
        </a:p>
      </dgm:t>
    </dgm:pt>
    <dgm:pt modelId="{D73F54E7-3C33-431A-A7A2-5BEC3B97ADBD}">
      <dgm:prSet/>
      <dgm:spPr/>
      <dgm:t>
        <a:bodyPr/>
        <a:lstStyle/>
        <a:p>
          <a:r>
            <a:rPr kumimoji="1" lang="en-GB" dirty="0" smtClean="0"/>
            <a:t>Can be caused by impulse noise or by fading in a mobile wireless environment</a:t>
          </a:r>
          <a:endParaRPr kumimoji="1" lang="en-GB" dirty="0"/>
        </a:p>
      </dgm:t>
    </dgm:pt>
    <dgm:pt modelId="{2B7AA9B7-D9A2-4DAD-BA31-10D135398B9A}" type="parTrans" cxnId="{1FCDF790-83CB-4E69-822D-582613205DA5}">
      <dgm:prSet/>
      <dgm:spPr/>
      <dgm:t>
        <a:bodyPr/>
        <a:lstStyle/>
        <a:p>
          <a:endParaRPr lang="en-US"/>
        </a:p>
      </dgm:t>
    </dgm:pt>
    <dgm:pt modelId="{8A367387-CA9F-4D57-838E-6DF591FECD95}" type="sibTrans" cxnId="{1FCDF790-83CB-4E69-822D-582613205DA5}">
      <dgm:prSet/>
      <dgm:spPr/>
      <dgm:t>
        <a:bodyPr/>
        <a:lstStyle/>
        <a:p>
          <a:endParaRPr lang="en-US"/>
        </a:p>
      </dgm:t>
    </dgm:pt>
    <dgm:pt modelId="{319E7ECE-B8B6-4584-8BD2-B4C0BFB53D39}">
      <dgm:prSet/>
      <dgm:spPr/>
      <dgm:t>
        <a:bodyPr/>
        <a:lstStyle/>
        <a:p>
          <a:r>
            <a:rPr kumimoji="1" lang="en-GB" dirty="0" smtClean="0"/>
            <a:t>Effects of burst errors are greater at higher data rates</a:t>
          </a:r>
          <a:endParaRPr kumimoji="1" lang="en-GB" dirty="0"/>
        </a:p>
      </dgm:t>
    </dgm:pt>
    <dgm:pt modelId="{3C6BE1FD-5CC0-4DAA-AE33-D9A5A90411B7}" type="parTrans" cxnId="{A7687D2C-D896-465A-814D-F5F4B3A3F4C6}">
      <dgm:prSet/>
      <dgm:spPr/>
      <dgm:t>
        <a:bodyPr/>
        <a:lstStyle/>
        <a:p>
          <a:endParaRPr lang="en-US"/>
        </a:p>
      </dgm:t>
    </dgm:pt>
    <dgm:pt modelId="{465F222B-81A8-499A-B8F2-BE31689D8DC0}" type="sibTrans" cxnId="{A7687D2C-D896-465A-814D-F5F4B3A3F4C6}">
      <dgm:prSet/>
      <dgm:spPr/>
      <dgm:t>
        <a:bodyPr/>
        <a:lstStyle/>
        <a:p>
          <a:endParaRPr lang="en-US"/>
        </a:p>
      </dgm:t>
    </dgm:pt>
    <dgm:pt modelId="{6A5C53F8-3825-1C45-8BA6-606E68EFB82F}" type="pres">
      <dgm:prSet presAssocID="{AD148E74-1A8B-4F4E-80E8-CBC9AE2ECBE8}" presName="theList" presStyleCnt="0">
        <dgm:presLayoutVars>
          <dgm:dir/>
          <dgm:animLvl val="lvl"/>
          <dgm:resizeHandles val="exact"/>
        </dgm:presLayoutVars>
      </dgm:prSet>
      <dgm:spPr/>
      <dgm:t>
        <a:bodyPr/>
        <a:lstStyle/>
        <a:p>
          <a:endParaRPr lang="en-US"/>
        </a:p>
      </dgm:t>
    </dgm:pt>
    <dgm:pt modelId="{D1D9CEFB-23CF-D645-ABF1-9EEC1AF5B0C4}" type="pres">
      <dgm:prSet presAssocID="{8B880426-B533-4D20-954A-864D72087630}" presName="compNode" presStyleCnt="0"/>
      <dgm:spPr/>
      <dgm:t>
        <a:bodyPr/>
        <a:lstStyle/>
        <a:p>
          <a:endParaRPr lang="en-US"/>
        </a:p>
      </dgm:t>
    </dgm:pt>
    <dgm:pt modelId="{452583DD-D0CC-1743-B3BB-C89336C1CA5B}" type="pres">
      <dgm:prSet presAssocID="{8B880426-B533-4D20-954A-864D72087630}" presName="aNode" presStyleLbl="bgShp" presStyleIdx="0" presStyleCnt="2"/>
      <dgm:spPr/>
      <dgm:t>
        <a:bodyPr/>
        <a:lstStyle/>
        <a:p>
          <a:endParaRPr lang="en-US"/>
        </a:p>
      </dgm:t>
    </dgm:pt>
    <dgm:pt modelId="{8E31368B-302E-754C-A330-AD7B7264FCB8}" type="pres">
      <dgm:prSet presAssocID="{8B880426-B533-4D20-954A-864D72087630}" presName="textNode" presStyleLbl="bgShp" presStyleIdx="0" presStyleCnt="2"/>
      <dgm:spPr/>
      <dgm:t>
        <a:bodyPr/>
        <a:lstStyle/>
        <a:p>
          <a:endParaRPr lang="en-US"/>
        </a:p>
      </dgm:t>
    </dgm:pt>
    <dgm:pt modelId="{7079BE15-BAA2-A344-904E-C5B0E4761F9D}" type="pres">
      <dgm:prSet presAssocID="{8B880426-B533-4D20-954A-864D72087630}" presName="compChildNode" presStyleCnt="0"/>
      <dgm:spPr/>
      <dgm:t>
        <a:bodyPr/>
        <a:lstStyle/>
        <a:p>
          <a:endParaRPr lang="en-US"/>
        </a:p>
      </dgm:t>
    </dgm:pt>
    <dgm:pt modelId="{5F3BA856-3369-944D-907D-C6E541111A3F}" type="pres">
      <dgm:prSet presAssocID="{8B880426-B533-4D20-954A-864D72087630}" presName="theInnerList" presStyleCnt="0"/>
      <dgm:spPr/>
      <dgm:t>
        <a:bodyPr/>
        <a:lstStyle/>
        <a:p>
          <a:endParaRPr lang="en-US"/>
        </a:p>
      </dgm:t>
    </dgm:pt>
    <dgm:pt modelId="{CE9C8F0F-0CCB-084D-9DBF-C1988C8DA7D9}" type="pres">
      <dgm:prSet presAssocID="{C6BA0ED9-C84F-449F-A2C8-2AE92E5FEAAC}" presName="childNode" presStyleLbl="node1" presStyleIdx="0" presStyleCnt="5">
        <dgm:presLayoutVars>
          <dgm:bulletEnabled val="1"/>
        </dgm:presLayoutVars>
      </dgm:prSet>
      <dgm:spPr/>
      <dgm:t>
        <a:bodyPr/>
        <a:lstStyle/>
        <a:p>
          <a:endParaRPr lang="en-US"/>
        </a:p>
      </dgm:t>
    </dgm:pt>
    <dgm:pt modelId="{01C6B314-7429-F347-A5AC-4B329745C614}" type="pres">
      <dgm:prSet presAssocID="{C6BA0ED9-C84F-449F-A2C8-2AE92E5FEAAC}" presName="aSpace2" presStyleCnt="0"/>
      <dgm:spPr/>
      <dgm:t>
        <a:bodyPr/>
        <a:lstStyle/>
        <a:p>
          <a:endParaRPr lang="en-US"/>
        </a:p>
      </dgm:t>
    </dgm:pt>
    <dgm:pt modelId="{E45ACBC0-97BD-914F-8F27-751D4E87D09C}" type="pres">
      <dgm:prSet presAssocID="{2BC13EDF-360E-405F-B904-91058DCA4582}" presName="childNode" presStyleLbl="node1" presStyleIdx="1" presStyleCnt="5">
        <dgm:presLayoutVars>
          <dgm:bulletEnabled val="1"/>
        </dgm:presLayoutVars>
      </dgm:prSet>
      <dgm:spPr/>
      <dgm:t>
        <a:bodyPr/>
        <a:lstStyle/>
        <a:p>
          <a:endParaRPr lang="en-US"/>
        </a:p>
      </dgm:t>
    </dgm:pt>
    <dgm:pt modelId="{30B368C1-8B09-3440-BE44-94BF6AB14FF4}" type="pres">
      <dgm:prSet presAssocID="{8B880426-B533-4D20-954A-864D72087630}" presName="aSpace" presStyleCnt="0"/>
      <dgm:spPr/>
      <dgm:t>
        <a:bodyPr/>
        <a:lstStyle/>
        <a:p>
          <a:endParaRPr lang="en-US"/>
        </a:p>
      </dgm:t>
    </dgm:pt>
    <dgm:pt modelId="{6767DFC7-EFD5-0C46-B339-5E8A75E966CC}" type="pres">
      <dgm:prSet presAssocID="{1DA9F05B-C51D-4558-8FF0-46E2ED75CB85}" presName="compNode" presStyleCnt="0"/>
      <dgm:spPr/>
      <dgm:t>
        <a:bodyPr/>
        <a:lstStyle/>
        <a:p>
          <a:endParaRPr lang="en-US"/>
        </a:p>
      </dgm:t>
    </dgm:pt>
    <dgm:pt modelId="{E3A7059D-618B-DC45-8060-AACA05B25FB8}" type="pres">
      <dgm:prSet presAssocID="{1DA9F05B-C51D-4558-8FF0-46E2ED75CB85}" presName="aNode" presStyleLbl="bgShp" presStyleIdx="1" presStyleCnt="2"/>
      <dgm:spPr/>
      <dgm:t>
        <a:bodyPr/>
        <a:lstStyle/>
        <a:p>
          <a:endParaRPr lang="en-US"/>
        </a:p>
      </dgm:t>
    </dgm:pt>
    <dgm:pt modelId="{9EC62603-55C3-2443-BA11-CCD1BEF6CBDB}" type="pres">
      <dgm:prSet presAssocID="{1DA9F05B-C51D-4558-8FF0-46E2ED75CB85}" presName="textNode" presStyleLbl="bgShp" presStyleIdx="1" presStyleCnt="2"/>
      <dgm:spPr/>
      <dgm:t>
        <a:bodyPr/>
        <a:lstStyle/>
        <a:p>
          <a:endParaRPr lang="en-US"/>
        </a:p>
      </dgm:t>
    </dgm:pt>
    <dgm:pt modelId="{28360D8D-799C-974A-86E9-89814B1C51C7}" type="pres">
      <dgm:prSet presAssocID="{1DA9F05B-C51D-4558-8FF0-46E2ED75CB85}" presName="compChildNode" presStyleCnt="0"/>
      <dgm:spPr/>
      <dgm:t>
        <a:bodyPr/>
        <a:lstStyle/>
        <a:p>
          <a:endParaRPr lang="en-US"/>
        </a:p>
      </dgm:t>
    </dgm:pt>
    <dgm:pt modelId="{8DECB979-100F-D24E-8085-B141BDDB0D02}" type="pres">
      <dgm:prSet presAssocID="{1DA9F05B-C51D-4558-8FF0-46E2ED75CB85}" presName="theInnerList" presStyleCnt="0"/>
      <dgm:spPr/>
      <dgm:t>
        <a:bodyPr/>
        <a:lstStyle/>
        <a:p>
          <a:endParaRPr lang="en-US"/>
        </a:p>
      </dgm:t>
    </dgm:pt>
    <dgm:pt modelId="{A9FDFA48-4752-734F-8DDA-10E446DDB2A8}" type="pres">
      <dgm:prSet presAssocID="{C3CE6829-B58E-4E30-A604-C0D71FC0D62E}" presName="childNode" presStyleLbl="node1" presStyleIdx="2" presStyleCnt="5">
        <dgm:presLayoutVars>
          <dgm:bulletEnabled val="1"/>
        </dgm:presLayoutVars>
      </dgm:prSet>
      <dgm:spPr/>
      <dgm:t>
        <a:bodyPr/>
        <a:lstStyle/>
        <a:p>
          <a:endParaRPr lang="en-US"/>
        </a:p>
      </dgm:t>
    </dgm:pt>
    <dgm:pt modelId="{81455C36-AC7C-1A42-A45E-33A2224CE3A8}" type="pres">
      <dgm:prSet presAssocID="{C3CE6829-B58E-4E30-A604-C0D71FC0D62E}" presName="aSpace2" presStyleCnt="0"/>
      <dgm:spPr/>
      <dgm:t>
        <a:bodyPr/>
        <a:lstStyle/>
        <a:p>
          <a:endParaRPr lang="en-US"/>
        </a:p>
      </dgm:t>
    </dgm:pt>
    <dgm:pt modelId="{C3754DD8-ED48-F14E-A98A-2D9AA43AE7B7}" type="pres">
      <dgm:prSet presAssocID="{D73F54E7-3C33-431A-A7A2-5BEC3B97ADBD}" presName="childNode" presStyleLbl="node1" presStyleIdx="3" presStyleCnt="5">
        <dgm:presLayoutVars>
          <dgm:bulletEnabled val="1"/>
        </dgm:presLayoutVars>
      </dgm:prSet>
      <dgm:spPr/>
      <dgm:t>
        <a:bodyPr/>
        <a:lstStyle/>
        <a:p>
          <a:endParaRPr lang="en-US"/>
        </a:p>
      </dgm:t>
    </dgm:pt>
    <dgm:pt modelId="{D2335FF2-146B-154F-91F9-0AB10DCDE7FD}" type="pres">
      <dgm:prSet presAssocID="{D73F54E7-3C33-431A-A7A2-5BEC3B97ADBD}" presName="aSpace2" presStyleCnt="0"/>
      <dgm:spPr/>
      <dgm:t>
        <a:bodyPr/>
        <a:lstStyle/>
        <a:p>
          <a:endParaRPr lang="en-US"/>
        </a:p>
      </dgm:t>
    </dgm:pt>
    <dgm:pt modelId="{DB2D72B1-0C31-8349-88FF-4FA36045DE62}" type="pres">
      <dgm:prSet presAssocID="{319E7ECE-B8B6-4584-8BD2-B4C0BFB53D39}" presName="childNode" presStyleLbl="node1" presStyleIdx="4" presStyleCnt="5">
        <dgm:presLayoutVars>
          <dgm:bulletEnabled val="1"/>
        </dgm:presLayoutVars>
      </dgm:prSet>
      <dgm:spPr/>
      <dgm:t>
        <a:bodyPr/>
        <a:lstStyle/>
        <a:p>
          <a:endParaRPr lang="en-US"/>
        </a:p>
      </dgm:t>
    </dgm:pt>
  </dgm:ptLst>
  <dgm:cxnLst>
    <dgm:cxn modelId="{125B2B51-3B5C-3143-849F-84CBD3F6C451}" type="presOf" srcId="{C6BA0ED9-C84F-449F-A2C8-2AE92E5FEAAC}" destId="{CE9C8F0F-0CCB-084D-9DBF-C1988C8DA7D9}" srcOrd="0" destOrd="0" presId="urn:microsoft.com/office/officeart/2005/8/layout/lProcess2"/>
    <dgm:cxn modelId="{3FF2968D-3228-1A43-A048-1B485432CB35}" type="presOf" srcId="{C3CE6829-B58E-4E30-A604-C0D71FC0D62E}" destId="{A9FDFA48-4752-734F-8DDA-10E446DDB2A8}" srcOrd="0" destOrd="0" presId="urn:microsoft.com/office/officeart/2005/8/layout/lProcess2"/>
    <dgm:cxn modelId="{E128397D-F1BE-4FAE-BADA-8471B0F2ECF3}" srcId="{AD148E74-1A8B-4F4E-80E8-CBC9AE2ECBE8}" destId="{1DA9F05B-C51D-4558-8FF0-46E2ED75CB85}" srcOrd="1" destOrd="0" parTransId="{69E289A3-C246-4909-9D5C-9F42501AE322}" sibTransId="{B2B5CCBC-F430-48F4-A959-99885192D2D6}"/>
    <dgm:cxn modelId="{1FCDF790-83CB-4E69-822D-582613205DA5}" srcId="{1DA9F05B-C51D-4558-8FF0-46E2ED75CB85}" destId="{D73F54E7-3C33-431A-A7A2-5BEC3B97ADBD}" srcOrd="1" destOrd="0" parTransId="{2B7AA9B7-D9A2-4DAD-BA31-10D135398B9A}" sibTransId="{8A367387-CA9F-4D57-838E-6DF591FECD95}"/>
    <dgm:cxn modelId="{26802CE9-DD44-4E9A-918D-CEC3F081FA5F}" srcId="{1DA9F05B-C51D-4558-8FF0-46E2ED75CB85}" destId="{C3CE6829-B58E-4E30-A604-C0D71FC0D62E}" srcOrd="0" destOrd="0" parTransId="{F81DFA47-4F01-49B8-A0FD-C20D74BEFC9D}" sibTransId="{9B0A940B-2145-48EC-B52A-304A0892AE15}"/>
    <dgm:cxn modelId="{E6DDA2D8-0BB3-384B-AB72-97B21BB3CC7D}" type="presOf" srcId="{2BC13EDF-360E-405F-B904-91058DCA4582}" destId="{E45ACBC0-97BD-914F-8F27-751D4E87D09C}" srcOrd="0" destOrd="0" presId="urn:microsoft.com/office/officeart/2005/8/layout/lProcess2"/>
    <dgm:cxn modelId="{C90D2E47-904B-4B3D-BAE3-53EDA79ADA4B}" srcId="{AD148E74-1A8B-4F4E-80E8-CBC9AE2ECBE8}" destId="{8B880426-B533-4D20-954A-864D72087630}" srcOrd="0" destOrd="0" parTransId="{43AE40FC-9EB8-4259-A85A-071892836A2F}" sibTransId="{233A0B24-19A1-4BAD-A90B-73FBCB44F7DA}"/>
    <dgm:cxn modelId="{CF86309C-C9F8-F948-9E54-755176F526F2}" type="presOf" srcId="{8B880426-B533-4D20-954A-864D72087630}" destId="{452583DD-D0CC-1743-B3BB-C89336C1CA5B}" srcOrd="0" destOrd="0" presId="urn:microsoft.com/office/officeart/2005/8/layout/lProcess2"/>
    <dgm:cxn modelId="{E5A0825E-DB3D-944F-A1C5-2DF4AFAE379D}" type="presOf" srcId="{D73F54E7-3C33-431A-A7A2-5BEC3B97ADBD}" destId="{C3754DD8-ED48-F14E-A98A-2D9AA43AE7B7}" srcOrd="0" destOrd="0" presId="urn:microsoft.com/office/officeart/2005/8/layout/lProcess2"/>
    <dgm:cxn modelId="{83C8AAE1-7A1D-44C8-880B-5BB4BA9D92FC}" srcId="{8B880426-B533-4D20-954A-864D72087630}" destId="{2BC13EDF-360E-405F-B904-91058DCA4582}" srcOrd="1" destOrd="0" parTransId="{4DF648A5-FDF7-4DA2-96A1-3608E0DBD2CE}" sibTransId="{ED590B47-40D8-40A0-8FDE-5A2B026A681B}"/>
    <dgm:cxn modelId="{AA35CFD3-9EB8-3A4B-99E9-89AC68EA911C}" type="presOf" srcId="{8B880426-B533-4D20-954A-864D72087630}" destId="{8E31368B-302E-754C-A330-AD7B7264FCB8}" srcOrd="1" destOrd="0" presId="urn:microsoft.com/office/officeart/2005/8/layout/lProcess2"/>
    <dgm:cxn modelId="{9CD3D684-F595-4244-AEEC-AF2B4844F4F3}" type="presOf" srcId="{AD148E74-1A8B-4F4E-80E8-CBC9AE2ECBE8}" destId="{6A5C53F8-3825-1C45-8BA6-606E68EFB82F}" srcOrd="0" destOrd="0" presId="urn:microsoft.com/office/officeart/2005/8/layout/lProcess2"/>
    <dgm:cxn modelId="{17C9AB8C-5308-5B44-8400-8AB2533F8B8F}" type="presOf" srcId="{319E7ECE-B8B6-4584-8BD2-B4C0BFB53D39}" destId="{DB2D72B1-0C31-8349-88FF-4FA36045DE62}" srcOrd="0" destOrd="0" presId="urn:microsoft.com/office/officeart/2005/8/layout/lProcess2"/>
    <dgm:cxn modelId="{A7687D2C-D896-465A-814D-F5F4B3A3F4C6}" srcId="{1DA9F05B-C51D-4558-8FF0-46E2ED75CB85}" destId="{319E7ECE-B8B6-4584-8BD2-B4C0BFB53D39}" srcOrd="2" destOrd="0" parTransId="{3C6BE1FD-5CC0-4DAA-AE33-D9A5A90411B7}" sibTransId="{465F222B-81A8-499A-B8F2-BE31689D8DC0}"/>
    <dgm:cxn modelId="{4509AAFA-1879-3443-A9BE-C322DEB5A074}" type="presOf" srcId="{1DA9F05B-C51D-4558-8FF0-46E2ED75CB85}" destId="{9EC62603-55C3-2443-BA11-CCD1BEF6CBDB}" srcOrd="1" destOrd="0" presId="urn:microsoft.com/office/officeart/2005/8/layout/lProcess2"/>
    <dgm:cxn modelId="{B1E0E8A3-2755-9B4C-8FB3-BF37EC26C973}" type="presOf" srcId="{1DA9F05B-C51D-4558-8FF0-46E2ED75CB85}" destId="{E3A7059D-618B-DC45-8060-AACA05B25FB8}" srcOrd="0" destOrd="0" presId="urn:microsoft.com/office/officeart/2005/8/layout/lProcess2"/>
    <dgm:cxn modelId="{BC382236-0156-4074-AF6F-75CBC220CF32}" srcId="{8B880426-B533-4D20-954A-864D72087630}" destId="{C6BA0ED9-C84F-449F-A2C8-2AE92E5FEAAC}" srcOrd="0" destOrd="0" parTransId="{D43B1C24-0128-477A-B8B0-8256095D4A8E}" sibTransId="{CCE60CA1-05EA-4898-AACF-AF219E839B21}"/>
    <dgm:cxn modelId="{D5D9681F-4D2E-C049-8358-4F159D0BEFAA}" type="presParOf" srcId="{6A5C53F8-3825-1C45-8BA6-606E68EFB82F}" destId="{D1D9CEFB-23CF-D645-ABF1-9EEC1AF5B0C4}" srcOrd="0" destOrd="0" presId="urn:microsoft.com/office/officeart/2005/8/layout/lProcess2"/>
    <dgm:cxn modelId="{3D46F7B0-730A-F34B-A67A-E9551A850995}" type="presParOf" srcId="{D1D9CEFB-23CF-D645-ABF1-9EEC1AF5B0C4}" destId="{452583DD-D0CC-1743-B3BB-C89336C1CA5B}" srcOrd="0" destOrd="0" presId="urn:microsoft.com/office/officeart/2005/8/layout/lProcess2"/>
    <dgm:cxn modelId="{CEDA0E5D-8CAB-4D40-81B8-992AF209C640}" type="presParOf" srcId="{D1D9CEFB-23CF-D645-ABF1-9EEC1AF5B0C4}" destId="{8E31368B-302E-754C-A330-AD7B7264FCB8}" srcOrd="1" destOrd="0" presId="urn:microsoft.com/office/officeart/2005/8/layout/lProcess2"/>
    <dgm:cxn modelId="{3BA1F477-A808-A540-876C-53579B2A4349}" type="presParOf" srcId="{D1D9CEFB-23CF-D645-ABF1-9EEC1AF5B0C4}" destId="{7079BE15-BAA2-A344-904E-C5B0E4761F9D}" srcOrd="2" destOrd="0" presId="urn:microsoft.com/office/officeart/2005/8/layout/lProcess2"/>
    <dgm:cxn modelId="{BF69ABBE-8C74-9F48-B3AB-438D7CE1CF08}" type="presParOf" srcId="{7079BE15-BAA2-A344-904E-C5B0E4761F9D}" destId="{5F3BA856-3369-944D-907D-C6E541111A3F}" srcOrd="0" destOrd="0" presId="urn:microsoft.com/office/officeart/2005/8/layout/lProcess2"/>
    <dgm:cxn modelId="{C8DFC331-D19C-DD48-94E0-3808262D416F}" type="presParOf" srcId="{5F3BA856-3369-944D-907D-C6E541111A3F}" destId="{CE9C8F0F-0CCB-084D-9DBF-C1988C8DA7D9}" srcOrd="0" destOrd="0" presId="urn:microsoft.com/office/officeart/2005/8/layout/lProcess2"/>
    <dgm:cxn modelId="{694707EC-A4A8-D94E-B851-AB6FB4BAD8B8}" type="presParOf" srcId="{5F3BA856-3369-944D-907D-C6E541111A3F}" destId="{01C6B314-7429-F347-A5AC-4B329745C614}" srcOrd="1" destOrd="0" presId="urn:microsoft.com/office/officeart/2005/8/layout/lProcess2"/>
    <dgm:cxn modelId="{97E5FFC7-0755-BB43-BEFD-17C1F246A068}" type="presParOf" srcId="{5F3BA856-3369-944D-907D-C6E541111A3F}" destId="{E45ACBC0-97BD-914F-8F27-751D4E87D09C}" srcOrd="2" destOrd="0" presId="urn:microsoft.com/office/officeart/2005/8/layout/lProcess2"/>
    <dgm:cxn modelId="{6DE8E261-AD4A-A04E-8E76-4C7DCC890817}" type="presParOf" srcId="{6A5C53F8-3825-1C45-8BA6-606E68EFB82F}" destId="{30B368C1-8B09-3440-BE44-94BF6AB14FF4}" srcOrd="1" destOrd="0" presId="urn:microsoft.com/office/officeart/2005/8/layout/lProcess2"/>
    <dgm:cxn modelId="{4B762727-F8A2-6B4E-96BD-5BDE7FB6349F}" type="presParOf" srcId="{6A5C53F8-3825-1C45-8BA6-606E68EFB82F}" destId="{6767DFC7-EFD5-0C46-B339-5E8A75E966CC}" srcOrd="2" destOrd="0" presId="urn:microsoft.com/office/officeart/2005/8/layout/lProcess2"/>
    <dgm:cxn modelId="{1DDBACB0-7E53-4D4F-8FE5-55DC7ACEE229}" type="presParOf" srcId="{6767DFC7-EFD5-0C46-B339-5E8A75E966CC}" destId="{E3A7059D-618B-DC45-8060-AACA05B25FB8}" srcOrd="0" destOrd="0" presId="urn:microsoft.com/office/officeart/2005/8/layout/lProcess2"/>
    <dgm:cxn modelId="{16EA9186-F179-E946-B76C-1B59B9917A46}" type="presParOf" srcId="{6767DFC7-EFD5-0C46-B339-5E8A75E966CC}" destId="{9EC62603-55C3-2443-BA11-CCD1BEF6CBDB}" srcOrd="1" destOrd="0" presId="urn:microsoft.com/office/officeart/2005/8/layout/lProcess2"/>
    <dgm:cxn modelId="{AA552CD7-E684-F34A-8922-197E84F7B2AA}" type="presParOf" srcId="{6767DFC7-EFD5-0C46-B339-5E8A75E966CC}" destId="{28360D8D-799C-974A-86E9-89814B1C51C7}" srcOrd="2" destOrd="0" presId="urn:microsoft.com/office/officeart/2005/8/layout/lProcess2"/>
    <dgm:cxn modelId="{D101E661-05C9-EC49-9964-0B4BC9957644}" type="presParOf" srcId="{28360D8D-799C-974A-86E9-89814B1C51C7}" destId="{8DECB979-100F-D24E-8085-B141BDDB0D02}" srcOrd="0" destOrd="0" presId="urn:microsoft.com/office/officeart/2005/8/layout/lProcess2"/>
    <dgm:cxn modelId="{C3211EA6-959A-3F41-B87A-3F2A644B2438}" type="presParOf" srcId="{8DECB979-100F-D24E-8085-B141BDDB0D02}" destId="{A9FDFA48-4752-734F-8DDA-10E446DDB2A8}" srcOrd="0" destOrd="0" presId="urn:microsoft.com/office/officeart/2005/8/layout/lProcess2"/>
    <dgm:cxn modelId="{385A0975-3F37-0A46-9857-D6F97B9CE4B9}" type="presParOf" srcId="{8DECB979-100F-D24E-8085-B141BDDB0D02}" destId="{81455C36-AC7C-1A42-A45E-33A2224CE3A8}" srcOrd="1" destOrd="0" presId="urn:microsoft.com/office/officeart/2005/8/layout/lProcess2"/>
    <dgm:cxn modelId="{10940C93-E55B-C049-B9D0-2FC5886EFB8D}" type="presParOf" srcId="{8DECB979-100F-D24E-8085-B141BDDB0D02}" destId="{C3754DD8-ED48-F14E-A98A-2D9AA43AE7B7}" srcOrd="2" destOrd="0" presId="urn:microsoft.com/office/officeart/2005/8/layout/lProcess2"/>
    <dgm:cxn modelId="{60F40B48-2BFA-AC42-8EFE-32C1841440E2}" type="presParOf" srcId="{8DECB979-100F-D24E-8085-B141BDDB0D02}" destId="{D2335FF2-146B-154F-91F9-0AB10DCDE7FD}" srcOrd="3" destOrd="0" presId="urn:microsoft.com/office/officeart/2005/8/layout/lProcess2"/>
    <dgm:cxn modelId="{984BF945-B321-E64E-8A50-F43884A9825E}" type="presParOf" srcId="{8DECB979-100F-D24E-8085-B141BDDB0D02}" destId="{DB2D72B1-0C31-8349-88FF-4FA36045DE6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6CDB1-4EDD-624A-B9AB-C2C6BFE825BE}" type="doc">
      <dgm:prSet loTypeId="urn:microsoft.com/office/officeart/2005/8/layout/chevron2" loCatId="list" qsTypeId="urn:microsoft.com/office/officeart/2005/8/quickstyle/simple4" qsCatId="simple" csTypeId="urn:microsoft.com/office/officeart/2005/8/colors/accent1_2" csCatId="accent1" phldr="1"/>
      <dgm:spPr/>
      <dgm:t>
        <a:bodyPr/>
        <a:lstStyle/>
        <a:p>
          <a:endParaRPr lang="en-US"/>
        </a:p>
      </dgm:t>
    </dgm:pt>
    <dgm:pt modelId="{AB69C466-4F50-744E-A167-B18184601FE8}">
      <dgm:prSet phldrT="[Text]"/>
      <dgm:spPr/>
      <dgm:t>
        <a:bodyPr/>
        <a:lstStyle/>
        <a:p>
          <a:r>
            <a:rPr kumimoji="1" lang="en-US" dirty="0" err="1" smtClean="0">
              <a:solidFill>
                <a:srgbClr val="004040"/>
              </a:solidFill>
            </a:rPr>
            <a:t>P</a:t>
          </a:r>
          <a:r>
            <a:rPr lang="en-US" baseline="-25000" dirty="0" err="1" smtClean="0">
              <a:solidFill>
                <a:srgbClr val="004040"/>
              </a:solidFill>
              <a:latin typeface="Times New Roman" pitchFamily="-110" charset="0"/>
            </a:rPr>
            <a:t>b</a:t>
          </a:r>
          <a:endParaRPr lang="en-US" dirty="0">
            <a:solidFill>
              <a:srgbClr val="004040"/>
            </a:solidFill>
          </a:endParaRPr>
        </a:p>
      </dgm:t>
    </dgm:pt>
    <dgm:pt modelId="{DD23984A-A52C-4D4F-8B78-0ED5B953A433}" type="parTrans" cxnId="{5222AC7E-D74C-CF45-87DC-01CF89D0F6F7}">
      <dgm:prSet/>
      <dgm:spPr/>
      <dgm:t>
        <a:bodyPr/>
        <a:lstStyle/>
        <a:p>
          <a:endParaRPr lang="en-US"/>
        </a:p>
      </dgm:t>
    </dgm:pt>
    <dgm:pt modelId="{FAADDEF4-29BB-6B49-9773-862419D9DD57}" type="sibTrans" cxnId="{5222AC7E-D74C-CF45-87DC-01CF89D0F6F7}">
      <dgm:prSet/>
      <dgm:spPr/>
      <dgm:t>
        <a:bodyPr/>
        <a:lstStyle/>
        <a:p>
          <a:endParaRPr lang="en-US"/>
        </a:p>
      </dgm:t>
    </dgm:pt>
    <dgm:pt modelId="{6F664F28-BEEC-9B4F-A80C-6025216D375B}">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1</a:t>
          </a:r>
          <a:endParaRPr kumimoji="1" lang="en-US" dirty="0" smtClean="0">
            <a:solidFill>
              <a:srgbClr val="004040"/>
            </a:solidFill>
          </a:endParaRPr>
        </a:p>
      </dgm:t>
    </dgm:pt>
    <dgm:pt modelId="{CBE6ECA0-265C-C74D-B1B7-1FEB7ED1C55C}" type="parTrans" cxnId="{CF6DA2C6-1F6D-8748-B7B9-B18B36EA7935}">
      <dgm:prSet/>
      <dgm:spPr/>
      <dgm:t>
        <a:bodyPr/>
        <a:lstStyle/>
        <a:p>
          <a:endParaRPr lang="en-US"/>
        </a:p>
      </dgm:t>
    </dgm:pt>
    <dgm:pt modelId="{98D4E717-EE4A-C440-80B0-0670741F75BF}" type="sibTrans" cxnId="{CF6DA2C6-1F6D-8748-B7B9-B18B36EA7935}">
      <dgm:prSet/>
      <dgm:spPr/>
      <dgm:t>
        <a:bodyPr/>
        <a:lstStyle/>
        <a:p>
          <a:endParaRPr lang="en-US"/>
        </a:p>
      </dgm:t>
    </dgm:pt>
    <dgm:pt modelId="{2B2C375A-7D5E-F74C-BD47-C150F8CE27A8}">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2</a:t>
          </a:r>
          <a:endParaRPr kumimoji="1" lang="en-US" dirty="0" smtClean="0">
            <a:solidFill>
              <a:srgbClr val="004040"/>
            </a:solidFill>
          </a:endParaRPr>
        </a:p>
      </dgm:t>
    </dgm:pt>
    <dgm:pt modelId="{78CB2792-18EC-4440-A8EE-F8C4B5AB7835}" type="parTrans" cxnId="{A327F90C-B4CA-684A-8CA6-6AD2EE0C3549}">
      <dgm:prSet/>
      <dgm:spPr/>
      <dgm:t>
        <a:bodyPr/>
        <a:lstStyle/>
        <a:p>
          <a:endParaRPr lang="en-US"/>
        </a:p>
      </dgm:t>
    </dgm:pt>
    <dgm:pt modelId="{65CD4ED0-06F1-9E46-9A33-AF08719CEFDE}" type="sibTrans" cxnId="{A327F90C-B4CA-684A-8CA6-6AD2EE0C3549}">
      <dgm:prSet/>
      <dgm:spPr/>
      <dgm:t>
        <a:bodyPr/>
        <a:lstStyle/>
        <a:p>
          <a:endParaRPr lang="en-US"/>
        </a:p>
      </dgm:t>
    </dgm:pt>
    <dgm:pt modelId="{40103D03-8E9E-7D4E-8554-77C0DC8390D3}">
      <dgm:prSet/>
      <dgm:spPr/>
      <dgm:t>
        <a:bodyPr/>
        <a:lstStyle/>
        <a:p>
          <a:r>
            <a:rPr kumimoji="1" lang="en-US" dirty="0" smtClean="0">
              <a:solidFill>
                <a:srgbClr val="004040"/>
              </a:solidFill>
            </a:rPr>
            <a:t>P</a:t>
          </a:r>
          <a:r>
            <a:rPr lang="en-US" baseline="-25000" dirty="0" smtClean="0">
              <a:solidFill>
                <a:srgbClr val="004040"/>
              </a:solidFill>
              <a:latin typeface="Times New Roman" pitchFamily="-110" charset="0"/>
            </a:rPr>
            <a:t>3</a:t>
          </a:r>
          <a:endParaRPr kumimoji="1" lang="en-US" dirty="0" smtClean="0">
            <a:solidFill>
              <a:srgbClr val="004040"/>
            </a:solidFill>
          </a:endParaRPr>
        </a:p>
      </dgm:t>
    </dgm:pt>
    <dgm:pt modelId="{FE696EE2-1ECE-E84B-B4E6-3C98A412CC84}" type="parTrans" cxnId="{DD239FF5-3DA5-B849-93A3-77C4108F44A6}">
      <dgm:prSet/>
      <dgm:spPr/>
      <dgm:t>
        <a:bodyPr/>
        <a:lstStyle/>
        <a:p>
          <a:endParaRPr lang="en-US"/>
        </a:p>
      </dgm:t>
    </dgm:pt>
    <dgm:pt modelId="{4FC33269-F6C4-EB4F-B793-D3BEA20A1A0A}" type="sibTrans" cxnId="{DD239FF5-3DA5-B849-93A3-77C4108F44A6}">
      <dgm:prSet/>
      <dgm:spPr/>
      <dgm:t>
        <a:bodyPr/>
        <a:lstStyle/>
        <a:p>
          <a:endParaRPr lang="en-US"/>
        </a:p>
      </dgm:t>
    </dgm:pt>
    <dgm:pt modelId="{B517D6CB-B6B3-8A42-9175-17556F62851D}">
      <dgm:prSet phldrT="[Text]"/>
      <dgm:spPr/>
      <dgm:t>
        <a:bodyPr/>
        <a:lstStyle/>
        <a:p>
          <a:r>
            <a:rPr kumimoji="1" lang="en-US" dirty="0" smtClean="0"/>
            <a:t> Probability that a bit is received in error; also known as the bit error rate (BER)</a:t>
          </a:r>
          <a:endParaRPr lang="en-US" dirty="0"/>
        </a:p>
      </dgm:t>
    </dgm:pt>
    <dgm:pt modelId="{4F545323-613C-1F4C-B7E1-426EF36E2804}" type="parTrans" cxnId="{554CF535-D6C7-6B4C-9EF9-EF113C94C709}">
      <dgm:prSet/>
      <dgm:spPr/>
      <dgm:t>
        <a:bodyPr/>
        <a:lstStyle/>
        <a:p>
          <a:endParaRPr lang="en-US"/>
        </a:p>
      </dgm:t>
    </dgm:pt>
    <dgm:pt modelId="{1018D5D0-D651-0E40-87E7-1B2135C66B77}" type="sibTrans" cxnId="{554CF535-D6C7-6B4C-9EF9-EF113C94C709}">
      <dgm:prSet/>
      <dgm:spPr/>
      <dgm:t>
        <a:bodyPr/>
        <a:lstStyle/>
        <a:p>
          <a:endParaRPr lang="en-US"/>
        </a:p>
      </dgm:t>
    </dgm:pt>
    <dgm:pt modelId="{FD56C30D-344F-BD49-A0F3-6107F600C6B2}">
      <dgm:prSet/>
      <dgm:spPr/>
      <dgm:t>
        <a:bodyPr/>
        <a:lstStyle/>
        <a:p>
          <a:r>
            <a:rPr kumimoji="1" lang="en-US" dirty="0" smtClean="0"/>
            <a:t>Probability that a frame arrives with no bit errors</a:t>
          </a:r>
        </a:p>
      </dgm:t>
    </dgm:pt>
    <dgm:pt modelId="{17BF42A8-14A0-784C-847C-7549D2D80B11}" type="parTrans" cxnId="{6419F643-1FA1-3C4B-884B-7EFBD1B39AD6}">
      <dgm:prSet/>
      <dgm:spPr/>
      <dgm:t>
        <a:bodyPr/>
        <a:lstStyle/>
        <a:p>
          <a:endParaRPr lang="en-US"/>
        </a:p>
      </dgm:t>
    </dgm:pt>
    <dgm:pt modelId="{F88B1C30-DDA8-6E40-B888-468B9D344B15}" type="sibTrans" cxnId="{6419F643-1FA1-3C4B-884B-7EFBD1B39AD6}">
      <dgm:prSet/>
      <dgm:spPr/>
      <dgm:t>
        <a:bodyPr/>
        <a:lstStyle/>
        <a:p>
          <a:endParaRPr lang="en-US"/>
        </a:p>
      </dgm:t>
    </dgm:pt>
    <dgm:pt modelId="{FE839421-A109-7242-9EF3-AAEEB102E961}">
      <dgm:prSet/>
      <dgm:spPr/>
      <dgm:t>
        <a:bodyPr/>
        <a:lstStyle/>
        <a:p>
          <a:r>
            <a:rPr kumimoji="1" lang="en-US" dirty="0" smtClean="0"/>
            <a:t>Probability that, with an error-detecting algorithm in use, a frame arrives with one or more undetected errors</a:t>
          </a:r>
        </a:p>
      </dgm:t>
    </dgm:pt>
    <dgm:pt modelId="{53F52A37-0853-D342-9C05-F8BDCDE2C352}" type="parTrans" cxnId="{120C1BCC-7EF6-1B41-8C62-A387ABC6BEA2}">
      <dgm:prSet/>
      <dgm:spPr/>
      <dgm:t>
        <a:bodyPr/>
        <a:lstStyle/>
        <a:p>
          <a:endParaRPr lang="en-US"/>
        </a:p>
      </dgm:t>
    </dgm:pt>
    <dgm:pt modelId="{0C86D31B-F4B6-D344-B0C9-27B311D908DA}" type="sibTrans" cxnId="{120C1BCC-7EF6-1B41-8C62-A387ABC6BEA2}">
      <dgm:prSet/>
      <dgm:spPr/>
      <dgm:t>
        <a:bodyPr/>
        <a:lstStyle/>
        <a:p>
          <a:endParaRPr lang="en-US"/>
        </a:p>
      </dgm:t>
    </dgm:pt>
    <dgm:pt modelId="{540BE9A0-5971-E341-B64E-2A92D9D2E55A}">
      <dgm:prSet/>
      <dgm:spPr/>
      <dgm:t>
        <a:bodyPr/>
        <a:lstStyle/>
        <a:p>
          <a:r>
            <a:rPr kumimoji="1" lang="en-US" dirty="0" smtClean="0"/>
            <a:t>Probability that, with an error-detecting algorithm in use, a frame arrives with one or more detected bit errors but no undetected bit errors</a:t>
          </a:r>
        </a:p>
      </dgm:t>
    </dgm:pt>
    <dgm:pt modelId="{2EB2117D-0C8A-BA47-A1B5-CDED79C461BB}" type="parTrans" cxnId="{FEC0FAB1-DA29-5649-81BE-49949BBE03C9}">
      <dgm:prSet/>
      <dgm:spPr/>
      <dgm:t>
        <a:bodyPr/>
        <a:lstStyle/>
        <a:p>
          <a:endParaRPr lang="en-US"/>
        </a:p>
      </dgm:t>
    </dgm:pt>
    <dgm:pt modelId="{B25DC719-6264-E746-84BF-9C2D91F00900}" type="sibTrans" cxnId="{FEC0FAB1-DA29-5649-81BE-49949BBE03C9}">
      <dgm:prSet/>
      <dgm:spPr/>
      <dgm:t>
        <a:bodyPr/>
        <a:lstStyle/>
        <a:p>
          <a:endParaRPr lang="en-US"/>
        </a:p>
      </dgm:t>
    </dgm:pt>
    <dgm:pt modelId="{4969CEB7-B6BB-664E-A042-0B686F05946E}" type="pres">
      <dgm:prSet presAssocID="{7AD6CDB1-4EDD-624A-B9AB-C2C6BFE825BE}" presName="linearFlow" presStyleCnt="0">
        <dgm:presLayoutVars>
          <dgm:dir/>
          <dgm:animLvl val="lvl"/>
          <dgm:resizeHandles val="exact"/>
        </dgm:presLayoutVars>
      </dgm:prSet>
      <dgm:spPr/>
      <dgm:t>
        <a:bodyPr/>
        <a:lstStyle/>
        <a:p>
          <a:endParaRPr lang="en-US"/>
        </a:p>
      </dgm:t>
    </dgm:pt>
    <dgm:pt modelId="{3E7C9F67-73D6-204F-8AD7-6D7441F9464A}" type="pres">
      <dgm:prSet presAssocID="{AB69C466-4F50-744E-A167-B18184601FE8}" presName="composite" presStyleCnt="0"/>
      <dgm:spPr/>
    </dgm:pt>
    <dgm:pt modelId="{5991137D-5DFE-5840-992F-529F42679F6E}" type="pres">
      <dgm:prSet presAssocID="{AB69C466-4F50-744E-A167-B18184601FE8}" presName="parentText" presStyleLbl="alignNode1" presStyleIdx="0" presStyleCnt="4">
        <dgm:presLayoutVars>
          <dgm:chMax val="1"/>
          <dgm:bulletEnabled val="1"/>
        </dgm:presLayoutVars>
      </dgm:prSet>
      <dgm:spPr/>
      <dgm:t>
        <a:bodyPr/>
        <a:lstStyle/>
        <a:p>
          <a:endParaRPr lang="en-US"/>
        </a:p>
      </dgm:t>
    </dgm:pt>
    <dgm:pt modelId="{43B6B31C-1F42-0F44-8FE8-427612EA71CA}" type="pres">
      <dgm:prSet presAssocID="{AB69C466-4F50-744E-A167-B18184601FE8}" presName="descendantText" presStyleLbl="alignAcc1" presStyleIdx="0" presStyleCnt="4">
        <dgm:presLayoutVars>
          <dgm:bulletEnabled val="1"/>
        </dgm:presLayoutVars>
      </dgm:prSet>
      <dgm:spPr/>
      <dgm:t>
        <a:bodyPr/>
        <a:lstStyle/>
        <a:p>
          <a:endParaRPr lang="en-US"/>
        </a:p>
      </dgm:t>
    </dgm:pt>
    <dgm:pt modelId="{60937E12-002B-AA46-BC87-C30FDC6F0A60}" type="pres">
      <dgm:prSet presAssocID="{FAADDEF4-29BB-6B49-9773-862419D9DD57}" presName="sp" presStyleCnt="0"/>
      <dgm:spPr/>
    </dgm:pt>
    <dgm:pt modelId="{F9E0BB37-6BD4-4443-9494-5116EBDD979E}" type="pres">
      <dgm:prSet presAssocID="{6F664F28-BEEC-9B4F-A80C-6025216D375B}" presName="composite" presStyleCnt="0"/>
      <dgm:spPr/>
    </dgm:pt>
    <dgm:pt modelId="{A7ED5C28-CA43-0B41-9803-3CE734F5194D}" type="pres">
      <dgm:prSet presAssocID="{6F664F28-BEEC-9B4F-A80C-6025216D375B}" presName="parentText" presStyleLbl="alignNode1" presStyleIdx="1" presStyleCnt="4">
        <dgm:presLayoutVars>
          <dgm:chMax val="1"/>
          <dgm:bulletEnabled val="1"/>
        </dgm:presLayoutVars>
      </dgm:prSet>
      <dgm:spPr/>
      <dgm:t>
        <a:bodyPr/>
        <a:lstStyle/>
        <a:p>
          <a:endParaRPr lang="en-US"/>
        </a:p>
      </dgm:t>
    </dgm:pt>
    <dgm:pt modelId="{D2E5DB8C-3E50-5D4F-80D3-13A32ECA1BFC}" type="pres">
      <dgm:prSet presAssocID="{6F664F28-BEEC-9B4F-A80C-6025216D375B}" presName="descendantText" presStyleLbl="alignAcc1" presStyleIdx="1" presStyleCnt="4">
        <dgm:presLayoutVars>
          <dgm:bulletEnabled val="1"/>
        </dgm:presLayoutVars>
      </dgm:prSet>
      <dgm:spPr/>
      <dgm:t>
        <a:bodyPr/>
        <a:lstStyle/>
        <a:p>
          <a:endParaRPr lang="en-US"/>
        </a:p>
      </dgm:t>
    </dgm:pt>
    <dgm:pt modelId="{8F2346E7-58CC-7C48-8B18-EC5AD6A920F8}" type="pres">
      <dgm:prSet presAssocID="{98D4E717-EE4A-C440-80B0-0670741F75BF}" presName="sp" presStyleCnt="0"/>
      <dgm:spPr/>
    </dgm:pt>
    <dgm:pt modelId="{6A51D3C6-D0DC-DE40-A20C-184BE2486CDA}" type="pres">
      <dgm:prSet presAssocID="{2B2C375A-7D5E-F74C-BD47-C150F8CE27A8}" presName="composite" presStyleCnt="0"/>
      <dgm:spPr/>
    </dgm:pt>
    <dgm:pt modelId="{A3BF02B1-B195-7F4E-9EF6-A3216E9BF312}" type="pres">
      <dgm:prSet presAssocID="{2B2C375A-7D5E-F74C-BD47-C150F8CE27A8}" presName="parentText" presStyleLbl="alignNode1" presStyleIdx="2" presStyleCnt="4">
        <dgm:presLayoutVars>
          <dgm:chMax val="1"/>
          <dgm:bulletEnabled val="1"/>
        </dgm:presLayoutVars>
      </dgm:prSet>
      <dgm:spPr/>
      <dgm:t>
        <a:bodyPr/>
        <a:lstStyle/>
        <a:p>
          <a:endParaRPr lang="en-US"/>
        </a:p>
      </dgm:t>
    </dgm:pt>
    <dgm:pt modelId="{5BAE0169-0329-4B43-B7D6-CC8406739372}" type="pres">
      <dgm:prSet presAssocID="{2B2C375A-7D5E-F74C-BD47-C150F8CE27A8}" presName="descendantText" presStyleLbl="alignAcc1" presStyleIdx="2" presStyleCnt="4">
        <dgm:presLayoutVars>
          <dgm:bulletEnabled val="1"/>
        </dgm:presLayoutVars>
      </dgm:prSet>
      <dgm:spPr/>
      <dgm:t>
        <a:bodyPr/>
        <a:lstStyle/>
        <a:p>
          <a:endParaRPr lang="en-US"/>
        </a:p>
      </dgm:t>
    </dgm:pt>
    <dgm:pt modelId="{99F72EC3-AB6A-BA43-98E1-62B47684453D}" type="pres">
      <dgm:prSet presAssocID="{65CD4ED0-06F1-9E46-9A33-AF08719CEFDE}" presName="sp" presStyleCnt="0"/>
      <dgm:spPr/>
    </dgm:pt>
    <dgm:pt modelId="{57BE5A6A-23C8-E341-A68B-050E57F5507E}" type="pres">
      <dgm:prSet presAssocID="{40103D03-8E9E-7D4E-8554-77C0DC8390D3}" presName="composite" presStyleCnt="0"/>
      <dgm:spPr/>
    </dgm:pt>
    <dgm:pt modelId="{426FADC2-CE7C-EC4E-88A7-98B5CA444492}" type="pres">
      <dgm:prSet presAssocID="{40103D03-8E9E-7D4E-8554-77C0DC8390D3}" presName="parentText" presStyleLbl="alignNode1" presStyleIdx="3" presStyleCnt="4">
        <dgm:presLayoutVars>
          <dgm:chMax val="1"/>
          <dgm:bulletEnabled val="1"/>
        </dgm:presLayoutVars>
      </dgm:prSet>
      <dgm:spPr/>
      <dgm:t>
        <a:bodyPr/>
        <a:lstStyle/>
        <a:p>
          <a:endParaRPr lang="en-US"/>
        </a:p>
      </dgm:t>
    </dgm:pt>
    <dgm:pt modelId="{844ADDD9-AB80-D749-9FE0-86449AC5E9B5}" type="pres">
      <dgm:prSet presAssocID="{40103D03-8E9E-7D4E-8554-77C0DC8390D3}" presName="descendantText" presStyleLbl="alignAcc1" presStyleIdx="3" presStyleCnt="4">
        <dgm:presLayoutVars>
          <dgm:bulletEnabled val="1"/>
        </dgm:presLayoutVars>
      </dgm:prSet>
      <dgm:spPr/>
      <dgm:t>
        <a:bodyPr/>
        <a:lstStyle/>
        <a:p>
          <a:endParaRPr lang="en-US"/>
        </a:p>
      </dgm:t>
    </dgm:pt>
  </dgm:ptLst>
  <dgm:cxnLst>
    <dgm:cxn modelId="{A327F90C-B4CA-684A-8CA6-6AD2EE0C3549}" srcId="{7AD6CDB1-4EDD-624A-B9AB-C2C6BFE825BE}" destId="{2B2C375A-7D5E-F74C-BD47-C150F8CE27A8}" srcOrd="2" destOrd="0" parTransId="{78CB2792-18EC-4440-A8EE-F8C4B5AB7835}" sibTransId="{65CD4ED0-06F1-9E46-9A33-AF08719CEFDE}"/>
    <dgm:cxn modelId="{95EEEC99-B893-3E40-8F4F-25D3DD01F073}" type="presOf" srcId="{540BE9A0-5971-E341-B64E-2A92D9D2E55A}" destId="{844ADDD9-AB80-D749-9FE0-86449AC5E9B5}" srcOrd="0" destOrd="0" presId="urn:microsoft.com/office/officeart/2005/8/layout/chevron2"/>
    <dgm:cxn modelId="{E6910877-5A07-BC41-AECA-8A1D45F2E3AE}" type="presOf" srcId="{40103D03-8E9E-7D4E-8554-77C0DC8390D3}" destId="{426FADC2-CE7C-EC4E-88A7-98B5CA444492}" srcOrd="0" destOrd="0" presId="urn:microsoft.com/office/officeart/2005/8/layout/chevron2"/>
    <dgm:cxn modelId="{554CF535-D6C7-6B4C-9EF9-EF113C94C709}" srcId="{AB69C466-4F50-744E-A167-B18184601FE8}" destId="{B517D6CB-B6B3-8A42-9175-17556F62851D}" srcOrd="0" destOrd="0" parTransId="{4F545323-613C-1F4C-B7E1-426EF36E2804}" sibTransId="{1018D5D0-D651-0E40-87E7-1B2135C66B77}"/>
    <dgm:cxn modelId="{FEC0FAB1-DA29-5649-81BE-49949BBE03C9}" srcId="{40103D03-8E9E-7D4E-8554-77C0DC8390D3}" destId="{540BE9A0-5971-E341-B64E-2A92D9D2E55A}" srcOrd="0" destOrd="0" parTransId="{2EB2117D-0C8A-BA47-A1B5-CDED79C461BB}" sibTransId="{B25DC719-6264-E746-84BF-9C2D91F00900}"/>
    <dgm:cxn modelId="{0B783DD0-FA56-2C4D-908C-97144469C943}" type="presOf" srcId="{AB69C466-4F50-744E-A167-B18184601FE8}" destId="{5991137D-5DFE-5840-992F-529F42679F6E}" srcOrd="0" destOrd="0" presId="urn:microsoft.com/office/officeart/2005/8/layout/chevron2"/>
    <dgm:cxn modelId="{FB2A2C03-4851-D648-B918-7A3B8FDAFCA2}" type="presOf" srcId="{B517D6CB-B6B3-8A42-9175-17556F62851D}" destId="{43B6B31C-1F42-0F44-8FE8-427612EA71CA}" srcOrd="0" destOrd="0" presId="urn:microsoft.com/office/officeart/2005/8/layout/chevron2"/>
    <dgm:cxn modelId="{120C1BCC-7EF6-1B41-8C62-A387ABC6BEA2}" srcId="{2B2C375A-7D5E-F74C-BD47-C150F8CE27A8}" destId="{FE839421-A109-7242-9EF3-AAEEB102E961}" srcOrd="0" destOrd="0" parTransId="{53F52A37-0853-D342-9C05-F8BDCDE2C352}" sibTransId="{0C86D31B-F4B6-D344-B0C9-27B311D908DA}"/>
    <dgm:cxn modelId="{3900DB31-BC03-7742-8579-9A5821A2D099}" type="presOf" srcId="{7AD6CDB1-4EDD-624A-B9AB-C2C6BFE825BE}" destId="{4969CEB7-B6BB-664E-A042-0B686F05946E}" srcOrd="0" destOrd="0" presId="urn:microsoft.com/office/officeart/2005/8/layout/chevron2"/>
    <dgm:cxn modelId="{DD239FF5-3DA5-B849-93A3-77C4108F44A6}" srcId="{7AD6CDB1-4EDD-624A-B9AB-C2C6BFE825BE}" destId="{40103D03-8E9E-7D4E-8554-77C0DC8390D3}" srcOrd="3" destOrd="0" parTransId="{FE696EE2-1ECE-E84B-B4E6-3C98A412CC84}" sibTransId="{4FC33269-F6C4-EB4F-B793-D3BEA20A1A0A}"/>
    <dgm:cxn modelId="{D5EAE3AC-6B2E-EC4A-8727-A05A7A4CA558}" type="presOf" srcId="{FE839421-A109-7242-9EF3-AAEEB102E961}" destId="{5BAE0169-0329-4B43-B7D6-CC8406739372}" srcOrd="0" destOrd="0" presId="urn:microsoft.com/office/officeart/2005/8/layout/chevron2"/>
    <dgm:cxn modelId="{CF6DA2C6-1F6D-8748-B7B9-B18B36EA7935}" srcId="{7AD6CDB1-4EDD-624A-B9AB-C2C6BFE825BE}" destId="{6F664F28-BEEC-9B4F-A80C-6025216D375B}" srcOrd="1" destOrd="0" parTransId="{CBE6ECA0-265C-C74D-B1B7-1FEB7ED1C55C}" sibTransId="{98D4E717-EE4A-C440-80B0-0670741F75BF}"/>
    <dgm:cxn modelId="{FEB83FD2-AC65-B74E-9C33-E1AD7F1B42B8}" type="presOf" srcId="{FD56C30D-344F-BD49-A0F3-6107F600C6B2}" destId="{D2E5DB8C-3E50-5D4F-80D3-13A32ECA1BFC}" srcOrd="0" destOrd="0" presId="urn:microsoft.com/office/officeart/2005/8/layout/chevron2"/>
    <dgm:cxn modelId="{211FC8E7-5738-BB4F-85A7-1072CC08F837}" type="presOf" srcId="{2B2C375A-7D5E-F74C-BD47-C150F8CE27A8}" destId="{A3BF02B1-B195-7F4E-9EF6-A3216E9BF312}" srcOrd="0" destOrd="0" presId="urn:microsoft.com/office/officeart/2005/8/layout/chevron2"/>
    <dgm:cxn modelId="{6419F643-1FA1-3C4B-884B-7EFBD1B39AD6}" srcId="{6F664F28-BEEC-9B4F-A80C-6025216D375B}" destId="{FD56C30D-344F-BD49-A0F3-6107F600C6B2}" srcOrd="0" destOrd="0" parTransId="{17BF42A8-14A0-784C-847C-7549D2D80B11}" sibTransId="{F88B1C30-DDA8-6E40-B888-468B9D344B15}"/>
    <dgm:cxn modelId="{5222AC7E-D74C-CF45-87DC-01CF89D0F6F7}" srcId="{7AD6CDB1-4EDD-624A-B9AB-C2C6BFE825BE}" destId="{AB69C466-4F50-744E-A167-B18184601FE8}" srcOrd="0" destOrd="0" parTransId="{DD23984A-A52C-4D4F-8B78-0ED5B953A433}" sibTransId="{FAADDEF4-29BB-6B49-9773-862419D9DD57}"/>
    <dgm:cxn modelId="{8C14EA29-6DE3-1C4B-AAC9-77B6FE7AAA9C}" type="presOf" srcId="{6F664F28-BEEC-9B4F-A80C-6025216D375B}" destId="{A7ED5C28-CA43-0B41-9803-3CE734F5194D}" srcOrd="0" destOrd="0" presId="urn:microsoft.com/office/officeart/2005/8/layout/chevron2"/>
    <dgm:cxn modelId="{0CDA3328-5538-BC44-8F7B-6206E5A62732}" type="presParOf" srcId="{4969CEB7-B6BB-664E-A042-0B686F05946E}" destId="{3E7C9F67-73D6-204F-8AD7-6D7441F9464A}" srcOrd="0" destOrd="0" presId="urn:microsoft.com/office/officeart/2005/8/layout/chevron2"/>
    <dgm:cxn modelId="{4A9E40D0-0F52-DC4A-B903-B5EBC4964361}" type="presParOf" srcId="{3E7C9F67-73D6-204F-8AD7-6D7441F9464A}" destId="{5991137D-5DFE-5840-992F-529F42679F6E}" srcOrd="0" destOrd="0" presId="urn:microsoft.com/office/officeart/2005/8/layout/chevron2"/>
    <dgm:cxn modelId="{F3C39198-10E2-0F49-B436-D604286399F6}" type="presParOf" srcId="{3E7C9F67-73D6-204F-8AD7-6D7441F9464A}" destId="{43B6B31C-1F42-0F44-8FE8-427612EA71CA}" srcOrd="1" destOrd="0" presId="urn:microsoft.com/office/officeart/2005/8/layout/chevron2"/>
    <dgm:cxn modelId="{84F037AC-2564-874B-B31E-73179FA18F15}" type="presParOf" srcId="{4969CEB7-B6BB-664E-A042-0B686F05946E}" destId="{60937E12-002B-AA46-BC87-C30FDC6F0A60}" srcOrd="1" destOrd="0" presId="urn:microsoft.com/office/officeart/2005/8/layout/chevron2"/>
    <dgm:cxn modelId="{BC4EB3CA-9DAE-D14C-8504-9109123EA1EF}" type="presParOf" srcId="{4969CEB7-B6BB-664E-A042-0B686F05946E}" destId="{F9E0BB37-6BD4-4443-9494-5116EBDD979E}" srcOrd="2" destOrd="0" presId="urn:microsoft.com/office/officeart/2005/8/layout/chevron2"/>
    <dgm:cxn modelId="{1F8C13F4-5F7D-404B-9DD9-1AB6152ADE55}" type="presParOf" srcId="{F9E0BB37-6BD4-4443-9494-5116EBDD979E}" destId="{A7ED5C28-CA43-0B41-9803-3CE734F5194D}" srcOrd="0" destOrd="0" presId="urn:microsoft.com/office/officeart/2005/8/layout/chevron2"/>
    <dgm:cxn modelId="{7CF3707D-D3FA-5740-AD37-34577DC1123F}" type="presParOf" srcId="{F9E0BB37-6BD4-4443-9494-5116EBDD979E}" destId="{D2E5DB8C-3E50-5D4F-80D3-13A32ECA1BFC}" srcOrd="1" destOrd="0" presId="urn:microsoft.com/office/officeart/2005/8/layout/chevron2"/>
    <dgm:cxn modelId="{B21EC431-0A45-9542-80A9-FC8D08995C77}" type="presParOf" srcId="{4969CEB7-B6BB-664E-A042-0B686F05946E}" destId="{8F2346E7-58CC-7C48-8B18-EC5AD6A920F8}" srcOrd="3" destOrd="0" presId="urn:microsoft.com/office/officeart/2005/8/layout/chevron2"/>
    <dgm:cxn modelId="{EC535BB3-10F5-6F48-9429-25F380FF45FB}" type="presParOf" srcId="{4969CEB7-B6BB-664E-A042-0B686F05946E}" destId="{6A51D3C6-D0DC-DE40-A20C-184BE2486CDA}" srcOrd="4" destOrd="0" presId="urn:microsoft.com/office/officeart/2005/8/layout/chevron2"/>
    <dgm:cxn modelId="{783305BE-8723-7A46-A881-58872E74BEDC}" type="presParOf" srcId="{6A51D3C6-D0DC-DE40-A20C-184BE2486CDA}" destId="{A3BF02B1-B195-7F4E-9EF6-A3216E9BF312}" srcOrd="0" destOrd="0" presId="urn:microsoft.com/office/officeart/2005/8/layout/chevron2"/>
    <dgm:cxn modelId="{B0ADB3CC-9F88-764C-9A07-906AC4DC42E7}" type="presParOf" srcId="{6A51D3C6-D0DC-DE40-A20C-184BE2486CDA}" destId="{5BAE0169-0329-4B43-B7D6-CC8406739372}" srcOrd="1" destOrd="0" presId="urn:microsoft.com/office/officeart/2005/8/layout/chevron2"/>
    <dgm:cxn modelId="{49F50D12-91C3-4E48-98FE-0608C55DCE1B}" type="presParOf" srcId="{4969CEB7-B6BB-664E-A042-0B686F05946E}" destId="{99F72EC3-AB6A-BA43-98E1-62B47684453D}" srcOrd="5" destOrd="0" presId="urn:microsoft.com/office/officeart/2005/8/layout/chevron2"/>
    <dgm:cxn modelId="{EABA664F-9B6F-6941-A6E5-F6D55563847A}" type="presParOf" srcId="{4969CEB7-B6BB-664E-A042-0B686F05946E}" destId="{57BE5A6A-23C8-E341-A68B-050E57F5507E}" srcOrd="6" destOrd="0" presId="urn:microsoft.com/office/officeart/2005/8/layout/chevron2"/>
    <dgm:cxn modelId="{E32C2380-D030-7A47-839F-488B92A56A57}" type="presParOf" srcId="{57BE5A6A-23C8-E341-A68B-050E57F5507E}" destId="{426FADC2-CE7C-EC4E-88A7-98B5CA444492}" srcOrd="0" destOrd="0" presId="urn:microsoft.com/office/officeart/2005/8/layout/chevron2"/>
    <dgm:cxn modelId="{3AD4075B-3C1C-AD4E-9992-586FD61ADC58}" type="presParOf" srcId="{57BE5A6A-23C8-E341-A68B-050E57F5507E}" destId="{844ADDD9-AB80-D749-9FE0-86449AC5E9B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9B9C2-A73E-4BFE-9640-5C31018A0B41}" type="doc">
      <dgm:prSet loTypeId="urn:microsoft.com/office/officeart/2005/8/layout/hList6" loCatId="list" qsTypeId="urn:microsoft.com/office/officeart/2005/8/quickstyle/simple3" qsCatId="simple" csTypeId="urn:microsoft.com/office/officeart/2005/8/colors/accent1_1" csCatId="accent1" phldr="1"/>
      <dgm:spPr/>
      <dgm:t>
        <a:bodyPr/>
        <a:lstStyle/>
        <a:p>
          <a:endParaRPr lang="en-US"/>
        </a:p>
      </dgm:t>
    </dgm:pt>
    <dgm:pt modelId="{CF9CE74C-E2A4-4512-A5B4-47A24385F2BD}">
      <dgm:prSet phldrT="[Text]"/>
      <dgm:spPr/>
      <dgm:t>
        <a:bodyPr/>
        <a:lstStyle/>
        <a:p>
          <a:r>
            <a:rPr lang="en-US" dirty="0" smtClean="0"/>
            <a:t>Even parity </a:t>
          </a:r>
        </a:p>
        <a:p>
          <a:r>
            <a:rPr lang="en-US" dirty="0" smtClean="0"/>
            <a:t>Even number of 1s</a:t>
          </a:r>
          <a:endParaRPr lang="en-US" dirty="0"/>
        </a:p>
      </dgm:t>
    </dgm:pt>
    <dgm:pt modelId="{F873A8D2-9B74-41B4-B360-61C565FF423D}" type="parTrans" cxnId="{02011EFB-E692-4954-9D58-A60AE8AA4F9A}">
      <dgm:prSet/>
      <dgm:spPr/>
      <dgm:t>
        <a:bodyPr/>
        <a:lstStyle/>
        <a:p>
          <a:endParaRPr lang="en-US"/>
        </a:p>
      </dgm:t>
    </dgm:pt>
    <dgm:pt modelId="{88778DCD-11F3-4095-99E7-3183725F8A2D}" type="sibTrans" cxnId="{02011EFB-E692-4954-9D58-A60AE8AA4F9A}">
      <dgm:prSet/>
      <dgm:spPr/>
      <dgm:t>
        <a:bodyPr/>
        <a:lstStyle/>
        <a:p>
          <a:endParaRPr lang="en-US"/>
        </a:p>
      </dgm:t>
    </dgm:pt>
    <dgm:pt modelId="{6E186A4E-E396-44DB-A9DB-D74472E80715}">
      <dgm:prSet phldrT="[Text]"/>
      <dgm:spPr/>
      <dgm:t>
        <a:bodyPr/>
        <a:lstStyle/>
        <a:p>
          <a:r>
            <a:rPr lang="en-US" dirty="0" smtClean="0"/>
            <a:t>Used for synchronous transmission</a:t>
          </a:r>
          <a:endParaRPr lang="en-US" dirty="0"/>
        </a:p>
      </dgm:t>
    </dgm:pt>
    <dgm:pt modelId="{7D6656A4-7DBA-4748-84D6-0C603D90E56D}" type="parTrans" cxnId="{1A39AC8F-976D-4DF4-9A51-13E2A675CBAB}">
      <dgm:prSet/>
      <dgm:spPr/>
      <dgm:t>
        <a:bodyPr/>
        <a:lstStyle/>
        <a:p>
          <a:endParaRPr lang="en-US"/>
        </a:p>
      </dgm:t>
    </dgm:pt>
    <dgm:pt modelId="{F425EAAB-5F76-47C3-8015-E473C217E906}" type="sibTrans" cxnId="{1A39AC8F-976D-4DF4-9A51-13E2A675CBAB}">
      <dgm:prSet/>
      <dgm:spPr/>
      <dgm:t>
        <a:bodyPr/>
        <a:lstStyle/>
        <a:p>
          <a:endParaRPr lang="en-US"/>
        </a:p>
      </dgm:t>
    </dgm:pt>
    <dgm:pt modelId="{E52B4C3C-E293-4423-A6CC-55FB94D116E0}">
      <dgm:prSet phldrT="[Text]"/>
      <dgm:spPr/>
      <dgm:t>
        <a:bodyPr/>
        <a:lstStyle/>
        <a:p>
          <a:r>
            <a:rPr lang="en-US" dirty="0" smtClean="0"/>
            <a:t>Odd parity  </a:t>
          </a:r>
        </a:p>
        <a:p>
          <a:r>
            <a:rPr lang="en-US" dirty="0" smtClean="0"/>
            <a:t>Odd number of 1s</a:t>
          </a:r>
          <a:endParaRPr lang="en-US" dirty="0"/>
        </a:p>
      </dgm:t>
    </dgm:pt>
    <dgm:pt modelId="{0BCD29EA-0C93-4D25-AF57-3E1324200930}" type="parTrans" cxnId="{7E7826BD-9779-400A-B73C-FE28F0E79CAA}">
      <dgm:prSet/>
      <dgm:spPr/>
      <dgm:t>
        <a:bodyPr/>
        <a:lstStyle/>
        <a:p>
          <a:endParaRPr lang="en-US"/>
        </a:p>
      </dgm:t>
    </dgm:pt>
    <dgm:pt modelId="{7B08EEC7-31A6-4255-AF21-831C2D7DDBB0}" type="sibTrans" cxnId="{7E7826BD-9779-400A-B73C-FE28F0E79CAA}">
      <dgm:prSet/>
      <dgm:spPr/>
      <dgm:t>
        <a:bodyPr/>
        <a:lstStyle/>
        <a:p>
          <a:endParaRPr lang="en-US"/>
        </a:p>
      </dgm:t>
    </dgm:pt>
    <dgm:pt modelId="{0E2E71B6-2454-4B7F-A66E-F9ABA3D19B5F}">
      <dgm:prSet phldrT="[Text]"/>
      <dgm:spPr/>
      <dgm:t>
        <a:bodyPr/>
        <a:lstStyle/>
        <a:p>
          <a:r>
            <a:rPr lang="en-US" dirty="0" smtClean="0"/>
            <a:t>Used for asynchronous transmission</a:t>
          </a:r>
          <a:endParaRPr lang="en-US" dirty="0"/>
        </a:p>
      </dgm:t>
    </dgm:pt>
    <dgm:pt modelId="{D8649565-EBFD-43A1-8F4E-78BA71BBDC83}" type="parTrans" cxnId="{7A7F6549-4420-435B-809A-138C1E0166A3}">
      <dgm:prSet/>
      <dgm:spPr/>
      <dgm:t>
        <a:bodyPr/>
        <a:lstStyle/>
        <a:p>
          <a:endParaRPr lang="en-US"/>
        </a:p>
      </dgm:t>
    </dgm:pt>
    <dgm:pt modelId="{B99D6754-5BDC-46F3-A722-804B2C464382}" type="sibTrans" cxnId="{7A7F6549-4420-435B-809A-138C1E0166A3}">
      <dgm:prSet/>
      <dgm:spPr/>
      <dgm:t>
        <a:bodyPr/>
        <a:lstStyle/>
        <a:p>
          <a:endParaRPr lang="en-US"/>
        </a:p>
      </dgm:t>
    </dgm:pt>
    <dgm:pt modelId="{67DA44EA-4E47-4895-A92C-A9E4A76B72EE}" type="pres">
      <dgm:prSet presAssocID="{D4D9B9C2-A73E-4BFE-9640-5C31018A0B41}" presName="Name0" presStyleCnt="0">
        <dgm:presLayoutVars>
          <dgm:dir/>
          <dgm:resizeHandles val="exact"/>
        </dgm:presLayoutVars>
      </dgm:prSet>
      <dgm:spPr/>
      <dgm:t>
        <a:bodyPr/>
        <a:lstStyle/>
        <a:p>
          <a:endParaRPr lang="en-US"/>
        </a:p>
      </dgm:t>
    </dgm:pt>
    <dgm:pt modelId="{8959ED06-E6FD-49FB-8CC3-25EF89D27781}" type="pres">
      <dgm:prSet presAssocID="{CF9CE74C-E2A4-4512-A5B4-47A24385F2BD}" presName="node" presStyleLbl="node1" presStyleIdx="0" presStyleCnt="2" custLinFactX="-9002" custLinFactNeighborX="-100000" custLinFactNeighborY="-14634">
        <dgm:presLayoutVars>
          <dgm:bulletEnabled val="1"/>
        </dgm:presLayoutVars>
      </dgm:prSet>
      <dgm:spPr/>
      <dgm:t>
        <a:bodyPr/>
        <a:lstStyle/>
        <a:p>
          <a:endParaRPr lang="en-US"/>
        </a:p>
      </dgm:t>
    </dgm:pt>
    <dgm:pt modelId="{B06C1418-4593-4B13-BFD5-9C750355050C}" type="pres">
      <dgm:prSet presAssocID="{88778DCD-11F3-4095-99E7-3183725F8A2D}" presName="sibTrans" presStyleCnt="0"/>
      <dgm:spPr/>
      <dgm:t>
        <a:bodyPr/>
        <a:lstStyle/>
        <a:p>
          <a:endParaRPr lang="en-US"/>
        </a:p>
      </dgm:t>
    </dgm:pt>
    <dgm:pt modelId="{E44B2B38-18F8-403C-AE65-414C24E4B5B8}" type="pres">
      <dgm:prSet presAssocID="{E52B4C3C-E293-4423-A6CC-55FB94D116E0}" presName="node" presStyleLbl="node1" presStyleIdx="1" presStyleCnt="2">
        <dgm:presLayoutVars>
          <dgm:bulletEnabled val="1"/>
        </dgm:presLayoutVars>
      </dgm:prSet>
      <dgm:spPr/>
      <dgm:t>
        <a:bodyPr/>
        <a:lstStyle/>
        <a:p>
          <a:endParaRPr lang="en-US"/>
        </a:p>
      </dgm:t>
    </dgm:pt>
  </dgm:ptLst>
  <dgm:cxnLst>
    <dgm:cxn modelId="{A184261D-833B-4907-B2E4-F19E8E86EB76}" type="presOf" srcId="{E52B4C3C-E293-4423-A6CC-55FB94D116E0}" destId="{E44B2B38-18F8-403C-AE65-414C24E4B5B8}" srcOrd="0" destOrd="0" presId="urn:microsoft.com/office/officeart/2005/8/layout/hList6"/>
    <dgm:cxn modelId="{7E7826BD-9779-400A-B73C-FE28F0E79CAA}" srcId="{D4D9B9C2-A73E-4BFE-9640-5C31018A0B41}" destId="{E52B4C3C-E293-4423-A6CC-55FB94D116E0}" srcOrd="1" destOrd="0" parTransId="{0BCD29EA-0C93-4D25-AF57-3E1324200930}" sibTransId="{7B08EEC7-31A6-4255-AF21-831C2D7DDBB0}"/>
    <dgm:cxn modelId="{1A39AC8F-976D-4DF4-9A51-13E2A675CBAB}" srcId="{CF9CE74C-E2A4-4512-A5B4-47A24385F2BD}" destId="{6E186A4E-E396-44DB-A9DB-D74472E80715}" srcOrd="0" destOrd="0" parTransId="{7D6656A4-7DBA-4748-84D6-0C603D90E56D}" sibTransId="{F425EAAB-5F76-47C3-8015-E473C217E906}"/>
    <dgm:cxn modelId="{0E5D779C-AD69-4CCA-9E40-894BB382A568}" type="presOf" srcId="{D4D9B9C2-A73E-4BFE-9640-5C31018A0B41}" destId="{67DA44EA-4E47-4895-A92C-A9E4A76B72EE}" srcOrd="0" destOrd="0" presId="urn:microsoft.com/office/officeart/2005/8/layout/hList6"/>
    <dgm:cxn modelId="{02011EFB-E692-4954-9D58-A60AE8AA4F9A}" srcId="{D4D9B9C2-A73E-4BFE-9640-5C31018A0B41}" destId="{CF9CE74C-E2A4-4512-A5B4-47A24385F2BD}" srcOrd="0" destOrd="0" parTransId="{F873A8D2-9B74-41B4-B360-61C565FF423D}" sibTransId="{88778DCD-11F3-4095-99E7-3183725F8A2D}"/>
    <dgm:cxn modelId="{7A7F6549-4420-435B-809A-138C1E0166A3}" srcId="{E52B4C3C-E293-4423-A6CC-55FB94D116E0}" destId="{0E2E71B6-2454-4B7F-A66E-F9ABA3D19B5F}" srcOrd="0" destOrd="0" parTransId="{D8649565-EBFD-43A1-8F4E-78BA71BBDC83}" sibTransId="{B99D6754-5BDC-46F3-A722-804B2C464382}"/>
    <dgm:cxn modelId="{826500CD-BFBF-4F8F-8EA8-9E626EA3C131}" type="presOf" srcId="{0E2E71B6-2454-4B7F-A66E-F9ABA3D19B5F}" destId="{E44B2B38-18F8-403C-AE65-414C24E4B5B8}" srcOrd="0" destOrd="1" presId="urn:microsoft.com/office/officeart/2005/8/layout/hList6"/>
    <dgm:cxn modelId="{A6A16B92-4498-440C-B83B-BA42A9334A2A}" type="presOf" srcId="{6E186A4E-E396-44DB-A9DB-D74472E80715}" destId="{8959ED06-E6FD-49FB-8CC3-25EF89D27781}" srcOrd="0" destOrd="1" presId="urn:microsoft.com/office/officeart/2005/8/layout/hList6"/>
    <dgm:cxn modelId="{45735B1A-539E-4DFD-AB98-6F7BA91C5647}" type="presOf" srcId="{CF9CE74C-E2A4-4512-A5B4-47A24385F2BD}" destId="{8959ED06-E6FD-49FB-8CC3-25EF89D27781}" srcOrd="0" destOrd="0" presId="urn:microsoft.com/office/officeart/2005/8/layout/hList6"/>
    <dgm:cxn modelId="{3640186E-B753-471D-A9E2-639CC17A70FB}" type="presParOf" srcId="{67DA44EA-4E47-4895-A92C-A9E4A76B72EE}" destId="{8959ED06-E6FD-49FB-8CC3-25EF89D27781}" srcOrd="0" destOrd="0" presId="urn:microsoft.com/office/officeart/2005/8/layout/hList6"/>
    <dgm:cxn modelId="{F5E9B08E-35FC-41BA-8CE1-6EE41CF41A95}" type="presParOf" srcId="{67DA44EA-4E47-4895-A92C-A9E4A76B72EE}" destId="{B06C1418-4593-4B13-BFD5-9C750355050C}" srcOrd="1" destOrd="0" presId="urn:microsoft.com/office/officeart/2005/8/layout/hList6"/>
    <dgm:cxn modelId="{13D7E3FB-35DF-4886-B5FE-6C16C052FC04}" type="presParOf" srcId="{67DA44EA-4E47-4895-A92C-A9E4A76B72EE}" destId="{E44B2B38-18F8-403C-AE65-414C24E4B5B8}"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9629D-4DFD-9F49-A62C-BF1087CAD28C}"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CE2BBCA1-500C-9145-B746-5CF0E046C551}">
      <dgm:prSet phldrT="[Text]"/>
      <dgm:spPr/>
      <dgm:t>
        <a:bodyPr/>
        <a:lstStyle/>
        <a:p>
          <a:r>
            <a:rPr lang="en-GB" smtClean="0"/>
            <a:t>Codeword</a:t>
          </a:r>
          <a:endParaRPr lang="en-US"/>
        </a:p>
      </dgm:t>
    </dgm:pt>
    <dgm:pt modelId="{69643874-B980-FC42-833C-8C0E2A54EAB0}" type="parTrans" cxnId="{A93DE606-3D0F-DF4C-8985-20B59F0E0E34}">
      <dgm:prSet/>
      <dgm:spPr/>
      <dgm:t>
        <a:bodyPr/>
        <a:lstStyle/>
        <a:p>
          <a:endParaRPr lang="en-US"/>
        </a:p>
      </dgm:t>
    </dgm:pt>
    <dgm:pt modelId="{75C0797A-976B-B14F-BC36-1EA5ED3AA587}" type="sibTrans" cxnId="{A93DE606-3D0F-DF4C-8985-20B59F0E0E34}">
      <dgm:prSet/>
      <dgm:spPr/>
      <dgm:t>
        <a:bodyPr/>
        <a:lstStyle/>
        <a:p>
          <a:endParaRPr lang="en-US"/>
        </a:p>
      </dgm:t>
    </dgm:pt>
    <dgm:pt modelId="{05E6818C-D68C-A74C-A2F5-1592E49B5A63}">
      <dgm:prSet/>
      <dgm:spPr/>
      <dgm:t>
        <a:bodyPr/>
        <a:lstStyle/>
        <a:p>
          <a:r>
            <a:rPr lang="en-GB" dirty="0" smtClean="0"/>
            <a:t>On the transmission end each </a:t>
          </a:r>
          <a:r>
            <a:rPr lang="en-GB" i="1" dirty="0" smtClean="0"/>
            <a:t>k</a:t>
          </a:r>
          <a:r>
            <a:rPr lang="en-GB" dirty="0" smtClean="0"/>
            <a:t>-bit block of data is mapped into an </a:t>
          </a:r>
          <a:r>
            <a:rPr lang="en-GB" i="1" dirty="0" smtClean="0"/>
            <a:t>n</a:t>
          </a:r>
          <a:r>
            <a:rPr lang="en-GB" dirty="0" smtClean="0"/>
            <a:t>-bit block (</a:t>
          </a:r>
          <a:r>
            <a:rPr lang="en-GB" i="1" dirty="0" smtClean="0"/>
            <a:t>n &gt; k</a:t>
          </a:r>
          <a:r>
            <a:rPr lang="en-GB" dirty="0" smtClean="0"/>
            <a:t>) using a forward error correction (FEC) encoder</a:t>
          </a:r>
          <a:endParaRPr lang="en-GB" dirty="0"/>
        </a:p>
      </dgm:t>
    </dgm:pt>
    <dgm:pt modelId="{1BAD38D5-FE5B-8040-A8D3-F5B5DE05F116}" type="parTrans" cxnId="{0C199F76-815F-2D4F-9587-6BFC9DF5BE33}">
      <dgm:prSet/>
      <dgm:spPr/>
      <dgm:t>
        <a:bodyPr/>
        <a:lstStyle/>
        <a:p>
          <a:endParaRPr lang="en-US"/>
        </a:p>
      </dgm:t>
    </dgm:pt>
    <dgm:pt modelId="{D3AFFF90-E077-2341-9389-4EAA23068E36}" type="sibTrans" cxnId="{0C199F76-815F-2D4F-9587-6BFC9DF5BE33}">
      <dgm:prSet/>
      <dgm:spPr/>
      <dgm:t>
        <a:bodyPr/>
        <a:lstStyle/>
        <a:p>
          <a:endParaRPr lang="en-US"/>
        </a:p>
      </dgm:t>
    </dgm:pt>
    <dgm:pt modelId="{9B4CFBAD-ED2D-C540-BF18-9F8C2068351F}" type="pres">
      <dgm:prSet presAssocID="{D3F9629D-4DFD-9F49-A62C-BF1087CAD28C}" presName="Name0" presStyleCnt="0">
        <dgm:presLayoutVars>
          <dgm:dir/>
          <dgm:animLvl val="lvl"/>
          <dgm:resizeHandles val="exact"/>
        </dgm:presLayoutVars>
      </dgm:prSet>
      <dgm:spPr/>
      <dgm:t>
        <a:bodyPr/>
        <a:lstStyle/>
        <a:p>
          <a:endParaRPr lang="en-US"/>
        </a:p>
      </dgm:t>
    </dgm:pt>
    <dgm:pt modelId="{6AC89106-C46F-9446-AD84-BEB375B85C90}" type="pres">
      <dgm:prSet presAssocID="{CE2BBCA1-500C-9145-B746-5CF0E046C551}" presName="composite" presStyleCnt="0"/>
      <dgm:spPr/>
      <dgm:t>
        <a:bodyPr/>
        <a:lstStyle/>
        <a:p>
          <a:endParaRPr lang="en-US"/>
        </a:p>
      </dgm:t>
    </dgm:pt>
    <dgm:pt modelId="{578AD74E-0CBB-8944-BF79-CDF466AE9B7B}" type="pres">
      <dgm:prSet presAssocID="{CE2BBCA1-500C-9145-B746-5CF0E046C551}" presName="parTx" presStyleLbl="alignNode1" presStyleIdx="0" presStyleCnt="1">
        <dgm:presLayoutVars>
          <dgm:chMax val="0"/>
          <dgm:chPref val="0"/>
          <dgm:bulletEnabled val="1"/>
        </dgm:presLayoutVars>
      </dgm:prSet>
      <dgm:spPr/>
      <dgm:t>
        <a:bodyPr/>
        <a:lstStyle/>
        <a:p>
          <a:endParaRPr lang="en-US"/>
        </a:p>
      </dgm:t>
    </dgm:pt>
    <dgm:pt modelId="{6BA08A27-3577-C84C-9EF5-DC67DFCDFDD0}" type="pres">
      <dgm:prSet presAssocID="{CE2BBCA1-500C-9145-B746-5CF0E046C551}" presName="desTx" presStyleLbl="alignAccFollowNode1" presStyleIdx="0" presStyleCnt="1">
        <dgm:presLayoutVars>
          <dgm:bulletEnabled val="1"/>
        </dgm:presLayoutVars>
      </dgm:prSet>
      <dgm:spPr/>
      <dgm:t>
        <a:bodyPr/>
        <a:lstStyle/>
        <a:p>
          <a:endParaRPr lang="en-US"/>
        </a:p>
      </dgm:t>
    </dgm:pt>
  </dgm:ptLst>
  <dgm:cxnLst>
    <dgm:cxn modelId="{D940330F-1997-EE4B-B713-625575802D16}" type="presOf" srcId="{CE2BBCA1-500C-9145-B746-5CF0E046C551}" destId="{578AD74E-0CBB-8944-BF79-CDF466AE9B7B}" srcOrd="0" destOrd="0" presId="urn:microsoft.com/office/officeart/2005/8/layout/hList1"/>
    <dgm:cxn modelId="{0C199F76-815F-2D4F-9587-6BFC9DF5BE33}" srcId="{CE2BBCA1-500C-9145-B746-5CF0E046C551}" destId="{05E6818C-D68C-A74C-A2F5-1592E49B5A63}" srcOrd="0" destOrd="0" parTransId="{1BAD38D5-FE5B-8040-A8D3-F5B5DE05F116}" sibTransId="{D3AFFF90-E077-2341-9389-4EAA23068E36}"/>
    <dgm:cxn modelId="{D43AC477-267F-6D46-854D-96280C526576}" type="presOf" srcId="{D3F9629D-4DFD-9F49-A62C-BF1087CAD28C}" destId="{9B4CFBAD-ED2D-C540-BF18-9F8C2068351F}" srcOrd="0" destOrd="0" presId="urn:microsoft.com/office/officeart/2005/8/layout/hList1"/>
    <dgm:cxn modelId="{F97D0169-CBCD-6B40-8CBB-619BA31C7159}" type="presOf" srcId="{05E6818C-D68C-A74C-A2F5-1592E49B5A63}" destId="{6BA08A27-3577-C84C-9EF5-DC67DFCDFDD0}" srcOrd="0" destOrd="0" presId="urn:microsoft.com/office/officeart/2005/8/layout/hList1"/>
    <dgm:cxn modelId="{A93DE606-3D0F-DF4C-8985-20B59F0E0E34}" srcId="{D3F9629D-4DFD-9F49-A62C-BF1087CAD28C}" destId="{CE2BBCA1-500C-9145-B746-5CF0E046C551}" srcOrd="0" destOrd="0" parTransId="{69643874-B980-FC42-833C-8C0E2A54EAB0}" sibTransId="{75C0797A-976B-B14F-BC36-1EA5ED3AA587}"/>
    <dgm:cxn modelId="{FDBDE18D-E38C-EA4E-BD28-6EE12EF9D453}" type="presParOf" srcId="{9B4CFBAD-ED2D-C540-BF18-9F8C2068351F}" destId="{6AC89106-C46F-9446-AD84-BEB375B85C90}" srcOrd="0" destOrd="0" presId="urn:microsoft.com/office/officeart/2005/8/layout/hList1"/>
    <dgm:cxn modelId="{3D1E4D73-0960-2D45-AFE4-1548AA7D2D4D}" type="presParOf" srcId="{6AC89106-C46F-9446-AD84-BEB375B85C90}" destId="{578AD74E-0CBB-8944-BF79-CDF466AE9B7B}" srcOrd="0" destOrd="0" presId="urn:microsoft.com/office/officeart/2005/8/layout/hList1"/>
    <dgm:cxn modelId="{7BC48D62-1010-6B4E-971C-9D64751FA5B4}" type="presParOf" srcId="{6AC89106-C46F-9446-AD84-BEB375B85C90}" destId="{6BA08A27-3577-C84C-9EF5-DC67DFCDFD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583DD-D0CC-1743-B3BB-C89336C1CA5B}">
      <dsp:nvSpPr>
        <dsp:cNvPr id="0" name=""/>
        <dsp:cNvSpPr/>
      </dsp:nvSpPr>
      <dsp:spPr>
        <a:xfrm>
          <a:off x="4271" y="0"/>
          <a:ext cx="4108846" cy="3581400"/>
        </a:xfrm>
        <a:prstGeom prst="roundRect">
          <a:avLst>
            <a:gd name="adj" fmla="val 10000"/>
          </a:avLst>
        </a:prstGeom>
        <a:solidFill>
          <a:schemeClr val="accent3">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kumimoji="1" lang="en-GB" sz="4600" kern="1200" dirty="0" smtClean="0"/>
            <a:t>Single bit errors</a:t>
          </a:r>
          <a:endParaRPr lang="en-US" sz="4600" kern="1200" dirty="0"/>
        </a:p>
      </dsp:txBody>
      <dsp:txXfrm>
        <a:off x="4271" y="0"/>
        <a:ext cx="4108846" cy="1074420"/>
      </dsp:txXfrm>
    </dsp:sp>
    <dsp:sp modelId="{CE9C8F0F-0CCB-084D-9DBF-C1988C8DA7D9}">
      <dsp:nvSpPr>
        <dsp:cNvPr id="0" name=""/>
        <dsp:cNvSpPr/>
      </dsp:nvSpPr>
      <dsp:spPr>
        <a:xfrm>
          <a:off x="415156" y="1075469"/>
          <a:ext cx="3287077" cy="107984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Isolated error that alters one bit but does not affect nearby bits</a:t>
          </a:r>
          <a:endParaRPr lang="en-US" sz="1400" kern="1200" dirty="0"/>
        </a:p>
      </dsp:txBody>
      <dsp:txXfrm>
        <a:off x="446783" y="1107096"/>
        <a:ext cx="3223823" cy="1016587"/>
      </dsp:txXfrm>
    </dsp:sp>
    <dsp:sp modelId="{E45ACBC0-97BD-914F-8F27-751D4E87D09C}">
      <dsp:nvSpPr>
        <dsp:cNvPr id="0" name=""/>
        <dsp:cNvSpPr/>
      </dsp:nvSpPr>
      <dsp:spPr>
        <a:xfrm>
          <a:off x="415156" y="2321439"/>
          <a:ext cx="3287077" cy="107984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occur in the presence of white noise</a:t>
          </a:r>
          <a:endParaRPr kumimoji="1" lang="en-GB" sz="1400" kern="1200" dirty="0"/>
        </a:p>
      </dsp:txBody>
      <dsp:txXfrm>
        <a:off x="446783" y="2353066"/>
        <a:ext cx="3223823" cy="1016587"/>
      </dsp:txXfrm>
    </dsp:sp>
    <dsp:sp modelId="{E3A7059D-618B-DC45-8060-AACA05B25FB8}">
      <dsp:nvSpPr>
        <dsp:cNvPr id="0" name=""/>
        <dsp:cNvSpPr/>
      </dsp:nvSpPr>
      <dsp:spPr>
        <a:xfrm>
          <a:off x="4421281" y="0"/>
          <a:ext cx="4108846" cy="3581400"/>
        </a:xfrm>
        <a:prstGeom prst="roundRect">
          <a:avLst>
            <a:gd name="adj" fmla="val 10000"/>
          </a:avLst>
        </a:prstGeom>
        <a:solidFill>
          <a:schemeClr val="accent3">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kumimoji="1" lang="en-GB" sz="4600" kern="1200" dirty="0" smtClean="0"/>
            <a:t>Burst errors</a:t>
          </a:r>
          <a:endParaRPr lang="en-US" sz="4600" kern="1200" dirty="0"/>
        </a:p>
      </dsp:txBody>
      <dsp:txXfrm>
        <a:off x="4421281" y="0"/>
        <a:ext cx="4108846" cy="1074420"/>
      </dsp:txXfrm>
    </dsp:sp>
    <dsp:sp modelId="{A9FDFA48-4752-734F-8DDA-10E446DDB2A8}">
      <dsp:nvSpPr>
        <dsp:cNvPr id="0" name=""/>
        <dsp:cNvSpPr/>
      </dsp:nvSpPr>
      <dsp:spPr>
        <a:xfrm>
          <a:off x="4832166" y="1074726"/>
          <a:ext cx="3287077" cy="70360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Contiguous sequence of </a:t>
          </a:r>
          <a:r>
            <a:rPr kumimoji="1" lang="en-GB" sz="1400" i="1" kern="1200" dirty="0" smtClean="0"/>
            <a:t>B</a:t>
          </a:r>
          <a:r>
            <a:rPr kumimoji="1" lang="en-GB" sz="1400" kern="1200" dirty="0" smtClean="0"/>
            <a:t> bits in which the first and last bits and any number of intermediate bits are received in error</a:t>
          </a:r>
          <a:endParaRPr lang="en-US" sz="1400" kern="1200" dirty="0"/>
        </a:p>
      </dsp:txBody>
      <dsp:txXfrm>
        <a:off x="4852774" y="1095334"/>
        <a:ext cx="3245861" cy="662385"/>
      </dsp:txXfrm>
    </dsp:sp>
    <dsp:sp modelId="{C3754DD8-ED48-F14E-A98A-2D9AA43AE7B7}">
      <dsp:nvSpPr>
        <dsp:cNvPr id="0" name=""/>
        <dsp:cNvSpPr/>
      </dsp:nvSpPr>
      <dsp:spPr>
        <a:xfrm>
          <a:off x="4832166" y="1886574"/>
          <a:ext cx="3287077" cy="70360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Can be caused by impulse noise or by fading in a mobile wireless environment</a:t>
          </a:r>
          <a:endParaRPr kumimoji="1" lang="en-GB" sz="1400" kern="1200" dirty="0"/>
        </a:p>
      </dsp:txBody>
      <dsp:txXfrm>
        <a:off x="4852774" y="1907182"/>
        <a:ext cx="3245861" cy="662385"/>
      </dsp:txXfrm>
    </dsp:sp>
    <dsp:sp modelId="{DB2D72B1-0C31-8349-88FF-4FA36045DE62}">
      <dsp:nvSpPr>
        <dsp:cNvPr id="0" name=""/>
        <dsp:cNvSpPr/>
      </dsp:nvSpPr>
      <dsp:spPr>
        <a:xfrm>
          <a:off x="4832166" y="2698422"/>
          <a:ext cx="3287077" cy="70360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kumimoji="1" lang="en-GB" sz="1400" kern="1200" dirty="0" smtClean="0"/>
            <a:t>Effects of burst errors are greater at higher data rates</a:t>
          </a:r>
          <a:endParaRPr kumimoji="1" lang="en-GB" sz="1400" kern="1200" dirty="0"/>
        </a:p>
      </dsp:txBody>
      <dsp:txXfrm>
        <a:off x="4852774" y="2719030"/>
        <a:ext cx="3245861" cy="662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137D-5DFE-5840-992F-529F42679F6E}">
      <dsp:nvSpPr>
        <dsp:cNvPr id="0" name=""/>
        <dsp:cNvSpPr/>
      </dsp:nvSpPr>
      <dsp:spPr>
        <a:xfrm rot="5400000">
          <a:off x="-113487" y="114817"/>
          <a:ext cx="756586" cy="52961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err="1" smtClean="0">
              <a:solidFill>
                <a:srgbClr val="004040"/>
              </a:solidFill>
            </a:rPr>
            <a:t>P</a:t>
          </a:r>
          <a:r>
            <a:rPr lang="en-US" sz="1400" kern="1200" baseline="-25000" dirty="0" err="1" smtClean="0">
              <a:solidFill>
                <a:srgbClr val="004040"/>
              </a:solidFill>
              <a:latin typeface="Times New Roman" pitchFamily="-110" charset="0"/>
            </a:rPr>
            <a:t>b</a:t>
          </a:r>
          <a:endParaRPr lang="en-US" sz="1400" kern="1200" dirty="0">
            <a:solidFill>
              <a:srgbClr val="004040"/>
            </a:solidFill>
          </a:endParaRPr>
        </a:p>
      </dsp:txBody>
      <dsp:txXfrm rot="-5400000">
        <a:off x="1" y="266134"/>
        <a:ext cx="529610" cy="226976"/>
      </dsp:txXfrm>
    </dsp:sp>
    <dsp:sp modelId="{43B6B31C-1F42-0F44-8FE8-427612EA71CA}">
      <dsp:nvSpPr>
        <dsp:cNvPr id="0" name=""/>
        <dsp:cNvSpPr/>
      </dsp:nvSpPr>
      <dsp:spPr>
        <a:xfrm rot="5400000">
          <a:off x="3066914" y="-2535974"/>
          <a:ext cx="491781" cy="556638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en-US" sz="1400" kern="1200" dirty="0" smtClean="0"/>
            <a:t> Probability that a bit is received in error; also known as the bit error rate (BER)</a:t>
          </a:r>
          <a:endParaRPr lang="en-US" sz="1400" kern="1200" dirty="0"/>
        </a:p>
      </dsp:txBody>
      <dsp:txXfrm rot="-5400000">
        <a:off x="529611" y="25336"/>
        <a:ext cx="5542382" cy="443767"/>
      </dsp:txXfrm>
    </dsp:sp>
    <dsp:sp modelId="{A7ED5C28-CA43-0B41-9803-3CE734F5194D}">
      <dsp:nvSpPr>
        <dsp:cNvPr id="0" name=""/>
        <dsp:cNvSpPr/>
      </dsp:nvSpPr>
      <dsp:spPr>
        <a:xfrm rot="5400000">
          <a:off x="-113487" y="712635"/>
          <a:ext cx="756586" cy="52961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1</a:t>
          </a:r>
          <a:endParaRPr kumimoji="1" lang="en-US" sz="1400" kern="1200" dirty="0" smtClean="0">
            <a:solidFill>
              <a:srgbClr val="004040"/>
            </a:solidFill>
          </a:endParaRPr>
        </a:p>
      </dsp:txBody>
      <dsp:txXfrm rot="-5400000">
        <a:off x="1" y="863952"/>
        <a:ext cx="529610" cy="226976"/>
      </dsp:txXfrm>
    </dsp:sp>
    <dsp:sp modelId="{D2E5DB8C-3E50-5D4F-80D3-13A32ECA1BFC}">
      <dsp:nvSpPr>
        <dsp:cNvPr id="0" name=""/>
        <dsp:cNvSpPr/>
      </dsp:nvSpPr>
      <dsp:spPr>
        <a:xfrm rot="5400000">
          <a:off x="3066914" y="-1938156"/>
          <a:ext cx="491781" cy="556638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en-US" sz="1400" kern="1200" dirty="0" smtClean="0"/>
            <a:t>Probability that a frame arrives with no bit errors</a:t>
          </a:r>
        </a:p>
      </dsp:txBody>
      <dsp:txXfrm rot="-5400000">
        <a:off x="529611" y="623154"/>
        <a:ext cx="5542382" cy="443767"/>
      </dsp:txXfrm>
    </dsp:sp>
    <dsp:sp modelId="{A3BF02B1-B195-7F4E-9EF6-A3216E9BF312}">
      <dsp:nvSpPr>
        <dsp:cNvPr id="0" name=""/>
        <dsp:cNvSpPr/>
      </dsp:nvSpPr>
      <dsp:spPr>
        <a:xfrm rot="5400000">
          <a:off x="-113487" y="1310453"/>
          <a:ext cx="756586" cy="52961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2</a:t>
          </a:r>
          <a:endParaRPr kumimoji="1" lang="en-US" sz="1400" kern="1200" dirty="0" smtClean="0">
            <a:solidFill>
              <a:srgbClr val="004040"/>
            </a:solidFill>
          </a:endParaRPr>
        </a:p>
      </dsp:txBody>
      <dsp:txXfrm rot="-5400000">
        <a:off x="1" y="1461770"/>
        <a:ext cx="529610" cy="226976"/>
      </dsp:txXfrm>
    </dsp:sp>
    <dsp:sp modelId="{5BAE0169-0329-4B43-B7D6-CC8406739372}">
      <dsp:nvSpPr>
        <dsp:cNvPr id="0" name=""/>
        <dsp:cNvSpPr/>
      </dsp:nvSpPr>
      <dsp:spPr>
        <a:xfrm rot="5400000">
          <a:off x="3066914" y="-1340338"/>
          <a:ext cx="491781" cy="556638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en-US" sz="1400" kern="1200" dirty="0" smtClean="0"/>
            <a:t>Probability that, with an error-detecting algorithm in use, a frame arrives with one or more undetected errors</a:t>
          </a:r>
        </a:p>
      </dsp:txBody>
      <dsp:txXfrm rot="-5400000">
        <a:off x="529611" y="1220972"/>
        <a:ext cx="5542382" cy="443767"/>
      </dsp:txXfrm>
    </dsp:sp>
    <dsp:sp modelId="{426FADC2-CE7C-EC4E-88A7-98B5CA444492}">
      <dsp:nvSpPr>
        <dsp:cNvPr id="0" name=""/>
        <dsp:cNvSpPr/>
      </dsp:nvSpPr>
      <dsp:spPr>
        <a:xfrm rot="5400000">
          <a:off x="-113487" y="1908271"/>
          <a:ext cx="756586" cy="52961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sz="1400" kern="1200" dirty="0" smtClean="0">
              <a:solidFill>
                <a:srgbClr val="004040"/>
              </a:solidFill>
            </a:rPr>
            <a:t>P</a:t>
          </a:r>
          <a:r>
            <a:rPr lang="en-US" sz="1400" kern="1200" baseline="-25000" dirty="0" smtClean="0">
              <a:solidFill>
                <a:srgbClr val="004040"/>
              </a:solidFill>
              <a:latin typeface="Times New Roman" pitchFamily="-110" charset="0"/>
            </a:rPr>
            <a:t>3</a:t>
          </a:r>
          <a:endParaRPr kumimoji="1" lang="en-US" sz="1400" kern="1200" dirty="0" smtClean="0">
            <a:solidFill>
              <a:srgbClr val="004040"/>
            </a:solidFill>
          </a:endParaRPr>
        </a:p>
      </dsp:txBody>
      <dsp:txXfrm rot="-5400000">
        <a:off x="1" y="2059588"/>
        <a:ext cx="529610" cy="226976"/>
      </dsp:txXfrm>
    </dsp:sp>
    <dsp:sp modelId="{844ADDD9-AB80-D749-9FE0-86449AC5E9B5}">
      <dsp:nvSpPr>
        <dsp:cNvPr id="0" name=""/>
        <dsp:cNvSpPr/>
      </dsp:nvSpPr>
      <dsp:spPr>
        <a:xfrm rot="5400000">
          <a:off x="3066914" y="-742520"/>
          <a:ext cx="491781" cy="556638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en-US" sz="1400" kern="1200" dirty="0" smtClean="0"/>
            <a:t>Probability that, with an error-detecting algorithm in use, a frame arrives with one or more detected bit errors but no undetected bit errors</a:t>
          </a:r>
        </a:p>
      </dsp:txBody>
      <dsp:txXfrm rot="-5400000">
        <a:off x="529611" y="1818790"/>
        <a:ext cx="5542382" cy="443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9ED06-E6FD-49FB-8CC3-25EF89D27781}">
      <dsp:nvSpPr>
        <dsp:cNvPr id="0" name=""/>
        <dsp:cNvSpPr/>
      </dsp:nvSpPr>
      <dsp:spPr>
        <a:xfrm rot="16200000">
          <a:off x="-62172" y="62172"/>
          <a:ext cx="2362199" cy="2237854"/>
        </a:xfrm>
        <a:prstGeom prst="flowChartManualOperati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0" tIns="0" rIns="121679" bIns="0" numCol="1" spcCol="1270" anchor="t" anchorCtr="0">
          <a:noAutofit/>
        </a:bodyPr>
        <a:lstStyle/>
        <a:p>
          <a:pPr lvl="0" algn="l" defTabSz="844550">
            <a:lnSpc>
              <a:spcPct val="90000"/>
            </a:lnSpc>
            <a:spcBef>
              <a:spcPct val="0"/>
            </a:spcBef>
            <a:spcAft>
              <a:spcPct val="35000"/>
            </a:spcAft>
          </a:pPr>
          <a:r>
            <a:rPr lang="en-US" sz="1900" kern="1200" dirty="0" smtClean="0"/>
            <a:t>Even parity </a:t>
          </a:r>
        </a:p>
        <a:p>
          <a:pPr lvl="0" algn="l" defTabSz="844550">
            <a:lnSpc>
              <a:spcPct val="90000"/>
            </a:lnSpc>
            <a:spcBef>
              <a:spcPct val="0"/>
            </a:spcBef>
            <a:spcAft>
              <a:spcPct val="35000"/>
            </a:spcAft>
          </a:pPr>
          <a:r>
            <a:rPr lang="en-US" sz="1900" kern="1200" dirty="0" smtClean="0"/>
            <a:t>Even number of 1s</a:t>
          </a:r>
          <a:endParaRPr lang="en-US" sz="1900" kern="1200" dirty="0"/>
        </a:p>
        <a:p>
          <a:pPr marL="114300" lvl="1" indent="-114300" algn="l" defTabSz="666750">
            <a:lnSpc>
              <a:spcPct val="90000"/>
            </a:lnSpc>
            <a:spcBef>
              <a:spcPct val="0"/>
            </a:spcBef>
            <a:spcAft>
              <a:spcPct val="15000"/>
            </a:spcAft>
            <a:buChar char="••"/>
          </a:pPr>
          <a:r>
            <a:rPr lang="en-US" sz="1500" kern="1200" dirty="0" smtClean="0"/>
            <a:t>Used for synchronous transmission</a:t>
          </a:r>
          <a:endParaRPr lang="en-US" sz="1500" kern="1200" dirty="0"/>
        </a:p>
      </dsp:txBody>
      <dsp:txXfrm rot="5400000">
        <a:off x="1" y="472439"/>
        <a:ext cx="2237854" cy="1417319"/>
      </dsp:txXfrm>
    </dsp:sp>
    <dsp:sp modelId="{E44B2B38-18F8-403C-AE65-414C24E4B5B8}">
      <dsp:nvSpPr>
        <dsp:cNvPr id="0" name=""/>
        <dsp:cNvSpPr/>
      </dsp:nvSpPr>
      <dsp:spPr>
        <a:xfrm rot="16200000">
          <a:off x="2345846" y="62172"/>
          <a:ext cx="2362199" cy="2237854"/>
        </a:xfrm>
        <a:prstGeom prst="flowChartManualOperati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0" tIns="0" rIns="121679" bIns="0" numCol="1" spcCol="1270" anchor="t" anchorCtr="0">
          <a:noAutofit/>
        </a:bodyPr>
        <a:lstStyle/>
        <a:p>
          <a:pPr lvl="0" algn="l" defTabSz="844550">
            <a:lnSpc>
              <a:spcPct val="90000"/>
            </a:lnSpc>
            <a:spcBef>
              <a:spcPct val="0"/>
            </a:spcBef>
            <a:spcAft>
              <a:spcPct val="35000"/>
            </a:spcAft>
          </a:pPr>
          <a:r>
            <a:rPr lang="en-US" sz="1900" kern="1200" dirty="0" smtClean="0"/>
            <a:t>Odd parity  </a:t>
          </a:r>
        </a:p>
        <a:p>
          <a:pPr lvl="0" algn="l" defTabSz="844550">
            <a:lnSpc>
              <a:spcPct val="90000"/>
            </a:lnSpc>
            <a:spcBef>
              <a:spcPct val="0"/>
            </a:spcBef>
            <a:spcAft>
              <a:spcPct val="35000"/>
            </a:spcAft>
          </a:pPr>
          <a:r>
            <a:rPr lang="en-US" sz="1900" kern="1200" dirty="0" smtClean="0"/>
            <a:t>Odd number of 1s</a:t>
          </a:r>
          <a:endParaRPr lang="en-US" sz="1900" kern="1200" dirty="0"/>
        </a:p>
        <a:p>
          <a:pPr marL="114300" lvl="1" indent="-114300" algn="l" defTabSz="666750">
            <a:lnSpc>
              <a:spcPct val="90000"/>
            </a:lnSpc>
            <a:spcBef>
              <a:spcPct val="0"/>
            </a:spcBef>
            <a:spcAft>
              <a:spcPct val="15000"/>
            </a:spcAft>
            <a:buChar char="••"/>
          </a:pPr>
          <a:r>
            <a:rPr lang="en-US" sz="1500" kern="1200" dirty="0" smtClean="0"/>
            <a:t>Used for asynchronous transmission</a:t>
          </a:r>
          <a:endParaRPr lang="en-US" sz="1500" kern="1200" dirty="0"/>
        </a:p>
      </dsp:txBody>
      <dsp:txXfrm rot="5400000">
        <a:off x="2408019" y="472439"/>
        <a:ext cx="2237854" cy="1417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AD74E-0CBB-8944-BF79-CDF466AE9B7B}">
      <dsp:nvSpPr>
        <dsp:cNvPr id="0" name=""/>
        <dsp:cNvSpPr/>
      </dsp:nvSpPr>
      <dsp:spPr>
        <a:xfrm>
          <a:off x="0" y="42102"/>
          <a:ext cx="5867399" cy="6336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GB" sz="2200" kern="1200" smtClean="0"/>
            <a:t>Codeword</a:t>
          </a:r>
          <a:endParaRPr lang="en-US" sz="2200" kern="1200"/>
        </a:p>
      </dsp:txBody>
      <dsp:txXfrm>
        <a:off x="0" y="42102"/>
        <a:ext cx="5867399" cy="633600"/>
      </dsp:txXfrm>
    </dsp:sp>
    <dsp:sp modelId="{6BA08A27-3577-C84C-9EF5-DC67DFCDFDD0}">
      <dsp:nvSpPr>
        <dsp:cNvPr id="0" name=""/>
        <dsp:cNvSpPr/>
      </dsp:nvSpPr>
      <dsp:spPr>
        <a:xfrm>
          <a:off x="0" y="675702"/>
          <a:ext cx="5867399" cy="1237994"/>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GB" sz="2200" kern="1200" dirty="0" smtClean="0"/>
            <a:t>On the transmission end each </a:t>
          </a:r>
          <a:r>
            <a:rPr lang="en-GB" sz="2200" i="1" kern="1200" dirty="0" smtClean="0"/>
            <a:t>k</a:t>
          </a:r>
          <a:r>
            <a:rPr lang="en-GB" sz="2200" kern="1200" dirty="0" smtClean="0"/>
            <a:t>-bit block of data is mapped into an </a:t>
          </a:r>
          <a:r>
            <a:rPr lang="en-GB" sz="2200" i="1" kern="1200" dirty="0" smtClean="0"/>
            <a:t>n</a:t>
          </a:r>
          <a:r>
            <a:rPr lang="en-GB" sz="2200" kern="1200" dirty="0" smtClean="0"/>
            <a:t>-bit block (</a:t>
          </a:r>
          <a:r>
            <a:rPr lang="en-GB" sz="2200" i="1" kern="1200" dirty="0" smtClean="0"/>
            <a:t>n &gt; k</a:t>
          </a:r>
          <a:r>
            <a:rPr lang="en-GB" sz="2200" kern="1200" dirty="0" smtClean="0"/>
            <a:t>) using a forward error correction (FEC) encoder</a:t>
          </a:r>
          <a:endParaRPr lang="en-GB" sz="2200" kern="1200" dirty="0"/>
        </a:p>
      </dsp:txBody>
      <dsp:txXfrm>
        <a:off x="0" y="675702"/>
        <a:ext cx="5867399" cy="123799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A7A072-117A-3B47-864D-B04E07676470}" type="slidenum">
              <a:rPr lang="en-US"/>
              <a:pPr>
                <a:defRPr/>
              </a:pPr>
              <a:t>‹#›</a:t>
            </a:fld>
            <a:endParaRPr lang="en-US" dirty="0"/>
          </a:p>
        </p:txBody>
      </p:sp>
    </p:spTree>
    <p:extLst>
      <p:ext uri="{BB962C8B-B14F-4D97-AF65-F5344CB8AC3E}">
        <p14:creationId xmlns:p14="http://schemas.microsoft.com/office/powerpoint/2010/main" val="5480069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earlier chapters, we talked about transmission impairments and the effect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data rate and signal-to-noise ratio on bit error rate. Regardless of the design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transmission system, there will be errors, resulting in the change of 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more bits in a transmitted block of data.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This chapter examines error-detecting and error-correcting codes. ARQ protocols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discussed in Chapter 7. After a brief discussion of the distinction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single-bit errors and burst errors, this chapter describes three approaches to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detection: the use of parity bits, the Internet checksum technique, and the cyclic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redundancy check (CRC). The CRC error-detecting code is used in a wide variety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applications. Because of its complexity, we present three different approaches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describing the CRC algorithm.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error correction, this chapter provides an overview of the general principles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error-correcting codes. Specific examples are provided in Chapter 16.</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1</a:t>
            </a:fld>
            <a:endParaRPr lang="en-US" dirty="0"/>
          </a:p>
        </p:txBody>
      </p:sp>
    </p:spTree>
    <p:extLst>
      <p:ext uri="{BB962C8B-B14F-4D97-AF65-F5344CB8AC3E}">
        <p14:creationId xmlns:p14="http://schemas.microsoft.com/office/powerpoint/2010/main" val="1662739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4244BF-4961-9B4D-8915-10400128D141}" type="slidenum">
              <a:rPr lang="en-US"/>
              <a:pPr/>
              <a:t>10</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dirty="0">
                <a:latin typeface="Times" pitchFamily="-110" charset="0"/>
              </a:rPr>
              <a:t>One of the most common, and one of the most powerful, error-detecting codes is the cyclic redundancy check (CRC), which can be described as follows. Given a </a:t>
            </a:r>
            <a:r>
              <a:rPr lang="en-US" i="1" dirty="0">
                <a:latin typeface="Times" pitchFamily="-110" charset="0"/>
              </a:rPr>
              <a:t>k</a:t>
            </a:r>
            <a:r>
              <a:rPr lang="en-US" dirty="0">
                <a:latin typeface="Times" pitchFamily="-110" charset="0"/>
              </a:rPr>
              <a:t>-bit block of bits, or message, the transmitter generates an (</a:t>
            </a:r>
            <a:r>
              <a:rPr lang="en-US" i="1" dirty="0">
                <a:latin typeface="Times" pitchFamily="-110" charset="0"/>
              </a:rPr>
              <a:t>n</a:t>
            </a:r>
            <a:r>
              <a:rPr lang="en-US" dirty="0">
                <a:latin typeface="Times" pitchFamily="-110" charset="0"/>
              </a:rPr>
              <a:t> – </a:t>
            </a:r>
            <a:r>
              <a:rPr lang="en-US" i="1" dirty="0">
                <a:latin typeface="Times" pitchFamily="-110" charset="0"/>
              </a:rPr>
              <a:t>k</a:t>
            </a:r>
            <a:r>
              <a:rPr lang="en-US" dirty="0">
                <a:latin typeface="Times" pitchFamily="-110" charset="0"/>
              </a:rPr>
              <a:t>)-bit sequence, known as a frame check sequence (FCS), such that the resulting frame, consisting of </a:t>
            </a:r>
            <a:r>
              <a:rPr lang="en-US" i="1" dirty="0">
                <a:latin typeface="Times" pitchFamily="-110" charset="0"/>
              </a:rPr>
              <a:t>n</a:t>
            </a:r>
            <a:r>
              <a:rPr lang="en-US" dirty="0">
                <a:latin typeface="Times" pitchFamily="-110" charset="0"/>
              </a:rPr>
              <a:t> bits, is exactly divisible by some predetermined number. The receiver then divides the incoming frame by that number and, if there is no remainder, assumes there was no error.</a:t>
            </a:r>
            <a:r>
              <a:rPr lang="en-US" dirty="0" smtClean="0">
                <a:latin typeface="Times" pitchFamily="-110" charset="0"/>
              </a:rPr>
              <a:t> </a:t>
            </a:r>
          </a:p>
          <a:p>
            <a:endParaRPr lang="en-US" dirty="0" smtClean="0">
              <a:latin typeface="Times" pitchFamily="-110" charset="0"/>
            </a:endParaRPr>
          </a:p>
          <a:p>
            <a:r>
              <a:rPr lang="en-US" dirty="0" smtClean="0">
                <a:latin typeface="Times" pitchFamily="-110" charset="0"/>
              </a:rPr>
              <a:t>Can </a:t>
            </a:r>
            <a:r>
              <a:rPr lang="en-US" dirty="0">
                <a:latin typeface="Times" pitchFamily="-110" charset="0"/>
              </a:rPr>
              <a:t>state this procedure in three equivalent ways: modulo 2 arithmetic, polynomials, and digital </a:t>
            </a:r>
            <a:r>
              <a:rPr lang="en-US" dirty="0" smtClean="0">
                <a:latin typeface="Times" pitchFamily="-110" charset="0"/>
              </a:rPr>
              <a:t>logic</a:t>
            </a:r>
            <a:r>
              <a:rPr lang="en-US" dirty="0" smtClean="0"/>
              <a:t>. </a:t>
            </a:r>
            <a:endParaRPr lang="en-US" dirty="0"/>
          </a:p>
        </p:txBody>
      </p:sp>
    </p:spTree>
    <p:extLst>
      <p:ext uri="{BB962C8B-B14F-4D97-AF65-F5344CB8AC3E}">
        <p14:creationId xmlns:p14="http://schemas.microsoft.com/office/powerpoint/2010/main" val="195344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Modulo 2 arithmetic uses binary addition with no carries, which is just the exclusive-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(XOR) operation. Binary subtraction with no carries is also interpreted as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XOR operation.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second way of viewing the CRC process is to express all values as polynomials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 dummy variable X,  with binary coefficients. The coefficients correspond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in the binary number.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CRC process can be represented by, and indeed implemented as, a dividing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circuit consisting of XOR gates and a shift register. The shift register is a string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1-bit storage devices. Each device has an output line, which indicates the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currently stored, and an input line. At discrete time instants, known as clock times,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value in the storage device is replaced by the value indicated by its input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line. The entire register is clocked simultaneously, causing a 1-bit shift along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entire register.</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11</a:t>
            </a:fld>
            <a:endParaRPr lang="en-US" dirty="0"/>
          </a:p>
        </p:txBody>
      </p:sp>
    </p:spTree>
    <p:extLst>
      <p:ext uri="{BB962C8B-B14F-4D97-AF65-F5344CB8AC3E}">
        <p14:creationId xmlns:p14="http://schemas.microsoft.com/office/powerpoint/2010/main" val="187685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6.5 shows the polynomial division that corresponds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binary division in the preceding example.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12</a:t>
            </a:fld>
            <a:endParaRPr lang="en-US" dirty="0"/>
          </a:p>
        </p:txBody>
      </p:sp>
    </p:spTree>
    <p:extLst>
      <p:ext uri="{BB962C8B-B14F-4D97-AF65-F5344CB8AC3E}">
        <p14:creationId xmlns:p14="http://schemas.microsoft.com/office/powerpoint/2010/main" val="106975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architecture of a CRC circuit is best explained by first considering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example, which is illustrated in Figure 6.6.</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6.6a shows the shift-register implementation. The process begins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shift register cleared (all zeros). The message, or dividend, is then entered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bit at a time, starting with the most significant bit. Figure 6.6b is a table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shows the step-by-step operation as the input is applied one bit at a time.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row of the table shows the values currently stored in the five shift-register elements.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addition, the row shows the values that appear at the outputs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three XOR circuits. Finally, the row shows the value of the next input bit,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available for the operation of the next step.</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13</a:t>
            </a:fld>
            <a:endParaRPr lang="en-US" dirty="0"/>
          </a:p>
        </p:txBody>
      </p:sp>
    </p:spTree>
    <p:extLst>
      <p:ext uri="{BB962C8B-B14F-4D97-AF65-F5344CB8AC3E}">
        <p14:creationId xmlns:p14="http://schemas.microsoft.com/office/powerpoint/2010/main" val="1237379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6.7 indicates the general architecture of the shift-register implementation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a CRC for a polynomial.</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14</a:t>
            </a:fld>
            <a:endParaRPr lang="en-US" dirty="0"/>
          </a:p>
        </p:txBody>
      </p:sp>
    </p:spTree>
    <p:extLst>
      <p:ext uri="{BB962C8B-B14F-4D97-AF65-F5344CB8AC3E}">
        <p14:creationId xmlns:p14="http://schemas.microsoft.com/office/powerpoint/2010/main" val="146926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0145AD2-E0D5-8047-8B64-5ACE1D00C3FB}" type="slidenum">
              <a:rPr lang="en-US"/>
              <a:pPr/>
              <a:t>15</a:t>
            </a:fld>
            <a:endParaRPr 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detection is a useful technique, found in data link control protocols, such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HDLC, and in transport protocols, such as TCP. As explained in Chapter 7, an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code can be used as part of a protocol that corrects errors in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by requiring the blocks of data be retransmitted. For wireless applications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approach is inadequate for two reasons: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BER on a wireless link can be quite high, which would result in a large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number of retransmissions.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In some cases, especially satellite links, the propagation delay is very long compared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transmission time of a single frame. The result is a very inefficient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As is discussed in Chapter 7, the common approach to retransmission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to retransmit the frame in error plus all subsequent frames. With a long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an error in a single frame necessitates retransmitting many frames.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Instead, it would be desirable to enable the receiver to correct errors in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incoming transmission on the basis of the bits in that transmission. Figure 6.8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general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how this is done. On the transmission end, each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of data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mapped into an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block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 &gt; </a:t>
            </a:r>
            <a:r>
              <a:rPr lang="en-US" sz="1200" b="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called a codeword , using an FEC (forward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error correction) encoder. The codeword is then transmitted. </a:t>
            </a:r>
            <a:endParaRPr lang="en-US" b="0" dirty="0">
              <a:latin typeface="Times" pitchFamily="-110" charset="0"/>
            </a:endParaRPr>
          </a:p>
        </p:txBody>
      </p:sp>
    </p:spTree>
    <p:extLst>
      <p:ext uri="{BB962C8B-B14F-4D97-AF65-F5344CB8AC3E}">
        <p14:creationId xmlns:p14="http://schemas.microsoft.com/office/powerpoint/2010/main" val="156240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9AFB5AA-444A-234E-A21C-83FC7FD20A61}" type="slidenum">
              <a:rPr lang="en-US"/>
              <a:pPr/>
              <a:t>16</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228600" indent="-228600"/>
            <a:r>
              <a:rPr lang="en-US" dirty="0" smtClean="0">
                <a:latin typeface="Times" pitchFamily="-110" charset="0"/>
              </a:rPr>
              <a:t>During </a:t>
            </a:r>
            <a:r>
              <a:rPr lang="en-US" dirty="0">
                <a:latin typeface="Times" pitchFamily="-110" charset="0"/>
              </a:rPr>
              <a:t>transmission, the signal is subject to impairments, which may produce bit errors in the signal. At the receiver, the incoming signal is demodulated to produce a bit string that is similar to the original codeword but may contain errors. This block is passed through an FEC decoder, with one of four possible outcomes:</a:t>
            </a:r>
            <a:endParaRPr lang="en-US" dirty="0" smtClean="0">
              <a:latin typeface="Times" pitchFamily="-110" charset="0"/>
            </a:endParaRPr>
          </a:p>
          <a:p>
            <a:pPr marL="228600" indent="-228600"/>
            <a:endParaRPr lang="en-US" b="1"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No errors: If there are no bit errors, the input to the FEC decoder is identical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the original codeword, and the decoder produces the original data block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output.</a:t>
            </a:r>
          </a:p>
          <a:p>
            <a:endParaRPr lang="en-US" sz="1200" b="1"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correctable errors: For certain error patterns, it is possible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decoder to detect and correct those errors. Thus, even though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differs from the transmitted codeword, the FEC decoder is able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map this block into the original data block.</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Detectable, not correctable errors: For certain error patterns, the decoder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detect but not correct the errors. In this case, the decoder simply reports 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uncorrectable error.</a:t>
            </a:r>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Undetectable errors: For certain, typically rare, error patterns, the decoder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does not detect the error and maps the incoming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data block into a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block that differs from the original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-bit block.</a:t>
            </a:r>
            <a:endParaRPr lang="en-US" b="0" dirty="0" smtClean="0">
              <a:latin typeface="Times" pitchFamily="-110" charset="0"/>
            </a:endParaRPr>
          </a:p>
        </p:txBody>
      </p:sp>
    </p:spTree>
    <p:extLst>
      <p:ext uri="{BB962C8B-B14F-4D97-AF65-F5344CB8AC3E}">
        <p14:creationId xmlns:p14="http://schemas.microsoft.com/office/powerpoint/2010/main" val="29862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To begin, we define a term that shall be of use to us. The Hamming distance d(v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between two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-bit binary sequences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the number of bits in which 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v</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disagree.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With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block code, there are 2k  valid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out of a total of 2n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possible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codewords</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ratio of redundant bits to data bits, 1n - k2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redundancy  of the code, and the ratio of data bits to total bits,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is called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code rate . The code rate is a measure of how much additional bandwidth is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required to carry data at the same data rate as without the code. For example, 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code rate of 1/2 requires double the transmission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maintain the same data rate. Our example has a code rate of 2/5 and so requires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times the capacity of an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system. For example, if the data rate input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to the encoder is 1 Mbps, then the output from the encoder must be at a rate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2.5 Mbps to keep up.</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17</a:t>
            </a:fld>
            <a:endParaRPr lang="en-US" dirty="0"/>
          </a:p>
        </p:txBody>
      </p:sp>
    </p:spTree>
    <p:extLst>
      <p:ext uri="{BB962C8B-B14F-4D97-AF65-F5344CB8AC3E}">
        <p14:creationId xmlns:p14="http://schemas.microsoft.com/office/powerpoint/2010/main" val="1295166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It is instructive to examine Figure 6.9. The literature on error-correcting codes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frequently includes graphs of this sort to demonstrate the effectiveness of various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encoding schemes.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Figure 6.9, the curve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right is for 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uncoded</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modulation system. To the left of that curve is the area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which improvement can be achieved.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18</a:t>
            </a:fld>
            <a:endParaRPr lang="en-US" dirty="0"/>
          </a:p>
        </p:txBody>
      </p:sp>
    </p:spTree>
    <p:extLst>
      <p:ext uri="{BB962C8B-B14F-4D97-AF65-F5344CB8AC3E}">
        <p14:creationId xmlns:p14="http://schemas.microsoft.com/office/powerpoint/2010/main" val="105746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19</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smtClean="0"/>
              <a:t>Chapter </a:t>
            </a:r>
            <a:r>
              <a:rPr lang="en-US" dirty="0"/>
              <a:t>6</a:t>
            </a:r>
            <a:r>
              <a:rPr lang="en-US" smtClean="0"/>
              <a:t> </a:t>
            </a:r>
            <a:r>
              <a:rPr lang="en-US" dirty="0"/>
              <a:t>summary.</a:t>
            </a:r>
          </a:p>
        </p:txBody>
      </p:sp>
    </p:spTree>
    <p:extLst>
      <p:ext uri="{BB962C8B-B14F-4D97-AF65-F5344CB8AC3E}">
        <p14:creationId xmlns:p14="http://schemas.microsoft.com/office/powerpoint/2010/main" val="179987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672B0D-D51C-1948-9A23-13EB8CE70B73}" type="slidenum">
              <a:rPr lang="en-US"/>
              <a:pPr/>
              <a:t>2</a:t>
            </a:fld>
            <a:endParaRPr lang="en-US"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digital transmission systems, an error occurs when a bit is altered between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reception; that is, a binary 1 is transmitted and a binary 0 is received,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a binary 0 is transmitted and a binary 1 is received. Two general types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can occur: single-bit errors and burst errors. A single-bit error is an isolated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condition that alters one bit but does not affect nearby bits. A burst error of 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  is a contiguous sequence of B  bits in which the first and last bits and any number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intermediate bits are received in error. More precisely, IEEE Std 100 and ITU-T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Recommendation Q.9 both define an error burst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burst:  A group of bits in which two successive erroneous bits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always separated by less than a given number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correct bits. The last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erroneous bit in the burst and the first erroneous bit in the following burst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accordingly separated by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x</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correct bits or more.</a:t>
            </a:r>
          </a:p>
        </p:txBody>
      </p:sp>
    </p:spTree>
    <p:extLst>
      <p:ext uri="{BB962C8B-B14F-4D97-AF65-F5344CB8AC3E}">
        <p14:creationId xmlns:p14="http://schemas.microsoft.com/office/powerpoint/2010/main" val="202518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Thus, in an error burst, there is a cluster of bits in which a number of errors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occur, although not necessarily all of the bits in the cluster suffer an error. Figure 6.1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provides an example of both types of errors.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single-bit error can occur in the presence of white noise, when a slight random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deterioration of the signal-to-noise ratio is sufficient to confuse the receiver’s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decision of a single bit. Burst errors are more common and more difficult to deal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Burst errors can be caused by impulse noise, which was described in Chapter 3.</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Another cause is fading in a mobile wireless environment; fading is described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Chapter 10.</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that the effects of burst errors are greater at higher data rates.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3</a:t>
            </a:fld>
            <a:endParaRPr lang="en-US" dirty="0"/>
          </a:p>
        </p:txBody>
      </p:sp>
    </p:spTree>
    <p:extLst>
      <p:ext uri="{BB962C8B-B14F-4D97-AF65-F5344CB8AC3E}">
        <p14:creationId xmlns:p14="http://schemas.microsoft.com/office/powerpoint/2010/main" val="196768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F01EFA-12D9-5E43-94DC-B0B1908EFF07}" type="slidenum">
              <a:rPr lang="en-US"/>
              <a:pPr/>
              <a:t>4</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Regardless of the design of the transmission system, there will be errors, resulting in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the change of one or more bits in a transmitted frame. In what follows, we assume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data are transmitted as one or more contiguous sequences of bits, called frames.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We define these probabilities with respect to errors in transmitted frames: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err="1" smtClean="0">
                <a:solidFill>
                  <a:schemeClr val="tx1"/>
                </a:solidFill>
                <a:latin typeface="Times New Roman" pitchFamily="-110" charset="0"/>
                <a:ea typeface="ＭＳ Ｐゴシック" pitchFamily="-110" charset="-128"/>
                <a:cs typeface="ＭＳ Ｐゴシック" pitchFamily="-110" charset="-128"/>
              </a:rPr>
              <a:t>b</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bit is received in error; also known as the bit error rate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(BER)</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a frame arrives with no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 with</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or more undetected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a:t>
            </a:r>
            <a:r>
              <a:rPr lang="en-US" sz="1200" b="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 Probability that, with an error-detecting algorithm in use, a frame arrives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with one or more detected bit errors but no undetected bit errors</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he probability that a frame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arrives with no bit errors decreases when the probability of a single bit error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increases, as you would expect. Also, the probability that a frame arrives with no 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decreases with increasing frame length; the longer the frame, the more bits 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and the higher the probability that one of these is in error.</a:t>
            </a:r>
            <a:r>
              <a:rPr lang="en-US" b="0" dirty="0" smtClean="0">
                <a:latin typeface="Times" pitchFamily="-110" charset="0"/>
              </a:rPr>
              <a:t>	</a:t>
            </a:r>
            <a:endParaRPr lang="en-US" b="0" dirty="0">
              <a:latin typeface="Times" pitchFamily="-110" charset="0"/>
            </a:endParaRPr>
          </a:p>
        </p:txBody>
      </p:sp>
    </p:spTree>
    <p:extLst>
      <p:ext uri="{BB962C8B-B14F-4D97-AF65-F5344CB8AC3E}">
        <p14:creationId xmlns:p14="http://schemas.microsoft.com/office/powerpoint/2010/main" val="185095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is the kind of result that motivates the use of error-detecting techniques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achieve a desired frame error rate on a connection with a given BER. All of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techniques operate on the following principle (Figure 6.2). For a given frame of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additional bits that constitute an error-detecting code  are added by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code is calculated as a function of the other transmitted bits. Typically, for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block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the error-detecting algorithm yields an error-detecting code of</a:t>
            </a:r>
          </a:p>
          <a:p>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where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&lt;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error-detecting code, also referred to as the check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is appended to the data block to produce a frame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which is then transmitted.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separates the incoming frame into the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bits of data and </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n</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k</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bits of the error-detecting code. The receiver performs the same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calculation on the data bits and compares this value with the value of the incoming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error-detecting code. A detected error occurs if and only if there is a mismatch.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3</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the probability that a frame contains errors and that the error-detecting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scheme will detect that fact.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known as the residual error rate and is the probability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an error will be undetected despite the use of an error-detecting scheme.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5</a:t>
            </a:fld>
            <a:endParaRPr lang="en-US" dirty="0"/>
          </a:p>
        </p:txBody>
      </p:sp>
    </p:spTree>
    <p:extLst>
      <p:ext uri="{BB962C8B-B14F-4D97-AF65-F5344CB8AC3E}">
        <p14:creationId xmlns:p14="http://schemas.microsoft.com/office/powerpoint/2010/main" val="43711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dirty="0" smtClean="0">
                <a:latin typeface="Times" pitchFamily="-110" charset="0"/>
              </a:rPr>
              <a:t>The simplest error-detecting scheme is to append a parity bit to the end of a block of data. The value of this bit is selected so that the character has an even number of 1s (even parity) or an odd number of 1s (odd parity). Note, however, that if two (or any even number) of bits are inverted due to error, an undetected error occurs. Typically, even parity is used for synchronous transmission and odd parity for asynchronous transmission. The use of the parity bit is not foolproof, as noise impulses are often long enough to destroy more than one bit, particularly at high data rates.</a:t>
            </a:r>
          </a:p>
          <a:p>
            <a:endParaRPr lang="en-US" dirty="0" smtClean="0">
              <a:latin typeface="Times" pitchFamily="-110" charset="0"/>
            </a:endParaRPr>
          </a:p>
          <a:p>
            <a:endParaRPr lang="en-US" dirty="0" smtClean="0"/>
          </a:p>
        </p:txBody>
      </p:sp>
      <p:sp>
        <p:nvSpPr>
          <p:cNvPr id="31748" name="Slide Number Placeholder 3"/>
          <p:cNvSpPr>
            <a:spLocks noGrp="1"/>
          </p:cNvSpPr>
          <p:nvPr>
            <p:ph type="sldNum" sz="quarter" idx="5"/>
          </p:nvPr>
        </p:nvSpPr>
        <p:spPr>
          <a:noFill/>
        </p:spPr>
        <p:txBody>
          <a:bodyPr/>
          <a:lstStyle/>
          <a:p>
            <a:fld id="{506AB16C-4384-EF44-ABA0-74D107282025}" type="slidenum">
              <a:rPr lang="en-US" smtClean="0"/>
              <a:pPr/>
              <a:t>6</a:t>
            </a:fld>
            <a:endParaRPr lang="en-US" dirty="0" smtClean="0"/>
          </a:p>
        </p:txBody>
      </p:sp>
    </p:spTree>
    <p:extLst>
      <p:ext uri="{BB962C8B-B14F-4D97-AF65-F5344CB8AC3E}">
        <p14:creationId xmlns:p14="http://schemas.microsoft.com/office/powerpoint/2010/main" val="170436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two-dimensional parity scheme, illustrated in Figure 6.3, is more robust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single parity bit. The string of data bits to be checked is arranged in a two-dimensional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Appended to each row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i="1"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r</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row, and appended to each column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is an even 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i="1" kern="1200" baseline="-2500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that column. An overall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completes the matrix. Thus the error-detecting code consists of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i</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a:t>
            </a:r>
            <a:r>
              <a:rPr lang="en-US" sz="1200" i="1" kern="1200" baseline="0" dirty="0" err="1" smtClean="0">
                <a:solidFill>
                  <a:schemeClr val="tx1"/>
                </a:solidFill>
                <a:latin typeface="Times New Roman" pitchFamily="-110" charset="0"/>
                <a:ea typeface="ＭＳ Ｐゴシック" pitchFamily="-110" charset="-128"/>
                <a:cs typeface="ＭＳ Ｐゴシック" pitchFamily="-110" charset="-128"/>
              </a:rPr>
              <a:t>j</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scheme, every bit participates in two parity checks. As with a simple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parity bit, any odd number of bit errors is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6.3b shows a string of 20 data bits arranged in a 4 *  5</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array, with the parity bits calculated, to form a 5 *  6 array. When a single-bit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 occurs in Figure 6.3c, both the corresponding row and column parity bits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now indicate an error. Furthermore, the error can be determined to be at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intersection of that row and column. Thus it is possible to not only detect but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also correct the bit error.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If an even number of errors occur in a row, the errors are detected by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column parity bits. Similarly, if an even number of errors occur in a column,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errors are detected by the row parity bits. However, any pattern of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errors forming a rectangle, as shown in Figure 6.3d, is undetectable. If the four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circled bits change value, the corresponding row and column parity bits do not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change value.</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7</a:t>
            </a:fld>
            <a:endParaRPr lang="en-US" dirty="0"/>
          </a:p>
        </p:txBody>
      </p:sp>
    </p:spTree>
    <p:extLst>
      <p:ext uri="{BB962C8B-B14F-4D97-AF65-F5344CB8AC3E}">
        <p14:creationId xmlns:p14="http://schemas.microsoft.com/office/powerpoint/2010/main" val="117691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Internet checksum is an error-detecting code used in many Internet standard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including IP, TCP, and UDP. The calculation makes use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ones-complement operation and ones-complement addition.  To perform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  on a set of binary digits, replace 0 digits with 1 digits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digits with 0 digits. The ones-complement addition  of two binary integers of equal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length is performed as follows: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  The two numbers are treated as unsigned binary integers and added.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  If there is a carry out of the leftmost bit, add 1 to the sum. This is called an end-around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carry.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Typically, the checksum is included as a field in the header of a protocol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unit, such as in IP datagram. To compute the checksum, the checksum field is first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set to all zeros. The checksum is then calculated by performing the ones-complement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addition of all the words in the header, and then taking the ones-complement operation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result. This result is placed in the checksum field.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verify a checksum, the ones-complement sum </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is computed over the same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set of octets, including the checksum field. If the result is all 1 bits (- 0 in ones-complement</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arithmetic), the check succeeds.</a:t>
            </a:r>
            <a:endParaRPr lang="en-US" b="0"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8</a:t>
            </a:fld>
            <a:endParaRPr lang="en-US" dirty="0"/>
          </a:p>
        </p:txBody>
      </p:sp>
    </p:spTree>
    <p:extLst>
      <p:ext uri="{BB962C8B-B14F-4D97-AF65-F5344CB8AC3E}">
        <p14:creationId xmlns:p14="http://schemas.microsoft.com/office/powerpoint/2010/main" val="63842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6.4a shows the results of the calculation. Thus, the transmitted packet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00 01 F2 03 F4 F5 F6 F7 0D. Figure 6.4b shows the calculation carried out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receiver on the entire data block, including the checksum. The result is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value of all ones, which verifies that no errors have been detected.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Internet checksum provides greater error-detection capability than a parity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bit or two-dimensional parity scheme but is considerably less effective than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cyclic redundancy check (CRC), discussed next. The primary reason for its adoption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Internet protocols is efficiency. Most of these protocols are implemented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software and the Internet checksum, involving simple addition and comparison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operations, causes very little overhead. It is assumed that at the lower link level,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strong error-detection code such as CRC is used, and so the Internet checksum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simply an additional end-to-end check for errors.</a:t>
            </a:r>
            <a:endParaRPr lang="en-US" dirty="0"/>
          </a:p>
        </p:txBody>
      </p:sp>
      <p:sp>
        <p:nvSpPr>
          <p:cNvPr id="4" name="Slide Number Placeholder 3"/>
          <p:cNvSpPr>
            <a:spLocks noGrp="1"/>
          </p:cNvSpPr>
          <p:nvPr>
            <p:ph type="sldNum" sz="quarter" idx="10"/>
          </p:nvPr>
        </p:nvSpPr>
        <p:spPr/>
        <p:txBody>
          <a:bodyPr/>
          <a:lstStyle/>
          <a:p>
            <a:pPr>
              <a:defRPr/>
            </a:pPr>
            <a:fld id="{38A7A072-117A-3B47-864D-B04E07676470}" type="slidenum">
              <a:rPr lang="en-US" smtClean="0"/>
              <a:pPr>
                <a:defRPr/>
              </a:pPr>
              <a:t>9</a:t>
            </a:fld>
            <a:endParaRPr lang="en-US" dirty="0"/>
          </a:p>
        </p:txBody>
      </p:sp>
    </p:spTree>
    <p:extLst>
      <p:ext uri="{BB962C8B-B14F-4D97-AF65-F5344CB8AC3E}">
        <p14:creationId xmlns:p14="http://schemas.microsoft.com/office/powerpoint/2010/main" val="194332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128183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110605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24190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38641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115654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31856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124343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7078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150519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111272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7880144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EE1F32E-5589-8841-882C-22C354D12272}" type="slidenum">
              <a:rPr lang="en-US" smtClean="0"/>
              <a:pPr>
                <a:defRPr/>
              </a:pPr>
              <a:t>‹#›</a:t>
            </a:fld>
            <a:endParaRPr lang="en-US" dirty="0"/>
          </a:p>
        </p:txBody>
      </p:sp>
    </p:spTree>
    <p:extLst>
      <p:ext uri="{BB962C8B-B14F-4D97-AF65-F5344CB8AC3E}">
        <p14:creationId xmlns:p14="http://schemas.microsoft.com/office/powerpoint/2010/main" val="13142185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0"/>
            <a:ext cx="7772400" cy="1362075"/>
          </a:xfrm>
        </p:spPr>
        <p:txBody>
          <a:bodyPr/>
          <a:lstStyle/>
          <a:p>
            <a:pPr algn="ctr"/>
            <a:r>
              <a:rPr kumimoji="1" lang="en-GB" sz="3200" cap="none" dirty="0" smtClean="0">
                <a:latin typeface="Arial" pitchFamily="-110" charset="0"/>
              </a:rPr>
              <a:t>Error Detection and Correction</a:t>
            </a:r>
            <a:endParaRPr kumimoji="1" lang="en-US" sz="3200" cap="none" dirty="0">
              <a:latin typeface="Arial" pitchFamily="-11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kumimoji="1" lang="en-US" dirty="0"/>
              <a:t>Cyclic Redundancy Check (CRC)</a:t>
            </a:r>
          </a:p>
        </p:txBody>
      </p:sp>
      <p:sp>
        <p:nvSpPr>
          <p:cNvPr id="36867" name="Rectangle 3"/>
          <p:cNvSpPr>
            <a:spLocks noGrp="1" noChangeArrowheads="1"/>
          </p:cNvSpPr>
          <p:nvPr>
            <p:ph idx="1"/>
          </p:nvPr>
        </p:nvSpPr>
        <p:spPr>
          <a:xfrm>
            <a:off x="457200" y="2057400"/>
            <a:ext cx="8229600" cy="4572000"/>
          </a:xfrm>
        </p:spPr>
        <p:txBody>
          <a:bodyPr>
            <a:normAutofit/>
          </a:bodyPr>
          <a:lstStyle/>
          <a:p>
            <a:pPr eaLnBrk="1" hangingPunct="1"/>
            <a:r>
              <a:rPr kumimoji="1" lang="en-US" dirty="0"/>
              <a:t>O</a:t>
            </a:r>
            <a:r>
              <a:rPr kumimoji="1" lang="en-US" dirty="0" smtClean="0"/>
              <a:t>ne </a:t>
            </a:r>
            <a:r>
              <a:rPr kumimoji="1" lang="en-US" dirty="0"/>
              <a:t>of</a:t>
            </a:r>
            <a:r>
              <a:rPr kumimoji="1" lang="en-US" dirty="0" smtClean="0"/>
              <a:t> the most </a:t>
            </a:r>
            <a:r>
              <a:rPr kumimoji="1" lang="en-US" dirty="0"/>
              <a:t>common and powerful</a:t>
            </a:r>
            <a:r>
              <a:rPr kumimoji="1" lang="en-US" dirty="0" smtClean="0"/>
              <a:t> error-detecting codes</a:t>
            </a:r>
          </a:p>
          <a:p>
            <a:pPr eaLnBrk="1" hangingPunct="1"/>
            <a:r>
              <a:rPr kumimoji="1" lang="en-US" dirty="0" smtClean="0"/>
              <a:t>Given a </a:t>
            </a:r>
            <a:r>
              <a:rPr kumimoji="1" lang="en-US" i="1" dirty="0" err="1" smtClean="0"/>
              <a:t>k</a:t>
            </a:r>
            <a:r>
              <a:rPr kumimoji="1" lang="en-US" dirty="0" smtClean="0"/>
              <a:t> bit block of bits, the </a:t>
            </a:r>
            <a:r>
              <a:rPr kumimoji="1" lang="en-US" dirty="0"/>
              <a:t>transmitter generates an</a:t>
            </a:r>
            <a:r>
              <a:rPr kumimoji="1" lang="en-US" dirty="0" smtClean="0"/>
              <a:t> (</a:t>
            </a:r>
            <a:r>
              <a:rPr kumimoji="1" lang="en-US" i="1" dirty="0" err="1" smtClean="0"/>
              <a:t>n</a:t>
            </a:r>
            <a:r>
              <a:rPr kumimoji="1" lang="en-US" i="1" dirty="0" smtClean="0"/>
              <a:t> – </a:t>
            </a:r>
            <a:r>
              <a:rPr kumimoji="1" lang="en-US" i="1" dirty="0" err="1" smtClean="0"/>
              <a:t>k</a:t>
            </a:r>
            <a:r>
              <a:rPr kumimoji="1" lang="en-US" i="1" dirty="0" smtClean="0"/>
              <a:t>)</a:t>
            </a:r>
            <a:r>
              <a:rPr kumimoji="1" lang="en-US" dirty="0" smtClean="0"/>
              <a:t> </a:t>
            </a:r>
            <a:r>
              <a:rPr kumimoji="1" lang="en-US" dirty="0"/>
              <a:t>bit </a:t>
            </a:r>
            <a:r>
              <a:rPr kumimoji="1" lang="en-US" dirty="0" smtClean="0"/>
              <a:t>frame check </a:t>
            </a:r>
            <a:r>
              <a:rPr kumimoji="1" lang="en-US" dirty="0"/>
              <a:t>sequence (FCS</a:t>
            </a:r>
            <a:r>
              <a:rPr kumimoji="1" lang="en-US" dirty="0" smtClean="0"/>
              <a:t>) which </a:t>
            </a:r>
            <a:r>
              <a:rPr kumimoji="1" lang="en-US" dirty="0"/>
              <a:t>is exactly divisible by some predetermined number</a:t>
            </a:r>
            <a:endParaRPr kumimoji="1" lang="en-US" dirty="0" smtClean="0"/>
          </a:p>
          <a:p>
            <a:pPr eaLnBrk="1" hangingPunct="1"/>
            <a:r>
              <a:rPr kumimoji="1" lang="en-US" dirty="0"/>
              <a:t>R</a:t>
            </a:r>
            <a:r>
              <a:rPr kumimoji="1" lang="en-US" dirty="0" smtClean="0"/>
              <a:t>eceiver </a:t>
            </a:r>
            <a:r>
              <a:rPr kumimoji="1" lang="en-US" dirty="0"/>
              <a:t>divides</a:t>
            </a:r>
            <a:r>
              <a:rPr kumimoji="1" lang="en-US" dirty="0" smtClean="0"/>
              <a:t> the incoming frame </a:t>
            </a:r>
            <a:r>
              <a:rPr kumimoji="1" lang="en-US" dirty="0"/>
              <a:t>by that </a:t>
            </a:r>
            <a:r>
              <a:rPr kumimoji="1" lang="en-US" dirty="0" smtClean="0"/>
              <a:t>number</a:t>
            </a:r>
          </a:p>
          <a:p>
            <a:pPr lvl="1" eaLnBrk="1" hangingPunct="1"/>
            <a:r>
              <a:rPr kumimoji="1" lang="en-US" dirty="0" smtClean="0"/>
              <a:t> If there is no </a:t>
            </a:r>
            <a:r>
              <a:rPr kumimoji="1" lang="en-US" dirty="0"/>
              <a:t>remainder, </a:t>
            </a:r>
            <a:r>
              <a:rPr kumimoji="1" lang="en-US" dirty="0" smtClean="0"/>
              <a:t>assume there is no </a:t>
            </a:r>
            <a:r>
              <a:rPr kumimoji="1" lang="en-US" dirty="0"/>
              <a:t>error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CRC Process</a:t>
            </a:r>
            <a:endParaRPr lang="en-US" dirty="0"/>
          </a:p>
        </p:txBody>
      </p:sp>
      <p:sp>
        <p:nvSpPr>
          <p:cNvPr id="3" name="Content Placeholder 2"/>
          <p:cNvSpPr>
            <a:spLocks noGrp="1"/>
          </p:cNvSpPr>
          <p:nvPr>
            <p:ph sz="half" idx="1"/>
          </p:nvPr>
        </p:nvSpPr>
        <p:spPr>
          <a:xfrm>
            <a:off x="304800" y="1676400"/>
            <a:ext cx="4038600" cy="4454525"/>
          </a:xfrm>
        </p:spPr>
        <p:txBody>
          <a:bodyPr>
            <a:normAutofit/>
          </a:bodyPr>
          <a:lstStyle/>
          <a:p>
            <a:r>
              <a:rPr lang="en-US" sz="1800" dirty="0" smtClean="0"/>
              <a:t>Modulo 2 arithmetic</a:t>
            </a:r>
          </a:p>
          <a:p>
            <a:pPr lvl="1"/>
            <a:r>
              <a:rPr lang="en-US" dirty="0" smtClean="0"/>
              <a:t>Uses binary addition with no carries</a:t>
            </a:r>
          </a:p>
          <a:p>
            <a:pPr lvl="1"/>
            <a:r>
              <a:rPr lang="en-US" dirty="0" smtClean="0"/>
              <a:t>An example is shown on page 194 in the textbook</a:t>
            </a:r>
          </a:p>
          <a:p>
            <a:r>
              <a:rPr lang="en-US" sz="1800" dirty="0" smtClean="0"/>
              <a:t>Polynomials</a:t>
            </a:r>
          </a:p>
          <a:p>
            <a:pPr lvl="1"/>
            <a:r>
              <a:rPr lang="en-US" dirty="0" smtClean="0"/>
              <a:t>Express all values as polynomials in a dummy variable X, with binary coefficients</a:t>
            </a:r>
          </a:p>
          <a:p>
            <a:pPr lvl="1"/>
            <a:r>
              <a:rPr lang="en-US" dirty="0" smtClean="0"/>
              <a:t>Coefficients correspond to the bits in the binary number</a:t>
            </a:r>
          </a:p>
          <a:p>
            <a:pPr lvl="1"/>
            <a:r>
              <a:rPr lang="en-US" dirty="0" smtClean="0"/>
              <a:t>An example is shown on page 197 in the textbook</a:t>
            </a:r>
          </a:p>
        </p:txBody>
      </p:sp>
      <p:sp>
        <p:nvSpPr>
          <p:cNvPr id="2" name="Content Placeholder 1"/>
          <p:cNvSpPr>
            <a:spLocks noGrp="1"/>
          </p:cNvSpPr>
          <p:nvPr>
            <p:ph sz="half" idx="2"/>
          </p:nvPr>
        </p:nvSpPr>
        <p:spPr>
          <a:xfrm>
            <a:off x="4629150" y="1676400"/>
            <a:ext cx="4114800" cy="4648200"/>
          </a:xfrm>
        </p:spPr>
        <p:txBody>
          <a:bodyPr>
            <a:noAutofit/>
          </a:bodyPr>
          <a:lstStyle/>
          <a:p>
            <a:r>
              <a:rPr lang="en-US" sz="1800" dirty="0"/>
              <a:t>Digital logic</a:t>
            </a:r>
          </a:p>
          <a:p>
            <a:pPr lvl="1"/>
            <a:r>
              <a:rPr lang="en-US" dirty="0"/>
              <a:t>Dividing circuit consisting of XOR gates and a shift register</a:t>
            </a:r>
          </a:p>
          <a:p>
            <a:pPr lvl="1"/>
            <a:r>
              <a:rPr lang="en-US" dirty="0"/>
              <a:t>Shift register is a string of 1-bit storage devices</a:t>
            </a:r>
          </a:p>
          <a:p>
            <a:pPr lvl="1"/>
            <a:r>
              <a:rPr lang="en-US" dirty="0"/>
              <a:t>Each device has an output line, which indicates the value currently stored, and an input line</a:t>
            </a:r>
          </a:p>
          <a:p>
            <a:pPr lvl="1"/>
            <a:r>
              <a:rPr lang="en-US" dirty="0"/>
              <a:t>At discrete time instants, known as clock times, the value in the storage device is replaced by the value indicated by its input line</a:t>
            </a:r>
          </a:p>
          <a:p>
            <a:pPr lvl="1"/>
            <a:r>
              <a:rPr lang="en-US" dirty="0"/>
              <a:t>The entire register is clocked simultaneously, causing a 1-bit shift along the entire register</a:t>
            </a:r>
          </a:p>
          <a:p>
            <a:pPr lvl="1"/>
            <a:r>
              <a:rPr lang="en-US" dirty="0"/>
              <a:t>An example is referenced on page 199 in the </a:t>
            </a:r>
            <a:r>
              <a:rPr lang="en-US" dirty="0" smtClean="0"/>
              <a:t>textbook</a:t>
            </a:r>
            <a:endParaRPr lang="en-US" dirty="0"/>
          </a:p>
        </p:txBody>
      </p:sp>
      <p:cxnSp>
        <p:nvCxnSpPr>
          <p:cNvPr id="6" name="Straight Connector 5"/>
          <p:cNvCxnSpPr>
            <a:stCxn id="5" idx="2"/>
          </p:cNvCxnSpPr>
          <p:nvPr/>
        </p:nvCxnSpPr>
        <p:spPr bwMode="auto">
          <a:xfrm>
            <a:off x="4572000" y="1417638"/>
            <a:ext cx="0" cy="5440362"/>
          </a:xfrm>
          <a:prstGeom prst="line">
            <a:avLst/>
          </a:prstGeom>
          <a:noFill/>
          <a:ln w="9525"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l="9091" t="16471" r="5455" b="11765"/>
          <a:stretch>
            <a:fillRect/>
          </a:stretch>
        </p:blipFill>
        <p:spPr>
          <a:xfrm>
            <a:off x="152400" y="609600"/>
            <a:ext cx="8748448" cy="567724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7273" t="3529" r="5455" b="4706"/>
          <a:stretch>
            <a:fillRect/>
          </a:stretch>
        </p:blipFill>
        <p:spPr>
          <a:xfrm>
            <a:off x="533400" y="-12957"/>
            <a:ext cx="8305800" cy="6748518"/>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1818" t="11765" b="14118"/>
          <a:stretch>
            <a:fillRect/>
          </a:stretch>
        </p:blipFill>
        <p:spPr>
          <a:xfrm>
            <a:off x="0" y="704852"/>
            <a:ext cx="9144000" cy="533395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mtClean="0"/>
              <a:t>Forward Error Correction</a:t>
            </a:r>
            <a:endParaRPr lang="en-GB" dirty="0"/>
          </a:p>
        </p:txBody>
      </p:sp>
      <p:sp>
        <p:nvSpPr>
          <p:cNvPr id="40963" name="Rectangle 3"/>
          <p:cNvSpPr>
            <a:spLocks noGrp="1" noChangeArrowheads="1"/>
          </p:cNvSpPr>
          <p:nvPr>
            <p:ph idx="1"/>
          </p:nvPr>
        </p:nvSpPr>
        <p:spPr>
          <a:xfrm>
            <a:off x="457200" y="1676401"/>
            <a:ext cx="8229600" cy="2666999"/>
          </a:xfrm>
        </p:spPr>
        <p:txBody>
          <a:bodyPr>
            <a:normAutofit/>
          </a:bodyPr>
          <a:lstStyle/>
          <a:p>
            <a:r>
              <a:rPr lang="en-GB" dirty="0" smtClean="0"/>
              <a:t>Correction of detected errors usually requires data blocks to be retransmitted</a:t>
            </a:r>
          </a:p>
          <a:p>
            <a:r>
              <a:rPr lang="en-GB" dirty="0" smtClean="0"/>
              <a:t>Not appropriate for wireless applications:</a:t>
            </a:r>
          </a:p>
          <a:p>
            <a:pPr lvl="1"/>
            <a:r>
              <a:rPr lang="en-GB" dirty="0" smtClean="0"/>
              <a:t>The bit error rate (BER) on a wireless link can be quite high, which would result in a large number of retransmissions</a:t>
            </a:r>
          </a:p>
          <a:p>
            <a:pPr lvl="1"/>
            <a:r>
              <a:rPr lang="en-GB" dirty="0" smtClean="0"/>
              <a:t>Propagation delay is very long compared to the transmission time of a single frame</a:t>
            </a:r>
          </a:p>
          <a:p>
            <a:r>
              <a:rPr lang="en-GB" dirty="0" smtClean="0"/>
              <a:t>Need to correct errors on basis of bits received</a:t>
            </a:r>
          </a:p>
        </p:txBody>
      </p:sp>
      <p:graphicFrame>
        <p:nvGraphicFramePr>
          <p:cNvPr id="2" name="Diagram 1"/>
          <p:cNvGraphicFramePr/>
          <p:nvPr>
            <p:extLst>
              <p:ext uri="{D42A27DB-BD31-4B8C-83A1-F6EECF244321}">
                <p14:modId xmlns:p14="http://schemas.microsoft.com/office/powerpoint/2010/main" val="1372261796"/>
              </p:ext>
            </p:extLst>
          </p:nvPr>
        </p:nvGraphicFramePr>
        <p:xfrm>
          <a:off x="1600200" y="4495800"/>
          <a:ext cx="5867400" cy="195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9091" t="9412" r="12727" b="9412"/>
          <a:stretch>
            <a:fillRect/>
          </a:stretch>
        </p:blipFill>
        <p:spPr>
          <a:xfrm>
            <a:off x="152400" y="12593"/>
            <a:ext cx="8534400" cy="6847215"/>
          </a:xfrm>
          <a:prstGeom prst="rect">
            <a:avLst/>
          </a:prstGeom>
          <a:noFill/>
        </p:spPr>
      </p:pic>
    </p:spTree>
  </p:cSld>
  <p:clrMapOvr>
    <a:masterClrMapping/>
  </p:clrMapOvr>
  <p:transition spd="slow">
    <p:strips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Code Principles</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r>
              <a:rPr lang="en-US" dirty="0" smtClean="0"/>
              <a:t>Hamming distance</a:t>
            </a:r>
          </a:p>
          <a:p>
            <a:pPr lvl="1"/>
            <a:r>
              <a:rPr lang="en-US" i="1" dirty="0" smtClean="0"/>
              <a:t>d(v</a:t>
            </a:r>
            <a:r>
              <a:rPr lang="en-US" i="1" baseline="-25000" dirty="0" smtClean="0"/>
              <a:t>1</a:t>
            </a:r>
            <a:r>
              <a:rPr lang="en-US" i="1" dirty="0" smtClean="0"/>
              <a:t>, v</a:t>
            </a:r>
            <a:r>
              <a:rPr lang="en-US" i="1" baseline="-25000" dirty="0" smtClean="0"/>
              <a:t>2</a:t>
            </a:r>
            <a:r>
              <a:rPr lang="en-US" i="1" dirty="0" smtClean="0"/>
              <a:t>) </a:t>
            </a:r>
            <a:r>
              <a:rPr lang="en-US" dirty="0" smtClean="0"/>
              <a:t>between two </a:t>
            </a:r>
            <a:r>
              <a:rPr lang="en-US" i="1" dirty="0" err="1" smtClean="0"/>
              <a:t>n</a:t>
            </a:r>
            <a:r>
              <a:rPr lang="en-US" i="1" dirty="0" smtClean="0"/>
              <a:t> </a:t>
            </a:r>
            <a:r>
              <a:rPr lang="en-US" dirty="0" smtClean="0"/>
              <a:t>–bit binary sequences v</a:t>
            </a:r>
            <a:r>
              <a:rPr lang="en-US" baseline="-25000" dirty="0" smtClean="0"/>
              <a:t>1</a:t>
            </a:r>
            <a:r>
              <a:rPr lang="en-US" dirty="0" smtClean="0"/>
              <a:t> and v</a:t>
            </a:r>
            <a:r>
              <a:rPr lang="en-US" baseline="-25000" dirty="0" smtClean="0"/>
              <a:t>2</a:t>
            </a:r>
            <a:r>
              <a:rPr lang="en-US" dirty="0" smtClean="0"/>
              <a:t> is the number of bits in which v</a:t>
            </a:r>
            <a:r>
              <a:rPr lang="en-US" baseline="-25000" dirty="0" smtClean="0"/>
              <a:t>1</a:t>
            </a:r>
            <a:r>
              <a:rPr lang="en-US" dirty="0" smtClean="0"/>
              <a:t> and v</a:t>
            </a:r>
            <a:r>
              <a:rPr lang="en-US" baseline="-25000" dirty="0" smtClean="0"/>
              <a:t>2</a:t>
            </a:r>
            <a:r>
              <a:rPr lang="en-US" dirty="0" smtClean="0"/>
              <a:t> disagree</a:t>
            </a:r>
          </a:p>
          <a:p>
            <a:pPr lvl="1"/>
            <a:r>
              <a:rPr lang="en-US" dirty="0" smtClean="0"/>
              <a:t>See example on page 203 in the textbook</a:t>
            </a:r>
          </a:p>
          <a:p>
            <a:r>
              <a:rPr lang="en-US" dirty="0" smtClean="0"/>
              <a:t>Redundancy of the code</a:t>
            </a:r>
          </a:p>
          <a:p>
            <a:pPr lvl="1"/>
            <a:r>
              <a:rPr lang="en-US" dirty="0" smtClean="0"/>
              <a:t>The ratio of redundant bits to data bits (</a:t>
            </a:r>
            <a:r>
              <a:rPr lang="en-US" i="1" dirty="0" err="1" smtClean="0"/>
              <a:t>n-k)/k</a:t>
            </a:r>
            <a:endParaRPr lang="en-US" dirty="0" smtClean="0"/>
          </a:p>
          <a:p>
            <a:r>
              <a:rPr lang="en-US" dirty="0" smtClean="0"/>
              <a:t>Code rate</a:t>
            </a:r>
          </a:p>
          <a:p>
            <a:pPr lvl="1"/>
            <a:r>
              <a:rPr lang="en-US" dirty="0" smtClean="0"/>
              <a:t>The ratio of data bits to total bits </a:t>
            </a:r>
            <a:r>
              <a:rPr lang="en-US" i="1" dirty="0" err="1" smtClean="0"/>
              <a:t>k/n</a:t>
            </a:r>
            <a:endParaRPr lang="en-US" i="1" dirty="0" smtClean="0"/>
          </a:p>
          <a:p>
            <a:pPr lvl="1"/>
            <a:r>
              <a:rPr lang="en-US" dirty="0" smtClean="0"/>
              <a:t>Is a measure of how much additional bandwidth is required to carry data at the same data rate as without the code</a:t>
            </a:r>
          </a:p>
          <a:p>
            <a:pPr lvl="1"/>
            <a:r>
              <a:rPr lang="en-US" dirty="0" smtClean="0"/>
              <a:t>See example on page 205 in the textbook</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rcRect t="11818" b="13636"/>
          <a:stretch>
            <a:fillRect/>
          </a:stretch>
        </p:blipFill>
        <p:spPr>
          <a:xfrm>
            <a:off x="838200" y="-207087"/>
            <a:ext cx="7315200" cy="705704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05000" y="0"/>
            <a:ext cx="5181599"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a:bodyPr>
          <a:lstStyle/>
          <a:p>
            <a:pPr eaLnBrk="1" hangingPunct="1"/>
            <a:r>
              <a:rPr lang="en-US" dirty="0" smtClean="0"/>
              <a:t>Types of errors</a:t>
            </a:r>
          </a:p>
          <a:p>
            <a:pPr eaLnBrk="1" hangingPunct="1"/>
            <a:r>
              <a:rPr lang="en-US" dirty="0" smtClean="0"/>
              <a:t>Error detection</a:t>
            </a:r>
          </a:p>
          <a:p>
            <a:pPr eaLnBrk="1" hangingPunct="1"/>
            <a:r>
              <a:rPr lang="en-US" dirty="0" smtClean="0"/>
              <a:t>Parity check</a:t>
            </a:r>
          </a:p>
          <a:p>
            <a:pPr lvl="1" eaLnBrk="1" hangingPunct="1"/>
            <a:r>
              <a:rPr lang="en-US" dirty="0" smtClean="0"/>
              <a:t>Parity bit</a:t>
            </a:r>
          </a:p>
          <a:p>
            <a:pPr lvl="1" eaLnBrk="1" hangingPunct="1"/>
            <a:r>
              <a:rPr lang="en-US" dirty="0" smtClean="0"/>
              <a:t>Two-dimensional parity check</a:t>
            </a:r>
            <a:endParaRPr lang="en-AU" dirty="0" smtClean="0"/>
          </a:p>
        </p:txBody>
      </p:sp>
      <p:sp>
        <p:nvSpPr>
          <p:cNvPr id="5" name="Content Placeholder 4"/>
          <p:cNvSpPr>
            <a:spLocks noGrp="1"/>
          </p:cNvSpPr>
          <p:nvPr>
            <p:ph sz="half" idx="2"/>
          </p:nvPr>
        </p:nvSpPr>
        <p:spPr>
          <a:xfrm>
            <a:off x="4648200" y="1524000"/>
            <a:ext cx="4038600" cy="5029200"/>
          </a:xfrm>
        </p:spPr>
        <p:txBody>
          <a:bodyPr>
            <a:normAutofit/>
          </a:bodyPr>
          <a:lstStyle/>
          <a:p>
            <a:pPr eaLnBrk="1" hangingPunct="1"/>
            <a:r>
              <a:rPr lang="en-US" dirty="0" smtClean="0"/>
              <a:t>Internet checksum</a:t>
            </a:r>
          </a:p>
          <a:p>
            <a:pPr eaLnBrk="1" hangingPunct="1"/>
            <a:r>
              <a:rPr lang="en-US" dirty="0" smtClean="0"/>
              <a:t>Cyclic redundancy check</a:t>
            </a:r>
          </a:p>
          <a:p>
            <a:pPr lvl="1" eaLnBrk="1" hangingPunct="1"/>
            <a:r>
              <a:rPr lang="en-US" dirty="0" smtClean="0"/>
              <a:t>Modulo 2 arithmetic</a:t>
            </a:r>
          </a:p>
          <a:p>
            <a:pPr lvl="1" eaLnBrk="1" hangingPunct="1"/>
            <a:r>
              <a:rPr lang="en-US" dirty="0" smtClean="0"/>
              <a:t>Polynomials</a:t>
            </a:r>
          </a:p>
          <a:p>
            <a:pPr lvl="1" eaLnBrk="1" hangingPunct="1"/>
            <a:r>
              <a:rPr lang="en-US" smtClean="0"/>
              <a:t>Digital logic</a:t>
            </a:r>
          </a:p>
          <a:p>
            <a:pPr eaLnBrk="1" hangingPunct="1"/>
            <a:r>
              <a:rPr lang="en-US" dirty="0" smtClean="0"/>
              <a:t>Forward error correction</a:t>
            </a:r>
          </a:p>
          <a:p>
            <a:pPr lvl="1" eaLnBrk="1" hangingPunct="1"/>
            <a:r>
              <a:rPr lang="en-US" dirty="0" smtClean="0"/>
              <a:t>Block code principles</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1017588"/>
          </a:xfrm>
        </p:spPr>
        <p:txBody>
          <a:bodyPr/>
          <a:lstStyle/>
          <a:p>
            <a:pPr eaLnBrk="1" hangingPunct="1">
              <a:defRPr/>
            </a:pPr>
            <a:r>
              <a:rPr kumimoji="1" lang="en-GB" dirty="0">
                <a:ea typeface="+mj-ea"/>
                <a:cs typeface="+mj-cs"/>
              </a:rPr>
              <a:t>Types of </a:t>
            </a:r>
            <a:r>
              <a:rPr kumimoji="1" lang="en-GB" dirty="0" smtClean="0">
                <a:ea typeface="+mj-ea"/>
                <a:cs typeface="+mj-cs"/>
              </a:rPr>
              <a:t>Errors</a:t>
            </a:r>
            <a:endParaRPr kumimoji="1" lang="en-GB" dirty="0">
              <a:ea typeface="+mj-ea"/>
              <a:cs typeface="+mj-cs"/>
            </a:endParaRPr>
          </a:p>
        </p:txBody>
      </p:sp>
      <p:sp>
        <p:nvSpPr>
          <p:cNvPr id="37891" name="Rectangle 3"/>
          <p:cNvSpPr>
            <a:spLocks noGrp="1" noChangeArrowheads="1"/>
          </p:cNvSpPr>
          <p:nvPr>
            <p:ph idx="1"/>
          </p:nvPr>
        </p:nvSpPr>
        <p:spPr>
          <a:xfrm>
            <a:off x="457200" y="1066800"/>
            <a:ext cx="8229600" cy="5638800"/>
          </a:xfrm>
        </p:spPr>
        <p:txBody>
          <a:bodyPr/>
          <a:lstStyle/>
          <a:p>
            <a:pPr eaLnBrk="1" hangingPunct="1">
              <a:lnSpc>
                <a:spcPct val="90000"/>
              </a:lnSpc>
            </a:pPr>
            <a:r>
              <a:rPr kumimoji="1" lang="en-GB" sz="2800" dirty="0"/>
              <a:t>A</a:t>
            </a:r>
            <a:r>
              <a:rPr kumimoji="1" lang="en-GB" sz="2800" dirty="0" smtClean="0"/>
              <a:t>n </a:t>
            </a:r>
            <a:r>
              <a:rPr kumimoji="1" lang="en-GB" sz="2800" dirty="0"/>
              <a:t>error occurs when a bit is altered between transmission and reception</a:t>
            </a:r>
            <a:endParaRPr kumimoji="1" lang="en-GB" sz="2800" dirty="0" smtClean="0"/>
          </a:p>
          <a:p>
            <a:pPr lvl="1" eaLnBrk="1" hangingPunct="1">
              <a:lnSpc>
                <a:spcPct val="90000"/>
              </a:lnSpc>
            </a:pPr>
            <a:r>
              <a:rPr kumimoji="1" lang="en-GB" sz="2400" dirty="0"/>
              <a:t>B</a:t>
            </a:r>
            <a:r>
              <a:rPr kumimoji="1" lang="en-GB" sz="2400" dirty="0" smtClean="0"/>
              <a:t>inary </a:t>
            </a:r>
            <a:r>
              <a:rPr kumimoji="1" lang="en-GB" sz="2400" dirty="0"/>
              <a:t>1 is transmitted and binary 0 is received</a:t>
            </a:r>
            <a:r>
              <a:rPr kumimoji="1" lang="en-GB" sz="2400" dirty="0" smtClean="0"/>
              <a:t> </a:t>
            </a:r>
          </a:p>
          <a:p>
            <a:pPr lvl="1" eaLnBrk="1" hangingPunct="1">
              <a:lnSpc>
                <a:spcPct val="90000"/>
              </a:lnSpc>
            </a:pPr>
            <a:r>
              <a:rPr kumimoji="1" lang="en-GB" sz="2400" dirty="0" smtClean="0"/>
              <a:t>Binary </a:t>
            </a:r>
            <a:r>
              <a:rPr kumimoji="1" lang="en-GB" sz="2400" dirty="0"/>
              <a:t>0 is transmitted and binary 1 is </a:t>
            </a:r>
            <a:r>
              <a:rPr kumimoji="1" lang="en-GB" sz="2400" dirty="0" smtClean="0"/>
              <a:t>received</a:t>
            </a:r>
            <a:endParaRPr kumimoji="1" lang="en-GB" sz="2400" dirty="0"/>
          </a:p>
        </p:txBody>
      </p:sp>
      <p:graphicFrame>
        <p:nvGraphicFramePr>
          <p:cNvPr id="4" name="Diagram 3"/>
          <p:cNvGraphicFramePr/>
          <p:nvPr>
            <p:extLst>
              <p:ext uri="{D42A27DB-BD31-4B8C-83A1-F6EECF244321}">
                <p14:modId xmlns:p14="http://schemas.microsoft.com/office/powerpoint/2010/main" val="1968217462"/>
              </p:ext>
            </p:extLst>
          </p:nvPr>
        </p:nvGraphicFramePr>
        <p:xfrm>
          <a:off x="228600" y="2971800"/>
          <a:ext cx="8534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44545"/>
          <a:stretch>
            <a:fillRect/>
          </a:stretch>
        </p:blipFill>
        <p:spPr>
          <a:xfrm>
            <a:off x="-337987" y="1219200"/>
            <a:ext cx="9632540" cy="4419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39825"/>
          </a:xfrm>
        </p:spPr>
        <p:txBody>
          <a:bodyPr/>
          <a:lstStyle/>
          <a:p>
            <a:pPr eaLnBrk="1" hangingPunct="1">
              <a:defRPr/>
            </a:pPr>
            <a:r>
              <a:rPr kumimoji="1" lang="en-US" dirty="0">
                <a:ea typeface="+mj-ea"/>
                <a:cs typeface="+mj-cs"/>
              </a:rPr>
              <a:t>Error Detection</a:t>
            </a:r>
          </a:p>
        </p:txBody>
      </p:sp>
      <p:sp>
        <p:nvSpPr>
          <p:cNvPr id="35843" name="Rectangle 3"/>
          <p:cNvSpPr>
            <a:spLocks noGrp="1" noChangeArrowheads="1"/>
          </p:cNvSpPr>
          <p:nvPr>
            <p:ph idx="1"/>
          </p:nvPr>
        </p:nvSpPr>
        <p:spPr>
          <a:xfrm>
            <a:off x="457200" y="838200"/>
            <a:ext cx="8382000" cy="5791200"/>
          </a:xfrm>
        </p:spPr>
        <p:txBody>
          <a:bodyPr>
            <a:normAutofit fontScale="85000" lnSpcReduction="20000"/>
          </a:bodyPr>
          <a:lstStyle/>
          <a:p>
            <a:pPr eaLnBrk="1" hangingPunct="1"/>
            <a:r>
              <a:rPr kumimoji="1" lang="en-US" sz="1800" dirty="0" smtClean="0"/>
              <a:t>Regardless of design you will have errors, resulting in the change of one or more bits in a transmitted frame</a:t>
            </a:r>
          </a:p>
          <a:p>
            <a:pPr eaLnBrk="1" hangingPunct="1"/>
            <a:endParaRPr kumimoji="1" lang="en-US" sz="1800" dirty="0" smtClean="0"/>
          </a:p>
          <a:p>
            <a:pPr eaLnBrk="1" hangingPunct="1"/>
            <a:r>
              <a:rPr kumimoji="1" lang="en-US" sz="1800" dirty="0" smtClean="0"/>
              <a:t>Frames</a:t>
            </a:r>
          </a:p>
          <a:p>
            <a:pPr lvl="1" eaLnBrk="1" hangingPunct="1"/>
            <a:r>
              <a:rPr kumimoji="1" lang="en-US" sz="1800" dirty="0" smtClean="0"/>
              <a:t>Data transmitted as one or more contiguous sequences of bits</a:t>
            </a:r>
          </a:p>
          <a:p>
            <a:pPr lvl="1" eaLnBrk="1" hangingPunct="1">
              <a:buNone/>
            </a:pPr>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endParaRPr kumimoji="1" lang="en-US" sz="1800" dirty="0" smtClean="0"/>
          </a:p>
          <a:p>
            <a:pPr eaLnBrk="1" hangingPunct="1"/>
            <a:endParaRPr kumimoji="1" lang="en-US" sz="1800" dirty="0" smtClean="0"/>
          </a:p>
          <a:p>
            <a:pPr eaLnBrk="1" hangingPunct="1"/>
            <a:endParaRPr kumimoji="1" lang="en-US" sz="1800" dirty="0"/>
          </a:p>
          <a:p>
            <a:pPr eaLnBrk="1" hangingPunct="1"/>
            <a:endParaRPr kumimoji="1" lang="en-US" sz="1800" dirty="0" smtClean="0"/>
          </a:p>
          <a:p>
            <a:pPr eaLnBrk="1" hangingPunct="1"/>
            <a:r>
              <a:rPr kumimoji="1" lang="en-US" sz="1800" dirty="0" smtClean="0"/>
              <a:t>The probability that a frame arrives with no bit errors decreases when the probability of a single bit error increases</a:t>
            </a:r>
          </a:p>
          <a:p>
            <a:pPr eaLnBrk="1" hangingPunct="1"/>
            <a:endParaRPr kumimoji="1" lang="en-US" sz="1800" dirty="0" smtClean="0"/>
          </a:p>
          <a:p>
            <a:pPr eaLnBrk="1" hangingPunct="1"/>
            <a:r>
              <a:rPr kumimoji="1" lang="en-US" sz="1800" dirty="0" smtClean="0"/>
              <a:t>The probability that a frame arrives with no bit errors decreases with increasing frame length</a:t>
            </a:r>
          </a:p>
          <a:p>
            <a:pPr lvl="1" eaLnBrk="1" hangingPunct="1"/>
            <a:r>
              <a:rPr kumimoji="1" lang="en-US" sz="1800" dirty="0" smtClean="0"/>
              <a:t>The longer the frame, the more bits it has and the higher the probability that one of these is in error</a:t>
            </a:r>
          </a:p>
          <a:p>
            <a:pPr marL="342900" lvl="1" indent="-342900" eaLnBrk="1" hangingPunct="1">
              <a:buClr>
                <a:schemeClr val="hlink"/>
              </a:buClr>
              <a:buSzPct val="80000"/>
              <a:buFont typeface="Wingdings" pitchFamily="-110" charset="2"/>
              <a:buChar char="Ø"/>
            </a:pPr>
            <a:endParaRPr kumimoji="1" lang="en-US" sz="3200" dirty="0" smtClean="0">
              <a:cs typeface="ＭＳ Ｐゴシック" pitchFamily="-110" charset="-128"/>
            </a:endParaRPr>
          </a:p>
        </p:txBody>
      </p:sp>
      <p:graphicFrame>
        <p:nvGraphicFramePr>
          <p:cNvPr id="2" name="Diagram 1"/>
          <p:cNvGraphicFramePr/>
          <p:nvPr>
            <p:extLst>
              <p:ext uri="{D42A27DB-BD31-4B8C-83A1-F6EECF244321}">
                <p14:modId xmlns:p14="http://schemas.microsoft.com/office/powerpoint/2010/main" val="1277809583"/>
              </p:ext>
            </p:extLst>
          </p:nvPr>
        </p:nvGraphicFramePr>
        <p:xfrm>
          <a:off x="1295400" y="2362200"/>
          <a:ext cx="6096000" cy="2552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14545" b="18182"/>
          <a:stretch>
            <a:fillRect/>
          </a:stretch>
        </p:blipFill>
        <p:spPr>
          <a:xfrm>
            <a:off x="533400" y="-279648"/>
            <a:ext cx="8077201" cy="7031864"/>
          </a:xfrm>
          <a:prstGeom prst="rect">
            <a:avLst/>
          </a:prstGeom>
          <a:noFill/>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Parity Check</a:t>
            </a:r>
          </a:p>
        </p:txBody>
      </p:sp>
      <p:sp>
        <p:nvSpPr>
          <p:cNvPr id="3" name="Content Placeholder 2"/>
          <p:cNvSpPr>
            <a:spLocks noGrp="1"/>
          </p:cNvSpPr>
          <p:nvPr>
            <p:ph idx="1"/>
          </p:nvPr>
        </p:nvSpPr>
        <p:spPr>
          <a:xfrm>
            <a:off x="457200" y="1524000"/>
            <a:ext cx="8229600" cy="4876800"/>
          </a:xfrm>
        </p:spPr>
        <p:txBody>
          <a:bodyPr/>
          <a:lstStyle/>
          <a:p>
            <a:pPr eaLnBrk="1" hangingPunct="1">
              <a:defRPr/>
            </a:pPr>
            <a:r>
              <a:rPr lang="en-US" dirty="0" smtClean="0">
                <a:ea typeface="+mn-ea"/>
                <a:cs typeface="+mn-cs"/>
              </a:rPr>
              <a:t>The simplest error detecting scheme is to append a parity bit to the end of a block of data</a:t>
            </a:r>
          </a:p>
          <a:p>
            <a:pPr eaLnBrk="1" hangingPunct="1">
              <a:buFont typeface="Wingdings" pitchFamily="-110" charset="2"/>
              <a:buNone/>
              <a:defRPr/>
            </a:pPr>
            <a:endParaRPr lang="en-US" sz="1000" dirty="0" smtClean="0">
              <a:ea typeface="+mn-ea"/>
              <a:cs typeface="+mn-cs"/>
            </a:endParaRPr>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lvl="2" eaLnBrk="1" hangingPunct="1">
              <a:buClr>
                <a:schemeClr val="tx2"/>
              </a:buClr>
              <a:buSzPct val="100000"/>
              <a:buFontTx/>
              <a:buNone/>
              <a:defRPr/>
            </a:pPr>
            <a:endParaRPr lang="en-US" sz="1000" dirty="0" smtClean="0"/>
          </a:p>
          <a:p>
            <a:pPr marL="342900" lvl="1" indent="-342900" eaLnBrk="1" hangingPunct="1">
              <a:buClr>
                <a:schemeClr val="hlink"/>
              </a:buClr>
              <a:buSzPct val="80000"/>
              <a:buFont typeface="Wingdings" pitchFamily="-110" charset="2"/>
              <a:buChar char="Ø"/>
              <a:defRPr/>
            </a:pPr>
            <a:r>
              <a:rPr lang="en-US" sz="3200" dirty="0" smtClean="0">
                <a:ea typeface="+mn-ea"/>
                <a:cs typeface="+mn-cs"/>
              </a:rPr>
              <a:t>If any even number of bits are inverted due to error, an undetected error occurs</a:t>
            </a:r>
          </a:p>
        </p:txBody>
      </p:sp>
      <p:graphicFrame>
        <p:nvGraphicFramePr>
          <p:cNvPr id="4" name="Diagram 3"/>
          <p:cNvGraphicFramePr/>
          <p:nvPr>
            <p:extLst>
              <p:ext uri="{D42A27DB-BD31-4B8C-83A1-F6EECF244321}">
                <p14:modId xmlns:p14="http://schemas.microsoft.com/office/powerpoint/2010/main" val="738393740"/>
              </p:ext>
            </p:extLst>
          </p:nvPr>
        </p:nvGraphicFramePr>
        <p:xfrm>
          <a:off x="2895600" y="1981200"/>
          <a:ext cx="46482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3.pdf"/>
          <p:cNvPicPr>
            <a:picLocks noChangeAspect="1"/>
          </p:cNvPicPr>
          <p:nvPr/>
        </p:nvPicPr>
        <p:blipFill>
          <a:blip r:embed="rId3"/>
          <a:srcRect l="7059" t="1818" r="3529" b="6364"/>
          <a:stretch>
            <a:fillRect/>
          </a:stretch>
        </p:blipFill>
        <p:spPr>
          <a:xfrm>
            <a:off x="1905000" y="-38100"/>
            <a:ext cx="5257800" cy="698736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Checksum</a:t>
            </a:r>
            <a:endParaRPr lang="en-US" dirty="0"/>
          </a:p>
        </p:txBody>
      </p:sp>
      <p:sp>
        <p:nvSpPr>
          <p:cNvPr id="3" name="Content Placeholder 2"/>
          <p:cNvSpPr>
            <a:spLocks noGrp="1"/>
          </p:cNvSpPr>
          <p:nvPr>
            <p:ph idx="1"/>
          </p:nvPr>
        </p:nvSpPr>
        <p:spPr/>
        <p:txBody>
          <a:bodyPr>
            <a:normAutofit/>
          </a:bodyPr>
          <a:lstStyle/>
          <a:p>
            <a:r>
              <a:rPr lang="en-US" dirty="0" smtClean="0"/>
              <a:t>Error detecting code used in many Internet standard protocols, including IP, TCP, and UDP</a:t>
            </a:r>
          </a:p>
          <a:p>
            <a:r>
              <a:rPr lang="en-US" dirty="0" smtClean="0"/>
              <a:t>Ones-complement operation</a:t>
            </a:r>
          </a:p>
          <a:p>
            <a:pPr lvl="1"/>
            <a:r>
              <a:rPr lang="en-US" dirty="0" smtClean="0"/>
              <a:t>Replace 0 digits with 1 digits and 1 digits with 0 digits</a:t>
            </a:r>
          </a:p>
          <a:p>
            <a:r>
              <a:rPr lang="en-US" dirty="0" smtClean="0"/>
              <a:t>Ones-complement addition	</a:t>
            </a:r>
          </a:p>
          <a:p>
            <a:pPr lvl="1"/>
            <a:r>
              <a:rPr lang="en-US" dirty="0" smtClean="0"/>
              <a:t>The two numbers are treated as unsigned binary integers and added</a:t>
            </a:r>
          </a:p>
          <a:p>
            <a:pPr lvl="1"/>
            <a:r>
              <a:rPr lang="en-US" dirty="0" smtClean="0"/>
              <a:t>If there is a carry out of the leftmost bit, add 1 to the sum (end-around carry)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srcRect l="8235" t="5455" r="8235" b="49091"/>
          <a:stretch>
            <a:fillRect/>
          </a:stretch>
        </p:blipFill>
        <p:spPr>
          <a:xfrm>
            <a:off x="-31634" y="152401"/>
            <a:ext cx="9023234" cy="635438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5832</TotalTime>
  <Words>3798</Words>
  <Application>Microsoft Macintosh PowerPoint</Application>
  <PresentationFormat>On-screen Show (4:3)</PresentationFormat>
  <Paragraphs>365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Calibri Light</vt:lpstr>
      <vt:lpstr>ＭＳ Ｐゴシック</vt:lpstr>
      <vt:lpstr>Times</vt:lpstr>
      <vt:lpstr>Times New Roman</vt:lpstr>
      <vt:lpstr>Wingdings</vt:lpstr>
      <vt:lpstr>Arial</vt:lpstr>
      <vt:lpstr>Office Theme</vt:lpstr>
      <vt:lpstr>Error Detection and Correction</vt:lpstr>
      <vt:lpstr>Types of Errors</vt:lpstr>
      <vt:lpstr>PowerPoint Presentation</vt:lpstr>
      <vt:lpstr>Error Detection</vt:lpstr>
      <vt:lpstr>PowerPoint Presentation</vt:lpstr>
      <vt:lpstr>Parity Check</vt:lpstr>
      <vt:lpstr>PowerPoint Presentation</vt:lpstr>
      <vt:lpstr>The Internet Checksum</vt:lpstr>
      <vt:lpstr>PowerPoint Presentation</vt:lpstr>
      <vt:lpstr>Cyclic Redundancy Check (CRC)</vt:lpstr>
      <vt:lpstr>CRC Process</vt:lpstr>
      <vt:lpstr>PowerPoint Presentation</vt:lpstr>
      <vt:lpstr>PowerPoint Presentation</vt:lpstr>
      <vt:lpstr>PowerPoint Presentation</vt:lpstr>
      <vt:lpstr>Forward Error Correction</vt:lpstr>
      <vt:lpstr>PowerPoint Presentation</vt:lpstr>
      <vt:lpstr>Block Code Principles</vt:lpstr>
      <vt:lpstr>PowerPoint Presentation</vt:lpstr>
      <vt:lpstr>Summary</vt:lpstr>
    </vt:vector>
  </TitlesOfParts>
  <Manager/>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William Stallings, Data and Computer Communications, 8/e</dc:title>
  <dc:subject>Lecture Slides</dc:subject>
  <dc:creator>Dr Lawrie Brown</dc:creator>
  <cp:keywords/>
  <dc:description/>
  <cp:lastModifiedBy>Steven Vo</cp:lastModifiedBy>
  <cp:revision>72</cp:revision>
  <cp:lastPrinted>2006-06-30T06:12:27Z</cp:lastPrinted>
  <dcterms:created xsi:type="dcterms:W3CDTF">2013-09-18T20:38:56Z</dcterms:created>
  <dcterms:modified xsi:type="dcterms:W3CDTF">2015-07-13T06:09:21Z</dcterms:modified>
  <cp:category/>
</cp:coreProperties>
</file>