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8" r:id="rId2"/>
    <p:sldId id="259" r:id="rId3"/>
  </p:sldIdLst>
  <p:sldSz cx="73152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6"/>
    <p:restoredTop sz="94620"/>
  </p:normalViewPr>
  <p:slideViewPr>
    <p:cSldViewPr snapToGrid="0" snapToObjects="1">
      <p:cViewPr>
        <p:scale>
          <a:sx n="265" d="100"/>
          <a:sy n="265" d="100"/>
        </p:scale>
        <p:origin x="-800" y="-5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682FC5-7580-A241-9850-38544801208E}" type="datetimeFigureOut">
              <a:rPr lang="en-US" smtClean="0"/>
              <a:t>8/17/15</a:t>
            </a:fld>
            <a:endParaRPr lang="en-US"/>
          </a:p>
        </p:txBody>
      </p:sp>
      <p:sp>
        <p:nvSpPr>
          <p:cNvPr id="4" name="Slide Image Placeholder 3"/>
          <p:cNvSpPr>
            <a:spLocks noGrp="1" noRot="1" noChangeAspect="1"/>
          </p:cNvSpPr>
          <p:nvPr>
            <p:ph type="sldImg" idx="2"/>
          </p:nvPr>
        </p:nvSpPr>
        <p:spPr>
          <a:xfrm>
            <a:off x="2193925" y="1143000"/>
            <a:ext cx="2470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5C0EA5-0175-9A4F-B539-7221B1105631}" type="slidenum">
              <a:rPr lang="en-US" smtClean="0"/>
              <a:t>‹#›</a:t>
            </a:fld>
            <a:endParaRPr lang="en-US"/>
          </a:p>
        </p:txBody>
      </p:sp>
    </p:spTree>
    <p:extLst>
      <p:ext uri="{BB962C8B-B14F-4D97-AF65-F5344CB8AC3E}">
        <p14:creationId xmlns:p14="http://schemas.microsoft.com/office/powerpoint/2010/main" val="1681692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496484"/>
            <a:ext cx="6217920" cy="3183467"/>
          </a:xfrm>
        </p:spPr>
        <p:txBody>
          <a:bodyPr anchor="b"/>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914400" y="4802717"/>
            <a:ext cx="5486400" cy="2207683"/>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F8AB82-7424-EA44-9E15-C2732D7B59AC}" type="datetimeFigureOut">
              <a:rPr lang="en-US" smtClean="0"/>
              <a:t>8/17/15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16448-852F-E243-9EC6-7129F8FE061F}" type="slidenum">
              <a:rPr lang="en-US" smtClean="0"/>
              <a:t>‹#›</a:t>
            </a:fld>
            <a:endParaRPr lang="en-US"/>
          </a:p>
        </p:txBody>
      </p:sp>
    </p:spTree>
    <p:extLst>
      <p:ext uri="{BB962C8B-B14F-4D97-AF65-F5344CB8AC3E}">
        <p14:creationId xmlns:p14="http://schemas.microsoft.com/office/powerpoint/2010/main" val="1726956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F8AB82-7424-EA44-9E15-C2732D7B59AC}" type="datetimeFigureOut">
              <a:rPr lang="en-US" smtClean="0"/>
              <a:t>8/17/15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16448-852F-E243-9EC6-7129F8FE061F}" type="slidenum">
              <a:rPr lang="en-US" smtClean="0"/>
              <a:t>‹#›</a:t>
            </a:fld>
            <a:endParaRPr lang="en-US"/>
          </a:p>
        </p:txBody>
      </p:sp>
    </p:spTree>
    <p:extLst>
      <p:ext uri="{BB962C8B-B14F-4D97-AF65-F5344CB8AC3E}">
        <p14:creationId xmlns:p14="http://schemas.microsoft.com/office/powerpoint/2010/main" val="1315634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486834"/>
            <a:ext cx="1577340" cy="77491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2920" y="486834"/>
            <a:ext cx="4640580" cy="77491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F8AB82-7424-EA44-9E15-C2732D7B59AC}" type="datetimeFigureOut">
              <a:rPr lang="en-US" smtClean="0"/>
              <a:t>8/17/15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16448-852F-E243-9EC6-7129F8FE061F}" type="slidenum">
              <a:rPr lang="en-US" smtClean="0"/>
              <a:t>‹#›</a:t>
            </a:fld>
            <a:endParaRPr lang="en-US"/>
          </a:p>
        </p:txBody>
      </p:sp>
    </p:spTree>
    <p:extLst>
      <p:ext uri="{BB962C8B-B14F-4D97-AF65-F5344CB8AC3E}">
        <p14:creationId xmlns:p14="http://schemas.microsoft.com/office/powerpoint/2010/main" val="635723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F8AB82-7424-EA44-9E15-C2732D7B59AC}" type="datetimeFigureOut">
              <a:rPr lang="en-US" smtClean="0"/>
              <a:t>8/17/15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16448-852F-E243-9EC6-7129F8FE061F}" type="slidenum">
              <a:rPr lang="en-US" smtClean="0"/>
              <a:t>‹#›</a:t>
            </a:fld>
            <a:endParaRPr lang="en-US"/>
          </a:p>
        </p:txBody>
      </p:sp>
    </p:spTree>
    <p:extLst>
      <p:ext uri="{BB962C8B-B14F-4D97-AF65-F5344CB8AC3E}">
        <p14:creationId xmlns:p14="http://schemas.microsoft.com/office/powerpoint/2010/main" val="336465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2279653"/>
            <a:ext cx="6309360" cy="3803649"/>
          </a:xfrm>
        </p:spPr>
        <p:txBody>
          <a:bodyPr anchor="b"/>
          <a:lstStyle>
            <a:lvl1pPr>
              <a:defRPr sz="4800"/>
            </a:lvl1pPr>
          </a:lstStyle>
          <a:p>
            <a:r>
              <a:rPr lang="en-US" smtClean="0"/>
              <a:t>Click to edit Master title style</a:t>
            </a:r>
            <a:endParaRPr lang="en-US" dirty="0"/>
          </a:p>
        </p:txBody>
      </p:sp>
      <p:sp>
        <p:nvSpPr>
          <p:cNvPr id="3" name="Text Placeholder 2"/>
          <p:cNvSpPr>
            <a:spLocks noGrp="1"/>
          </p:cNvSpPr>
          <p:nvPr>
            <p:ph type="body" idx="1"/>
          </p:nvPr>
        </p:nvSpPr>
        <p:spPr>
          <a:xfrm>
            <a:off x="499110" y="6119286"/>
            <a:ext cx="6309360" cy="2000249"/>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F8AB82-7424-EA44-9E15-C2732D7B59AC}" type="datetimeFigureOut">
              <a:rPr lang="en-US" smtClean="0"/>
              <a:t>8/17/15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16448-852F-E243-9EC6-7129F8FE061F}" type="slidenum">
              <a:rPr lang="en-US" smtClean="0"/>
              <a:t>‹#›</a:t>
            </a:fld>
            <a:endParaRPr lang="en-US"/>
          </a:p>
        </p:txBody>
      </p:sp>
    </p:spTree>
    <p:extLst>
      <p:ext uri="{BB962C8B-B14F-4D97-AF65-F5344CB8AC3E}">
        <p14:creationId xmlns:p14="http://schemas.microsoft.com/office/powerpoint/2010/main" val="861021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2920" y="2434167"/>
            <a:ext cx="310896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703320" y="2434167"/>
            <a:ext cx="310896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F8AB82-7424-EA44-9E15-C2732D7B59AC}" type="datetimeFigureOut">
              <a:rPr lang="en-US" smtClean="0"/>
              <a:t>8/17/15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216448-852F-E243-9EC6-7129F8FE061F}" type="slidenum">
              <a:rPr lang="en-US" smtClean="0"/>
              <a:t>‹#›</a:t>
            </a:fld>
            <a:endParaRPr lang="en-US"/>
          </a:p>
        </p:txBody>
      </p:sp>
    </p:spTree>
    <p:extLst>
      <p:ext uri="{BB962C8B-B14F-4D97-AF65-F5344CB8AC3E}">
        <p14:creationId xmlns:p14="http://schemas.microsoft.com/office/powerpoint/2010/main" val="278722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486836"/>
            <a:ext cx="6309360" cy="17674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3874" y="2241551"/>
            <a:ext cx="3094672" cy="1098549"/>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smtClean="0"/>
              <a:t>Click to edit Master text styles</a:t>
            </a:r>
          </a:p>
        </p:txBody>
      </p:sp>
      <p:sp>
        <p:nvSpPr>
          <p:cNvPr id="4" name="Content Placeholder 3"/>
          <p:cNvSpPr>
            <a:spLocks noGrp="1"/>
          </p:cNvSpPr>
          <p:nvPr>
            <p:ph sz="half" idx="2"/>
          </p:nvPr>
        </p:nvSpPr>
        <p:spPr>
          <a:xfrm>
            <a:off x="503874" y="3340100"/>
            <a:ext cx="3094672"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703320" y="2241551"/>
            <a:ext cx="3109913" cy="1098549"/>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smtClean="0"/>
              <a:t>Click to edit Master text styles</a:t>
            </a:r>
          </a:p>
        </p:txBody>
      </p:sp>
      <p:sp>
        <p:nvSpPr>
          <p:cNvPr id="6" name="Content Placeholder 5"/>
          <p:cNvSpPr>
            <a:spLocks noGrp="1"/>
          </p:cNvSpPr>
          <p:nvPr>
            <p:ph sz="quarter" idx="4"/>
          </p:nvPr>
        </p:nvSpPr>
        <p:spPr>
          <a:xfrm>
            <a:off x="3703320" y="3340100"/>
            <a:ext cx="3109913"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F8AB82-7424-EA44-9E15-C2732D7B59AC}" type="datetimeFigureOut">
              <a:rPr lang="en-US" smtClean="0"/>
              <a:t>8/17/15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216448-852F-E243-9EC6-7129F8FE061F}" type="slidenum">
              <a:rPr lang="en-US" smtClean="0"/>
              <a:t>‹#›</a:t>
            </a:fld>
            <a:endParaRPr lang="en-US"/>
          </a:p>
        </p:txBody>
      </p:sp>
    </p:spTree>
    <p:extLst>
      <p:ext uri="{BB962C8B-B14F-4D97-AF65-F5344CB8AC3E}">
        <p14:creationId xmlns:p14="http://schemas.microsoft.com/office/powerpoint/2010/main" val="23366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F8AB82-7424-EA44-9E15-C2732D7B59AC}" type="datetimeFigureOut">
              <a:rPr lang="en-US" smtClean="0"/>
              <a:t>8/17/15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216448-852F-E243-9EC6-7129F8FE061F}" type="slidenum">
              <a:rPr lang="en-US" smtClean="0"/>
              <a:t>‹#›</a:t>
            </a:fld>
            <a:endParaRPr lang="en-US"/>
          </a:p>
        </p:txBody>
      </p:sp>
    </p:spTree>
    <p:extLst>
      <p:ext uri="{BB962C8B-B14F-4D97-AF65-F5344CB8AC3E}">
        <p14:creationId xmlns:p14="http://schemas.microsoft.com/office/powerpoint/2010/main" val="2145174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F8AB82-7424-EA44-9E15-C2732D7B59AC}" type="datetimeFigureOut">
              <a:rPr lang="en-US" smtClean="0"/>
              <a:t>8/17/15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216448-852F-E243-9EC6-7129F8FE061F}" type="slidenum">
              <a:rPr lang="en-US" smtClean="0"/>
              <a:t>‹#›</a:t>
            </a:fld>
            <a:endParaRPr lang="en-US"/>
          </a:p>
        </p:txBody>
      </p:sp>
    </p:spTree>
    <p:extLst>
      <p:ext uri="{BB962C8B-B14F-4D97-AF65-F5344CB8AC3E}">
        <p14:creationId xmlns:p14="http://schemas.microsoft.com/office/powerpoint/2010/main" val="468703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609600"/>
            <a:ext cx="2359342" cy="2133600"/>
          </a:xfrm>
        </p:spPr>
        <p:txBody>
          <a:bodyPr anchor="b"/>
          <a:lstStyle>
            <a:lvl1pPr>
              <a:defRPr sz="2560"/>
            </a:lvl1pPr>
          </a:lstStyle>
          <a:p>
            <a:r>
              <a:rPr lang="en-US" smtClean="0"/>
              <a:t>Click to edit Master title style</a:t>
            </a:r>
            <a:endParaRPr lang="en-US" dirty="0"/>
          </a:p>
        </p:txBody>
      </p:sp>
      <p:sp>
        <p:nvSpPr>
          <p:cNvPr id="3" name="Content Placeholder 2"/>
          <p:cNvSpPr>
            <a:spLocks noGrp="1"/>
          </p:cNvSpPr>
          <p:nvPr>
            <p:ph idx="1"/>
          </p:nvPr>
        </p:nvSpPr>
        <p:spPr>
          <a:xfrm>
            <a:off x="3109913" y="1316569"/>
            <a:ext cx="3703320" cy="6498167"/>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873" y="2743200"/>
            <a:ext cx="2359342" cy="5082117"/>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F8AB82-7424-EA44-9E15-C2732D7B59AC}" type="datetimeFigureOut">
              <a:rPr lang="en-US" smtClean="0"/>
              <a:t>8/17/15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216448-852F-E243-9EC6-7129F8FE061F}" type="slidenum">
              <a:rPr lang="en-US" smtClean="0"/>
              <a:t>‹#›</a:t>
            </a:fld>
            <a:endParaRPr lang="en-US"/>
          </a:p>
        </p:txBody>
      </p:sp>
    </p:spTree>
    <p:extLst>
      <p:ext uri="{BB962C8B-B14F-4D97-AF65-F5344CB8AC3E}">
        <p14:creationId xmlns:p14="http://schemas.microsoft.com/office/powerpoint/2010/main" val="1101513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609600"/>
            <a:ext cx="2359342" cy="2133600"/>
          </a:xfrm>
        </p:spPr>
        <p:txBody>
          <a:bodyPr anchor="b"/>
          <a:lstStyle>
            <a:lvl1pPr>
              <a:defRPr sz="25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109913" y="1316569"/>
            <a:ext cx="3703320" cy="6498167"/>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03873" y="2743200"/>
            <a:ext cx="2359342" cy="5082117"/>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F8AB82-7424-EA44-9E15-C2732D7B59AC}" type="datetimeFigureOut">
              <a:rPr lang="en-US" smtClean="0"/>
              <a:t>8/17/15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216448-852F-E243-9EC6-7129F8FE061F}" type="slidenum">
              <a:rPr lang="en-US" smtClean="0"/>
              <a:t>‹#›</a:t>
            </a:fld>
            <a:endParaRPr lang="en-US"/>
          </a:p>
        </p:txBody>
      </p:sp>
    </p:spTree>
    <p:extLst>
      <p:ext uri="{BB962C8B-B14F-4D97-AF65-F5344CB8AC3E}">
        <p14:creationId xmlns:p14="http://schemas.microsoft.com/office/powerpoint/2010/main" val="18019798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486836"/>
            <a:ext cx="6309360" cy="176741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2920" y="2434167"/>
            <a:ext cx="6309360" cy="580178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02920" y="8475136"/>
            <a:ext cx="1645920" cy="486833"/>
          </a:xfrm>
          <a:prstGeom prst="rect">
            <a:avLst/>
          </a:prstGeom>
        </p:spPr>
        <p:txBody>
          <a:bodyPr vert="horz" lIns="91440" tIns="45720" rIns="91440" bIns="45720" rtlCol="0" anchor="ctr"/>
          <a:lstStyle>
            <a:lvl1pPr algn="l">
              <a:defRPr sz="960">
                <a:solidFill>
                  <a:schemeClr val="tx1">
                    <a:tint val="75000"/>
                  </a:schemeClr>
                </a:solidFill>
              </a:defRPr>
            </a:lvl1pPr>
          </a:lstStyle>
          <a:p>
            <a:fld id="{EEF8AB82-7424-EA44-9E15-C2732D7B59AC}" type="datetimeFigureOut">
              <a:rPr lang="en-US" smtClean="0"/>
              <a:t>8/17/15</a:t>
            </a:fld>
            <a:endParaRPr lang="en-US"/>
          </a:p>
        </p:txBody>
      </p:sp>
      <p:sp>
        <p:nvSpPr>
          <p:cNvPr id="5" name="Footer Placeholder 4"/>
          <p:cNvSpPr>
            <a:spLocks noGrp="1"/>
          </p:cNvSpPr>
          <p:nvPr>
            <p:ph type="ftr" sz="quarter" idx="3"/>
          </p:nvPr>
        </p:nvSpPr>
        <p:spPr>
          <a:xfrm>
            <a:off x="2423160" y="8475136"/>
            <a:ext cx="2468880" cy="486833"/>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8475136"/>
            <a:ext cx="1645920" cy="486833"/>
          </a:xfrm>
          <a:prstGeom prst="rect">
            <a:avLst/>
          </a:prstGeom>
        </p:spPr>
        <p:txBody>
          <a:bodyPr vert="horz" lIns="91440" tIns="45720" rIns="91440" bIns="45720" rtlCol="0" anchor="ctr"/>
          <a:lstStyle>
            <a:lvl1pPr algn="r">
              <a:defRPr sz="960">
                <a:solidFill>
                  <a:schemeClr val="tx1">
                    <a:tint val="75000"/>
                  </a:schemeClr>
                </a:solidFill>
              </a:defRPr>
            </a:lvl1pPr>
          </a:lstStyle>
          <a:p>
            <a:fld id="{9A216448-852F-E243-9EC6-7129F8FE061F}" type="slidenum">
              <a:rPr lang="en-US" smtClean="0"/>
              <a:t>‹#›</a:t>
            </a:fld>
            <a:endParaRPr lang="en-US"/>
          </a:p>
        </p:txBody>
      </p:sp>
    </p:spTree>
    <p:extLst>
      <p:ext uri="{BB962C8B-B14F-4D97-AF65-F5344CB8AC3E}">
        <p14:creationId xmlns:p14="http://schemas.microsoft.com/office/powerpoint/2010/main" val="2947025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9.png"/><Relationship Id="rId21" Type="http://schemas.openxmlformats.org/officeDocument/2006/relationships/image" Target="../media/image20.png"/><Relationship Id="rId22" Type="http://schemas.openxmlformats.org/officeDocument/2006/relationships/image" Target="../media/image21.png"/><Relationship Id="rId23" Type="http://schemas.openxmlformats.org/officeDocument/2006/relationships/image" Target="../media/image22.png"/><Relationship Id="rId24" Type="http://schemas.openxmlformats.org/officeDocument/2006/relationships/image" Target="../media/image23.png"/><Relationship Id="rId25" Type="http://schemas.openxmlformats.org/officeDocument/2006/relationships/image" Target="../media/image24.png"/><Relationship Id="rId26" Type="http://schemas.openxmlformats.org/officeDocument/2006/relationships/image" Target="../media/image25.png"/><Relationship Id="rId27" Type="http://schemas.openxmlformats.org/officeDocument/2006/relationships/image" Target="../media/image26.png"/><Relationship Id="rId28" Type="http://schemas.openxmlformats.org/officeDocument/2006/relationships/image" Target="../media/image27.png"/><Relationship Id="rId29" Type="http://schemas.openxmlformats.org/officeDocument/2006/relationships/image" Target="../media/image28.png"/><Relationship Id="rId30" Type="http://schemas.openxmlformats.org/officeDocument/2006/relationships/image" Target="../media/image29.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_rels/slide2.xml.rels><?xml version="1.0" encoding="UTF-8" standalone="yes"?>
<Relationships xmlns="http://schemas.openxmlformats.org/package/2006/relationships"><Relationship Id="rId9" Type="http://schemas.openxmlformats.org/officeDocument/2006/relationships/image" Target="../media/image37.png"/><Relationship Id="rId20" Type="http://schemas.openxmlformats.org/officeDocument/2006/relationships/image" Target="../media/image48.png"/><Relationship Id="rId21" Type="http://schemas.openxmlformats.org/officeDocument/2006/relationships/image" Target="../media/image49.png"/><Relationship Id="rId22" Type="http://schemas.openxmlformats.org/officeDocument/2006/relationships/image" Target="../media/image50.png"/><Relationship Id="rId10" Type="http://schemas.openxmlformats.org/officeDocument/2006/relationships/image" Target="../media/image38.png"/><Relationship Id="rId11" Type="http://schemas.openxmlformats.org/officeDocument/2006/relationships/image" Target="../media/image39.png"/><Relationship Id="rId12" Type="http://schemas.openxmlformats.org/officeDocument/2006/relationships/image" Target="../media/image40.png"/><Relationship Id="rId13" Type="http://schemas.openxmlformats.org/officeDocument/2006/relationships/image" Target="../media/image41.png"/><Relationship Id="rId14" Type="http://schemas.openxmlformats.org/officeDocument/2006/relationships/image" Target="../media/image42.png"/><Relationship Id="rId15" Type="http://schemas.openxmlformats.org/officeDocument/2006/relationships/image" Target="../media/image43.png"/><Relationship Id="rId16" Type="http://schemas.openxmlformats.org/officeDocument/2006/relationships/image" Target="../media/image44.png"/><Relationship Id="rId17" Type="http://schemas.openxmlformats.org/officeDocument/2006/relationships/image" Target="../media/image45.png"/><Relationship Id="rId18" Type="http://schemas.openxmlformats.org/officeDocument/2006/relationships/image" Target="../media/image46.png"/><Relationship Id="rId19"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225174" cy="461912"/>
          </a:xfrm>
          <a:prstGeom prst="rect">
            <a:avLst/>
          </a:prstGeom>
        </p:spPr>
      </p:pic>
      <p:pic>
        <p:nvPicPr>
          <p:cNvPr id="52" name="Picture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61912"/>
            <a:ext cx="1855537" cy="340257"/>
          </a:xfrm>
          <a:prstGeom prst="rect">
            <a:avLst/>
          </a:prstGeom>
        </p:spPr>
      </p:pic>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02169"/>
            <a:ext cx="1126958" cy="347827"/>
          </a:xfrm>
          <a:prstGeom prst="rect">
            <a:avLst/>
          </a:prstGeom>
        </p:spPr>
      </p:pic>
      <p:pic>
        <p:nvPicPr>
          <p:cNvPr id="54" name="Picture 5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1" y="1149996"/>
            <a:ext cx="1858557" cy="433805"/>
          </a:xfrm>
          <a:prstGeom prst="rect">
            <a:avLst/>
          </a:prstGeom>
        </p:spPr>
      </p:pic>
      <p:pic>
        <p:nvPicPr>
          <p:cNvPr id="55" name="Picture 5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583802"/>
            <a:ext cx="1967832" cy="867338"/>
          </a:xfrm>
          <a:prstGeom prst="rect">
            <a:avLst/>
          </a:prstGeom>
        </p:spPr>
      </p:pic>
      <p:pic>
        <p:nvPicPr>
          <p:cNvPr id="56" name="Picture 5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2451140"/>
            <a:ext cx="1751263" cy="733195"/>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21" y="3184335"/>
            <a:ext cx="1894384" cy="1788405"/>
          </a:xfrm>
          <a:prstGeom prst="rect">
            <a:avLst/>
          </a:prstGeom>
        </p:spPr>
      </p:pic>
      <p:pic>
        <p:nvPicPr>
          <p:cNvPr id="58" name="Picture 5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4930254"/>
            <a:ext cx="1977247" cy="1276684"/>
          </a:xfrm>
          <a:prstGeom prst="rect">
            <a:avLst/>
          </a:prstGeom>
        </p:spPr>
      </p:pic>
      <p:pic>
        <p:nvPicPr>
          <p:cNvPr id="59" name="Picture 5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6206939"/>
            <a:ext cx="1891363" cy="1204014"/>
          </a:xfrm>
          <a:prstGeom prst="rect">
            <a:avLst/>
          </a:prstGeom>
        </p:spPr>
      </p:pic>
      <p:pic>
        <p:nvPicPr>
          <p:cNvPr id="60" name="Picture 5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819" y="7410954"/>
            <a:ext cx="1790243" cy="1130226"/>
          </a:xfrm>
          <a:prstGeom prst="rect">
            <a:avLst/>
          </a:prstGeom>
        </p:spPr>
      </p:pic>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819" y="8557221"/>
            <a:ext cx="1963153" cy="447655"/>
          </a:xfrm>
          <a:prstGeom prst="rect">
            <a:avLst/>
          </a:prstGeom>
        </p:spPr>
      </p:pic>
      <p:pic>
        <p:nvPicPr>
          <p:cNvPr id="62" name="Picture 6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80127" y="-5565"/>
            <a:ext cx="2112211" cy="967036"/>
          </a:xfrm>
          <a:prstGeom prst="rect">
            <a:avLst/>
          </a:prstGeom>
        </p:spPr>
      </p:pic>
      <p:pic>
        <p:nvPicPr>
          <p:cNvPr id="63" name="Picture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855536" y="977014"/>
            <a:ext cx="1962484" cy="430328"/>
          </a:xfrm>
          <a:prstGeom prst="rect">
            <a:avLst/>
          </a:prstGeom>
        </p:spPr>
      </p:pic>
      <p:pic>
        <p:nvPicPr>
          <p:cNvPr id="64" name="Picture 6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02062" y="1390020"/>
            <a:ext cx="1917032" cy="1012683"/>
          </a:xfrm>
          <a:prstGeom prst="rect">
            <a:avLst/>
          </a:prstGeom>
        </p:spPr>
      </p:pic>
      <p:pic>
        <p:nvPicPr>
          <p:cNvPr id="65" name="Picture 6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855536" y="2393341"/>
            <a:ext cx="2340189" cy="2291660"/>
          </a:xfrm>
          <a:prstGeom prst="rect">
            <a:avLst/>
          </a:prstGeom>
        </p:spPr>
      </p:pic>
      <p:pic>
        <p:nvPicPr>
          <p:cNvPr id="66" name="Picture 6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802062" y="4701042"/>
            <a:ext cx="2284360" cy="644307"/>
          </a:xfrm>
          <a:prstGeom prst="rect">
            <a:avLst/>
          </a:prstGeom>
        </p:spPr>
      </p:pic>
      <p:pic>
        <p:nvPicPr>
          <p:cNvPr id="67" name="Picture 66"/>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855536" y="5413882"/>
            <a:ext cx="2269709" cy="1467998"/>
          </a:xfrm>
          <a:prstGeom prst="rect">
            <a:avLst/>
          </a:prstGeom>
        </p:spPr>
      </p:pic>
      <p:pic>
        <p:nvPicPr>
          <p:cNvPr id="68" name="Picture 6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891363" y="6897921"/>
            <a:ext cx="1740551" cy="1156132"/>
          </a:xfrm>
          <a:prstGeom prst="rect">
            <a:avLst/>
          </a:prstGeom>
        </p:spPr>
      </p:pic>
      <p:pic>
        <p:nvPicPr>
          <p:cNvPr id="69" name="Picture 68"/>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rot="16200000">
            <a:off x="2218037" y="7607054"/>
            <a:ext cx="1130154" cy="1943738"/>
          </a:xfrm>
          <a:prstGeom prst="rect">
            <a:avLst/>
          </a:prstGeom>
        </p:spPr>
      </p:pic>
      <p:pic>
        <p:nvPicPr>
          <p:cNvPr id="71" name="Picture 7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066150" y="0"/>
            <a:ext cx="2022438" cy="802169"/>
          </a:xfrm>
          <a:prstGeom prst="rect">
            <a:avLst/>
          </a:prstGeom>
        </p:spPr>
      </p:pic>
      <p:pic>
        <p:nvPicPr>
          <p:cNvPr id="72" name="Picture 7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066150" y="759091"/>
            <a:ext cx="1547237" cy="433981"/>
          </a:xfrm>
          <a:prstGeom prst="rect">
            <a:avLst/>
          </a:prstGeom>
        </p:spPr>
      </p:pic>
      <p:sp>
        <p:nvSpPr>
          <p:cNvPr id="73" name="Rectangle 72"/>
          <p:cNvSpPr/>
          <p:nvPr/>
        </p:nvSpPr>
        <p:spPr>
          <a:xfrm>
            <a:off x="6126990" y="0"/>
            <a:ext cx="1188210" cy="600164"/>
          </a:xfrm>
          <a:prstGeom prst="rect">
            <a:avLst/>
          </a:prstGeom>
        </p:spPr>
        <p:txBody>
          <a:bodyPr wrap="square">
            <a:spAutoFit/>
          </a:bodyPr>
          <a:lstStyle/>
          <a:p>
            <a:r>
              <a:rPr lang="en-US" sz="550" b="1" dirty="0">
                <a:solidFill>
                  <a:srgbClr val="000000"/>
                </a:solidFill>
                <a:latin typeface="Helvetica" charset="0"/>
              </a:rPr>
              <a:t>Network Topology</a:t>
            </a:r>
          </a:p>
          <a:p>
            <a:r>
              <a:rPr lang="en-US" sz="550" dirty="0"/>
              <a:t>Has different topologies, such as Fully Connected Network, Partially Connected Network, Tree-Structured, Star Network, or Ring Network.</a:t>
            </a:r>
            <a:endParaRPr lang="en-US" sz="550" dirty="0">
              <a:effectLst/>
            </a:endParaRPr>
          </a:p>
        </p:txBody>
      </p:sp>
      <p:sp>
        <p:nvSpPr>
          <p:cNvPr id="75" name="Rectangle 74"/>
          <p:cNvSpPr/>
          <p:nvPr/>
        </p:nvSpPr>
        <p:spPr>
          <a:xfrm>
            <a:off x="3826389" y="1157738"/>
            <a:ext cx="1735282" cy="453970"/>
          </a:xfrm>
          <a:prstGeom prst="rect">
            <a:avLst/>
          </a:prstGeom>
        </p:spPr>
        <p:txBody>
          <a:bodyPr wrap="square">
            <a:spAutoFit/>
          </a:bodyPr>
          <a:lstStyle/>
          <a:p>
            <a:r>
              <a:rPr lang="en-US" sz="700" b="1" dirty="0">
                <a:solidFill>
                  <a:srgbClr val="000000"/>
                </a:solidFill>
                <a:latin typeface="Helvetica" charset="0"/>
              </a:rPr>
              <a:t>Communication Structure</a:t>
            </a:r>
          </a:p>
          <a:p>
            <a:r>
              <a:rPr lang="en-US" sz="550" dirty="0">
                <a:solidFill>
                  <a:srgbClr val="000000"/>
                </a:solidFill>
                <a:latin typeface="Helvetica" charset="0"/>
              </a:rPr>
              <a:t>5 basic problems to solve: </a:t>
            </a:r>
            <a:r>
              <a:rPr lang="en-US" sz="550" b="1" dirty="0">
                <a:solidFill>
                  <a:srgbClr val="000000"/>
                </a:solidFill>
                <a:latin typeface="Helvetica" charset="0"/>
              </a:rPr>
              <a:t>Naming and name resolution</a:t>
            </a:r>
            <a:r>
              <a:rPr lang="en-US" sz="550" dirty="0">
                <a:solidFill>
                  <a:srgbClr val="000000"/>
                </a:solidFill>
                <a:latin typeface="Helvetica" charset="0"/>
              </a:rPr>
              <a:t>, </a:t>
            </a:r>
            <a:r>
              <a:rPr lang="en-US" sz="550" b="1" dirty="0">
                <a:solidFill>
                  <a:srgbClr val="000000"/>
                </a:solidFill>
                <a:latin typeface="Helvetica" charset="0"/>
              </a:rPr>
              <a:t>Routing strategies</a:t>
            </a:r>
            <a:r>
              <a:rPr lang="en-US" sz="550" dirty="0">
                <a:solidFill>
                  <a:srgbClr val="000000"/>
                </a:solidFill>
                <a:latin typeface="Helvetica" charset="0"/>
              </a:rPr>
              <a:t>, </a:t>
            </a:r>
            <a:r>
              <a:rPr lang="en-US" sz="550" b="1" dirty="0">
                <a:solidFill>
                  <a:srgbClr val="000000"/>
                </a:solidFill>
                <a:latin typeface="Helvetica" charset="0"/>
              </a:rPr>
              <a:t>connection strategies</a:t>
            </a:r>
            <a:r>
              <a:rPr lang="en-US" sz="550" dirty="0">
                <a:solidFill>
                  <a:srgbClr val="000000"/>
                </a:solidFill>
                <a:latin typeface="Helvetica" charset="0"/>
              </a:rPr>
              <a:t>, and </a:t>
            </a:r>
            <a:r>
              <a:rPr lang="en-US" sz="550" b="1" dirty="0">
                <a:solidFill>
                  <a:srgbClr val="000000"/>
                </a:solidFill>
                <a:latin typeface="Helvetica" charset="0"/>
              </a:rPr>
              <a:t>Contention</a:t>
            </a:r>
            <a:r>
              <a:rPr lang="en-US" sz="550" dirty="0">
                <a:solidFill>
                  <a:srgbClr val="000000"/>
                </a:solidFill>
                <a:latin typeface="Helvetica" charset="0"/>
              </a:rPr>
              <a:t>.</a:t>
            </a:r>
            <a:endParaRPr lang="en-US" sz="550" b="0" i="0" dirty="0">
              <a:solidFill>
                <a:srgbClr val="000000"/>
              </a:solidFill>
              <a:effectLst/>
              <a:latin typeface="Helvetica" charset="0"/>
            </a:endParaRPr>
          </a:p>
        </p:txBody>
      </p:sp>
      <p:pic>
        <p:nvPicPr>
          <p:cNvPr id="76" name="Picture 7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816484" y="535050"/>
            <a:ext cx="1523599" cy="1585301"/>
          </a:xfrm>
          <a:prstGeom prst="rect">
            <a:avLst/>
          </a:prstGeom>
        </p:spPr>
      </p:pic>
      <p:pic>
        <p:nvPicPr>
          <p:cNvPr id="77" name="Picture 76"/>
          <p:cNvPicPr>
            <a:picLocks noChangeAspect="1"/>
          </p:cNvPicPr>
          <p:nvPr/>
        </p:nvPicPr>
        <p:blipFill>
          <a:blip r:embed="rId24"/>
          <a:stretch>
            <a:fillRect/>
          </a:stretch>
        </p:blipFill>
        <p:spPr>
          <a:xfrm>
            <a:off x="5495881" y="2163160"/>
            <a:ext cx="1819062" cy="1655495"/>
          </a:xfrm>
          <a:prstGeom prst="rect">
            <a:avLst/>
          </a:prstGeom>
        </p:spPr>
      </p:pic>
      <p:pic>
        <p:nvPicPr>
          <p:cNvPr id="78" name="Picture 77"/>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830339" y="1611707"/>
            <a:ext cx="1614497" cy="664793"/>
          </a:xfrm>
          <a:prstGeom prst="rect">
            <a:avLst/>
          </a:prstGeom>
        </p:spPr>
      </p:pic>
      <p:pic>
        <p:nvPicPr>
          <p:cNvPr id="79" name="Picture 78"/>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086423" y="2209059"/>
            <a:ext cx="1463500" cy="1658300"/>
          </a:xfrm>
          <a:prstGeom prst="rect">
            <a:avLst/>
          </a:prstGeom>
        </p:spPr>
      </p:pic>
      <p:pic>
        <p:nvPicPr>
          <p:cNvPr id="80" name="Picture 79"/>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4122250" y="3858960"/>
            <a:ext cx="3231445" cy="2035840"/>
          </a:xfrm>
          <a:prstGeom prst="rect">
            <a:avLst/>
          </a:prstGeom>
        </p:spPr>
      </p:pic>
      <p:sp>
        <p:nvSpPr>
          <p:cNvPr id="81" name="Rectangle 80"/>
          <p:cNvSpPr/>
          <p:nvPr/>
        </p:nvSpPr>
        <p:spPr>
          <a:xfrm>
            <a:off x="4122250" y="5906324"/>
            <a:ext cx="1078725" cy="553998"/>
          </a:xfrm>
          <a:prstGeom prst="rect">
            <a:avLst/>
          </a:prstGeom>
        </p:spPr>
        <p:txBody>
          <a:bodyPr wrap="square">
            <a:spAutoFit/>
          </a:bodyPr>
          <a:lstStyle/>
          <a:p>
            <a:r>
              <a:rPr lang="en-US" sz="600" b="1" dirty="0">
                <a:solidFill>
                  <a:srgbClr val="000000"/>
                </a:solidFill>
                <a:latin typeface="Helvetica" charset="0"/>
              </a:rPr>
              <a:t>Robustness</a:t>
            </a:r>
          </a:p>
          <a:p>
            <a:r>
              <a:rPr lang="en-US" sz="600" dirty="0"/>
              <a:t>Able to detect link failure, site failure or message lost. </a:t>
            </a:r>
          </a:p>
          <a:p>
            <a:r>
              <a:rPr lang="en-US" sz="600" dirty="0"/>
              <a:t/>
            </a:r>
            <a:br>
              <a:rPr lang="en-US" sz="600" dirty="0"/>
            </a:br>
            <a:endParaRPr lang="en-US" sz="600" dirty="0"/>
          </a:p>
        </p:txBody>
      </p:sp>
      <p:sp>
        <p:nvSpPr>
          <p:cNvPr id="82" name="Rectangle 81"/>
          <p:cNvSpPr/>
          <p:nvPr/>
        </p:nvSpPr>
        <p:spPr>
          <a:xfrm>
            <a:off x="6126990" y="5788820"/>
            <a:ext cx="1122219" cy="346249"/>
          </a:xfrm>
          <a:prstGeom prst="rect">
            <a:avLst/>
          </a:prstGeom>
        </p:spPr>
        <p:txBody>
          <a:bodyPr wrap="square">
            <a:spAutoFit/>
          </a:bodyPr>
          <a:lstStyle/>
          <a:p>
            <a:r>
              <a:rPr lang="en-US" sz="550" b="1" dirty="0">
                <a:solidFill>
                  <a:srgbClr val="000000"/>
                </a:solidFill>
                <a:latin typeface="Helvetica" charset="0"/>
              </a:rPr>
              <a:t>Reconfiguration</a:t>
            </a:r>
          </a:p>
          <a:p>
            <a:r>
              <a:rPr lang="en-US" sz="550" dirty="0"/>
              <a:t>Ability to reconfigure &amp; recover on failure and resume operation.</a:t>
            </a:r>
            <a:endParaRPr lang="en-US" sz="550" dirty="0">
              <a:effectLst/>
            </a:endParaRPr>
          </a:p>
        </p:txBody>
      </p:sp>
      <p:sp>
        <p:nvSpPr>
          <p:cNvPr id="83" name="Rectangle 82"/>
          <p:cNvSpPr/>
          <p:nvPr/>
        </p:nvSpPr>
        <p:spPr>
          <a:xfrm>
            <a:off x="3719094" y="5109819"/>
            <a:ext cx="966858" cy="769441"/>
          </a:xfrm>
          <a:prstGeom prst="rect">
            <a:avLst/>
          </a:prstGeom>
        </p:spPr>
        <p:txBody>
          <a:bodyPr wrap="square">
            <a:spAutoFit/>
          </a:bodyPr>
          <a:lstStyle/>
          <a:p>
            <a:r>
              <a:rPr lang="en-US" sz="550" b="1" dirty="0">
                <a:solidFill>
                  <a:srgbClr val="000000"/>
                </a:solidFill>
                <a:latin typeface="Helvetica" charset="0"/>
              </a:rPr>
              <a:t>Design Issues</a:t>
            </a:r>
          </a:p>
          <a:p>
            <a:r>
              <a:rPr lang="en-US" sz="550" dirty="0">
                <a:solidFill>
                  <a:srgbClr val="000000"/>
                </a:solidFill>
                <a:latin typeface="Helvetica" charset="0"/>
              </a:rPr>
              <a:t>To be considered when designing </a:t>
            </a:r>
            <a:r>
              <a:rPr lang="en-US" sz="550" b="1" dirty="0">
                <a:solidFill>
                  <a:srgbClr val="000000"/>
                </a:solidFill>
                <a:latin typeface="Helvetica" charset="0"/>
              </a:rPr>
              <a:t>a distributed system structures</a:t>
            </a:r>
            <a:r>
              <a:rPr lang="en-US" sz="550" dirty="0">
                <a:solidFill>
                  <a:srgbClr val="000000"/>
                </a:solidFill>
                <a:latin typeface="Helvetica" charset="0"/>
              </a:rPr>
              <a:t>:</a:t>
            </a:r>
          </a:p>
          <a:p>
            <a:pPr>
              <a:buFont typeface="Arial" charset="0"/>
              <a:buChar char="•"/>
            </a:pPr>
            <a:r>
              <a:rPr lang="en-US" sz="550" dirty="0">
                <a:solidFill>
                  <a:srgbClr val="000000"/>
                </a:solidFill>
                <a:latin typeface="Helvetica" charset="0"/>
              </a:rPr>
              <a:t>Transparency</a:t>
            </a:r>
          </a:p>
          <a:p>
            <a:pPr>
              <a:buFont typeface="Arial" charset="0"/>
              <a:buChar char="•"/>
            </a:pPr>
            <a:r>
              <a:rPr lang="en-US" sz="550" dirty="0">
                <a:solidFill>
                  <a:srgbClr val="000000"/>
                </a:solidFill>
                <a:latin typeface="Helvetica" charset="0"/>
              </a:rPr>
              <a:t>Fault Tolerance </a:t>
            </a:r>
          </a:p>
          <a:p>
            <a:pPr>
              <a:buFont typeface="Arial" charset="0"/>
              <a:buChar char="•"/>
            </a:pPr>
            <a:r>
              <a:rPr lang="en-US" sz="550" dirty="0">
                <a:solidFill>
                  <a:srgbClr val="000000"/>
                </a:solidFill>
                <a:latin typeface="Helvetica" charset="0"/>
              </a:rPr>
              <a:t>Scalability</a:t>
            </a:r>
          </a:p>
          <a:p>
            <a:pPr>
              <a:buFont typeface="Arial" charset="0"/>
              <a:buChar char="•"/>
            </a:pPr>
            <a:r>
              <a:rPr lang="en-US" sz="550" dirty="0">
                <a:solidFill>
                  <a:srgbClr val="000000"/>
                </a:solidFill>
                <a:latin typeface="Helvetica" charset="0"/>
              </a:rPr>
              <a:t>Clusters</a:t>
            </a:r>
            <a:endParaRPr lang="en-US" sz="550" b="0" i="0" dirty="0">
              <a:solidFill>
                <a:srgbClr val="000000"/>
              </a:solidFill>
              <a:effectLst/>
              <a:latin typeface="Helvetica" charset="0"/>
            </a:endParaRPr>
          </a:p>
        </p:txBody>
      </p:sp>
      <p:pic>
        <p:nvPicPr>
          <p:cNvPr id="86" name="Picture 8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5457437" y="6069237"/>
            <a:ext cx="1882646" cy="1995692"/>
          </a:xfrm>
          <a:prstGeom prst="rect">
            <a:avLst/>
          </a:prstGeom>
        </p:spPr>
      </p:pic>
      <p:pic>
        <p:nvPicPr>
          <p:cNvPr id="87" name="Picture 8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821320" y="6334902"/>
            <a:ext cx="1745419" cy="2462080"/>
          </a:xfrm>
          <a:prstGeom prst="rect">
            <a:avLst/>
          </a:prstGeom>
        </p:spPr>
      </p:pic>
      <p:pic>
        <p:nvPicPr>
          <p:cNvPr id="89" name="Picture 88"/>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rot="10800000">
            <a:off x="5474724" y="8054053"/>
            <a:ext cx="1840219" cy="1071826"/>
          </a:xfrm>
          <a:prstGeom prst="rect">
            <a:avLst/>
          </a:prstGeom>
        </p:spPr>
      </p:pic>
    </p:spTree>
    <p:extLst>
      <p:ext uri="{BB962C8B-B14F-4D97-AF65-F5344CB8AC3E}">
        <p14:creationId xmlns:p14="http://schemas.microsoft.com/office/powerpoint/2010/main" val="1045053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277212" cy="376391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6871" y="26731"/>
            <a:ext cx="1780343" cy="105720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4048" y="1112467"/>
            <a:ext cx="1760252" cy="1506409"/>
          </a:xfrm>
          <a:prstGeom prst="rect">
            <a:avLst/>
          </a:prstGeom>
        </p:spPr>
      </p:pic>
      <p:sp>
        <p:nvSpPr>
          <p:cNvPr id="7" name="Rectangle 6"/>
          <p:cNvSpPr/>
          <p:nvPr/>
        </p:nvSpPr>
        <p:spPr>
          <a:xfrm>
            <a:off x="4776410" y="-25402"/>
            <a:ext cx="2040135" cy="3093154"/>
          </a:xfrm>
          <a:prstGeom prst="rect">
            <a:avLst/>
          </a:prstGeom>
        </p:spPr>
        <p:txBody>
          <a:bodyPr wrap="square">
            <a:spAutoFit/>
          </a:bodyPr>
          <a:lstStyle/>
          <a:p>
            <a:r>
              <a:rPr lang="en-US" sz="500" b="1" dirty="0">
                <a:solidFill>
                  <a:srgbClr val="000000"/>
                </a:solidFill>
                <a:latin typeface="Helvetica" charset="0"/>
              </a:rPr>
              <a:t>AFS</a:t>
            </a:r>
          </a:p>
          <a:p>
            <a:pPr>
              <a:buFont typeface="Arial" charset="0"/>
              <a:buChar char="•"/>
            </a:pPr>
            <a:r>
              <a:rPr lang="en-US" sz="500" dirty="0">
                <a:solidFill>
                  <a:srgbClr val="000000"/>
                </a:solidFill>
                <a:latin typeface="Helvetica" charset="0"/>
              </a:rPr>
              <a:t>Has 2 namespaces: local, and </a:t>
            </a:r>
            <a:r>
              <a:rPr lang="en-US" sz="500" dirty="0" smtClean="0">
                <a:solidFill>
                  <a:srgbClr val="000000"/>
                </a:solidFill>
                <a:latin typeface="Helvetica" charset="0"/>
              </a:rPr>
              <a:t>shared.</a:t>
            </a:r>
          </a:p>
          <a:p>
            <a:pPr>
              <a:buFont typeface="Arial" charset="0"/>
              <a:buChar char="•"/>
            </a:pPr>
            <a:r>
              <a:rPr lang="en-US" sz="500" dirty="0" smtClean="0">
                <a:solidFill>
                  <a:srgbClr val="000000"/>
                </a:solidFill>
                <a:latin typeface="Helvetica" charset="0"/>
              </a:rPr>
              <a:t>Local</a:t>
            </a:r>
            <a:r>
              <a:rPr lang="en-US" sz="500" dirty="0">
                <a:solidFill>
                  <a:srgbClr val="000000"/>
                </a:solidFill>
                <a:latin typeface="Helvetica" charset="0"/>
              </a:rPr>
              <a:t>: its root file </a:t>
            </a:r>
            <a:r>
              <a:rPr lang="en-US" sz="500" dirty="0" smtClean="0">
                <a:solidFill>
                  <a:srgbClr val="000000"/>
                </a:solidFill>
                <a:latin typeface="Helvetica" charset="0"/>
              </a:rPr>
              <a:t>system</a:t>
            </a:r>
          </a:p>
          <a:p>
            <a:pPr>
              <a:buFont typeface="Arial" charset="0"/>
              <a:buChar char="•"/>
            </a:pPr>
            <a:r>
              <a:rPr lang="en-US" sz="500" b="1" dirty="0" smtClean="0">
                <a:solidFill>
                  <a:srgbClr val="000000"/>
                </a:solidFill>
                <a:latin typeface="Helvetica" charset="0"/>
              </a:rPr>
              <a:t>Shared</a:t>
            </a:r>
            <a:r>
              <a:rPr lang="en-US" sz="500" dirty="0">
                <a:solidFill>
                  <a:srgbClr val="000000"/>
                </a:solidFill>
                <a:latin typeface="Helvetica" charset="0"/>
              </a:rPr>
              <a:t>: made up of several component units (volumes), communicate to server through Vice, using fid to identifies the Vice. A fid </a:t>
            </a:r>
            <a:r>
              <a:rPr lang="en-US" sz="500" dirty="0" smtClean="0">
                <a:solidFill>
                  <a:srgbClr val="000000"/>
                </a:solidFill>
                <a:latin typeface="Helvetica" charset="0"/>
              </a:rPr>
              <a:t>contains:</a:t>
            </a:r>
          </a:p>
          <a:p>
            <a:pPr>
              <a:buFont typeface="Arial" charset="0"/>
              <a:buChar char="•"/>
            </a:pPr>
            <a:r>
              <a:rPr lang="en-US" sz="500" b="1" dirty="0">
                <a:solidFill>
                  <a:srgbClr val="000000"/>
                </a:solidFill>
                <a:latin typeface="Helvetica" charset="0"/>
              </a:rPr>
              <a:t> </a:t>
            </a:r>
            <a:r>
              <a:rPr lang="en-US" sz="500" b="1" dirty="0" smtClean="0">
                <a:solidFill>
                  <a:srgbClr val="000000"/>
                </a:solidFill>
                <a:latin typeface="Helvetica" charset="0"/>
              </a:rPr>
              <a:t> Volume </a:t>
            </a:r>
            <a:r>
              <a:rPr lang="en-US" sz="500" b="1" dirty="0">
                <a:solidFill>
                  <a:srgbClr val="000000"/>
                </a:solidFill>
                <a:latin typeface="Helvetica" charset="0"/>
              </a:rPr>
              <a:t>Number</a:t>
            </a:r>
            <a:r>
              <a:rPr lang="en-US" sz="500" dirty="0">
                <a:solidFill>
                  <a:srgbClr val="000000"/>
                </a:solidFill>
                <a:latin typeface="Helvetica" charset="0"/>
              </a:rPr>
              <a:t>: access point to server, change if server change. </a:t>
            </a:r>
            <a:r>
              <a:rPr lang="en-US" sz="500" i="1" dirty="0">
                <a:solidFill>
                  <a:srgbClr val="000000"/>
                </a:solidFill>
                <a:latin typeface="Helvetica" charset="0"/>
              </a:rPr>
              <a:t>(there is mapping of </a:t>
            </a:r>
            <a:r>
              <a:rPr lang="en-US" sz="500" i="1" dirty="0" err="1">
                <a:solidFill>
                  <a:srgbClr val="000000"/>
                </a:solidFill>
                <a:latin typeface="Helvetica" charset="0"/>
              </a:rPr>
              <a:t>VolumeID</a:t>
            </a:r>
            <a:r>
              <a:rPr lang="en-US" sz="500" i="1" dirty="0">
                <a:solidFill>
                  <a:srgbClr val="000000"/>
                </a:solidFill>
                <a:latin typeface="Helvetica" charset="0"/>
              </a:rPr>
              <a:t> to </a:t>
            </a:r>
            <a:r>
              <a:rPr lang="en-US" sz="500" i="1" dirty="0" smtClean="0">
                <a:solidFill>
                  <a:srgbClr val="000000"/>
                </a:solidFill>
                <a:latin typeface="Helvetica" charset="0"/>
              </a:rPr>
              <a:t>IP)</a:t>
            </a:r>
            <a:endParaRPr lang="en-US" sz="500" dirty="0" smtClean="0">
              <a:solidFill>
                <a:srgbClr val="000000"/>
              </a:solidFill>
              <a:latin typeface="Helvetica" charset="0"/>
            </a:endParaRPr>
          </a:p>
          <a:p>
            <a:pPr>
              <a:buFont typeface="Arial" charset="0"/>
              <a:buChar char="•"/>
            </a:pPr>
            <a:r>
              <a:rPr lang="en-US" sz="500" b="1" dirty="0">
                <a:solidFill>
                  <a:srgbClr val="000000"/>
                </a:solidFill>
                <a:latin typeface="Helvetica" charset="0"/>
              </a:rPr>
              <a:t> </a:t>
            </a:r>
            <a:r>
              <a:rPr lang="en-US" sz="500" b="1" dirty="0" smtClean="0">
                <a:solidFill>
                  <a:srgbClr val="000000"/>
                </a:solidFill>
                <a:latin typeface="Helvetica" charset="0"/>
              </a:rPr>
              <a:t> </a:t>
            </a:r>
            <a:r>
              <a:rPr lang="en-US" sz="500" b="1" dirty="0" err="1" smtClean="0">
                <a:solidFill>
                  <a:srgbClr val="000000"/>
                </a:solidFill>
                <a:latin typeface="Helvetica" charset="0"/>
              </a:rPr>
              <a:t>Vnode</a:t>
            </a:r>
            <a:r>
              <a:rPr lang="en-US" sz="500" b="1" dirty="0" smtClean="0">
                <a:solidFill>
                  <a:srgbClr val="000000"/>
                </a:solidFill>
                <a:latin typeface="Helvetica" charset="0"/>
              </a:rPr>
              <a:t> </a:t>
            </a:r>
            <a:r>
              <a:rPr lang="en-US" sz="500" b="1" dirty="0">
                <a:solidFill>
                  <a:srgbClr val="000000"/>
                </a:solidFill>
                <a:latin typeface="Helvetica" charset="0"/>
              </a:rPr>
              <a:t>Number</a:t>
            </a:r>
            <a:r>
              <a:rPr lang="en-US" sz="500" dirty="0">
                <a:solidFill>
                  <a:srgbClr val="000000"/>
                </a:solidFill>
                <a:latin typeface="Helvetica" charset="0"/>
              </a:rPr>
              <a:t>: </a:t>
            </a:r>
            <a:r>
              <a:rPr lang="en-US" sz="500" dirty="0" err="1">
                <a:solidFill>
                  <a:srgbClr val="000000"/>
                </a:solidFill>
                <a:latin typeface="Helvetica" charset="0"/>
              </a:rPr>
              <a:t>inodes</a:t>
            </a:r>
            <a:r>
              <a:rPr lang="en-US" sz="500" dirty="0">
                <a:solidFill>
                  <a:srgbClr val="000000"/>
                </a:solidFill>
                <a:latin typeface="Helvetica" charset="0"/>
              </a:rPr>
              <a:t> of files in single </a:t>
            </a:r>
            <a:r>
              <a:rPr lang="en-US" sz="500" dirty="0" smtClean="0">
                <a:solidFill>
                  <a:srgbClr val="000000"/>
                </a:solidFill>
                <a:latin typeface="Helvetica" charset="0"/>
              </a:rPr>
              <a:t>volume.</a:t>
            </a:r>
          </a:p>
          <a:p>
            <a:pPr>
              <a:buFont typeface="Arial" charset="0"/>
              <a:buChar char="•"/>
            </a:pPr>
            <a:r>
              <a:rPr lang="en-US" sz="500" b="1" dirty="0">
                <a:solidFill>
                  <a:srgbClr val="000000"/>
                </a:solidFill>
                <a:latin typeface="Helvetica" charset="0"/>
              </a:rPr>
              <a:t> </a:t>
            </a:r>
            <a:r>
              <a:rPr lang="en-US" sz="500" b="1" dirty="0" smtClean="0">
                <a:solidFill>
                  <a:srgbClr val="000000"/>
                </a:solidFill>
                <a:latin typeface="Helvetica" charset="0"/>
              </a:rPr>
              <a:t> </a:t>
            </a:r>
            <a:r>
              <a:rPr lang="en-US" sz="500" b="1" dirty="0" err="1" smtClean="0">
                <a:solidFill>
                  <a:srgbClr val="000000"/>
                </a:solidFill>
                <a:latin typeface="Helvetica" charset="0"/>
              </a:rPr>
              <a:t>Uniquifier</a:t>
            </a:r>
            <a:r>
              <a:rPr lang="en-US" sz="500" dirty="0">
                <a:solidFill>
                  <a:srgbClr val="000000"/>
                </a:solidFill>
                <a:latin typeface="Helvetica" charset="0"/>
              </a:rPr>
              <a:t>: unique identifier, allows reuse of </a:t>
            </a:r>
            <a:r>
              <a:rPr lang="en-US" sz="500" dirty="0" err="1">
                <a:solidFill>
                  <a:srgbClr val="000000"/>
                </a:solidFill>
                <a:latin typeface="Helvetica" charset="0"/>
              </a:rPr>
              <a:t>vnode</a:t>
            </a:r>
            <a:r>
              <a:rPr lang="en-US" sz="500" dirty="0">
                <a:solidFill>
                  <a:srgbClr val="000000"/>
                </a:solidFill>
                <a:latin typeface="Helvetica" charset="0"/>
              </a:rPr>
              <a:t> numbers for same file path. </a:t>
            </a:r>
          </a:p>
          <a:p>
            <a:pPr>
              <a:buFont typeface="Arial" charset="0"/>
              <a:buChar char="•"/>
            </a:pPr>
            <a:r>
              <a:rPr lang="en-US" sz="500" dirty="0">
                <a:solidFill>
                  <a:srgbClr val="000000"/>
                </a:solidFill>
                <a:latin typeface="Helvetica" charset="0"/>
              </a:rPr>
              <a:t>Fid is location transparent, file moved on server does not affect fid. The Volume location is kept on Vice server thus Fid does not need to care about real location of the server. </a:t>
            </a:r>
          </a:p>
          <a:p>
            <a:pPr>
              <a:buFont typeface="Arial" charset="0"/>
              <a:buChar char="•"/>
            </a:pPr>
            <a:r>
              <a:rPr lang="en-US" sz="500" b="1" dirty="0">
                <a:solidFill>
                  <a:srgbClr val="000000"/>
                </a:solidFill>
                <a:latin typeface="Helvetica" charset="0"/>
              </a:rPr>
              <a:t>Fundamental Architecture</a:t>
            </a:r>
            <a:r>
              <a:rPr lang="en-US" sz="500" dirty="0">
                <a:solidFill>
                  <a:srgbClr val="000000"/>
                </a:solidFill>
                <a:latin typeface="Helvetica" charset="0"/>
              </a:rPr>
              <a:t>: Use </a:t>
            </a:r>
            <a:r>
              <a:rPr lang="en-US" sz="500" b="1" dirty="0">
                <a:solidFill>
                  <a:srgbClr val="000000"/>
                </a:solidFill>
                <a:latin typeface="Helvetica" charset="0"/>
              </a:rPr>
              <a:t>whole file caching</a:t>
            </a:r>
            <a:r>
              <a:rPr lang="en-US" sz="500" dirty="0">
                <a:solidFill>
                  <a:srgbClr val="000000"/>
                </a:solidFill>
                <a:latin typeface="Helvetica" charset="0"/>
              </a:rPr>
              <a:t>, 64KB cache </a:t>
            </a:r>
            <a:r>
              <a:rPr lang="en-US" sz="500" dirty="0" smtClean="0">
                <a:solidFill>
                  <a:srgbClr val="000000"/>
                </a:solidFill>
                <a:latin typeface="Helvetica" charset="0"/>
              </a:rPr>
              <a:t>size.</a:t>
            </a:r>
          </a:p>
          <a:p>
            <a:pPr>
              <a:buFont typeface="Arial" charset="0"/>
              <a:buChar char="•"/>
            </a:pPr>
            <a:r>
              <a:rPr lang="en-US" sz="500" dirty="0" smtClean="0">
                <a:solidFill>
                  <a:srgbClr val="000000"/>
                </a:solidFill>
                <a:latin typeface="Helvetica" charset="0"/>
              </a:rPr>
              <a:t>Open</a:t>
            </a:r>
            <a:r>
              <a:rPr lang="en-US" sz="500" dirty="0">
                <a:solidFill>
                  <a:srgbClr val="000000"/>
                </a:solidFill>
                <a:latin typeface="Helvetica" charset="0"/>
              </a:rPr>
              <a:t>: Read cache from </a:t>
            </a:r>
            <a:r>
              <a:rPr lang="en-US" sz="500" dirty="0" smtClean="0">
                <a:solidFill>
                  <a:srgbClr val="000000"/>
                </a:solidFill>
                <a:latin typeface="Helvetica" charset="0"/>
              </a:rPr>
              <a:t>Vice</a:t>
            </a:r>
          </a:p>
          <a:p>
            <a:pPr>
              <a:buFont typeface="Arial" charset="0"/>
              <a:buChar char="•"/>
            </a:pPr>
            <a:r>
              <a:rPr lang="en-US" sz="500" dirty="0" smtClean="0">
                <a:solidFill>
                  <a:srgbClr val="000000"/>
                </a:solidFill>
                <a:latin typeface="Helvetica" charset="0"/>
              </a:rPr>
              <a:t>Close</a:t>
            </a:r>
            <a:r>
              <a:rPr lang="en-US" sz="500" dirty="0">
                <a:solidFill>
                  <a:srgbClr val="000000"/>
                </a:solidFill>
                <a:latin typeface="Helvetica" charset="0"/>
              </a:rPr>
              <a:t>: write changes to Server. </a:t>
            </a:r>
            <a:endParaRPr lang="en-US" sz="500" dirty="0" smtClean="0">
              <a:solidFill>
                <a:srgbClr val="000000"/>
              </a:solidFill>
              <a:latin typeface="Helvetica" charset="0"/>
            </a:endParaRPr>
          </a:p>
          <a:p>
            <a:pPr>
              <a:buFont typeface="Arial" charset="0"/>
              <a:buChar char="•"/>
            </a:pPr>
            <a:r>
              <a:rPr lang="en-US" sz="500" dirty="0" smtClean="0">
                <a:solidFill>
                  <a:srgbClr val="000000"/>
                </a:solidFill>
                <a:latin typeface="Helvetica" charset="0"/>
              </a:rPr>
              <a:t>Cache </a:t>
            </a:r>
            <a:r>
              <a:rPr lang="en-US" sz="500" dirty="0">
                <a:solidFill>
                  <a:srgbClr val="000000"/>
                </a:solidFill>
                <a:latin typeface="Helvetica" charset="0"/>
              </a:rPr>
              <a:t>is assumed valid unless notified by Server using </a:t>
            </a:r>
            <a:r>
              <a:rPr lang="en-US" sz="500" b="1" dirty="0">
                <a:solidFill>
                  <a:srgbClr val="000000"/>
                </a:solidFill>
                <a:latin typeface="Helvetica" charset="0"/>
              </a:rPr>
              <a:t>callback policy</a:t>
            </a:r>
            <a:r>
              <a:rPr lang="en-US" sz="500" dirty="0">
                <a:solidFill>
                  <a:srgbClr val="000000"/>
                </a:solidFill>
                <a:latin typeface="Helvetica" charset="0"/>
              </a:rPr>
              <a:t> </a:t>
            </a:r>
            <a:r>
              <a:rPr lang="en-US" sz="500" i="1" dirty="0">
                <a:solidFill>
                  <a:srgbClr val="000000"/>
                </a:solidFill>
                <a:latin typeface="Helvetica" charset="0"/>
              </a:rPr>
              <a:t>(consistency of files are managed by the server, using callback for notification of changes)</a:t>
            </a:r>
            <a:r>
              <a:rPr lang="en-US" sz="500" dirty="0">
                <a:solidFill>
                  <a:srgbClr val="000000"/>
                </a:solidFill>
                <a:latin typeface="Helvetica" charset="0"/>
              </a:rPr>
              <a:t>. &gt; </a:t>
            </a:r>
            <a:r>
              <a:rPr lang="en-US" sz="500" b="1" dirty="0" err="1">
                <a:solidFill>
                  <a:srgbClr val="000000"/>
                </a:solidFill>
                <a:latin typeface="Helvetica" charset="0"/>
              </a:rPr>
              <a:t>callback_policy</a:t>
            </a:r>
            <a:r>
              <a:rPr lang="en-US" sz="500" dirty="0">
                <a:solidFill>
                  <a:srgbClr val="000000"/>
                </a:solidFill>
                <a:latin typeface="Helvetica" charset="0"/>
              </a:rPr>
              <a:t>: when a file is cached, the server makes a note of this and promises to inform the client if the file is updated by someone else. Callbacks are discarded and must be re-established after any client, server, or network failure, including a time-out. Re-establishing a callback involves a status check and does not require re-reading the file itself.</a:t>
            </a:r>
          </a:p>
          <a:p>
            <a:pPr>
              <a:buFont typeface="Arial" charset="0"/>
              <a:buChar char="•"/>
            </a:pPr>
            <a:r>
              <a:rPr lang="en-US" sz="500" b="1" dirty="0" smtClean="0">
                <a:solidFill>
                  <a:srgbClr val="000000"/>
                </a:solidFill>
                <a:latin typeface="Helvetica" charset="0"/>
              </a:rPr>
              <a:t>Security:</a:t>
            </a:r>
            <a:endParaRPr lang="en-US" sz="500" dirty="0" smtClean="0">
              <a:solidFill>
                <a:srgbClr val="000000"/>
              </a:solidFill>
              <a:latin typeface="Helvetica" charset="0"/>
            </a:endParaRPr>
          </a:p>
          <a:p>
            <a:pPr>
              <a:buFont typeface="Arial" charset="0"/>
              <a:buChar char="•"/>
            </a:pPr>
            <a:r>
              <a:rPr lang="en-US" sz="500" dirty="0">
                <a:solidFill>
                  <a:srgbClr val="000000"/>
                </a:solidFill>
                <a:latin typeface="Helvetica" charset="0"/>
              </a:rPr>
              <a:t> </a:t>
            </a:r>
            <a:r>
              <a:rPr lang="en-US" sz="500" dirty="0" smtClean="0">
                <a:solidFill>
                  <a:srgbClr val="000000"/>
                </a:solidFill>
                <a:latin typeface="Helvetica" charset="0"/>
              </a:rPr>
              <a:t> No </a:t>
            </a:r>
            <a:r>
              <a:rPr lang="en-US" sz="500" dirty="0">
                <a:solidFill>
                  <a:srgbClr val="000000"/>
                </a:solidFill>
                <a:latin typeface="Helvetica" charset="0"/>
              </a:rPr>
              <a:t>execution of client program on Vice </a:t>
            </a:r>
            <a:r>
              <a:rPr lang="en-US" sz="500" dirty="0" smtClean="0">
                <a:solidFill>
                  <a:srgbClr val="000000"/>
                </a:solidFill>
                <a:latin typeface="Helvetica" charset="0"/>
              </a:rPr>
              <a:t>System.</a:t>
            </a:r>
          </a:p>
          <a:p>
            <a:pPr>
              <a:buFont typeface="Arial" charset="0"/>
              <a:buChar char="•"/>
            </a:pPr>
            <a:r>
              <a:rPr lang="en-US" sz="500" dirty="0">
                <a:solidFill>
                  <a:srgbClr val="000000"/>
                </a:solidFill>
                <a:latin typeface="Helvetica" charset="0"/>
              </a:rPr>
              <a:t> </a:t>
            </a:r>
            <a:r>
              <a:rPr lang="en-US" sz="500" dirty="0" smtClean="0">
                <a:solidFill>
                  <a:srgbClr val="000000"/>
                </a:solidFill>
                <a:latin typeface="Helvetica" charset="0"/>
              </a:rPr>
              <a:t> Encrypted </a:t>
            </a:r>
            <a:r>
              <a:rPr lang="en-US" sz="500" dirty="0">
                <a:solidFill>
                  <a:srgbClr val="000000"/>
                </a:solidFill>
                <a:latin typeface="Helvetica" charset="0"/>
              </a:rPr>
              <a:t>messages for communication</a:t>
            </a:r>
          </a:p>
          <a:p>
            <a:pPr>
              <a:buFont typeface="Arial" charset="0"/>
              <a:buChar char="•"/>
            </a:pPr>
            <a:r>
              <a:rPr lang="en-US" sz="500" b="1" dirty="0">
                <a:solidFill>
                  <a:srgbClr val="000000"/>
                </a:solidFill>
                <a:latin typeface="Helvetica" charset="0"/>
              </a:rPr>
              <a:t>Protection</a:t>
            </a:r>
            <a:r>
              <a:rPr lang="en-US" sz="500" dirty="0">
                <a:solidFill>
                  <a:srgbClr val="000000"/>
                </a:solidFill>
                <a:latin typeface="Helvetica" charset="0"/>
              </a:rPr>
              <a:t>: has Access Lists for access control.</a:t>
            </a:r>
          </a:p>
          <a:p>
            <a:pPr>
              <a:buFont typeface="Arial" charset="0"/>
              <a:buChar char="•"/>
            </a:pPr>
            <a:r>
              <a:rPr lang="en-US" sz="500" b="1" dirty="0">
                <a:solidFill>
                  <a:srgbClr val="000000"/>
                </a:solidFill>
                <a:latin typeface="Helvetica" charset="0"/>
              </a:rPr>
              <a:t>Implementation</a:t>
            </a:r>
            <a:r>
              <a:rPr lang="en-US" sz="500" dirty="0">
                <a:solidFill>
                  <a:srgbClr val="000000"/>
                </a:solidFill>
                <a:latin typeface="Helvetica" charset="0"/>
              </a:rPr>
              <a:t>: at UNIX kernel with a set of system calls, </a:t>
            </a:r>
            <a:r>
              <a:rPr lang="en-US" sz="500" dirty="0" smtClean="0">
                <a:solidFill>
                  <a:srgbClr val="000000"/>
                </a:solidFill>
                <a:latin typeface="Helvetica" charset="0"/>
              </a:rPr>
              <a:t>include</a:t>
            </a:r>
          </a:p>
          <a:p>
            <a:pPr>
              <a:buFont typeface="Arial" charset="0"/>
              <a:buChar char="•"/>
            </a:pPr>
            <a:r>
              <a:rPr lang="en-US" sz="500" dirty="0">
                <a:solidFill>
                  <a:srgbClr val="000000"/>
                </a:solidFill>
                <a:latin typeface="Helvetica" charset="0"/>
              </a:rPr>
              <a:t> </a:t>
            </a:r>
            <a:r>
              <a:rPr lang="en-US" sz="500" dirty="0" smtClean="0">
                <a:solidFill>
                  <a:srgbClr val="000000"/>
                </a:solidFill>
                <a:latin typeface="Helvetica" charset="0"/>
              </a:rPr>
              <a:t> path-name </a:t>
            </a:r>
            <a:r>
              <a:rPr lang="en-US" sz="500" dirty="0">
                <a:solidFill>
                  <a:srgbClr val="000000"/>
                </a:solidFill>
                <a:latin typeface="Helvetica" charset="0"/>
              </a:rPr>
              <a:t>translation (volume, file, </a:t>
            </a:r>
            <a:r>
              <a:rPr lang="en-US" sz="500" dirty="0" smtClean="0">
                <a:solidFill>
                  <a:srgbClr val="000000"/>
                </a:solidFill>
                <a:latin typeface="Helvetica" charset="0"/>
              </a:rPr>
              <a:t>fid) </a:t>
            </a:r>
          </a:p>
          <a:p>
            <a:pPr>
              <a:buFont typeface="Arial" charset="0"/>
              <a:buChar char="•"/>
            </a:pPr>
            <a:r>
              <a:rPr lang="en-US" sz="500" dirty="0">
                <a:solidFill>
                  <a:srgbClr val="000000"/>
                </a:solidFill>
                <a:latin typeface="Helvetica" charset="0"/>
              </a:rPr>
              <a:t> </a:t>
            </a:r>
            <a:r>
              <a:rPr lang="en-US" sz="500" dirty="0" smtClean="0">
                <a:solidFill>
                  <a:srgbClr val="000000"/>
                </a:solidFill>
                <a:latin typeface="Helvetica" charset="0"/>
              </a:rPr>
              <a:t> Venus </a:t>
            </a:r>
            <a:r>
              <a:rPr lang="en-US" sz="500" dirty="0">
                <a:solidFill>
                  <a:srgbClr val="000000"/>
                </a:solidFill>
                <a:latin typeface="Helvetica" charset="0"/>
              </a:rPr>
              <a:t>uses client’s disk for data caching. For file status caching, it uses virtual </a:t>
            </a:r>
            <a:r>
              <a:rPr lang="en-US" sz="500" dirty="0" smtClean="0">
                <a:solidFill>
                  <a:srgbClr val="000000"/>
                </a:solidFill>
                <a:latin typeface="Helvetica" charset="0"/>
              </a:rPr>
              <a:t>memory.</a:t>
            </a:r>
          </a:p>
          <a:p>
            <a:pPr>
              <a:buFont typeface="Arial" charset="0"/>
              <a:buChar char="•"/>
            </a:pPr>
            <a:r>
              <a:rPr lang="en-US" sz="500" dirty="0">
                <a:solidFill>
                  <a:srgbClr val="000000"/>
                </a:solidFill>
                <a:latin typeface="Helvetica" charset="0"/>
              </a:rPr>
              <a:t> </a:t>
            </a:r>
            <a:r>
              <a:rPr lang="en-US" sz="500" dirty="0" smtClean="0">
                <a:solidFill>
                  <a:srgbClr val="000000"/>
                </a:solidFill>
                <a:latin typeface="Helvetica" charset="0"/>
              </a:rPr>
              <a:t> the </a:t>
            </a:r>
            <a:r>
              <a:rPr lang="en-US" sz="500" dirty="0">
                <a:solidFill>
                  <a:srgbClr val="000000"/>
                </a:solidFill>
                <a:latin typeface="Helvetica" charset="0"/>
              </a:rPr>
              <a:t>Venus (AFS interface) and server use </a:t>
            </a:r>
            <a:r>
              <a:rPr lang="en-US" sz="500" dirty="0" err="1">
                <a:solidFill>
                  <a:srgbClr val="000000"/>
                </a:solidFill>
                <a:latin typeface="Helvetica" charset="0"/>
              </a:rPr>
              <a:t>inodes</a:t>
            </a:r>
            <a:r>
              <a:rPr lang="en-US" sz="500" dirty="0">
                <a:solidFill>
                  <a:srgbClr val="000000"/>
                </a:solidFill>
                <a:latin typeface="Helvetica" charset="0"/>
              </a:rPr>
              <a:t> for file access instead of path </a:t>
            </a:r>
            <a:r>
              <a:rPr lang="en-US" sz="500" dirty="0" smtClean="0">
                <a:solidFill>
                  <a:srgbClr val="000000"/>
                </a:solidFill>
                <a:latin typeface="Helvetica" charset="0"/>
              </a:rPr>
              <a:t>name.</a:t>
            </a:r>
          </a:p>
          <a:p>
            <a:pPr>
              <a:buFont typeface="Arial" charset="0"/>
              <a:buChar char="•"/>
            </a:pPr>
            <a:r>
              <a:rPr lang="en-US" sz="500" dirty="0">
                <a:solidFill>
                  <a:srgbClr val="000000"/>
                </a:solidFill>
                <a:latin typeface="Helvetica" charset="0"/>
              </a:rPr>
              <a:t> </a:t>
            </a:r>
            <a:r>
              <a:rPr lang="en-US" sz="500" dirty="0" smtClean="0">
                <a:solidFill>
                  <a:srgbClr val="000000"/>
                </a:solidFill>
                <a:latin typeface="Helvetica" charset="0"/>
              </a:rPr>
              <a:t> Uses </a:t>
            </a:r>
            <a:r>
              <a:rPr lang="en-US" sz="500" dirty="0">
                <a:solidFill>
                  <a:srgbClr val="000000"/>
                </a:solidFill>
                <a:latin typeface="Helvetica" charset="0"/>
              </a:rPr>
              <a:t>LRU algorithm for cache size containment.</a:t>
            </a:r>
            <a:endParaRPr lang="en-US" sz="500" b="0" i="0" dirty="0">
              <a:solidFill>
                <a:srgbClr val="000000"/>
              </a:solidFill>
              <a:effectLst/>
              <a:latin typeface="Helvetica" charset="0"/>
            </a:endParaRPr>
          </a:p>
        </p:txBody>
      </p:sp>
      <p:sp>
        <p:nvSpPr>
          <p:cNvPr id="8" name="Rectangle 7"/>
          <p:cNvSpPr/>
          <p:nvPr/>
        </p:nvSpPr>
        <p:spPr>
          <a:xfrm>
            <a:off x="3997214" y="-38174"/>
            <a:ext cx="976745" cy="477054"/>
          </a:xfrm>
          <a:prstGeom prst="rect">
            <a:avLst/>
          </a:prstGeom>
        </p:spPr>
        <p:txBody>
          <a:bodyPr wrap="square">
            <a:spAutoFit/>
          </a:bodyPr>
          <a:lstStyle/>
          <a:p>
            <a:r>
              <a:rPr lang="en-US" sz="500" b="1" dirty="0">
                <a:solidFill>
                  <a:srgbClr val="000000"/>
                </a:solidFill>
                <a:latin typeface="Helvetica" charset="0"/>
              </a:rPr>
              <a:t>NFS V4</a:t>
            </a:r>
          </a:p>
          <a:p>
            <a:pPr>
              <a:buFont typeface="Arial" charset="0"/>
              <a:buChar char="•"/>
            </a:pPr>
            <a:r>
              <a:rPr lang="en-US" sz="500" dirty="0" err="1">
                <a:solidFill>
                  <a:srgbClr val="000000"/>
                </a:solidFill>
                <a:latin typeface="Helvetica" charset="0"/>
              </a:rPr>
              <a:t>stateful</a:t>
            </a:r>
            <a:r>
              <a:rPr lang="en-US" sz="500" dirty="0">
                <a:solidFill>
                  <a:srgbClr val="000000"/>
                </a:solidFill>
                <a:latin typeface="Helvetica" charset="0"/>
              </a:rPr>
              <a:t>, no mount protocol</a:t>
            </a:r>
          </a:p>
          <a:p>
            <a:pPr>
              <a:buFont typeface="Arial" charset="0"/>
              <a:buChar char="•"/>
            </a:pPr>
            <a:r>
              <a:rPr lang="en-US" sz="500" dirty="0">
                <a:solidFill>
                  <a:srgbClr val="000000"/>
                </a:solidFill>
                <a:latin typeface="Helvetica" charset="0"/>
              </a:rPr>
              <a:t>support open() and close(), Client local cache, file locks (by client to server)</a:t>
            </a:r>
            <a:endParaRPr lang="en-US" sz="500" b="0" i="0" dirty="0">
              <a:solidFill>
                <a:srgbClr val="000000"/>
              </a:solidFill>
              <a:effectLst/>
              <a:latin typeface="Helvetica" charset="0"/>
            </a:endParaRPr>
          </a:p>
        </p:txBody>
      </p:sp>
      <p:sp>
        <p:nvSpPr>
          <p:cNvPr id="9" name="Rectangle 8"/>
          <p:cNvSpPr/>
          <p:nvPr/>
        </p:nvSpPr>
        <p:spPr>
          <a:xfrm>
            <a:off x="3981627" y="368036"/>
            <a:ext cx="992332" cy="1092607"/>
          </a:xfrm>
          <a:prstGeom prst="rect">
            <a:avLst/>
          </a:prstGeom>
        </p:spPr>
        <p:txBody>
          <a:bodyPr wrap="square">
            <a:spAutoFit/>
          </a:bodyPr>
          <a:lstStyle/>
          <a:p>
            <a:r>
              <a:rPr lang="en-US" sz="500" b="1" dirty="0">
                <a:solidFill>
                  <a:srgbClr val="000000"/>
                </a:solidFill>
                <a:latin typeface="Helvetica" charset="0"/>
              </a:rPr>
              <a:t>Distributed coordination </a:t>
            </a:r>
            <a:r>
              <a:rPr lang="en-US" sz="500" dirty="0">
                <a:solidFill>
                  <a:srgbClr val="000000"/>
                </a:solidFill>
                <a:latin typeface="Helvetica" charset="0"/>
              </a:rPr>
              <a:t>controls several </a:t>
            </a:r>
            <a:r>
              <a:rPr lang="en-US" sz="500" b="1" dirty="0">
                <a:solidFill>
                  <a:srgbClr val="000000"/>
                </a:solidFill>
                <a:latin typeface="Helvetica" charset="0"/>
              </a:rPr>
              <a:t>mechanisms</a:t>
            </a:r>
            <a:r>
              <a:rPr lang="en-US" sz="500" dirty="0">
                <a:solidFill>
                  <a:srgbClr val="000000"/>
                </a:solidFill>
                <a:latin typeface="Helvetica" charset="0"/>
              </a:rPr>
              <a:t> to ensure the Distributed Environment is working in order.</a:t>
            </a:r>
          </a:p>
          <a:p>
            <a:pPr>
              <a:buFont typeface="Arial" charset="0"/>
              <a:buChar char="•"/>
            </a:pPr>
            <a:r>
              <a:rPr lang="en-US" sz="500" dirty="0">
                <a:solidFill>
                  <a:srgbClr val="000000"/>
                </a:solidFill>
                <a:latin typeface="Helvetica" charset="0"/>
              </a:rPr>
              <a:t>Event ordering</a:t>
            </a:r>
          </a:p>
          <a:p>
            <a:pPr>
              <a:buFont typeface="Arial" charset="0"/>
              <a:buChar char="•"/>
            </a:pPr>
            <a:r>
              <a:rPr lang="en-US" sz="500" dirty="0">
                <a:solidFill>
                  <a:srgbClr val="000000"/>
                </a:solidFill>
                <a:latin typeface="Helvetica" charset="0"/>
              </a:rPr>
              <a:t>Mutual Exclusion</a:t>
            </a:r>
          </a:p>
          <a:p>
            <a:pPr>
              <a:buFont typeface="Arial" charset="0"/>
              <a:buChar char="•"/>
            </a:pPr>
            <a:r>
              <a:rPr lang="en-US" sz="500" dirty="0">
                <a:solidFill>
                  <a:srgbClr val="000000"/>
                </a:solidFill>
                <a:latin typeface="Helvetica" charset="0"/>
              </a:rPr>
              <a:t>Atomicity</a:t>
            </a:r>
          </a:p>
          <a:p>
            <a:pPr>
              <a:buFont typeface="Arial" charset="0"/>
              <a:buChar char="•"/>
            </a:pPr>
            <a:r>
              <a:rPr lang="en-US" sz="500" dirty="0">
                <a:solidFill>
                  <a:srgbClr val="000000"/>
                </a:solidFill>
                <a:latin typeface="Helvetica" charset="0"/>
              </a:rPr>
              <a:t>Concurrency Control</a:t>
            </a:r>
          </a:p>
          <a:p>
            <a:pPr>
              <a:buFont typeface="Arial" charset="0"/>
              <a:buChar char="•"/>
            </a:pPr>
            <a:r>
              <a:rPr lang="en-US" sz="500" dirty="0">
                <a:solidFill>
                  <a:srgbClr val="000000"/>
                </a:solidFill>
                <a:latin typeface="Helvetica" charset="0"/>
              </a:rPr>
              <a:t>Deadlock Handling</a:t>
            </a:r>
          </a:p>
          <a:p>
            <a:pPr>
              <a:buFont typeface="Arial" charset="0"/>
              <a:buChar char="•"/>
            </a:pPr>
            <a:r>
              <a:rPr lang="en-US" sz="500" dirty="0" smtClean="0">
                <a:solidFill>
                  <a:srgbClr val="000000"/>
                </a:solidFill>
                <a:latin typeface="Helvetica" charset="0"/>
              </a:rPr>
              <a:t>Election </a:t>
            </a:r>
            <a:r>
              <a:rPr lang="en-US" sz="500" dirty="0">
                <a:solidFill>
                  <a:srgbClr val="000000"/>
                </a:solidFill>
                <a:latin typeface="Helvetica" charset="0"/>
              </a:rPr>
              <a:t>Algorithms</a:t>
            </a:r>
          </a:p>
          <a:p>
            <a:pPr>
              <a:buFont typeface="Arial" charset="0"/>
              <a:buChar char="•"/>
            </a:pPr>
            <a:r>
              <a:rPr lang="en-US" sz="500" dirty="0">
                <a:solidFill>
                  <a:srgbClr val="000000"/>
                </a:solidFill>
                <a:latin typeface="Helvetica" charset="0"/>
              </a:rPr>
              <a:t>Reaching Agreement</a:t>
            </a:r>
            <a:endParaRPr lang="en-US" sz="500" b="0" i="0" dirty="0">
              <a:solidFill>
                <a:srgbClr val="000000"/>
              </a:solidFill>
              <a:effectLst/>
              <a:latin typeface="Helvetica" charset="0"/>
            </a:endParaRPr>
          </a:p>
        </p:txBody>
      </p:sp>
      <p:sp>
        <p:nvSpPr>
          <p:cNvPr id="12" name="Rectangle 11"/>
          <p:cNvSpPr/>
          <p:nvPr/>
        </p:nvSpPr>
        <p:spPr>
          <a:xfrm rot="16200000">
            <a:off x="5761899" y="758524"/>
            <a:ext cx="2572011" cy="707886"/>
          </a:xfrm>
          <a:prstGeom prst="rect">
            <a:avLst/>
          </a:prstGeom>
        </p:spPr>
        <p:txBody>
          <a:bodyPr wrap="square">
            <a:spAutoFit/>
          </a:bodyPr>
          <a:lstStyle/>
          <a:p>
            <a:r>
              <a:rPr lang="en-US" sz="500" b="1" dirty="0" smtClean="0">
                <a:solidFill>
                  <a:srgbClr val="000000"/>
                </a:solidFill>
                <a:latin typeface="Helvetica" charset="0"/>
              </a:rPr>
              <a:t>Mutual Exclusion - In </a:t>
            </a:r>
            <a:r>
              <a:rPr lang="en-US" sz="500" b="1" dirty="0">
                <a:solidFill>
                  <a:srgbClr val="000000"/>
                </a:solidFill>
                <a:latin typeface="Helvetica" charset="0"/>
              </a:rPr>
              <a:t>Distributed Environment</a:t>
            </a:r>
          </a:p>
          <a:p>
            <a:r>
              <a:rPr lang="en-US" sz="500" dirty="0">
                <a:solidFill>
                  <a:srgbClr val="000000"/>
                </a:solidFill>
                <a:latin typeface="Helvetica" charset="0"/>
              </a:rPr>
              <a:t>Using one of these </a:t>
            </a:r>
            <a:r>
              <a:rPr lang="en-US" sz="500" b="1" dirty="0">
                <a:solidFill>
                  <a:srgbClr val="000000"/>
                </a:solidFill>
                <a:latin typeface="Helvetica" charset="0"/>
              </a:rPr>
              <a:t>2 </a:t>
            </a:r>
            <a:r>
              <a:rPr lang="en-US" sz="500" b="1" dirty="0" smtClean="0">
                <a:solidFill>
                  <a:srgbClr val="000000"/>
                </a:solidFill>
                <a:latin typeface="Helvetica" charset="0"/>
              </a:rPr>
              <a:t>approaches</a:t>
            </a:r>
            <a:r>
              <a:rPr lang="en-US" sz="500" b="1" dirty="0">
                <a:solidFill>
                  <a:srgbClr val="000000"/>
                </a:solidFill>
                <a:latin typeface="Helvetica" charset="0"/>
              </a:rPr>
              <a:t>: event ordering &amp; timestamp, token passing</a:t>
            </a:r>
            <a:r>
              <a:rPr lang="en-US" sz="500" dirty="0" smtClean="0">
                <a:solidFill>
                  <a:srgbClr val="000000"/>
                </a:solidFill>
                <a:latin typeface="Helvetica" charset="0"/>
              </a:rPr>
              <a:t>.</a:t>
            </a:r>
          </a:p>
          <a:p>
            <a:r>
              <a:rPr lang="en-US" sz="500" b="0" i="0" u="sng" dirty="0" smtClean="0">
                <a:solidFill>
                  <a:srgbClr val="000000"/>
                </a:solidFill>
                <a:effectLst/>
                <a:latin typeface="Helvetica" charset="0"/>
              </a:rPr>
              <a:t>Event Ordering: </a:t>
            </a:r>
          </a:p>
          <a:p>
            <a:r>
              <a:rPr lang="en-US" sz="500" dirty="0"/>
              <a:t>if other process is about to enter its CS, it will compare its clock v/s the timestamp in the </a:t>
            </a:r>
            <a:r>
              <a:rPr lang="en-US" sz="500" dirty="0" smtClean="0"/>
              <a:t>message.</a:t>
            </a:r>
          </a:p>
          <a:p>
            <a:r>
              <a:rPr lang="en-US" sz="500" dirty="0" smtClean="0"/>
              <a:t>if</a:t>
            </a:r>
            <a:r>
              <a:rPr lang="en-US" sz="500" dirty="0"/>
              <a:t> its clock ≤ timestamp, it proceeds to CS and defer </a:t>
            </a:r>
            <a:r>
              <a:rPr lang="en-US" sz="500" dirty="0" smtClean="0"/>
              <a:t>replying.</a:t>
            </a:r>
          </a:p>
          <a:p>
            <a:r>
              <a:rPr lang="en-US" sz="500" dirty="0" smtClean="0"/>
              <a:t>if</a:t>
            </a:r>
            <a:r>
              <a:rPr lang="en-US" sz="500" dirty="0"/>
              <a:t> its clock &gt; timestamp, it replies immediately to the requestor and defer going to CS.</a:t>
            </a:r>
          </a:p>
          <a:p>
            <a:endParaRPr lang="en-US" sz="500" b="0" i="0" dirty="0">
              <a:solidFill>
                <a:srgbClr val="000000"/>
              </a:solidFill>
              <a:effectLst/>
              <a:latin typeface="Helvetica" charset="0"/>
            </a:endParaRPr>
          </a:p>
        </p:txBody>
      </p:sp>
      <p:sp>
        <p:nvSpPr>
          <p:cNvPr id="13" name="Rectangle 12"/>
          <p:cNvSpPr/>
          <p:nvPr/>
        </p:nvSpPr>
        <p:spPr>
          <a:xfrm>
            <a:off x="2013154" y="4637579"/>
            <a:ext cx="1072374" cy="477054"/>
          </a:xfrm>
          <a:prstGeom prst="rect">
            <a:avLst/>
          </a:prstGeom>
        </p:spPr>
        <p:txBody>
          <a:bodyPr wrap="square">
            <a:spAutoFit/>
          </a:bodyPr>
          <a:lstStyle/>
          <a:p>
            <a:r>
              <a:rPr lang="en-US" sz="500" b="1" dirty="0">
                <a:solidFill>
                  <a:srgbClr val="000000"/>
                </a:solidFill>
                <a:latin typeface="Helvetica" charset="0"/>
              </a:rPr>
              <a:t>Token </a:t>
            </a:r>
            <a:r>
              <a:rPr lang="en-US" sz="500" b="1" dirty="0" smtClean="0">
                <a:solidFill>
                  <a:srgbClr val="000000"/>
                </a:solidFill>
                <a:latin typeface="Helvetica" charset="0"/>
              </a:rPr>
              <a:t>Passing Potential </a:t>
            </a:r>
            <a:r>
              <a:rPr lang="en-US" sz="500" b="1" dirty="0">
                <a:solidFill>
                  <a:srgbClr val="000000"/>
                </a:solidFill>
                <a:latin typeface="Helvetica" charset="0"/>
              </a:rPr>
              <a:t>issues</a:t>
            </a:r>
            <a:r>
              <a:rPr lang="en-US" sz="500" dirty="0">
                <a:solidFill>
                  <a:srgbClr val="000000"/>
                </a:solidFill>
                <a:latin typeface="Helvetica" charset="0"/>
              </a:rPr>
              <a:t>:</a:t>
            </a:r>
          </a:p>
          <a:p>
            <a:pPr>
              <a:buFont typeface="Arial" charset="0"/>
              <a:buChar char="•"/>
            </a:pPr>
            <a:r>
              <a:rPr lang="en-US" sz="500" dirty="0">
                <a:solidFill>
                  <a:srgbClr val="000000"/>
                </a:solidFill>
                <a:latin typeface="Helvetica" charset="0"/>
              </a:rPr>
              <a:t>Lost token –&gt; Re-election.</a:t>
            </a:r>
          </a:p>
          <a:p>
            <a:pPr>
              <a:buFont typeface="Arial" charset="0"/>
              <a:buChar char="•"/>
            </a:pPr>
            <a:r>
              <a:rPr lang="en-US" sz="500" dirty="0">
                <a:solidFill>
                  <a:srgbClr val="000000"/>
                </a:solidFill>
                <a:latin typeface="Helvetica" charset="0"/>
              </a:rPr>
              <a:t>Failed process –&gt; form a new logical ring.</a:t>
            </a:r>
            <a:endParaRPr lang="en-US" sz="500" b="0" i="0" dirty="0">
              <a:solidFill>
                <a:srgbClr val="000000"/>
              </a:solidFill>
              <a:effectLst/>
              <a:latin typeface="Helvetica" charset="0"/>
            </a:endParaRP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4601" y="3351534"/>
            <a:ext cx="1828552" cy="1039545"/>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759779"/>
            <a:ext cx="2049259" cy="2661219"/>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6436583"/>
            <a:ext cx="2013155" cy="1039676"/>
          </a:xfrm>
          <a:prstGeom prst="rect">
            <a:avLst/>
          </a:prstGeom>
        </p:spPr>
      </p:pic>
      <p:pic>
        <p:nvPicPr>
          <p:cNvPr id="19" name="Picture 18"/>
          <p:cNvPicPr>
            <a:picLocks noChangeAspect="1"/>
          </p:cNvPicPr>
          <p:nvPr/>
        </p:nvPicPr>
        <p:blipFill rotWithShape="1">
          <a:blip r:embed="rId8">
            <a:extLst>
              <a:ext uri="{28A0092B-C50C-407E-A947-70E740481C1C}">
                <a14:useLocalDpi xmlns:a14="http://schemas.microsoft.com/office/drawing/2010/main" val="0"/>
              </a:ext>
            </a:extLst>
          </a:blip>
          <a:srcRect b="20238"/>
          <a:stretch/>
        </p:blipFill>
        <p:spPr>
          <a:xfrm>
            <a:off x="0" y="7523691"/>
            <a:ext cx="1714937" cy="1540977"/>
          </a:xfrm>
          <a:prstGeom prst="rect">
            <a:avLst/>
          </a:prstGeom>
        </p:spPr>
      </p:pic>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74201" y="7615255"/>
            <a:ext cx="1880283" cy="1063594"/>
          </a:xfrm>
          <a:prstGeom prst="rect">
            <a:avLst/>
          </a:prstGeom>
        </p:spPr>
      </p:pic>
      <p:pic>
        <p:nvPicPr>
          <p:cNvPr id="22" name="Picture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33934" y="1470326"/>
            <a:ext cx="912877" cy="1079867"/>
          </a:xfrm>
          <a:prstGeom prst="rect">
            <a:avLst/>
          </a:prstGeom>
        </p:spPr>
      </p:pic>
      <p:pic>
        <p:nvPicPr>
          <p:cNvPr id="23" name="Picture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80989" y="2651430"/>
            <a:ext cx="909384" cy="681087"/>
          </a:xfrm>
          <a:prstGeom prst="rect">
            <a:avLst/>
          </a:prstGeom>
        </p:spPr>
      </p:pic>
      <p:pic>
        <p:nvPicPr>
          <p:cNvPr id="24" name="Picture 2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02217" y="2618876"/>
            <a:ext cx="1178772" cy="746195"/>
          </a:xfrm>
          <a:prstGeom prst="rect">
            <a:avLst/>
          </a:prstGeom>
        </p:spPr>
      </p:pic>
      <p:pic>
        <p:nvPicPr>
          <p:cNvPr id="25" name="Picture 2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78487" y="3394321"/>
            <a:ext cx="1214016" cy="1235956"/>
          </a:xfrm>
          <a:prstGeom prst="rect">
            <a:avLst/>
          </a:prstGeom>
        </p:spPr>
      </p:pic>
      <p:pic>
        <p:nvPicPr>
          <p:cNvPr id="26" name="Picture 2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rot="16200000">
            <a:off x="6216449" y="3028645"/>
            <a:ext cx="1778542" cy="410833"/>
          </a:xfrm>
          <a:prstGeom prst="rect">
            <a:avLst/>
          </a:prstGeom>
        </p:spPr>
      </p:pic>
      <p:pic>
        <p:nvPicPr>
          <p:cNvPr id="27" name="Picture 26"/>
          <p:cNvPicPr>
            <a:picLocks noChangeAspect="1"/>
          </p:cNvPicPr>
          <p:nvPr/>
        </p:nvPicPr>
        <p:blipFill rotWithShape="1">
          <a:blip r:embed="rId8">
            <a:extLst>
              <a:ext uri="{28A0092B-C50C-407E-A947-70E740481C1C}">
                <a14:useLocalDpi xmlns:a14="http://schemas.microsoft.com/office/drawing/2010/main" val="0"/>
              </a:ext>
            </a:extLst>
          </a:blip>
          <a:srcRect t="79120"/>
          <a:stretch/>
        </p:blipFill>
        <p:spPr>
          <a:xfrm>
            <a:off x="1477223" y="8780692"/>
            <a:ext cx="1544549" cy="363308"/>
          </a:xfrm>
          <a:prstGeom prst="rect">
            <a:avLst/>
          </a:prstGeom>
        </p:spPr>
      </p:pic>
      <p:pic>
        <p:nvPicPr>
          <p:cNvPr id="28" name="Picture 2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49259" y="5112419"/>
            <a:ext cx="1366311" cy="1506548"/>
          </a:xfrm>
          <a:prstGeom prst="rect">
            <a:avLst/>
          </a:prstGeom>
        </p:spPr>
      </p:pic>
      <p:pic>
        <p:nvPicPr>
          <p:cNvPr id="29" name="Picture 2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55901" y="6618967"/>
            <a:ext cx="1716882" cy="431199"/>
          </a:xfrm>
          <a:prstGeom prst="rect">
            <a:avLst/>
          </a:prstGeom>
        </p:spPr>
      </p:pic>
      <p:pic>
        <p:nvPicPr>
          <p:cNvPr id="30" name="Picture 2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480988" y="7067830"/>
            <a:ext cx="1847041" cy="449784"/>
          </a:xfrm>
          <a:prstGeom prst="rect">
            <a:avLst/>
          </a:prstGeom>
        </p:spPr>
      </p:pic>
      <p:pic>
        <p:nvPicPr>
          <p:cNvPr id="31" name="Picture 3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447297" y="6377317"/>
            <a:ext cx="2245830" cy="685169"/>
          </a:xfrm>
          <a:prstGeom prst="rect">
            <a:avLst/>
          </a:prstGeom>
        </p:spPr>
      </p:pic>
      <p:sp>
        <p:nvSpPr>
          <p:cNvPr id="32" name="Rectangle 31"/>
          <p:cNvSpPr/>
          <p:nvPr/>
        </p:nvSpPr>
        <p:spPr>
          <a:xfrm>
            <a:off x="4390372" y="2983675"/>
            <a:ext cx="1500334" cy="323165"/>
          </a:xfrm>
          <a:prstGeom prst="rect">
            <a:avLst/>
          </a:prstGeom>
        </p:spPr>
        <p:txBody>
          <a:bodyPr wrap="square">
            <a:spAutoFit/>
          </a:bodyPr>
          <a:lstStyle/>
          <a:p>
            <a:r>
              <a:rPr lang="en-US" sz="500" b="1" dirty="0">
                <a:solidFill>
                  <a:srgbClr val="000000"/>
                </a:solidFill>
                <a:latin typeface="Helvetica" charset="0"/>
              </a:rPr>
              <a:t>Proportional Share Scheduling</a:t>
            </a:r>
          </a:p>
          <a:p>
            <a:pPr>
              <a:buFont typeface="Arial" charset="0"/>
              <a:buChar char="•"/>
            </a:pPr>
            <a:r>
              <a:rPr lang="en-US" sz="500" dirty="0">
                <a:solidFill>
                  <a:srgbClr val="000000"/>
                </a:solidFill>
                <a:latin typeface="Helvetica" charset="0"/>
              </a:rPr>
              <a:t>CPU shares are divided </a:t>
            </a:r>
            <a:r>
              <a:rPr lang="en-US" sz="500" dirty="0" smtClean="0">
                <a:solidFill>
                  <a:srgbClr val="000000"/>
                </a:solidFill>
                <a:latin typeface="Helvetica" charset="0"/>
              </a:rPr>
              <a:t>proportionally </a:t>
            </a:r>
            <a:r>
              <a:rPr lang="en-US" sz="500" dirty="0">
                <a:solidFill>
                  <a:srgbClr val="000000"/>
                </a:solidFill>
                <a:latin typeface="Helvetica" charset="0"/>
              </a:rPr>
              <a:t>to the the deadline, if deadline is short, more shares.</a:t>
            </a:r>
            <a:endParaRPr lang="en-US" sz="500" b="0" i="0" dirty="0">
              <a:solidFill>
                <a:srgbClr val="000000"/>
              </a:solidFill>
              <a:effectLst/>
              <a:latin typeface="Helvetica" charset="0"/>
            </a:endParaRPr>
          </a:p>
        </p:txBody>
      </p:sp>
      <p:sp>
        <p:nvSpPr>
          <p:cNvPr id="33" name="Rectangle 32"/>
          <p:cNvSpPr/>
          <p:nvPr/>
        </p:nvSpPr>
        <p:spPr>
          <a:xfrm>
            <a:off x="1892254" y="7010812"/>
            <a:ext cx="1693850" cy="630942"/>
          </a:xfrm>
          <a:prstGeom prst="rect">
            <a:avLst/>
          </a:prstGeom>
        </p:spPr>
        <p:txBody>
          <a:bodyPr wrap="square">
            <a:spAutoFit/>
          </a:bodyPr>
          <a:lstStyle/>
          <a:p>
            <a:r>
              <a:rPr lang="en-US" sz="500" b="1" dirty="0" err="1">
                <a:solidFill>
                  <a:srgbClr val="000000"/>
                </a:solidFill>
                <a:latin typeface="Helvetica" charset="0"/>
              </a:rPr>
              <a:t>Pthread</a:t>
            </a:r>
            <a:r>
              <a:rPr lang="en-US" sz="500" b="1" dirty="0">
                <a:solidFill>
                  <a:srgbClr val="000000"/>
                </a:solidFill>
                <a:latin typeface="Helvetica" charset="0"/>
              </a:rPr>
              <a:t> API</a:t>
            </a:r>
          </a:p>
          <a:p>
            <a:pPr>
              <a:buFont typeface="Arial" charset="0"/>
              <a:buChar char="•"/>
            </a:pPr>
            <a:r>
              <a:rPr lang="en-US" sz="500" dirty="0" err="1">
                <a:solidFill>
                  <a:srgbClr val="000000"/>
                </a:solidFill>
                <a:latin typeface="Helvetica" charset="0"/>
              </a:rPr>
              <a:t>Pthread</a:t>
            </a:r>
            <a:r>
              <a:rPr lang="en-US" sz="500" dirty="0">
                <a:solidFill>
                  <a:srgbClr val="000000"/>
                </a:solidFill>
                <a:latin typeface="Helvetica" charset="0"/>
              </a:rPr>
              <a:t> API is used to manage real-time threads. </a:t>
            </a:r>
          </a:p>
          <a:p>
            <a:pPr>
              <a:buFont typeface="Arial" charset="0"/>
              <a:buChar char="•"/>
            </a:pPr>
            <a:r>
              <a:rPr lang="en-US" sz="500" dirty="0">
                <a:solidFill>
                  <a:srgbClr val="000000"/>
                </a:solidFill>
                <a:latin typeface="Helvetica" charset="0"/>
              </a:rPr>
              <a:t>SCHED_FIFO - for FCFS with a FIO queue, no time slicing.</a:t>
            </a:r>
          </a:p>
          <a:p>
            <a:pPr>
              <a:buFont typeface="Arial" charset="0"/>
              <a:buChar char="•"/>
            </a:pPr>
            <a:r>
              <a:rPr lang="en-US" sz="500" dirty="0">
                <a:solidFill>
                  <a:srgbClr val="000000"/>
                </a:solidFill>
                <a:latin typeface="Helvetica" charset="0"/>
              </a:rPr>
              <a:t>SCHED</a:t>
            </a:r>
            <a:r>
              <a:rPr lang="en-US" sz="500" u="sng" dirty="0">
                <a:solidFill>
                  <a:srgbClr val="000000"/>
                </a:solidFill>
                <a:latin typeface="Helvetica" charset="0"/>
              </a:rPr>
              <a:t>RR - SCHED</a:t>
            </a:r>
            <a:r>
              <a:rPr lang="en-US" sz="500" dirty="0">
                <a:solidFill>
                  <a:srgbClr val="000000"/>
                </a:solidFill>
                <a:latin typeface="Helvetica" charset="0"/>
              </a:rPr>
              <a:t>FIFO with time-slicing for equal share of CPU time with same priority threads.</a:t>
            </a:r>
          </a:p>
          <a:p>
            <a:pPr>
              <a:buFont typeface="Arial" charset="0"/>
              <a:buChar char="•"/>
            </a:pPr>
            <a:r>
              <a:rPr lang="en-US" sz="500" dirty="0">
                <a:solidFill>
                  <a:srgbClr val="000000"/>
                </a:solidFill>
                <a:latin typeface="Helvetica" charset="0"/>
              </a:rPr>
              <a:t>SCHED_OTHER: not sure.</a:t>
            </a:r>
            <a:endParaRPr lang="en-US" sz="500" b="0" i="0" dirty="0">
              <a:solidFill>
                <a:srgbClr val="000000"/>
              </a:solidFill>
              <a:effectLst/>
              <a:latin typeface="Helvetica" charset="0"/>
            </a:endParaRPr>
          </a:p>
        </p:txBody>
      </p:sp>
      <p:sp>
        <p:nvSpPr>
          <p:cNvPr id="34" name="Rectangle 33"/>
          <p:cNvSpPr/>
          <p:nvPr/>
        </p:nvSpPr>
        <p:spPr>
          <a:xfrm>
            <a:off x="5706102" y="2948558"/>
            <a:ext cx="1378805" cy="400110"/>
          </a:xfrm>
          <a:prstGeom prst="rect">
            <a:avLst/>
          </a:prstGeom>
        </p:spPr>
        <p:txBody>
          <a:bodyPr wrap="square">
            <a:spAutoFit/>
          </a:bodyPr>
          <a:lstStyle/>
          <a:p>
            <a:r>
              <a:rPr lang="en-US" sz="500" b="1">
                <a:solidFill>
                  <a:srgbClr val="000000"/>
                </a:solidFill>
                <a:latin typeface="Helvetica" charset="0"/>
              </a:rPr>
              <a:t>VxWorks</a:t>
            </a:r>
            <a:endParaRPr lang="en-US" sz="500" b="1" dirty="0">
              <a:solidFill>
                <a:srgbClr val="000000"/>
              </a:solidFill>
              <a:latin typeface="Helvetica" charset="0"/>
            </a:endParaRPr>
          </a:p>
          <a:p>
            <a:pPr>
              <a:buFont typeface="Arial" charset="0"/>
              <a:buChar char="•"/>
            </a:pPr>
            <a:r>
              <a:rPr lang="en-US" sz="500" dirty="0" err="1">
                <a:solidFill>
                  <a:srgbClr val="000000"/>
                </a:solidFill>
                <a:latin typeface="Helvetica" charset="0"/>
              </a:rPr>
              <a:t>VxWorks</a:t>
            </a:r>
            <a:r>
              <a:rPr lang="en-US" sz="500" dirty="0">
                <a:solidFill>
                  <a:srgbClr val="000000"/>
                </a:solidFill>
                <a:latin typeface="Helvetica" charset="0"/>
              </a:rPr>
              <a:t> 5 does not distinguish between User mode and Kernel mode (only in v6).</a:t>
            </a:r>
          </a:p>
          <a:p>
            <a:pPr>
              <a:buFont typeface="Arial" charset="0"/>
              <a:buChar char="•"/>
            </a:pPr>
            <a:r>
              <a:rPr lang="en-US" sz="500" dirty="0">
                <a:solidFill>
                  <a:srgbClr val="000000"/>
                </a:solidFill>
                <a:latin typeface="Helvetica" charset="0"/>
              </a:rPr>
              <a:t>Events are handled in kernel.</a:t>
            </a:r>
            <a:endParaRPr lang="en-US" sz="500" b="0" i="0" dirty="0">
              <a:solidFill>
                <a:srgbClr val="000000"/>
              </a:solidFill>
              <a:effectLst/>
              <a:latin typeface="Helvetica" charset="0"/>
            </a:endParaRPr>
          </a:p>
        </p:txBody>
      </p:sp>
      <p:pic>
        <p:nvPicPr>
          <p:cNvPr id="35" name="Picture 34"/>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902088" y="3331235"/>
            <a:ext cx="1364972" cy="1097565"/>
          </a:xfrm>
          <a:prstGeom prst="rect">
            <a:avLst/>
          </a:prstGeom>
        </p:spPr>
      </p:pic>
      <p:sp>
        <p:nvSpPr>
          <p:cNvPr id="36" name="Rectangle 35"/>
          <p:cNvSpPr/>
          <p:nvPr/>
        </p:nvSpPr>
        <p:spPr>
          <a:xfrm rot="16200000">
            <a:off x="6126487" y="3433274"/>
            <a:ext cx="922299" cy="457818"/>
          </a:xfrm>
          <a:prstGeom prst="rect">
            <a:avLst/>
          </a:prstGeom>
        </p:spPr>
        <p:txBody>
          <a:bodyPr wrap="square">
            <a:spAutoFit/>
          </a:bodyPr>
          <a:lstStyle/>
          <a:p>
            <a:r>
              <a:rPr lang="en-US" sz="475" b="1" dirty="0">
                <a:solidFill>
                  <a:srgbClr val="000000"/>
                </a:solidFill>
                <a:latin typeface="Helvetica" charset="0"/>
              </a:rPr>
              <a:t>Quality of Service (</a:t>
            </a:r>
            <a:r>
              <a:rPr lang="en-US" sz="475" b="1" dirty="0" err="1">
                <a:solidFill>
                  <a:srgbClr val="000000"/>
                </a:solidFill>
                <a:latin typeface="Helvetica" charset="0"/>
              </a:rPr>
              <a:t>QoS</a:t>
            </a:r>
            <a:r>
              <a:rPr lang="en-US" sz="475" b="1" dirty="0">
                <a:solidFill>
                  <a:srgbClr val="000000"/>
                </a:solidFill>
                <a:latin typeface="Helvetica" charset="0"/>
              </a:rPr>
              <a:t>)</a:t>
            </a:r>
          </a:p>
          <a:p>
            <a:r>
              <a:rPr lang="en-US" sz="475" dirty="0">
                <a:solidFill>
                  <a:srgbClr val="000000"/>
                </a:solidFill>
                <a:latin typeface="Helvetica" charset="0"/>
              </a:rPr>
              <a:t>Requires both </a:t>
            </a:r>
            <a:r>
              <a:rPr lang="en-US" sz="475" b="1" dirty="0">
                <a:solidFill>
                  <a:srgbClr val="000000"/>
                </a:solidFill>
                <a:latin typeface="Helvetica" charset="0"/>
              </a:rPr>
              <a:t>CPU</a:t>
            </a:r>
            <a:r>
              <a:rPr lang="en-US" sz="475" dirty="0">
                <a:solidFill>
                  <a:srgbClr val="000000"/>
                </a:solidFill>
                <a:latin typeface="Helvetica" charset="0"/>
              </a:rPr>
              <a:t>, </a:t>
            </a:r>
            <a:r>
              <a:rPr lang="en-US" sz="475" b="1" dirty="0">
                <a:solidFill>
                  <a:srgbClr val="000000"/>
                </a:solidFill>
                <a:latin typeface="Helvetica" charset="0"/>
              </a:rPr>
              <a:t>Disk</a:t>
            </a:r>
            <a:r>
              <a:rPr lang="en-US" sz="475" dirty="0">
                <a:solidFill>
                  <a:srgbClr val="000000"/>
                </a:solidFill>
                <a:latin typeface="Helvetica" charset="0"/>
              </a:rPr>
              <a:t>, and </a:t>
            </a:r>
            <a:r>
              <a:rPr lang="en-US" sz="475" b="1" dirty="0">
                <a:solidFill>
                  <a:srgbClr val="000000"/>
                </a:solidFill>
                <a:latin typeface="Helvetica" charset="0"/>
              </a:rPr>
              <a:t>Network</a:t>
            </a:r>
            <a:r>
              <a:rPr lang="en-US" sz="475" dirty="0">
                <a:solidFill>
                  <a:srgbClr val="000000"/>
                </a:solidFill>
                <a:latin typeface="Helvetica" charset="0"/>
              </a:rPr>
              <a:t>. </a:t>
            </a:r>
            <a:r>
              <a:rPr lang="en-US" sz="475" b="1" dirty="0">
                <a:solidFill>
                  <a:srgbClr val="000000"/>
                </a:solidFill>
                <a:latin typeface="Helvetica" charset="0"/>
              </a:rPr>
              <a:t>Rate requirements</a:t>
            </a:r>
            <a:r>
              <a:rPr lang="en-US" sz="475" dirty="0">
                <a:solidFill>
                  <a:srgbClr val="000000"/>
                </a:solidFill>
                <a:latin typeface="Helvetica" charset="0"/>
              </a:rPr>
              <a:t> are most important to </a:t>
            </a:r>
            <a:r>
              <a:rPr lang="en-US" sz="475" dirty="0" err="1">
                <a:solidFill>
                  <a:srgbClr val="000000"/>
                </a:solidFill>
                <a:latin typeface="Helvetica" charset="0"/>
              </a:rPr>
              <a:t>QoS</a:t>
            </a:r>
            <a:endParaRPr lang="en-US" sz="475" b="0" i="0" dirty="0">
              <a:solidFill>
                <a:srgbClr val="000000"/>
              </a:solidFill>
              <a:effectLst/>
              <a:latin typeface="Helvetica" charset="0"/>
            </a:endParaRPr>
          </a:p>
        </p:txBody>
      </p:sp>
      <p:sp>
        <p:nvSpPr>
          <p:cNvPr id="37" name="Rectangle 36"/>
          <p:cNvSpPr/>
          <p:nvPr/>
        </p:nvSpPr>
        <p:spPr>
          <a:xfrm>
            <a:off x="6069515" y="4123333"/>
            <a:ext cx="1418520" cy="1115690"/>
          </a:xfrm>
          <a:prstGeom prst="rect">
            <a:avLst/>
          </a:prstGeom>
        </p:spPr>
        <p:txBody>
          <a:bodyPr wrap="square">
            <a:spAutoFit/>
          </a:bodyPr>
          <a:lstStyle/>
          <a:p>
            <a:r>
              <a:rPr lang="en-US" sz="475" dirty="0">
                <a:solidFill>
                  <a:srgbClr val="000000"/>
                </a:solidFill>
                <a:latin typeface="Helvetica" charset="0"/>
              </a:rPr>
              <a:t>There are </a:t>
            </a:r>
            <a:r>
              <a:rPr lang="en-US" sz="475" u="sng" dirty="0">
                <a:solidFill>
                  <a:srgbClr val="000000"/>
                </a:solidFill>
                <a:latin typeface="Helvetica" charset="0"/>
              </a:rPr>
              <a:t>3 or 4 MPEG schemes</a:t>
            </a:r>
            <a:endParaRPr lang="en-US" sz="475" dirty="0">
              <a:solidFill>
                <a:srgbClr val="000000"/>
              </a:solidFill>
              <a:latin typeface="Helvetica" charset="0"/>
            </a:endParaRPr>
          </a:p>
          <a:p>
            <a:pPr>
              <a:buFont typeface="Arial" charset="0"/>
              <a:buChar char="•"/>
            </a:pPr>
            <a:r>
              <a:rPr lang="en-US" sz="475" b="1" dirty="0">
                <a:solidFill>
                  <a:srgbClr val="000000"/>
                </a:solidFill>
                <a:latin typeface="Helvetica" charset="0"/>
              </a:rPr>
              <a:t>MPEG-1</a:t>
            </a:r>
            <a:r>
              <a:rPr lang="en-US" sz="475" dirty="0">
                <a:solidFill>
                  <a:srgbClr val="000000"/>
                </a:solidFill>
                <a:latin typeface="Helvetica" charset="0"/>
              </a:rPr>
              <a:t>: </a:t>
            </a:r>
            <a:endParaRPr lang="en-US" sz="475" dirty="0" smtClean="0">
              <a:solidFill>
                <a:srgbClr val="000000"/>
              </a:solidFill>
              <a:latin typeface="Helvetica" charset="0"/>
            </a:endParaRPr>
          </a:p>
          <a:p>
            <a:pPr>
              <a:buFont typeface="Arial" charset="0"/>
              <a:buChar char="•"/>
            </a:pPr>
            <a:r>
              <a:rPr lang="en-US" sz="475" dirty="0">
                <a:solidFill>
                  <a:srgbClr val="000000"/>
                </a:solidFill>
                <a:latin typeface="Helvetica" charset="0"/>
              </a:rPr>
              <a:t> </a:t>
            </a:r>
            <a:r>
              <a:rPr lang="en-US" sz="475" dirty="0" smtClean="0">
                <a:solidFill>
                  <a:srgbClr val="000000"/>
                </a:solidFill>
                <a:latin typeface="Helvetica" charset="0"/>
              </a:rPr>
              <a:t>  Used </a:t>
            </a:r>
            <a:r>
              <a:rPr lang="en-US" sz="475" dirty="0">
                <a:solidFill>
                  <a:srgbClr val="000000"/>
                </a:solidFill>
                <a:latin typeface="Helvetica" charset="0"/>
              </a:rPr>
              <a:t>for low-res video, </a:t>
            </a:r>
            <a:r>
              <a:rPr lang="en-US" sz="475" dirty="0" smtClean="0">
                <a:solidFill>
                  <a:srgbClr val="000000"/>
                </a:solidFill>
                <a:latin typeface="Helvetica" charset="0"/>
              </a:rPr>
              <a:t>1.5Mbps.</a:t>
            </a:r>
          </a:p>
          <a:p>
            <a:pPr>
              <a:buFont typeface="Arial" charset="0"/>
              <a:buChar char="•"/>
            </a:pPr>
            <a:r>
              <a:rPr lang="en-US" sz="475" dirty="0">
                <a:solidFill>
                  <a:srgbClr val="000000"/>
                </a:solidFill>
                <a:latin typeface="Helvetica" charset="0"/>
              </a:rPr>
              <a:t> </a:t>
            </a:r>
            <a:r>
              <a:rPr lang="en-US" sz="475" dirty="0" smtClean="0">
                <a:solidFill>
                  <a:srgbClr val="000000"/>
                </a:solidFill>
                <a:latin typeface="Helvetica" charset="0"/>
              </a:rPr>
              <a:t>  MP3 audio</a:t>
            </a:r>
          </a:p>
          <a:p>
            <a:pPr>
              <a:buFont typeface="Arial" charset="0"/>
              <a:buChar char="•"/>
            </a:pPr>
            <a:r>
              <a:rPr lang="en-US" sz="475" dirty="0">
                <a:solidFill>
                  <a:srgbClr val="000000"/>
                </a:solidFill>
                <a:latin typeface="Helvetica" charset="0"/>
              </a:rPr>
              <a:t> </a:t>
            </a:r>
            <a:r>
              <a:rPr lang="en-US" sz="475" dirty="0" smtClean="0">
                <a:solidFill>
                  <a:srgbClr val="000000"/>
                </a:solidFill>
                <a:latin typeface="Helvetica" charset="0"/>
              </a:rPr>
              <a:t>  Compression </a:t>
            </a:r>
            <a:r>
              <a:rPr lang="en-US" sz="475" dirty="0">
                <a:solidFill>
                  <a:srgbClr val="000000"/>
                </a:solidFill>
                <a:latin typeface="Helvetica" charset="0"/>
              </a:rPr>
              <a:t>ratio 200:1</a:t>
            </a:r>
          </a:p>
          <a:p>
            <a:pPr>
              <a:buFont typeface="Arial" charset="0"/>
              <a:buChar char="•"/>
            </a:pPr>
            <a:r>
              <a:rPr lang="en-US" sz="475" b="1" dirty="0" smtClean="0">
                <a:solidFill>
                  <a:srgbClr val="000000"/>
                </a:solidFill>
                <a:latin typeface="Helvetica" charset="0"/>
              </a:rPr>
              <a:t>MPEG-2</a:t>
            </a:r>
            <a:r>
              <a:rPr lang="en-US" sz="475" dirty="0" smtClean="0">
                <a:solidFill>
                  <a:srgbClr val="000000"/>
                </a:solidFill>
                <a:latin typeface="Helvetica" charset="0"/>
              </a:rPr>
              <a:t>:</a:t>
            </a:r>
          </a:p>
          <a:p>
            <a:pPr>
              <a:buFont typeface="Arial" charset="0"/>
              <a:buChar char="•"/>
            </a:pPr>
            <a:r>
              <a:rPr lang="en-US" sz="475" dirty="0">
                <a:solidFill>
                  <a:srgbClr val="000000"/>
                </a:solidFill>
                <a:latin typeface="Helvetica" charset="0"/>
              </a:rPr>
              <a:t> </a:t>
            </a:r>
            <a:r>
              <a:rPr lang="en-US" sz="475" dirty="0" smtClean="0">
                <a:solidFill>
                  <a:srgbClr val="000000"/>
                </a:solidFill>
                <a:latin typeface="Helvetica" charset="0"/>
              </a:rPr>
              <a:t>  Used </a:t>
            </a:r>
            <a:r>
              <a:rPr lang="en-US" sz="475" dirty="0">
                <a:solidFill>
                  <a:srgbClr val="000000"/>
                </a:solidFill>
                <a:latin typeface="Helvetica" charset="0"/>
              </a:rPr>
              <a:t>for DVD and HDTV local </a:t>
            </a:r>
            <a:r>
              <a:rPr lang="en-US" sz="475" dirty="0" smtClean="0">
                <a:solidFill>
                  <a:srgbClr val="000000"/>
                </a:solidFill>
                <a:latin typeface="Helvetica" charset="0"/>
              </a:rPr>
              <a:t>playback.</a:t>
            </a:r>
          </a:p>
          <a:p>
            <a:pPr>
              <a:buFont typeface="Arial" charset="0"/>
              <a:buChar char="•"/>
            </a:pPr>
            <a:r>
              <a:rPr lang="en-US" sz="475" dirty="0">
                <a:solidFill>
                  <a:srgbClr val="000000"/>
                </a:solidFill>
                <a:latin typeface="Helvetica" charset="0"/>
              </a:rPr>
              <a:t> </a:t>
            </a:r>
            <a:r>
              <a:rPr lang="en-US" sz="475" dirty="0" smtClean="0">
                <a:solidFill>
                  <a:srgbClr val="000000"/>
                </a:solidFill>
                <a:latin typeface="Helvetica" charset="0"/>
              </a:rPr>
              <a:t>  </a:t>
            </a:r>
            <a:r>
              <a:rPr lang="en-US" sz="475" dirty="0" err="1" smtClean="0">
                <a:solidFill>
                  <a:srgbClr val="000000"/>
                </a:solidFill>
                <a:latin typeface="Helvetica" charset="0"/>
              </a:rPr>
              <a:t>Higer</a:t>
            </a:r>
            <a:r>
              <a:rPr lang="en-US" sz="475" dirty="0" smtClean="0">
                <a:solidFill>
                  <a:srgbClr val="000000"/>
                </a:solidFill>
                <a:latin typeface="Helvetica" charset="0"/>
              </a:rPr>
              <a:t> </a:t>
            </a:r>
            <a:r>
              <a:rPr lang="en-US" sz="475" dirty="0">
                <a:solidFill>
                  <a:srgbClr val="000000"/>
                </a:solidFill>
                <a:latin typeface="Helvetica" charset="0"/>
              </a:rPr>
              <a:t>level (res) and profile (quality) video compression, 1.5Mbps to 15Mbps.</a:t>
            </a:r>
          </a:p>
          <a:p>
            <a:pPr>
              <a:buFont typeface="Arial" charset="0"/>
              <a:buChar char="•"/>
            </a:pPr>
            <a:r>
              <a:rPr lang="en-US" sz="475" dirty="0">
                <a:solidFill>
                  <a:srgbClr val="000000"/>
                </a:solidFill>
                <a:latin typeface="Helvetica" charset="0"/>
              </a:rPr>
              <a:t>MPEG-3 (discontinued)</a:t>
            </a:r>
          </a:p>
          <a:p>
            <a:pPr>
              <a:buFont typeface="Arial" charset="0"/>
              <a:buChar char="•"/>
            </a:pPr>
            <a:r>
              <a:rPr lang="en-US" sz="475" b="1" dirty="0" smtClean="0">
                <a:solidFill>
                  <a:srgbClr val="000000"/>
                </a:solidFill>
                <a:latin typeface="Helvetica" charset="0"/>
              </a:rPr>
              <a:t>MPEG-4</a:t>
            </a:r>
            <a:r>
              <a:rPr lang="en-US" sz="475" dirty="0" smtClean="0">
                <a:solidFill>
                  <a:srgbClr val="000000"/>
                </a:solidFill>
                <a:latin typeface="Helvetica" charset="0"/>
              </a:rPr>
              <a:t>:</a:t>
            </a:r>
          </a:p>
          <a:p>
            <a:pPr>
              <a:buFont typeface="Arial" charset="0"/>
              <a:buChar char="•"/>
            </a:pPr>
            <a:r>
              <a:rPr lang="en-US" sz="475" dirty="0">
                <a:solidFill>
                  <a:srgbClr val="000000"/>
                </a:solidFill>
                <a:latin typeface="Helvetica" charset="0"/>
              </a:rPr>
              <a:t> </a:t>
            </a:r>
            <a:r>
              <a:rPr lang="en-US" sz="475" dirty="0" smtClean="0">
                <a:solidFill>
                  <a:srgbClr val="000000"/>
                </a:solidFill>
                <a:latin typeface="Helvetica" charset="0"/>
              </a:rPr>
              <a:t>  Used </a:t>
            </a:r>
            <a:r>
              <a:rPr lang="en-US" sz="475" dirty="0">
                <a:solidFill>
                  <a:srgbClr val="000000"/>
                </a:solidFill>
                <a:latin typeface="Helvetica" charset="0"/>
              </a:rPr>
              <a:t>for transmitting audio/video via </a:t>
            </a:r>
            <a:r>
              <a:rPr lang="en-US" sz="475" dirty="0" smtClean="0">
                <a:solidFill>
                  <a:srgbClr val="000000"/>
                </a:solidFill>
                <a:latin typeface="Helvetica" charset="0"/>
              </a:rPr>
              <a:t>internet.</a:t>
            </a:r>
          </a:p>
          <a:p>
            <a:pPr>
              <a:buFont typeface="Arial" charset="0"/>
              <a:buChar char="•"/>
            </a:pPr>
            <a:r>
              <a:rPr lang="en-US" sz="475" dirty="0">
                <a:solidFill>
                  <a:srgbClr val="000000"/>
                </a:solidFill>
                <a:latin typeface="Helvetica" charset="0"/>
              </a:rPr>
              <a:t> </a:t>
            </a:r>
            <a:r>
              <a:rPr lang="en-US" sz="475" dirty="0" smtClean="0">
                <a:solidFill>
                  <a:srgbClr val="000000"/>
                </a:solidFill>
                <a:latin typeface="Helvetica" charset="0"/>
              </a:rPr>
              <a:t>  Scalable </a:t>
            </a:r>
            <a:r>
              <a:rPr lang="en-US" sz="475" dirty="0">
                <a:solidFill>
                  <a:srgbClr val="000000"/>
                </a:solidFill>
                <a:latin typeface="Helvetica" charset="0"/>
              </a:rPr>
              <a:t>quality.</a:t>
            </a:r>
            <a:endParaRPr lang="en-US" sz="475" b="0" i="0" dirty="0">
              <a:solidFill>
                <a:srgbClr val="000000"/>
              </a:solidFill>
              <a:effectLst/>
              <a:latin typeface="Helvetica" charset="0"/>
            </a:endParaRPr>
          </a:p>
        </p:txBody>
      </p:sp>
      <p:pic>
        <p:nvPicPr>
          <p:cNvPr id="38" name="Picture 3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rot="5400000">
            <a:off x="3113886" y="5490840"/>
            <a:ext cx="1194814" cy="460609"/>
          </a:xfrm>
          <a:prstGeom prst="rect">
            <a:avLst/>
          </a:prstGeom>
        </p:spPr>
      </p:pic>
      <p:pic>
        <p:nvPicPr>
          <p:cNvPr id="39" name="Picture 3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080692" y="4570091"/>
            <a:ext cx="908253" cy="516310"/>
          </a:xfrm>
          <a:prstGeom prst="rect">
            <a:avLst/>
          </a:prstGeom>
        </p:spPr>
      </p:pic>
      <p:pic>
        <p:nvPicPr>
          <p:cNvPr id="40" name="Picture 3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774517" y="4376156"/>
            <a:ext cx="1542549" cy="1896207"/>
          </a:xfrm>
          <a:prstGeom prst="rect">
            <a:avLst/>
          </a:prstGeom>
        </p:spPr>
      </p:pic>
      <p:sp>
        <p:nvSpPr>
          <p:cNvPr id="10" name="Rectangle 9"/>
          <p:cNvSpPr/>
          <p:nvPr/>
        </p:nvSpPr>
        <p:spPr>
          <a:xfrm>
            <a:off x="6133421" y="5162912"/>
            <a:ext cx="1304195" cy="2391424"/>
          </a:xfrm>
          <a:prstGeom prst="rect">
            <a:avLst/>
          </a:prstGeom>
        </p:spPr>
        <p:txBody>
          <a:bodyPr wrap="square">
            <a:spAutoFit/>
          </a:bodyPr>
          <a:lstStyle/>
          <a:p>
            <a:pPr>
              <a:spcBef>
                <a:spcPts val="200"/>
              </a:spcBef>
            </a:pPr>
            <a:r>
              <a:rPr lang="en-US" sz="480" b="1" dirty="0">
                <a:solidFill>
                  <a:srgbClr val="1F4D78"/>
                </a:solidFill>
                <a:latin typeface="Calibri Light" charset="0"/>
                <a:ea typeface="ＭＳ ゴシック" charset="-128"/>
                <a:cs typeface="Times New Roman" charset="0"/>
              </a:rPr>
              <a:t>1.What is the key security enabler?</a:t>
            </a:r>
          </a:p>
          <a:p>
            <a:r>
              <a:rPr lang="en-US" sz="480" dirty="0">
                <a:latin typeface="Calibri" charset="0"/>
                <a:ea typeface="ＭＳ 明朝" charset="-128"/>
                <a:cs typeface="Times New Roman" charset="0"/>
              </a:rPr>
              <a:t>Encryption.</a:t>
            </a:r>
          </a:p>
          <a:p>
            <a:pPr>
              <a:spcBef>
                <a:spcPts val="200"/>
              </a:spcBef>
            </a:pPr>
            <a:r>
              <a:rPr lang="en-US" sz="480" b="1" dirty="0">
                <a:solidFill>
                  <a:srgbClr val="1F4D78"/>
                </a:solidFill>
                <a:latin typeface="Calibri Light" charset="0"/>
                <a:ea typeface="ＭＳ ゴシック" charset="-128"/>
                <a:cs typeface="Times New Roman" charset="0"/>
              </a:rPr>
              <a:t>2.Difference between Virus &amp; Trojan Horse?</a:t>
            </a:r>
          </a:p>
          <a:p>
            <a:r>
              <a:rPr lang="en-US" sz="480" dirty="0">
                <a:latin typeface="Calibri" charset="0"/>
                <a:ea typeface="ＭＳ 明朝" charset="-128"/>
                <a:cs typeface="Times New Roman" charset="0"/>
              </a:rPr>
              <a:t>Trojan Horse does </a:t>
            </a:r>
            <a:r>
              <a:rPr lang="en-US" sz="480" b="1" u="sng" dirty="0">
                <a:latin typeface="Calibri" charset="0"/>
                <a:ea typeface="ＭＳ 明朝" charset="-128"/>
                <a:cs typeface="Times New Roman" charset="0"/>
              </a:rPr>
              <a:t>not</a:t>
            </a:r>
            <a:r>
              <a:rPr lang="en-US" sz="480" dirty="0">
                <a:latin typeface="Calibri" charset="0"/>
                <a:ea typeface="ＭＳ 明朝" charset="-128"/>
                <a:cs typeface="Times New Roman" charset="0"/>
              </a:rPr>
              <a:t> replicate, while Virus does. </a:t>
            </a:r>
          </a:p>
          <a:p>
            <a:pPr>
              <a:spcBef>
                <a:spcPts val="200"/>
              </a:spcBef>
            </a:pPr>
            <a:r>
              <a:rPr lang="en-US" sz="480" b="1" dirty="0">
                <a:solidFill>
                  <a:srgbClr val="1F4D78"/>
                </a:solidFill>
                <a:latin typeface="Calibri Light" charset="0"/>
                <a:ea typeface="ＭＳ ゴシック" charset="-128"/>
                <a:cs typeface="Times New Roman" charset="0"/>
              </a:rPr>
              <a:t>3.Why Windows has more virus?</a:t>
            </a:r>
          </a:p>
          <a:p>
            <a:r>
              <a:rPr lang="en-US" sz="480" dirty="0">
                <a:latin typeface="Calibri" charset="0"/>
                <a:ea typeface="ＭＳ 明朝" charset="-128"/>
                <a:cs typeface="Times New Roman" charset="0"/>
              </a:rPr>
              <a:t>- Windows is more popular, and Windows users usually have admin rights. </a:t>
            </a:r>
          </a:p>
          <a:p>
            <a:pPr>
              <a:spcBef>
                <a:spcPts val="200"/>
              </a:spcBef>
            </a:pPr>
            <a:r>
              <a:rPr lang="en-US" sz="480" b="1" dirty="0">
                <a:solidFill>
                  <a:srgbClr val="1F4D78"/>
                </a:solidFill>
                <a:latin typeface="Calibri Light" charset="0"/>
                <a:ea typeface="ＭＳ ゴシック" charset="-128"/>
                <a:cs typeface="Times New Roman" charset="0"/>
              </a:rPr>
              <a:t>4.Difference between Virus and Worm?</a:t>
            </a:r>
          </a:p>
          <a:p>
            <a:r>
              <a:rPr lang="en-US" sz="480" dirty="0">
                <a:latin typeface="Calibri" charset="0"/>
                <a:ea typeface="ＭＳ 明朝" charset="-128"/>
                <a:cs typeface="Times New Roman" charset="0"/>
              </a:rPr>
              <a:t>Worm replicate itself as virus, but different entities (virus attaches itself to the host).</a:t>
            </a:r>
          </a:p>
          <a:p>
            <a:pPr>
              <a:spcBef>
                <a:spcPts val="200"/>
              </a:spcBef>
            </a:pPr>
            <a:r>
              <a:rPr lang="en-US" sz="480" b="1" dirty="0">
                <a:solidFill>
                  <a:srgbClr val="1F4D78"/>
                </a:solidFill>
                <a:latin typeface="Calibri Light" charset="0"/>
                <a:ea typeface="ＭＳ ゴシック" charset="-128"/>
                <a:cs typeface="Times New Roman" charset="0"/>
              </a:rPr>
              <a:t>5. Is it feasible to derive Dec from End in Asymmetric, Symmetric?</a:t>
            </a:r>
          </a:p>
          <a:p>
            <a:r>
              <a:rPr lang="en-US" sz="480" dirty="0">
                <a:latin typeface="Calibri" charset="0"/>
                <a:ea typeface="ＭＳ 明朝" charset="-128"/>
                <a:cs typeface="Times New Roman" charset="0"/>
              </a:rPr>
              <a:t>No, Yes. </a:t>
            </a:r>
          </a:p>
          <a:p>
            <a:pPr>
              <a:spcBef>
                <a:spcPts val="200"/>
              </a:spcBef>
            </a:pPr>
            <a:r>
              <a:rPr lang="en-US" sz="480" b="1" dirty="0">
                <a:solidFill>
                  <a:srgbClr val="1F4D78"/>
                </a:solidFill>
                <a:latin typeface="Calibri Light" charset="0"/>
                <a:ea typeface="ＭＳ ゴシック" charset="-128"/>
                <a:cs typeface="Times New Roman" charset="0"/>
              </a:rPr>
              <a:t>6. What are the key part in Authentication?</a:t>
            </a:r>
          </a:p>
          <a:p>
            <a:r>
              <a:rPr lang="en-US" sz="480" dirty="0">
                <a:latin typeface="Calibri" charset="0"/>
                <a:ea typeface="ＭＳ 明朝" charset="-128"/>
                <a:cs typeface="Times New Roman" charset="0"/>
              </a:rPr>
              <a:t>Authenticators, used to verify the authenticity of the messages. </a:t>
            </a:r>
          </a:p>
          <a:p>
            <a:pPr>
              <a:spcBef>
                <a:spcPts val="200"/>
              </a:spcBef>
            </a:pPr>
            <a:r>
              <a:rPr lang="en-US" sz="480" b="1" dirty="0">
                <a:solidFill>
                  <a:srgbClr val="1F4D78"/>
                </a:solidFill>
                <a:latin typeface="Calibri Light" charset="0"/>
                <a:ea typeface="ＭＳ ゴシック" charset="-128"/>
                <a:cs typeface="Times New Roman" charset="0"/>
              </a:rPr>
              <a:t>7. Is Authentication Symmetric or Asymmetric?</a:t>
            </a:r>
          </a:p>
          <a:p>
            <a:r>
              <a:rPr lang="en-US" sz="480" dirty="0">
                <a:latin typeface="Calibri" charset="0"/>
                <a:ea typeface="ＭＳ 明朝" charset="-128"/>
                <a:cs typeface="Times New Roman" charset="0"/>
              </a:rPr>
              <a:t>Asymmetric, computer holding verification method can’t generate authenticator.</a:t>
            </a:r>
          </a:p>
          <a:p>
            <a:pPr>
              <a:spcBef>
                <a:spcPts val="200"/>
              </a:spcBef>
            </a:pPr>
            <a:r>
              <a:rPr lang="en-US" sz="480" b="1" dirty="0">
                <a:solidFill>
                  <a:srgbClr val="1F4D78"/>
                </a:solidFill>
                <a:latin typeface="Calibri Light" charset="0"/>
                <a:ea typeface="ＭＳ ゴシック" charset="-128"/>
                <a:cs typeface="Times New Roman" charset="0"/>
              </a:rPr>
              <a:t>8. How many bits MD5 produces?</a:t>
            </a:r>
          </a:p>
          <a:p>
            <a:r>
              <a:rPr lang="en-US" sz="480" dirty="0">
                <a:latin typeface="Calibri" charset="0"/>
                <a:ea typeface="ＭＳ 明朝" charset="-128"/>
                <a:cs typeface="Times New Roman" charset="0"/>
              </a:rPr>
              <a:t>128 bits.</a:t>
            </a:r>
          </a:p>
          <a:p>
            <a:pPr>
              <a:spcBef>
                <a:spcPts val="200"/>
              </a:spcBef>
            </a:pPr>
            <a:r>
              <a:rPr lang="en-US" sz="480" b="1" dirty="0">
                <a:solidFill>
                  <a:srgbClr val="1F4D78"/>
                </a:solidFill>
                <a:latin typeface="Calibri Light" charset="0"/>
                <a:ea typeface="ＭＳ ゴシック" charset="-128"/>
                <a:cs typeface="Times New Roman" charset="0"/>
              </a:rPr>
              <a:t>9. How many bits SHA-1/2 produces?</a:t>
            </a:r>
          </a:p>
          <a:p>
            <a:r>
              <a:rPr lang="en-US" sz="480" dirty="0">
                <a:latin typeface="Calibri" charset="0"/>
                <a:ea typeface="ＭＳ 明朝" charset="-128"/>
                <a:cs typeface="Times New Roman" charset="0"/>
              </a:rPr>
              <a:t>160 / 224 or 256</a:t>
            </a:r>
          </a:p>
          <a:p>
            <a:pPr>
              <a:spcBef>
                <a:spcPts val="200"/>
              </a:spcBef>
            </a:pPr>
            <a:r>
              <a:rPr lang="en-US" sz="480" b="1" dirty="0">
                <a:solidFill>
                  <a:srgbClr val="1F4D78"/>
                </a:solidFill>
                <a:latin typeface="Calibri Light" charset="0"/>
                <a:ea typeface="ＭＳ ゴシック" charset="-128"/>
                <a:cs typeface="Times New Roman" charset="0"/>
              </a:rPr>
              <a:t>10. Which division of computer security is highest/lowest in US Department of Defense?</a:t>
            </a:r>
          </a:p>
          <a:p>
            <a:r>
              <a:rPr lang="en-US" sz="480" dirty="0">
                <a:latin typeface="Calibri" charset="0"/>
                <a:ea typeface="ＭＳ 明朝" charset="-128"/>
                <a:cs typeface="Times New Roman" charset="0"/>
              </a:rPr>
              <a:t>Highest: A, Lowest: D</a:t>
            </a:r>
            <a:endParaRPr lang="en-US" sz="480" dirty="0">
              <a:effectLst/>
              <a:latin typeface="Calibri" charset="0"/>
              <a:ea typeface="ＭＳ 明朝" charset="-128"/>
              <a:cs typeface="Times New Roman" charset="0"/>
            </a:endParaRPr>
          </a:p>
        </p:txBody>
      </p:sp>
      <p:sp>
        <p:nvSpPr>
          <p:cNvPr id="11" name="Rectangle 10"/>
          <p:cNvSpPr/>
          <p:nvPr/>
        </p:nvSpPr>
        <p:spPr>
          <a:xfrm>
            <a:off x="5170278" y="4378829"/>
            <a:ext cx="1096782" cy="2513509"/>
          </a:xfrm>
          <a:prstGeom prst="rect">
            <a:avLst/>
          </a:prstGeom>
        </p:spPr>
        <p:txBody>
          <a:bodyPr wrap="square">
            <a:spAutoFit/>
          </a:bodyPr>
          <a:lstStyle/>
          <a:p>
            <a:pPr>
              <a:spcBef>
                <a:spcPts val="200"/>
              </a:spcBef>
            </a:pPr>
            <a:r>
              <a:rPr lang="en-US" sz="480" b="1">
                <a:solidFill>
                  <a:srgbClr val="1F4D78"/>
                </a:solidFill>
                <a:latin typeface="Calibri Light" charset="0"/>
                <a:ea typeface="ＭＳ ゴシック" charset="-128"/>
                <a:cs typeface="Times New Roman" charset="0"/>
              </a:rPr>
              <a:t>1. </a:t>
            </a:r>
            <a:r>
              <a:rPr lang="en-US" sz="480" b="1" dirty="0">
                <a:solidFill>
                  <a:srgbClr val="1F4D78"/>
                </a:solidFill>
                <a:latin typeface="Calibri Light" charset="0"/>
                <a:ea typeface="ＭＳ ゴシック" charset="-128"/>
                <a:cs typeface="Times New Roman" charset="0"/>
              </a:rPr>
              <a:t>What is FALSE for distributed systems?</a:t>
            </a:r>
          </a:p>
          <a:p>
            <a:r>
              <a:rPr lang="en-US" sz="480" dirty="0">
                <a:latin typeface="Calibri" charset="0"/>
                <a:ea typeface="ＭＳ 明朝" charset="-128"/>
                <a:cs typeface="Times New Roman" charset="0"/>
              </a:rPr>
              <a:t>Site separated for security.</a:t>
            </a:r>
          </a:p>
          <a:p>
            <a:pPr>
              <a:spcBef>
                <a:spcPts val="200"/>
              </a:spcBef>
            </a:pPr>
            <a:r>
              <a:rPr lang="en-US" sz="480" b="1" dirty="0">
                <a:solidFill>
                  <a:srgbClr val="1F4D78"/>
                </a:solidFill>
                <a:latin typeface="Calibri Light" charset="0"/>
                <a:ea typeface="ＭＳ ゴシック" charset="-128"/>
                <a:cs typeface="Times New Roman" charset="0"/>
              </a:rPr>
              <a:t>2. Which is not the behavior of Distributed OS?</a:t>
            </a:r>
          </a:p>
          <a:p>
            <a:r>
              <a:rPr lang="en-US" sz="480" dirty="0">
                <a:latin typeface="Calibri" charset="0"/>
                <a:ea typeface="ＭＳ 明朝" charset="-128"/>
                <a:cs typeface="Times New Roman" charset="0"/>
              </a:rPr>
              <a:t>Desktop migration used by OS to transfer GUI, etc.</a:t>
            </a:r>
          </a:p>
          <a:p>
            <a:pPr>
              <a:spcBef>
                <a:spcPts val="200"/>
              </a:spcBef>
            </a:pPr>
            <a:r>
              <a:rPr lang="en-US" sz="480" b="1" dirty="0">
                <a:solidFill>
                  <a:srgbClr val="1F4D78"/>
                </a:solidFill>
                <a:latin typeface="Calibri Light" charset="0"/>
                <a:ea typeface="ＭＳ ゴシック" charset="-128"/>
                <a:cs typeface="Times New Roman" charset="0"/>
              </a:rPr>
              <a:t>3. Which is server based processing?</a:t>
            </a:r>
          </a:p>
          <a:p>
            <a:r>
              <a:rPr lang="en-US" sz="480" dirty="0">
                <a:latin typeface="Calibri" charset="0"/>
                <a:ea typeface="ＭＳ 明朝" charset="-128"/>
                <a:cs typeface="Times New Roman" charset="0"/>
              </a:rPr>
              <a:t>Client responsible for GUI, server do all the work.</a:t>
            </a:r>
          </a:p>
          <a:p>
            <a:pPr>
              <a:spcBef>
                <a:spcPts val="200"/>
              </a:spcBef>
            </a:pPr>
            <a:r>
              <a:rPr lang="en-US" sz="480" b="1" dirty="0">
                <a:solidFill>
                  <a:srgbClr val="1F4D78"/>
                </a:solidFill>
                <a:latin typeface="Calibri Light" charset="0"/>
                <a:ea typeface="ＭＳ ゴシック" charset="-128"/>
                <a:cs typeface="Times New Roman" charset="0"/>
              </a:rPr>
              <a:t>4. FALSE statement about Token Ring?</a:t>
            </a:r>
          </a:p>
          <a:p>
            <a:r>
              <a:rPr lang="en-US" sz="480" dirty="0">
                <a:latin typeface="Calibri" charset="0"/>
                <a:ea typeface="ＭＳ 明朝" charset="-128"/>
                <a:cs typeface="Times New Roman" charset="0"/>
              </a:rPr>
              <a:t>All statements are true.</a:t>
            </a:r>
          </a:p>
          <a:p>
            <a:pPr>
              <a:spcBef>
                <a:spcPts val="200"/>
              </a:spcBef>
            </a:pPr>
            <a:r>
              <a:rPr lang="en-US" sz="480" b="1" dirty="0">
                <a:solidFill>
                  <a:srgbClr val="1F4D78"/>
                </a:solidFill>
                <a:latin typeface="Calibri Light" charset="0"/>
                <a:ea typeface="ＭＳ ゴシック" charset="-128"/>
                <a:cs typeface="Times New Roman" charset="0"/>
              </a:rPr>
              <a:t>5. What is FQDN address?</a:t>
            </a:r>
          </a:p>
          <a:p>
            <a:r>
              <a:rPr lang="en-US" sz="480" dirty="0" err="1">
                <a:latin typeface="Calibri" charset="0"/>
                <a:ea typeface="ＭＳ 明朝" charset="-128"/>
                <a:cs typeface="Times New Roman" charset="0"/>
              </a:rPr>
              <a:t>sau@svuca.edu</a:t>
            </a:r>
            <a:endParaRPr lang="en-US" sz="480" dirty="0">
              <a:latin typeface="Calibri" charset="0"/>
              <a:ea typeface="ＭＳ 明朝" charset="-128"/>
              <a:cs typeface="Times New Roman" charset="0"/>
            </a:endParaRPr>
          </a:p>
          <a:p>
            <a:pPr>
              <a:spcBef>
                <a:spcPts val="200"/>
              </a:spcBef>
            </a:pPr>
            <a:r>
              <a:rPr lang="en-US" sz="480" b="1" dirty="0">
                <a:solidFill>
                  <a:srgbClr val="1F4D78"/>
                </a:solidFill>
                <a:latin typeface="Calibri Light" charset="0"/>
                <a:ea typeface="ＭＳ ゴシック" charset="-128"/>
                <a:cs typeface="Times New Roman" charset="0"/>
              </a:rPr>
              <a:t>6. Which routing is more adaptable to load changes?</a:t>
            </a:r>
          </a:p>
          <a:p>
            <a:r>
              <a:rPr lang="en-US" sz="480" dirty="0">
                <a:latin typeface="Calibri" charset="0"/>
                <a:ea typeface="ＭＳ 明朝" charset="-128"/>
                <a:cs typeface="Times New Roman" charset="0"/>
              </a:rPr>
              <a:t>Dynamic Routing. </a:t>
            </a:r>
          </a:p>
          <a:p>
            <a:pPr>
              <a:spcBef>
                <a:spcPts val="200"/>
              </a:spcBef>
            </a:pPr>
            <a:r>
              <a:rPr lang="en-US" sz="480" b="1" dirty="0">
                <a:solidFill>
                  <a:srgbClr val="1F4D78"/>
                </a:solidFill>
                <a:latin typeface="Calibri Light" charset="0"/>
                <a:ea typeface="ＭＳ ゴシック" charset="-128"/>
                <a:cs typeface="Times New Roman" charset="0"/>
              </a:rPr>
              <a:t>7. Which message switching with variable length can take different path in the network?</a:t>
            </a:r>
          </a:p>
          <a:p>
            <a:r>
              <a:rPr lang="en-US" sz="480" dirty="0">
                <a:latin typeface="Calibri" charset="0"/>
                <a:ea typeface="ＭＳ 明朝" charset="-128"/>
                <a:cs typeface="Times New Roman" charset="0"/>
              </a:rPr>
              <a:t>Packet Switching.</a:t>
            </a:r>
          </a:p>
          <a:p>
            <a:pPr>
              <a:spcBef>
                <a:spcPts val="200"/>
              </a:spcBef>
            </a:pPr>
            <a:r>
              <a:rPr lang="en-US" sz="480" b="1" dirty="0">
                <a:solidFill>
                  <a:srgbClr val="1F4D78"/>
                </a:solidFill>
                <a:latin typeface="Calibri Light" charset="0"/>
                <a:ea typeface="ＭＳ ゴシック" charset="-128"/>
                <a:cs typeface="Times New Roman" charset="0"/>
              </a:rPr>
              <a:t>8. Which layer of ISO is not in TCP/IP?</a:t>
            </a:r>
          </a:p>
          <a:p>
            <a:r>
              <a:rPr lang="en-US" sz="480" dirty="0">
                <a:latin typeface="Calibri" charset="0"/>
                <a:ea typeface="ＭＳ 明朝" charset="-128"/>
                <a:cs typeface="Times New Roman" charset="0"/>
              </a:rPr>
              <a:t>Session layer. </a:t>
            </a:r>
          </a:p>
          <a:p>
            <a:pPr>
              <a:spcBef>
                <a:spcPts val="200"/>
              </a:spcBef>
            </a:pPr>
            <a:r>
              <a:rPr lang="en-US" sz="480" b="1" dirty="0">
                <a:solidFill>
                  <a:srgbClr val="1F4D78"/>
                </a:solidFill>
                <a:latin typeface="Calibri Light" charset="0"/>
                <a:ea typeface="ＭＳ ゴシック" charset="-128"/>
                <a:cs typeface="Times New Roman" charset="0"/>
              </a:rPr>
              <a:t>9. Which behavior does NOT belong to Network OS?</a:t>
            </a:r>
          </a:p>
          <a:p>
            <a:r>
              <a:rPr lang="en-US" sz="480" dirty="0">
                <a:latin typeface="Calibri" charset="0"/>
                <a:ea typeface="ＭＳ 明朝" charset="-128"/>
                <a:cs typeface="Times New Roman" charset="0"/>
              </a:rPr>
              <a:t>Need to know </a:t>
            </a:r>
            <a:r>
              <a:rPr lang="en-US" sz="480" u="sng" dirty="0">
                <a:latin typeface="Calibri" charset="0"/>
                <a:ea typeface="ＭＳ 明朝" charset="-128"/>
                <a:cs typeface="Times New Roman" charset="0"/>
              </a:rPr>
              <a:t>which resource</a:t>
            </a:r>
            <a:r>
              <a:rPr lang="en-US" sz="480" dirty="0">
                <a:latin typeface="Calibri" charset="0"/>
                <a:ea typeface="ＭＳ 明朝" charset="-128"/>
                <a:cs typeface="Times New Roman" charset="0"/>
              </a:rPr>
              <a:t> to look for.</a:t>
            </a:r>
            <a:endParaRPr lang="en-US" sz="480" dirty="0">
              <a:effectLst/>
              <a:latin typeface="Calibri" charset="0"/>
              <a:ea typeface="ＭＳ 明朝" charset="-128"/>
              <a:cs typeface="Times New Roman" charset="0"/>
            </a:endParaRPr>
          </a:p>
        </p:txBody>
      </p:sp>
      <p:sp>
        <p:nvSpPr>
          <p:cNvPr id="14" name="Rectangle 13"/>
          <p:cNvSpPr/>
          <p:nvPr/>
        </p:nvSpPr>
        <p:spPr>
          <a:xfrm>
            <a:off x="6111706" y="7493833"/>
            <a:ext cx="1306835" cy="1682512"/>
          </a:xfrm>
          <a:prstGeom prst="rect">
            <a:avLst/>
          </a:prstGeom>
        </p:spPr>
        <p:txBody>
          <a:bodyPr wrap="square">
            <a:spAutoFit/>
          </a:bodyPr>
          <a:lstStyle/>
          <a:p>
            <a:pPr>
              <a:spcBef>
                <a:spcPts val="200"/>
              </a:spcBef>
            </a:pPr>
            <a:r>
              <a:rPr lang="en-US" sz="500" b="1" dirty="0" smtClean="0">
                <a:solidFill>
                  <a:srgbClr val="1F4D78"/>
                </a:solidFill>
                <a:latin typeface="Calibri Light" charset="0"/>
                <a:ea typeface="ＭＳ ゴシック" charset="-128"/>
                <a:cs typeface="Times New Roman" charset="0"/>
              </a:rPr>
              <a:t>1. </a:t>
            </a:r>
            <a:r>
              <a:rPr lang="en-US" sz="500" dirty="0" smtClean="0">
                <a:solidFill>
                  <a:srgbClr val="1F4D78"/>
                </a:solidFill>
                <a:latin typeface="Calibri Light" charset="0"/>
                <a:ea typeface="ＭＳ ゴシック" charset="-128"/>
                <a:cs typeface="Times New Roman" charset="0"/>
              </a:rPr>
              <a:t>False</a:t>
            </a:r>
            <a:r>
              <a:rPr lang="en-US" sz="500" b="1" dirty="0" smtClean="0">
                <a:solidFill>
                  <a:srgbClr val="1F4D78"/>
                </a:solidFill>
                <a:latin typeface="Calibri Light" charset="0"/>
                <a:ea typeface="ＭＳ ゴシック" charset="-128"/>
                <a:cs typeface="Times New Roman" charset="0"/>
              </a:rPr>
              <a:t> Statement about DFS?</a:t>
            </a:r>
          </a:p>
          <a:p>
            <a:r>
              <a:rPr lang="en-US" sz="500" dirty="0" smtClean="0">
                <a:latin typeface="Calibri" charset="0"/>
                <a:ea typeface="ＭＳ 明朝" charset="-128"/>
                <a:cs typeface="Times New Roman" charset="0"/>
              </a:rPr>
              <a:t>The client needs to know about the protocol &amp; structure &amp; which service to connect to on the server.</a:t>
            </a:r>
          </a:p>
          <a:p>
            <a:pPr>
              <a:spcBef>
                <a:spcPts val="200"/>
              </a:spcBef>
            </a:pPr>
            <a:r>
              <a:rPr lang="en-US" sz="500" b="1" dirty="0" smtClean="0">
                <a:solidFill>
                  <a:srgbClr val="1F4D78"/>
                </a:solidFill>
                <a:latin typeface="Calibri Light" charset="0"/>
                <a:ea typeface="ＭＳ ゴシック" charset="-128"/>
                <a:cs typeface="Times New Roman" charset="0"/>
              </a:rPr>
              <a:t>2. What is wrong for memory cache?</a:t>
            </a:r>
          </a:p>
          <a:p>
            <a:r>
              <a:rPr lang="en-US" sz="500" dirty="0" smtClean="0">
                <a:latin typeface="Calibri" charset="0"/>
                <a:ea typeface="ＭＳ 明朝" charset="-128"/>
                <a:cs typeface="Times New Roman" charset="0"/>
              </a:rPr>
              <a:t>Memory cache is MORE reliable than disk cache. </a:t>
            </a:r>
          </a:p>
          <a:p>
            <a:pPr>
              <a:spcBef>
                <a:spcPts val="200"/>
              </a:spcBef>
            </a:pPr>
            <a:r>
              <a:rPr lang="en-US" sz="500" b="1" dirty="0" smtClean="0">
                <a:solidFill>
                  <a:srgbClr val="1F4D78"/>
                </a:solidFill>
                <a:latin typeface="Calibri Light" charset="0"/>
                <a:ea typeface="ＭＳ ゴシック" charset="-128"/>
                <a:cs typeface="Times New Roman" charset="0"/>
              </a:rPr>
              <a:t>3. Which one False about Write Through?</a:t>
            </a:r>
          </a:p>
          <a:p>
            <a:r>
              <a:rPr lang="en-US" sz="500" dirty="0" smtClean="0">
                <a:latin typeface="Calibri" charset="0"/>
                <a:ea typeface="ＭＳ 明朝" charset="-128"/>
                <a:cs typeface="Times New Roman" charset="0"/>
              </a:rPr>
              <a:t>It has poor performance in READ.</a:t>
            </a:r>
          </a:p>
          <a:p>
            <a:pPr>
              <a:spcBef>
                <a:spcPts val="200"/>
              </a:spcBef>
            </a:pPr>
            <a:r>
              <a:rPr lang="en-US" sz="500" b="1" dirty="0" smtClean="0">
                <a:solidFill>
                  <a:srgbClr val="1F4D78"/>
                </a:solidFill>
                <a:latin typeface="Calibri Light" charset="0"/>
                <a:ea typeface="ＭＳ ゴシック" charset="-128"/>
                <a:cs typeface="Times New Roman" charset="0"/>
              </a:rPr>
              <a:t>4. Which one is TRUE for stateless?</a:t>
            </a:r>
          </a:p>
          <a:p>
            <a:r>
              <a:rPr lang="en-US" sz="500" dirty="0" smtClean="0">
                <a:latin typeface="Calibri" charset="0"/>
                <a:ea typeface="ＭＳ 明朝" charset="-128"/>
                <a:cs typeface="Times New Roman" charset="0"/>
              </a:rPr>
              <a:t>Each request identifies the file and position in full.</a:t>
            </a:r>
          </a:p>
          <a:p>
            <a:pPr>
              <a:spcBef>
                <a:spcPts val="200"/>
              </a:spcBef>
            </a:pPr>
            <a:r>
              <a:rPr lang="en-US" sz="500" b="1" dirty="0" smtClean="0">
                <a:solidFill>
                  <a:srgbClr val="1F4D78"/>
                </a:solidFill>
                <a:latin typeface="Calibri Light" charset="0"/>
                <a:ea typeface="ＭＳ ゴシック" charset="-128"/>
                <a:cs typeface="Times New Roman" charset="0"/>
              </a:rPr>
              <a:t>5. In AFS, consistency of files is managed by whom?</a:t>
            </a:r>
          </a:p>
          <a:p>
            <a:r>
              <a:rPr lang="en-US" sz="500" dirty="0" smtClean="0">
                <a:latin typeface="Calibri" charset="0"/>
                <a:ea typeface="ＭＳ 明朝" charset="-128"/>
                <a:cs typeface="Times New Roman" charset="0"/>
              </a:rPr>
              <a:t>By server, relying on the callback provided by the client so the server can tell client when file got change. </a:t>
            </a:r>
          </a:p>
          <a:p>
            <a:pPr>
              <a:spcBef>
                <a:spcPts val="200"/>
              </a:spcBef>
            </a:pPr>
            <a:r>
              <a:rPr lang="en-US" sz="500" b="1" dirty="0" smtClean="0">
                <a:solidFill>
                  <a:srgbClr val="1F4D78"/>
                </a:solidFill>
                <a:latin typeface="Calibri Light" charset="0"/>
                <a:ea typeface="ＭＳ ゴシック" charset="-128"/>
                <a:cs typeface="Times New Roman" charset="0"/>
              </a:rPr>
              <a:t>6. What is the technique used by AFS?</a:t>
            </a:r>
          </a:p>
          <a:p>
            <a:r>
              <a:rPr lang="en-US" sz="500" dirty="0" smtClean="0">
                <a:latin typeface="Calibri" charset="0"/>
                <a:ea typeface="ＭＳ 明朝" charset="-128"/>
                <a:cs typeface="Times New Roman" charset="0"/>
              </a:rPr>
              <a:t>Whole File Caching.</a:t>
            </a:r>
            <a:endParaRPr lang="en-US" sz="500" dirty="0">
              <a:effectLst/>
              <a:latin typeface="Calibri" charset="0"/>
              <a:ea typeface="ＭＳ 明朝" charset="-128"/>
              <a:cs typeface="Times New Roman" charset="0"/>
            </a:endParaRPr>
          </a:p>
        </p:txBody>
      </p:sp>
      <p:sp>
        <p:nvSpPr>
          <p:cNvPr id="17" name="Rectangle 16"/>
          <p:cNvSpPr/>
          <p:nvPr/>
        </p:nvSpPr>
        <p:spPr>
          <a:xfrm>
            <a:off x="5275738" y="7147834"/>
            <a:ext cx="1001461" cy="1810752"/>
          </a:xfrm>
          <a:prstGeom prst="rect">
            <a:avLst/>
          </a:prstGeom>
        </p:spPr>
        <p:txBody>
          <a:bodyPr wrap="square">
            <a:spAutoFit/>
          </a:bodyPr>
          <a:lstStyle/>
          <a:p>
            <a:pPr>
              <a:spcBef>
                <a:spcPts val="200"/>
              </a:spcBef>
            </a:pPr>
            <a:r>
              <a:rPr lang="en-US" sz="500" b="1" dirty="0">
                <a:solidFill>
                  <a:srgbClr val="1F4D78"/>
                </a:solidFill>
                <a:latin typeface="Calibri Light" charset="0"/>
                <a:ea typeface="ＭＳ ゴシック" charset="-128"/>
                <a:cs typeface="Times New Roman" charset="0"/>
              </a:rPr>
              <a:t>1. Which is FALSE about Happen Before?</a:t>
            </a:r>
          </a:p>
          <a:p>
            <a:r>
              <a:rPr lang="en-US" sz="500" dirty="0">
                <a:latin typeface="Calibri" charset="0"/>
                <a:ea typeface="ＭＳ 明朝" charset="-128"/>
                <a:cs typeface="Times New Roman" charset="0"/>
              </a:rPr>
              <a:t>A-&gt;B, B-&gt;C and A does not have relationship with C.</a:t>
            </a:r>
          </a:p>
          <a:p>
            <a:pPr>
              <a:spcBef>
                <a:spcPts val="200"/>
              </a:spcBef>
            </a:pPr>
            <a:r>
              <a:rPr lang="en-US" sz="500" b="1" dirty="0">
                <a:solidFill>
                  <a:srgbClr val="1F4D78"/>
                </a:solidFill>
                <a:latin typeface="Calibri Light" charset="0"/>
                <a:ea typeface="ＭＳ ゴシック" charset="-128"/>
                <a:cs typeface="Times New Roman" charset="0"/>
              </a:rPr>
              <a:t>2. If a process receives a message &amp; about to enter its CS, what should it do?</a:t>
            </a:r>
          </a:p>
          <a:p>
            <a:r>
              <a:rPr lang="en-US" sz="500" dirty="0">
                <a:latin typeface="Calibri" charset="0"/>
                <a:ea typeface="ＭＳ 明朝" charset="-128"/>
                <a:cs typeface="Times New Roman" charset="0"/>
              </a:rPr>
              <a:t>Check its timestamp &amp; compare before decide to reply or defer.</a:t>
            </a:r>
          </a:p>
          <a:p>
            <a:pPr>
              <a:spcBef>
                <a:spcPts val="200"/>
              </a:spcBef>
            </a:pPr>
            <a:r>
              <a:rPr lang="en-US" sz="500" b="1" dirty="0">
                <a:solidFill>
                  <a:srgbClr val="1F4D78"/>
                </a:solidFill>
                <a:latin typeface="Calibri Light" charset="0"/>
                <a:ea typeface="ＭＳ ゴシック" charset="-128"/>
                <a:cs typeface="Times New Roman" charset="0"/>
              </a:rPr>
              <a:t>3. Which algorithm uses coordinator &amp; receives requests from all process?</a:t>
            </a:r>
          </a:p>
          <a:p>
            <a:r>
              <a:rPr lang="en-US" sz="500" dirty="0">
                <a:latin typeface="Calibri" charset="0"/>
                <a:ea typeface="ＭＳ 明朝" charset="-128"/>
                <a:cs typeface="Times New Roman" charset="0"/>
              </a:rPr>
              <a:t>Centralized approach. </a:t>
            </a:r>
          </a:p>
          <a:p>
            <a:pPr>
              <a:spcBef>
                <a:spcPts val="200"/>
              </a:spcBef>
            </a:pPr>
            <a:r>
              <a:rPr lang="en-US" sz="500" b="1" dirty="0">
                <a:solidFill>
                  <a:srgbClr val="1F4D78"/>
                </a:solidFill>
                <a:latin typeface="Calibri Light" charset="0"/>
                <a:ea typeface="ＭＳ ゴシック" charset="-128"/>
                <a:cs typeface="Times New Roman" charset="0"/>
              </a:rPr>
              <a:t>4. Which locking protocol is NOT concurrency control?</a:t>
            </a:r>
          </a:p>
          <a:p>
            <a:r>
              <a:rPr lang="en-US" sz="500" dirty="0">
                <a:latin typeface="Calibri" charset="0"/>
                <a:ea typeface="ＭＳ 明朝" charset="-128"/>
                <a:cs typeface="Times New Roman" charset="0"/>
              </a:rPr>
              <a:t>Exclusive Protocol (no such thing)</a:t>
            </a:r>
          </a:p>
          <a:p>
            <a:pPr>
              <a:spcBef>
                <a:spcPts val="200"/>
              </a:spcBef>
            </a:pPr>
            <a:r>
              <a:rPr lang="en-US" sz="500" b="1" dirty="0">
                <a:solidFill>
                  <a:srgbClr val="1F4D78"/>
                </a:solidFill>
                <a:latin typeface="Calibri Light" charset="0"/>
                <a:ea typeface="ＭＳ ゴシック" charset="-128"/>
                <a:cs typeface="Times New Roman" charset="0"/>
              </a:rPr>
              <a:t>5. Which one favors younger process rolled back often?</a:t>
            </a:r>
          </a:p>
          <a:p>
            <a:r>
              <a:rPr lang="en-US" sz="500" dirty="0">
                <a:latin typeface="Calibri" charset="0"/>
                <a:ea typeface="ＭＳ 明朝" charset="-128"/>
                <a:cs typeface="Times New Roman" charset="0"/>
              </a:rPr>
              <a:t>Wait-Die</a:t>
            </a:r>
            <a:endParaRPr lang="en-US" sz="500" dirty="0">
              <a:effectLst/>
              <a:latin typeface="Calibri" charset="0"/>
              <a:ea typeface="ＭＳ 明朝" charset="-128"/>
              <a:cs typeface="Times New Roman" charset="0"/>
            </a:endParaRPr>
          </a:p>
        </p:txBody>
      </p:sp>
      <p:sp>
        <p:nvSpPr>
          <p:cNvPr id="21" name="Rectangle 20"/>
          <p:cNvSpPr/>
          <p:nvPr/>
        </p:nvSpPr>
        <p:spPr>
          <a:xfrm>
            <a:off x="3524450" y="7608326"/>
            <a:ext cx="1922289" cy="1490152"/>
          </a:xfrm>
          <a:prstGeom prst="rect">
            <a:avLst/>
          </a:prstGeom>
        </p:spPr>
        <p:txBody>
          <a:bodyPr wrap="square">
            <a:spAutoFit/>
          </a:bodyPr>
          <a:lstStyle/>
          <a:p>
            <a:pPr>
              <a:spcBef>
                <a:spcPts val="200"/>
              </a:spcBef>
            </a:pPr>
            <a:r>
              <a:rPr lang="en-US" sz="550" b="1" dirty="0">
                <a:solidFill>
                  <a:srgbClr val="1F4D78"/>
                </a:solidFill>
                <a:latin typeface="Calibri Light" charset="0"/>
                <a:ea typeface="ＭＳ ゴシック" charset="-128"/>
                <a:cs typeface="Times New Roman" charset="0"/>
              </a:rPr>
              <a:t>1. Which one is life threating hard </a:t>
            </a:r>
            <a:r>
              <a:rPr lang="en-US" sz="550" b="1" dirty="0" err="1">
                <a:solidFill>
                  <a:srgbClr val="1F4D78"/>
                </a:solidFill>
                <a:latin typeface="Calibri Light" charset="0"/>
                <a:ea typeface="ＭＳ ゴシック" charset="-128"/>
                <a:cs typeface="Times New Roman" charset="0"/>
              </a:rPr>
              <a:t>realtime</a:t>
            </a:r>
            <a:r>
              <a:rPr lang="en-US" sz="550" b="1" dirty="0">
                <a:solidFill>
                  <a:srgbClr val="1F4D78"/>
                </a:solidFill>
                <a:latin typeface="Calibri Light" charset="0"/>
                <a:ea typeface="ＭＳ ゴシック" charset="-128"/>
                <a:cs typeface="Times New Roman" charset="0"/>
              </a:rPr>
              <a:t> system scheduling?</a:t>
            </a:r>
          </a:p>
          <a:p>
            <a:r>
              <a:rPr lang="en-US" sz="550" dirty="0">
                <a:latin typeface="Calibri" charset="0"/>
                <a:ea typeface="ＭＳ 明朝" charset="-128"/>
                <a:cs typeface="Times New Roman" charset="0"/>
              </a:rPr>
              <a:t>ABS.</a:t>
            </a:r>
          </a:p>
          <a:p>
            <a:pPr>
              <a:spcBef>
                <a:spcPts val="200"/>
              </a:spcBef>
            </a:pPr>
            <a:r>
              <a:rPr lang="en-US" sz="550" b="1" dirty="0">
                <a:solidFill>
                  <a:srgbClr val="1F4D78"/>
                </a:solidFill>
                <a:latin typeface="Calibri Light" charset="0"/>
                <a:ea typeface="ＭＳ ゴシック" charset="-128"/>
                <a:cs typeface="Times New Roman" charset="0"/>
              </a:rPr>
              <a:t>2. Why Virtual Mem is not good for hard Real-time system?</a:t>
            </a:r>
          </a:p>
          <a:p>
            <a:r>
              <a:rPr lang="en-US" sz="550" dirty="0">
                <a:latin typeface="Calibri" charset="0"/>
                <a:ea typeface="ＭＳ 明朝" charset="-128"/>
                <a:cs typeface="Times New Roman" charset="0"/>
              </a:rPr>
              <a:t>Translation Time. </a:t>
            </a:r>
          </a:p>
          <a:p>
            <a:pPr>
              <a:spcBef>
                <a:spcPts val="200"/>
              </a:spcBef>
            </a:pPr>
            <a:r>
              <a:rPr lang="en-US" sz="550" b="1" dirty="0">
                <a:solidFill>
                  <a:srgbClr val="1F4D78"/>
                </a:solidFill>
                <a:latin typeface="Calibri Light" charset="0"/>
                <a:ea typeface="ＭＳ ゴシック" charset="-128"/>
                <a:cs typeface="Times New Roman" charset="0"/>
              </a:rPr>
              <a:t>3. Which is not related to Interrupt Latency?</a:t>
            </a:r>
          </a:p>
          <a:p>
            <a:r>
              <a:rPr lang="en-US" sz="550" dirty="0">
                <a:latin typeface="Calibri" charset="0"/>
                <a:ea typeface="ＭＳ 明朝" charset="-128"/>
                <a:cs typeface="Times New Roman" charset="0"/>
              </a:rPr>
              <a:t>Use the scheduler to schedule the highest priority ISR (in fact, dispatch latency)</a:t>
            </a:r>
          </a:p>
          <a:p>
            <a:pPr>
              <a:spcBef>
                <a:spcPts val="200"/>
              </a:spcBef>
            </a:pPr>
            <a:r>
              <a:rPr lang="en-US" sz="550" b="1" dirty="0">
                <a:solidFill>
                  <a:srgbClr val="1F4D78"/>
                </a:solidFill>
                <a:latin typeface="Calibri Light" charset="0"/>
                <a:ea typeface="ＭＳ ゴシック" charset="-128"/>
                <a:cs typeface="Times New Roman" charset="0"/>
              </a:rPr>
              <a:t>4. Which one is NOT associate with Dispatch latency</a:t>
            </a:r>
          </a:p>
          <a:p>
            <a:r>
              <a:rPr lang="en-US" sz="550" dirty="0">
                <a:latin typeface="Calibri" charset="0"/>
                <a:ea typeface="ＭＳ 明朝" charset="-128"/>
                <a:cs typeface="Times New Roman" charset="0"/>
              </a:rPr>
              <a:t>Select the Interrupt Service Routine. (this is interrupt Routine)</a:t>
            </a:r>
          </a:p>
          <a:p>
            <a:pPr>
              <a:spcBef>
                <a:spcPts val="200"/>
              </a:spcBef>
            </a:pPr>
            <a:r>
              <a:rPr lang="en-US" sz="550" b="1" dirty="0">
                <a:solidFill>
                  <a:srgbClr val="1F4D78"/>
                </a:solidFill>
                <a:latin typeface="Calibri Light" charset="0"/>
                <a:ea typeface="ＭＳ ゴシック" charset="-128"/>
                <a:cs typeface="Times New Roman" charset="0"/>
              </a:rPr>
              <a:t>5. Which statement is FALSE with Rate Monotonic?</a:t>
            </a:r>
          </a:p>
          <a:p>
            <a:r>
              <a:rPr lang="en-US" sz="550" dirty="0">
                <a:latin typeface="Calibri" charset="0"/>
                <a:ea typeface="ＭＳ 明朝" charset="-128"/>
                <a:cs typeface="Times New Roman" charset="0"/>
              </a:rPr>
              <a:t>The lower the rate, the </a:t>
            </a:r>
            <a:r>
              <a:rPr lang="en-US" sz="550" b="1" u="sng" dirty="0">
                <a:latin typeface="Calibri" charset="0"/>
                <a:ea typeface="ＭＳ 明朝" charset="-128"/>
                <a:cs typeface="Times New Roman" charset="0"/>
              </a:rPr>
              <a:t>lower</a:t>
            </a:r>
            <a:r>
              <a:rPr lang="en-US" sz="550" dirty="0">
                <a:latin typeface="Calibri" charset="0"/>
                <a:ea typeface="ＭＳ 明朝" charset="-128"/>
                <a:cs typeface="Times New Roman" charset="0"/>
              </a:rPr>
              <a:t> the priority (should be higher)</a:t>
            </a:r>
          </a:p>
          <a:p>
            <a:pPr>
              <a:spcBef>
                <a:spcPts val="200"/>
              </a:spcBef>
            </a:pPr>
            <a:r>
              <a:rPr lang="en-US" sz="550" b="1" dirty="0">
                <a:solidFill>
                  <a:srgbClr val="1F4D78"/>
                </a:solidFill>
                <a:latin typeface="Calibri Light" charset="0"/>
                <a:ea typeface="ＭＳ ゴシック" charset="-128"/>
                <a:cs typeface="Times New Roman" charset="0"/>
              </a:rPr>
              <a:t>6. Which one is NOT the parameter for </a:t>
            </a:r>
            <a:r>
              <a:rPr lang="en-US" sz="550" b="1" dirty="0" err="1">
                <a:solidFill>
                  <a:srgbClr val="1F4D78"/>
                </a:solidFill>
                <a:latin typeface="Calibri Light" charset="0"/>
                <a:ea typeface="ＭＳ ゴシック" charset="-128"/>
                <a:cs typeface="Times New Roman" charset="0"/>
              </a:rPr>
              <a:t>Realtime</a:t>
            </a:r>
            <a:r>
              <a:rPr lang="en-US" sz="550" b="1" dirty="0">
                <a:solidFill>
                  <a:srgbClr val="1F4D78"/>
                </a:solidFill>
                <a:latin typeface="Calibri Light" charset="0"/>
                <a:ea typeface="ＭＳ ゴシック" charset="-128"/>
                <a:cs typeface="Times New Roman" charset="0"/>
              </a:rPr>
              <a:t> scheduling?</a:t>
            </a:r>
          </a:p>
          <a:p>
            <a:r>
              <a:rPr lang="en-US" sz="550" dirty="0">
                <a:latin typeface="Calibri" charset="0"/>
                <a:ea typeface="ＭＳ 明朝" charset="-128"/>
                <a:cs typeface="Times New Roman" charset="0"/>
              </a:rPr>
              <a:t>SHED_NORMAL </a:t>
            </a:r>
            <a:endParaRPr lang="en-US" sz="550" dirty="0">
              <a:effectLst/>
              <a:latin typeface="Calibri" charset="0"/>
              <a:ea typeface="ＭＳ 明朝" charset="-128"/>
              <a:cs typeface="Times New Roman" charset="0"/>
            </a:endParaRPr>
          </a:p>
        </p:txBody>
      </p:sp>
    </p:spTree>
    <p:extLst>
      <p:ext uri="{BB962C8B-B14F-4D97-AF65-F5344CB8AC3E}">
        <p14:creationId xmlns:p14="http://schemas.microsoft.com/office/powerpoint/2010/main" val="670818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800</TotalTime>
  <Words>899</Words>
  <Application>Microsoft Macintosh PowerPoint</Application>
  <PresentationFormat>Custom</PresentationFormat>
  <Paragraphs>152</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Calibri</vt:lpstr>
      <vt:lpstr>Calibri Light</vt:lpstr>
      <vt:lpstr>Helvetica</vt:lpstr>
      <vt:lpstr>ＭＳ ゴシック</vt:lpstr>
      <vt:lpstr>ＭＳ 明朝</vt:lpstr>
      <vt:lpstr>Times New Roman</vt:lpstr>
      <vt:lpstr>Arial</vt:lpstr>
      <vt:lpstr>Office Theme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Vo</dc:creator>
  <cp:lastModifiedBy>Microsoft Office User</cp:lastModifiedBy>
  <cp:revision>40</cp:revision>
  <cp:lastPrinted>2015-08-17T23:43:50Z</cp:lastPrinted>
  <dcterms:created xsi:type="dcterms:W3CDTF">2015-06-30T09:12:28Z</dcterms:created>
  <dcterms:modified xsi:type="dcterms:W3CDTF">2015-08-18T05:43:53Z</dcterms:modified>
</cp:coreProperties>
</file>