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 autoCompressPictures="0">
  <p:sldMasterIdLst>
    <p:sldMasterId id="2147483653" r:id="rId1"/>
  </p:sldMasterIdLst>
  <p:notesMasterIdLst>
    <p:notesMasterId r:id="rId97"/>
  </p:notesMasterIdLst>
  <p:handoutMasterIdLst>
    <p:handoutMasterId r:id="rId98"/>
  </p:handoutMasterIdLst>
  <p:sldIdLst>
    <p:sldId id="700" r:id="rId2"/>
    <p:sldId id="889" r:id="rId3"/>
    <p:sldId id="797" r:id="rId4"/>
    <p:sldId id="760" r:id="rId5"/>
    <p:sldId id="798" r:id="rId6"/>
    <p:sldId id="799" r:id="rId7"/>
    <p:sldId id="800" r:id="rId8"/>
    <p:sldId id="801" r:id="rId9"/>
    <p:sldId id="896" r:id="rId10"/>
    <p:sldId id="813" r:id="rId11"/>
    <p:sldId id="802" r:id="rId12"/>
    <p:sldId id="814" r:id="rId13"/>
    <p:sldId id="815" r:id="rId14"/>
    <p:sldId id="816" r:id="rId15"/>
    <p:sldId id="817" r:id="rId16"/>
    <p:sldId id="818" r:id="rId17"/>
    <p:sldId id="819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91" r:id="rId28"/>
    <p:sldId id="829" r:id="rId29"/>
    <p:sldId id="830" r:id="rId30"/>
    <p:sldId id="831" r:id="rId31"/>
    <p:sldId id="832" r:id="rId32"/>
    <p:sldId id="897" r:id="rId33"/>
    <p:sldId id="833" r:id="rId34"/>
    <p:sldId id="834" r:id="rId35"/>
    <p:sldId id="835" r:id="rId36"/>
    <p:sldId id="836" r:id="rId37"/>
    <p:sldId id="837" r:id="rId38"/>
    <p:sldId id="838" r:id="rId39"/>
    <p:sldId id="839" r:id="rId40"/>
    <p:sldId id="840" r:id="rId41"/>
    <p:sldId id="841" r:id="rId42"/>
    <p:sldId id="842" r:id="rId43"/>
    <p:sldId id="893" r:id="rId44"/>
    <p:sldId id="843" r:id="rId45"/>
    <p:sldId id="844" r:id="rId46"/>
    <p:sldId id="845" r:id="rId47"/>
    <p:sldId id="846" r:id="rId48"/>
    <p:sldId id="847" r:id="rId49"/>
    <p:sldId id="848" r:id="rId50"/>
    <p:sldId id="849" r:id="rId51"/>
    <p:sldId id="850" r:id="rId52"/>
    <p:sldId id="851" r:id="rId53"/>
    <p:sldId id="852" r:id="rId54"/>
    <p:sldId id="853" r:id="rId55"/>
    <p:sldId id="902" r:id="rId56"/>
    <p:sldId id="854" r:id="rId57"/>
    <p:sldId id="855" r:id="rId58"/>
    <p:sldId id="857" r:id="rId59"/>
    <p:sldId id="858" r:id="rId60"/>
    <p:sldId id="856" r:id="rId61"/>
    <p:sldId id="859" r:id="rId62"/>
    <p:sldId id="860" r:id="rId63"/>
    <p:sldId id="898" r:id="rId64"/>
    <p:sldId id="861" r:id="rId65"/>
    <p:sldId id="862" r:id="rId66"/>
    <p:sldId id="863" r:id="rId67"/>
    <p:sldId id="864" r:id="rId68"/>
    <p:sldId id="895" r:id="rId69"/>
    <p:sldId id="865" r:id="rId70"/>
    <p:sldId id="866" r:id="rId71"/>
    <p:sldId id="899" r:id="rId72"/>
    <p:sldId id="867" r:id="rId73"/>
    <p:sldId id="868" r:id="rId74"/>
    <p:sldId id="869" r:id="rId75"/>
    <p:sldId id="870" r:id="rId76"/>
    <p:sldId id="871" r:id="rId77"/>
    <p:sldId id="872" r:id="rId78"/>
    <p:sldId id="874" r:id="rId79"/>
    <p:sldId id="873" r:id="rId80"/>
    <p:sldId id="900" r:id="rId81"/>
    <p:sldId id="875" r:id="rId82"/>
    <p:sldId id="876" r:id="rId83"/>
    <p:sldId id="877" r:id="rId84"/>
    <p:sldId id="878" r:id="rId85"/>
    <p:sldId id="879" r:id="rId86"/>
    <p:sldId id="880" r:id="rId87"/>
    <p:sldId id="881" r:id="rId88"/>
    <p:sldId id="882" r:id="rId89"/>
    <p:sldId id="883" r:id="rId90"/>
    <p:sldId id="884" r:id="rId91"/>
    <p:sldId id="885" r:id="rId92"/>
    <p:sldId id="886" r:id="rId93"/>
    <p:sldId id="887" r:id="rId94"/>
    <p:sldId id="901" r:id="rId95"/>
    <p:sldId id="761" r:id="rId96"/>
  </p:sldIdLst>
  <p:sldSz cx="9144000" cy="6858000" type="screen4x3"/>
  <p:notesSz cx="7162800" cy="94488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charset="2"/>
      <a:buChar char="n"/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charset="2"/>
      <a:buChar char="n"/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charset="2"/>
      <a:buChar char="n"/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charset="2"/>
      <a:buChar char="n"/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charset="2"/>
      <a:buChar char="n"/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33"/>
    <a:srgbClr val="996633"/>
    <a:srgbClr val="FF9900"/>
    <a:srgbClr val="FFCC66"/>
    <a:srgbClr val="3333CC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88" autoAdjust="0"/>
    <p:restoredTop sz="97674" autoAdjust="0"/>
  </p:normalViewPr>
  <p:slideViewPr>
    <p:cSldViewPr>
      <p:cViewPr>
        <p:scale>
          <a:sx n="158" d="100"/>
          <a:sy n="158" d="100"/>
        </p:scale>
        <p:origin x="344" y="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0"/>
    </p:cViewPr>
  </p:sorterViewPr>
  <p:notesViewPr>
    <p:cSldViewPr>
      <p:cViewPr varScale="1">
        <p:scale>
          <a:sx n="105" d="100"/>
          <a:sy n="105" d="100"/>
        </p:scale>
        <p:origin x="-1440" y="-72"/>
      </p:cViewPr>
      <p:guideLst>
        <p:guide orient="horz" pos="2976"/>
        <p:guide pos="22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notesMaster" Target="notesMasters/notesMaster1.xml"/><Relationship Id="rId98" Type="http://schemas.openxmlformats.org/officeDocument/2006/relationships/handoutMaster" Target="handoutMasters/handoutMaster1.xml"/><Relationship Id="rId9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viewProps" Target="view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endParaRPr lang="en-US" alt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endParaRPr lang="en-US" alt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fld id="{5EF49947-8A64-EA4D-9B62-5F7C3A4C8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endParaRPr lang="en-US" altLang="en-US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19200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487863"/>
            <a:ext cx="5730875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endParaRPr lang="en-US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fld id="{592245E7-29D9-7B40-89B9-DBF0CAA08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85800" y="6243638"/>
            <a:ext cx="5334000" cy="457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DA9FA17-E1B4-3E45-A5CC-A9729E0EFA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427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B8BDD9-92C7-B34C-9966-F7792BB4C4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60F414-E68D-7D4B-97AA-D3F23E09E1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0B776FC-B225-4A4D-A65F-B512F8761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F28E775-1A1E-4E4C-8386-D96F3500F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90EC0A-33F9-0F4F-8BAF-73FF1C6953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4C4545-1D93-584C-B57F-F7E3C6B5E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71896-A3CB-C444-A4ED-43626B283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4CD2F0-482A-2348-8499-35F4FA96A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F25D54-1C98-714C-847A-A8F0C6221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FD3204-3805-3E49-A948-4CED57A51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203CD3-F1F1-8042-ABAF-210ED772A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5CBFFC-29A5-CD4E-B14A-600DA07841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fld id="{8920FF21-DFAF-7E49-9C37-187DB2A030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2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9.wmf"/><Relationship Id="rId6" Type="http://schemas.openxmlformats.org/officeDocument/2006/relationships/image" Target="../media/image41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4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524000"/>
            <a:ext cx="7239000" cy="1600200"/>
          </a:xfrm>
        </p:spPr>
        <p:txBody>
          <a:bodyPr/>
          <a:lstStyle/>
          <a:p>
            <a:r>
              <a:rPr lang="en-US" altLang="en-US" sz="5600"/>
              <a:t>Chapter 4: </a:t>
            </a:r>
            <a:br>
              <a:rPr lang="en-US" altLang="en-US" sz="5600"/>
            </a:br>
            <a:r>
              <a:rPr lang="en-US" altLang="en-US" sz="5600"/>
              <a:t>Unsupervised Learning</a:t>
            </a:r>
            <a:endParaRPr lang="en-US" altLang="en-US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EB3B2-B806-F24E-9274-42AD8FD2FD8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clustering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r>
              <a:rPr lang="en-US" altLang="en-US"/>
              <a:t>K-means is a </a:t>
            </a:r>
            <a:r>
              <a:rPr lang="en-US" altLang="en-US">
                <a:solidFill>
                  <a:srgbClr val="FF0000"/>
                </a:solidFill>
              </a:rPr>
              <a:t>partitional clustering</a:t>
            </a:r>
            <a:r>
              <a:rPr lang="en-US" altLang="en-US"/>
              <a:t> algorithm</a:t>
            </a:r>
          </a:p>
          <a:p>
            <a:r>
              <a:rPr lang="en-US" altLang="ja-JP">
                <a:ea typeface="ＭＳ Ｐゴシック" charset="-128"/>
              </a:rPr>
              <a:t>Let the set of data points (or instances) </a:t>
            </a:r>
            <a:r>
              <a:rPr lang="en-US" altLang="ja-JP" i="1">
                <a:ea typeface="ＭＳ Ｐゴシック" charset="-128"/>
              </a:rPr>
              <a:t>D</a:t>
            </a:r>
            <a:r>
              <a:rPr lang="en-US" altLang="ja-JP">
                <a:ea typeface="ＭＳ Ｐゴシック" charset="-128"/>
              </a:rPr>
              <a:t> be </a:t>
            </a:r>
          </a:p>
          <a:p>
            <a:pPr>
              <a:buFont typeface="Wingdings" charset="2"/>
              <a:buNone/>
            </a:pPr>
            <a:r>
              <a:rPr lang="en-US" altLang="ja-JP">
                <a:ea typeface="ＭＳ Ｐゴシック" charset="-128"/>
              </a:rPr>
              <a:t>		{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baseline="-25000">
                <a:ea typeface="ＭＳ Ｐゴシック" charset="-128"/>
              </a:rPr>
              <a:t>1</a:t>
            </a:r>
            <a:r>
              <a:rPr lang="en-US" altLang="ja-JP">
                <a:ea typeface="ＭＳ Ｐゴシック" charset="-128"/>
              </a:rPr>
              <a:t>,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baseline="-25000">
                <a:ea typeface="ＭＳ Ｐゴシック" charset="-128"/>
              </a:rPr>
              <a:t>2</a:t>
            </a:r>
            <a:r>
              <a:rPr lang="en-US" altLang="ja-JP">
                <a:ea typeface="ＭＳ Ｐゴシック" charset="-128"/>
              </a:rPr>
              <a:t>, …,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baseline="-25000">
                <a:ea typeface="ＭＳ Ｐゴシック" charset="-128"/>
              </a:rPr>
              <a:t>n</a:t>
            </a:r>
            <a:r>
              <a:rPr lang="en-US" altLang="ja-JP">
                <a:ea typeface="ＭＳ Ｐゴシック" charset="-128"/>
              </a:rPr>
              <a:t>}, </a:t>
            </a:r>
          </a:p>
          <a:p>
            <a:pPr lvl="1">
              <a:buFont typeface="Wingdings" charset="2"/>
              <a:buNone/>
            </a:pPr>
            <a:r>
              <a:rPr lang="en-US" altLang="ja-JP">
                <a:ea typeface="ＭＳ Ｐゴシック" charset="-128"/>
              </a:rPr>
              <a:t>	where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i</a:t>
            </a:r>
            <a:r>
              <a:rPr lang="en-US" altLang="ja-JP">
                <a:ea typeface="ＭＳ Ｐゴシック" charset="-128"/>
              </a:rPr>
              <a:t> = (</a:t>
            </a:r>
            <a:r>
              <a:rPr lang="en-US" altLang="ja-JP" i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i</a:t>
            </a:r>
            <a:r>
              <a:rPr lang="en-US" altLang="ja-JP" baseline="-25000">
                <a:ea typeface="ＭＳ Ｐゴシック" charset="-128"/>
              </a:rPr>
              <a:t>1</a:t>
            </a:r>
            <a:r>
              <a:rPr lang="en-US" altLang="ja-JP">
                <a:ea typeface="ＭＳ Ｐゴシック" charset="-128"/>
              </a:rPr>
              <a:t>, </a:t>
            </a:r>
            <a:r>
              <a:rPr lang="en-US" altLang="ja-JP" i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i</a:t>
            </a:r>
            <a:r>
              <a:rPr lang="en-US" altLang="ja-JP" baseline="-25000">
                <a:ea typeface="ＭＳ Ｐゴシック" charset="-128"/>
              </a:rPr>
              <a:t>2</a:t>
            </a:r>
            <a:r>
              <a:rPr lang="en-US" altLang="ja-JP">
                <a:ea typeface="ＭＳ Ｐゴシック" charset="-128"/>
              </a:rPr>
              <a:t>, …, </a:t>
            </a:r>
            <a:r>
              <a:rPr lang="en-US" altLang="ja-JP" i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ir</a:t>
            </a:r>
            <a:r>
              <a:rPr lang="en-US" altLang="ja-JP">
                <a:ea typeface="ＭＳ Ｐゴシック" charset="-128"/>
              </a:rPr>
              <a:t>) is a 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vector</a:t>
            </a:r>
            <a:r>
              <a:rPr lang="en-US" altLang="ja-JP">
                <a:ea typeface="ＭＳ Ｐゴシック" charset="-128"/>
              </a:rPr>
              <a:t> in a real-valued space </a:t>
            </a:r>
            <a:r>
              <a:rPr lang="en-US" altLang="ja-JP" i="1">
                <a:ea typeface="ＭＳ Ｐゴシック" charset="-128"/>
              </a:rPr>
              <a:t>X</a:t>
            </a:r>
            <a:r>
              <a:rPr lang="en-US" altLang="ja-JP">
                <a:ea typeface="ＭＳ Ｐゴシック" charset="-128"/>
              </a:rPr>
              <a:t> </a:t>
            </a:r>
            <a:r>
              <a:rPr lang="en-US" altLang="ja-JP">
                <a:ea typeface="ＭＳ Ｐゴシック" charset="-128"/>
                <a:sym typeface="Symbol" charset="2"/>
              </a:rPr>
              <a:t></a:t>
            </a:r>
            <a:r>
              <a:rPr lang="en-US" altLang="ja-JP">
                <a:ea typeface="ＭＳ Ｐゴシック" charset="-128"/>
              </a:rPr>
              <a:t> </a:t>
            </a:r>
            <a:r>
              <a:rPr lang="en-US" altLang="ja-JP" i="1">
                <a:ea typeface="ＭＳ Ｐゴシック" charset="-128"/>
              </a:rPr>
              <a:t>R</a:t>
            </a:r>
            <a:r>
              <a:rPr lang="en-US" altLang="ja-JP" i="1" baseline="30000">
                <a:ea typeface="ＭＳ Ｐゴシック" charset="-128"/>
              </a:rPr>
              <a:t>r</a:t>
            </a:r>
            <a:r>
              <a:rPr lang="en-US" altLang="ja-JP">
                <a:ea typeface="ＭＳ Ｐゴシック" charset="-128"/>
              </a:rPr>
              <a:t>, and </a:t>
            </a:r>
            <a:r>
              <a:rPr lang="en-US" altLang="ja-JP" i="1">
                <a:ea typeface="ＭＳ Ｐゴシック" charset="-128"/>
              </a:rPr>
              <a:t>r</a:t>
            </a:r>
            <a:r>
              <a:rPr lang="en-US" altLang="ja-JP">
                <a:ea typeface="ＭＳ Ｐゴシック" charset="-128"/>
              </a:rPr>
              <a:t> is the number of attributes (dimensions) in the data. </a:t>
            </a:r>
          </a:p>
          <a:p>
            <a:r>
              <a:rPr lang="en-US" altLang="ja-JP">
                <a:ea typeface="ＭＳ Ｐゴシック" charset="-128"/>
              </a:rPr>
              <a:t>The </a:t>
            </a:r>
            <a:r>
              <a:rPr lang="en-US" altLang="ja-JP" i="1">
                <a:ea typeface="ＭＳ Ｐゴシック" charset="-128"/>
              </a:rPr>
              <a:t>k</a:t>
            </a:r>
            <a:r>
              <a:rPr lang="en-US" altLang="ja-JP">
                <a:ea typeface="ＭＳ Ｐゴシック" charset="-128"/>
              </a:rPr>
              <a:t>-means algorithm partitions the given data into </a:t>
            </a:r>
            <a:r>
              <a:rPr lang="en-US" altLang="ja-JP" i="1">
                <a:ea typeface="ＭＳ Ｐゴシック" charset="-128"/>
              </a:rPr>
              <a:t>k</a:t>
            </a:r>
            <a:r>
              <a:rPr lang="en-US" altLang="ja-JP">
                <a:ea typeface="ＭＳ Ｐゴシック" charset="-128"/>
              </a:rPr>
              <a:t> clusters. </a:t>
            </a:r>
          </a:p>
          <a:p>
            <a:pPr lvl="1"/>
            <a:r>
              <a:rPr lang="en-US" altLang="ja-JP">
                <a:ea typeface="ＭＳ Ｐゴシック" charset="-128"/>
              </a:rPr>
              <a:t>Each cluster has a cluster </a:t>
            </a:r>
            <a:r>
              <a:rPr lang="en-US" altLang="ja-JP" b="1">
                <a:ea typeface="ＭＳ Ｐゴシック" charset="-128"/>
              </a:rPr>
              <a:t>center</a:t>
            </a:r>
            <a:r>
              <a:rPr lang="en-US" altLang="ja-JP">
                <a:ea typeface="ＭＳ Ｐゴシック" charset="-128"/>
              </a:rPr>
              <a:t>, called </a:t>
            </a:r>
            <a:r>
              <a:rPr lang="en-US" altLang="ja-JP" b="1">
                <a:solidFill>
                  <a:srgbClr val="FF0000"/>
                </a:solidFill>
                <a:ea typeface="ＭＳ Ｐゴシック" charset="-128"/>
              </a:rPr>
              <a:t>centroid</a:t>
            </a:r>
            <a:r>
              <a:rPr lang="en-US" altLang="ja-JP">
                <a:ea typeface="ＭＳ Ｐゴシック" charset="-128"/>
              </a:rPr>
              <a:t>.</a:t>
            </a:r>
          </a:p>
          <a:p>
            <a:pPr lvl="1"/>
            <a:r>
              <a:rPr lang="en-US" altLang="ja-JP" i="1">
                <a:ea typeface="ＭＳ Ｐゴシック" charset="-128"/>
              </a:rPr>
              <a:t>k</a:t>
            </a:r>
            <a:r>
              <a:rPr lang="en-US" altLang="ja-JP">
                <a:ea typeface="ＭＳ Ｐゴシック" charset="-128"/>
              </a:rPr>
              <a:t> is specified by the user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79BE0-7B9E-6C44-97BC-DE7732D6D4A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algorithm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211637"/>
          </a:xfrm>
        </p:spPr>
        <p:txBody>
          <a:bodyPr/>
          <a:lstStyle/>
          <a:p>
            <a:r>
              <a:rPr lang="en-US" altLang="en-US"/>
              <a:t>Given </a:t>
            </a:r>
            <a:r>
              <a:rPr lang="en-US" altLang="en-US" i="1"/>
              <a:t>k</a:t>
            </a:r>
            <a:r>
              <a:rPr lang="en-US" altLang="en-US"/>
              <a:t>, the </a:t>
            </a:r>
            <a:r>
              <a:rPr lang="en-US" altLang="en-US" i="1"/>
              <a:t>k-means</a:t>
            </a:r>
            <a:r>
              <a:rPr lang="en-US" altLang="en-US"/>
              <a:t> algorithm works as follows:</a:t>
            </a:r>
            <a:r>
              <a:rPr lang="en-US" altLang="en-US" sz="2600"/>
              <a:t> </a:t>
            </a:r>
          </a:p>
          <a:p>
            <a:pPr lvl="1">
              <a:buSzTx/>
              <a:buFont typeface="Wingdings" charset="2"/>
              <a:buAutoNum type="arabicParenR"/>
            </a:pPr>
            <a:r>
              <a:rPr lang="en-US" altLang="en-US"/>
              <a:t>Randomly choose </a:t>
            </a:r>
            <a:r>
              <a:rPr lang="en-US" altLang="en-US" i="1"/>
              <a:t>k</a:t>
            </a:r>
            <a:r>
              <a:rPr lang="en-US" altLang="en-US"/>
              <a:t> data points (</a:t>
            </a:r>
            <a:r>
              <a:rPr lang="en-US" altLang="en-US">
                <a:solidFill>
                  <a:srgbClr val="3333CC"/>
                </a:solidFill>
              </a:rPr>
              <a:t>seeds</a:t>
            </a:r>
            <a:r>
              <a:rPr lang="en-US" altLang="en-US"/>
              <a:t>) to be the initial </a:t>
            </a:r>
            <a:r>
              <a:rPr lang="en-US" altLang="en-US">
                <a:solidFill>
                  <a:srgbClr val="FF0000"/>
                </a:solidFill>
              </a:rPr>
              <a:t>centroids</a:t>
            </a:r>
            <a:r>
              <a:rPr lang="en-US" altLang="en-US"/>
              <a:t>, cluster centers</a:t>
            </a:r>
          </a:p>
          <a:p>
            <a:pPr lvl="1">
              <a:buSzTx/>
              <a:buFont typeface="Wingdings" charset="2"/>
              <a:buAutoNum type="arabicParenR"/>
            </a:pPr>
            <a:r>
              <a:rPr lang="en-US" altLang="en-US">
                <a:solidFill>
                  <a:srgbClr val="000000"/>
                </a:solidFill>
              </a:rPr>
              <a:t>Assign each data point to the closest </a:t>
            </a:r>
            <a:r>
              <a:rPr lang="en-US" altLang="en-US">
                <a:solidFill>
                  <a:srgbClr val="FF0000"/>
                </a:solidFill>
              </a:rPr>
              <a:t>centroid</a:t>
            </a:r>
          </a:p>
          <a:p>
            <a:pPr lvl="1">
              <a:buSzTx/>
              <a:buFont typeface="Wingdings" charset="2"/>
              <a:buAutoNum type="arabicParenR"/>
            </a:pPr>
            <a:r>
              <a:rPr lang="en-US" altLang="en-US"/>
              <a:t>Re-compute the </a:t>
            </a:r>
            <a:r>
              <a:rPr lang="en-US" altLang="en-US">
                <a:solidFill>
                  <a:srgbClr val="FF0000"/>
                </a:solidFill>
              </a:rPr>
              <a:t>centroids</a:t>
            </a:r>
            <a:r>
              <a:rPr lang="en-US" altLang="en-US"/>
              <a:t> using the current cluster memberships.</a:t>
            </a:r>
          </a:p>
          <a:p>
            <a:pPr lvl="1">
              <a:buSzTx/>
              <a:buFont typeface="Wingdings" charset="2"/>
              <a:buAutoNum type="arabicParenR"/>
            </a:pPr>
            <a:r>
              <a:rPr lang="en-US" altLang="en-US"/>
              <a:t>If a convergence criterion is not met, go to </a:t>
            </a:r>
            <a:r>
              <a:rPr lang="en-US" altLang="en-US">
                <a:solidFill>
                  <a:srgbClr val="3333CC"/>
                </a:solidFill>
              </a:rPr>
              <a:t>2).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52E94-A563-7547-ABEF-DC17810CC4C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algorithm – (cont …)</a:t>
            </a:r>
          </a:p>
        </p:txBody>
      </p:sp>
      <p:pic>
        <p:nvPicPr>
          <p:cNvPr id="77312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412875"/>
            <a:ext cx="8507412" cy="35639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14978C-AF01-DD4B-ABF1-52B6000C752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Stopping/convergence criterion </a:t>
            </a:r>
            <a:endParaRPr lang="en-US" altLang="en-US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4970462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ja-JP">
                <a:ea typeface="ＭＳ Ｐゴシック" charset="-128"/>
              </a:rPr>
              <a:t>no (or minimum) re-assignments of data points to different clusters, </a:t>
            </a:r>
          </a:p>
          <a:p>
            <a:pPr marL="57150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ja-JP">
                <a:ea typeface="ＭＳ Ｐゴシック" charset="-128"/>
              </a:rPr>
              <a:t>no (or minimum) change of centroids, or </a:t>
            </a:r>
          </a:p>
          <a:p>
            <a:pPr marL="57150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ja-JP">
                <a:ea typeface="ＭＳ Ｐゴシック" charset="-128"/>
              </a:rPr>
              <a:t>minimum decrease in the </a:t>
            </a:r>
            <a:r>
              <a:rPr lang="en-US" altLang="ja-JP" b="1">
                <a:ea typeface="ＭＳ Ｐゴシック" charset="-128"/>
              </a:rPr>
              <a:t>sum of squared error</a:t>
            </a:r>
            <a:r>
              <a:rPr lang="en-US" altLang="ja-JP">
                <a:ea typeface="ＭＳ Ｐゴシック" charset="-128"/>
              </a:rPr>
              <a:t> (SSE), </a:t>
            </a:r>
          </a:p>
          <a:p>
            <a:pPr marL="571500" indent="-571500">
              <a:lnSpc>
                <a:spcPct val="90000"/>
              </a:lnSpc>
            </a:pPr>
            <a:endParaRPr lang="en-US" altLang="ja-JP">
              <a:ea typeface="ＭＳ Ｐゴシック" charset="-128"/>
            </a:endParaRPr>
          </a:p>
          <a:p>
            <a:pPr marL="571500" indent="-571500">
              <a:lnSpc>
                <a:spcPct val="90000"/>
              </a:lnSpc>
            </a:pPr>
            <a:endParaRPr lang="en-US" altLang="ja-JP">
              <a:ea typeface="ＭＳ Ｐゴシック" charset="-128"/>
            </a:endParaRPr>
          </a:p>
          <a:p>
            <a:pPr marL="839788" lvl="1" indent="-495300">
              <a:lnSpc>
                <a:spcPct val="90000"/>
              </a:lnSpc>
            </a:pPr>
            <a:r>
              <a:rPr lang="en-US" altLang="ja-JP" i="1">
                <a:ea typeface="ＭＳ Ｐゴシック" charset="-128"/>
              </a:rPr>
              <a:t>C</a:t>
            </a:r>
            <a:r>
              <a:rPr lang="en-US" altLang="ja-JP" i="1" baseline="-25000">
                <a:ea typeface="ＭＳ Ｐゴシック" charset="-128"/>
              </a:rPr>
              <a:t>i</a:t>
            </a:r>
            <a:r>
              <a:rPr lang="en-US" altLang="ja-JP">
                <a:ea typeface="ＭＳ Ｐゴシック" charset="-128"/>
              </a:rPr>
              <a:t> is the </a:t>
            </a:r>
            <a:r>
              <a:rPr lang="en-US" altLang="ja-JP" i="1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th cluster, </a:t>
            </a:r>
            <a:r>
              <a:rPr lang="en-US" altLang="ja-JP" b="1">
                <a:ea typeface="ＭＳ Ｐゴシック" charset="-128"/>
              </a:rPr>
              <a:t>m</a:t>
            </a:r>
            <a:r>
              <a:rPr lang="en-US" altLang="ja-JP" i="1" baseline="-25000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 is the centroid of cluster </a:t>
            </a:r>
            <a:r>
              <a:rPr lang="en-US" altLang="ja-JP" i="1">
                <a:ea typeface="ＭＳ Ｐゴシック" charset="-128"/>
              </a:rPr>
              <a:t>C</a:t>
            </a:r>
            <a:r>
              <a:rPr lang="en-US" altLang="ja-JP" i="1" baseline="-25000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 (the mean vector of all the data points in </a:t>
            </a:r>
            <a:r>
              <a:rPr lang="en-US" altLang="ja-JP" i="1">
                <a:ea typeface="ＭＳ Ｐゴシック" charset="-128"/>
              </a:rPr>
              <a:t>C</a:t>
            </a:r>
            <a:r>
              <a:rPr lang="en-US" altLang="ja-JP" i="1" baseline="-25000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), and </a:t>
            </a:r>
            <a:r>
              <a:rPr lang="en-US" altLang="ja-JP" i="1">
                <a:ea typeface="ＭＳ Ｐゴシック" charset="-128"/>
              </a:rPr>
              <a:t>dist</a:t>
            </a:r>
            <a:r>
              <a:rPr lang="en-US" altLang="ja-JP">
                <a:ea typeface="ＭＳ Ｐゴシック" charset="-128"/>
              </a:rPr>
              <a:t>(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>
                <a:ea typeface="ＭＳ Ｐゴシック" charset="-128"/>
              </a:rPr>
              <a:t>, </a:t>
            </a:r>
            <a:r>
              <a:rPr lang="en-US" altLang="ja-JP" b="1">
                <a:ea typeface="ＭＳ Ｐゴシック" charset="-128"/>
              </a:rPr>
              <a:t>m</a:t>
            </a:r>
            <a:r>
              <a:rPr lang="en-US" altLang="ja-JP" i="1" baseline="-25000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) is the distance between data point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>
                <a:ea typeface="ＭＳ Ｐゴシック" charset="-128"/>
              </a:rPr>
              <a:t> and centroid </a:t>
            </a:r>
            <a:r>
              <a:rPr lang="en-US" altLang="ja-JP" b="1">
                <a:ea typeface="ＭＳ Ｐゴシック" charset="-128"/>
              </a:rPr>
              <a:t>m</a:t>
            </a:r>
            <a:r>
              <a:rPr lang="en-US" altLang="ja-JP" i="1" baseline="-25000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. </a:t>
            </a:r>
            <a:endParaRPr lang="en-US" altLang="en-US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/>
        </p:nvGraphicFramePr>
        <p:xfrm>
          <a:off x="2519363" y="3319463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51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319463"/>
                        <a:ext cx="43561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7920038" y="3563938"/>
            <a:ext cx="7921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en-US"/>
              <a:t>(1)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70FA7-CD3A-7E45-9220-C50312ED09F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pic>
        <p:nvPicPr>
          <p:cNvPr id="77517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163" y="1174750"/>
            <a:ext cx="7994650" cy="47656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2232025" y="4329113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en-US" sz="3200"/>
              <a:t>+</a:t>
            </a: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1584325" y="4005263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en-US" sz="3200"/>
              <a:t>+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9BB02-3877-1A46-9492-7A1DA644B45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(cont …)</a:t>
            </a:r>
          </a:p>
        </p:txBody>
      </p:sp>
      <p:pic>
        <p:nvPicPr>
          <p:cNvPr id="77722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8" y="1233488"/>
            <a:ext cx="7993062" cy="484346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E0E9C7-315F-9946-A3F0-6107E76C8F0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distance function</a:t>
            </a:r>
          </a:p>
        </p:txBody>
      </p:sp>
      <p:pic>
        <p:nvPicPr>
          <p:cNvPr id="77926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175" y="1233488"/>
            <a:ext cx="8435975" cy="489743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2B5BC-3B57-3F4E-8027-357BD3A8772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disk version of </a:t>
            </a:r>
            <a:r>
              <a:rPr lang="en-US" altLang="en-US" i="1"/>
              <a:t>k</a:t>
            </a:r>
            <a:r>
              <a:rPr lang="en-US" altLang="en-US"/>
              <a:t>-means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9025"/>
            <a:ext cx="8316912" cy="5040313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K-means can be implemented with data on disk</a:t>
            </a:r>
          </a:p>
          <a:p>
            <a:pPr lvl="1"/>
            <a:r>
              <a:rPr lang="en-US" altLang="en-US"/>
              <a:t>In each iteration, it scans the data once.</a:t>
            </a:r>
          </a:p>
          <a:p>
            <a:pPr lvl="1"/>
            <a:r>
              <a:rPr lang="en-US" altLang="en-US">
                <a:solidFill>
                  <a:srgbClr val="3333CC"/>
                </a:solidFill>
              </a:rPr>
              <a:t>as the centroids can be computed incrementally</a:t>
            </a:r>
          </a:p>
          <a:p>
            <a:r>
              <a:rPr lang="en-US" altLang="en-US"/>
              <a:t>It can be used to cluster large datasets that do not fit in main memory</a:t>
            </a:r>
          </a:p>
          <a:p>
            <a:r>
              <a:rPr lang="en-US" altLang="en-US">
                <a:solidFill>
                  <a:srgbClr val="3333CC"/>
                </a:solidFill>
              </a:rPr>
              <a:t>We need to control the number of iterations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In practice, a limited is set (&lt; 50).</a:t>
            </a:r>
          </a:p>
          <a:p>
            <a:r>
              <a:rPr lang="en-US" altLang="en-US"/>
              <a:t>Not the best method. There are other scale-up algorithms, e.g., BIRCH.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482A4-9C0D-9547-8299-42FDB2C35DA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disk version of k-means (cont …)</a:t>
            </a:r>
          </a:p>
        </p:txBody>
      </p:sp>
      <p:pic>
        <p:nvPicPr>
          <p:cNvPr id="78131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63" y="1304925"/>
            <a:ext cx="8424862" cy="44640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DD6753-87EC-2847-A69C-120A86D8392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5425"/>
            <a:ext cx="8229600" cy="1139825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Strengths of k-means </a:t>
            </a:r>
            <a:endParaRPr lang="en-US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10538" cy="4932363"/>
          </a:xfrm>
        </p:spPr>
        <p:txBody>
          <a:bodyPr/>
          <a:lstStyle/>
          <a:p>
            <a:r>
              <a:rPr lang="en-US" altLang="en-US" sz="2600"/>
              <a:t>Strengths: </a:t>
            </a:r>
          </a:p>
          <a:p>
            <a:pPr lvl="1"/>
            <a:r>
              <a:rPr lang="en-US" altLang="en-US" sz="2200"/>
              <a:t>Simple: easy to understand and to implement</a:t>
            </a:r>
          </a:p>
          <a:p>
            <a:pPr lvl="1"/>
            <a:r>
              <a:rPr lang="en-US" altLang="en-US" sz="2200"/>
              <a:t>Efficient: </a:t>
            </a:r>
            <a:r>
              <a:rPr lang="en-US" altLang="ja-JP" sz="2200">
                <a:ea typeface="ＭＳ Ｐゴシック" charset="-128"/>
              </a:rPr>
              <a:t>Time complexity: </a:t>
            </a:r>
            <a:r>
              <a:rPr lang="en-US" altLang="ja-JP" sz="2200" i="1">
                <a:ea typeface="ＭＳ Ｐゴシック" charset="-128"/>
              </a:rPr>
              <a:t>O</a:t>
            </a:r>
            <a:r>
              <a:rPr lang="en-US" altLang="ja-JP" sz="2200">
                <a:ea typeface="ＭＳ Ｐゴシック" charset="-128"/>
              </a:rPr>
              <a:t>(</a:t>
            </a:r>
            <a:r>
              <a:rPr lang="en-US" altLang="ja-JP" sz="2200" i="1">
                <a:ea typeface="ＭＳ Ｐゴシック" charset="-128"/>
              </a:rPr>
              <a:t>tkn</a:t>
            </a:r>
            <a:r>
              <a:rPr lang="en-US" altLang="ja-JP" sz="2200">
                <a:ea typeface="ＭＳ Ｐゴシック" charset="-128"/>
              </a:rPr>
              <a:t>), </a:t>
            </a:r>
          </a:p>
          <a:p>
            <a:pPr lvl="1">
              <a:buFont typeface="Wingdings" charset="2"/>
              <a:buNone/>
            </a:pPr>
            <a:r>
              <a:rPr lang="en-US" altLang="ja-JP" sz="2200">
                <a:ea typeface="ＭＳ Ｐゴシック" charset="-128"/>
              </a:rPr>
              <a:t>	where </a:t>
            </a:r>
            <a:r>
              <a:rPr lang="en-US" altLang="ja-JP" sz="2200" i="1">
                <a:ea typeface="ＭＳ Ｐゴシック" charset="-128"/>
              </a:rPr>
              <a:t>n</a:t>
            </a:r>
            <a:r>
              <a:rPr lang="en-US" altLang="ja-JP" sz="2200">
                <a:ea typeface="ＭＳ Ｐゴシック" charset="-128"/>
              </a:rPr>
              <a:t> is the number of data points, </a:t>
            </a:r>
          </a:p>
          <a:p>
            <a:pPr lvl="1">
              <a:buFont typeface="Wingdings" charset="2"/>
              <a:buNone/>
            </a:pPr>
            <a:r>
              <a:rPr lang="en-US" altLang="ja-JP" sz="2200">
                <a:ea typeface="ＭＳ Ｐゴシック" charset="-128"/>
              </a:rPr>
              <a:t>	</a:t>
            </a:r>
            <a:r>
              <a:rPr lang="en-US" altLang="ja-JP" sz="2200" i="1">
                <a:ea typeface="ＭＳ Ｐゴシック" charset="-128"/>
              </a:rPr>
              <a:t>k</a:t>
            </a:r>
            <a:r>
              <a:rPr lang="en-US" altLang="ja-JP" sz="2200">
                <a:ea typeface="ＭＳ Ｐゴシック" charset="-128"/>
              </a:rPr>
              <a:t> is the number of clusters, and </a:t>
            </a:r>
          </a:p>
          <a:p>
            <a:pPr lvl="1">
              <a:buFont typeface="Wingdings" charset="2"/>
              <a:buNone/>
            </a:pPr>
            <a:r>
              <a:rPr lang="en-US" altLang="ja-JP" sz="2200">
                <a:ea typeface="ＭＳ Ｐゴシック" charset="-128"/>
              </a:rPr>
              <a:t>	</a:t>
            </a:r>
            <a:r>
              <a:rPr lang="en-US" altLang="ja-JP" sz="2200" i="1">
                <a:ea typeface="ＭＳ Ｐゴシック" charset="-128"/>
              </a:rPr>
              <a:t>t </a:t>
            </a:r>
            <a:r>
              <a:rPr lang="en-US" altLang="ja-JP" sz="2200">
                <a:ea typeface="ＭＳ Ｐゴシック" charset="-128"/>
              </a:rPr>
              <a:t>is the number of iterations.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Since both </a:t>
            </a:r>
            <a:r>
              <a:rPr lang="en-US" altLang="ja-JP" sz="2200" i="1">
                <a:ea typeface="ＭＳ Ｐゴシック" charset="-128"/>
              </a:rPr>
              <a:t>k</a:t>
            </a:r>
            <a:r>
              <a:rPr lang="en-US" altLang="ja-JP" sz="2200">
                <a:ea typeface="ＭＳ Ｐゴシック" charset="-128"/>
              </a:rPr>
              <a:t> and </a:t>
            </a:r>
            <a:r>
              <a:rPr lang="en-US" altLang="ja-JP" sz="2200" i="1">
                <a:ea typeface="ＭＳ Ｐゴシック" charset="-128"/>
              </a:rPr>
              <a:t>t</a:t>
            </a:r>
            <a:r>
              <a:rPr lang="en-US" altLang="ja-JP" sz="2200">
                <a:ea typeface="ＭＳ Ｐゴシック" charset="-128"/>
              </a:rPr>
              <a:t> are small. </a:t>
            </a:r>
            <a:r>
              <a:rPr lang="en-US" altLang="ja-JP" sz="2200" i="1">
                <a:ea typeface="ＭＳ Ｐゴシック" charset="-128"/>
              </a:rPr>
              <a:t>k</a:t>
            </a:r>
            <a:r>
              <a:rPr lang="en-US" altLang="ja-JP" sz="2200">
                <a:ea typeface="ＭＳ Ｐゴシック" charset="-128"/>
              </a:rPr>
              <a:t>-means is considered a linear algorithm. </a:t>
            </a:r>
          </a:p>
          <a:p>
            <a:r>
              <a:rPr lang="en-US" altLang="en-US" sz="2600"/>
              <a:t>K-means is the most popular clustering algorithm.</a:t>
            </a:r>
          </a:p>
          <a:p>
            <a:r>
              <a:rPr lang="en-US" altLang="en-US" sz="2500"/>
              <a:t>Note that: it terminates at a </a:t>
            </a:r>
            <a:r>
              <a:rPr lang="en-US" altLang="en-US" sz="2500">
                <a:solidFill>
                  <a:srgbClr val="FF0000"/>
                </a:solidFill>
              </a:rPr>
              <a:t>local optimum </a:t>
            </a:r>
            <a:r>
              <a:rPr lang="en-US" altLang="en-US" sz="2500"/>
              <a:t>if SSE is used. The </a:t>
            </a:r>
            <a:r>
              <a:rPr lang="en-US" altLang="en-US" sz="2500">
                <a:solidFill>
                  <a:srgbClr val="FF0000"/>
                </a:solidFill>
              </a:rPr>
              <a:t>global optimum</a:t>
            </a:r>
            <a:r>
              <a:rPr lang="en-US" altLang="en-US" sz="2500"/>
              <a:t> is hard to find due to complexity. </a:t>
            </a:r>
            <a:endParaRPr lang="en-US" altLang="en-US"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FF374-A8AB-DC49-8B74-F020E04787B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15888"/>
            <a:ext cx="8229600" cy="1139825"/>
          </a:xfrm>
        </p:spPr>
        <p:txBody>
          <a:bodyPr/>
          <a:lstStyle/>
          <a:p>
            <a:r>
              <a:rPr lang="en-US" altLang="en-US" b="1"/>
              <a:t>Road map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56213"/>
          </a:xfrm>
        </p:spPr>
        <p:txBody>
          <a:bodyPr/>
          <a:lstStyle/>
          <a:p>
            <a:r>
              <a:rPr lang="en-US" altLang="en-US" sz="2600" b="1">
                <a:solidFill>
                  <a:srgbClr val="FF0000"/>
                </a:solidFill>
              </a:rPr>
              <a:t>Basic concepts</a:t>
            </a:r>
          </a:p>
          <a:p>
            <a:r>
              <a:rPr lang="en-US" altLang="en-US" sz="2600" b="1"/>
              <a:t>K-means algorithm</a:t>
            </a:r>
          </a:p>
          <a:p>
            <a:r>
              <a:rPr lang="en-US" altLang="en-US" sz="2600" b="1"/>
              <a:t>Representation of clusters</a:t>
            </a:r>
          </a:p>
          <a:p>
            <a:r>
              <a:rPr lang="en-US" altLang="en-US" sz="2600" b="1"/>
              <a:t>Hierarchical clustering</a:t>
            </a:r>
          </a:p>
          <a:p>
            <a:r>
              <a:rPr lang="en-US" altLang="en-US" sz="2600" b="1"/>
              <a:t>Distance functions</a:t>
            </a:r>
          </a:p>
          <a:p>
            <a:r>
              <a:rPr lang="en-US" altLang="en-US" sz="2600" b="1"/>
              <a:t>Data standardization</a:t>
            </a:r>
          </a:p>
          <a:p>
            <a:r>
              <a:rPr lang="en-US" altLang="en-US" sz="2600" b="1"/>
              <a:t>Handling mixed attributes</a:t>
            </a:r>
          </a:p>
          <a:p>
            <a:r>
              <a:rPr lang="en-US" altLang="en-US" sz="2600" b="1"/>
              <a:t>Which clustering algorithm to use?</a:t>
            </a:r>
          </a:p>
          <a:p>
            <a:r>
              <a:rPr lang="en-US" altLang="en-US" sz="2600" b="1"/>
              <a:t>Cluster evaluation</a:t>
            </a:r>
          </a:p>
          <a:p>
            <a:r>
              <a:rPr lang="en-US" altLang="en-US" sz="2600" b="1"/>
              <a:t>Discovering holes and data regions</a:t>
            </a:r>
          </a:p>
          <a:p>
            <a:r>
              <a:rPr lang="en-US" altLang="en-US" sz="2600" b="1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F0AED9-8678-5940-8215-6D3278C09AF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The algorithm is only applicable if the </a:t>
            </a:r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mean</a:t>
            </a:r>
            <a:r>
              <a:rPr lang="en-US" altLang="ja-JP">
                <a:ea typeface="ＭＳ Ｐゴシック" charset="-128"/>
              </a:rPr>
              <a:t> is defined. </a:t>
            </a:r>
          </a:p>
          <a:p>
            <a:pPr lvl="1"/>
            <a:r>
              <a:rPr lang="en-US" altLang="en-US"/>
              <a:t>For categorical data, </a:t>
            </a:r>
            <a:r>
              <a:rPr lang="en-US" altLang="en-US" i="1"/>
              <a:t>k</a:t>
            </a:r>
            <a:r>
              <a:rPr lang="en-US" altLang="en-US"/>
              <a:t>-mode - the centroid is represented by most frequent values. </a:t>
            </a:r>
          </a:p>
          <a:p>
            <a:r>
              <a:rPr lang="en-US" altLang="en-US"/>
              <a:t>The user needs to specify </a:t>
            </a:r>
            <a:r>
              <a:rPr lang="en-US" altLang="en-US" i="1">
                <a:solidFill>
                  <a:srgbClr val="FF0000"/>
                </a:solidFill>
              </a:rPr>
              <a:t>k</a:t>
            </a:r>
            <a:r>
              <a:rPr lang="en-US" altLang="en-US"/>
              <a:t>.</a:t>
            </a:r>
          </a:p>
          <a:p>
            <a:r>
              <a:rPr lang="en-US" altLang="ja-JP">
                <a:ea typeface="ＭＳ Ｐゴシック" charset="-128"/>
              </a:rPr>
              <a:t>The algorithm is sensitive to </a:t>
            </a:r>
            <a:r>
              <a:rPr lang="en-US" altLang="ja-JP" b="1">
                <a:solidFill>
                  <a:srgbClr val="FF0000"/>
                </a:solidFill>
                <a:ea typeface="ＭＳ Ｐゴシック" charset="-128"/>
              </a:rPr>
              <a:t>outliers</a:t>
            </a:r>
          </a:p>
          <a:p>
            <a:pPr lvl="1"/>
            <a:r>
              <a:rPr lang="en-US" altLang="ja-JP">
                <a:ea typeface="ＭＳ Ｐゴシック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>
                <a:ea typeface="ＭＳ Ｐゴシック" charset="-128"/>
              </a:rPr>
              <a:t>Outliers could be errors in the data recording or some special data points with very different values. 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08B7D5-0611-664E-82DC-3B8EA7A9875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Weaknesses of k-means: Problems with outliers</a:t>
            </a:r>
          </a:p>
        </p:txBody>
      </p:sp>
      <p:pic>
        <p:nvPicPr>
          <p:cNvPr id="78541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82725"/>
            <a:ext cx="8229600" cy="49704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7EFAF9-3B97-1148-A2EF-6C89C5995E3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Weaknesses of k-means: To deal with outliers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04925"/>
            <a:ext cx="8229600" cy="4645025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To be safe, we may want to monitor these possible outliers over a few iterations and then decide to remove them. </a:t>
            </a:r>
          </a:p>
          <a:p>
            <a:r>
              <a:rPr lang="en-US" altLang="ja-JP" sz="2600">
                <a:ea typeface="ＭＳ Ｐゴシック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/>
            <a:r>
              <a:rPr lang="en-US" altLang="en-US" sz="2200"/>
              <a:t>Assign the rest of the data points to the clusters by distance or similarity comparison, or classification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DF7E8B-04E4-FA45-AC63-52168E239F8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981075"/>
            <a:ext cx="8039100" cy="604838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The algorithm is sensitive to </a:t>
            </a:r>
            <a:r>
              <a:rPr lang="en-US" altLang="ja-JP" sz="2600">
                <a:solidFill>
                  <a:srgbClr val="FF0000"/>
                </a:solidFill>
                <a:ea typeface="ＭＳ Ｐゴシック" charset="-128"/>
              </a:rPr>
              <a:t>initial seeds</a:t>
            </a:r>
            <a:r>
              <a:rPr lang="en-US" altLang="ja-JP" sz="2600">
                <a:ea typeface="ＭＳ Ｐゴシック" charset="-128"/>
              </a:rPr>
              <a:t>.</a:t>
            </a:r>
            <a:endParaRPr lang="en-US" altLang="en-US" sz="2600"/>
          </a:p>
        </p:txBody>
      </p:sp>
      <p:pic>
        <p:nvPicPr>
          <p:cNvPr id="78746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628775"/>
            <a:ext cx="6877050" cy="445293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1CA6F-7696-EF42-B7BA-E81979F66F0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089025"/>
            <a:ext cx="7021513" cy="647700"/>
          </a:xfrm>
        </p:spPr>
        <p:txBody>
          <a:bodyPr/>
          <a:lstStyle/>
          <a:p>
            <a:r>
              <a:rPr lang="en-US" altLang="en-US" sz="2600"/>
              <a:t>If we use </a:t>
            </a:r>
            <a:r>
              <a:rPr lang="en-US" altLang="en-US" sz="2600">
                <a:solidFill>
                  <a:srgbClr val="FF0000"/>
                </a:solidFill>
              </a:rPr>
              <a:t>different seeds</a:t>
            </a:r>
            <a:r>
              <a:rPr lang="en-US" altLang="en-US" sz="2600"/>
              <a:t>: good results</a:t>
            </a:r>
          </a:p>
        </p:txBody>
      </p:sp>
      <p:pic>
        <p:nvPicPr>
          <p:cNvPr id="78950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00213"/>
            <a:ext cx="7164387" cy="44291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6264275" y="1665288"/>
            <a:ext cx="25923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There are some methods to help choose good seeds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141FF7-454A-894A-9390-C71492E2B61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8218487" cy="1289050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The </a:t>
            </a:r>
            <a:r>
              <a:rPr lang="en-US" altLang="ja-JP" sz="2600" i="1">
                <a:ea typeface="ＭＳ Ｐゴシック" charset="-128"/>
              </a:rPr>
              <a:t>k</a:t>
            </a:r>
            <a:r>
              <a:rPr lang="en-US" altLang="ja-JP" sz="2600">
                <a:ea typeface="ＭＳ Ｐゴシック" charset="-128"/>
              </a:rPr>
              <a:t>-means algorithm is not suitable for discovering clusters that are not hyper-ellipsoids (or hyper-spheres). </a:t>
            </a:r>
            <a:endParaRPr lang="en-US" altLang="en-US" sz="2600"/>
          </a:p>
        </p:txBody>
      </p:sp>
      <p:pic>
        <p:nvPicPr>
          <p:cNvPr id="79155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263" y="2492375"/>
            <a:ext cx="8243887" cy="34702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1558" name="Text Box 6"/>
          <p:cNvSpPr txBox="1">
            <a:spLocks noChangeArrowheads="1"/>
          </p:cNvSpPr>
          <p:nvPr/>
        </p:nvSpPr>
        <p:spPr bwMode="auto">
          <a:xfrm>
            <a:off x="7308850" y="3213100"/>
            <a:ext cx="5032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en-US"/>
              <a:t>+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A8A76-E021-004B-857D-02B0C4CC183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139825"/>
          </a:xfrm>
        </p:spPr>
        <p:txBody>
          <a:bodyPr/>
          <a:lstStyle/>
          <a:p>
            <a:r>
              <a:rPr lang="en-US" altLang="en-US"/>
              <a:t>K-means summary</a:t>
            </a:r>
          </a:p>
        </p:txBody>
      </p:sp>
      <p:sp>
        <p:nvSpPr>
          <p:cNvPr id="793603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457200" y="1016000"/>
            <a:ext cx="82296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Despite weaknesses, </a:t>
            </a:r>
            <a:r>
              <a:rPr lang="en-US" altLang="ja-JP" i="1">
                <a:ea typeface="ＭＳ Ｐゴシック" charset="-128"/>
              </a:rPr>
              <a:t>k</a:t>
            </a:r>
            <a:r>
              <a:rPr lang="en-US" altLang="ja-JP">
                <a:ea typeface="ＭＳ Ｐゴシック" charset="-128"/>
              </a:rPr>
              <a:t>-means is still the most popular algorithm due to its simplicity, efficiency and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other clustering algorithms have their own lists of weaknesses.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No clear evidence that any other clustering algorithm performs better in general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although they may be more suitable for some specific types of data or applications.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Comparing different clustering algorithms is a difficult task. No one knows the correct clusters!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F8C235-8866-A341-990C-283062250D6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2400"/>
            <a:ext cx="8229600" cy="1139825"/>
          </a:xfrm>
        </p:spPr>
        <p:txBody>
          <a:bodyPr/>
          <a:lstStyle/>
          <a:p>
            <a:r>
              <a:rPr lang="en-US" altLang="en-US" b="1"/>
              <a:t>Road map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92725"/>
          </a:xfrm>
        </p:spPr>
        <p:txBody>
          <a:bodyPr/>
          <a:lstStyle/>
          <a:p>
            <a:r>
              <a:rPr lang="en-US" altLang="en-US" sz="2600" b="1"/>
              <a:t>Basic concepts</a:t>
            </a:r>
          </a:p>
          <a:p>
            <a:r>
              <a:rPr lang="en-US" altLang="en-US" sz="2600" b="1"/>
              <a:t>K-means algorithm</a:t>
            </a:r>
          </a:p>
          <a:p>
            <a:r>
              <a:rPr lang="en-US" altLang="en-US" sz="2600" b="1">
                <a:solidFill>
                  <a:srgbClr val="FF0000"/>
                </a:solidFill>
              </a:rPr>
              <a:t>Representation of clusters</a:t>
            </a:r>
          </a:p>
          <a:p>
            <a:r>
              <a:rPr lang="en-US" altLang="en-US" sz="2600" b="1"/>
              <a:t>Hierarchical clustering</a:t>
            </a:r>
          </a:p>
          <a:p>
            <a:r>
              <a:rPr lang="en-US" altLang="en-US" sz="2600" b="1"/>
              <a:t>Distance functions</a:t>
            </a:r>
          </a:p>
          <a:p>
            <a:r>
              <a:rPr lang="en-US" altLang="en-US" sz="2600" b="1"/>
              <a:t>Data standardization</a:t>
            </a:r>
          </a:p>
          <a:p>
            <a:r>
              <a:rPr lang="en-US" altLang="en-US" sz="2600" b="1"/>
              <a:t>Handling mixed attributes</a:t>
            </a:r>
          </a:p>
          <a:p>
            <a:r>
              <a:rPr lang="en-US" altLang="en-US" sz="2600" b="1"/>
              <a:t>Which clustering algorithm to use?</a:t>
            </a:r>
          </a:p>
          <a:p>
            <a:r>
              <a:rPr lang="en-US" altLang="en-US" sz="2600" b="1"/>
              <a:t>Cluster evaluation</a:t>
            </a:r>
          </a:p>
          <a:p>
            <a:r>
              <a:rPr lang="en-US" altLang="en-US" sz="2600" b="1"/>
              <a:t>Discovering holes and data regions</a:t>
            </a:r>
          </a:p>
          <a:p>
            <a:r>
              <a:rPr lang="en-US" altLang="en-US" sz="2600" b="1"/>
              <a:t>Summary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E20DC-13A6-3C4F-825B-802A9497E57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Common ways to represent clusters </a:t>
            </a:r>
            <a:endParaRPr lang="en-US" altLang="en-US"/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229600" cy="4897437"/>
          </a:xfrm>
        </p:spPr>
        <p:txBody>
          <a:bodyPr/>
          <a:lstStyle/>
          <a:p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Use the centroid of each cluster to represent the cluster</a:t>
            </a:r>
            <a:r>
              <a:rPr lang="en-US" altLang="ja-JP">
                <a:ea typeface="ＭＳ Ｐゴシック" charset="-128"/>
              </a:rPr>
              <a:t>. </a:t>
            </a:r>
          </a:p>
          <a:p>
            <a:pPr lvl="1"/>
            <a:r>
              <a:rPr lang="en-US" altLang="ja-JP">
                <a:ea typeface="ＭＳ Ｐゴシック" charset="-128"/>
              </a:rPr>
              <a:t>compute the radius and </a:t>
            </a:r>
          </a:p>
          <a:p>
            <a:pPr lvl="1"/>
            <a:r>
              <a:rPr lang="en-US" altLang="ja-JP">
                <a:ea typeface="ＭＳ Ｐゴシック" charset="-128"/>
              </a:rPr>
              <a:t>standard deviation of the cluster to determine its spread in each dimension</a:t>
            </a:r>
          </a:p>
          <a:p>
            <a:pPr lvl="1"/>
            <a:endParaRPr lang="en-US" altLang="ja-JP">
              <a:ea typeface="ＭＳ Ｐゴシック" charset="-128"/>
            </a:endParaRPr>
          </a:p>
          <a:p>
            <a:pPr lvl="1"/>
            <a:r>
              <a:rPr lang="en-US" altLang="ja-JP">
                <a:ea typeface="ＭＳ Ｐゴシック" charset="-128"/>
              </a:rPr>
              <a:t>The centroid representation alone works well if the clusters are of the hyper-spherical shape.</a:t>
            </a:r>
          </a:p>
          <a:p>
            <a:pPr lvl="1"/>
            <a:r>
              <a:rPr lang="en-US" altLang="ja-JP">
                <a:ea typeface="ＭＳ Ｐゴシック" charset="-128"/>
              </a:rPr>
              <a:t>If clusters are elongated or are of other shapes, centroids are not sufficient 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C910B8-8F73-5A4B-8EF4-7E0F095FE2C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classification model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49388"/>
            <a:ext cx="4146550" cy="4572000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All the data points in a cluster are regarded to have the same class label, e.g., the cluster ID.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run a supervised learning algorithm on the data to find a classification model. </a:t>
            </a:r>
            <a:endParaRPr lang="en-US" altLang="en-US" sz="2200"/>
          </a:p>
        </p:txBody>
      </p:sp>
      <p:pic>
        <p:nvPicPr>
          <p:cNvPr id="795652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4663" y="1160463"/>
            <a:ext cx="4391025" cy="29987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5654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6563" y="4406900"/>
            <a:ext cx="4573587" cy="150653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F07F2-0EA3-134F-9770-489D4948F4B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15888"/>
            <a:ext cx="8435975" cy="1530350"/>
          </a:xfrm>
        </p:spPr>
        <p:txBody>
          <a:bodyPr/>
          <a:lstStyle/>
          <a:p>
            <a:r>
              <a:rPr lang="en-US" altLang="en-US"/>
              <a:t>Supervised learning vs. unsupervised learning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8183563" cy="4708525"/>
          </a:xfrm>
        </p:spPr>
        <p:txBody>
          <a:bodyPr/>
          <a:lstStyle/>
          <a:p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Supervised learning</a:t>
            </a:r>
            <a:r>
              <a:rPr lang="en-US" altLang="ja-JP">
                <a:solidFill>
                  <a:srgbClr val="FF5050"/>
                </a:solidFill>
                <a:ea typeface="ＭＳ Ｐゴシック" charset="-128"/>
              </a:rPr>
              <a:t>:</a:t>
            </a:r>
            <a:r>
              <a:rPr lang="en-US" altLang="ja-JP">
                <a:ea typeface="ＭＳ Ｐゴシック" charset="-128"/>
              </a:rPr>
              <a:t> discover patterns in the data that relate data attributes with a target (class) attribute. </a:t>
            </a:r>
          </a:p>
          <a:p>
            <a:pPr lvl="1"/>
            <a:r>
              <a:rPr lang="en-US" altLang="ja-JP">
                <a:ea typeface="ＭＳ Ｐゴシック" charset="-128"/>
              </a:rPr>
              <a:t>These patterns are then utilized to predict the values of the target attribute in future data instances. </a:t>
            </a:r>
          </a:p>
          <a:p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Unsupervised learning</a:t>
            </a:r>
            <a:r>
              <a:rPr lang="en-US" altLang="ja-JP">
                <a:ea typeface="ＭＳ Ｐゴシック" charset="-128"/>
              </a:rPr>
              <a:t>: The data have no target attribute. </a:t>
            </a:r>
          </a:p>
          <a:p>
            <a:pPr lvl="1"/>
            <a:r>
              <a:rPr lang="en-US" altLang="ja-JP">
                <a:ea typeface="ＭＳ Ｐゴシック" charset="-128"/>
              </a:rPr>
              <a:t>We want to explore the data to find some intrinsic structures in them. 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C55B1-4F70-0440-AFB5-E3B2185068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70900" cy="1139825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Use frequent values to represent cluster </a:t>
            </a:r>
            <a:endParaRPr lang="en-US" altLang="en-US"/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032250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This method is mainly for clustering of categorical data (e.g., </a:t>
            </a:r>
            <a:r>
              <a:rPr lang="en-US" altLang="ja-JP" i="1">
                <a:ea typeface="ＭＳ Ｐゴシック" charset="-128"/>
              </a:rPr>
              <a:t>k</a:t>
            </a:r>
            <a:r>
              <a:rPr lang="en-US" altLang="ja-JP">
                <a:ea typeface="ＭＳ Ｐゴシック" charset="-128"/>
              </a:rPr>
              <a:t>-modes clustering). </a:t>
            </a:r>
          </a:p>
          <a:p>
            <a:r>
              <a:rPr lang="en-US" altLang="ja-JP">
                <a:ea typeface="ＭＳ Ｐゴシック" charset="-128"/>
              </a:rPr>
              <a:t>Main method used in text clustering, where a small set of frequent words in each cluster is selected to represent the cluster. 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60CC33-C510-3B48-BDEE-06339DC327B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Clusters of arbitrary shapes</a:t>
            </a:r>
            <a:endParaRPr lang="en-US" altLang="en-US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33488"/>
            <a:ext cx="5435600" cy="4859337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Hyper-elliptical and hyper-spherical clusters are usually easy to represent, using their centroid together with spreads.</a:t>
            </a:r>
          </a:p>
          <a:p>
            <a:r>
              <a:rPr lang="en-US" altLang="ja-JP" sz="2600">
                <a:solidFill>
                  <a:srgbClr val="FF0000"/>
                </a:solidFill>
                <a:ea typeface="ＭＳ Ｐゴシック" charset="-128"/>
              </a:rPr>
              <a:t>Irregular shape clusters are hard to represent</a:t>
            </a:r>
            <a:r>
              <a:rPr lang="en-US" altLang="ja-JP" sz="2600">
                <a:ea typeface="ＭＳ Ｐゴシック" charset="-128"/>
              </a:rPr>
              <a:t>. They may not be useful in some applications.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Using centroids are not suitable (upper figure) in general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K-means clusters may be more useful (lower figure), e.g., for making 2 size T-shirts.  </a:t>
            </a:r>
            <a:endParaRPr lang="en-US" altLang="en-US" sz="2200"/>
          </a:p>
        </p:txBody>
      </p:sp>
      <p:pic>
        <p:nvPicPr>
          <p:cNvPr id="799748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0425" y="873125"/>
            <a:ext cx="2736850" cy="255111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9753" name="Picture 9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3913" y="3465513"/>
            <a:ext cx="2736850" cy="26431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86E8C4-4A4D-1947-BECD-AA81260AB09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15888"/>
            <a:ext cx="8229600" cy="1139825"/>
          </a:xfrm>
        </p:spPr>
        <p:txBody>
          <a:bodyPr/>
          <a:lstStyle/>
          <a:p>
            <a:r>
              <a:rPr lang="en-US" altLang="en-US" b="1"/>
              <a:t>Road map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56213"/>
          </a:xfrm>
        </p:spPr>
        <p:txBody>
          <a:bodyPr/>
          <a:lstStyle/>
          <a:p>
            <a:r>
              <a:rPr lang="en-US" altLang="en-US" sz="2600" b="1"/>
              <a:t>Basic concepts</a:t>
            </a:r>
          </a:p>
          <a:p>
            <a:r>
              <a:rPr lang="en-US" altLang="en-US" sz="2600" b="1"/>
              <a:t>K-means algorithm</a:t>
            </a:r>
          </a:p>
          <a:p>
            <a:r>
              <a:rPr lang="en-US" altLang="en-US" sz="2600" b="1"/>
              <a:t>Representation of clusters</a:t>
            </a:r>
          </a:p>
          <a:p>
            <a:r>
              <a:rPr lang="en-US" altLang="en-US" sz="2600" b="1">
                <a:solidFill>
                  <a:srgbClr val="FF0000"/>
                </a:solidFill>
              </a:rPr>
              <a:t>Hierarchical clustering</a:t>
            </a:r>
          </a:p>
          <a:p>
            <a:r>
              <a:rPr lang="en-US" altLang="en-US" sz="2600" b="1"/>
              <a:t>Distance functions</a:t>
            </a:r>
          </a:p>
          <a:p>
            <a:r>
              <a:rPr lang="en-US" altLang="en-US" sz="2600" b="1"/>
              <a:t>Data standardization</a:t>
            </a:r>
          </a:p>
          <a:p>
            <a:r>
              <a:rPr lang="en-US" altLang="en-US" sz="2600" b="1"/>
              <a:t>Handling mixed attributes</a:t>
            </a:r>
          </a:p>
          <a:p>
            <a:r>
              <a:rPr lang="en-US" altLang="en-US" sz="2600" b="1"/>
              <a:t>Which clustering algorithm to use?</a:t>
            </a:r>
          </a:p>
          <a:p>
            <a:r>
              <a:rPr lang="en-US" altLang="en-US" sz="2600" b="1"/>
              <a:t>Cluster evaluation</a:t>
            </a:r>
          </a:p>
          <a:p>
            <a:r>
              <a:rPr lang="en-US" altLang="en-US" sz="2600" b="1"/>
              <a:t>Discovering holes and data regions</a:t>
            </a:r>
          </a:p>
          <a:p>
            <a:r>
              <a:rPr lang="en-US" altLang="en-US" sz="2600" b="1"/>
              <a:t>Summary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4A1314-1637-3749-A46F-30696C4C38D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Hierarchical Clustering</a:t>
            </a:r>
            <a:endParaRPr lang="en-US" altLang="en-US"/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60463"/>
            <a:ext cx="7786687" cy="1036637"/>
          </a:xfrm>
        </p:spPr>
        <p:txBody>
          <a:bodyPr/>
          <a:lstStyle/>
          <a:p>
            <a:r>
              <a:rPr lang="en-US" altLang="en-US" sz="2600"/>
              <a:t>Produce a nested sequence of clusters, a </a:t>
            </a:r>
            <a:r>
              <a:rPr lang="en-US" altLang="en-US" sz="2600">
                <a:solidFill>
                  <a:srgbClr val="FF0000"/>
                </a:solidFill>
              </a:rPr>
              <a:t>tree</a:t>
            </a:r>
            <a:r>
              <a:rPr lang="en-US" altLang="en-US" sz="2600"/>
              <a:t>, also called </a:t>
            </a:r>
            <a:r>
              <a:rPr lang="en-US" altLang="en-US" sz="2600">
                <a:solidFill>
                  <a:srgbClr val="FF0000"/>
                </a:solidFill>
              </a:rPr>
              <a:t>Dendrogram</a:t>
            </a:r>
            <a:r>
              <a:rPr lang="en-US" altLang="en-US" sz="2600"/>
              <a:t>.</a:t>
            </a:r>
          </a:p>
        </p:txBody>
      </p:sp>
      <p:pic>
        <p:nvPicPr>
          <p:cNvPr id="80282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4075" y="2205038"/>
            <a:ext cx="4464050" cy="38258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4ECC9E-A97C-4E47-A5F9-3DE392DFEC0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hierarchical clustering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zh-CN" sz="2600">
                <a:solidFill>
                  <a:srgbClr val="FF0000"/>
                </a:solidFill>
                <a:ea typeface="宋体" charset="0"/>
              </a:rPr>
              <a:t>Agglomerative (bottom up) clustering</a:t>
            </a:r>
            <a:r>
              <a:rPr lang="en-US" altLang="zh-CN" sz="2600">
                <a:ea typeface="宋体" charset="0"/>
              </a:rPr>
              <a:t>: It builds the dendrogram (tree) from the bottom level, and </a:t>
            </a:r>
          </a:p>
          <a:p>
            <a:pPr lvl="1"/>
            <a:r>
              <a:rPr lang="en-US" altLang="zh-CN" sz="2200">
                <a:ea typeface="宋体" charset="0"/>
              </a:rPr>
              <a:t>merges the most similar (or nearest) pair of clusters </a:t>
            </a:r>
          </a:p>
          <a:p>
            <a:pPr lvl="1"/>
            <a:r>
              <a:rPr lang="en-US" altLang="zh-CN" sz="2200">
                <a:ea typeface="宋体" charset="0"/>
              </a:rPr>
              <a:t>stops when all the data points are merged into a single cluster (i.e., the root cluster). </a:t>
            </a:r>
            <a:endParaRPr lang="en-US" altLang="zh-CN" sz="2200" b="1">
              <a:ea typeface="宋体" charset="0"/>
            </a:endParaRPr>
          </a:p>
          <a:p>
            <a:r>
              <a:rPr lang="en-US" altLang="zh-CN" sz="2600">
                <a:solidFill>
                  <a:srgbClr val="FF0000"/>
                </a:solidFill>
                <a:ea typeface="宋体" charset="0"/>
              </a:rPr>
              <a:t>Divisive (top down) clustering</a:t>
            </a:r>
            <a:r>
              <a:rPr lang="en-US" altLang="zh-CN" sz="2600">
                <a:ea typeface="宋体" charset="0"/>
              </a:rPr>
              <a:t>: It starts with all data points in one cluster, the root. </a:t>
            </a:r>
          </a:p>
          <a:p>
            <a:pPr lvl="1"/>
            <a:r>
              <a:rPr lang="en-US" altLang="zh-CN" sz="2200">
                <a:ea typeface="宋体" charset="0"/>
              </a:rPr>
              <a:t>Splits the root into a set of child clusters. Each child cluster is recursively divided further </a:t>
            </a:r>
          </a:p>
          <a:p>
            <a:pPr lvl="1"/>
            <a:r>
              <a:rPr lang="en-US" altLang="zh-CN" sz="2200">
                <a:ea typeface="宋体" charset="0"/>
              </a:rPr>
              <a:t>stops when only singleton clusters of individual data points remain, i.e., each cluster with only a single point </a:t>
            </a:r>
            <a:endParaRPr lang="en-US" altLang="en-US"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99E5AF-41A2-FE4F-B1EF-3C7B56D2D28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</a:rPr>
              <a:t>Agglomerative clustering </a:t>
            </a:r>
            <a:endParaRPr lang="en-US" altLang="en-US"/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</a:rPr>
              <a:t>It is more popular then divisive methods.</a:t>
            </a:r>
          </a:p>
          <a:p>
            <a:r>
              <a:rPr lang="en-US" altLang="zh-CN">
                <a:ea typeface="宋体" charset="0"/>
              </a:rPr>
              <a:t>At the beginning, each data point forms a cluster (also called a node).  </a:t>
            </a:r>
          </a:p>
          <a:p>
            <a:r>
              <a:rPr lang="en-US" altLang="zh-CN">
                <a:ea typeface="宋体" charset="0"/>
              </a:rPr>
              <a:t>Merge nodes/clusters that have the least distance.</a:t>
            </a:r>
          </a:p>
          <a:p>
            <a:r>
              <a:rPr lang="en-US" altLang="zh-CN">
                <a:ea typeface="宋体" charset="0"/>
              </a:rPr>
              <a:t>Go on merging</a:t>
            </a:r>
          </a:p>
          <a:p>
            <a:r>
              <a:rPr lang="en-US" altLang="zh-CN">
                <a:ea typeface="宋体" charset="0"/>
              </a:rPr>
              <a:t>Eventually all nodes belong to one cluster</a:t>
            </a:r>
            <a:endParaRPr lang="en-US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F59735-BD66-D943-88EC-6809D841353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</a:rPr>
              <a:t>Agglomerative clustering algorithm</a:t>
            </a:r>
            <a:endParaRPr lang="en-US" altLang="en-US"/>
          </a:p>
        </p:txBody>
      </p:sp>
      <p:pic>
        <p:nvPicPr>
          <p:cNvPr id="80691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3" y="1484313"/>
            <a:ext cx="8229600" cy="381635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0DD1EE-8F14-FF45-AC81-8E638175945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example: working of the algorithm</a:t>
            </a:r>
          </a:p>
        </p:txBody>
      </p:sp>
      <p:pic>
        <p:nvPicPr>
          <p:cNvPr id="80793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7146B-392C-3F43-B53A-E06FFDB6497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the distance of two clusters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r>
              <a:rPr lang="en-US" altLang="en-US"/>
              <a:t>A few ways to measure distances of two clusters.</a:t>
            </a:r>
          </a:p>
          <a:p>
            <a:r>
              <a:rPr lang="en-US" altLang="en-US"/>
              <a:t>Results in different variations of the algorithm.</a:t>
            </a:r>
          </a:p>
          <a:p>
            <a:pPr lvl="1"/>
            <a:r>
              <a:rPr lang="en-US" altLang="en-US"/>
              <a:t>Single link</a:t>
            </a:r>
          </a:p>
          <a:p>
            <a:pPr lvl="1"/>
            <a:r>
              <a:rPr lang="en-US" altLang="en-US"/>
              <a:t>Complete link</a:t>
            </a:r>
          </a:p>
          <a:p>
            <a:pPr lvl="1"/>
            <a:r>
              <a:rPr lang="en-US" altLang="en-US"/>
              <a:t>Average link</a:t>
            </a:r>
          </a:p>
          <a:p>
            <a:pPr lvl="1"/>
            <a:r>
              <a:rPr lang="en-US" altLang="en-US"/>
              <a:t>Centroids</a:t>
            </a:r>
          </a:p>
          <a:p>
            <a:pPr lvl="1"/>
            <a:r>
              <a:rPr lang="en-US" altLang="en-US"/>
              <a:t>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D60C1-D6C3-604C-9423-82AE971D27B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link method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268413"/>
            <a:ext cx="4140200" cy="4897437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The distance between two clusters is the distance between two </a:t>
            </a:r>
            <a:r>
              <a:rPr lang="en-US" altLang="ja-JP" sz="2600">
                <a:solidFill>
                  <a:srgbClr val="FF0000"/>
                </a:solidFill>
                <a:ea typeface="ＭＳ Ｐゴシック" charset="-128"/>
              </a:rPr>
              <a:t>closest data points</a:t>
            </a:r>
            <a:r>
              <a:rPr lang="en-US" altLang="ja-JP" sz="2600">
                <a:ea typeface="ＭＳ Ｐゴシック" charset="-128"/>
              </a:rPr>
              <a:t> in the two clusters, one data point from each cluster. </a:t>
            </a:r>
          </a:p>
          <a:p>
            <a:r>
              <a:rPr lang="en-US" altLang="ja-JP" sz="2600">
                <a:ea typeface="ＭＳ Ｐゴシック" charset="-128"/>
              </a:rPr>
              <a:t>It can find arbitrarily shaped clusters, but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It may cause the undesirable “</a:t>
            </a:r>
            <a:r>
              <a:rPr lang="en-US" altLang="ja-JP" sz="2200">
                <a:solidFill>
                  <a:srgbClr val="3333CC"/>
                </a:solidFill>
                <a:ea typeface="ＭＳ Ｐゴシック" charset="-128"/>
              </a:rPr>
              <a:t>chain effect</a:t>
            </a:r>
            <a:r>
              <a:rPr lang="en-US" altLang="ja-JP" sz="2200">
                <a:ea typeface="ＭＳ Ｐゴシック" charset="-128"/>
              </a:rPr>
              <a:t>” by noisy points</a:t>
            </a:r>
            <a:endParaRPr lang="en-US" altLang="en-US" sz="2200"/>
          </a:p>
        </p:txBody>
      </p:sp>
      <p:pic>
        <p:nvPicPr>
          <p:cNvPr id="80998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8513" y="1520825"/>
            <a:ext cx="4284662" cy="24638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990" name="Text Box 6"/>
          <p:cNvSpPr txBox="1">
            <a:spLocks noChangeArrowheads="1"/>
          </p:cNvSpPr>
          <p:nvPr/>
        </p:nvSpPr>
        <p:spPr bwMode="auto">
          <a:xfrm>
            <a:off x="4679950" y="4437063"/>
            <a:ext cx="4068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en-US" sz="2400"/>
              <a:t>	Two natural clusters are split into two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1AE857-BCCC-3F49-A9F1-AA2456DA1D5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60463"/>
            <a:ext cx="8394700" cy="5014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charset="-128"/>
              </a:rPr>
              <a:t>Clustering is a technique for finding </a:t>
            </a:r>
            <a:r>
              <a:rPr lang="en-US" altLang="ja-JP" sz="2600">
                <a:solidFill>
                  <a:srgbClr val="FF0000"/>
                </a:solidFill>
                <a:ea typeface="ＭＳ Ｐゴシック" charset="-128"/>
              </a:rPr>
              <a:t>similarity groups</a:t>
            </a:r>
            <a:r>
              <a:rPr lang="en-US" altLang="ja-JP" sz="2600" b="1">
                <a:ea typeface="ＭＳ Ｐゴシック" charset="-128"/>
              </a:rPr>
              <a:t> </a:t>
            </a:r>
            <a:r>
              <a:rPr lang="en-US" altLang="ja-JP" sz="2600">
                <a:ea typeface="ＭＳ Ｐゴシック" charset="-128"/>
              </a:rPr>
              <a:t>in data, called </a:t>
            </a:r>
            <a:r>
              <a:rPr lang="en-US" altLang="ja-JP" sz="2600" b="1">
                <a:solidFill>
                  <a:srgbClr val="FF0000"/>
                </a:solidFill>
                <a:ea typeface="ＭＳ Ｐゴシック" charset="-128"/>
              </a:rPr>
              <a:t>clusters</a:t>
            </a:r>
            <a:r>
              <a:rPr lang="en-US" altLang="ja-JP" sz="2600">
                <a:ea typeface="ＭＳ Ｐゴシック" charset="-128"/>
              </a:rPr>
              <a:t>. I.e.,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ja-JP" sz="2200">
                <a:ea typeface="ＭＳ Ｐゴシック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charset="-128"/>
              </a:rPr>
              <a:t>Clustering is often called an </a:t>
            </a:r>
            <a:r>
              <a:rPr lang="en-US" altLang="ja-JP" sz="2600" b="1">
                <a:solidFill>
                  <a:srgbClr val="3333CC"/>
                </a:solidFill>
                <a:ea typeface="ＭＳ Ｐゴシック" charset="-128"/>
              </a:rPr>
              <a:t>unsupervised learning</a:t>
            </a:r>
            <a:r>
              <a:rPr lang="en-US" altLang="ja-JP" sz="2600" b="1">
                <a:ea typeface="ＭＳ Ｐゴシック" charset="-128"/>
              </a:rPr>
              <a:t> </a:t>
            </a:r>
            <a:r>
              <a:rPr lang="en-US" altLang="ja-JP" sz="2600">
                <a:ea typeface="ＭＳ Ｐゴシック" charset="-128"/>
              </a:rPr>
              <a:t>task</a:t>
            </a:r>
            <a:r>
              <a:rPr lang="en-US" altLang="ja-JP" sz="2600" b="1">
                <a:ea typeface="ＭＳ Ｐゴシック" charset="-128"/>
              </a:rPr>
              <a:t> </a:t>
            </a:r>
            <a:r>
              <a:rPr lang="en-US" altLang="ja-JP" sz="2600">
                <a:ea typeface="ＭＳ Ｐゴシック" charset="-128"/>
              </a:rPr>
              <a:t>as no class values denoting an </a:t>
            </a:r>
            <a:r>
              <a:rPr lang="en-US" altLang="ja-JP" sz="2600" i="1">
                <a:ea typeface="ＭＳ Ｐゴシック" charset="-128"/>
              </a:rPr>
              <a:t>a priori</a:t>
            </a:r>
            <a:r>
              <a:rPr lang="en-US" altLang="ja-JP" sz="2600">
                <a:ea typeface="ＭＳ Ｐゴシック" charset="-128"/>
              </a:rPr>
              <a:t> grouping of the data instances are given, which is the case in supervised learning. 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Due to historical reasons, clustering is often considered </a:t>
            </a:r>
            <a:r>
              <a:rPr lang="en-US" altLang="ja-JP" sz="2600">
                <a:ea typeface="ＭＳ Ｐゴシック" charset="-128"/>
              </a:rPr>
              <a:t>synonymous with unsupervised learning</a:t>
            </a:r>
            <a:r>
              <a:rPr lang="en-US" altLang="en-US" sz="260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/>
              <a:t>In fact, association rule mining is also unsupervised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This chapter focuses on clustering.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F36A2-F86D-814F-A7BE-E2B94B3F644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link method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268413"/>
            <a:ext cx="8461375" cy="1800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charset="-128"/>
              </a:rPr>
              <a:t>The distance between two clusters is the distance of two </a:t>
            </a:r>
            <a:r>
              <a:rPr lang="en-US" altLang="ja-JP" sz="2800">
                <a:solidFill>
                  <a:srgbClr val="FF0000"/>
                </a:solidFill>
                <a:ea typeface="ＭＳ Ｐゴシック" charset="-128"/>
              </a:rPr>
              <a:t>furthest </a:t>
            </a:r>
            <a:r>
              <a:rPr lang="en-US" altLang="ja-JP" sz="2800">
                <a:ea typeface="ＭＳ Ｐゴシック" charset="-128"/>
              </a:rPr>
              <a:t>data points in the two clusters. </a:t>
            </a: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charset="-128"/>
              </a:rPr>
              <a:t>It is sensitive to outliers because they are far away</a:t>
            </a:r>
            <a:endParaRPr lang="en-US" altLang="en-US" sz="2800"/>
          </a:p>
        </p:txBody>
      </p:sp>
      <p:pic>
        <p:nvPicPr>
          <p:cNvPr id="81203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3451225"/>
            <a:ext cx="5437188" cy="267811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00008-3D95-4A40-BAD3-5A6FD1BD0D3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link and centroid methods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Average link</a:t>
            </a:r>
            <a:r>
              <a:rPr lang="en-US" altLang="en-US"/>
              <a:t>: </a:t>
            </a:r>
            <a:r>
              <a:rPr lang="en-US" altLang="ja-JP">
                <a:ea typeface="ＭＳ Ｐゴシック" charset="-128"/>
              </a:rPr>
              <a:t>A compromise between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the sensitivity of complete-link clustering to outliers and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the tendency of single-link clustering to form long chains that do not correspond to the intuitive notion of clusters as compact, spherical objects.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In this method, 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the distance between two clusters is the average distance of all pair-wise distances between the data points in two clusters</a:t>
            </a:r>
            <a:r>
              <a:rPr lang="en-US" altLang="ja-JP">
                <a:ea typeface="ＭＳ Ｐゴシック" charset="-128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Centroid method</a:t>
            </a:r>
            <a:r>
              <a:rPr lang="en-US" altLang="ja-JP">
                <a:ea typeface="ＭＳ Ｐゴシック" charset="-128"/>
              </a:rPr>
              <a:t>: In this method, the distance between two clusters is the distance between their centroids 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1F483F-882C-FB49-A5C9-97B5277E6B0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complexity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2725"/>
            <a:ext cx="8229600" cy="4467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All the algorithms are at least O(n</a:t>
            </a:r>
            <a:r>
              <a:rPr lang="en-US" altLang="en-US" baseline="30000"/>
              <a:t>2</a:t>
            </a:r>
            <a:r>
              <a:rPr lang="en-US" altLang="en-US"/>
              <a:t>). n is the number of data points.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Single link can be done in O(n</a:t>
            </a:r>
            <a:r>
              <a:rPr lang="en-US" altLang="en-US" baseline="30000"/>
              <a:t>2</a:t>
            </a:r>
            <a:r>
              <a:rPr lang="en-US" altLang="en-US"/>
              <a:t>).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Complete and average links can be done in O(n</a:t>
            </a:r>
            <a:r>
              <a:rPr lang="en-US" altLang="en-US" baseline="30000"/>
              <a:t>2</a:t>
            </a:r>
            <a:r>
              <a:rPr lang="en-US" altLang="en-US"/>
              <a:t>logn).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Due the complexity, hard to use for large data sets.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Sampling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Scale-up methods (e.g., BIRCH).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2F94B-0938-C842-966A-1A994716148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2400"/>
            <a:ext cx="8229600" cy="1139825"/>
          </a:xfrm>
        </p:spPr>
        <p:txBody>
          <a:bodyPr/>
          <a:lstStyle/>
          <a:p>
            <a:r>
              <a:rPr lang="en-US" altLang="en-US" b="1"/>
              <a:t>Road map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4563"/>
            <a:ext cx="8229600" cy="5364162"/>
          </a:xfrm>
        </p:spPr>
        <p:txBody>
          <a:bodyPr/>
          <a:lstStyle/>
          <a:p>
            <a:r>
              <a:rPr lang="en-US" altLang="en-US" sz="2600" b="1"/>
              <a:t>Basic concepts</a:t>
            </a:r>
          </a:p>
          <a:p>
            <a:r>
              <a:rPr lang="en-US" altLang="en-US" sz="2600" b="1"/>
              <a:t>K-means algorithm</a:t>
            </a:r>
          </a:p>
          <a:p>
            <a:r>
              <a:rPr lang="en-US" altLang="en-US" sz="2600" b="1"/>
              <a:t>Representation of clusters</a:t>
            </a:r>
          </a:p>
          <a:p>
            <a:r>
              <a:rPr lang="en-US" altLang="en-US" sz="2600" b="1"/>
              <a:t>Hierarchical clustering</a:t>
            </a:r>
          </a:p>
          <a:p>
            <a:r>
              <a:rPr lang="en-US" altLang="en-US" sz="2600" b="1">
                <a:solidFill>
                  <a:srgbClr val="FF0000"/>
                </a:solidFill>
              </a:rPr>
              <a:t>Distance functions</a:t>
            </a:r>
          </a:p>
          <a:p>
            <a:r>
              <a:rPr lang="en-US" altLang="en-US" sz="2600" b="1"/>
              <a:t>Data standardization</a:t>
            </a:r>
          </a:p>
          <a:p>
            <a:r>
              <a:rPr lang="en-US" altLang="en-US" sz="2600" b="1"/>
              <a:t>Handling mixed attributes</a:t>
            </a:r>
          </a:p>
          <a:p>
            <a:r>
              <a:rPr lang="en-US" altLang="en-US" sz="2600" b="1"/>
              <a:t>Which clustering algorithm to use?</a:t>
            </a:r>
          </a:p>
          <a:p>
            <a:r>
              <a:rPr lang="en-US" altLang="en-US" sz="2600" b="1"/>
              <a:t>Cluster evaluation</a:t>
            </a:r>
          </a:p>
          <a:p>
            <a:r>
              <a:rPr lang="en-US" altLang="en-US" sz="2600" b="1"/>
              <a:t>Discovering holes and data regions</a:t>
            </a:r>
          </a:p>
          <a:p>
            <a:r>
              <a:rPr lang="en-US" altLang="en-US" sz="2600" b="1"/>
              <a:t>Summary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E165F-45BD-4748-8207-B414D94531A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functions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en-US"/>
              <a:t>Key to clustering. “</a:t>
            </a:r>
            <a:r>
              <a:rPr lang="en-US" altLang="en-US">
                <a:solidFill>
                  <a:srgbClr val="3333CC"/>
                </a:solidFill>
              </a:rPr>
              <a:t>similarity</a:t>
            </a:r>
            <a:r>
              <a:rPr lang="en-US" altLang="en-US"/>
              <a:t>” and “</a:t>
            </a:r>
            <a:r>
              <a:rPr lang="en-US" altLang="en-US">
                <a:solidFill>
                  <a:srgbClr val="3333CC"/>
                </a:solidFill>
              </a:rPr>
              <a:t>dissimilarity</a:t>
            </a:r>
            <a:r>
              <a:rPr lang="en-US" altLang="en-US"/>
              <a:t>” can also commonly used terms.</a:t>
            </a:r>
          </a:p>
          <a:p>
            <a:r>
              <a:rPr lang="en-US" altLang="en-US"/>
              <a:t>There are numerous distance functions for </a:t>
            </a:r>
          </a:p>
          <a:p>
            <a:pPr lvl="1"/>
            <a:r>
              <a:rPr lang="en-US" altLang="en-US"/>
              <a:t>Different types of data</a:t>
            </a:r>
          </a:p>
          <a:p>
            <a:pPr lvl="2"/>
            <a:r>
              <a:rPr lang="en-US" altLang="en-US"/>
              <a:t>Numeric data</a:t>
            </a:r>
          </a:p>
          <a:p>
            <a:pPr lvl="2"/>
            <a:r>
              <a:rPr lang="en-US" altLang="en-US"/>
              <a:t>Nominal data</a:t>
            </a:r>
          </a:p>
          <a:p>
            <a:pPr lvl="1"/>
            <a:r>
              <a:rPr lang="en-US" altLang="en-US"/>
              <a:t>Different specific applications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DB0AE2-A9FC-6B4A-9615-7AE0A7E54B0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7813"/>
            <a:ext cx="8677275" cy="1139825"/>
          </a:xfrm>
        </p:spPr>
        <p:txBody>
          <a:bodyPr/>
          <a:lstStyle/>
          <a:p>
            <a:r>
              <a:rPr lang="en-US" altLang="en-US" sz="3800"/>
              <a:t>Distance functions for numeric attributes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826000"/>
          </a:xfrm>
        </p:spPr>
        <p:txBody>
          <a:bodyPr/>
          <a:lstStyle/>
          <a:p>
            <a:r>
              <a:rPr lang="en-US" altLang="en-US"/>
              <a:t>Most commonly used functions are </a:t>
            </a:r>
          </a:p>
          <a:p>
            <a:pPr lvl="1"/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Euclidean distance</a:t>
            </a:r>
            <a:r>
              <a:rPr lang="en-US" altLang="ja-JP">
                <a:ea typeface="ＭＳ Ｐゴシック" charset="-128"/>
              </a:rPr>
              <a:t> and </a:t>
            </a:r>
          </a:p>
          <a:p>
            <a:pPr lvl="1"/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Manhattan (city block) distance</a:t>
            </a:r>
          </a:p>
          <a:p>
            <a:r>
              <a:rPr lang="en-US" altLang="ja-JP">
                <a:ea typeface="ＭＳ Ｐゴシック" charset="-128"/>
              </a:rPr>
              <a:t>We denote distance with: </a:t>
            </a:r>
            <a:r>
              <a:rPr lang="en-US" altLang="ja-JP" i="1">
                <a:ea typeface="ＭＳ Ｐゴシック" charset="-128"/>
              </a:rPr>
              <a:t>dist</a:t>
            </a:r>
            <a:r>
              <a:rPr lang="en-US" altLang="ja-JP">
                <a:ea typeface="ＭＳ Ｐゴシック" charset="-128"/>
              </a:rPr>
              <a:t>(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i</a:t>
            </a:r>
            <a:r>
              <a:rPr lang="en-US" altLang="ja-JP">
                <a:ea typeface="ＭＳ Ｐゴシック" charset="-128"/>
              </a:rPr>
              <a:t>,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), where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i</a:t>
            </a:r>
            <a:r>
              <a:rPr lang="en-US" altLang="ja-JP">
                <a:ea typeface="ＭＳ Ｐゴシック" charset="-128"/>
              </a:rPr>
              <a:t> and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 are data points (vectors)</a:t>
            </a:r>
          </a:p>
          <a:p>
            <a:r>
              <a:rPr lang="en-US" altLang="en-US"/>
              <a:t>They are special cases of 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Minkowski distance</a:t>
            </a:r>
            <a:r>
              <a:rPr lang="en-US" altLang="ja-JP">
                <a:ea typeface="ＭＳ Ｐゴシック" charset="-128"/>
              </a:rPr>
              <a:t>. h is positive integer.</a:t>
            </a:r>
            <a:endParaRPr lang="en-US" altLang="en-US"/>
          </a:p>
        </p:txBody>
      </p:sp>
      <p:sp>
        <p:nvSpPr>
          <p:cNvPr id="817157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7156" name="Object 4"/>
          <p:cNvGraphicFramePr>
            <a:graphicFrameLocks noChangeAspect="1"/>
          </p:cNvGraphicFramePr>
          <p:nvPr/>
        </p:nvGraphicFramePr>
        <p:xfrm>
          <a:off x="647700" y="4687888"/>
          <a:ext cx="82454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58" name="Equation" r:id="rId3" imgW="3251200" imgH="355600" progId="Equation.3">
                  <p:embed/>
                </p:oleObj>
              </mc:Choice>
              <mc:Fallback>
                <p:oleObj name="Equation" r:id="rId3" imgW="32512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687888"/>
                        <a:ext cx="8245475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7B7026-DB59-074A-8E62-074E31E90EBF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413" cy="1139825"/>
          </a:xfrm>
        </p:spPr>
        <p:txBody>
          <a:bodyPr/>
          <a:lstStyle/>
          <a:p>
            <a:r>
              <a:rPr lang="en-US" altLang="ja-JP" sz="3800">
                <a:ea typeface="ＭＳ Ｐゴシック" charset="-128"/>
              </a:rPr>
              <a:t>Euclidean distance and Manhattan distance </a:t>
            </a:r>
            <a:endParaRPr lang="en-US" altLang="en-US" sz="3800"/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04925"/>
            <a:ext cx="8362950" cy="4826000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If </a:t>
            </a:r>
            <a:r>
              <a:rPr lang="en-US" altLang="ja-JP" i="1">
                <a:ea typeface="ＭＳ Ｐゴシック" charset="-128"/>
              </a:rPr>
              <a:t>h</a:t>
            </a:r>
            <a:r>
              <a:rPr lang="en-US" altLang="ja-JP">
                <a:ea typeface="ＭＳ Ｐゴシック" charset="-128"/>
              </a:rPr>
              <a:t> = 2, it is the </a:t>
            </a:r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Euclidean distance</a:t>
            </a:r>
            <a:r>
              <a:rPr lang="en-US" altLang="ja-JP">
                <a:ea typeface="ＭＳ Ｐゴシック" charset="-128"/>
              </a:rPr>
              <a:t> </a:t>
            </a:r>
          </a:p>
          <a:p>
            <a:endParaRPr lang="en-US" altLang="ja-JP">
              <a:ea typeface="ＭＳ Ｐゴシック" charset="-128"/>
            </a:endParaRPr>
          </a:p>
          <a:p>
            <a:endParaRPr lang="en-US" altLang="ja-JP">
              <a:ea typeface="ＭＳ Ｐゴシック" charset="-128"/>
            </a:endParaRPr>
          </a:p>
          <a:p>
            <a:r>
              <a:rPr lang="en-US" altLang="ja-JP">
                <a:ea typeface="ＭＳ Ｐゴシック" charset="-128"/>
              </a:rPr>
              <a:t>If </a:t>
            </a:r>
            <a:r>
              <a:rPr lang="en-US" altLang="ja-JP" i="1">
                <a:ea typeface="ＭＳ Ｐゴシック" charset="-128"/>
              </a:rPr>
              <a:t>h</a:t>
            </a:r>
            <a:r>
              <a:rPr lang="en-US" altLang="ja-JP">
                <a:ea typeface="ＭＳ Ｐゴシック" charset="-128"/>
              </a:rPr>
              <a:t> = 1, it is the </a:t>
            </a:r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Manhattan distance</a:t>
            </a:r>
            <a:r>
              <a:rPr lang="en-US" altLang="ja-JP">
                <a:ea typeface="ＭＳ Ｐゴシック" charset="-128"/>
              </a:rPr>
              <a:t> </a:t>
            </a:r>
          </a:p>
          <a:p>
            <a:endParaRPr lang="en-US" altLang="ja-JP">
              <a:ea typeface="ＭＳ Ｐゴシック" charset="-128"/>
            </a:endParaRPr>
          </a:p>
          <a:p>
            <a:endParaRPr lang="en-US" altLang="ja-JP">
              <a:ea typeface="ＭＳ Ｐゴシック" charset="-128"/>
            </a:endParaRPr>
          </a:p>
          <a:p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Weighted Euclidean distance</a:t>
            </a:r>
            <a:r>
              <a:rPr lang="en-US" altLang="ja-JP">
                <a:ea typeface="ＭＳ Ｐゴシック" charset="-128"/>
              </a:rPr>
              <a:t> </a:t>
            </a:r>
          </a:p>
          <a:p>
            <a:endParaRPr lang="en-US" altLang="en-US"/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0" name="Object 4"/>
          <p:cNvGraphicFramePr>
            <a:graphicFrameLocks noChangeAspect="1"/>
          </p:cNvGraphicFramePr>
          <p:nvPr/>
        </p:nvGraphicFramePr>
        <p:xfrm>
          <a:off x="900113" y="2024063"/>
          <a:ext cx="73818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186" name="Equation" r:id="rId3" imgW="3225800" imgH="292100" progId="Equation.3">
                  <p:embed/>
                </p:oleObj>
              </mc:Choice>
              <mc:Fallback>
                <p:oleObj name="Equation" r:id="rId3" imgW="32258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24063"/>
                        <a:ext cx="738187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2" name="Object 6"/>
          <p:cNvGraphicFramePr>
            <a:graphicFrameLocks noChangeAspect="1"/>
          </p:cNvGraphicFramePr>
          <p:nvPr/>
        </p:nvGraphicFramePr>
        <p:xfrm>
          <a:off x="935038" y="3716338"/>
          <a:ext cx="75247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187" name="Equation" r:id="rId5" imgW="2870200" imgH="228600" progId="Equation.3">
                  <p:embed/>
                </p:oleObj>
              </mc:Choice>
              <mc:Fallback>
                <p:oleObj name="Equation" r:id="rId5" imgW="2870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716338"/>
                        <a:ext cx="75247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4" name="Object 8"/>
          <p:cNvGraphicFramePr>
            <a:graphicFrameLocks noChangeAspect="1"/>
          </p:cNvGraphicFramePr>
          <p:nvPr/>
        </p:nvGraphicFramePr>
        <p:xfrm>
          <a:off x="792163" y="5265738"/>
          <a:ext cx="77041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188" name="Equation" r:id="rId7" imgW="3657600" imgH="292100" progId="Equation.3">
                  <p:embed/>
                </p:oleObj>
              </mc:Choice>
              <mc:Fallback>
                <p:oleObj name="Equation" r:id="rId7" imgW="36576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265738"/>
                        <a:ext cx="770413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2BD2C-2C44-BD4A-ACE1-ED5F20CD98F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Squared distance and </a:t>
            </a:r>
            <a:r>
              <a:rPr lang="en-US" altLang="ja-JP" sz="3800">
                <a:ea typeface="ＭＳ Ｐゴシック" charset="-128"/>
              </a:rPr>
              <a:t>Chebychev distance </a:t>
            </a:r>
            <a:endParaRPr lang="en-US" altLang="en-US" sz="3800"/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4970462"/>
          </a:xfrm>
        </p:spPr>
        <p:txBody>
          <a:bodyPr/>
          <a:lstStyle/>
          <a:p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Squared Euclidean distance</a:t>
            </a:r>
            <a:r>
              <a:rPr lang="en-US" altLang="ja-JP" b="1">
                <a:ea typeface="ＭＳ Ｐゴシック" charset="-128"/>
              </a:rPr>
              <a:t>:</a:t>
            </a:r>
            <a:r>
              <a:rPr lang="en-US" altLang="ja-JP">
                <a:ea typeface="ＭＳ Ｐゴシック" charset="-128"/>
              </a:rPr>
              <a:t> to place progressively greater weight on data points that are further apart. </a:t>
            </a:r>
          </a:p>
          <a:p>
            <a:endParaRPr lang="en-US" altLang="ja-JP">
              <a:ea typeface="ＭＳ Ｐゴシック" charset="-128"/>
            </a:endParaRPr>
          </a:p>
          <a:p>
            <a:endParaRPr lang="en-US" altLang="ja-JP">
              <a:ea typeface="ＭＳ Ｐゴシック" charset="-128"/>
            </a:endParaRPr>
          </a:p>
          <a:p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Chebychev distance</a:t>
            </a:r>
            <a:r>
              <a:rPr lang="en-US" altLang="ja-JP" b="1">
                <a:ea typeface="ＭＳ Ｐゴシック" charset="-128"/>
              </a:rPr>
              <a:t>: </a:t>
            </a:r>
            <a:r>
              <a:rPr lang="en-US" altLang="ja-JP">
                <a:ea typeface="ＭＳ Ｐゴシック" charset="-128"/>
              </a:rPr>
              <a:t>one wants to define two data points as "different" if they are different on any one of the attributes. </a:t>
            </a:r>
            <a:endParaRPr lang="en-US" altLang="en-US"/>
          </a:p>
        </p:txBody>
      </p:sp>
      <p:sp>
        <p:nvSpPr>
          <p:cNvPr id="8192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/>
        </p:nvGraphicFramePr>
        <p:xfrm>
          <a:off x="935038" y="2781300"/>
          <a:ext cx="75612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08" name="Equation" r:id="rId3" imgW="3098800" imgH="254000" progId="Equation.3">
                  <p:embed/>
                </p:oleObj>
              </mc:Choice>
              <mc:Fallback>
                <p:oleObj name="Equation" r:id="rId3" imgW="30988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781300"/>
                        <a:ext cx="75612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7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06" name="Object 6"/>
          <p:cNvGraphicFramePr>
            <a:graphicFrameLocks noChangeAspect="1"/>
          </p:cNvGraphicFramePr>
          <p:nvPr/>
        </p:nvGraphicFramePr>
        <p:xfrm>
          <a:off x="935038" y="5337175"/>
          <a:ext cx="78120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09" name="Equation" r:id="rId5" imgW="3073400" imgH="228600" progId="Equation.3">
                  <p:embed/>
                </p:oleObj>
              </mc:Choice>
              <mc:Fallback>
                <p:oleObj name="Equation" r:id="rId5" imgW="3073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5337175"/>
                        <a:ext cx="781208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126723-DE37-B54A-8B01-CF4870A926F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530350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Distance functions for binary and </a:t>
            </a:r>
            <a:br>
              <a:rPr lang="en-US" altLang="ja-JP">
                <a:ea typeface="ＭＳ Ｐゴシック" charset="-128"/>
              </a:rPr>
            </a:br>
            <a:r>
              <a:rPr lang="en-US" altLang="ja-JP">
                <a:ea typeface="ＭＳ Ｐゴシック" charset="-128"/>
              </a:rPr>
              <a:t>nominal attributes </a:t>
            </a:r>
            <a:endParaRPr lang="en-US" altLang="en-US"/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3075"/>
            <a:ext cx="8229600" cy="4530725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Binary attribute</a:t>
            </a:r>
            <a:r>
              <a:rPr lang="en-US" altLang="en-US"/>
              <a:t>: has two values or states but no ordering relationships, e.g., </a:t>
            </a:r>
          </a:p>
          <a:p>
            <a:pPr lvl="1"/>
            <a:r>
              <a:rPr lang="en-US" altLang="en-US"/>
              <a:t>Gender: male and female. </a:t>
            </a:r>
          </a:p>
          <a:p>
            <a:r>
              <a:rPr lang="en-US" altLang="en-US"/>
              <a:t>We use a confusion matrix to introduce the distance functions/measures.</a:t>
            </a:r>
          </a:p>
          <a:p>
            <a:r>
              <a:rPr lang="en-US" altLang="ja-JP">
                <a:ea typeface="ＭＳ Ｐゴシック" charset="-128"/>
              </a:rPr>
              <a:t>Let the </a:t>
            </a:r>
            <a:r>
              <a:rPr lang="en-US" altLang="ja-JP" i="1">
                <a:ea typeface="ＭＳ Ｐゴシック" charset="-128"/>
              </a:rPr>
              <a:t>i</a:t>
            </a:r>
            <a:r>
              <a:rPr lang="en-US" altLang="ja-JP">
                <a:ea typeface="ＭＳ Ｐゴシック" charset="-128"/>
              </a:rPr>
              <a:t>th and </a:t>
            </a:r>
            <a:r>
              <a:rPr lang="en-US" altLang="ja-JP" i="1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th data points be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i</a:t>
            </a:r>
            <a:r>
              <a:rPr lang="en-US" altLang="ja-JP">
                <a:ea typeface="ＭＳ Ｐゴシック" charset="-128"/>
              </a:rPr>
              <a:t> and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 (vectors)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42C1A8-727F-7141-8C0E-0B09377EDDB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Confusion matrix</a:t>
            </a:r>
          </a:p>
        </p:txBody>
      </p:sp>
      <p:pic>
        <p:nvPicPr>
          <p:cNvPr id="82125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233488"/>
            <a:ext cx="8569325" cy="48974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6F7DF-E604-A344-B30E-86E649E4E6E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91513" cy="4933950"/>
          </a:xfrm>
        </p:spPr>
        <p:txBody>
          <a:bodyPr/>
          <a:lstStyle/>
          <a:p>
            <a:r>
              <a:rPr lang="en-US" altLang="en-US" sz="2600"/>
              <a:t>The data set has three natural groups of data points, i.e., 3 natural clusters. </a:t>
            </a:r>
          </a:p>
        </p:txBody>
      </p:sp>
      <p:pic>
        <p:nvPicPr>
          <p:cNvPr id="75571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2276475"/>
            <a:ext cx="4427538" cy="36925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F6BFEA-C703-BF4A-80BA-9935FC16F1F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Symmetric binary attributes</a:t>
            </a:r>
            <a:endParaRPr lang="en-US" altLang="en-US"/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229600" cy="4530725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A binary attribute is </a:t>
            </a:r>
            <a:r>
              <a:rPr lang="en-US" altLang="ja-JP" b="1">
                <a:solidFill>
                  <a:srgbClr val="FF0000"/>
                </a:solidFill>
                <a:ea typeface="ＭＳ Ｐゴシック" charset="-128"/>
              </a:rPr>
              <a:t>symmetric</a:t>
            </a:r>
            <a:r>
              <a:rPr lang="en-US" altLang="ja-JP">
                <a:ea typeface="ＭＳ Ｐゴシック" charset="-128"/>
              </a:rPr>
              <a:t> if both of its states (0 and 1) have equal importance, and carry the same weights, e.g., male and female of the attribute Gender </a:t>
            </a:r>
          </a:p>
          <a:p>
            <a:r>
              <a:rPr lang="en-US" altLang="ja-JP">
                <a:ea typeface="ＭＳ Ｐゴシック" charset="-128"/>
              </a:rPr>
              <a:t>Distance function: 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Simple Matching Coefficient</a:t>
            </a:r>
            <a:r>
              <a:rPr lang="en-US" altLang="ja-JP">
                <a:ea typeface="ＭＳ Ｐゴシック" charset="-128"/>
              </a:rPr>
              <a:t>, proportion of mismatches of their values </a:t>
            </a:r>
            <a:endParaRPr lang="en-US" altLang="en-US"/>
          </a:p>
        </p:txBody>
      </p:sp>
      <p:sp>
        <p:nvSpPr>
          <p:cNvPr id="822277" name="Rectangle 5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2276" name="Object 4"/>
          <p:cNvGraphicFramePr>
            <a:graphicFrameLocks noChangeAspect="1"/>
          </p:cNvGraphicFramePr>
          <p:nvPr/>
        </p:nvGraphicFramePr>
        <p:xfrm>
          <a:off x="1800225" y="4473575"/>
          <a:ext cx="460851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78" name="Equation" r:id="rId3" imgW="1524000" imgH="368300" progId="Equation.3">
                  <p:embed/>
                </p:oleObj>
              </mc:Choice>
              <mc:Fallback>
                <p:oleObj name="Equation" r:id="rId3" imgW="15240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473575"/>
                        <a:ext cx="4608513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72D51-0050-D841-A79A-76B473F47F0E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Symmetric binary attributes: example</a:t>
            </a:r>
            <a:endParaRPr lang="en-US" altLang="en-US"/>
          </a:p>
        </p:txBody>
      </p:sp>
      <p:pic>
        <p:nvPicPr>
          <p:cNvPr id="823299" name="Picture 3"/>
          <p:cNvPicPr>
            <a:picLocks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665288"/>
            <a:ext cx="8229600" cy="1216025"/>
          </a:xfrm>
        </p:spPr>
      </p:pic>
      <p:pic>
        <p:nvPicPr>
          <p:cNvPr id="823302" name="Picture 6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3429000"/>
            <a:ext cx="6516687" cy="115411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231648-22B9-E740-B4DB-4D80BF3AD6D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Asymmetric binary attributes</a:t>
            </a:r>
            <a:endParaRPr lang="en-US" altLang="en-US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4754562"/>
          </a:xfrm>
        </p:spPr>
        <p:txBody>
          <a:bodyPr/>
          <a:lstStyle/>
          <a:p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Asymmetric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:</a:t>
            </a:r>
            <a:r>
              <a:rPr lang="en-US" altLang="ja-JP">
                <a:ea typeface="ＭＳ Ｐゴシック" charset="-128"/>
              </a:rPr>
              <a:t> if one of the states is more important or more valuable than the other. </a:t>
            </a:r>
          </a:p>
          <a:p>
            <a:pPr lvl="1"/>
            <a:r>
              <a:rPr lang="en-US" altLang="ja-JP">
                <a:ea typeface="ＭＳ Ｐゴシック" charset="-128"/>
              </a:rPr>
              <a:t>By convention, state 1 represents the more important state, which is typically the rare or infrequent state. </a:t>
            </a:r>
          </a:p>
          <a:p>
            <a:pPr lvl="1"/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Jaccard coefficient</a:t>
            </a:r>
            <a:r>
              <a:rPr lang="en-US" altLang="ja-JP">
                <a:ea typeface="ＭＳ Ｐゴシック" charset="-128"/>
              </a:rPr>
              <a:t> is a popular measure</a:t>
            </a:r>
          </a:p>
          <a:p>
            <a:pPr lvl="1"/>
            <a:endParaRPr lang="en-US" altLang="ja-JP">
              <a:ea typeface="ＭＳ Ｐゴシック" charset="-128"/>
            </a:endParaRPr>
          </a:p>
          <a:p>
            <a:pPr lvl="1"/>
            <a:endParaRPr lang="en-US" altLang="ja-JP">
              <a:ea typeface="ＭＳ Ｐゴシック" charset="-128"/>
            </a:endParaRPr>
          </a:p>
          <a:p>
            <a:pPr lvl="1"/>
            <a:endParaRPr lang="en-US" altLang="ja-JP">
              <a:ea typeface="ＭＳ Ｐゴシック" charset="-128"/>
            </a:endParaRPr>
          </a:p>
          <a:p>
            <a:pPr lvl="1"/>
            <a:r>
              <a:rPr lang="en-US" altLang="ja-JP">
                <a:ea typeface="ＭＳ Ｐゴシック" charset="-128"/>
              </a:rPr>
              <a:t>We can have some variations, adding weights</a:t>
            </a:r>
            <a:endParaRPr lang="en-US" altLang="en-US"/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6373" name="Object 5"/>
          <p:cNvGraphicFramePr>
            <a:graphicFrameLocks noChangeAspect="1"/>
          </p:cNvGraphicFramePr>
          <p:nvPr/>
        </p:nvGraphicFramePr>
        <p:xfrm>
          <a:off x="2124075" y="4184650"/>
          <a:ext cx="37798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75" name="Equation" r:id="rId3" imgW="1308100" imgH="368300" progId="Equation.3">
                  <p:embed/>
                </p:oleObj>
              </mc:Choice>
              <mc:Fallback>
                <p:oleObj name="Equation" r:id="rId3" imgW="13081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84650"/>
                        <a:ext cx="3779838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C5BE4-BE83-C741-8B85-BF8C58B0D2CD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Nominal attributes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Nominal attributes</a:t>
            </a:r>
            <a:r>
              <a:rPr lang="en-US" altLang="ja-JP" b="1">
                <a:ea typeface="ＭＳ Ｐゴシック" charset="-128"/>
              </a:rPr>
              <a:t>:</a:t>
            </a:r>
            <a:r>
              <a:rPr lang="en-US" altLang="ja-JP">
                <a:ea typeface="ＭＳ Ｐゴシック" charset="-128"/>
              </a:rPr>
              <a:t> with more than two states or values.</a:t>
            </a:r>
          </a:p>
          <a:p>
            <a:pPr lvl="1"/>
            <a:r>
              <a:rPr lang="en-US" altLang="ja-JP">
                <a:ea typeface="ＭＳ Ｐゴシック" charset="-128"/>
              </a:rPr>
              <a:t>the commonly used distance measure is also based on the 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simple matching method</a:t>
            </a:r>
            <a:r>
              <a:rPr lang="en-US" altLang="ja-JP">
                <a:ea typeface="ＭＳ Ｐゴシック" charset="-128"/>
              </a:rPr>
              <a:t>. </a:t>
            </a:r>
          </a:p>
          <a:p>
            <a:pPr lvl="1"/>
            <a:r>
              <a:rPr lang="en-US" altLang="ja-JP">
                <a:ea typeface="ＭＳ Ｐゴシック" charset="-128"/>
              </a:rPr>
              <a:t>Given two data points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i</a:t>
            </a:r>
            <a:r>
              <a:rPr lang="en-US" altLang="ja-JP">
                <a:ea typeface="ＭＳ Ｐゴシック" charset="-128"/>
              </a:rPr>
              <a:t> and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, let the number of attributes be </a:t>
            </a:r>
            <a:r>
              <a:rPr lang="en-US" altLang="ja-JP" i="1">
                <a:ea typeface="ＭＳ Ｐゴシック" charset="-128"/>
              </a:rPr>
              <a:t>r</a:t>
            </a:r>
            <a:r>
              <a:rPr lang="en-US" altLang="ja-JP">
                <a:ea typeface="ＭＳ Ｐゴシック" charset="-128"/>
              </a:rPr>
              <a:t>, and the number of values that match in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i</a:t>
            </a:r>
            <a:r>
              <a:rPr lang="en-US" altLang="ja-JP">
                <a:ea typeface="ＭＳ Ｐゴシック" charset="-128"/>
              </a:rPr>
              <a:t> and </a:t>
            </a:r>
            <a:r>
              <a:rPr lang="en-US" altLang="ja-JP" b="1">
                <a:ea typeface="ＭＳ Ｐゴシック" charset="-128"/>
              </a:rPr>
              <a:t>x</a:t>
            </a:r>
            <a:r>
              <a:rPr lang="en-US" altLang="ja-JP" i="1" baseline="-25000">
                <a:ea typeface="ＭＳ Ｐゴシック" charset="-128"/>
              </a:rPr>
              <a:t>j</a:t>
            </a:r>
            <a:r>
              <a:rPr lang="en-US" altLang="ja-JP">
                <a:ea typeface="ＭＳ Ｐゴシック" charset="-128"/>
              </a:rPr>
              <a:t> be </a:t>
            </a:r>
            <a:r>
              <a:rPr lang="en-US" altLang="ja-JP" i="1">
                <a:ea typeface="ＭＳ Ｐゴシック" charset="-128"/>
              </a:rPr>
              <a:t>q</a:t>
            </a:r>
            <a:r>
              <a:rPr lang="en-US" altLang="ja-JP">
                <a:ea typeface="ＭＳ Ｐゴシック" charset="-128"/>
              </a:rPr>
              <a:t>.</a:t>
            </a:r>
            <a:endParaRPr lang="en-US" altLang="en-US"/>
          </a:p>
        </p:txBody>
      </p:sp>
      <p:sp>
        <p:nvSpPr>
          <p:cNvPr id="8273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7396" name="Object 4"/>
          <p:cNvGraphicFramePr>
            <a:graphicFrameLocks noChangeAspect="1"/>
          </p:cNvGraphicFramePr>
          <p:nvPr/>
        </p:nvGraphicFramePr>
        <p:xfrm>
          <a:off x="2376488" y="4833938"/>
          <a:ext cx="29876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98" name="Equation" r:id="rId3" imgW="1079500" imgH="368300" progId="Equation.3">
                  <p:embed/>
                </p:oleObj>
              </mc:Choice>
              <mc:Fallback>
                <p:oleObj name="Equation" r:id="rId3" imgW="10795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833938"/>
                        <a:ext cx="298767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C3CB66-C523-0045-BCB0-317BB50B0E38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function for text documents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9025"/>
            <a:ext cx="8229600" cy="5148263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A text document consists of a sequence of sentences and each sentence consists of a sequence of words. </a:t>
            </a:r>
          </a:p>
          <a:p>
            <a:r>
              <a:rPr lang="en-US" altLang="ja-JP" sz="2600">
                <a:solidFill>
                  <a:srgbClr val="3333CC"/>
                </a:solidFill>
                <a:ea typeface="ＭＳ Ｐゴシック" charset="-128"/>
              </a:rPr>
              <a:t>To simplify: a document is usually considered a “bag” of words in document clustering</a:t>
            </a:r>
            <a:r>
              <a:rPr lang="en-US" altLang="ja-JP" sz="2600">
                <a:ea typeface="ＭＳ Ｐゴシック" charset="-128"/>
              </a:rPr>
              <a:t>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Sequence and position of words are ignored. </a:t>
            </a:r>
          </a:p>
          <a:p>
            <a:r>
              <a:rPr lang="en-US" altLang="ja-JP" sz="2600">
                <a:ea typeface="ＭＳ Ｐゴシック" charset="-128"/>
              </a:rPr>
              <a:t>A document is represented with a vector just like a normal data point. </a:t>
            </a:r>
          </a:p>
          <a:p>
            <a:r>
              <a:rPr lang="en-US" altLang="ja-JP" sz="2600">
                <a:ea typeface="ＭＳ Ｐゴシック" charset="-128"/>
              </a:rPr>
              <a:t>It is common to use similarity to compare two documents rather than distance.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The most commonly used similarity function is the </a:t>
            </a:r>
            <a:r>
              <a:rPr lang="en-US" altLang="ja-JP" sz="2200" b="1">
                <a:solidFill>
                  <a:srgbClr val="FF0000"/>
                </a:solidFill>
                <a:ea typeface="ＭＳ Ｐゴシック" charset="-128"/>
              </a:rPr>
              <a:t>cosine similarity</a:t>
            </a:r>
            <a:r>
              <a:rPr lang="en-US" altLang="ja-JP" sz="2200">
                <a:ea typeface="ＭＳ Ｐゴシック" charset="-128"/>
              </a:rPr>
              <a:t>. We will study this later.</a:t>
            </a:r>
            <a:endParaRPr lang="en-US" altLang="en-US" sz="2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D0121-7ED9-164E-9A7E-846E436B203E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15888"/>
            <a:ext cx="8229600" cy="1139825"/>
          </a:xfrm>
        </p:spPr>
        <p:txBody>
          <a:bodyPr/>
          <a:lstStyle/>
          <a:p>
            <a:r>
              <a:rPr lang="en-US" altLang="en-US" b="1"/>
              <a:t>Road map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56213"/>
          </a:xfrm>
        </p:spPr>
        <p:txBody>
          <a:bodyPr/>
          <a:lstStyle/>
          <a:p>
            <a:r>
              <a:rPr lang="en-US" altLang="en-US" sz="2600" b="1"/>
              <a:t>Basic concepts</a:t>
            </a:r>
          </a:p>
          <a:p>
            <a:r>
              <a:rPr lang="en-US" altLang="en-US" sz="2600" b="1"/>
              <a:t>K-means algorithm</a:t>
            </a:r>
          </a:p>
          <a:p>
            <a:r>
              <a:rPr lang="en-US" altLang="en-US" sz="2600" b="1"/>
              <a:t>Representation of clusters</a:t>
            </a:r>
          </a:p>
          <a:p>
            <a:r>
              <a:rPr lang="en-US" altLang="en-US" sz="2600" b="1"/>
              <a:t>Hierarchical clustering</a:t>
            </a:r>
          </a:p>
          <a:p>
            <a:r>
              <a:rPr lang="en-US" altLang="en-US" sz="2600" b="1"/>
              <a:t>Distance functions</a:t>
            </a:r>
          </a:p>
          <a:p>
            <a:r>
              <a:rPr lang="en-US" altLang="en-US" sz="2600" b="1">
                <a:solidFill>
                  <a:srgbClr val="FF0000"/>
                </a:solidFill>
              </a:rPr>
              <a:t>Data standardization</a:t>
            </a:r>
          </a:p>
          <a:p>
            <a:r>
              <a:rPr lang="en-US" altLang="en-US" sz="2600" b="1"/>
              <a:t>Handling mixed attributes</a:t>
            </a:r>
          </a:p>
          <a:p>
            <a:r>
              <a:rPr lang="en-US" altLang="en-US" sz="2600" b="1"/>
              <a:t>Which clustering algorithm to use?</a:t>
            </a:r>
          </a:p>
          <a:p>
            <a:r>
              <a:rPr lang="en-US" altLang="en-US" sz="2600" b="1"/>
              <a:t>Cluster evaluation</a:t>
            </a:r>
          </a:p>
          <a:p>
            <a:r>
              <a:rPr lang="en-US" altLang="en-US" sz="2600" b="1"/>
              <a:t>Discovering holes and data regions</a:t>
            </a:r>
          </a:p>
          <a:p>
            <a:r>
              <a:rPr lang="en-US" altLang="en-US" sz="2600" b="1"/>
              <a:t>Summary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00332-55CC-9940-8689-832CED3B2F1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standardization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229600" cy="4897437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In the Euclidean space, standardization of attributes is recommended so that all attributes can have equal impact on the computation of distances. </a:t>
            </a:r>
          </a:p>
          <a:p>
            <a:r>
              <a:rPr lang="en-US" altLang="ja-JP" sz="2600">
                <a:ea typeface="ＭＳ Ｐゴシック" charset="-128"/>
              </a:rPr>
              <a:t>Consider the following pair of data points </a:t>
            </a:r>
          </a:p>
          <a:p>
            <a:pPr lvl="1"/>
            <a:r>
              <a:rPr lang="en-US" altLang="ja-JP" sz="2200" b="1">
                <a:ea typeface="ＭＳ Ｐゴシック" charset="-128"/>
              </a:rPr>
              <a:t>x</a:t>
            </a:r>
            <a:r>
              <a:rPr lang="en-US" altLang="ja-JP" sz="2200" i="1" baseline="-25000">
                <a:ea typeface="ＭＳ Ｐゴシック" charset="-128"/>
              </a:rPr>
              <a:t>i</a:t>
            </a:r>
            <a:r>
              <a:rPr lang="en-US" altLang="ja-JP" sz="2200">
                <a:ea typeface="ＭＳ Ｐゴシック" charset="-128"/>
              </a:rPr>
              <a:t>: (0.1, 20) and </a:t>
            </a:r>
            <a:r>
              <a:rPr lang="en-US" altLang="ja-JP" sz="2200" b="1">
                <a:ea typeface="ＭＳ Ｐゴシック" charset="-128"/>
              </a:rPr>
              <a:t>x</a:t>
            </a:r>
            <a:r>
              <a:rPr lang="en-US" altLang="ja-JP" sz="2200" i="1" baseline="-25000">
                <a:ea typeface="ＭＳ Ｐゴシック" charset="-128"/>
              </a:rPr>
              <a:t>j</a:t>
            </a:r>
            <a:r>
              <a:rPr lang="en-US" altLang="ja-JP" sz="2200">
                <a:ea typeface="ＭＳ Ｐゴシック" charset="-128"/>
              </a:rPr>
              <a:t>: (0.9, 720). </a:t>
            </a:r>
          </a:p>
          <a:p>
            <a:endParaRPr lang="en-US" altLang="ja-JP" sz="2600">
              <a:ea typeface="ＭＳ Ｐゴシック" charset="-128"/>
            </a:endParaRPr>
          </a:p>
          <a:p>
            <a:endParaRPr lang="en-US" altLang="ja-JP" sz="2600">
              <a:ea typeface="ＭＳ Ｐゴシック" charset="-128"/>
            </a:endParaRPr>
          </a:p>
          <a:p>
            <a:r>
              <a:rPr lang="en-US" altLang="ja-JP" sz="2600">
                <a:ea typeface="ＭＳ Ｐゴシック" charset="-128"/>
              </a:rPr>
              <a:t>The distance is almost completely dominated by (720-20) = 700.</a:t>
            </a:r>
          </a:p>
          <a:p>
            <a:r>
              <a:rPr lang="en-US" altLang="ja-JP" sz="2600">
                <a:solidFill>
                  <a:srgbClr val="FF0000"/>
                </a:solidFill>
                <a:ea typeface="ＭＳ Ｐゴシック" charset="-128"/>
              </a:rPr>
              <a:t>Standardize attributes</a:t>
            </a:r>
            <a:r>
              <a:rPr lang="en-US" altLang="ja-JP" sz="2600">
                <a:ea typeface="ＭＳ Ｐゴシック" charset="-128"/>
              </a:rPr>
              <a:t>: to force the attributes to have a common value range </a:t>
            </a:r>
          </a:p>
          <a:p>
            <a:endParaRPr lang="en-US" altLang="en-US" sz="2600"/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9444" name="Object 4"/>
          <p:cNvGraphicFramePr>
            <a:graphicFrameLocks noChangeAspect="1"/>
          </p:cNvGraphicFramePr>
          <p:nvPr/>
        </p:nvGraphicFramePr>
        <p:xfrm>
          <a:off x="1187450" y="3500438"/>
          <a:ext cx="73818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46" name="Equation" r:id="rId3" imgW="3149600" imgH="279400" progId="Equation.3">
                  <p:embed/>
                </p:oleObj>
              </mc:Choice>
              <mc:Fallback>
                <p:oleObj name="Equation" r:id="rId3" imgW="31496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00438"/>
                        <a:ext cx="738187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A659A-D006-D649-8448-B890622656E9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Interval-scaled attributes </a:t>
            </a:r>
            <a:endParaRPr lang="en-US" altLang="en-US"/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4970462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Their values are real numbers following a linear scale. </a:t>
            </a:r>
          </a:p>
          <a:p>
            <a:pPr lvl="1"/>
            <a:r>
              <a:rPr lang="en-US" altLang="ja-JP">
                <a:ea typeface="ＭＳ Ｐゴシック" charset="-128"/>
              </a:rPr>
              <a:t>The difference in Age between 10 and 20 is the same as that between 40 and 50. </a:t>
            </a:r>
          </a:p>
          <a:p>
            <a:pPr lvl="1"/>
            <a:r>
              <a:rPr lang="en-US" altLang="ja-JP">
                <a:ea typeface="ＭＳ Ｐゴシック" charset="-128"/>
              </a:rPr>
              <a:t>The key idea is that intervals keep the same importance through out the scale </a:t>
            </a:r>
          </a:p>
          <a:p>
            <a:r>
              <a:rPr lang="en-US" altLang="ja-JP">
                <a:ea typeface="ＭＳ Ｐゴシック" charset="-128"/>
              </a:rPr>
              <a:t>Two main approaches to standardize interval scaled attributes, </a:t>
            </a:r>
            <a:r>
              <a:rPr lang="en-US" altLang="ja-JP" b="1">
                <a:ea typeface="ＭＳ Ｐゴシック" charset="-128"/>
              </a:rPr>
              <a:t>range</a:t>
            </a:r>
            <a:r>
              <a:rPr lang="en-US" altLang="ja-JP">
                <a:ea typeface="ＭＳ Ｐゴシック" charset="-128"/>
              </a:rPr>
              <a:t> and </a:t>
            </a:r>
            <a:r>
              <a:rPr lang="en-US" altLang="ja-JP" b="1">
                <a:ea typeface="ＭＳ Ｐゴシック" charset="-128"/>
              </a:rPr>
              <a:t>z-score</a:t>
            </a:r>
            <a:r>
              <a:rPr lang="en-US" altLang="ja-JP">
                <a:ea typeface="ＭＳ Ｐゴシック" charset="-128"/>
              </a:rPr>
              <a:t>. </a:t>
            </a:r>
            <a:r>
              <a:rPr lang="en-US" altLang="ja-JP" i="1">
                <a:ea typeface="ＭＳ Ｐゴシック" charset="-128"/>
              </a:rPr>
              <a:t>f</a:t>
            </a:r>
            <a:r>
              <a:rPr lang="en-US" altLang="ja-JP">
                <a:ea typeface="ＭＳ Ｐゴシック" charset="-128"/>
              </a:rPr>
              <a:t> is an attribute</a:t>
            </a:r>
            <a:endParaRPr lang="en-US" altLang="en-US"/>
          </a:p>
        </p:txBody>
      </p:sp>
      <p:sp>
        <p:nvSpPr>
          <p:cNvPr id="8304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0468" name="Object 4"/>
          <p:cNvGraphicFramePr>
            <a:graphicFrameLocks noChangeAspect="1"/>
          </p:cNvGraphicFramePr>
          <p:nvPr/>
        </p:nvGraphicFramePr>
        <p:xfrm>
          <a:off x="1727200" y="5157788"/>
          <a:ext cx="42132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70" name="Equation" r:id="rId3" imgW="1816100" imgH="419100" progId="Equation.3">
                  <p:embed/>
                </p:oleObj>
              </mc:Choice>
              <mc:Fallback>
                <p:oleObj name="Equation" r:id="rId3" imgW="1816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157788"/>
                        <a:ext cx="4213225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4BDB97-362A-3A47-B6E1-8725187D0DF3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Interval-scaled attributes (cont …)</a:t>
            </a:r>
            <a:endParaRPr lang="en-US" alt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60463"/>
            <a:ext cx="8229600" cy="1582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FF0000"/>
                </a:solidFill>
              </a:rPr>
              <a:t>Z-score</a:t>
            </a:r>
            <a:r>
              <a:rPr lang="en-US" altLang="en-US" sz="2600"/>
              <a:t>: </a:t>
            </a:r>
            <a:r>
              <a:rPr lang="en-US" altLang="ja-JP" sz="2600">
                <a:ea typeface="ＭＳ Ｐゴシック" charset="-128"/>
              </a:rPr>
              <a:t>transforms the attribute values so that they have a mean of zero and a </a:t>
            </a:r>
            <a:r>
              <a:rPr lang="en-US" altLang="ja-JP" sz="2600" b="1">
                <a:solidFill>
                  <a:srgbClr val="3333CC"/>
                </a:solidFill>
                <a:ea typeface="ＭＳ Ｐゴシック" charset="-128"/>
              </a:rPr>
              <a:t>mean absolute deviation</a:t>
            </a:r>
            <a:r>
              <a:rPr lang="en-US" altLang="ja-JP" sz="2600">
                <a:ea typeface="ＭＳ Ｐゴシック" charset="-128"/>
              </a:rPr>
              <a:t> of 1. The mean absolute deviation of attribute </a:t>
            </a:r>
            <a:r>
              <a:rPr lang="en-US" altLang="ja-JP" sz="2600" i="1">
                <a:ea typeface="ＭＳ Ｐゴシック" charset="-128"/>
              </a:rPr>
              <a:t>f</a:t>
            </a:r>
            <a:r>
              <a:rPr lang="en-US" altLang="ja-JP" sz="2600">
                <a:ea typeface="ＭＳ Ｐゴシック" charset="-128"/>
              </a:rPr>
              <a:t>, denoted by </a:t>
            </a:r>
            <a:r>
              <a:rPr lang="en-US" altLang="ja-JP" sz="2600" i="1">
                <a:ea typeface="ＭＳ Ｐゴシック" charset="-128"/>
              </a:rPr>
              <a:t>s</a:t>
            </a:r>
            <a:r>
              <a:rPr lang="en-US" altLang="ja-JP" sz="2600" i="1" baseline="-25000">
                <a:ea typeface="ＭＳ Ｐゴシック" charset="-128"/>
              </a:rPr>
              <a:t>f</a:t>
            </a:r>
            <a:r>
              <a:rPr lang="en-US" altLang="ja-JP" sz="2600">
                <a:ea typeface="ＭＳ Ｐゴシック" charset="-128"/>
              </a:rPr>
              <a:t>, is computed as follows </a:t>
            </a:r>
            <a:endParaRPr lang="en-US" altLang="en-US" sz="2600"/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2516" name="Object 4"/>
          <p:cNvGraphicFramePr>
            <a:graphicFrameLocks noChangeAspect="1"/>
          </p:cNvGraphicFramePr>
          <p:nvPr/>
        </p:nvGraphicFramePr>
        <p:xfrm>
          <a:off x="1511300" y="2781300"/>
          <a:ext cx="66976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23" name="Equation" r:id="rId3" imgW="2768600" imgH="368300" progId="Equation.3">
                  <p:embed/>
                </p:oleObj>
              </mc:Choice>
              <mc:Fallback>
                <p:oleObj name="Equation" r:id="rId3" imgW="27686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781300"/>
                        <a:ext cx="6697663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2518" name="Object 6"/>
          <p:cNvGraphicFramePr>
            <a:graphicFrameLocks noChangeAspect="1"/>
          </p:cNvGraphicFramePr>
          <p:nvPr/>
        </p:nvGraphicFramePr>
        <p:xfrm>
          <a:off x="1511300" y="3789363"/>
          <a:ext cx="41402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24" name="Equation" r:id="rId5" imgW="1625600" imgH="368300" progId="Equation.3">
                  <p:embed/>
                </p:oleObj>
              </mc:Choice>
              <mc:Fallback>
                <p:oleObj name="Equation" r:id="rId5" imgW="16256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789363"/>
                        <a:ext cx="41402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2520" name="Object 8"/>
          <p:cNvGraphicFramePr>
            <a:graphicFrameLocks noChangeAspect="1"/>
          </p:cNvGraphicFramePr>
          <p:nvPr/>
        </p:nvGraphicFramePr>
        <p:xfrm>
          <a:off x="3095625" y="4975225"/>
          <a:ext cx="277177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25" name="Equation" r:id="rId7" imgW="1028254" imgH="431613" progId="Equation.3">
                  <p:embed/>
                </p:oleObj>
              </mc:Choice>
              <mc:Fallback>
                <p:oleObj name="Equation" r:id="rId7" imgW="1028254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975225"/>
                        <a:ext cx="2771775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22" name="Text Box 10"/>
          <p:cNvSpPr txBox="1">
            <a:spLocks noChangeArrowheads="1"/>
          </p:cNvSpPr>
          <p:nvPr/>
        </p:nvSpPr>
        <p:spPr bwMode="auto">
          <a:xfrm>
            <a:off x="828675" y="5229225"/>
            <a:ext cx="251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altLang="en-US" sz="2800"/>
              <a:t>Z-score: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4B540-9319-2343-A979-2DD5DCC7514C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Ratio-scaled attributes </a:t>
            </a:r>
            <a:endParaRPr lang="en-US" altLang="en-US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Numeric attributes, but unlike interval-scaled attributes, their scales are exponential,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For example, the total amount of microorganisms that evolve in a time </a:t>
            </a:r>
            <a:r>
              <a:rPr lang="en-US" altLang="ja-JP" i="1">
                <a:ea typeface="ＭＳ Ｐゴシック" charset="-128"/>
              </a:rPr>
              <a:t>t</a:t>
            </a:r>
            <a:r>
              <a:rPr lang="en-US" altLang="ja-JP">
                <a:ea typeface="ＭＳ Ｐゴシック" charset="-128"/>
              </a:rPr>
              <a:t> is approximately given by </a:t>
            </a:r>
            <a:endParaRPr lang="en-US" altLang="ja-JP" i="1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ja-JP" i="1">
                <a:ea typeface="ＭＳ Ｐゴシック" charset="-128"/>
              </a:rPr>
              <a:t>		Ae</a:t>
            </a:r>
            <a:r>
              <a:rPr lang="en-US" altLang="ja-JP" i="1" baseline="30000">
                <a:ea typeface="ＭＳ Ｐゴシック" charset="-128"/>
              </a:rPr>
              <a:t>Bt</a:t>
            </a:r>
            <a:r>
              <a:rPr lang="en-US" altLang="ja-JP">
                <a:ea typeface="ＭＳ Ｐゴシック" charset="-128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where </a:t>
            </a:r>
            <a:r>
              <a:rPr lang="en-US" altLang="ja-JP" i="1">
                <a:ea typeface="ＭＳ Ｐゴシック" charset="-128"/>
              </a:rPr>
              <a:t>A</a:t>
            </a:r>
            <a:r>
              <a:rPr lang="en-US" altLang="ja-JP">
                <a:ea typeface="ＭＳ Ｐゴシック" charset="-128"/>
              </a:rPr>
              <a:t> and </a:t>
            </a:r>
            <a:r>
              <a:rPr lang="en-US" altLang="ja-JP" i="1">
                <a:ea typeface="ＭＳ Ｐゴシック" charset="-128"/>
              </a:rPr>
              <a:t>B</a:t>
            </a:r>
            <a:r>
              <a:rPr lang="en-US" altLang="ja-JP">
                <a:ea typeface="ＭＳ Ｐゴシック" charset="-128"/>
              </a:rPr>
              <a:t> are some positive constants.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Do log transform: 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Then treat it as an interval-scaled attribuete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3540" name="Object 4"/>
          <p:cNvGraphicFramePr>
            <a:graphicFrameLocks noChangeAspect="1"/>
          </p:cNvGraphicFramePr>
          <p:nvPr/>
        </p:nvGraphicFramePr>
        <p:xfrm>
          <a:off x="4140200" y="4473575"/>
          <a:ext cx="15843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42" name="Equation" r:id="rId3" imgW="469900" imgH="228600" progId="Equation.3">
                  <p:embed/>
                </p:oleObj>
              </mc:Choice>
              <mc:Fallback>
                <p:oleObj name="Equation" r:id="rId3" imgW="469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73575"/>
                        <a:ext cx="1584325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0ED96F-C496-CA44-A2B6-8D3B7E782AE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clustering for? 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en-US"/>
              <a:t>Let us see some real-life examples</a:t>
            </a:r>
          </a:p>
          <a:p>
            <a:r>
              <a:rPr lang="en-US" altLang="en-US">
                <a:solidFill>
                  <a:srgbClr val="3333CC"/>
                </a:solidFill>
              </a:rPr>
              <a:t>Example 1</a:t>
            </a:r>
            <a:r>
              <a:rPr lang="en-US" altLang="en-US"/>
              <a:t>: groups people of similar sizes together to make “small”, “medium” and “large” T-Shirts.</a:t>
            </a:r>
          </a:p>
          <a:p>
            <a:pPr lvl="1"/>
            <a:r>
              <a:rPr lang="en-US" altLang="en-US"/>
              <a:t>Tailor-made for each person: too expensive</a:t>
            </a:r>
          </a:p>
          <a:p>
            <a:pPr lvl="1"/>
            <a:r>
              <a:rPr lang="en-US" altLang="en-US"/>
              <a:t>One-size-fits-all: does not fit all. </a:t>
            </a:r>
          </a:p>
          <a:p>
            <a:r>
              <a:rPr lang="en-US" altLang="en-US">
                <a:solidFill>
                  <a:srgbClr val="3333CC"/>
                </a:solidFill>
              </a:rPr>
              <a:t>Example 2</a:t>
            </a:r>
            <a:r>
              <a:rPr lang="en-US" altLang="en-US"/>
              <a:t>: In marketing, segment customers according to their similarities</a:t>
            </a:r>
          </a:p>
          <a:p>
            <a:pPr lvl="1"/>
            <a:r>
              <a:rPr lang="en-US" altLang="en-US"/>
              <a:t>To do targeted marketing.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C96C4-4C13-5948-B10F-E83F4B8A8DF0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Nominal attributes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82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Sometime, we need to transform nominal attributes to numeric attributes.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Transform nominal attributes to binary attributes.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The number of values of a nominal attribute is </a:t>
            </a:r>
            <a:r>
              <a:rPr lang="en-US" altLang="ja-JP" i="1">
                <a:ea typeface="ＭＳ Ｐゴシック" charset="-128"/>
              </a:rPr>
              <a:t>v</a:t>
            </a:r>
            <a:r>
              <a:rPr lang="en-US" altLang="ja-JP">
                <a:ea typeface="ＭＳ Ｐゴシック" charset="-128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Create </a:t>
            </a:r>
            <a:r>
              <a:rPr lang="en-US" altLang="ja-JP" i="1">
                <a:ea typeface="ＭＳ Ｐゴシック" charset="-128"/>
              </a:rPr>
              <a:t>v</a:t>
            </a:r>
            <a:r>
              <a:rPr lang="en-US" altLang="ja-JP">
                <a:ea typeface="ＭＳ Ｐゴシック" charset="-128"/>
              </a:rPr>
              <a:t> binary attributes to represent them.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If a data instance for the nominal attribute takes a particular value, the value of its binary attribute is set to 1, otherwise it is set to 0.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The resulting binary attributes can be used as numeric attributes, with two values, 0 and 1. </a:t>
            </a:r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1F909F-0F52-5040-A877-90023AA23092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Nominal attributes: an example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826000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Nominal attribute </a:t>
            </a:r>
            <a:r>
              <a:rPr lang="en-US" altLang="ja-JP" i="1">
                <a:ea typeface="ＭＳ Ｐゴシック" charset="-128"/>
              </a:rPr>
              <a:t>fruit</a:t>
            </a:r>
            <a:r>
              <a:rPr lang="en-US" altLang="ja-JP">
                <a:ea typeface="ＭＳ Ｐゴシック" charset="-128"/>
              </a:rPr>
              <a:t>: has three values, </a:t>
            </a:r>
          </a:p>
          <a:p>
            <a:pPr lvl="1"/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Apple, Orange, </a:t>
            </a:r>
            <a:r>
              <a:rPr lang="en-US" altLang="ja-JP">
                <a:ea typeface="ＭＳ Ｐゴシック" charset="-128"/>
              </a:rPr>
              <a:t>and</a:t>
            </a:r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 Pear</a:t>
            </a:r>
            <a:r>
              <a:rPr lang="en-US" altLang="ja-JP">
                <a:ea typeface="ＭＳ Ｐゴシック" charset="-128"/>
              </a:rPr>
              <a:t> </a:t>
            </a:r>
          </a:p>
          <a:p>
            <a:r>
              <a:rPr lang="en-US" altLang="ja-JP">
                <a:ea typeface="ＭＳ Ｐゴシック" charset="-128"/>
              </a:rPr>
              <a:t>We create three binary attributes called, 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Apple</a:t>
            </a:r>
            <a:r>
              <a:rPr lang="en-US" altLang="ja-JP">
                <a:ea typeface="ＭＳ Ｐゴシック" charset="-128"/>
              </a:rPr>
              <a:t>,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 Orange</a:t>
            </a:r>
            <a:r>
              <a:rPr lang="en-US" altLang="ja-JP">
                <a:ea typeface="ＭＳ Ｐゴシック" charset="-128"/>
              </a:rPr>
              <a:t>, and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 Pear</a:t>
            </a:r>
            <a:r>
              <a:rPr lang="en-US" altLang="ja-JP">
                <a:ea typeface="ＭＳ Ｐゴシック" charset="-128"/>
              </a:rPr>
              <a:t> in the new data. </a:t>
            </a:r>
          </a:p>
          <a:p>
            <a:r>
              <a:rPr lang="en-US" altLang="ja-JP">
                <a:ea typeface="ＭＳ Ｐゴシック" charset="-128"/>
              </a:rPr>
              <a:t>If a particular data instance in the original data has Apple as the value for </a:t>
            </a:r>
            <a:r>
              <a:rPr lang="en-US" altLang="ja-JP" i="1">
                <a:ea typeface="ＭＳ Ｐゴシック" charset="-128"/>
              </a:rPr>
              <a:t>fruit</a:t>
            </a:r>
            <a:r>
              <a:rPr lang="en-US" altLang="ja-JP">
                <a:ea typeface="ＭＳ Ｐゴシック" charset="-128"/>
              </a:rPr>
              <a:t>, </a:t>
            </a:r>
          </a:p>
          <a:p>
            <a:pPr lvl="1"/>
            <a:r>
              <a:rPr lang="en-US" altLang="ja-JP">
                <a:ea typeface="ＭＳ Ｐゴシック" charset="-128"/>
              </a:rPr>
              <a:t>then in the transformed data, we set the value of the attribute Apple to 1, and </a:t>
            </a:r>
          </a:p>
          <a:p>
            <a:pPr lvl="1"/>
            <a:r>
              <a:rPr lang="en-US" altLang="ja-JP">
                <a:ea typeface="ＭＳ Ｐゴシック" charset="-128"/>
              </a:rPr>
              <a:t>the values of attributes Orange and Pear to 0 </a:t>
            </a:r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D22256-94B4-9040-8086-F83E880D9EBF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Ordinal attributes </a:t>
            </a:r>
            <a:endParaRPr lang="en-US" altLang="en-US"/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Ordinal attribute: an </a:t>
            </a:r>
            <a:r>
              <a:rPr lang="en-US" altLang="ja-JP">
                <a:ea typeface="ＭＳ Ｐゴシック" charset="-128"/>
              </a:rPr>
              <a:t>ordinal attribute is like a nominal attribute, but its values have a</a:t>
            </a:r>
            <a:r>
              <a:rPr lang="en-US" altLang="ja-JP" b="1">
                <a:ea typeface="ＭＳ Ｐゴシック" charset="-128"/>
              </a:rPr>
              <a:t> </a:t>
            </a:r>
            <a:r>
              <a:rPr lang="en-US" altLang="ja-JP">
                <a:ea typeface="ＭＳ Ｐゴシック" charset="-128"/>
              </a:rPr>
              <a:t>numerical ordering. E.g.,</a:t>
            </a:r>
          </a:p>
          <a:p>
            <a:pPr lvl="1"/>
            <a:r>
              <a:rPr lang="en-US" altLang="ja-JP">
                <a:ea typeface="ＭＳ Ｐゴシック" charset="-128"/>
              </a:rPr>
              <a:t>Age attribute with values: Young, MiddleAge and Old. They are ordered. </a:t>
            </a:r>
          </a:p>
          <a:p>
            <a:pPr lvl="1"/>
            <a:r>
              <a:rPr lang="en-US" altLang="ja-JP">
                <a:ea typeface="ＭＳ Ｐゴシック" charset="-128"/>
              </a:rPr>
              <a:t>Common approach to standardization: treat is as an interval-scaled attribute. </a:t>
            </a:r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CFBEF1-FDD9-8B43-863C-7C727ACAE4B5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15888"/>
            <a:ext cx="8229600" cy="1139825"/>
          </a:xfrm>
        </p:spPr>
        <p:txBody>
          <a:bodyPr/>
          <a:lstStyle/>
          <a:p>
            <a:r>
              <a:rPr lang="en-US" altLang="en-US" b="1"/>
              <a:t>Road map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56213"/>
          </a:xfrm>
        </p:spPr>
        <p:txBody>
          <a:bodyPr/>
          <a:lstStyle/>
          <a:p>
            <a:r>
              <a:rPr lang="en-US" altLang="en-US" sz="2600" b="1"/>
              <a:t>Basic concepts</a:t>
            </a:r>
          </a:p>
          <a:p>
            <a:r>
              <a:rPr lang="en-US" altLang="en-US" sz="2600" b="1"/>
              <a:t>K-means algorithm</a:t>
            </a:r>
          </a:p>
          <a:p>
            <a:r>
              <a:rPr lang="en-US" altLang="en-US" sz="2600" b="1"/>
              <a:t>Representation of clusters</a:t>
            </a:r>
          </a:p>
          <a:p>
            <a:r>
              <a:rPr lang="en-US" altLang="en-US" sz="2600" b="1"/>
              <a:t>Hierarchical clustering</a:t>
            </a:r>
          </a:p>
          <a:p>
            <a:r>
              <a:rPr lang="en-US" altLang="en-US" sz="2600" b="1"/>
              <a:t>Distance functions</a:t>
            </a:r>
          </a:p>
          <a:p>
            <a:r>
              <a:rPr lang="en-US" altLang="en-US" sz="2600" b="1"/>
              <a:t>Data standardization</a:t>
            </a:r>
          </a:p>
          <a:p>
            <a:r>
              <a:rPr lang="en-US" altLang="en-US" sz="2600" b="1">
                <a:solidFill>
                  <a:srgbClr val="FF0000"/>
                </a:solidFill>
              </a:rPr>
              <a:t>Handling mixed attributes</a:t>
            </a:r>
          </a:p>
          <a:p>
            <a:r>
              <a:rPr lang="en-US" altLang="en-US" sz="2600" b="1"/>
              <a:t>Which clustering algorithm to use?</a:t>
            </a:r>
          </a:p>
          <a:p>
            <a:r>
              <a:rPr lang="en-US" altLang="en-US" sz="2600" b="1"/>
              <a:t>Cluster evaluation</a:t>
            </a:r>
          </a:p>
          <a:p>
            <a:r>
              <a:rPr lang="en-US" altLang="en-US" sz="2600" b="1"/>
              <a:t>Discovering holes and data regions</a:t>
            </a:r>
          </a:p>
          <a:p>
            <a:r>
              <a:rPr lang="en-US" altLang="en-US" sz="2600" b="1"/>
              <a:t>Summary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1C27C-0D62-B546-82A6-EE000F5A59FF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Mixed attributes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68875"/>
          </a:xfrm>
        </p:spPr>
        <p:txBody>
          <a:bodyPr/>
          <a:lstStyle/>
          <a:p>
            <a:r>
              <a:rPr lang="en-US" altLang="en-US"/>
              <a:t>Our distance functions given are for data with all numeric attributes, or all nominal attributes, etc. </a:t>
            </a:r>
          </a:p>
          <a:p>
            <a:r>
              <a:rPr lang="en-US" altLang="en-US"/>
              <a:t>Practical data has different types:</a:t>
            </a:r>
          </a:p>
          <a:p>
            <a:pPr lvl="1"/>
            <a:r>
              <a:rPr lang="en-US" altLang="ja-JP">
                <a:ea typeface="ＭＳ Ｐゴシック" charset="-128"/>
              </a:rPr>
              <a:t>Any subset of the 6 types of attributes, </a:t>
            </a:r>
          </a:p>
          <a:p>
            <a:pPr lvl="2"/>
            <a:r>
              <a:rPr lang="en-US" altLang="ja-JP" b="1">
                <a:ea typeface="ＭＳ Ｐゴシック" charset="-128"/>
              </a:rPr>
              <a:t>interval-scaled</a:t>
            </a:r>
            <a:r>
              <a:rPr lang="en-US" altLang="ja-JP">
                <a:ea typeface="ＭＳ Ｐゴシック" charset="-128"/>
              </a:rPr>
              <a:t>, </a:t>
            </a:r>
          </a:p>
          <a:p>
            <a:pPr lvl="2"/>
            <a:r>
              <a:rPr lang="en-US" altLang="ja-JP" b="1">
                <a:ea typeface="ＭＳ Ｐゴシック" charset="-128"/>
              </a:rPr>
              <a:t>symmetric binary</a:t>
            </a:r>
            <a:r>
              <a:rPr lang="en-US" altLang="ja-JP">
                <a:ea typeface="ＭＳ Ｐゴシック" charset="-128"/>
              </a:rPr>
              <a:t>, </a:t>
            </a:r>
          </a:p>
          <a:p>
            <a:pPr lvl="2"/>
            <a:r>
              <a:rPr lang="en-US" altLang="ja-JP" b="1">
                <a:ea typeface="ＭＳ Ｐゴシック" charset="-128"/>
              </a:rPr>
              <a:t>asymmetric binary</a:t>
            </a:r>
            <a:r>
              <a:rPr lang="en-US" altLang="ja-JP">
                <a:ea typeface="ＭＳ Ｐゴシック" charset="-128"/>
              </a:rPr>
              <a:t>, </a:t>
            </a:r>
          </a:p>
          <a:p>
            <a:pPr lvl="2"/>
            <a:r>
              <a:rPr lang="en-US" altLang="ja-JP" b="1">
                <a:ea typeface="ＭＳ Ｐゴシック" charset="-128"/>
              </a:rPr>
              <a:t>ratio-scaled</a:t>
            </a:r>
            <a:r>
              <a:rPr lang="en-US" altLang="ja-JP">
                <a:ea typeface="ＭＳ Ｐゴシック" charset="-128"/>
              </a:rPr>
              <a:t>, </a:t>
            </a:r>
          </a:p>
          <a:p>
            <a:pPr lvl="2"/>
            <a:r>
              <a:rPr lang="en-US" altLang="ja-JP" b="1">
                <a:ea typeface="ＭＳ Ｐゴシック" charset="-128"/>
              </a:rPr>
              <a:t>ordinal</a:t>
            </a:r>
            <a:r>
              <a:rPr lang="en-US" altLang="ja-JP">
                <a:ea typeface="ＭＳ Ｐゴシック" charset="-128"/>
              </a:rPr>
              <a:t> and </a:t>
            </a:r>
          </a:p>
          <a:p>
            <a:pPr lvl="2"/>
            <a:r>
              <a:rPr lang="en-US" altLang="ja-JP" b="1">
                <a:ea typeface="ＭＳ Ｐゴシック" charset="-128"/>
              </a:rPr>
              <a:t>nominal</a:t>
            </a:r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4A746C-DB02-6E42-94D9-322BB3CAABE1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 to a single type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4970462"/>
          </a:xfrm>
        </p:spPr>
        <p:txBody>
          <a:bodyPr/>
          <a:lstStyle/>
          <a:p>
            <a:r>
              <a:rPr lang="en-US" altLang="en-US"/>
              <a:t>One common way of dealing with mixed attributes is to </a:t>
            </a:r>
          </a:p>
          <a:p>
            <a:pPr lvl="1"/>
            <a:r>
              <a:rPr lang="en-US" altLang="en-US"/>
              <a:t>Decide the dominant attribute type, and</a:t>
            </a:r>
          </a:p>
          <a:p>
            <a:pPr lvl="1"/>
            <a:r>
              <a:rPr lang="en-US" altLang="en-US"/>
              <a:t>Convert the other types to this type.</a:t>
            </a:r>
          </a:p>
          <a:p>
            <a:r>
              <a:rPr lang="en-US" altLang="ja-JP">
                <a:ea typeface="ＭＳ Ｐゴシック" charset="-128"/>
              </a:rPr>
              <a:t>E.g, if most attributes in a data set are interval-scaled, </a:t>
            </a:r>
          </a:p>
          <a:p>
            <a:pPr lvl="1"/>
            <a:r>
              <a:rPr lang="en-US" altLang="ja-JP">
                <a:ea typeface="ＭＳ Ｐゴシック" charset="-128"/>
              </a:rPr>
              <a:t>we convert ordinal attributes and ratio-scaled attributes to interval-scaled attributes. </a:t>
            </a:r>
          </a:p>
          <a:p>
            <a:pPr lvl="1"/>
            <a:r>
              <a:rPr lang="en-US" altLang="ja-JP">
                <a:ea typeface="ＭＳ Ｐゴシック" charset="-128"/>
              </a:rPr>
              <a:t>It is also appropriate to treat symmetric binary attributes as interval-scaled attributes.</a:t>
            </a: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40AFB5-83E5-3D4D-B4E7-FF7412993820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 to a single type (cont …)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It does not make much sense to convert a 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nominal attribute</a:t>
            </a:r>
            <a:r>
              <a:rPr lang="en-US" altLang="ja-JP">
                <a:ea typeface="ＭＳ Ｐゴシック" charset="-128"/>
              </a:rPr>
              <a:t> or an 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asymmetric binary</a:t>
            </a:r>
            <a:r>
              <a:rPr lang="en-US" altLang="ja-JP">
                <a:ea typeface="ＭＳ Ｐゴシック" charset="-128"/>
              </a:rPr>
              <a:t> attribute to an interval-scaled attribute, </a:t>
            </a:r>
          </a:p>
          <a:p>
            <a:pPr lvl="1"/>
            <a:r>
              <a:rPr lang="en-US" altLang="ja-JP">
                <a:ea typeface="ＭＳ Ｐゴシック" charset="-128"/>
              </a:rPr>
              <a:t>but it is still frequently done in practice by assigning some numbers to them according to some hidden ordering, e.g., prices of the fruits</a:t>
            </a:r>
          </a:p>
          <a:p>
            <a:r>
              <a:rPr lang="en-US" altLang="ja-JP">
                <a:ea typeface="ＭＳ Ｐゴシック" charset="-128"/>
              </a:rPr>
              <a:t>Alternatively, a nominal attribute can be converted to a set of (symmetric) binary attributes, which are then treated as numeric attributes.</a:t>
            </a:r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EDC613-763C-5349-BA1A-E9CDD631D209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individual distances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196975"/>
            <a:ext cx="4500563" cy="4530725"/>
          </a:xfrm>
        </p:spPr>
        <p:txBody>
          <a:bodyPr/>
          <a:lstStyle/>
          <a:p>
            <a:r>
              <a:rPr lang="en-US" altLang="en-US" sz="2600"/>
              <a:t>This approach computes individual attribute distances and then combine them. </a:t>
            </a:r>
          </a:p>
          <a:p>
            <a:endParaRPr lang="en-US" altLang="en-US" sz="2600"/>
          </a:p>
        </p:txBody>
      </p:sp>
      <p:pic>
        <p:nvPicPr>
          <p:cNvPr id="840710" name="Picture 6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600" y="3033713"/>
            <a:ext cx="7920038" cy="230346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0709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40708" name="Object 4"/>
          <p:cNvGraphicFramePr>
            <a:graphicFrameLocks noChangeAspect="1"/>
          </p:cNvGraphicFramePr>
          <p:nvPr/>
        </p:nvGraphicFramePr>
        <p:xfrm>
          <a:off x="4932363" y="1484313"/>
          <a:ext cx="3492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14" name="Equation" r:id="rId4" imgW="1485900" imgH="596900" progId="Equation.3">
                  <p:embed/>
                </p:oleObj>
              </mc:Choice>
              <mc:Fallback>
                <p:oleObj name="Equation" r:id="rId4" imgW="14859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84313"/>
                        <a:ext cx="34925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0712" name="Picture 8"/>
          <p:cNvPicPr>
            <a:picLocks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5481638"/>
            <a:ext cx="7237412" cy="50323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E3F192-2DD4-A845-949A-6BA1FB6A1493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2400"/>
            <a:ext cx="8229600" cy="1139825"/>
          </a:xfrm>
        </p:spPr>
        <p:txBody>
          <a:bodyPr/>
          <a:lstStyle/>
          <a:p>
            <a:r>
              <a:rPr lang="en-US" altLang="en-US" b="1"/>
              <a:t>Road map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4563"/>
            <a:ext cx="8229600" cy="5256212"/>
          </a:xfrm>
        </p:spPr>
        <p:txBody>
          <a:bodyPr/>
          <a:lstStyle/>
          <a:p>
            <a:r>
              <a:rPr lang="en-US" altLang="en-US" sz="2600" b="1"/>
              <a:t>Basic concepts</a:t>
            </a:r>
          </a:p>
          <a:p>
            <a:r>
              <a:rPr lang="en-US" altLang="en-US" sz="2600" b="1"/>
              <a:t>K-means algorithm</a:t>
            </a:r>
          </a:p>
          <a:p>
            <a:r>
              <a:rPr lang="en-US" altLang="en-US" sz="2600" b="1"/>
              <a:t>Representation of clusters</a:t>
            </a:r>
          </a:p>
          <a:p>
            <a:r>
              <a:rPr lang="en-US" altLang="en-US" sz="2600" b="1"/>
              <a:t>Hierarchical clustering</a:t>
            </a:r>
          </a:p>
          <a:p>
            <a:r>
              <a:rPr lang="en-US" altLang="en-US" sz="2600" b="1"/>
              <a:t>Distance functions</a:t>
            </a:r>
          </a:p>
          <a:p>
            <a:r>
              <a:rPr lang="en-US" altLang="en-US" sz="2600" b="1"/>
              <a:t>Data standardization</a:t>
            </a:r>
          </a:p>
          <a:p>
            <a:r>
              <a:rPr lang="en-US" altLang="en-US" sz="2600" b="1"/>
              <a:t>Handling mixed attributes</a:t>
            </a:r>
          </a:p>
          <a:p>
            <a:r>
              <a:rPr lang="en-US" altLang="en-US" sz="2600" b="1">
                <a:solidFill>
                  <a:srgbClr val="FF0000"/>
                </a:solidFill>
              </a:rPr>
              <a:t>Which clustering algorithm to use?</a:t>
            </a:r>
          </a:p>
          <a:p>
            <a:r>
              <a:rPr lang="en-US" altLang="en-US" sz="2600" b="1"/>
              <a:t>Cluster evaluation</a:t>
            </a:r>
          </a:p>
          <a:p>
            <a:r>
              <a:rPr lang="en-US" altLang="en-US" sz="2600" b="1"/>
              <a:t>Discovering holes and data regions</a:t>
            </a:r>
          </a:p>
          <a:p>
            <a:r>
              <a:rPr lang="en-US" altLang="en-US" sz="2600" b="1"/>
              <a:t>Summary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FBE32-7BF2-CF41-8F21-F6F1AEC24591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choose a clustering algorithm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60463"/>
            <a:ext cx="8229600" cy="5148262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Clustering research has a long history. A vast collection of algorithms are available.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We only introduced several main algorithms. </a:t>
            </a:r>
          </a:p>
          <a:p>
            <a:r>
              <a:rPr lang="en-US" altLang="ja-JP" sz="2600">
                <a:solidFill>
                  <a:srgbClr val="FF0000"/>
                </a:solidFill>
                <a:ea typeface="ＭＳ Ｐゴシック" charset="-128"/>
              </a:rPr>
              <a:t>Choosing the “best” algorithm is a challenge</a:t>
            </a:r>
            <a:r>
              <a:rPr lang="en-US" altLang="ja-JP" sz="2600">
                <a:ea typeface="ＭＳ Ｐゴシック" charset="-128"/>
              </a:rPr>
              <a:t>.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Every algorithm has limitations and works well with certain data distributions.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I</a:t>
            </a:r>
            <a:r>
              <a:rPr lang="en-US" altLang="zh-CN" sz="2200">
                <a:ea typeface="宋体" charset="0"/>
              </a:rPr>
              <a:t>t is very hard, if not impossible, to know what distribution the application data follow. </a:t>
            </a:r>
            <a:r>
              <a:rPr lang="en-US" altLang="ja-JP" sz="2200">
                <a:ea typeface="ＭＳ Ｐゴシック" charset="-128"/>
              </a:rPr>
              <a:t>The data may not fully </a:t>
            </a:r>
            <a:r>
              <a:rPr lang="en-US" altLang="zh-CN" sz="2200">
                <a:ea typeface="宋体" charset="0"/>
              </a:rPr>
              <a:t>follow any “ideal” structure or distribution required by the algorithms.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One also needs to decide how to standardize the data, to choose a suitable distance function and to select other parameter values. </a:t>
            </a:r>
            <a:endParaRPr lang="en-US" alt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5DBB1-FC0F-4747-A00A-529E05DE5F1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clustering for? (cont…)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Example 3</a:t>
            </a:r>
            <a:r>
              <a:rPr lang="en-US" altLang="en-US"/>
              <a:t>: Given a collection of text documents, we want to organize them according to their content similarities,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 produce a topic hierarchy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In fact, clustering is one of the most utilized data mining techniques</a:t>
            </a:r>
            <a:r>
              <a:rPr lang="en-US" altLang="en-US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It has a long history, and used in almost every field, e.g., medicine</a:t>
            </a:r>
            <a:r>
              <a:rPr lang="en-US" altLang="zh-CN">
                <a:ea typeface="宋体" charset="0"/>
              </a:rPr>
              <a:t>, psychology, botany, sociology, biology, </a:t>
            </a:r>
            <a:r>
              <a:rPr lang="en-US" altLang="ja-JP">
                <a:ea typeface="ＭＳ Ｐゴシック" charset="-128"/>
              </a:rPr>
              <a:t>archeology</a:t>
            </a:r>
            <a:r>
              <a:rPr lang="en-US" altLang="zh-CN">
                <a:ea typeface="宋体" charset="0"/>
              </a:rPr>
              <a:t>, marketing, insurance, libraries, etc.</a:t>
            </a:r>
            <a:r>
              <a:rPr lang="en-US" altLang="ja-JP">
                <a:ea typeface="ＭＳ Ｐゴシック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In recent years, due to the rapid increase of online documents, text clustering becomes important. </a:t>
            </a:r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51510-E2BD-9545-AD81-F0EEE0CCC77C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413" cy="1139825"/>
          </a:xfrm>
        </p:spPr>
        <p:txBody>
          <a:bodyPr/>
          <a:lstStyle/>
          <a:p>
            <a:r>
              <a:rPr lang="en-US" altLang="en-US"/>
              <a:t>Choose a clustering algorithm (cont …)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Due to these complexities, </a:t>
            </a:r>
            <a:r>
              <a:rPr lang="en-US" altLang="zh-CN" sz="2600">
                <a:ea typeface="宋体" charset="0"/>
              </a:rPr>
              <a:t>the common practice is to </a:t>
            </a:r>
          </a:p>
          <a:p>
            <a:pPr lvl="1"/>
            <a:r>
              <a:rPr lang="en-US" altLang="zh-CN" sz="2200">
                <a:ea typeface="宋体" charset="0"/>
              </a:rPr>
              <a:t>run several algorithms using different distance functions and parameter settings, and </a:t>
            </a:r>
          </a:p>
          <a:p>
            <a:pPr lvl="1"/>
            <a:r>
              <a:rPr lang="en-US" altLang="zh-CN" sz="2200">
                <a:ea typeface="宋体" charset="0"/>
              </a:rPr>
              <a:t>then carefully analyze and compare the results.</a:t>
            </a:r>
          </a:p>
          <a:p>
            <a:r>
              <a:rPr lang="en-US" altLang="zh-CN" sz="2600">
                <a:ea typeface="宋体" charset="0"/>
              </a:rPr>
              <a:t>The interpretation of the results must be based on insight into the meaning of the original data together with knowledge of the algorithms used.</a:t>
            </a:r>
          </a:p>
          <a:p>
            <a:r>
              <a:rPr lang="en-US" altLang="zh-CN" sz="2600">
                <a:ea typeface="宋体" charset="0"/>
              </a:rPr>
              <a:t>Clustering is highly </a:t>
            </a:r>
            <a:r>
              <a:rPr lang="en-US" altLang="zh-CN" sz="2600">
                <a:solidFill>
                  <a:srgbClr val="FF0000"/>
                </a:solidFill>
                <a:ea typeface="宋体" charset="0"/>
              </a:rPr>
              <a:t>application dependent</a:t>
            </a:r>
            <a:r>
              <a:rPr lang="en-US" altLang="zh-CN" sz="2600">
                <a:ea typeface="宋体" charset="0"/>
              </a:rPr>
              <a:t> and to certain extent </a:t>
            </a:r>
            <a:r>
              <a:rPr lang="en-US" altLang="zh-CN" sz="2600">
                <a:solidFill>
                  <a:srgbClr val="FF0000"/>
                </a:solidFill>
                <a:ea typeface="宋体" charset="0"/>
              </a:rPr>
              <a:t>subjective</a:t>
            </a:r>
            <a:r>
              <a:rPr lang="en-US" altLang="zh-CN" sz="2600">
                <a:ea typeface="宋体" charset="0"/>
              </a:rPr>
              <a:t> (personal preferences). </a:t>
            </a:r>
            <a:endParaRPr lang="en-US" altLang="en-US" sz="2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53EBA-FA19-7344-969A-B9CCE67294C6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15888"/>
            <a:ext cx="8229600" cy="1139825"/>
          </a:xfrm>
        </p:spPr>
        <p:txBody>
          <a:bodyPr/>
          <a:lstStyle/>
          <a:p>
            <a:r>
              <a:rPr lang="en-US" altLang="en-US" b="1"/>
              <a:t>Road map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56213"/>
          </a:xfrm>
        </p:spPr>
        <p:txBody>
          <a:bodyPr/>
          <a:lstStyle/>
          <a:p>
            <a:r>
              <a:rPr lang="en-US" altLang="en-US" sz="2600" b="1"/>
              <a:t>Basic concepts</a:t>
            </a:r>
          </a:p>
          <a:p>
            <a:r>
              <a:rPr lang="en-US" altLang="en-US" sz="2600" b="1"/>
              <a:t>K-means algorithm</a:t>
            </a:r>
          </a:p>
          <a:p>
            <a:r>
              <a:rPr lang="en-US" altLang="en-US" sz="2600" b="1"/>
              <a:t>Representation of clusters</a:t>
            </a:r>
          </a:p>
          <a:p>
            <a:r>
              <a:rPr lang="en-US" altLang="en-US" sz="2600" b="1"/>
              <a:t>Hierarchical clustering</a:t>
            </a:r>
          </a:p>
          <a:p>
            <a:r>
              <a:rPr lang="en-US" altLang="en-US" sz="2600" b="1"/>
              <a:t>Distance functions</a:t>
            </a:r>
          </a:p>
          <a:p>
            <a:r>
              <a:rPr lang="en-US" altLang="en-US" sz="2600" b="1"/>
              <a:t>Data standardization</a:t>
            </a:r>
          </a:p>
          <a:p>
            <a:r>
              <a:rPr lang="en-US" altLang="en-US" sz="2600" b="1"/>
              <a:t>Handling mixed attributes</a:t>
            </a:r>
          </a:p>
          <a:p>
            <a:r>
              <a:rPr lang="en-US" altLang="en-US" sz="2600" b="1"/>
              <a:t>Which clustering algorithm to use?</a:t>
            </a:r>
          </a:p>
          <a:p>
            <a:r>
              <a:rPr lang="en-US" altLang="en-US" sz="2600" b="1">
                <a:solidFill>
                  <a:srgbClr val="FF0000"/>
                </a:solidFill>
              </a:rPr>
              <a:t>Cluster evaluation</a:t>
            </a:r>
          </a:p>
          <a:p>
            <a:r>
              <a:rPr lang="en-US" altLang="en-US" sz="2600" b="1"/>
              <a:t>Discovering holes and data regions</a:t>
            </a:r>
          </a:p>
          <a:p>
            <a:r>
              <a:rPr lang="en-US" altLang="en-US" sz="2600" b="1"/>
              <a:t>Summary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4908C-1CF5-3347-8848-91E70BEA836C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</a:rPr>
              <a:t>Cluster Evaluation: hard problem</a:t>
            </a:r>
            <a:endParaRPr lang="en-US" altLang="en-US"/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r>
              <a:rPr lang="en-US" altLang="zh-CN">
                <a:ea typeface="宋体" charset="0"/>
              </a:rPr>
              <a:t>The quality of a clustering is very hard to evaluate because</a:t>
            </a:r>
          </a:p>
          <a:p>
            <a:pPr lvl="1"/>
            <a:r>
              <a:rPr lang="en-US" altLang="zh-CN">
                <a:ea typeface="宋体" charset="0"/>
              </a:rPr>
              <a:t>We do not know the correct clusters</a:t>
            </a:r>
          </a:p>
          <a:p>
            <a:r>
              <a:rPr lang="en-US" altLang="zh-CN">
                <a:ea typeface="宋体" charset="0"/>
              </a:rPr>
              <a:t>Some methods are used: </a:t>
            </a:r>
          </a:p>
          <a:p>
            <a:pPr lvl="1"/>
            <a:r>
              <a:rPr lang="en-US" altLang="zh-CN">
                <a:ea typeface="宋体" charset="0"/>
              </a:rPr>
              <a:t>User inspection</a:t>
            </a:r>
          </a:p>
          <a:p>
            <a:pPr lvl="2"/>
            <a:r>
              <a:rPr lang="en-US" altLang="zh-CN">
                <a:ea typeface="宋体" charset="0"/>
              </a:rPr>
              <a:t>Study centroids, and spreads</a:t>
            </a:r>
          </a:p>
          <a:p>
            <a:pPr lvl="2"/>
            <a:r>
              <a:rPr lang="en-US" altLang="zh-CN">
                <a:ea typeface="宋体" charset="0"/>
              </a:rPr>
              <a:t>Rules from a decision tree.</a:t>
            </a:r>
          </a:p>
          <a:p>
            <a:pPr lvl="2"/>
            <a:r>
              <a:rPr lang="en-US" altLang="zh-CN">
                <a:ea typeface="宋体" charset="0"/>
              </a:rPr>
              <a:t>For text documents, one can read some documents in clusters. </a:t>
            </a:r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5FF0C-889D-3542-9826-7113EAD926A5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</a:rPr>
              <a:t>Cluster evaluation: ground truth</a:t>
            </a:r>
            <a:endParaRPr lang="en-US" altLang="en-US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49388"/>
            <a:ext cx="8353425" cy="4787900"/>
          </a:xfrm>
        </p:spPr>
        <p:txBody>
          <a:bodyPr/>
          <a:lstStyle/>
          <a:p>
            <a:r>
              <a:rPr lang="en-US" altLang="en-US"/>
              <a:t>We use some labeled data (for classification)</a:t>
            </a:r>
          </a:p>
          <a:p>
            <a:r>
              <a:rPr lang="en-US" altLang="en-US">
                <a:solidFill>
                  <a:srgbClr val="FF0000"/>
                </a:solidFill>
              </a:rPr>
              <a:t>Assumption</a:t>
            </a:r>
            <a:r>
              <a:rPr lang="en-US" altLang="en-US"/>
              <a:t>: Each class is a cluster.</a:t>
            </a:r>
          </a:p>
          <a:p>
            <a:r>
              <a:rPr lang="en-US" altLang="zh-CN">
                <a:ea typeface="宋体" charset="0"/>
              </a:rPr>
              <a:t>After clustering, a confusion matrix is constructed. From the matrix, we compute various measurements, entropy, purity, precision, recall and F-score. </a:t>
            </a:r>
          </a:p>
          <a:p>
            <a:pPr lvl="1"/>
            <a:r>
              <a:rPr lang="en-US" altLang="zh-CN">
                <a:ea typeface="宋体" charset="0"/>
              </a:rPr>
              <a:t>Let the classes in the data </a:t>
            </a:r>
            <a:r>
              <a:rPr lang="en-US" altLang="zh-CN" i="1">
                <a:ea typeface="宋体" charset="0"/>
              </a:rPr>
              <a:t>D</a:t>
            </a:r>
            <a:r>
              <a:rPr lang="en-US" altLang="zh-CN">
                <a:ea typeface="宋体" charset="0"/>
              </a:rPr>
              <a:t> be </a:t>
            </a:r>
            <a:r>
              <a:rPr lang="en-US" altLang="zh-CN" i="1">
                <a:ea typeface="宋体" charset="0"/>
              </a:rPr>
              <a:t>C</a:t>
            </a:r>
            <a:r>
              <a:rPr lang="en-US" altLang="zh-CN">
                <a:ea typeface="宋体" charset="0"/>
              </a:rPr>
              <a:t> = (</a:t>
            </a:r>
            <a:r>
              <a:rPr lang="en-US" altLang="zh-CN" i="1">
                <a:ea typeface="宋体" charset="0"/>
              </a:rPr>
              <a:t>c</a:t>
            </a:r>
            <a:r>
              <a:rPr lang="en-US" altLang="zh-CN" baseline="-25000">
                <a:ea typeface="宋体" charset="0"/>
              </a:rPr>
              <a:t>1</a:t>
            </a:r>
            <a:r>
              <a:rPr lang="en-US" altLang="zh-CN">
                <a:ea typeface="宋体" charset="0"/>
              </a:rPr>
              <a:t>, </a:t>
            </a:r>
            <a:r>
              <a:rPr lang="en-US" altLang="zh-CN" i="1">
                <a:ea typeface="宋体" charset="0"/>
              </a:rPr>
              <a:t>c</a:t>
            </a:r>
            <a:r>
              <a:rPr lang="en-US" altLang="zh-CN" baseline="-25000">
                <a:ea typeface="宋体" charset="0"/>
              </a:rPr>
              <a:t>2</a:t>
            </a:r>
            <a:r>
              <a:rPr lang="en-US" altLang="zh-CN">
                <a:ea typeface="宋体" charset="0"/>
              </a:rPr>
              <a:t>, …, </a:t>
            </a:r>
            <a:r>
              <a:rPr lang="en-US" altLang="zh-CN" i="1">
                <a:ea typeface="宋体" charset="0"/>
              </a:rPr>
              <a:t>c</a:t>
            </a:r>
            <a:r>
              <a:rPr lang="en-US" altLang="zh-CN" baseline="-25000">
                <a:ea typeface="宋体" charset="0"/>
              </a:rPr>
              <a:t>k</a:t>
            </a:r>
            <a:r>
              <a:rPr lang="en-US" altLang="zh-CN">
                <a:ea typeface="宋体" charset="0"/>
              </a:rPr>
              <a:t>). The clustering method produces </a:t>
            </a:r>
            <a:r>
              <a:rPr lang="en-US" altLang="zh-CN" i="1">
                <a:ea typeface="宋体" charset="0"/>
              </a:rPr>
              <a:t>k</a:t>
            </a:r>
            <a:r>
              <a:rPr lang="en-US" altLang="zh-CN">
                <a:ea typeface="宋体" charset="0"/>
              </a:rPr>
              <a:t> clusters, which divides </a:t>
            </a:r>
            <a:r>
              <a:rPr lang="en-US" altLang="zh-CN" i="1">
                <a:ea typeface="宋体" charset="0"/>
              </a:rPr>
              <a:t>D</a:t>
            </a:r>
            <a:r>
              <a:rPr lang="en-US" altLang="zh-CN">
                <a:ea typeface="宋体" charset="0"/>
              </a:rPr>
              <a:t> into </a:t>
            </a:r>
            <a:r>
              <a:rPr lang="en-US" altLang="zh-CN" i="1">
                <a:ea typeface="宋体" charset="0"/>
              </a:rPr>
              <a:t>k</a:t>
            </a:r>
            <a:r>
              <a:rPr lang="en-US" altLang="zh-CN">
                <a:ea typeface="宋体" charset="0"/>
              </a:rPr>
              <a:t> disjoint subsets, </a:t>
            </a:r>
            <a:r>
              <a:rPr lang="en-US" altLang="zh-CN" i="1">
                <a:ea typeface="宋体" charset="0"/>
              </a:rPr>
              <a:t>D</a:t>
            </a:r>
            <a:r>
              <a:rPr lang="en-US" altLang="zh-CN" baseline="-25000">
                <a:ea typeface="宋体" charset="0"/>
              </a:rPr>
              <a:t>1</a:t>
            </a:r>
            <a:r>
              <a:rPr lang="en-US" altLang="zh-CN">
                <a:ea typeface="宋体" charset="0"/>
              </a:rPr>
              <a:t>, </a:t>
            </a:r>
            <a:r>
              <a:rPr lang="en-US" altLang="zh-CN" i="1">
                <a:ea typeface="宋体" charset="0"/>
              </a:rPr>
              <a:t>D</a:t>
            </a:r>
            <a:r>
              <a:rPr lang="en-US" altLang="zh-CN" baseline="-25000">
                <a:ea typeface="宋体" charset="0"/>
              </a:rPr>
              <a:t>2</a:t>
            </a:r>
            <a:r>
              <a:rPr lang="en-US" altLang="zh-CN">
                <a:ea typeface="宋体" charset="0"/>
              </a:rPr>
              <a:t>, …, </a:t>
            </a:r>
            <a:r>
              <a:rPr lang="en-US" altLang="zh-CN" i="1">
                <a:ea typeface="宋体" charset="0"/>
              </a:rPr>
              <a:t>D</a:t>
            </a:r>
            <a:r>
              <a:rPr lang="en-US" altLang="zh-CN" baseline="-25000">
                <a:ea typeface="宋体" charset="0"/>
              </a:rPr>
              <a:t>k</a:t>
            </a:r>
            <a:r>
              <a:rPr lang="en-US" altLang="zh-CN">
                <a:ea typeface="宋体" charset="0"/>
              </a:rPr>
              <a:t>. </a:t>
            </a:r>
            <a:endParaRPr lang="en-US" altLang="en-US"/>
          </a:p>
          <a:p>
            <a:endParaRPr lang="en-US" altLang="en-US"/>
          </a:p>
        </p:txBody>
      </p:sp>
      <p:sp>
        <p:nvSpPr>
          <p:cNvPr id="848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874B4-7E80-CE4B-A0FE-4359D32B1D91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measures: Entropy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 sz="2600"/>
          </a:p>
          <a:p>
            <a:endParaRPr lang="en-US" altLang="en-US" sz="2600"/>
          </a:p>
          <a:p>
            <a:endParaRPr lang="en-US" altLang="en-US" sz="2600"/>
          </a:p>
        </p:txBody>
      </p:sp>
      <p:pic>
        <p:nvPicPr>
          <p:cNvPr id="84992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455738"/>
            <a:ext cx="8280400" cy="36290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7A1E1-FE62-2C4A-B55C-A3292CFF06BF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measures: purity</a:t>
            </a:r>
          </a:p>
        </p:txBody>
      </p:sp>
      <p:pic>
        <p:nvPicPr>
          <p:cNvPr id="85197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3592513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C26A6-7E17-5A4F-BF48-44025EF9B716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pic>
        <p:nvPicPr>
          <p:cNvPr id="852996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263" y="1341438"/>
            <a:ext cx="7993062" cy="20161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2998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0" y="3573463"/>
            <a:ext cx="6516688" cy="218916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9CEE0-A475-A046-AD26-6ED8F17AC389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277813"/>
            <a:ext cx="8470900" cy="1139825"/>
          </a:xfrm>
        </p:spPr>
        <p:txBody>
          <a:bodyPr/>
          <a:lstStyle/>
          <a:p>
            <a:r>
              <a:rPr lang="en-US" altLang="en-US"/>
              <a:t>A remark about ground truth evaluation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r>
              <a:rPr lang="en-US" altLang="zh-CN" sz="2600">
                <a:ea typeface="宋体" charset="0"/>
              </a:rPr>
              <a:t>Commonly used to compare different clustering algorithms. </a:t>
            </a:r>
          </a:p>
          <a:p>
            <a:r>
              <a:rPr lang="en-US" altLang="zh-CN" sz="2600">
                <a:ea typeface="宋体" charset="0"/>
              </a:rPr>
              <a:t>A real-life data set for clustering has no class labels. </a:t>
            </a:r>
          </a:p>
          <a:p>
            <a:pPr lvl="1"/>
            <a:r>
              <a:rPr lang="en-US" altLang="zh-CN" sz="2200">
                <a:ea typeface="宋体" charset="0"/>
              </a:rPr>
              <a:t>Thus although an algorithm may perform very well on some labeled data sets, no guarantee that it will perform well on the actual application data at hand. </a:t>
            </a:r>
          </a:p>
          <a:p>
            <a:r>
              <a:rPr lang="en-US" altLang="zh-CN" sz="2600">
                <a:ea typeface="宋体" charset="0"/>
              </a:rPr>
              <a:t>The fact that it performs well on some label data sets does give us some confidence of the quality of the algorithm. </a:t>
            </a:r>
          </a:p>
          <a:p>
            <a:r>
              <a:rPr lang="en-US" altLang="zh-CN" sz="2600">
                <a:ea typeface="宋体" charset="0"/>
              </a:rPr>
              <a:t>This evaluation method is said to be based on </a:t>
            </a:r>
            <a:r>
              <a:rPr lang="en-US" altLang="zh-CN" sz="2600" b="1">
                <a:ea typeface="宋体" charset="0"/>
              </a:rPr>
              <a:t>external data</a:t>
            </a:r>
            <a:r>
              <a:rPr lang="en-US" altLang="zh-CN" sz="2600">
                <a:ea typeface="宋体" charset="0"/>
              </a:rPr>
              <a:t> or information. </a:t>
            </a:r>
            <a:endParaRPr lang="en-US" altLang="en-US" sz="26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AD6F7-F714-E34E-A15E-5D0CF1AF1479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99463" cy="1139825"/>
          </a:xfrm>
        </p:spPr>
        <p:txBody>
          <a:bodyPr/>
          <a:lstStyle/>
          <a:p>
            <a:r>
              <a:rPr lang="en-US" altLang="en-US" sz="3800"/>
              <a:t>Evaluation based on internal information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zh-CN" b="1" dirty="0">
                <a:ea typeface="宋体" charset="0"/>
              </a:rPr>
              <a:t>Intra-cluster cohesion</a:t>
            </a:r>
            <a:r>
              <a:rPr lang="en-US" altLang="zh-CN" dirty="0">
                <a:ea typeface="宋体" charset="0"/>
              </a:rPr>
              <a:t> (compactness):</a:t>
            </a:r>
          </a:p>
          <a:p>
            <a:pPr lvl="1"/>
            <a:r>
              <a:rPr lang="en-US" altLang="zh-CN" dirty="0">
                <a:ea typeface="宋体" charset="0"/>
              </a:rPr>
              <a:t>Cohesion measures how near the data points in a cluster are to the cluster centroid. </a:t>
            </a:r>
          </a:p>
          <a:p>
            <a:pPr lvl="1"/>
            <a:r>
              <a:rPr lang="en-US" altLang="zh-CN" dirty="0">
                <a:ea typeface="宋体" charset="0"/>
              </a:rPr>
              <a:t>Sum of squared error (SSE) is a commonly used measure. </a:t>
            </a:r>
          </a:p>
          <a:p>
            <a:r>
              <a:rPr lang="en-US" altLang="zh-CN" dirty="0">
                <a:ea typeface="宋体" charset="0"/>
              </a:rPr>
              <a:t>I</a:t>
            </a:r>
            <a:r>
              <a:rPr lang="en-US" altLang="zh-CN" b="1" dirty="0">
                <a:ea typeface="宋体" charset="0"/>
              </a:rPr>
              <a:t>nter-cluster separation</a:t>
            </a:r>
            <a:r>
              <a:rPr lang="en-US" altLang="zh-CN" dirty="0">
                <a:ea typeface="宋体" charset="0"/>
              </a:rPr>
              <a:t> (isolation): </a:t>
            </a:r>
          </a:p>
          <a:p>
            <a:pPr lvl="1"/>
            <a:r>
              <a:rPr lang="en-US" altLang="zh-CN" dirty="0">
                <a:ea typeface="宋体" charset="0"/>
              </a:rPr>
              <a:t>Separation means that different cluster centroids should be far away from one another. </a:t>
            </a:r>
          </a:p>
          <a:p>
            <a:r>
              <a:rPr lang="en-US" altLang="zh-CN" dirty="0">
                <a:ea typeface="宋体" charset="0"/>
              </a:rPr>
              <a:t>In most applications, expert judgments are still the key. </a:t>
            </a:r>
            <a:endParaRPr lang="en-US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D38B8-5050-E143-BD8A-2C1C1897917B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zh-CN">
                <a:ea typeface="宋体" charset="0"/>
              </a:rPr>
              <a:t>Indirect evaluation </a:t>
            </a:r>
            <a:endParaRPr lang="en-US" altLang="en-US"/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>
                <a:ea typeface="宋体" charset="0"/>
              </a:rPr>
              <a:t>In some applications, clustering is </a:t>
            </a:r>
            <a:r>
              <a:rPr lang="en-US" altLang="zh-CN" sz="2600">
                <a:solidFill>
                  <a:srgbClr val="3333CC"/>
                </a:solidFill>
                <a:ea typeface="宋体" charset="0"/>
              </a:rPr>
              <a:t>not the primary task</a:t>
            </a:r>
            <a:r>
              <a:rPr lang="en-US" altLang="zh-CN" sz="2600">
                <a:ea typeface="宋体" charset="0"/>
              </a:rPr>
              <a:t>, but used to help perform another task. 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ea typeface="宋体" charset="0"/>
              </a:rPr>
              <a:t>We can use the performance on the primary task to compare clustering methods. 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ea typeface="宋体" charset="0"/>
              </a:rPr>
              <a:t>For instance, in an application, the primary task is to provide recommendations on book purchasing to online shoppers. 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0"/>
              </a:rPr>
              <a:t>If we can cluster books according to their features, we might be able to provide better recommendations. 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0"/>
              </a:rPr>
              <a:t>We can evaluate different clustering algorithms based on how well they help with the recommendation task. 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0"/>
              </a:rPr>
              <a:t>Here, we assume that the recommendation can be reliably evaluated. </a:t>
            </a:r>
            <a:endParaRPr lang="en-US" altLang="en-US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1C19-7E87-D04E-8DD3-C218BEED40D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Aspects of clustering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 clustering algorithm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Partitional clustering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Hierarchical clustering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…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 distance (similarity, or dissimilarity) function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Clustering quality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charset="0"/>
              </a:rPr>
              <a:t>Inter-clusters distance </a:t>
            </a:r>
            <a:r>
              <a:rPr lang="en-US" altLang="en-US">
                <a:latin typeface="Times New Roman" charset="0"/>
                <a:sym typeface="Symbol" charset="2"/>
              </a:rPr>
              <a:t> maximized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charset="0"/>
              </a:rPr>
              <a:t>Intra-clusters distance </a:t>
            </a:r>
            <a:r>
              <a:rPr lang="en-US" altLang="en-US">
                <a:latin typeface="Times New Roman" charset="0"/>
                <a:sym typeface="Symbol" charset="2"/>
              </a:rPr>
              <a:t> minimized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quality</a:t>
            </a:r>
            <a:r>
              <a:rPr lang="en-US" altLang="en-US"/>
              <a:t> of a clustering result depends on the algorithm, the distance function, and the application.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106056-0DCA-A945-A59A-4A86746BDB00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15888"/>
            <a:ext cx="8229600" cy="1139825"/>
          </a:xfrm>
        </p:spPr>
        <p:txBody>
          <a:bodyPr/>
          <a:lstStyle/>
          <a:p>
            <a:r>
              <a:rPr lang="en-US" altLang="en-US" b="1"/>
              <a:t>Road map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56213"/>
          </a:xfrm>
        </p:spPr>
        <p:txBody>
          <a:bodyPr/>
          <a:lstStyle/>
          <a:p>
            <a:r>
              <a:rPr lang="en-US" altLang="en-US" sz="2600" b="1"/>
              <a:t>Basic concepts</a:t>
            </a:r>
          </a:p>
          <a:p>
            <a:r>
              <a:rPr lang="en-US" altLang="en-US" sz="2600" b="1"/>
              <a:t>K-means algorithm</a:t>
            </a:r>
          </a:p>
          <a:p>
            <a:r>
              <a:rPr lang="en-US" altLang="en-US" sz="2600" b="1"/>
              <a:t>Representation of clusters</a:t>
            </a:r>
          </a:p>
          <a:p>
            <a:r>
              <a:rPr lang="en-US" altLang="en-US" sz="2600" b="1"/>
              <a:t>Hierarchical clustering</a:t>
            </a:r>
          </a:p>
          <a:p>
            <a:r>
              <a:rPr lang="en-US" altLang="en-US" sz="2600" b="1"/>
              <a:t>Distance functions</a:t>
            </a:r>
          </a:p>
          <a:p>
            <a:r>
              <a:rPr lang="en-US" altLang="en-US" sz="2600" b="1"/>
              <a:t>Data standardization</a:t>
            </a:r>
          </a:p>
          <a:p>
            <a:r>
              <a:rPr lang="en-US" altLang="en-US" sz="2600" b="1"/>
              <a:t>Handling mixed attributes</a:t>
            </a:r>
          </a:p>
          <a:p>
            <a:r>
              <a:rPr lang="en-US" altLang="en-US" sz="2600" b="1"/>
              <a:t>Which clustering algorithm to use?</a:t>
            </a:r>
          </a:p>
          <a:p>
            <a:r>
              <a:rPr lang="en-US" altLang="en-US" sz="2600" b="1"/>
              <a:t>Cluster evaluation</a:t>
            </a:r>
          </a:p>
          <a:p>
            <a:r>
              <a:rPr lang="en-US" altLang="en-US" sz="2600" b="1">
                <a:solidFill>
                  <a:srgbClr val="FF0000"/>
                </a:solidFill>
              </a:rPr>
              <a:t>Discovering holes and data regions</a:t>
            </a:r>
          </a:p>
          <a:p>
            <a:r>
              <a:rPr lang="en-US" altLang="en-US" sz="2600" b="1"/>
              <a:t>Summary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9545E2-E6F9-A64C-AEA7-78AB44D5EE94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Holes in data space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435975" cy="4897437"/>
          </a:xfrm>
        </p:spPr>
        <p:txBody>
          <a:bodyPr/>
          <a:lstStyle/>
          <a:p>
            <a:pPr marL="571500" indent="-571500"/>
            <a:r>
              <a:rPr lang="en-US" altLang="en-US"/>
              <a:t>All the clustering algorithms only group data.</a:t>
            </a:r>
          </a:p>
          <a:p>
            <a:pPr marL="571500" indent="-571500"/>
            <a:r>
              <a:rPr lang="en-US" altLang="ja-JP">
                <a:ea typeface="ＭＳ Ｐゴシック" charset="-128"/>
              </a:rPr>
              <a:t>Clusters only represent one aspect of the knowledge in the data. </a:t>
            </a:r>
          </a:p>
          <a:p>
            <a:pPr marL="571500" indent="-571500"/>
            <a:r>
              <a:rPr lang="en-US" altLang="ja-JP">
                <a:ea typeface="ＭＳ Ｐゴシック" charset="-128"/>
              </a:rPr>
              <a:t>Another aspect that we have not studied is the </a:t>
            </a:r>
            <a:r>
              <a:rPr lang="en-US" altLang="ja-JP" b="1">
                <a:ea typeface="ＭＳ Ｐゴシック" charset="-128"/>
              </a:rPr>
              <a:t>holes</a:t>
            </a:r>
            <a:r>
              <a:rPr lang="en-US" altLang="ja-JP">
                <a:ea typeface="ＭＳ Ｐゴシック" charset="-128"/>
              </a:rPr>
              <a:t>. </a:t>
            </a:r>
            <a:r>
              <a:rPr lang="en-US" altLang="en-US"/>
              <a:t> </a:t>
            </a:r>
          </a:p>
          <a:p>
            <a:pPr marL="839788" lvl="1" indent="-495300"/>
            <a:r>
              <a:rPr lang="en-US" altLang="zh-CN">
                <a:ea typeface="宋体" charset="0"/>
              </a:rPr>
              <a:t>A hole is a region in the data space that contains no or few data points. Reasons:</a:t>
            </a:r>
          </a:p>
          <a:p>
            <a:pPr marL="1090613" lvl="2" indent="-419100"/>
            <a:r>
              <a:rPr lang="en-US" altLang="zh-CN">
                <a:ea typeface="宋体" charset="0"/>
              </a:rPr>
              <a:t>insufficient data in certain areas, and/or </a:t>
            </a:r>
          </a:p>
          <a:p>
            <a:pPr marL="1090613" lvl="2" indent="-419100"/>
            <a:r>
              <a:rPr lang="en-US" altLang="zh-CN">
                <a:ea typeface="宋体" charset="0"/>
              </a:rPr>
              <a:t>certain attribute-value combinations are not possible or seldom occur.</a:t>
            </a:r>
            <a:endParaRPr lang="en-US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08DE98-8505-5347-A5FC-C77D8FC3E9AB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Holes are useful too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82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0"/>
              </a:rPr>
              <a:t>Although clusters are important, holes in the space can be quite useful too. 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0"/>
              </a:rPr>
              <a:t>For example, in a disease database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</a:rPr>
              <a:t>we may find that certain symptoms and/or test values do not occur together, or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</a:rPr>
              <a:t>when a certain medicine is used, some test values never go beyond certain ranges. 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0"/>
              </a:rPr>
              <a:t>Discovery of such information can be important in medical domains because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</a:rPr>
              <a:t>it could mean the discovery</a:t>
            </a:r>
            <a:r>
              <a:rPr lang="en-US" altLang="ja-JP">
                <a:ea typeface="ＭＳ Ｐゴシック" charset="-128"/>
              </a:rPr>
              <a:t> </a:t>
            </a:r>
            <a:r>
              <a:rPr lang="en-US" altLang="zh-CN">
                <a:ea typeface="宋体" charset="0"/>
              </a:rPr>
              <a:t>of a cure to a disease or some biological laws.</a:t>
            </a:r>
            <a:endParaRPr lang="en-US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74009-C3BC-344E-96CB-2ECF81C9DD30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</a:rPr>
              <a:t>Data regions and empty regions</a:t>
            </a:r>
            <a:endParaRPr lang="en-US" altLang="en-US"/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4754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Given a data space, separate</a:t>
            </a:r>
            <a:r>
              <a:rPr lang="en-US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data regions (clusters) and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empty regions (holes, with few or no data points).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Use a supervised learning technique, i.e., decision tree induction, to separate the two types of regions.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Due to the use of a supervised learning method for an unsupervised learning task,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an interesting connection is made between the two types of learning paradigms. 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591135-68B2-D341-9859-D1ADC26DFBFE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1139825"/>
          </a:xfrm>
        </p:spPr>
        <p:txBody>
          <a:bodyPr/>
          <a:lstStyle/>
          <a:p>
            <a:r>
              <a:rPr lang="en-US" altLang="ja-JP" sz="3800">
                <a:ea typeface="ＭＳ Ｐゴシック" charset="-128"/>
              </a:rPr>
              <a:t>Supervised learning for unsupervised learning </a:t>
            </a:r>
            <a:endParaRPr lang="en-US" altLang="en-US" sz="3800"/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89500"/>
          </a:xfrm>
        </p:spPr>
        <p:txBody>
          <a:bodyPr/>
          <a:lstStyle/>
          <a:p>
            <a:r>
              <a:rPr lang="en-US" altLang="en-US" sz="2600"/>
              <a:t>Decision tree algorithm is not directly applicable.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it needs at least two classes of data.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A clustering data set has no class label for each data point. </a:t>
            </a:r>
          </a:p>
          <a:p>
            <a:r>
              <a:rPr lang="en-US" altLang="ja-JP" sz="2600">
                <a:ea typeface="ＭＳ Ｐゴシック" charset="-128"/>
              </a:rPr>
              <a:t>The problem can be dealt with by a simple idea. </a:t>
            </a:r>
          </a:p>
          <a:p>
            <a:pPr lvl="1"/>
            <a:r>
              <a:rPr lang="en-US" altLang="ja-JP" sz="2200">
                <a:solidFill>
                  <a:srgbClr val="3333CC"/>
                </a:solidFill>
                <a:ea typeface="ＭＳ Ｐゴシック" charset="-128"/>
              </a:rPr>
              <a:t>Regard each point in the data set to have a class label </a:t>
            </a:r>
            <a:r>
              <a:rPr lang="en-US" altLang="ja-JP" sz="2200" i="1">
                <a:solidFill>
                  <a:srgbClr val="3333CC"/>
                </a:solidFill>
                <a:ea typeface="ＭＳ Ｐゴシック" charset="-128"/>
              </a:rPr>
              <a:t>Y</a:t>
            </a:r>
            <a:r>
              <a:rPr lang="en-US" altLang="ja-JP" sz="2200">
                <a:solidFill>
                  <a:srgbClr val="3333CC"/>
                </a:solidFill>
                <a:ea typeface="ＭＳ Ｐゴシック" charset="-128"/>
              </a:rPr>
              <a:t>. </a:t>
            </a:r>
          </a:p>
          <a:p>
            <a:pPr lvl="1"/>
            <a:r>
              <a:rPr lang="en-US" altLang="ja-JP" sz="2200">
                <a:solidFill>
                  <a:srgbClr val="3333CC"/>
                </a:solidFill>
                <a:ea typeface="ＭＳ Ｐゴシック" charset="-128"/>
              </a:rPr>
              <a:t>Assume that the data space is uniformly distributed with another type of points, called </a:t>
            </a:r>
            <a:r>
              <a:rPr lang="en-US" altLang="ja-JP" sz="2200" b="1">
                <a:solidFill>
                  <a:srgbClr val="FF0000"/>
                </a:solidFill>
                <a:ea typeface="ＭＳ Ｐゴシック" charset="-128"/>
              </a:rPr>
              <a:t>non-existing points</a:t>
            </a:r>
            <a:r>
              <a:rPr lang="en-US" altLang="ja-JP" sz="2200">
                <a:solidFill>
                  <a:srgbClr val="FF0000"/>
                </a:solidFill>
                <a:ea typeface="ＭＳ Ｐゴシック" charset="-128"/>
              </a:rPr>
              <a:t>. We give them the class, </a:t>
            </a:r>
            <a:r>
              <a:rPr lang="en-US" altLang="ja-JP" sz="2200" i="1">
                <a:solidFill>
                  <a:srgbClr val="FF0000"/>
                </a:solidFill>
                <a:ea typeface="ＭＳ Ｐゴシック" charset="-128"/>
              </a:rPr>
              <a:t>N</a:t>
            </a:r>
            <a:r>
              <a:rPr lang="en-US" altLang="ja-JP" sz="2200">
                <a:ea typeface="ＭＳ Ｐゴシック" charset="-128"/>
              </a:rPr>
              <a:t>. </a:t>
            </a:r>
          </a:p>
          <a:p>
            <a:r>
              <a:rPr lang="en-US" altLang="ja-JP" sz="2600">
                <a:ea typeface="ＭＳ Ｐゴシック" charset="-128"/>
              </a:rPr>
              <a:t>With the </a:t>
            </a:r>
            <a:r>
              <a:rPr lang="en-US" altLang="ja-JP" sz="2600" i="1">
                <a:ea typeface="ＭＳ Ｐゴシック" charset="-128"/>
              </a:rPr>
              <a:t>N</a:t>
            </a:r>
            <a:r>
              <a:rPr lang="en-US" altLang="ja-JP" sz="2600">
                <a:ea typeface="ＭＳ Ｐゴシック" charset="-128"/>
              </a:rPr>
              <a:t> points added, the problem of partitioning the data space into data and empty regions becomes a supervised classification problem. </a:t>
            </a:r>
            <a:endParaRPr lang="en-US" altLang="en-US" sz="26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58F8-EB09-8140-BD88-EF43813D52CB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pic>
        <p:nvPicPr>
          <p:cNvPr id="863236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352550"/>
            <a:ext cx="3995737" cy="276066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3238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1388" y="1304925"/>
            <a:ext cx="3960812" cy="28971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647700" y="4652963"/>
            <a:ext cx="741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 decision tree method is used for partitioning in (B).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0B1B2-2863-3949-B9A3-C5384EF58A57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 it done without adding </a:t>
            </a:r>
            <a:r>
              <a:rPr lang="en-US" altLang="en-US" i="1"/>
              <a:t>N</a:t>
            </a:r>
            <a:r>
              <a:rPr lang="en-US" altLang="en-US"/>
              <a:t> points?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82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Yes</a:t>
            </a:r>
            <a:r>
              <a:rPr lang="en-US" altLang="ja-JP">
                <a:ea typeface="ＭＳ Ｐゴシック" charset="-128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Physically adding </a:t>
            </a:r>
            <a:r>
              <a:rPr lang="en-US" altLang="ja-JP" i="1">
                <a:ea typeface="ＭＳ Ｐゴシック" charset="-128"/>
              </a:rPr>
              <a:t>N</a:t>
            </a:r>
            <a:r>
              <a:rPr lang="en-US" altLang="ja-JP">
                <a:ea typeface="ＭＳ Ｐゴシック" charset="-128"/>
              </a:rPr>
              <a:t> points increases the size of the data and thus the running time. </a:t>
            </a:r>
          </a:p>
          <a:p>
            <a:pPr>
              <a:lnSpc>
                <a:spcPct val="90000"/>
              </a:lnSpc>
            </a:pPr>
            <a:r>
              <a:rPr lang="en-US" altLang="ja-JP">
                <a:solidFill>
                  <a:srgbClr val="FF0000"/>
                </a:solidFill>
                <a:ea typeface="ＭＳ Ｐゴシック" charset="-128"/>
              </a:rPr>
              <a:t>More importantly:  </a:t>
            </a:r>
            <a:r>
              <a:rPr lang="en-US" altLang="ja-JP">
                <a:solidFill>
                  <a:srgbClr val="3333CC"/>
                </a:solidFill>
                <a:ea typeface="ＭＳ Ｐゴシック" charset="-128"/>
              </a:rPr>
              <a:t>it is unlikely that we can have points truly uniformly distributed in a high dimensional space as we would need an exponential number of points.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Fortunately, no need to physically add any </a:t>
            </a:r>
            <a:r>
              <a:rPr lang="en-US" altLang="ja-JP" i="1">
                <a:ea typeface="ＭＳ Ｐゴシック" charset="-128"/>
              </a:rPr>
              <a:t>N</a:t>
            </a:r>
            <a:r>
              <a:rPr lang="en-US" altLang="ja-JP">
                <a:ea typeface="ＭＳ Ｐゴシック" charset="-128"/>
              </a:rPr>
              <a:t> points.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We can compute them when needed </a:t>
            </a:r>
            <a:endParaRPr lang="en-US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E9B96D-11D5-0442-9A6C-707B661E9F15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Characteristics of the approach </a:t>
            </a:r>
            <a:endParaRPr lang="en-US" altLang="en-US"/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089025"/>
            <a:ext cx="8399462" cy="5113338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It provides representations of the resulting data and empty regions in terms of </a:t>
            </a:r>
            <a:r>
              <a:rPr lang="en-US" altLang="ja-JP" sz="2600">
                <a:solidFill>
                  <a:srgbClr val="FF0000"/>
                </a:solidFill>
                <a:ea typeface="ＭＳ Ｐゴシック" charset="-128"/>
              </a:rPr>
              <a:t>hyper-rectangles</a:t>
            </a:r>
            <a:r>
              <a:rPr lang="en-US" altLang="ja-JP" sz="2600">
                <a:ea typeface="ＭＳ Ｐゴシック" charset="-128"/>
              </a:rPr>
              <a:t>, or </a:t>
            </a:r>
            <a:r>
              <a:rPr lang="en-US" altLang="ja-JP" sz="2600">
                <a:solidFill>
                  <a:srgbClr val="FF0000"/>
                </a:solidFill>
                <a:ea typeface="ＭＳ Ｐゴシック" charset="-128"/>
              </a:rPr>
              <a:t>rules</a:t>
            </a:r>
            <a:r>
              <a:rPr lang="en-US" altLang="ja-JP" sz="2600">
                <a:ea typeface="ＭＳ Ｐゴシック" charset="-128"/>
              </a:rPr>
              <a:t>.</a:t>
            </a:r>
          </a:p>
          <a:p>
            <a:r>
              <a:rPr lang="en-US" altLang="ja-JP" sz="2600">
                <a:ea typeface="ＭＳ Ｐゴシック" charset="-128"/>
              </a:rPr>
              <a:t>It detects outliers automatically. Outliers are data points in an empty region.</a:t>
            </a:r>
          </a:p>
          <a:p>
            <a:r>
              <a:rPr lang="en-US" altLang="ja-JP" sz="2600">
                <a:ea typeface="ＭＳ Ｐゴシック" charset="-128"/>
              </a:rPr>
              <a:t>It may not use all attributes in the data just as in a normal decision tree for supervised learning.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It can automatically determine what attributes are useful. Subspace clustering …</a:t>
            </a:r>
          </a:p>
          <a:p>
            <a:r>
              <a:rPr lang="en-US" altLang="ja-JP" sz="2600">
                <a:solidFill>
                  <a:srgbClr val="FF0000"/>
                </a:solidFill>
                <a:ea typeface="ＭＳ Ｐゴシック" charset="-128"/>
              </a:rPr>
              <a:t>Drawback</a:t>
            </a:r>
            <a:r>
              <a:rPr lang="en-US" altLang="ja-JP" sz="2600">
                <a:ea typeface="ＭＳ Ｐゴシック" charset="-128"/>
              </a:rPr>
              <a:t>: data regions of irregular shapes are hard to handle since decision tree learning only generates hyper-rectangles (formed by axis-parallel hyper-planes), which are rules. </a:t>
            </a:r>
          </a:p>
          <a:p>
            <a:endParaRPr lang="en-US" altLang="en-US" sz="26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21EA9D-EBD3-A547-A214-7FE2A5ECCB2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Building the Tree </a:t>
            </a:r>
            <a:endParaRPr lang="en-US" altLang="en-US"/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40312"/>
          </a:xfrm>
        </p:spPr>
        <p:txBody>
          <a:bodyPr/>
          <a:lstStyle/>
          <a:p>
            <a:r>
              <a:rPr lang="en-US" altLang="en-US" sz="2600"/>
              <a:t>The main computation in decision tree building is to evaluate </a:t>
            </a:r>
            <a:r>
              <a:rPr lang="en-US" altLang="en-US" sz="2600">
                <a:solidFill>
                  <a:srgbClr val="FF0000"/>
                </a:solidFill>
              </a:rPr>
              <a:t>entropy </a:t>
            </a:r>
            <a:r>
              <a:rPr lang="en-US" altLang="en-US" sz="2600"/>
              <a:t>(for </a:t>
            </a:r>
            <a:r>
              <a:rPr lang="en-US" altLang="en-US" sz="2600">
                <a:solidFill>
                  <a:srgbClr val="3333CC"/>
                </a:solidFill>
              </a:rPr>
              <a:t>information gain</a:t>
            </a:r>
            <a:r>
              <a:rPr lang="en-US" altLang="en-US" sz="2600"/>
              <a:t>):</a:t>
            </a:r>
          </a:p>
          <a:p>
            <a:endParaRPr lang="en-US" altLang="en-US" sz="2600"/>
          </a:p>
          <a:p>
            <a:endParaRPr lang="en-US" altLang="en-US" sz="2600">
              <a:solidFill>
                <a:srgbClr val="3333CC"/>
              </a:solidFill>
            </a:endParaRPr>
          </a:p>
          <a:p>
            <a:r>
              <a:rPr lang="en-US" altLang="en-US" sz="2600">
                <a:solidFill>
                  <a:srgbClr val="3333CC"/>
                </a:solidFill>
              </a:rPr>
              <a:t>Can it be evaluated without adding </a:t>
            </a:r>
            <a:r>
              <a:rPr lang="en-US" altLang="en-US" sz="2600" i="1">
                <a:solidFill>
                  <a:srgbClr val="3333CC"/>
                </a:solidFill>
              </a:rPr>
              <a:t>N</a:t>
            </a:r>
            <a:r>
              <a:rPr lang="en-US" altLang="en-US" sz="2600">
                <a:solidFill>
                  <a:srgbClr val="3333CC"/>
                </a:solidFill>
              </a:rPr>
              <a:t> points? </a:t>
            </a:r>
            <a:r>
              <a:rPr lang="en-US" altLang="en-US" sz="2600">
                <a:solidFill>
                  <a:srgbClr val="FF0000"/>
                </a:solidFill>
              </a:rPr>
              <a:t>Yes</a:t>
            </a:r>
            <a:r>
              <a:rPr lang="en-US" altLang="en-US" sz="2600">
                <a:solidFill>
                  <a:srgbClr val="3333CC"/>
                </a:solidFill>
              </a:rPr>
              <a:t>.</a:t>
            </a:r>
            <a:r>
              <a:rPr lang="en-US" altLang="en-US" sz="2600"/>
              <a:t> </a:t>
            </a:r>
          </a:p>
          <a:p>
            <a:r>
              <a:rPr lang="en-US" altLang="ja-JP" sz="2600">
                <a:ea typeface="ＭＳ Ｐゴシック" charset="-128"/>
              </a:rPr>
              <a:t>Pr(</a:t>
            </a:r>
            <a:r>
              <a:rPr lang="en-US" altLang="ja-JP" sz="2600" i="1">
                <a:ea typeface="ＭＳ Ｐゴシック" charset="-128"/>
              </a:rPr>
              <a:t>c</a:t>
            </a:r>
            <a:r>
              <a:rPr lang="en-US" altLang="ja-JP" sz="2600" i="1" baseline="-25000">
                <a:ea typeface="ＭＳ Ｐゴシック" charset="-128"/>
              </a:rPr>
              <a:t>j</a:t>
            </a:r>
            <a:r>
              <a:rPr lang="en-US" altLang="ja-JP" sz="2600">
                <a:ea typeface="ＭＳ Ｐゴシック" charset="-128"/>
              </a:rPr>
              <a:t>) is the probability of class </a:t>
            </a:r>
            <a:r>
              <a:rPr lang="en-US" altLang="ja-JP" sz="2600" i="1">
                <a:ea typeface="ＭＳ Ｐゴシック" charset="-128"/>
              </a:rPr>
              <a:t>c</a:t>
            </a:r>
            <a:r>
              <a:rPr lang="en-US" altLang="ja-JP" sz="2600" i="1" baseline="-25000">
                <a:ea typeface="ＭＳ Ｐゴシック" charset="-128"/>
              </a:rPr>
              <a:t>j</a:t>
            </a:r>
            <a:r>
              <a:rPr lang="en-US" altLang="ja-JP" sz="2600">
                <a:ea typeface="ＭＳ Ｐゴシック" charset="-128"/>
              </a:rPr>
              <a:t> in data set </a:t>
            </a:r>
            <a:r>
              <a:rPr lang="en-US" altLang="ja-JP" sz="2600" i="1">
                <a:ea typeface="ＭＳ Ｐゴシック" charset="-128"/>
              </a:rPr>
              <a:t>D</a:t>
            </a:r>
            <a:r>
              <a:rPr lang="en-US" altLang="ja-JP" sz="2600">
                <a:ea typeface="ＭＳ Ｐゴシック" charset="-128"/>
              </a:rPr>
              <a:t>, and |</a:t>
            </a:r>
            <a:r>
              <a:rPr lang="en-US" altLang="ja-JP" sz="2600" i="1">
                <a:ea typeface="ＭＳ Ｐゴシック" charset="-128"/>
              </a:rPr>
              <a:t>C</a:t>
            </a:r>
            <a:r>
              <a:rPr lang="en-US" altLang="ja-JP" sz="2600">
                <a:ea typeface="ＭＳ Ｐゴシック" charset="-128"/>
              </a:rPr>
              <a:t>| is the number of classes, </a:t>
            </a:r>
            <a:r>
              <a:rPr lang="en-US" altLang="ja-JP" sz="2600" i="1">
                <a:ea typeface="ＭＳ Ｐゴシック" charset="-128"/>
              </a:rPr>
              <a:t>Y</a:t>
            </a:r>
            <a:r>
              <a:rPr lang="en-US" altLang="ja-JP" sz="2600">
                <a:ea typeface="ＭＳ Ｐゴシック" charset="-128"/>
              </a:rPr>
              <a:t> and </a:t>
            </a:r>
            <a:r>
              <a:rPr lang="en-US" altLang="ja-JP" sz="2600" i="1">
                <a:ea typeface="ＭＳ Ｐゴシック" charset="-128"/>
              </a:rPr>
              <a:t>N </a:t>
            </a:r>
            <a:r>
              <a:rPr lang="en-US" altLang="ja-JP" sz="2600">
                <a:ea typeface="ＭＳ Ｐゴシック" charset="-128"/>
              </a:rPr>
              <a:t>(2 classes).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To compute Pr(</a:t>
            </a:r>
            <a:r>
              <a:rPr lang="en-US" altLang="ja-JP" sz="2200" i="1">
                <a:ea typeface="ＭＳ Ｐゴシック" charset="-128"/>
              </a:rPr>
              <a:t>c</a:t>
            </a:r>
            <a:r>
              <a:rPr lang="en-US" altLang="ja-JP" sz="2300" i="1" baseline="-25000">
                <a:ea typeface="ＭＳ Ｐゴシック" charset="-128"/>
              </a:rPr>
              <a:t>j</a:t>
            </a:r>
            <a:r>
              <a:rPr lang="en-US" altLang="ja-JP" sz="2200">
                <a:ea typeface="ＭＳ Ｐゴシック" charset="-128"/>
              </a:rPr>
              <a:t>), we only need the number of </a:t>
            </a:r>
            <a:r>
              <a:rPr lang="en-US" altLang="ja-JP" sz="2200" i="1">
                <a:ea typeface="ＭＳ Ｐゴシック" charset="-128"/>
              </a:rPr>
              <a:t>Y</a:t>
            </a:r>
            <a:r>
              <a:rPr lang="en-US" altLang="ja-JP" sz="2200">
                <a:ea typeface="ＭＳ Ｐゴシック" charset="-128"/>
              </a:rPr>
              <a:t> (data) points and the number of </a:t>
            </a:r>
            <a:r>
              <a:rPr lang="en-US" altLang="ja-JP" sz="2200" i="1">
                <a:ea typeface="ＭＳ Ｐゴシック" charset="-128"/>
              </a:rPr>
              <a:t>N</a:t>
            </a:r>
            <a:r>
              <a:rPr lang="en-US" altLang="ja-JP" sz="2200">
                <a:ea typeface="ＭＳ Ｐゴシック" charset="-128"/>
              </a:rPr>
              <a:t> (non-existing) points.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We already have </a:t>
            </a:r>
            <a:r>
              <a:rPr lang="en-US" altLang="ja-JP" sz="2200" i="1">
                <a:ea typeface="ＭＳ Ｐゴシック" charset="-128"/>
              </a:rPr>
              <a:t>Y</a:t>
            </a:r>
            <a:r>
              <a:rPr lang="en-US" altLang="ja-JP" sz="2200">
                <a:ea typeface="ＭＳ Ｐゴシック" charset="-128"/>
              </a:rPr>
              <a:t> (or data) points, and we can compute the number of </a:t>
            </a:r>
            <a:r>
              <a:rPr lang="en-US" altLang="ja-JP" sz="2200" i="1">
                <a:ea typeface="ＭＳ Ｐゴシック" charset="-128"/>
              </a:rPr>
              <a:t>N</a:t>
            </a:r>
            <a:r>
              <a:rPr lang="en-US" altLang="ja-JP" sz="2200">
                <a:ea typeface="ＭＳ Ｐゴシック" charset="-128"/>
              </a:rPr>
              <a:t> points on the fly. Simple: as we assume that the </a:t>
            </a:r>
            <a:r>
              <a:rPr lang="en-US" altLang="ja-JP" sz="2200" i="1">
                <a:ea typeface="ＭＳ Ｐゴシック" charset="-128"/>
              </a:rPr>
              <a:t>N</a:t>
            </a:r>
            <a:r>
              <a:rPr lang="en-US" altLang="ja-JP" sz="2200">
                <a:ea typeface="ＭＳ Ｐゴシック" charset="-128"/>
              </a:rPr>
              <a:t> points are uniformly distributed in the space. </a:t>
            </a:r>
            <a:endParaRPr lang="en-US" altLang="en-US" sz="2200"/>
          </a:p>
          <a:p>
            <a:endParaRPr lang="en-US" altLang="en-US" sz="2600"/>
          </a:p>
        </p:txBody>
      </p:sp>
      <p:sp>
        <p:nvSpPr>
          <p:cNvPr id="868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8356" name="Object 4"/>
          <p:cNvGraphicFramePr>
            <a:graphicFrameLocks noChangeAspect="1"/>
          </p:cNvGraphicFramePr>
          <p:nvPr/>
        </p:nvGraphicFramePr>
        <p:xfrm>
          <a:off x="1619250" y="1916113"/>
          <a:ext cx="46799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358" name="Equation" r:id="rId3" imgW="2044700" imgH="457200" progId="Equation.3">
                  <p:embed/>
                </p:oleObj>
              </mc:Choice>
              <mc:Fallback>
                <p:oleObj name="Equation" r:id="rId3" imgW="2044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16113"/>
                        <a:ext cx="467995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1216-B3BC-6042-AF4D-FCA952361E21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1139825"/>
          </a:xfrm>
        </p:spPr>
        <p:txBody>
          <a:bodyPr/>
          <a:lstStyle/>
          <a:p>
            <a:r>
              <a:rPr lang="en-US" altLang="en-US"/>
              <a:t>An example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110538" cy="269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charset="-128"/>
              </a:rPr>
              <a:t>The space has 25 data (</a:t>
            </a:r>
            <a:r>
              <a:rPr lang="en-US" altLang="ja-JP" sz="2600" i="1">
                <a:ea typeface="ＭＳ Ｐゴシック" charset="-128"/>
              </a:rPr>
              <a:t>Y</a:t>
            </a:r>
            <a:r>
              <a:rPr lang="en-US" altLang="ja-JP" sz="2600">
                <a:ea typeface="ＭＳ Ｐゴシック" charset="-128"/>
              </a:rPr>
              <a:t>) points and 25 </a:t>
            </a:r>
            <a:r>
              <a:rPr lang="en-US" altLang="ja-JP" sz="2600" i="1">
                <a:ea typeface="ＭＳ Ｐゴシック" charset="-128"/>
              </a:rPr>
              <a:t>N</a:t>
            </a:r>
            <a:r>
              <a:rPr lang="en-US" altLang="ja-JP" sz="2600">
                <a:ea typeface="ＭＳ Ｐゴシック" charset="-128"/>
              </a:rPr>
              <a:t> points. Assume the system is evaluating a possible cut </a:t>
            </a:r>
            <a:r>
              <a:rPr lang="en-US" altLang="ja-JP" sz="2600" i="1">
                <a:ea typeface="ＭＳ Ｐゴシック" charset="-128"/>
              </a:rPr>
              <a:t>S</a:t>
            </a:r>
            <a:r>
              <a:rPr lang="en-US" altLang="ja-JP" sz="2600">
                <a:ea typeface="ＭＳ Ｐゴシック" charset="-128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 sz="2200">
                <a:ea typeface="ＭＳ Ｐゴシック" charset="-128"/>
              </a:rPr>
              <a:t># </a:t>
            </a:r>
            <a:r>
              <a:rPr lang="en-US" altLang="ja-JP" sz="2200" i="1">
                <a:ea typeface="ＭＳ Ｐゴシック" charset="-128"/>
              </a:rPr>
              <a:t>N</a:t>
            </a:r>
            <a:r>
              <a:rPr lang="en-US" altLang="ja-JP" sz="2200">
                <a:ea typeface="ＭＳ Ｐゴシック" charset="-128"/>
              </a:rPr>
              <a:t> points on the left of </a:t>
            </a:r>
            <a:r>
              <a:rPr lang="en-US" altLang="ja-JP" sz="2200" i="1">
                <a:ea typeface="ＭＳ Ｐゴシック" charset="-128"/>
              </a:rPr>
              <a:t>S</a:t>
            </a:r>
            <a:r>
              <a:rPr lang="en-US" altLang="ja-JP" sz="2200">
                <a:ea typeface="ＭＳ Ｐゴシック" charset="-128"/>
              </a:rPr>
              <a:t> is 25 * 4/10 = 10. The number of </a:t>
            </a:r>
            <a:r>
              <a:rPr lang="en-US" altLang="ja-JP" sz="2200" i="1">
                <a:ea typeface="ＭＳ Ｐゴシック" charset="-128"/>
              </a:rPr>
              <a:t>Y</a:t>
            </a:r>
            <a:r>
              <a:rPr lang="en-US" altLang="ja-JP" sz="2200">
                <a:ea typeface="ＭＳ Ｐゴシック" charset="-128"/>
              </a:rPr>
              <a:t> points is 3. </a:t>
            </a:r>
          </a:p>
          <a:p>
            <a:pPr lvl="1">
              <a:lnSpc>
                <a:spcPct val="90000"/>
              </a:lnSpc>
            </a:pPr>
            <a:r>
              <a:rPr lang="en-US" altLang="ja-JP" sz="2200">
                <a:ea typeface="ＭＳ Ｐゴシック" charset="-128"/>
              </a:rPr>
              <a:t>Likewise, # </a:t>
            </a:r>
            <a:r>
              <a:rPr lang="en-US" altLang="ja-JP" sz="2200" i="1">
                <a:ea typeface="ＭＳ Ｐゴシック" charset="-128"/>
              </a:rPr>
              <a:t>N</a:t>
            </a:r>
            <a:r>
              <a:rPr lang="en-US" altLang="ja-JP" sz="2200">
                <a:ea typeface="ＭＳ Ｐゴシック" charset="-128"/>
              </a:rPr>
              <a:t> points on the right of </a:t>
            </a:r>
            <a:r>
              <a:rPr lang="en-US" altLang="ja-JP" sz="2200" i="1">
                <a:ea typeface="ＭＳ Ｐゴシック" charset="-128"/>
              </a:rPr>
              <a:t>S</a:t>
            </a:r>
            <a:r>
              <a:rPr lang="en-US" altLang="ja-JP" sz="2200">
                <a:ea typeface="ＭＳ Ｐゴシック" charset="-128"/>
              </a:rPr>
              <a:t> is 15 (= 25 - 10).The number of </a:t>
            </a:r>
            <a:r>
              <a:rPr lang="en-US" altLang="ja-JP" sz="2200" i="1">
                <a:ea typeface="ＭＳ Ｐゴシック" charset="-128"/>
              </a:rPr>
              <a:t>Y</a:t>
            </a:r>
            <a:r>
              <a:rPr lang="en-US" altLang="ja-JP" sz="2200">
                <a:ea typeface="ＭＳ Ｐゴシック" charset="-128"/>
              </a:rPr>
              <a:t> points is 22.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charset="-128"/>
              </a:rPr>
              <a:t>With these numbers, entropy can be computed.</a:t>
            </a:r>
            <a:endParaRPr lang="en-US" altLang="en-US" sz="2600"/>
          </a:p>
        </p:txBody>
      </p:sp>
      <p:pic>
        <p:nvPicPr>
          <p:cNvPr id="869382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5763" y="3789363"/>
            <a:ext cx="5221287" cy="24018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65BEA9-7F97-2F4E-8708-D95FDB79D2D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15888"/>
            <a:ext cx="8229600" cy="1139825"/>
          </a:xfrm>
        </p:spPr>
        <p:txBody>
          <a:bodyPr/>
          <a:lstStyle/>
          <a:p>
            <a:r>
              <a:rPr lang="en-US" altLang="en-US" b="1"/>
              <a:t>Road map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56213"/>
          </a:xfrm>
        </p:spPr>
        <p:txBody>
          <a:bodyPr/>
          <a:lstStyle/>
          <a:p>
            <a:r>
              <a:rPr lang="en-US" altLang="en-US" sz="2600" b="1"/>
              <a:t>Basic concepts</a:t>
            </a:r>
          </a:p>
          <a:p>
            <a:r>
              <a:rPr lang="en-US" altLang="en-US" sz="2600" b="1">
                <a:solidFill>
                  <a:srgbClr val="FF0000"/>
                </a:solidFill>
              </a:rPr>
              <a:t>K-means algorithm</a:t>
            </a:r>
          </a:p>
          <a:p>
            <a:r>
              <a:rPr lang="en-US" altLang="en-US" sz="2600" b="1"/>
              <a:t>Representation of clusters</a:t>
            </a:r>
          </a:p>
          <a:p>
            <a:r>
              <a:rPr lang="en-US" altLang="en-US" sz="2600" b="1"/>
              <a:t>Hierarchical clustering</a:t>
            </a:r>
          </a:p>
          <a:p>
            <a:r>
              <a:rPr lang="en-US" altLang="en-US" sz="2600" b="1"/>
              <a:t>Distance functions</a:t>
            </a:r>
          </a:p>
          <a:p>
            <a:r>
              <a:rPr lang="en-US" altLang="en-US" sz="2600" b="1"/>
              <a:t>Data standardization</a:t>
            </a:r>
          </a:p>
          <a:p>
            <a:r>
              <a:rPr lang="en-US" altLang="en-US" sz="2600" b="1"/>
              <a:t>Handling mixed attributes</a:t>
            </a:r>
          </a:p>
          <a:p>
            <a:r>
              <a:rPr lang="en-US" altLang="en-US" sz="2600" b="1"/>
              <a:t>Which clustering algorithm to use?</a:t>
            </a:r>
          </a:p>
          <a:p>
            <a:r>
              <a:rPr lang="en-US" altLang="en-US" sz="2600" b="1"/>
              <a:t>Cluster evaluation</a:t>
            </a:r>
          </a:p>
          <a:p>
            <a:r>
              <a:rPr lang="en-US" altLang="en-US" sz="2600" b="1"/>
              <a:t>Discovering holes and data regions</a:t>
            </a:r>
          </a:p>
          <a:p>
            <a:r>
              <a:rPr lang="en-US" altLang="en-US" sz="2600" b="1"/>
              <a:t>Summary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8390EC-E2BA-E04A-A8DC-87C353A494F6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many </a:t>
            </a:r>
            <a:r>
              <a:rPr lang="en-US" altLang="en-US" i="1"/>
              <a:t>N</a:t>
            </a:r>
            <a:r>
              <a:rPr lang="en-US" altLang="en-US"/>
              <a:t> points to add?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075612" cy="2081212"/>
          </a:xfrm>
        </p:spPr>
        <p:txBody>
          <a:bodyPr/>
          <a:lstStyle/>
          <a:p>
            <a:r>
              <a:rPr lang="en-US" altLang="ja-JP" sz="2600">
                <a:ea typeface="ＭＳ Ｐゴシック" charset="-128"/>
              </a:rPr>
              <a:t>We add a different number of </a:t>
            </a:r>
            <a:r>
              <a:rPr lang="en-US" altLang="ja-JP" sz="2600" i="1">
                <a:ea typeface="ＭＳ Ｐゴシック" charset="-128"/>
              </a:rPr>
              <a:t>N</a:t>
            </a:r>
            <a:r>
              <a:rPr lang="en-US" altLang="ja-JP" sz="2600">
                <a:ea typeface="ＭＳ Ｐゴシック" charset="-128"/>
              </a:rPr>
              <a:t> points at each different node. </a:t>
            </a:r>
          </a:p>
          <a:p>
            <a:pPr lvl="1"/>
            <a:r>
              <a:rPr lang="en-US" altLang="ja-JP" sz="2200">
                <a:ea typeface="ＭＳ Ｐゴシック" charset="-128"/>
              </a:rPr>
              <a:t>The number of </a:t>
            </a:r>
            <a:r>
              <a:rPr lang="en-US" altLang="ja-JP" sz="2200" i="1">
                <a:ea typeface="ＭＳ Ｐゴシック" charset="-128"/>
              </a:rPr>
              <a:t>N</a:t>
            </a:r>
            <a:r>
              <a:rPr lang="en-US" altLang="ja-JP" sz="2200">
                <a:ea typeface="ＭＳ Ｐゴシック" charset="-128"/>
              </a:rPr>
              <a:t> points for the current node </a:t>
            </a:r>
            <a:r>
              <a:rPr lang="en-US" altLang="ja-JP" sz="2200" i="1">
                <a:ea typeface="ＭＳ Ｐゴシック" charset="-128"/>
              </a:rPr>
              <a:t>E</a:t>
            </a:r>
            <a:r>
              <a:rPr lang="en-US" altLang="ja-JP" sz="2200">
                <a:ea typeface="ＭＳ Ｐゴシック" charset="-128"/>
              </a:rPr>
              <a:t> is determined by the following rule (note that at the root node, the number of inherited </a:t>
            </a:r>
            <a:r>
              <a:rPr lang="en-US" altLang="ja-JP" sz="2200" i="1">
                <a:ea typeface="ＭＳ Ｐゴシック" charset="-128"/>
              </a:rPr>
              <a:t>N</a:t>
            </a:r>
            <a:r>
              <a:rPr lang="en-US" altLang="ja-JP" sz="2200">
                <a:ea typeface="ＭＳ Ｐゴシック" charset="-128"/>
              </a:rPr>
              <a:t> points is 0): </a:t>
            </a:r>
            <a:endParaRPr lang="en-US" altLang="en-US" sz="2200"/>
          </a:p>
        </p:txBody>
      </p:sp>
      <p:pic>
        <p:nvPicPr>
          <p:cNvPr id="872454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263" y="3500438"/>
            <a:ext cx="8208962" cy="14763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FB7B8-81F9-5C45-9D13-4CC16FE7768C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pic>
        <p:nvPicPr>
          <p:cNvPr id="87552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41438"/>
            <a:ext cx="8229600" cy="4789487"/>
          </a:xfr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1211A-8A38-5C44-884E-F9E68C20D4AF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many </a:t>
            </a:r>
            <a:r>
              <a:rPr lang="en-US" altLang="en-US" i="1"/>
              <a:t>N</a:t>
            </a:r>
            <a:r>
              <a:rPr lang="en-US" altLang="en-US"/>
              <a:t> points to add? (cont…)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Basically, for a </a:t>
            </a:r>
            <a:r>
              <a:rPr lang="en-US" altLang="ja-JP" i="1">
                <a:ea typeface="ＭＳ Ｐゴシック" charset="-128"/>
              </a:rPr>
              <a:t>Y</a:t>
            </a:r>
            <a:r>
              <a:rPr lang="en-US" altLang="ja-JP">
                <a:ea typeface="ＭＳ Ｐゴシック" charset="-128"/>
              </a:rPr>
              <a:t> node (which has more data points), we increase </a:t>
            </a:r>
            <a:r>
              <a:rPr lang="en-US" altLang="ja-JP" i="1">
                <a:ea typeface="ＭＳ Ｐゴシック" charset="-128"/>
              </a:rPr>
              <a:t>N</a:t>
            </a:r>
            <a:r>
              <a:rPr lang="en-US" altLang="ja-JP">
                <a:ea typeface="ＭＳ Ｐゴシック" charset="-128"/>
              </a:rPr>
              <a:t> points so that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ja-JP">
                <a:ea typeface="ＭＳ Ｐゴシック" charset="-128"/>
              </a:rPr>
              <a:t>			#Y = #N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The number of </a:t>
            </a:r>
            <a:r>
              <a:rPr lang="en-US" altLang="ja-JP" i="1">
                <a:ea typeface="ＭＳ Ｐゴシック" charset="-128"/>
              </a:rPr>
              <a:t>N</a:t>
            </a:r>
            <a:r>
              <a:rPr lang="en-US" altLang="ja-JP">
                <a:ea typeface="ＭＳ Ｐゴシック" charset="-128"/>
              </a:rPr>
              <a:t> points is not reduced if the current node is an </a:t>
            </a:r>
            <a:r>
              <a:rPr lang="en-US" altLang="ja-JP" i="1">
                <a:ea typeface="ＭＳ Ｐゴシック" charset="-128"/>
              </a:rPr>
              <a:t>N</a:t>
            </a:r>
            <a:r>
              <a:rPr lang="en-US" altLang="ja-JP">
                <a:ea typeface="ＭＳ Ｐゴシック" charset="-128"/>
              </a:rPr>
              <a:t> node (an </a:t>
            </a:r>
            <a:r>
              <a:rPr lang="en-US" altLang="ja-JP" i="1">
                <a:ea typeface="ＭＳ Ｐゴシック" charset="-128"/>
              </a:rPr>
              <a:t>N</a:t>
            </a:r>
            <a:r>
              <a:rPr lang="en-US" altLang="ja-JP">
                <a:ea typeface="ＭＳ Ｐゴシック" charset="-128"/>
              </a:rPr>
              <a:t> node has more </a:t>
            </a:r>
            <a:r>
              <a:rPr lang="en-US" altLang="ja-JP" i="1">
                <a:ea typeface="ＭＳ Ｐゴシック" charset="-128"/>
              </a:rPr>
              <a:t>N</a:t>
            </a:r>
            <a:r>
              <a:rPr lang="en-US" altLang="ja-JP">
                <a:ea typeface="ＭＳ Ｐゴシック" charset="-128"/>
              </a:rPr>
              <a:t> points than </a:t>
            </a:r>
            <a:r>
              <a:rPr lang="en-US" altLang="ja-JP" i="1">
                <a:ea typeface="ＭＳ Ｐゴシック" charset="-128"/>
              </a:rPr>
              <a:t>Y</a:t>
            </a:r>
            <a:r>
              <a:rPr lang="en-US" altLang="ja-JP">
                <a:ea typeface="ＭＳ Ｐゴシック" charset="-128"/>
              </a:rPr>
              <a:t> points).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A reduction may cause outlier </a:t>
            </a:r>
            <a:r>
              <a:rPr lang="en-US" altLang="ja-JP" i="1">
                <a:ea typeface="ＭＳ Ｐゴシック" charset="-128"/>
              </a:rPr>
              <a:t>Y</a:t>
            </a:r>
            <a:r>
              <a:rPr lang="en-US" altLang="ja-JP">
                <a:ea typeface="ＭＳ Ｐゴシック" charset="-128"/>
              </a:rPr>
              <a:t> points to form </a:t>
            </a:r>
            <a:r>
              <a:rPr lang="en-US" altLang="ja-JP" i="1">
                <a:ea typeface="ＭＳ Ｐゴシック" charset="-128"/>
              </a:rPr>
              <a:t>Y</a:t>
            </a:r>
            <a:r>
              <a:rPr lang="en-US" altLang="ja-JP">
                <a:ea typeface="ＭＳ Ｐゴシック" charset="-128"/>
              </a:rPr>
              <a:t> nodes (a </a:t>
            </a:r>
            <a:r>
              <a:rPr lang="en-US" altLang="ja-JP" i="1">
                <a:ea typeface="ＭＳ Ｐゴシック" charset="-128"/>
              </a:rPr>
              <a:t>Y</a:t>
            </a:r>
            <a:r>
              <a:rPr lang="en-US" altLang="ja-JP">
                <a:ea typeface="ＭＳ Ｐゴシック" charset="-128"/>
              </a:rPr>
              <a:t> node has an equal number of </a:t>
            </a:r>
            <a:r>
              <a:rPr lang="en-US" altLang="ja-JP" i="1">
                <a:ea typeface="ＭＳ Ｐゴシック" charset="-128"/>
              </a:rPr>
              <a:t>Y</a:t>
            </a:r>
            <a:r>
              <a:rPr lang="en-US" altLang="ja-JP">
                <a:ea typeface="ＭＳ Ｐゴシック" charset="-128"/>
              </a:rPr>
              <a:t> points as </a:t>
            </a:r>
            <a:r>
              <a:rPr lang="en-US" altLang="ja-JP" i="1">
                <a:ea typeface="ＭＳ Ｐゴシック" charset="-128"/>
              </a:rPr>
              <a:t>N</a:t>
            </a:r>
            <a:r>
              <a:rPr lang="en-US" altLang="ja-JP">
                <a:ea typeface="ＭＳ Ｐゴシック" charset="-128"/>
              </a:rPr>
              <a:t> points or more).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Then data regions and empty regions may not be separated well. </a:t>
            </a:r>
            <a:endParaRPr lang="en-US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8ED09-6E3C-C24A-864E-1C804F26EFC7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the decision tree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Using the above ideas, a decision tree can be built to separate data regions and empty regions. </a:t>
            </a:r>
          </a:p>
          <a:p>
            <a:r>
              <a:rPr lang="en-US" altLang="ja-JP">
                <a:ea typeface="ＭＳ Ｐゴシック" charset="-128"/>
              </a:rPr>
              <a:t>The actual method is more sophisticated as a few other tricky issues need to be handled in</a:t>
            </a:r>
          </a:p>
          <a:p>
            <a:pPr lvl="1"/>
            <a:r>
              <a:rPr lang="en-US" altLang="ja-JP">
                <a:ea typeface="ＭＳ Ｐゴシック" charset="-128"/>
              </a:rPr>
              <a:t>tree building and </a:t>
            </a:r>
          </a:p>
          <a:p>
            <a:pPr lvl="1"/>
            <a:r>
              <a:rPr lang="en-US" altLang="ja-JP">
                <a:ea typeface="ＭＳ Ｐゴシック" charset="-128"/>
              </a:rPr>
              <a:t>tree pruning.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4B2BA-233E-6D4A-BC36-325D84FD932F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15888"/>
            <a:ext cx="8229600" cy="1139825"/>
          </a:xfrm>
        </p:spPr>
        <p:txBody>
          <a:bodyPr/>
          <a:lstStyle/>
          <a:p>
            <a:r>
              <a:rPr lang="en-US" altLang="en-US" b="1"/>
              <a:t>Road map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56213"/>
          </a:xfrm>
        </p:spPr>
        <p:txBody>
          <a:bodyPr/>
          <a:lstStyle/>
          <a:p>
            <a:r>
              <a:rPr lang="en-US" altLang="en-US" sz="2600" b="1"/>
              <a:t>Basic concepts</a:t>
            </a:r>
          </a:p>
          <a:p>
            <a:r>
              <a:rPr lang="en-US" altLang="en-US" sz="2600" b="1"/>
              <a:t>K-means algorithm</a:t>
            </a:r>
          </a:p>
          <a:p>
            <a:r>
              <a:rPr lang="en-US" altLang="en-US" sz="2600" b="1"/>
              <a:t>Representation of clusters</a:t>
            </a:r>
          </a:p>
          <a:p>
            <a:r>
              <a:rPr lang="en-US" altLang="en-US" sz="2600" b="1"/>
              <a:t>Hierarchical clustering</a:t>
            </a:r>
          </a:p>
          <a:p>
            <a:r>
              <a:rPr lang="en-US" altLang="en-US" sz="2600" b="1"/>
              <a:t>Distance functions</a:t>
            </a:r>
          </a:p>
          <a:p>
            <a:r>
              <a:rPr lang="en-US" altLang="en-US" sz="2600" b="1"/>
              <a:t>Data standardization</a:t>
            </a:r>
          </a:p>
          <a:p>
            <a:r>
              <a:rPr lang="en-US" altLang="en-US" sz="2600" b="1"/>
              <a:t>Handling mixed attributes</a:t>
            </a:r>
          </a:p>
          <a:p>
            <a:r>
              <a:rPr lang="en-US" altLang="en-US" sz="2600" b="1"/>
              <a:t>Which clustering algorithm to use?</a:t>
            </a:r>
          </a:p>
          <a:p>
            <a:r>
              <a:rPr lang="en-US" altLang="en-US" sz="2600" b="1"/>
              <a:t>Cluster evaluation</a:t>
            </a:r>
          </a:p>
          <a:p>
            <a:r>
              <a:rPr lang="en-US" altLang="en-US" sz="2600" b="1"/>
              <a:t>Discovering holes and data regions</a:t>
            </a:r>
          </a:p>
          <a:p>
            <a:r>
              <a:rPr lang="en-US" altLang="en-US" sz="2600" b="1">
                <a:solidFill>
                  <a:srgbClr val="FF0000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F017C-4E42-F645-9124-C9ACD880D8D8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574088" cy="50053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/>
              <a:t>Clustering is has along history and still active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200"/>
              <a:t>There are a huge number of clustering algorithms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200"/>
              <a:t>More are still coming every year. 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We only introduced several main algorithms. There are many others, e.g.,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200"/>
              <a:t>density based algorithm, sub-space clustering, scale-up methods, neural networks based methods, fuzzy clustering, co-clustering, etc. 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Clustering is hard to evaluate, but very useful in practice. This partially explains why there are still a large number of clustering algorithms being devised every year. 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Clustering is highly application dependent and to some extent subjective.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charset="2"/>
          <a:buChar char="n"/>
          <a:tabLst/>
          <a:defRPr kumimoji="0" lang="en-US" altLang="en-US" sz="3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charset="2"/>
          <a:buChar char="n"/>
          <a:tabLst/>
          <a:defRPr kumimoji="0" lang="en-US" altLang="en-US" sz="3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</TotalTime>
  <Words>5350</Words>
  <Application>Microsoft Macintosh PowerPoint</Application>
  <PresentationFormat>On-screen Show (4:3)</PresentationFormat>
  <Paragraphs>745</Paragraphs>
  <Slides>95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Garamond</vt:lpstr>
      <vt:lpstr>Times New Roman</vt:lpstr>
      <vt:lpstr>Wingdings</vt:lpstr>
      <vt:lpstr>ＭＳ Ｐゴシック</vt:lpstr>
      <vt:lpstr>宋体</vt:lpstr>
      <vt:lpstr>Symbol</vt:lpstr>
      <vt:lpstr>Edge</vt:lpstr>
      <vt:lpstr>Microsoft Equation 3.0</vt:lpstr>
      <vt:lpstr>Chapter 4:  Unsupervised Learning</vt:lpstr>
      <vt:lpstr>Road map</vt:lpstr>
      <vt:lpstr>Supervised learning vs. unsupervised learning</vt:lpstr>
      <vt:lpstr>Clustering</vt:lpstr>
      <vt:lpstr>An illustration</vt:lpstr>
      <vt:lpstr>What is clustering for? </vt:lpstr>
      <vt:lpstr>What is clustering for? (cont…)</vt:lpstr>
      <vt:lpstr>Aspects of clustering</vt:lpstr>
      <vt:lpstr>Road map</vt:lpstr>
      <vt:lpstr>K-means clustering</vt:lpstr>
      <vt:lpstr>K-means algorithm</vt:lpstr>
      <vt:lpstr>K-means algorithm – (cont …)</vt:lpstr>
      <vt:lpstr>Stopping/convergence criterion </vt:lpstr>
      <vt:lpstr>An example</vt:lpstr>
      <vt:lpstr>An example (cont …)</vt:lpstr>
      <vt:lpstr>An example distance function</vt:lpstr>
      <vt:lpstr>A disk version of k-means</vt:lpstr>
      <vt:lpstr>A disk version of k-means (cont …)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 (cont …)</vt:lpstr>
      <vt:lpstr>Weaknesses of k-means (cont …)</vt:lpstr>
      <vt:lpstr>Weaknesses of k-means (cont …)</vt:lpstr>
      <vt:lpstr>K-means summary</vt:lpstr>
      <vt:lpstr>Road map</vt:lpstr>
      <vt:lpstr>Common ways to represent clusters </vt:lpstr>
      <vt:lpstr>Using classification model</vt:lpstr>
      <vt:lpstr>Use frequent values to represent cluster </vt:lpstr>
      <vt:lpstr>Clusters of arbitrary shapes</vt:lpstr>
      <vt:lpstr>Road map</vt:lpstr>
      <vt:lpstr>Hierarchical Clustering</vt:lpstr>
      <vt:lpstr>Types of hierarchical clustering</vt:lpstr>
      <vt:lpstr>Agglomerative clustering </vt:lpstr>
      <vt:lpstr>Agglomerative clustering algorithm</vt:lpstr>
      <vt:lpstr>An example: working of the algorithm</vt:lpstr>
      <vt:lpstr>Measuring the distance of two clusters</vt:lpstr>
      <vt:lpstr>Single link method</vt:lpstr>
      <vt:lpstr>Complete link method</vt:lpstr>
      <vt:lpstr>Average link and centroid methods</vt:lpstr>
      <vt:lpstr>The complexity</vt:lpstr>
      <vt:lpstr>Road map</vt:lpstr>
      <vt:lpstr>Distance functions</vt:lpstr>
      <vt:lpstr>Distance functions for numeric attributes</vt:lpstr>
      <vt:lpstr>Euclidean distance and Manhattan distance </vt:lpstr>
      <vt:lpstr>Squared distance and Chebychev distance </vt:lpstr>
      <vt:lpstr>Distance functions for binary and  nominal attributes </vt:lpstr>
      <vt:lpstr>Confusion matrix</vt:lpstr>
      <vt:lpstr>Symmetric binary attributes</vt:lpstr>
      <vt:lpstr>Symmetric binary attributes: example</vt:lpstr>
      <vt:lpstr>Asymmetric binary attributes</vt:lpstr>
      <vt:lpstr>Nominal attributes</vt:lpstr>
      <vt:lpstr>Distance function for text documents</vt:lpstr>
      <vt:lpstr>Road map</vt:lpstr>
      <vt:lpstr>Data standardization</vt:lpstr>
      <vt:lpstr>Interval-scaled attributes </vt:lpstr>
      <vt:lpstr>Interval-scaled attributes (cont …)</vt:lpstr>
      <vt:lpstr>Ratio-scaled attributes </vt:lpstr>
      <vt:lpstr>Nominal attributes</vt:lpstr>
      <vt:lpstr>Nominal attributes: an example</vt:lpstr>
      <vt:lpstr>Ordinal attributes </vt:lpstr>
      <vt:lpstr>Road map</vt:lpstr>
      <vt:lpstr>Mixed attributes</vt:lpstr>
      <vt:lpstr>Convert to a single type</vt:lpstr>
      <vt:lpstr>Convert to a single type (cont …)</vt:lpstr>
      <vt:lpstr>Combining individual distances</vt:lpstr>
      <vt:lpstr>Road map</vt:lpstr>
      <vt:lpstr>How to choose a clustering algorithm</vt:lpstr>
      <vt:lpstr>Choose a clustering algorithm (cont …)</vt:lpstr>
      <vt:lpstr>Road map</vt:lpstr>
      <vt:lpstr>Cluster Evaluation: hard problem</vt:lpstr>
      <vt:lpstr>Cluster evaluation: ground truth</vt:lpstr>
      <vt:lpstr>Evaluation measures: Entropy</vt:lpstr>
      <vt:lpstr>Evaluation measures: purity</vt:lpstr>
      <vt:lpstr>An example</vt:lpstr>
      <vt:lpstr>A remark about ground truth evaluation</vt:lpstr>
      <vt:lpstr>Evaluation based on internal information</vt:lpstr>
      <vt:lpstr>Indirect evaluation </vt:lpstr>
      <vt:lpstr>Road map</vt:lpstr>
      <vt:lpstr>Holes in data space</vt:lpstr>
      <vt:lpstr>Holes are useful too</vt:lpstr>
      <vt:lpstr>Data regions and empty regions</vt:lpstr>
      <vt:lpstr>Supervised learning for unsupervised learning </vt:lpstr>
      <vt:lpstr>An example</vt:lpstr>
      <vt:lpstr>Can it done without adding N points?</vt:lpstr>
      <vt:lpstr>Characteristics of the approach </vt:lpstr>
      <vt:lpstr>Building the Tree </vt:lpstr>
      <vt:lpstr>An example</vt:lpstr>
      <vt:lpstr>How many N points to add?</vt:lpstr>
      <vt:lpstr>An example</vt:lpstr>
      <vt:lpstr>How many N points to add? (cont…)</vt:lpstr>
      <vt:lpstr>Building the decision tree</vt:lpstr>
      <vt:lpstr>Road map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Unsupervised Learning</dc:title>
  <dc:creator>Steven Vo</dc:creator>
  <cp:lastModifiedBy>Steven Vo</cp:lastModifiedBy>
  <cp:revision>1</cp:revision>
  <dcterms:created xsi:type="dcterms:W3CDTF">2015-07-03T18:10:31Z</dcterms:created>
  <dcterms:modified xsi:type="dcterms:W3CDTF">2015-07-03T18:20:49Z</dcterms:modified>
</cp:coreProperties>
</file>