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74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69" r:id="rId14"/>
    <p:sldId id="271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8" r:id="rId27"/>
    <p:sldId id="285" r:id="rId28"/>
    <p:sldId id="291" r:id="rId29"/>
    <p:sldId id="292" r:id="rId30"/>
    <p:sldId id="286" r:id="rId31"/>
    <p:sldId id="293" r:id="rId32"/>
    <p:sldId id="294" r:id="rId33"/>
    <p:sldId id="289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2E16-E3E4-7B48-A4A4-C62B4402A57B}" type="datetimeFigureOut">
              <a:rPr lang="en-US" smtClean="0"/>
              <a:pPr/>
              <a:t>4/13/11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CC9FD-ED4F-F243-B01F-ADE6282A6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\pi_0f_0(x) + \pi_1f_1(x) + \pi_2f_2(x) +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pi_kf_k(x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9809A-0F12-4C46-97E0-9A25B89D4FD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|\pi, \mu,\Sigma)  + \lambda\left(\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sum_{k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=1}^K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pi_k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-1\right)}{\partial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pi_k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}&amp;=&amp;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C9FD-ED4F-F243-B01F-ADE6282A6D9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p(x|\mu_k,\Sigma_k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\frac{1}{(2\pi\epsilon)^{M/2}}\exp\left\{-\frac{1}{2\epsilon}\lVert x-\mu_k\rVert^2\right\}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C9FD-ED4F-F243-B01F-ADE6282A6D9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4/13/11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70FC-4327-484D-B64E-D0D769F8E6D6}" type="datetimeFigureOut">
              <a:rPr lang="en-US" smtClean="0"/>
              <a:pPr/>
              <a:t>4/13/11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Relationship Id="rId3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Gaussian </a:t>
            </a:r>
            <a:r>
              <a:rPr lang="en-US" dirty="0" smtClean="0"/>
              <a:t>Mixture Models and Expectation Maximization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Variable </a:t>
            </a:r>
            <a:r>
              <a:rPr lang="en-US" dirty="0" err="1" smtClean="0"/>
              <a:t>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cluster sequences using an HMM with unobserved state variables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train latent variable models using Expectation Maximization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68031" y="2927151"/>
            <a:ext cx="3224371" cy="1748167"/>
            <a:chOff x="2768031" y="2927151"/>
            <a:chExt cx="3224371" cy="1748167"/>
          </a:xfrm>
        </p:grpSpPr>
        <p:sp>
          <p:nvSpPr>
            <p:cNvPr id="5" name="Oval 4"/>
            <p:cNvSpPr/>
            <p:nvPr/>
          </p:nvSpPr>
          <p:spPr>
            <a:xfrm>
              <a:off x="2768031" y="2927151"/>
              <a:ext cx="488476" cy="48847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68031" y="4186842"/>
              <a:ext cx="488476" cy="4884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25338" y="2927151"/>
              <a:ext cx="488476" cy="48847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25338" y="4186842"/>
              <a:ext cx="488476" cy="4884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503926" y="2927151"/>
              <a:ext cx="488476" cy="48847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03926" y="4186842"/>
              <a:ext cx="488476" cy="4884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 rot="5400000">
              <a:off x="2626662" y="3801234"/>
              <a:ext cx="7712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4"/>
              <a:endCxn id="8" idx="0"/>
            </p:cNvCxnSpPr>
            <p:nvPr/>
          </p:nvCxnSpPr>
          <p:spPr>
            <a:xfrm rot="5400000">
              <a:off x="3983969" y="3801234"/>
              <a:ext cx="7712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 rot="5400000">
              <a:off x="5362557" y="3801234"/>
              <a:ext cx="7712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7" idx="2"/>
            </p:cNvCxnSpPr>
            <p:nvPr/>
          </p:nvCxnSpPr>
          <p:spPr>
            <a:xfrm>
              <a:off x="3256507" y="3171389"/>
              <a:ext cx="86883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9" idx="2"/>
            </p:cNvCxnSpPr>
            <p:nvPr/>
          </p:nvCxnSpPr>
          <p:spPr>
            <a:xfrm>
              <a:off x="4613814" y="3171389"/>
              <a:ext cx="8901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the training of </a:t>
            </a:r>
            <a:r>
              <a:rPr lang="en-US" dirty="0" err="1" smtClean="0"/>
              <a:t>GMMs</a:t>
            </a:r>
            <a:r>
              <a:rPr lang="en-US" dirty="0" smtClean="0"/>
              <a:t> and Graphical Models with latent variables can be accomplished using Expectation Maximization</a:t>
            </a:r>
          </a:p>
          <a:p>
            <a:pPr lvl="1"/>
            <a:r>
              <a:rPr lang="en-US" dirty="0" smtClean="0"/>
              <a:t>Step 1: Expectation (E-step)</a:t>
            </a:r>
          </a:p>
          <a:p>
            <a:pPr lvl="2"/>
            <a:r>
              <a:rPr lang="en-US" dirty="0" smtClean="0"/>
              <a:t>Evaluate the “responsibilities” of each cluster with the current parameters</a:t>
            </a:r>
          </a:p>
          <a:p>
            <a:pPr lvl="1"/>
            <a:r>
              <a:rPr lang="en-US" dirty="0" smtClean="0"/>
              <a:t>Step 2: Maximization (M-step)</a:t>
            </a:r>
          </a:p>
          <a:p>
            <a:pPr lvl="2"/>
            <a:r>
              <a:rPr lang="en-US" dirty="0" smtClean="0"/>
              <a:t>Re-estimate parameters using the existing “responsibilities”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k</a:t>
            </a:r>
            <a:r>
              <a:rPr lang="en-US" dirty="0" smtClean="0"/>
              <a:t>-means training.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Variable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represent a GMM involving a latent variable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does this give us?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11" y="2584450"/>
            <a:ext cx="6959600" cy="11176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5" y="3989388"/>
            <a:ext cx="1866900" cy="901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722" y="3989388"/>
            <a:ext cx="3556000" cy="90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0709" y="6126163"/>
            <a:ext cx="217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plate notation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GMM data and Latent variables</a:t>
            </a:r>
            <a:endParaRPr lang="en-US" dirty="0"/>
          </a:p>
        </p:txBody>
      </p:sp>
      <p:pic>
        <p:nvPicPr>
          <p:cNvPr id="6" name="Picture 5" descr="Scanned 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60" y="1705355"/>
            <a:ext cx="7719076" cy="3679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877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have representations of the joint </a:t>
            </a:r>
            <a:r>
              <a:rPr lang="en-US" dirty="0" err="1" smtClean="0"/>
              <a:t>p(x,z</a:t>
            </a:r>
            <a:r>
              <a:rPr lang="en-US" dirty="0" smtClean="0"/>
              <a:t>) and the marginal, </a:t>
            </a:r>
            <a:r>
              <a:rPr lang="en-US" dirty="0" err="1" smtClean="0"/>
              <a:t>p(x</a:t>
            </a:r>
            <a:r>
              <a:rPr lang="en-US" dirty="0" smtClean="0"/>
              <a:t>)…</a:t>
            </a:r>
          </a:p>
          <a:p>
            <a:r>
              <a:rPr lang="en-US" dirty="0" smtClean="0"/>
              <a:t>The conditional of </a:t>
            </a:r>
            <a:r>
              <a:rPr lang="en-US" dirty="0" err="1" smtClean="0"/>
              <a:t>p(z|x</a:t>
            </a:r>
            <a:r>
              <a:rPr lang="en-US" dirty="0" smtClean="0"/>
              <a:t>) can be derived using </a:t>
            </a:r>
            <a:r>
              <a:rPr lang="en-US" dirty="0" err="1" smtClean="0"/>
              <a:t>Bayes</a:t>
            </a:r>
            <a:r>
              <a:rPr lang="en-US" dirty="0" smtClean="0"/>
              <a:t> rule.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responsibility</a:t>
            </a:r>
            <a:r>
              <a:rPr lang="en-US" dirty="0" smtClean="0"/>
              <a:t> that a mixture component takes for explaining an observation </a:t>
            </a:r>
            <a:r>
              <a:rPr lang="en-US" dirty="0" err="1" smtClean="0"/>
              <a:t>x</a:t>
            </a:r>
            <a:r>
              <a:rPr lang="en-US" dirty="0" smtClean="0"/>
              <a:t>.</a:t>
            </a:r>
            <a:endParaRPr lang="en-US" b="1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70" y="4287947"/>
            <a:ext cx="6972301" cy="180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over a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usual: Identify a likelihood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set partials to zero…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6" y="2419213"/>
            <a:ext cx="60579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of a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of means.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6" y="2419213"/>
            <a:ext cx="6057900" cy="914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3491653"/>
            <a:ext cx="8267701" cy="19558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/>
          <a:srcRect l="-3258" t="-10435" r="-3258" b="-10435"/>
          <a:stretch>
            <a:fillRect/>
          </a:stretch>
        </p:blipFill>
        <p:spPr>
          <a:xfrm>
            <a:off x="3043141" y="5537835"/>
            <a:ext cx="2989579" cy="10591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of a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of covariance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Note the similarity to the regular MLE without </a:t>
            </a:r>
            <a:r>
              <a:rPr lang="en-US" sz="2800" b="1" dirty="0" smtClean="0"/>
              <a:t>responsibility terms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6" y="2419213"/>
            <a:ext cx="6057900" cy="914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rcRect l="-1293" t="-10141" r="-1293" b="-10141"/>
          <a:stretch>
            <a:fillRect/>
          </a:stretch>
        </p:blipFill>
        <p:spPr>
          <a:xfrm>
            <a:off x="919366" y="3766709"/>
            <a:ext cx="7256779" cy="10845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of a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of mixing term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659" y="2419350"/>
            <a:ext cx="4152900" cy="914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487" y="3704104"/>
            <a:ext cx="4521200" cy="9017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/>
          <a:srcRect l="-3673" t="-12414" r="-3673" b="-12414"/>
          <a:stretch>
            <a:fillRect/>
          </a:stretch>
        </p:blipFill>
        <p:spPr>
          <a:xfrm>
            <a:off x="3098229" y="4944110"/>
            <a:ext cx="2672080" cy="9194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of a GMM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5421962"/>
            <a:ext cx="2159000" cy="901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/>
          <a:srcRect l="-7826" t="-14400" r="-7826" b="-14400"/>
          <a:stretch>
            <a:fillRect/>
          </a:stretch>
        </p:blipFill>
        <p:spPr>
          <a:xfrm>
            <a:off x="4317686" y="4282453"/>
            <a:ext cx="1351280" cy="8178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/>
          <a:srcRect l="-1586" t="-10141" r="-1586" b="-10141"/>
          <a:stretch>
            <a:fillRect/>
          </a:stretch>
        </p:blipFill>
        <p:spPr>
          <a:xfrm>
            <a:off x="1877997" y="2963240"/>
            <a:ext cx="5948679" cy="108457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/>
          <a:srcRect l="-3258" t="-11803" r="-3258" b="-11803"/>
          <a:stretch>
            <a:fillRect/>
          </a:stretch>
        </p:blipFill>
        <p:spPr>
          <a:xfrm>
            <a:off x="3357121" y="1769440"/>
            <a:ext cx="2989579" cy="9575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Supervised Learning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Soft K-means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for </a:t>
            </a:r>
            <a:r>
              <a:rPr lang="en-US" dirty="0" err="1" smtClean="0"/>
              <a:t>GMMs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the parameters</a:t>
            </a:r>
          </a:p>
          <a:p>
            <a:pPr lvl="1"/>
            <a:r>
              <a:rPr lang="en-US" dirty="0" smtClean="0"/>
              <a:t>Evaluate the log likelihood</a:t>
            </a:r>
          </a:p>
          <a:p>
            <a:endParaRPr lang="en-US" dirty="0" smtClean="0"/>
          </a:p>
          <a:p>
            <a:r>
              <a:rPr lang="en-US" dirty="0" smtClean="0"/>
              <a:t>Expectation-step: Evaluate the responsibilities</a:t>
            </a:r>
          </a:p>
          <a:p>
            <a:endParaRPr lang="en-US" dirty="0" smtClean="0"/>
          </a:p>
          <a:p>
            <a:r>
              <a:rPr lang="en-US" dirty="0" smtClean="0"/>
              <a:t>Maximization-step: Re-estimate Parameters</a:t>
            </a:r>
          </a:p>
          <a:p>
            <a:pPr lvl="1"/>
            <a:r>
              <a:rPr lang="en-US" dirty="0" smtClean="0"/>
              <a:t>Evaluate the log likelihood</a:t>
            </a:r>
          </a:p>
          <a:p>
            <a:pPr lvl="1"/>
            <a:r>
              <a:rPr lang="en-US" dirty="0" smtClean="0"/>
              <a:t>Check for convergence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for </a:t>
            </a:r>
            <a:r>
              <a:rPr lang="en-US" dirty="0" err="1" smtClean="0"/>
              <a:t>GMMs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E-step: Evaluate the Responsibilities 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rcRect l="-1604" t="-8675" r="-1604" b="-8675"/>
          <a:stretch>
            <a:fillRect/>
          </a:stretch>
        </p:blipFill>
        <p:spPr>
          <a:xfrm>
            <a:off x="1454182" y="2909164"/>
            <a:ext cx="5885179" cy="12369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for </a:t>
            </a:r>
            <a:r>
              <a:rPr lang="en-US" dirty="0" err="1" smtClean="0"/>
              <a:t>GMMs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M-Step: Re-estimate Parameters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rcRect l="-2927" t="-11803" r="-2927" b="-11803"/>
          <a:stretch>
            <a:fillRect/>
          </a:stretch>
        </p:blipFill>
        <p:spPr>
          <a:xfrm>
            <a:off x="2905412" y="2440623"/>
            <a:ext cx="3307079" cy="9575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rcRect l="-1364" t="-10141" r="-1364" b="-10141"/>
          <a:stretch>
            <a:fillRect/>
          </a:stretch>
        </p:blipFill>
        <p:spPr>
          <a:xfrm>
            <a:off x="1006762" y="3505835"/>
            <a:ext cx="6888479" cy="108457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rcRect l="-6207" t="-14400" r="-6207" b="-14400"/>
          <a:stretch>
            <a:fillRect/>
          </a:stretch>
        </p:blipFill>
        <p:spPr>
          <a:xfrm>
            <a:off x="3665825" y="4725035"/>
            <a:ext cx="1656079" cy="8178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example of 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50" y="1937411"/>
            <a:ext cx="1854200" cy="185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70" y="1937411"/>
            <a:ext cx="1854200" cy="185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960" y="1937411"/>
            <a:ext cx="1854200" cy="185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650" y="4032534"/>
            <a:ext cx="1854200" cy="185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870" y="4032534"/>
            <a:ext cx="1854200" cy="185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960" y="4032534"/>
            <a:ext cx="1854200" cy="185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Incorrect number of Mixture Components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Singularities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Number of Gaussians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4387" y="4287946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4387" y="4993997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55003" y="4646162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13219" y="4108838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64818" y="1715618"/>
            <a:ext cx="358216" cy="358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06602" y="2356096"/>
            <a:ext cx="358216" cy="358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3034" y="2508496"/>
            <a:ext cx="358216" cy="358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64818" y="3148974"/>
            <a:ext cx="358216" cy="358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656" y="4287946"/>
            <a:ext cx="358216" cy="3582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62440" y="4467054"/>
            <a:ext cx="358216" cy="3582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641" y="2356096"/>
            <a:ext cx="358216" cy="358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81250" y="2969866"/>
            <a:ext cx="358216" cy="358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30544" y="5352213"/>
            <a:ext cx="358216" cy="3582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78872" y="5173105"/>
            <a:ext cx="358216" cy="3582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34128" y="2073834"/>
            <a:ext cx="1205338" cy="1254248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9431256">
            <a:off x="966097" y="4108838"/>
            <a:ext cx="1508848" cy="125424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93972" y="4268694"/>
            <a:ext cx="1205338" cy="1254248"/>
          </a:xfrm>
          <a:prstGeom prst="ellipse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877999">
            <a:off x="4837049" y="3216980"/>
            <a:ext cx="2453666" cy="1254248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Number of Gaussians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4387" y="4287946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4387" y="4993997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55003" y="4646162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13219" y="4108838"/>
            <a:ext cx="358216" cy="3582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64818" y="1715618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06602" y="2356096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3034" y="2508496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64818" y="3148974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656" y="4287946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62440" y="4467054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641" y="2356096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81250" y="2969866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30544" y="5352213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78872" y="5173105"/>
            <a:ext cx="358216" cy="3582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9431256">
            <a:off x="966097" y="4108838"/>
            <a:ext cx="1508848" cy="125424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877999">
            <a:off x="3823875" y="3216241"/>
            <a:ext cx="4525874" cy="1254248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minority of the data can have a disproportionate effect on the model likelihood.</a:t>
            </a:r>
          </a:p>
          <a:p>
            <a:r>
              <a:rPr lang="en-US" dirty="0" smtClean="0"/>
              <a:t>For example…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GMM example</a:t>
            </a:r>
            <a:endParaRPr lang="en-US" dirty="0"/>
          </a:p>
        </p:txBody>
      </p:sp>
      <p:pic>
        <p:nvPicPr>
          <p:cNvPr id="4" name="Picture 3" descr="gmm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305983"/>
            <a:ext cx="5689600" cy="4279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88" y="5480050"/>
            <a:ext cx="2324100" cy="3175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3" y="5446713"/>
            <a:ext cx="2565400" cy="3175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5957888"/>
            <a:ext cx="1790700" cy="44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mixture component collapses on a given point, the mean becomes the point, and the variance goes to zero.</a:t>
            </a:r>
          </a:p>
          <a:p>
            <a:r>
              <a:rPr lang="en-US" dirty="0" smtClean="0"/>
              <a:t>Consider the likelihood function as the covariance goes to zero.</a:t>
            </a:r>
          </a:p>
          <a:p>
            <a:endParaRPr lang="en-US" dirty="0" smtClean="0"/>
          </a:p>
          <a:p>
            <a:r>
              <a:rPr lang="en-US" dirty="0" smtClean="0"/>
              <a:t>The likelihood approaches infinity.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958" y="4171950"/>
            <a:ext cx="3302000" cy="723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rcRect l="-2195" t="-8182" r="-2195" b="-8182"/>
          <a:stretch>
            <a:fillRect/>
          </a:stretch>
        </p:blipFill>
        <p:spPr>
          <a:xfrm>
            <a:off x="2660554" y="5342988"/>
            <a:ext cx="4348480" cy="1300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 Mixture Models</a:t>
            </a:r>
          </a:p>
          <a:p>
            <a:r>
              <a:rPr lang="en-US" dirty="0" smtClean="0"/>
              <a:t>Expectation Maximization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makes </a:t>
            </a:r>
            <a:r>
              <a:rPr lang="en-US" b="1" dirty="0" smtClean="0"/>
              <a:t>hard </a:t>
            </a:r>
            <a:r>
              <a:rPr lang="en-US" dirty="0" smtClean="0"/>
              <a:t>decisions. </a:t>
            </a:r>
          </a:p>
          <a:p>
            <a:pPr lvl="1"/>
            <a:r>
              <a:rPr lang="en-US" dirty="0" smtClean="0"/>
              <a:t>Each data point gets assigned to a single cluster.</a:t>
            </a:r>
          </a:p>
          <a:p>
            <a:r>
              <a:rPr lang="en-US" dirty="0" smtClean="0"/>
              <a:t>GMM/EM makes </a:t>
            </a:r>
            <a:r>
              <a:rPr lang="en-US" b="1" dirty="0" smtClean="0"/>
              <a:t>soft </a:t>
            </a:r>
            <a:r>
              <a:rPr lang="en-US" dirty="0" smtClean="0"/>
              <a:t>decisions.</a:t>
            </a:r>
          </a:p>
          <a:p>
            <a:pPr lvl="1"/>
            <a:r>
              <a:rPr lang="en-US" dirty="0" smtClean="0"/>
              <a:t>Each data point can yield a posterior </a:t>
            </a:r>
            <a:r>
              <a:rPr lang="en-US" dirty="0" err="1" smtClean="0"/>
              <a:t>p(z|x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Soft K-means is a special case of EM.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means as GMM/EM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Assume equal covariance matrices for every mixture component:</a:t>
            </a:r>
          </a:p>
          <a:p>
            <a:r>
              <a:rPr lang="en-US" dirty="0" smtClean="0"/>
              <a:t>Likelihood:</a:t>
            </a:r>
          </a:p>
          <a:p>
            <a:endParaRPr lang="en-US" dirty="0" smtClean="0"/>
          </a:p>
          <a:p>
            <a:r>
              <a:rPr lang="en-US" dirty="0" smtClean="0"/>
              <a:t>Responsibilities: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epsilon approaches zero, the responsibility approaches unity.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635" y="2302590"/>
            <a:ext cx="241300" cy="215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985" y="2803966"/>
            <a:ext cx="6057900" cy="7493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935" y="4118014"/>
            <a:ext cx="50800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K-Means as GMM/EM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Overall Log likelihood as epsilon approaches zero: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expectation of soft </a:t>
            </a:r>
            <a:r>
              <a:rPr lang="en-US" dirty="0" err="1" smtClean="0"/>
              <a:t>k</a:t>
            </a:r>
            <a:r>
              <a:rPr lang="en-US" dirty="0" smtClean="0"/>
              <a:t>-means is the </a:t>
            </a:r>
            <a:r>
              <a:rPr lang="en-US" dirty="0" err="1" smtClean="0"/>
              <a:t>intercluster</a:t>
            </a:r>
            <a:r>
              <a:rPr lang="en-US" dirty="0" smtClean="0"/>
              <a:t> variability</a:t>
            </a:r>
          </a:p>
          <a:p>
            <a:r>
              <a:rPr lang="en-US" dirty="0" smtClean="0"/>
              <a:t>Note: only the means are </a:t>
            </a:r>
            <a:r>
              <a:rPr lang="en-US" dirty="0" err="1" smtClean="0"/>
              <a:t>reestimated</a:t>
            </a:r>
            <a:r>
              <a:rPr lang="en-US" dirty="0" smtClean="0"/>
              <a:t> in Soft K-means.  </a:t>
            </a:r>
          </a:p>
          <a:p>
            <a:pPr lvl="1"/>
            <a:r>
              <a:rPr lang="en-US" dirty="0" smtClean="0"/>
              <a:t>The covariance matrices are all tied.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620866"/>
            <a:ext cx="78232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25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joint distribution over observed and latent variables: </a:t>
            </a:r>
          </a:p>
          <a:p>
            <a:r>
              <a:rPr lang="en-US" dirty="0" smtClean="0"/>
              <a:t>Want to maximize: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853" y="2208019"/>
            <a:ext cx="1231900" cy="317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463" y="2754985"/>
            <a:ext cx="889000" cy="31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313357"/>
            <a:ext cx="797715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Initialize parameters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E Step: Evaluate: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M-Step: Re-estimate parameters (based on expectation of complete-data log likelihood)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Check for convergence of </a:t>
            </a:r>
            <a:r>
              <a:rPr lang="en-US" sz="2400" dirty="0" err="1" smtClean="0"/>
              <a:t>params</a:t>
            </a:r>
            <a:r>
              <a:rPr lang="en-US" sz="2400" dirty="0" smtClean="0"/>
              <a:t> or likelihood</a:t>
            </a:r>
            <a:endParaRPr lang="en-US" sz="24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563" y="3433763"/>
            <a:ext cx="4699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0" y="3953094"/>
            <a:ext cx="1574800" cy="3683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150" y="5702634"/>
            <a:ext cx="58420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Proof </a:t>
            </a:r>
            <a:r>
              <a:rPr lang="en-US" dirty="0" smtClean="0"/>
              <a:t>of Expectation Maximization in </a:t>
            </a:r>
            <a:r>
              <a:rPr lang="en-US" dirty="0" err="1" smtClean="0"/>
              <a:t>GMMs</a:t>
            </a:r>
            <a:endParaRPr lang="en-US" dirty="0" smtClean="0"/>
          </a:p>
          <a:p>
            <a:r>
              <a:rPr lang="en-US" dirty="0" smtClean="0"/>
              <a:t>Generalized EM – Hidden Markov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data that you believe is drawn from </a:t>
            </a:r>
            <a:r>
              <a:rPr lang="en-US" b="1" dirty="0" err="1" smtClean="0"/>
              <a:t>n</a:t>
            </a:r>
            <a:r>
              <a:rPr lang="en-US" b="1" dirty="0" smtClean="0"/>
              <a:t> </a:t>
            </a:r>
            <a:r>
              <a:rPr lang="en-US" dirty="0" smtClean="0"/>
              <a:t>populations</a:t>
            </a:r>
          </a:p>
          <a:p>
            <a:r>
              <a:rPr lang="en-US" dirty="0" smtClean="0"/>
              <a:t>You want to identify parameters for each population</a:t>
            </a:r>
          </a:p>
          <a:p>
            <a:r>
              <a:rPr lang="en-US" dirty="0" smtClean="0"/>
              <a:t>You don’t know anything about the populations </a:t>
            </a:r>
            <a:r>
              <a:rPr lang="en-US" i="1" dirty="0" smtClean="0"/>
              <a:t>a priori</a:t>
            </a:r>
          </a:p>
          <a:p>
            <a:pPr lvl="1"/>
            <a:r>
              <a:rPr lang="en-US" dirty="0" smtClean="0"/>
              <a:t>Except you believe that they’re </a:t>
            </a:r>
            <a:r>
              <a:rPr lang="en-US" dirty="0" err="1" smtClean="0"/>
              <a:t>gaussian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034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Rather than identifying clusters by “nearest” </a:t>
            </a:r>
            <a:r>
              <a:rPr lang="en-US" dirty="0" err="1" smtClean="0"/>
              <a:t>centroids</a:t>
            </a:r>
            <a:endParaRPr lang="en-US" dirty="0" smtClean="0"/>
          </a:p>
          <a:p>
            <a:r>
              <a:rPr lang="en-US" dirty="0" smtClean="0"/>
              <a:t>Fit a Set of </a:t>
            </a:r>
            <a:r>
              <a:rPr lang="en-US" i="1" dirty="0" err="1" smtClean="0"/>
              <a:t>k</a:t>
            </a:r>
            <a:r>
              <a:rPr lang="en-US" dirty="0" smtClean="0"/>
              <a:t> Gaussians to the data </a:t>
            </a:r>
          </a:p>
          <a:p>
            <a:r>
              <a:rPr lang="en-US" dirty="0" smtClean="0"/>
              <a:t>Maximum Likelihood over a mixture model</a:t>
            </a:r>
          </a:p>
        </p:txBody>
      </p:sp>
      <p:pic>
        <p:nvPicPr>
          <p:cNvPr id="4" name="Picture 3" descr="Multivariate-Gaussian-Mixture-Model-Optimization-185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080" y="3403603"/>
            <a:ext cx="4206875" cy="3318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GMM example</a:t>
            </a:r>
            <a:endParaRPr lang="en-US" dirty="0"/>
          </a:p>
        </p:txBody>
      </p:sp>
      <p:pic>
        <p:nvPicPr>
          <p:cNvPr id="4" name="Picture 3" descr="gmm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305983"/>
            <a:ext cx="5689600" cy="4279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88" y="5480050"/>
            <a:ext cx="2324100" cy="3175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3" y="5446713"/>
            <a:ext cx="2565400" cy="3175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5957888"/>
            <a:ext cx="1790700" cy="44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044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Formally a Mixture Model is the weighted sum of a number of </a:t>
            </a:r>
            <a:r>
              <a:rPr lang="en-US" dirty="0" err="1" smtClean="0"/>
              <a:t>pdfs</a:t>
            </a:r>
            <a:r>
              <a:rPr lang="en-US" dirty="0" smtClean="0"/>
              <a:t> where the weights are determined by a distribution,  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75" y="3116325"/>
            <a:ext cx="6832600" cy="317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3432238"/>
            <a:ext cx="2222500" cy="901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325" y="2668588"/>
            <a:ext cx="215900" cy="1778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/>
          <a:srcRect l="-3077" t="-8182" r="-3077" b="-8182"/>
          <a:stretch>
            <a:fillRect/>
          </a:stretch>
        </p:blipFill>
        <p:spPr>
          <a:xfrm>
            <a:off x="2937510" y="4361560"/>
            <a:ext cx="3154679" cy="1300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044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GMM: the weighted sum of a number of Gaussians where the weights are determined by a distribution,  </a:t>
            </a:r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3432238"/>
            <a:ext cx="2222500" cy="901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668588"/>
            <a:ext cx="215900" cy="1778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69" y="3093551"/>
            <a:ext cx="8140700" cy="3175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/>
          <a:srcRect l="-2195" t="-8182" r="-2195" b="-8182"/>
          <a:stretch>
            <a:fillRect/>
          </a:stretch>
        </p:blipFill>
        <p:spPr>
          <a:xfrm>
            <a:off x="2660554" y="4452832"/>
            <a:ext cx="4348480" cy="1300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Models</a:t>
            </a:r>
            <a:br>
              <a:rPr lang="en-US" dirty="0" smtClean="0"/>
            </a:br>
            <a:r>
              <a:rPr lang="en-US" dirty="0" smtClean="0"/>
              <a:t>with unobserved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have variables in a Graphical model that are </a:t>
            </a:r>
            <a:r>
              <a:rPr lang="en-US" b="1" dirty="0" smtClean="0"/>
              <a:t>never </a:t>
            </a:r>
            <a:r>
              <a:rPr lang="en-US" dirty="0" smtClean="0"/>
              <a:t>observed?</a:t>
            </a:r>
          </a:p>
          <a:p>
            <a:pPr lvl="1"/>
            <a:r>
              <a:rPr lang="en-US" dirty="0" smtClean="0"/>
              <a:t>Latent Variables</a:t>
            </a:r>
          </a:p>
          <a:p>
            <a:r>
              <a:rPr lang="en-US" dirty="0" smtClean="0"/>
              <a:t>Training latent variable models is an unsupervised learning application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74532" y="5753630"/>
            <a:ext cx="1727200" cy="538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laughing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17066" y="4551369"/>
            <a:ext cx="1744134" cy="52493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amused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599" y="5753630"/>
            <a:ext cx="1727200" cy="538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sweating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35198" y="4538139"/>
            <a:ext cx="2269067" cy="53816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uncomfortable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4"/>
            <a:endCxn id="4" idx="0"/>
          </p:cNvCxnSpPr>
          <p:nvPr/>
        </p:nvCxnSpPr>
        <p:spPr>
          <a:xfrm rot="5400000">
            <a:off x="5024969" y="4589466"/>
            <a:ext cx="677328" cy="1651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4" idx="0"/>
          </p:cNvCxnSpPr>
          <p:nvPr/>
        </p:nvCxnSpPr>
        <p:spPr>
          <a:xfrm rot="16200000" flipH="1">
            <a:off x="3615268" y="4830766"/>
            <a:ext cx="677328" cy="116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7" idx="0"/>
          </p:cNvCxnSpPr>
          <p:nvPr/>
        </p:nvCxnSpPr>
        <p:spPr>
          <a:xfrm rot="5400000">
            <a:off x="2463802" y="4847700"/>
            <a:ext cx="677328" cy="1134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875</Words>
  <Application>Microsoft Macintosh PowerPoint</Application>
  <PresentationFormat>On-screen Show (4:3)</PresentationFormat>
  <Paragraphs>149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Gaussian Mixture Models and Expectation Maximization</vt:lpstr>
      <vt:lpstr>Last Time</vt:lpstr>
      <vt:lpstr>Today</vt:lpstr>
      <vt:lpstr>The Problem</vt:lpstr>
      <vt:lpstr>Gaussian Mixture Models</vt:lpstr>
      <vt:lpstr>GMM example</vt:lpstr>
      <vt:lpstr>Mixture Models</vt:lpstr>
      <vt:lpstr>Gaussian Mixture Models</vt:lpstr>
      <vt:lpstr>Graphical Models with unobserved variables</vt:lpstr>
      <vt:lpstr>Latent Variable HMMs</vt:lpstr>
      <vt:lpstr>Expectation Maximization</vt:lpstr>
      <vt:lpstr>Latent Variable Representation</vt:lpstr>
      <vt:lpstr>GMM data and Latent variables</vt:lpstr>
      <vt:lpstr>One last bit</vt:lpstr>
      <vt:lpstr>Maximum Likelihood over a GMM</vt:lpstr>
      <vt:lpstr>Maximum Likelihood of a GMM</vt:lpstr>
      <vt:lpstr>Maximum Likelihood of a GMM</vt:lpstr>
      <vt:lpstr>Maximum Likelihood of a GMM</vt:lpstr>
      <vt:lpstr>MLE of a GMM</vt:lpstr>
      <vt:lpstr>EM for GMMs</vt:lpstr>
      <vt:lpstr>EM for GMMs</vt:lpstr>
      <vt:lpstr>EM for GMMs</vt:lpstr>
      <vt:lpstr>Visual example of EM</vt:lpstr>
      <vt:lpstr>Potential Problems</vt:lpstr>
      <vt:lpstr>Incorrect Number of Gaussians</vt:lpstr>
      <vt:lpstr>Incorrect Number of Gaussians</vt:lpstr>
      <vt:lpstr>Singularities</vt:lpstr>
      <vt:lpstr>GMM example</vt:lpstr>
      <vt:lpstr>Singularities</vt:lpstr>
      <vt:lpstr>Relationship to K-means</vt:lpstr>
      <vt:lpstr>Soft means as GMM/EM</vt:lpstr>
      <vt:lpstr>Soft K-Means as GMM/EM</vt:lpstr>
      <vt:lpstr>General form of EM</vt:lpstr>
      <vt:lpstr>Next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18: Gaussian Mixture Models and Expectation Maximization</dc:title>
  <dc:creator>Andrew Rosenberg</dc:creator>
  <cp:lastModifiedBy>A R</cp:lastModifiedBy>
  <cp:revision>22</cp:revision>
  <dcterms:created xsi:type="dcterms:W3CDTF">2010-04-14T21:27:18Z</dcterms:created>
  <dcterms:modified xsi:type="dcterms:W3CDTF">2011-04-13T13:39:04Z</dcterms:modified>
</cp:coreProperties>
</file>