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sldIdLst>
    <p:sldId id="300" r:id="rId2"/>
    <p:sldId id="272" r:id="rId3"/>
    <p:sldId id="294" r:id="rId4"/>
    <p:sldId id="326" r:id="rId5"/>
    <p:sldId id="319" r:id="rId6"/>
    <p:sldId id="334" r:id="rId7"/>
    <p:sldId id="345" r:id="rId8"/>
    <p:sldId id="338" r:id="rId9"/>
    <p:sldId id="342" r:id="rId10"/>
    <p:sldId id="332" r:id="rId11"/>
    <p:sldId id="336" r:id="rId12"/>
    <p:sldId id="343" r:id="rId13"/>
    <p:sldId id="341" r:id="rId14"/>
    <p:sldId id="337" r:id="rId15"/>
    <p:sldId id="344" r:id="rId16"/>
    <p:sldId id="346" r:id="rId17"/>
    <p:sldId id="347" r:id="rId18"/>
    <p:sldId id="348" r:id="rId19"/>
    <p:sldId id="340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71" autoAdjust="0"/>
  </p:normalViewPr>
  <p:slideViewPr>
    <p:cSldViewPr>
      <p:cViewPr>
        <p:scale>
          <a:sx n="100" d="100"/>
          <a:sy n="100" d="100"/>
        </p:scale>
        <p:origin x="-200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390168"/>
    </p:cViewPr>
  </p:outlineViewPr>
  <p:notesTextViewPr>
    <p:cViewPr>
      <p:scale>
        <a:sx n="50" d="100"/>
        <a:sy n="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830 w 5740"/>
                <a:gd name="T1" fmla="*/ 33 h 4316"/>
                <a:gd name="T2" fmla="*/ 0 w 5740"/>
                <a:gd name="T3" fmla="*/ 33 h 4316"/>
                <a:gd name="T4" fmla="*/ 0 w 5740"/>
                <a:gd name="T5" fmla="*/ 0 h 4316"/>
                <a:gd name="T6" fmla="*/ 5830 w 5740"/>
                <a:gd name="T7" fmla="*/ 0 h 4316"/>
                <a:gd name="T8" fmla="*/ 5830 w 5740"/>
                <a:gd name="T9" fmla="*/ 33 h 4316"/>
                <a:gd name="T10" fmla="*/ 5830 w 5740"/>
                <a:gd name="T11" fmla="*/ 33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0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1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7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</p:grpSp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5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54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8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33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34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35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36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37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38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</p:grpSp>
        <p:grpSp>
          <p:nvGrpSpPr>
            <p:cNvPr id="9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4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4 w 382"/>
                  <a:gd name="T19" fmla="*/ 96 h 96"/>
                  <a:gd name="T20" fmla="*/ 268 w 382"/>
                  <a:gd name="T21" fmla="*/ 90 h 96"/>
                  <a:gd name="T22" fmla="*/ 316 w 382"/>
                  <a:gd name="T23" fmla="*/ 84 h 96"/>
                  <a:gd name="T24" fmla="*/ 357 w 382"/>
                  <a:gd name="T25" fmla="*/ 66 h 96"/>
                  <a:gd name="T26" fmla="*/ 387 w 382"/>
                  <a:gd name="T27" fmla="*/ 42 h 96"/>
                  <a:gd name="T28" fmla="*/ 381 w 382"/>
                  <a:gd name="T29" fmla="*/ 42 h 96"/>
                  <a:gd name="T30" fmla="*/ 351 w 382"/>
                  <a:gd name="T31" fmla="*/ 66 h 96"/>
                  <a:gd name="T32" fmla="*/ 310 w 382"/>
                  <a:gd name="T33" fmla="*/ 78 h 96"/>
                  <a:gd name="T34" fmla="*/ 268 w 382"/>
                  <a:gd name="T35" fmla="*/ 90 h 96"/>
                  <a:gd name="T36" fmla="*/ 214 w 382"/>
                  <a:gd name="T37" fmla="*/ 96 h 96"/>
                  <a:gd name="T38" fmla="*/ 214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4 w 185"/>
                  <a:gd name="T5" fmla="*/ 36 h 210"/>
                  <a:gd name="T6" fmla="*/ 160 w 185"/>
                  <a:gd name="T7" fmla="*/ 72 h 210"/>
                  <a:gd name="T8" fmla="*/ 166 w 185"/>
                  <a:gd name="T9" fmla="*/ 90 h 210"/>
                  <a:gd name="T10" fmla="*/ 172 w 185"/>
                  <a:gd name="T11" fmla="*/ 114 h 210"/>
                  <a:gd name="T12" fmla="*/ 166 w 185"/>
                  <a:gd name="T13" fmla="*/ 138 h 210"/>
                  <a:gd name="T14" fmla="*/ 154 w 185"/>
                  <a:gd name="T15" fmla="*/ 162 h 210"/>
                  <a:gd name="T16" fmla="*/ 124 w 185"/>
                  <a:gd name="T17" fmla="*/ 180 h 210"/>
                  <a:gd name="T18" fmla="*/ 90 w 185"/>
                  <a:gd name="T19" fmla="*/ 198 h 210"/>
                  <a:gd name="T20" fmla="*/ 101 w 185"/>
                  <a:gd name="T21" fmla="*/ 210 h 210"/>
                  <a:gd name="T22" fmla="*/ 136 w 185"/>
                  <a:gd name="T23" fmla="*/ 192 h 210"/>
                  <a:gd name="T24" fmla="*/ 166 w 185"/>
                  <a:gd name="T25" fmla="*/ 168 h 210"/>
                  <a:gd name="T26" fmla="*/ 184 w 185"/>
                  <a:gd name="T27" fmla="*/ 144 h 210"/>
                  <a:gd name="T28" fmla="*/ 190 w 185"/>
                  <a:gd name="T29" fmla="*/ 114 h 210"/>
                  <a:gd name="T30" fmla="*/ 184 w 185"/>
                  <a:gd name="T31" fmla="*/ 90 h 210"/>
                  <a:gd name="T32" fmla="*/ 178 w 185"/>
                  <a:gd name="T33" fmla="*/ 66 h 210"/>
                  <a:gd name="T34" fmla="*/ 160 w 185"/>
                  <a:gd name="T35" fmla="*/ 48 h 210"/>
                  <a:gd name="T36" fmla="*/ 136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uk-UA" altLang="uk-UA" smtClean="0"/>
                </a:p>
              </p:txBody>
            </p:sp>
            <p:sp>
              <p:nvSpPr>
                <p:cNvPr id="19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uk-UA" altLang="uk-UA" smtClean="0"/>
                </a:p>
              </p:txBody>
            </p:sp>
            <p:sp>
              <p:nvSpPr>
                <p:cNvPr id="20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uk-UA" altLang="uk-UA" smtClean="0"/>
                </a:p>
              </p:txBody>
            </p:sp>
            <p:sp>
              <p:nvSpPr>
                <p:cNvPr id="21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uk-UA" altLang="uk-UA" smtClean="0"/>
                </a:p>
              </p:txBody>
            </p:sp>
          </p:grpSp>
        </p:grpSp>
      </p:grpSp>
      <p:sp>
        <p:nvSpPr>
          <p:cNvPr id="70722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70723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668B1-9179-4835-88C9-CFCDB9C5F7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994FE-6B08-47E7-BA53-3FCBB7A6DA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011C4-1552-493F-B412-429EE01914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483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A41F-1FCD-4FA7-9557-2E342C3647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5AF9B-F3E0-445C-9490-CD9F234C64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1285C-39A3-45A5-9EA8-C6D310D463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635C2-8FF6-4891-B578-932A0278F7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8E992-3D11-4774-86D5-9B230097BE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6DBD3-50A4-4ADB-9860-0BCD1B2421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C7B53-4388-4432-8A0E-CFD468B053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D0F4C-72A5-4DAC-9E55-5EC48794A2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436D6-E38D-4C40-8570-B3614504C4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uk-UA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830 w 5740"/>
                <a:gd name="T1" fmla="*/ 33 h 4316"/>
                <a:gd name="T2" fmla="*/ 0 w 5740"/>
                <a:gd name="T3" fmla="*/ 33 h 4316"/>
                <a:gd name="T4" fmla="*/ 0 w 5740"/>
                <a:gd name="T5" fmla="*/ 0 h 4316"/>
                <a:gd name="T6" fmla="*/ 5830 w 5740"/>
                <a:gd name="T7" fmla="*/ 0 h 4316"/>
                <a:gd name="T8" fmla="*/ 5830 w 5740"/>
                <a:gd name="T9" fmla="*/ 33 h 4316"/>
                <a:gd name="T10" fmla="*/ 5830 w 5740"/>
                <a:gd name="T11" fmla="*/ 33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69638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39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40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41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42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43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44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45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46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47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48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</p:grpSp>
        <p:grpSp>
          <p:nvGrpSpPr>
            <p:cNvPr id="1035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69650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51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52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53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54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55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56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57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58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59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60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61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1079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0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9664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65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66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1084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036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69669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70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71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72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73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74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75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1057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9677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78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79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80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81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82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83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84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85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</p:grpSp>
        <p:grpSp>
          <p:nvGrpSpPr>
            <p:cNvPr id="1037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38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4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4 w 382"/>
                  <a:gd name="T19" fmla="*/ 96 h 96"/>
                  <a:gd name="T20" fmla="*/ 268 w 382"/>
                  <a:gd name="T21" fmla="*/ 90 h 96"/>
                  <a:gd name="T22" fmla="*/ 316 w 382"/>
                  <a:gd name="T23" fmla="*/ 84 h 96"/>
                  <a:gd name="T24" fmla="*/ 357 w 382"/>
                  <a:gd name="T25" fmla="*/ 66 h 96"/>
                  <a:gd name="T26" fmla="*/ 387 w 382"/>
                  <a:gd name="T27" fmla="*/ 42 h 96"/>
                  <a:gd name="T28" fmla="*/ 381 w 382"/>
                  <a:gd name="T29" fmla="*/ 42 h 96"/>
                  <a:gd name="T30" fmla="*/ 351 w 382"/>
                  <a:gd name="T31" fmla="*/ 66 h 96"/>
                  <a:gd name="T32" fmla="*/ 310 w 382"/>
                  <a:gd name="T33" fmla="*/ 78 h 96"/>
                  <a:gd name="T34" fmla="*/ 268 w 382"/>
                  <a:gd name="T35" fmla="*/ 90 h 96"/>
                  <a:gd name="T36" fmla="*/ 214 w 382"/>
                  <a:gd name="T37" fmla="*/ 96 h 96"/>
                  <a:gd name="T38" fmla="*/ 214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9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0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1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2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3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4 w 185"/>
                  <a:gd name="T5" fmla="*/ 36 h 210"/>
                  <a:gd name="T6" fmla="*/ 160 w 185"/>
                  <a:gd name="T7" fmla="*/ 72 h 210"/>
                  <a:gd name="T8" fmla="*/ 166 w 185"/>
                  <a:gd name="T9" fmla="*/ 90 h 210"/>
                  <a:gd name="T10" fmla="*/ 172 w 185"/>
                  <a:gd name="T11" fmla="*/ 114 h 210"/>
                  <a:gd name="T12" fmla="*/ 166 w 185"/>
                  <a:gd name="T13" fmla="*/ 138 h 210"/>
                  <a:gd name="T14" fmla="*/ 154 w 185"/>
                  <a:gd name="T15" fmla="*/ 162 h 210"/>
                  <a:gd name="T16" fmla="*/ 124 w 185"/>
                  <a:gd name="T17" fmla="*/ 180 h 210"/>
                  <a:gd name="T18" fmla="*/ 90 w 185"/>
                  <a:gd name="T19" fmla="*/ 198 h 210"/>
                  <a:gd name="T20" fmla="*/ 101 w 185"/>
                  <a:gd name="T21" fmla="*/ 210 h 210"/>
                  <a:gd name="T22" fmla="*/ 136 w 185"/>
                  <a:gd name="T23" fmla="*/ 192 h 210"/>
                  <a:gd name="T24" fmla="*/ 166 w 185"/>
                  <a:gd name="T25" fmla="*/ 168 h 210"/>
                  <a:gd name="T26" fmla="*/ 184 w 185"/>
                  <a:gd name="T27" fmla="*/ 144 h 210"/>
                  <a:gd name="T28" fmla="*/ 190 w 185"/>
                  <a:gd name="T29" fmla="*/ 114 h 210"/>
                  <a:gd name="T30" fmla="*/ 184 w 185"/>
                  <a:gd name="T31" fmla="*/ 90 h 210"/>
                  <a:gd name="T32" fmla="*/ 178 w 185"/>
                  <a:gd name="T33" fmla="*/ 66 h 210"/>
                  <a:gd name="T34" fmla="*/ 160 w 185"/>
                  <a:gd name="T35" fmla="*/ 48 h 210"/>
                  <a:gd name="T36" fmla="*/ 136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4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45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46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uk-UA" altLang="uk-UA" smtClean="0"/>
                </a:p>
              </p:txBody>
            </p:sp>
            <p:sp>
              <p:nvSpPr>
                <p:cNvPr id="1047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uk-UA" altLang="uk-UA" smtClean="0"/>
                </a:p>
              </p:txBody>
            </p:sp>
            <p:sp>
              <p:nvSpPr>
                <p:cNvPr id="1048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uk-UA" altLang="uk-UA" smtClean="0"/>
                </a:p>
              </p:txBody>
            </p:sp>
            <p:sp>
              <p:nvSpPr>
                <p:cNvPr id="1049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uk-UA" altLang="uk-UA" smtClean="0"/>
                </a:p>
              </p:txBody>
            </p:sp>
          </p:grpSp>
        </p:grpSp>
      </p:grpSp>
      <p:sp>
        <p:nvSpPr>
          <p:cNvPr id="69699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6970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69701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702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70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EAD9CCB0-7380-4659-A0A4-D5CA70D568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1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sz="4000" dirty="0"/>
              <a:t/>
            </a:r>
            <a:br>
              <a:rPr lang="uk-UA" sz="4000" dirty="0"/>
            </a:br>
            <a:endParaRPr lang="ru-RU" sz="4000" dirty="0"/>
          </a:p>
        </p:txBody>
      </p:sp>
      <p:sp>
        <p:nvSpPr>
          <p:cNvPr id="77839" name="Rectangle 15"/>
          <p:cNvSpPr>
            <a:spLocks noGrp="1" noChangeArrowheads="1"/>
          </p:cNvSpPr>
          <p:nvPr>
            <p:ph sz="half" idx="1"/>
          </p:nvPr>
        </p:nvSpPr>
        <p:spPr>
          <a:xfrm>
            <a:off x="684213" y="2205038"/>
            <a:ext cx="3811587" cy="3921125"/>
          </a:xfrm>
        </p:spPr>
        <p:txBody>
          <a:bodyPr/>
          <a:lstStyle/>
          <a:p>
            <a:pPr eaLnBrk="1" hangingPunct="1">
              <a:defRPr/>
            </a:pPr>
            <a:endParaRPr lang="uk-UA" dirty="0"/>
          </a:p>
        </p:txBody>
      </p:sp>
      <p:sp>
        <p:nvSpPr>
          <p:cNvPr id="778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88913"/>
            <a:ext cx="8748712" cy="5907087"/>
          </a:xfrm>
        </p:spPr>
        <p:txBody>
          <a:bodyPr/>
          <a:lstStyle/>
          <a:p>
            <a:pPr eaLnBrk="1" hangingPunct="1">
              <a:defRPr/>
            </a:pPr>
            <a:r>
              <a:rPr lang="uk-UA" dirty="0"/>
              <a:t>Львівський </a:t>
            </a:r>
            <a:r>
              <a:rPr lang="uk-UA" dirty="0" smtClean="0"/>
              <a:t>фізико-математичний ліцей-інтернат при Львівському національному університеті ім. І.Франка</a:t>
            </a:r>
            <a:endParaRPr lang="ru-RU" dirty="0"/>
          </a:p>
        </p:txBody>
      </p:sp>
      <p:pic>
        <p:nvPicPr>
          <p:cNvPr id="307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276475"/>
            <a:ext cx="4535487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Вертикальний сувій 2"/>
          <p:cNvSpPr/>
          <p:nvPr/>
        </p:nvSpPr>
        <p:spPr>
          <a:xfrm>
            <a:off x="5010150" y="2352675"/>
            <a:ext cx="3744913" cy="309245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err="1" smtClean="0"/>
              <a:t>Відкрити</a:t>
            </a:r>
            <a:r>
              <a:rPr lang="ru-RU" dirty="0" smtClean="0"/>
              <a:t> в </a:t>
            </a:r>
            <a:r>
              <a:rPr lang="ru-RU" dirty="0" err="1" smtClean="0"/>
              <a:t>кожній</a:t>
            </a:r>
            <a:r>
              <a:rPr lang="ru-RU" dirty="0" smtClean="0"/>
              <a:t> </a:t>
            </a:r>
            <a:r>
              <a:rPr lang="ru-RU" dirty="0" err="1" smtClean="0"/>
              <a:t>людині</a:t>
            </a:r>
            <a:r>
              <a:rPr lang="ru-RU" dirty="0" smtClean="0"/>
              <a:t> </a:t>
            </a:r>
            <a:r>
              <a:rPr lang="ru-RU" dirty="0" err="1" smtClean="0"/>
              <a:t>творця</a:t>
            </a:r>
            <a:r>
              <a:rPr lang="ru-RU" dirty="0" smtClean="0"/>
              <a:t>, </a:t>
            </a:r>
            <a:r>
              <a:rPr lang="ru-RU" dirty="0" err="1" smtClean="0"/>
              <a:t>поставити</a:t>
            </a:r>
            <a:r>
              <a:rPr lang="ru-RU" dirty="0" smtClean="0"/>
              <a:t> </a:t>
            </a:r>
            <a:r>
              <a:rPr lang="ru-RU" dirty="0" err="1" smtClean="0"/>
              <a:t>її</a:t>
            </a:r>
            <a:r>
              <a:rPr lang="ru-RU" dirty="0" smtClean="0"/>
              <a:t> на шлях </a:t>
            </a:r>
            <a:r>
              <a:rPr lang="ru-RU" dirty="0" err="1" smtClean="0"/>
              <a:t>самобутньої</a:t>
            </a:r>
            <a:r>
              <a:rPr lang="ru-RU" dirty="0" smtClean="0"/>
              <a:t> </a:t>
            </a:r>
            <a:r>
              <a:rPr lang="ru-RU" dirty="0" err="1" smtClean="0"/>
              <a:t>творчої</a:t>
            </a:r>
            <a:r>
              <a:rPr lang="ru-RU" dirty="0" smtClean="0"/>
              <a:t>, </a:t>
            </a:r>
            <a:r>
              <a:rPr lang="ru-RU" dirty="0" err="1" smtClean="0"/>
              <a:t>інтелектуально</a:t>
            </a:r>
            <a:r>
              <a:rPr lang="ru-RU" dirty="0" smtClean="0"/>
              <a:t> </a:t>
            </a:r>
            <a:r>
              <a:rPr lang="ru-RU" dirty="0" err="1" smtClean="0"/>
              <a:t>повнокровної</a:t>
            </a:r>
            <a:r>
              <a:rPr lang="ru-RU" dirty="0" smtClean="0"/>
              <a:t> </a:t>
            </a:r>
            <a:r>
              <a:rPr lang="ru-RU" dirty="0" err="1" smtClean="0"/>
              <a:t>праці</a:t>
            </a:r>
            <a:r>
              <a:rPr lang="ru-RU" dirty="0" smtClean="0"/>
              <a:t> –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завдання</a:t>
            </a:r>
            <a:r>
              <a:rPr lang="ru-RU" dirty="0" smtClean="0"/>
              <a:t> </a:t>
            </a:r>
            <a:r>
              <a:rPr lang="ru-RU" dirty="0" err="1" smtClean="0"/>
              <a:t>стає</a:t>
            </a:r>
            <a:r>
              <a:rPr lang="ru-RU" dirty="0" smtClean="0"/>
              <a:t> </a:t>
            </a:r>
            <a:r>
              <a:rPr lang="ru-RU" dirty="0" err="1" smtClean="0"/>
              <a:t>нині</a:t>
            </a:r>
            <a:r>
              <a:rPr lang="ru-RU" dirty="0" smtClean="0"/>
              <a:t> </a:t>
            </a:r>
            <a:r>
              <a:rPr lang="ru-RU" dirty="0" err="1" smtClean="0"/>
              <a:t>першочерговим</a:t>
            </a:r>
            <a:r>
              <a:rPr lang="ru-RU" dirty="0" smtClean="0"/>
              <a:t> у </a:t>
            </a:r>
            <a:r>
              <a:rPr lang="ru-RU" dirty="0" err="1" smtClean="0"/>
              <a:t>практичній</a:t>
            </a:r>
            <a:r>
              <a:rPr lang="ru-RU" dirty="0" smtClean="0"/>
              <a:t> </a:t>
            </a:r>
            <a:r>
              <a:rPr lang="ru-RU" dirty="0" err="1" smtClean="0"/>
              <a:t>роботі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Стрічка лицем догори 4"/>
          <p:cNvSpPr/>
          <p:nvPr/>
        </p:nvSpPr>
        <p:spPr>
          <a:xfrm>
            <a:off x="4629150" y="5508625"/>
            <a:ext cx="4500563" cy="64928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uk-UA" dirty="0" err="1" smtClean="0"/>
              <a:t>В.Сухомлинський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908720"/>
          </a:xfrm>
        </p:spPr>
        <p:txBody>
          <a:bodyPr/>
          <a:lstStyle/>
          <a:p>
            <a:r>
              <a:rPr lang="ru-RU" sz="1800" b="1" dirty="0" err="1" smtClean="0"/>
              <a:t>Звіт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b="1" dirty="0" smtClean="0"/>
              <a:t>про </a:t>
            </a:r>
            <a:r>
              <a:rPr lang="ru-RU" sz="1800" b="1" dirty="0" err="1" smtClean="0"/>
              <a:t>поступлення</a:t>
            </a:r>
            <a:r>
              <a:rPr lang="ru-RU" sz="1800" b="1" dirty="0" smtClean="0"/>
              <a:t>  та </a:t>
            </a:r>
            <a:r>
              <a:rPr lang="ru-RU" sz="1800" b="1" dirty="0" err="1" smtClean="0"/>
              <a:t>використання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добровільних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пожертв</a:t>
            </a:r>
            <a:r>
              <a:rPr lang="ru-RU" sz="1800" b="1" dirty="0" smtClean="0"/>
              <a:t>  ЛФМЛ за  1 </a:t>
            </a:r>
            <a:r>
              <a:rPr lang="ru-RU" sz="1800" b="1" dirty="0" err="1" smtClean="0"/>
              <a:t>півріччя</a:t>
            </a:r>
            <a:r>
              <a:rPr lang="ru-RU" sz="1800" b="1" dirty="0" smtClean="0"/>
              <a:t> 2020 н.р. та </a:t>
            </a:r>
            <a:r>
              <a:rPr lang="ru-RU" sz="1800" b="1" dirty="0" err="1" smtClean="0"/>
              <a:t>плановані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витрати</a:t>
            </a:r>
            <a:r>
              <a:rPr lang="ru-RU" sz="1800" b="1" dirty="0" smtClean="0"/>
              <a:t> (</a:t>
            </a:r>
            <a:r>
              <a:rPr lang="ru-RU" sz="1800" b="1" dirty="0" err="1" smtClean="0"/>
              <a:t>липень-вересень</a:t>
            </a:r>
            <a:r>
              <a:rPr lang="ru-RU" sz="1800" b="1" dirty="0" smtClean="0"/>
              <a:t>)</a:t>
            </a:r>
            <a:endParaRPr lang="uk-UA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805265"/>
          </a:xfrm>
        </p:spPr>
        <p:txBody>
          <a:bodyPr/>
          <a:lstStyle/>
          <a:p>
            <a:r>
              <a:rPr lang="ru-RU" sz="1300" b="1" dirty="0" err="1" smtClean="0"/>
              <a:t>Залишок</a:t>
            </a:r>
            <a:r>
              <a:rPr lang="ru-RU" sz="1300" b="1" dirty="0" smtClean="0"/>
              <a:t> </a:t>
            </a:r>
            <a:r>
              <a:rPr lang="ru-RU" sz="1300" b="1" dirty="0" err="1" smtClean="0"/>
              <a:t>коштів</a:t>
            </a:r>
            <a:r>
              <a:rPr lang="ru-RU" sz="1300" b="1" dirty="0" smtClean="0"/>
              <a:t> на 01.01.2020р./</a:t>
            </a:r>
            <a:r>
              <a:rPr lang="ru-RU" sz="1300" b="1" dirty="0" err="1" smtClean="0"/>
              <a:t>т.грн</a:t>
            </a:r>
            <a:r>
              <a:rPr lang="ru-RU" sz="1300" b="1" dirty="0" smtClean="0"/>
              <a:t>./</a:t>
            </a:r>
            <a:r>
              <a:rPr lang="ru-RU" sz="1300" dirty="0" smtClean="0"/>
              <a:t>                                            </a:t>
            </a:r>
            <a:r>
              <a:rPr lang="ru-RU" sz="1300" b="1" dirty="0" smtClean="0"/>
              <a:t>579,5</a:t>
            </a:r>
            <a:endParaRPr lang="ru-RU" sz="1300" dirty="0" smtClean="0"/>
          </a:p>
          <a:p>
            <a:r>
              <a:rPr lang="ru-RU" sz="1300" b="1" dirty="0" smtClean="0"/>
              <a:t>Поступило </a:t>
            </a:r>
            <a:r>
              <a:rPr lang="ru-RU" sz="1300" b="1" dirty="0" err="1" smtClean="0"/>
              <a:t>коштів</a:t>
            </a:r>
            <a:r>
              <a:rPr lang="ru-RU" sz="1300" b="1" dirty="0" smtClean="0"/>
              <a:t> </a:t>
            </a:r>
            <a:r>
              <a:rPr lang="uk-UA" sz="1300" b="1" dirty="0" smtClean="0"/>
              <a:t>(</a:t>
            </a:r>
            <a:r>
              <a:rPr lang="ru-RU" sz="1300" dirty="0" err="1" smtClean="0"/>
              <a:t>добровільні</a:t>
            </a:r>
            <a:r>
              <a:rPr lang="ru-RU" sz="1300" dirty="0" smtClean="0"/>
              <a:t> </a:t>
            </a:r>
            <a:r>
              <a:rPr lang="ru-RU" sz="1300" dirty="0" err="1" smtClean="0"/>
              <a:t>пожертви</a:t>
            </a:r>
            <a:r>
              <a:rPr lang="ru-RU" sz="1300" dirty="0" smtClean="0"/>
              <a:t> </a:t>
            </a:r>
            <a:r>
              <a:rPr lang="ru-RU" sz="1300" dirty="0" err="1" smtClean="0"/>
              <a:t>батьків</a:t>
            </a:r>
            <a:r>
              <a:rPr lang="uk-UA" sz="1300" dirty="0" smtClean="0"/>
              <a:t>)</a:t>
            </a:r>
            <a:r>
              <a:rPr lang="ru-RU" sz="1300" dirty="0" smtClean="0"/>
              <a:t>                          </a:t>
            </a:r>
            <a:r>
              <a:rPr lang="ru-RU" sz="1300" b="1" dirty="0" smtClean="0"/>
              <a:t>1039,4</a:t>
            </a:r>
            <a:endParaRPr lang="ru-RU" sz="1300" dirty="0" smtClean="0"/>
          </a:p>
          <a:p>
            <a:r>
              <a:rPr lang="ru-RU" sz="1300" b="1" dirty="0" err="1" smtClean="0"/>
              <a:t>Витрачено</a:t>
            </a:r>
            <a:r>
              <a:rPr lang="ru-RU" sz="1300" b="1" dirty="0" smtClean="0"/>
              <a:t> </a:t>
            </a:r>
            <a:r>
              <a:rPr lang="ru-RU" sz="1300" b="1" dirty="0" err="1" smtClean="0"/>
              <a:t>коштів</a:t>
            </a:r>
            <a:r>
              <a:rPr lang="uk-UA" sz="1300" b="1" dirty="0" smtClean="0"/>
              <a:t> та плановані витрати </a:t>
            </a:r>
            <a:r>
              <a:rPr lang="ru-RU" sz="1300" dirty="0" smtClean="0"/>
              <a:t>                                       </a:t>
            </a:r>
            <a:r>
              <a:rPr lang="ru-RU" sz="1300" b="1" dirty="0" smtClean="0"/>
              <a:t>1336,5</a:t>
            </a:r>
            <a:endParaRPr lang="ru-RU" sz="1300" dirty="0" smtClean="0"/>
          </a:p>
          <a:p>
            <a:r>
              <a:rPr lang="ru-RU" sz="1300" dirty="0" err="1" smtClean="0"/>
              <a:t>Будматеріали</a:t>
            </a:r>
            <a:r>
              <a:rPr lang="ru-RU" sz="1300" dirty="0" smtClean="0"/>
              <a:t>, </a:t>
            </a:r>
            <a:r>
              <a:rPr lang="ru-RU" sz="1300" dirty="0" err="1" smtClean="0"/>
              <a:t>господарські</a:t>
            </a:r>
            <a:r>
              <a:rPr lang="ru-RU" sz="1300" dirty="0" smtClean="0"/>
              <a:t> </a:t>
            </a:r>
            <a:r>
              <a:rPr lang="ru-RU" sz="1300" dirty="0" err="1" smtClean="0"/>
              <a:t>товари</a:t>
            </a:r>
            <a:r>
              <a:rPr lang="ru-RU" sz="1300" dirty="0" smtClean="0"/>
              <a:t> 			131,5		</a:t>
            </a:r>
          </a:p>
          <a:p>
            <a:r>
              <a:rPr lang="uk-UA" sz="1300" dirty="0" smtClean="0"/>
              <a:t>Оплата за п</a:t>
            </a:r>
            <a:r>
              <a:rPr lang="ru-RU" sz="1300" dirty="0" err="1" smtClean="0"/>
              <a:t>роекти</a:t>
            </a:r>
            <a:r>
              <a:rPr lang="ru-RU" sz="1300" dirty="0" smtClean="0"/>
              <a:t>, </a:t>
            </a:r>
            <a:r>
              <a:rPr lang="uk-UA" sz="1300" dirty="0" smtClean="0"/>
              <a:t>е</a:t>
            </a:r>
            <a:r>
              <a:rPr lang="ru-RU" sz="1300" dirty="0" err="1" smtClean="0"/>
              <a:t>кспертиз</a:t>
            </a:r>
            <a:r>
              <a:rPr lang="uk-UA" sz="1300" dirty="0" smtClean="0"/>
              <a:t>у та</a:t>
            </a:r>
            <a:r>
              <a:rPr lang="ru-RU" sz="1300" dirty="0" smtClean="0"/>
              <a:t> </a:t>
            </a:r>
            <a:r>
              <a:rPr lang="ru-RU" sz="1300" dirty="0" err="1" smtClean="0"/>
              <a:t>тех.документаці</a:t>
            </a:r>
            <a:r>
              <a:rPr lang="uk-UA" sz="1300" dirty="0" smtClean="0"/>
              <a:t>ю  для </a:t>
            </a:r>
            <a:r>
              <a:rPr lang="ru-RU" sz="1300" dirty="0" smtClean="0"/>
              <a:t>ЛФМЛ     22,7</a:t>
            </a:r>
          </a:p>
          <a:p>
            <a:r>
              <a:rPr lang="ru-RU" sz="1300" dirty="0" err="1" smtClean="0"/>
              <a:t>Додаткові</a:t>
            </a:r>
            <a:r>
              <a:rPr lang="ru-RU" sz="1300" dirty="0" smtClean="0"/>
              <a:t> заходи </a:t>
            </a:r>
            <a:r>
              <a:rPr lang="ru-RU" sz="1300" dirty="0" err="1" smtClean="0"/>
              <a:t>протипожеж</a:t>
            </a:r>
            <a:r>
              <a:rPr lang="uk-UA" sz="1300" dirty="0" err="1" smtClean="0"/>
              <a:t>ної</a:t>
            </a:r>
            <a:r>
              <a:rPr lang="uk-UA" sz="1300" dirty="0" smtClean="0"/>
              <a:t> </a:t>
            </a:r>
            <a:r>
              <a:rPr lang="ru-RU" sz="1300" dirty="0" err="1" smtClean="0"/>
              <a:t>безпеки</a:t>
            </a:r>
            <a:r>
              <a:rPr lang="ru-RU" sz="1300" dirty="0" smtClean="0"/>
              <a:t>                                          82,7</a:t>
            </a:r>
          </a:p>
          <a:p>
            <a:r>
              <a:rPr lang="ru-RU" sz="1300" dirty="0" smtClean="0"/>
              <a:t>Ремонт </a:t>
            </a:r>
            <a:r>
              <a:rPr lang="ru-RU" sz="1300" dirty="0" err="1" smtClean="0"/>
              <a:t>душової</a:t>
            </a:r>
            <a:r>
              <a:rPr lang="ru-RU" sz="1300" dirty="0" smtClean="0"/>
              <a:t> </a:t>
            </a:r>
            <a:r>
              <a:rPr lang="ru-RU" sz="1300" dirty="0" err="1" smtClean="0"/>
              <a:t>гуртожиток</a:t>
            </a:r>
            <a:r>
              <a:rPr lang="ru-RU" sz="1300" dirty="0" smtClean="0"/>
              <a:t> (</a:t>
            </a:r>
            <a:r>
              <a:rPr lang="ru-RU" sz="1300" dirty="0" err="1" smtClean="0"/>
              <a:t>дівчата</a:t>
            </a:r>
            <a:r>
              <a:rPr lang="ru-RU" sz="1300" dirty="0" smtClean="0"/>
              <a:t>)                                                 120</a:t>
            </a:r>
          </a:p>
          <a:p>
            <a:r>
              <a:rPr lang="ru-RU" sz="1300" dirty="0" smtClean="0"/>
              <a:t>Ремонт 3-х </a:t>
            </a:r>
            <a:r>
              <a:rPr lang="ru-RU" sz="1300" dirty="0" err="1" smtClean="0"/>
              <a:t>туалетів</a:t>
            </a:r>
            <a:r>
              <a:rPr lang="ru-RU" sz="1300" dirty="0" smtClean="0"/>
              <a:t> </a:t>
            </a:r>
            <a:r>
              <a:rPr lang="ru-RU" sz="1300" dirty="0" err="1" smtClean="0"/>
              <a:t>гуртожиток</a:t>
            </a:r>
            <a:r>
              <a:rPr lang="ru-RU" sz="1300" dirty="0" smtClean="0"/>
              <a:t> (</a:t>
            </a:r>
            <a:r>
              <a:rPr lang="ru-RU" sz="1300" dirty="0" err="1" smtClean="0"/>
              <a:t>хлопці</a:t>
            </a:r>
            <a:r>
              <a:rPr lang="ru-RU" sz="1300" dirty="0" smtClean="0"/>
              <a:t>)                                             360</a:t>
            </a:r>
          </a:p>
          <a:p>
            <a:r>
              <a:rPr lang="ru-RU" sz="1300" dirty="0" smtClean="0"/>
              <a:t>Ремонт </a:t>
            </a:r>
            <a:r>
              <a:rPr lang="ru-RU" sz="1300" dirty="0" err="1" smtClean="0"/>
              <a:t>лабораторії</a:t>
            </a:r>
            <a:r>
              <a:rPr lang="ru-RU" sz="1300" dirty="0" smtClean="0"/>
              <a:t> </a:t>
            </a:r>
            <a:r>
              <a:rPr lang="ru-RU" sz="1300" dirty="0" err="1" smtClean="0"/>
              <a:t>кафедри</a:t>
            </a:r>
            <a:r>
              <a:rPr lang="ru-RU" sz="1300" dirty="0" smtClean="0"/>
              <a:t> </a:t>
            </a:r>
            <a:r>
              <a:rPr lang="uk-UA" sz="1300" dirty="0" smtClean="0"/>
              <a:t>ф</a:t>
            </a:r>
            <a:r>
              <a:rPr lang="ru-RU" sz="1300" dirty="0" err="1" smtClean="0"/>
              <a:t>ізики</a:t>
            </a:r>
            <a:r>
              <a:rPr lang="ru-RU" sz="1300" dirty="0" smtClean="0"/>
              <a:t>                                                   70</a:t>
            </a:r>
          </a:p>
          <a:p>
            <a:r>
              <a:rPr lang="uk-UA" sz="1300" dirty="0" smtClean="0"/>
              <a:t>Поновлення</a:t>
            </a:r>
            <a:r>
              <a:rPr lang="ru-RU" sz="1300" dirty="0" smtClean="0"/>
              <a:t> </a:t>
            </a:r>
            <a:r>
              <a:rPr lang="ru-RU" sz="1300" dirty="0" err="1" smtClean="0"/>
              <a:t>лакованих</a:t>
            </a:r>
            <a:r>
              <a:rPr lang="ru-RU" sz="1300" dirty="0" smtClean="0"/>
              <a:t> </a:t>
            </a:r>
            <a:r>
              <a:rPr lang="ru-RU" sz="1300" dirty="0" err="1" smtClean="0"/>
              <a:t>підлог</a:t>
            </a:r>
            <a:r>
              <a:rPr lang="ru-RU" sz="1300" dirty="0" smtClean="0"/>
              <a:t>                                                             30</a:t>
            </a:r>
          </a:p>
          <a:p>
            <a:r>
              <a:rPr lang="ru-RU" sz="1300" dirty="0" err="1" smtClean="0"/>
              <a:t>Кошти</a:t>
            </a:r>
            <a:r>
              <a:rPr lang="ru-RU" sz="1300" dirty="0" smtClean="0"/>
              <a:t> для </a:t>
            </a:r>
            <a:r>
              <a:rPr lang="uk-UA" sz="1300" dirty="0" smtClean="0"/>
              <a:t>зарплати</a:t>
            </a:r>
            <a:r>
              <a:rPr lang="ru-RU" sz="1300" dirty="0" smtClean="0"/>
              <a:t> </a:t>
            </a:r>
            <a:r>
              <a:rPr lang="ru-RU" sz="1300" dirty="0" err="1" smtClean="0"/>
              <a:t>педпрацівників</a:t>
            </a:r>
            <a:r>
              <a:rPr lang="ru-RU" sz="1300" dirty="0" smtClean="0"/>
              <a:t> ЛФМЛ                                        119,1</a:t>
            </a:r>
          </a:p>
          <a:p>
            <a:r>
              <a:rPr lang="ru-RU" sz="1300" dirty="0" err="1" smtClean="0"/>
              <a:t>Винагороди</a:t>
            </a:r>
            <a:r>
              <a:rPr lang="ru-RU" sz="1300" dirty="0" smtClean="0"/>
              <a:t> </a:t>
            </a:r>
            <a:r>
              <a:rPr lang="ru-RU" sz="1300" dirty="0" err="1" smtClean="0"/>
              <a:t>працівникам</a:t>
            </a:r>
            <a:r>
              <a:rPr lang="ru-RU" sz="1300" dirty="0" smtClean="0"/>
              <a:t> та </a:t>
            </a:r>
            <a:r>
              <a:rPr lang="ru-RU" sz="1300" dirty="0" err="1" smtClean="0"/>
              <a:t>стипендії</a:t>
            </a:r>
            <a:r>
              <a:rPr lang="ru-RU" sz="1300" dirty="0" smtClean="0"/>
              <a:t> </a:t>
            </a:r>
            <a:r>
              <a:rPr lang="ru-RU" sz="1300" dirty="0" err="1" smtClean="0"/>
              <a:t>ліцеїстам</a:t>
            </a:r>
            <a:r>
              <a:rPr lang="ru-RU" sz="1300" dirty="0" smtClean="0"/>
              <a:t>                                177,9</a:t>
            </a:r>
          </a:p>
          <a:p>
            <a:r>
              <a:rPr lang="ru-RU" sz="1300" dirty="0" err="1" smtClean="0"/>
              <a:t>Обслуговування</a:t>
            </a:r>
            <a:r>
              <a:rPr lang="ru-RU" sz="1300" dirty="0" smtClean="0"/>
              <a:t>, </a:t>
            </a:r>
            <a:r>
              <a:rPr lang="ru-RU" sz="1300" dirty="0" err="1" smtClean="0"/>
              <a:t>доукомплектація</a:t>
            </a:r>
            <a:r>
              <a:rPr lang="ru-RU" sz="1300" dirty="0" smtClean="0"/>
              <a:t> </a:t>
            </a:r>
            <a:r>
              <a:rPr lang="ru-RU" sz="1300" dirty="0" err="1" smtClean="0"/>
              <a:t>оргтехніки</a:t>
            </a:r>
            <a:r>
              <a:rPr lang="ru-RU" sz="1300" dirty="0" smtClean="0"/>
              <a:t>,</a:t>
            </a:r>
          </a:p>
          <a:p>
            <a:r>
              <a:rPr lang="ru-RU" sz="1300" dirty="0" err="1" smtClean="0"/>
              <a:t>підтримка</a:t>
            </a:r>
            <a:r>
              <a:rPr lang="ru-RU" sz="1300" dirty="0" smtClean="0"/>
              <a:t> </a:t>
            </a:r>
            <a:r>
              <a:rPr lang="ru-RU" sz="1300" dirty="0" err="1" smtClean="0"/>
              <a:t>мережі</a:t>
            </a:r>
            <a:r>
              <a:rPr lang="ru-RU" sz="1300" dirty="0" smtClean="0"/>
              <a:t>, </a:t>
            </a:r>
            <a:r>
              <a:rPr lang="ru-RU" sz="1300" dirty="0" err="1" smtClean="0"/>
              <a:t>інтернет</a:t>
            </a:r>
            <a:r>
              <a:rPr lang="ru-RU" sz="1300" dirty="0" smtClean="0"/>
              <a:t>, </a:t>
            </a:r>
            <a:r>
              <a:rPr lang="ru-RU" sz="1300" dirty="0" err="1" smtClean="0"/>
              <a:t>оргтех.для</a:t>
            </a:r>
            <a:r>
              <a:rPr lang="ru-RU" sz="1300" dirty="0" smtClean="0"/>
              <a:t> </a:t>
            </a:r>
            <a:r>
              <a:rPr lang="ru-RU" sz="1300" dirty="0" err="1" smtClean="0"/>
              <a:t>дистан.навч</a:t>
            </a:r>
            <a:r>
              <a:rPr lang="ru-RU" sz="1300" dirty="0" smtClean="0"/>
              <a:t>.                        130</a:t>
            </a:r>
          </a:p>
          <a:p>
            <a:r>
              <a:rPr lang="uk-UA" sz="1300" dirty="0" smtClean="0"/>
              <a:t>О</a:t>
            </a:r>
            <a:r>
              <a:rPr lang="ru-RU" sz="1300" dirty="0" err="1" smtClean="0"/>
              <a:t>брізка</a:t>
            </a:r>
            <a:r>
              <a:rPr lang="ru-RU" sz="1300" dirty="0" smtClean="0"/>
              <a:t> та </a:t>
            </a:r>
            <a:r>
              <a:rPr lang="ru-RU" sz="1300" dirty="0" err="1" smtClean="0"/>
              <a:t>оздоровлення</a:t>
            </a:r>
            <a:r>
              <a:rPr lang="ru-RU" sz="1300" dirty="0" smtClean="0"/>
              <a:t> дерев</a:t>
            </a:r>
            <a:r>
              <a:rPr lang="uk-UA" sz="1300" dirty="0" smtClean="0"/>
              <a:t> біля </a:t>
            </a:r>
            <a:r>
              <a:rPr lang="ru-RU" sz="1300" dirty="0" err="1" smtClean="0"/>
              <a:t>спортмайданчик</a:t>
            </a:r>
            <a:r>
              <a:rPr lang="uk-UA" sz="1300" dirty="0" smtClean="0"/>
              <a:t>а</a:t>
            </a:r>
            <a:r>
              <a:rPr lang="ru-RU" sz="1300" dirty="0" smtClean="0"/>
              <a:t>                     20</a:t>
            </a:r>
          </a:p>
          <a:p>
            <a:r>
              <a:rPr lang="ru-RU" sz="1300" dirty="0" err="1" smtClean="0"/>
              <a:t>Дрібні</a:t>
            </a:r>
            <a:r>
              <a:rPr lang="ru-RU" sz="1300" dirty="0" smtClean="0"/>
              <a:t> </a:t>
            </a:r>
            <a:r>
              <a:rPr lang="ru-RU" sz="1300" dirty="0" err="1" smtClean="0"/>
              <a:t>витрати</a:t>
            </a:r>
            <a:r>
              <a:rPr lang="ru-RU" sz="1300" dirty="0" smtClean="0"/>
              <a:t>( тонометр, </a:t>
            </a:r>
            <a:r>
              <a:rPr lang="ru-RU" sz="1300" dirty="0" err="1" smtClean="0"/>
              <a:t>вивіск</a:t>
            </a:r>
            <a:r>
              <a:rPr lang="uk-UA" sz="1300" dirty="0" smtClean="0"/>
              <a:t>а, </a:t>
            </a:r>
            <a:r>
              <a:rPr lang="ru-RU" sz="1300" dirty="0" err="1" smtClean="0"/>
              <a:t>дезінфек.засоби</a:t>
            </a:r>
            <a:r>
              <a:rPr lang="ru-RU" sz="1300" dirty="0" smtClean="0"/>
              <a:t>)                         10</a:t>
            </a:r>
          </a:p>
          <a:p>
            <a:r>
              <a:rPr lang="uk-UA" sz="1300" dirty="0" smtClean="0"/>
              <a:t>Резервна </a:t>
            </a:r>
            <a:r>
              <a:rPr lang="ru-RU" sz="1300" dirty="0" err="1" smtClean="0"/>
              <a:t>кабельна</a:t>
            </a:r>
            <a:r>
              <a:rPr lang="ru-RU" sz="1300" dirty="0" smtClean="0"/>
              <a:t> мережа </a:t>
            </a:r>
            <a:r>
              <a:rPr lang="uk-UA" sz="1300" dirty="0" smtClean="0"/>
              <a:t>для </a:t>
            </a:r>
            <a:r>
              <a:rPr lang="en-US" sz="1300" dirty="0" err="1" smtClean="0"/>
              <a:t>WiFi</a:t>
            </a:r>
            <a:r>
              <a:rPr lang="en-US" sz="1300" dirty="0" smtClean="0"/>
              <a:t> </a:t>
            </a:r>
            <a:r>
              <a:rPr lang="ru-RU" sz="1300" dirty="0" smtClean="0"/>
              <a:t>по</a:t>
            </a:r>
            <a:r>
              <a:rPr lang="uk-UA" sz="1300" dirty="0" err="1" smtClean="0"/>
              <a:t>криття</a:t>
            </a:r>
            <a:r>
              <a:rPr lang="uk-UA" sz="1300" dirty="0" smtClean="0"/>
              <a:t> ЛФМЛ</a:t>
            </a:r>
            <a:r>
              <a:rPr lang="ru-RU" sz="1300" dirty="0" smtClean="0"/>
              <a:t>                       14,6</a:t>
            </a:r>
          </a:p>
          <a:p>
            <a:r>
              <a:rPr lang="uk-UA" sz="1300" dirty="0" smtClean="0"/>
              <a:t>М</a:t>
            </a:r>
            <a:r>
              <a:rPr lang="ru-RU" sz="1300" dirty="0" err="1" smtClean="0"/>
              <a:t>еблі</a:t>
            </a:r>
            <a:r>
              <a:rPr lang="ru-RU" sz="1300" dirty="0" smtClean="0"/>
              <a:t>( </a:t>
            </a:r>
            <a:r>
              <a:rPr lang="ru-RU" sz="1300" dirty="0" err="1" smtClean="0"/>
              <a:t>столи</a:t>
            </a:r>
            <a:r>
              <a:rPr lang="ru-RU" sz="1300" dirty="0" smtClean="0"/>
              <a:t> </a:t>
            </a:r>
            <a:r>
              <a:rPr lang="ru-RU" sz="1300" dirty="0" err="1" smtClean="0"/>
              <a:t>учнівські</a:t>
            </a:r>
            <a:r>
              <a:rPr lang="ru-RU" sz="1300" dirty="0" smtClean="0"/>
              <a:t>, </a:t>
            </a:r>
            <a:r>
              <a:rPr lang="uk-UA" sz="1300" dirty="0" err="1" smtClean="0"/>
              <a:t>врізні</a:t>
            </a:r>
            <a:r>
              <a:rPr lang="uk-UA" sz="1300" dirty="0" smtClean="0"/>
              <a:t> </a:t>
            </a:r>
            <a:r>
              <a:rPr lang="ru-RU" sz="1300" dirty="0" err="1" smtClean="0"/>
              <a:t>шафи</a:t>
            </a:r>
            <a:r>
              <a:rPr lang="ru-RU" sz="1300" dirty="0" smtClean="0"/>
              <a:t>, </a:t>
            </a:r>
            <a:r>
              <a:rPr lang="ru-RU" sz="1300" dirty="0" err="1" smtClean="0"/>
              <a:t>ліжка-гуртожиток</a:t>
            </a:r>
            <a:r>
              <a:rPr lang="ru-RU" sz="1300" dirty="0" smtClean="0"/>
              <a:t>)                     40</a:t>
            </a:r>
          </a:p>
          <a:p>
            <a:r>
              <a:rPr lang="ru-RU" sz="1300" dirty="0" err="1" smtClean="0"/>
              <a:t>Обслуговув.трансп.засобів</a:t>
            </a:r>
            <a:r>
              <a:rPr lang="ru-RU" sz="1300" dirty="0" smtClean="0"/>
              <a:t>(</a:t>
            </a:r>
            <a:r>
              <a:rPr lang="ru-RU" sz="1300" dirty="0" err="1" smtClean="0"/>
              <a:t>запчастини</a:t>
            </a:r>
            <a:r>
              <a:rPr lang="ru-RU" sz="1300" dirty="0" smtClean="0"/>
              <a:t> ,</a:t>
            </a:r>
            <a:r>
              <a:rPr lang="ru-RU" sz="1300" dirty="0" err="1" smtClean="0"/>
              <a:t>пмм</a:t>
            </a:r>
            <a:r>
              <a:rPr lang="ru-RU" sz="1300" dirty="0" smtClean="0"/>
              <a:t>)                                    8</a:t>
            </a:r>
          </a:p>
          <a:p>
            <a:r>
              <a:rPr lang="uk-UA" sz="1300" dirty="0" smtClean="0"/>
              <a:t>Заміна електропроводки в спальному корпусі дівчат</a:t>
            </a:r>
            <a:r>
              <a:rPr lang="ru-RU" sz="1300" dirty="0" smtClean="0"/>
              <a:t>                        </a:t>
            </a:r>
            <a:r>
              <a:rPr lang="uk-UA" sz="1300" dirty="0" smtClean="0"/>
              <a:t>50</a:t>
            </a:r>
          </a:p>
          <a:p>
            <a:r>
              <a:rPr lang="uk-UA" sz="1300" dirty="0" smtClean="0"/>
              <a:t>Огорожа ліцею, благоустрій території біля спортмайданчиків 	150</a:t>
            </a:r>
          </a:p>
          <a:p>
            <a:r>
              <a:rPr lang="uk-UA" sz="1300" dirty="0" smtClean="0"/>
              <a:t>Додаткове спортивне обладнання			50</a:t>
            </a:r>
          </a:p>
          <a:p>
            <a:r>
              <a:rPr lang="uk-UA" sz="1300" dirty="0" smtClean="0"/>
              <a:t>Заміна дверей у санвузлах та </a:t>
            </a:r>
            <a:r>
              <a:rPr lang="uk-UA" sz="1300" dirty="0" err="1" smtClean="0"/>
              <a:t>фізлабораторії</a:t>
            </a:r>
            <a:r>
              <a:rPr lang="uk-UA" sz="1300" dirty="0" smtClean="0"/>
              <a:t>		30</a:t>
            </a:r>
          </a:p>
          <a:p>
            <a:r>
              <a:rPr lang="ru-RU" sz="1300" b="1" dirty="0" err="1" smtClean="0"/>
              <a:t>Залишок</a:t>
            </a:r>
            <a:r>
              <a:rPr lang="ru-RU" sz="1300" b="1" dirty="0" smtClean="0"/>
              <a:t> </a:t>
            </a:r>
            <a:r>
              <a:rPr lang="ru-RU" sz="1300" b="1" dirty="0" err="1" smtClean="0"/>
              <a:t>коштів</a:t>
            </a:r>
            <a:r>
              <a:rPr lang="ru-RU" sz="1300" b="1" dirty="0" smtClean="0"/>
              <a:t> на 30.06.2020р.</a:t>
            </a:r>
            <a:r>
              <a:rPr lang="ru-RU" sz="1300" dirty="0" smtClean="0"/>
              <a:t>                                                       </a:t>
            </a:r>
            <a:r>
              <a:rPr lang="ru-RU" sz="1300" b="1" dirty="0" smtClean="0"/>
              <a:t>2,40</a:t>
            </a:r>
            <a:endParaRPr lang="ru-RU" sz="1300" dirty="0" smtClean="0"/>
          </a:p>
          <a:p>
            <a:endParaRPr lang="uk-UA" sz="1200" dirty="0"/>
          </a:p>
        </p:txBody>
      </p:sp>
    </p:spTree>
    <p:extLst>
      <p:ext uri="{BB962C8B-B14F-4D97-AF65-F5344CB8AC3E}">
        <p14:creationId xmlns="" xmlns:p14="http://schemas.microsoft.com/office/powerpoint/2010/main" val="207477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 smtClean="0"/>
              <a:t>Виконані ремонтно-будівельні роботи (батьківські та залучені кошти):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Капітальний</a:t>
            </a:r>
            <a:r>
              <a:rPr lang="ru-RU" dirty="0" smtClean="0"/>
              <a:t> ремонт </a:t>
            </a:r>
            <a:r>
              <a:rPr lang="ru-RU" dirty="0" err="1" smtClean="0"/>
              <a:t>третього</a:t>
            </a:r>
            <a:r>
              <a:rPr lang="ru-RU" dirty="0" smtClean="0"/>
              <a:t> поверху </a:t>
            </a:r>
            <a:r>
              <a:rPr lang="ru-RU" dirty="0" err="1" smtClean="0"/>
              <a:t>учбового</a:t>
            </a:r>
            <a:r>
              <a:rPr lang="ru-RU" dirty="0" smtClean="0"/>
              <a:t> корпусу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замуровуванням</a:t>
            </a:r>
            <a:r>
              <a:rPr lang="ru-RU" dirty="0" smtClean="0"/>
              <a:t> </a:t>
            </a:r>
            <a:r>
              <a:rPr lang="ru-RU" dirty="0" err="1" smtClean="0"/>
              <a:t>ніш</a:t>
            </a:r>
            <a:r>
              <a:rPr lang="ru-RU" dirty="0" smtClean="0"/>
              <a:t>, </a:t>
            </a:r>
            <a:r>
              <a:rPr lang="ru-RU" dirty="0" err="1" smtClean="0"/>
              <a:t>заміною</a:t>
            </a:r>
            <a:r>
              <a:rPr lang="ru-RU" dirty="0" smtClean="0"/>
              <a:t> дверей </a:t>
            </a:r>
            <a:r>
              <a:rPr lang="ru-RU" dirty="0" err="1" smtClean="0"/>
              <a:t>всіх</a:t>
            </a:r>
            <a:r>
              <a:rPr lang="ru-RU" dirty="0" smtClean="0"/>
              <a:t> </a:t>
            </a:r>
            <a:r>
              <a:rPr lang="ru-RU" dirty="0" err="1" smtClean="0"/>
              <a:t>авдиторій</a:t>
            </a:r>
            <a:r>
              <a:rPr lang="ru-RU" dirty="0" smtClean="0"/>
              <a:t>.</a:t>
            </a:r>
          </a:p>
          <a:p>
            <a:r>
              <a:rPr lang="uk-UA" dirty="0" smtClean="0"/>
              <a:t>Поновлення лакованих підлог.</a:t>
            </a:r>
          </a:p>
          <a:p>
            <a:r>
              <a:rPr lang="uk-UA" dirty="0" smtClean="0"/>
              <a:t>Встановлення огорожі навколо території ліцею.</a:t>
            </a:r>
          </a:p>
          <a:p>
            <a:r>
              <a:rPr lang="uk-UA" dirty="0" smtClean="0"/>
              <a:t>Заміна вікон у бібліотеці та у спальному корпусі хлопців.</a:t>
            </a:r>
          </a:p>
          <a:p>
            <a:r>
              <a:rPr lang="uk-UA" dirty="0" smtClean="0"/>
              <a:t>Санітарні побілки.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513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Виконані ремонтно-будівельні роботи (бюджетні кошти):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/>
          <a:lstStyle/>
          <a:p>
            <a:r>
              <a:rPr lang="uk-UA" dirty="0" smtClean="0"/>
              <a:t>Ремонт санвузла ІІ поверх учбовий корпус</a:t>
            </a:r>
          </a:p>
          <a:p>
            <a:r>
              <a:rPr lang="uk-UA" dirty="0" smtClean="0"/>
              <a:t>Ремонт харчоблоку</a:t>
            </a:r>
          </a:p>
          <a:p>
            <a:r>
              <a:rPr lang="uk-UA" dirty="0" smtClean="0"/>
              <a:t>Організація припливно-витяжної системи вентиляції</a:t>
            </a:r>
          </a:p>
          <a:p>
            <a:r>
              <a:rPr lang="uk-UA" dirty="0" smtClean="0"/>
              <a:t>Облаштування внутрішнього дворика (роботи продовжуються)</a:t>
            </a:r>
          </a:p>
          <a:p>
            <a:r>
              <a:rPr lang="uk-UA" dirty="0" smtClean="0"/>
              <a:t>Капітальний ремонт спортивних майданчиків (роботи продовжуються)</a:t>
            </a:r>
          </a:p>
          <a:p>
            <a:pPr>
              <a:buNone/>
            </a:pPr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Поновлення матеріально-технічної бази (бюджет)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Закупівля</a:t>
            </a:r>
            <a:r>
              <a:rPr lang="ru-RU" dirty="0" smtClean="0"/>
              <a:t> </a:t>
            </a:r>
            <a:r>
              <a:rPr lang="ru-RU" dirty="0" err="1" smtClean="0"/>
              <a:t>навчального</a:t>
            </a:r>
            <a:r>
              <a:rPr lang="ru-RU" dirty="0" smtClean="0"/>
              <a:t> </a:t>
            </a:r>
            <a:r>
              <a:rPr lang="ru-RU" dirty="0" err="1" smtClean="0"/>
              <a:t>обладнання</a:t>
            </a:r>
            <a:r>
              <a:rPr lang="ru-RU" dirty="0" smtClean="0"/>
              <a:t> для </a:t>
            </a:r>
            <a:r>
              <a:rPr lang="ru-RU" dirty="0" err="1" smtClean="0"/>
              <a:t>кабінетів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r>
              <a:rPr lang="ru-RU" dirty="0" smtClean="0"/>
              <a:t>, </a:t>
            </a:r>
            <a:r>
              <a:rPr lang="ru-RU" dirty="0" err="1" smtClean="0"/>
              <a:t>хімії</a:t>
            </a:r>
            <a:r>
              <a:rPr lang="ru-RU" dirty="0" smtClean="0"/>
              <a:t>, </a:t>
            </a:r>
            <a:r>
              <a:rPr lang="ru-RU" dirty="0" err="1" smtClean="0"/>
              <a:t>біології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Ультакороткофокусні</a:t>
            </a:r>
            <a:r>
              <a:rPr lang="ru-RU" dirty="0" smtClean="0"/>
              <a:t> </a:t>
            </a:r>
            <a:r>
              <a:rPr lang="ru-RU" dirty="0" err="1" smtClean="0"/>
              <a:t>лазерні</a:t>
            </a:r>
            <a:r>
              <a:rPr lang="ru-RU" dirty="0" smtClean="0"/>
              <a:t>  </a:t>
            </a:r>
            <a:r>
              <a:rPr lang="ru-RU" dirty="0" err="1" smtClean="0"/>
              <a:t>проектори</a:t>
            </a:r>
            <a:r>
              <a:rPr lang="ru-RU" dirty="0" smtClean="0"/>
              <a:t> ( 2 </a:t>
            </a:r>
            <a:r>
              <a:rPr lang="ru-RU" dirty="0" err="1" smtClean="0"/>
              <a:t>шт</a:t>
            </a:r>
            <a:r>
              <a:rPr lang="ru-RU" dirty="0" smtClean="0"/>
              <a:t>), </a:t>
            </a:r>
            <a:r>
              <a:rPr lang="ru-RU" dirty="0" err="1" smtClean="0"/>
              <a:t>екрани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Мультиборди</a:t>
            </a:r>
            <a:r>
              <a:rPr lang="ru-RU" dirty="0" smtClean="0"/>
              <a:t> 3 шт. (301, 303, 108 </a:t>
            </a:r>
            <a:r>
              <a:rPr lang="ru-RU" dirty="0" err="1" smtClean="0"/>
              <a:t>авд</a:t>
            </a:r>
            <a:r>
              <a:rPr lang="ru-RU" dirty="0" smtClean="0"/>
              <a:t>).</a:t>
            </a:r>
          </a:p>
          <a:p>
            <a:r>
              <a:rPr lang="uk-UA" dirty="0" smtClean="0"/>
              <a:t>МФУ (6 </a:t>
            </a:r>
            <a:r>
              <a:rPr lang="uk-UA" dirty="0" err="1" smtClean="0"/>
              <a:t>шт</a:t>
            </a:r>
            <a:r>
              <a:rPr lang="uk-UA" dirty="0" smtClean="0"/>
              <a:t>).</a:t>
            </a:r>
            <a:endParaRPr lang="ru-RU" dirty="0" smtClean="0"/>
          </a:p>
          <a:p>
            <a:r>
              <a:rPr lang="uk-UA" dirty="0" smtClean="0"/>
              <a:t>Реактиви для кабінету хімії.</a:t>
            </a:r>
            <a:endParaRPr lang="ru-RU" dirty="0" smtClean="0"/>
          </a:p>
          <a:p>
            <a:endParaRPr lang="ru-RU" dirty="0"/>
          </a:p>
          <a:p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363845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uk-UA" dirty="0" smtClean="0"/>
              <a:t>Плани на літо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uk-UA" dirty="0" smtClean="0"/>
              <a:t>залучені кошти </a:t>
            </a:r>
            <a:r>
              <a:rPr lang="en-US" dirty="0" smtClean="0"/>
              <a:t>)</a:t>
            </a:r>
            <a:r>
              <a:rPr lang="uk-UA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>
              <a:buNone/>
            </a:pPr>
            <a:endParaRPr lang="uk-UA" dirty="0" smtClean="0"/>
          </a:p>
          <a:p>
            <a:r>
              <a:rPr lang="uk-UA" dirty="0" smtClean="0"/>
              <a:t>Заміна електропроводки в спальному корпусі дівчат</a:t>
            </a:r>
          </a:p>
          <a:p>
            <a:r>
              <a:rPr lang="uk-UA" dirty="0" smtClean="0"/>
              <a:t>Ремонт туалетів хлопчачого корпусу гуртожитку</a:t>
            </a:r>
          </a:p>
          <a:p>
            <a:r>
              <a:rPr lang="uk-UA" dirty="0" smtClean="0"/>
              <a:t>Ремонт душових</a:t>
            </a:r>
          </a:p>
          <a:p>
            <a:r>
              <a:rPr lang="uk-UA" dirty="0" smtClean="0"/>
              <a:t>Ремонт лабораторії оптики (кафедра фізики)</a:t>
            </a:r>
          </a:p>
          <a:p>
            <a:r>
              <a:rPr lang="uk-UA" dirty="0" smtClean="0"/>
              <a:t>Меблі в гуртожиток та навчальні авдиторії</a:t>
            </a:r>
          </a:p>
          <a:p>
            <a:endParaRPr lang="uk-UA" sz="2400" dirty="0" smtClean="0"/>
          </a:p>
          <a:p>
            <a:endParaRPr lang="uk-UA" sz="2400" dirty="0" smtClean="0"/>
          </a:p>
          <a:p>
            <a:endParaRPr lang="uk-UA" sz="2400" dirty="0" smtClean="0"/>
          </a:p>
          <a:p>
            <a:pPr>
              <a:buNone/>
            </a:pPr>
            <a:endParaRPr lang="uk-UA" sz="2400" dirty="0" smtClean="0"/>
          </a:p>
          <a:p>
            <a:pPr>
              <a:buNone/>
            </a:pPr>
            <a:endParaRPr lang="uk-UA" sz="2400" dirty="0" smtClean="0"/>
          </a:p>
          <a:p>
            <a:endParaRPr lang="uk-UA" sz="2400" dirty="0" smtClean="0"/>
          </a:p>
          <a:p>
            <a:endParaRPr lang="uk-UA" sz="2400" dirty="0" smtClean="0"/>
          </a:p>
          <a:p>
            <a:endParaRPr lang="uk-UA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70047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Плани на літо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dirty="0" smtClean="0"/>
              <a:t> </a:t>
            </a:r>
            <a:r>
              <a:rPr lang="en-US" dirty="0" smtClean="0"/>
              <a:t>(</a:t>
            </a:r>
            <a:r>
              <a:rPr lang="uk-UA" dirty="0" smtClean="0"/>
              <a:t>бюджетні кошти</a:t>
            </a:r>
            <a:r>
              <a:rPr lang="en-US" dirty="0" smtClean="0"/>
              <a:t>)</a:t>
            </a:r>
            <a:r>
              <a:rPr lang="uk-UA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Капітальний ремонт спортивних майданчиків (роботи продовжуються)</a:t>
            </a:r>
          </a:p>
          <a:p>
            <a:r>
              <a:rPr lang="uk-UA" dirty="0" smtClean="0"/>
              <a:t>Облаштування внутрішнього дворика (роботи продовжуються)</a:t>
            </a:r>
          </a:p>
          <a:p>
            <a:r>
              <a:rPr lang="uk-UA" dirty="0" smtClean="0"/>
              <a:t>Встановлення системи протипожежної сигналізації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Тренажерний комплекс і бігова доріжка </a:t>
            </a:r>
            <a:endParaRPr lang="ru-RU" dirty="0"/>
          </a:p>
        </p:txBody>
      </p:sp>
      <p:pic>
        <p:nvPicPr>
          <p:cNvPr id="1028" name="Picture 4" descr="C:\Users\vkolodij\Downloads\IMG_20200722_122201 (1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Спортивний майданчик</a:t>
            </a:r>
            <a:endParaRPr lang="ru-RU" dirty="0"/>
          </a:p>
        </p:txBody>
      </p:sp>
      <p:pic>
        <p:nvPicPr>
          <p:cNvPr id="2050" name="Picture 2" descr="C:\Users\vkolodij\Downloads\20200722_12162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Внутрішній дворик</a:t>
            </a:r>
            <a:endParaRPr lang="ru-RU" dirty="0"/>
          </a:p>
        </p:txBody>
      </p:sp>
      <p:pic>
        <p:nvPicPr>
          <p:cNvPr id="3074" name="Picture 2" descr="C:\Users\vkolodij\Downloads\IMG-8b9347be61ec3b20aeae0b4484ede515-V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Дякую за </a:t>
            </a:r>
            <a:r>
              <a:rPr lang="uk-UA" dirty="0" smtClean="0"/>
              <a:t>увагу!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r>
              <a:rPr lang="ru-RU" dirty="0" err="1" smtClean="0"/>
              <a:t>Усяка</a:t>
            </a:r>
            <a:r>
              <a:rPr lang="ru-RU" dirty="0" smtClean="0"/>
              <a:t> школа славна не числом, а славою </a:t>
            </a:r>
            <a:r>
              <a:rPr lang="ru-RU" dirty="0" err="1" smtClean="0"/>
              <a:t>своїх</a:t>
            </a:r>
            <a:r>
              <a:rPr lang="ru-RU" dirty="0" smtClean="0"/>
              <a:t> </a:t>
            </a:r>
            <a:r>
              <a:rPr lang="ru-RU" dirty="0" err="1" smtClean="0"/>
              <a:t>учнів</a:t>
            </a:r>
            <a:r>
              <a:rPr lang="ru-RU" i="1" dirty="0" smtClean="0"/>
              <a:t>. М. Пирогов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346502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dirty="0" smtClean="0"/>
              <a:t>Педагогічний колектив</a:t>
            </a:r>
            <a:endParaRPr lang="ru-RU" dirty="0" smtClean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1"/>
          </p:nvPr>
        </p:nvSpPr>
        <p:spPr>
          <a:xfrm>
            <a:off x="323850" y="1484313"/>
            <a:ext cx="3538538" cy="1657350"/>
          </a:xfrm>
        </p:spPr>
        <p:txBody>
          <a:bodyPr/>
          <a:lstStyle/>
          <a:p>
            <a:pPr eaLnBrk="1" hangingPunct="1">
              <a:defRPr/>
            </a:pPr>
            <a:r>
              <a:rPr lang="ru-RU" sz="2000" dirty="0" err="1" smtClean="0"/>
              <a:t>Народний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вчитель</a:t>
            </a:r>
            <a:r>
              <a:rPr lang="ru-RU" sz="2000" dirty="0" smtClean="0"/>
              <a:t> </a:t>
            </a:r>
            <a:r>
              <a:rPr lang="ru-RU" sz="2000" dirty="0" err="1" smtClean="0"/>
              <a:t>України</a:t>
            </a:r>
            <a:r>
              <a:rPr lang="ru-RU" sz="2000" dirty="0" smtClean="0"/>
              <a:t>  1</a:t>
            </a:r>
          </a:p>
          <a:p>
            <a:pPr eaLnBrk="1" hangingPunct="1">
              <a:defRPr/>
            </a:pPr>
            <a:r>
              <a:rPr lang="ru-RU" sz="2000" dirty="0" err="1"/>
              <a:t>Заслужений</a:t>
            </a:r>
            <a:r>
              <a:rPr lang="ru-RU" sz="2000" dirty="0"/>
              <a:t> учитель </a:t>
            </a:r>
            <a:r>
              <a:rPr lang="ru-RU" sz="2000" dirty="0" err="1"/>
              <a:t>України</a:t>
            </a:r>
            <a:r>
              <a:rPr lang="ru-RU" sz="2000" dirty="0"/>
              <a:t>   </a:t>
            </a:r>
            <a:r>
              <a:rPr lang="en-US" sz="2000" dirty="0" smtClean="0"/>
              <a:t>10</a:t>
            </a:r>
            <a:endParaRPr lang="ru-RU" sz="2000" dirty="0" smtClean="0"/>
          </a:p>
          <a:p>
            <a:pPr eaLnBrk="1" hangingPunct="1">
              <a:defRPr/>
            </a:pPr>
            <a:r>
              <a:rPr lang="ru-RU" sz="2000" dirty="0" smtClean="0"/>
              <a:t>Кандидат </a:t>
            </a:r>
            <a:r>
              <a:rPr lang="ru-RU" sz="2000" dirty="0" err="1" smtClean="0"/>
              <a:t>фізико-математичних</a:t>
            </a:r>
            <a:r>
              <a:rPr lang="ru-RU" sz="2000" dirty="0" smtClean="0"/>
              <a:t> наук   1</a:t>
            </a:r>
          </a:p>
          <a:p>
            <a:pPr marL="0" indent="0" eaLnBrk="1" hangingPunct="1">
              <a:buNone/>
              <a:defRPr/>
            </a:pPr>
            <a:endParaRPr lang="uk-UA" sz="2000" dirty="0" smtClean="0"/>
          </a:p>
        </p:txBody>
      </p:sp>
      <p:sp>
        <p:nvSpPr>
          <p:cNvPr id="9" name="Содержимое 6"/>
          <p:cNvSpPr>
            <a:spLocks noGrp="1"/>
          </p:cNvSpPr>
          <p:nvPr>
            <p:ph sz="half" idx="1"/>
          </p:nvPr>
        </p:nvSpPr>
        <p:spPr>
          <a:xfrm>
            <a:off x="4572000" y="1341438"/>
            <a:ext cx="4572000" cy="4597400"/>
          </a:xfrm>
        </p:spPr>
        <p:txBody>
          <a:bodyPr/>
          <a:lstStyle/>
          <a:p>
            <a:pPr eaLnBrk="1" hangingPunct="1">
              <a:defRPr/>
            </a:pPr>
            <a:r>
              <a:rPr lang="ru-RU" sz="2000" dirty="0" err="1" smtClean="0"/>
              <a:t>Спеціаліст</a:t>
            </a:r>
            <a:r>
              <a:rPr lang="ru-RU" sz="2000" dirty="0" smtClean="0"/>
              <a:t> </a:t>
            </a:r>
            <a:r>
              <a:rPr lang="ru-RU" sz="2000" dirty="0" err="1" smtClean="0"/>
              <a:t>вищої</a:t>
            </a:r>
            <a:r>
              <a:rPr lang="ru-RU" sz="2000" dirty="0" smtClean="0"/>
              <a:t> </a:t>
            </a:r>
            <a:r>
              <a:rPr lang="ru-RU" sz="2000" dirty="0" err="1" smtClean="0"/>
              <a:t>категорії</a:t>
            </a:r>
            <a:r>
              <a:rPr lang="ru-RU" sz="2000" dirty="0" smtClean="0"/>
              <a:t>   41  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dirty="0" smtClean="0"/>
              <a:t>  </a:t>
            </a:r>
            <a:r>
              <a:rPr lang="ru-RU" sz="2000" dirty="0" err="1" smtClean="0"/>
              <a:t>Із</a:t>
            </a:r>
            <a:r>
              <a:rPr lang="ru-RU" sz="2000" dirty="0" smtClean="0"/>
              <a:t> них:    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dirty="0" smtClean="0"/>
              <a:t>  Учитель - методист   </a:t>
            </a:r>
            <a:r>
              <a:rPr lang="en-US" sz="2000" dirty="0" smtClean="0"/>
              <a:t>25</a:t>
            </a:r>
            <a:r>
              <a:rPr lang="ru-RU" sz="2000" dirty="0" smtClean="0"/>
              <a:t>   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dirty="0" smtClean="0"/>
              <a:t>  </a:t>
            </a:r>
            <a:r>
              <a:rPr lang="ru-RU" sz="2000" dirty="0" err="1" smtClean="0"/>
              <a:t>Cтарший</a:t>
            </a:r>
            <a:r>
              <a:rPr lang="ru-RU" sz="2000" dirty="0" smtClean="0"/>
              <a:t> учитель   </a:t>
            </a:r>
            <a:r>
              <a:rPr lang="en-US" sz="2000" dirty="0" smtClean="0"/>
              <a:t>6</a:t>
            </a:r>
            <a:r>
              <a:rPr lang="ru-RU" sz="2000" dirty="0" smtClean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dirty="0" smtClean="0"/>
              <a:t>	</a:t>
            </a:r>
            <a:r>
              <a:rPr lang="ru-RU" sz="2000" dirty="0" err="1" smtClean="0"/>
              <a:t>Учителі</a:t>
            </a:r>
            <a:r>
              <a:rPr lang="ru-RU" sz="2000" dirty="0" smtClean="0"/>
              <a:t>:   І </a:t>
            </a:r>
            <a:r>
              <a:rPr lang="ru-RU" sz="2000" dirty="0" err="1" smtClean="0"/>
              <a:t>категорії</a:t>
            </a:r>
            <a:r>
              <a:rPr lang="ru-RU" sz="2000" dirty="0" smtClean="0"/>
              <a:t>   </a:t>
            </a:r>
            <a:r>
              <a:rPr lang="en-US" sz="2000" dirty="0" smtClean="0"/>
              <a:t>3</a:t>
            </a:r>
            <a:r>
              <a:rPr lang="ru-RU" sz="2000" dirty="0" smtClean="0"/>
              <a:t> </a:t>
            </a:r>
          </a:p>
          <a:p>
            <a:pPr eaLnBrk="1" hangingPunct="1">
              <a:defRPr/>
            </a:pPr>
            <a:r>
              <a:rPr lang="ru-RU" sz="2000" dirty="0" smtClean="0"/>
              <a:t>                 ІІ </a:t>
            </a:r>
            <a:r>
              <a:rPr lang="ru-RU" sz="2000" dirty="0" err="1" smtClean="0"/>
              <a:t>категорії</a:t>
            </a:r>
            <a:r>
              <a:rPr lang="ru-RU" sz="2000" dirty="0" smtClean="0"/>
              <a:t>  </a:t>
            </a:r>
            <a:r>
              <a:rPr lang="en-US" sz="2000" dirty="0" smtClean="0"/>
              <a:t>3</a:t>
            </a:r>
            <a:endParaRPr lang="ru-RU" sz="2000" dirty="0" smtClean="0"/>
          </a:p>
          <a:p>
            <a:pPr marL="1371600" lvl="3" indent="0" eaLnBrk="1" hangingPunct="1">
              <a:buNone/>
              <a:defRPr/>
            </a:pPr>
            <a:r>
              <a:rPr lang="ru-RU" sz="1000" dirty="0" smtClean="0"/>
              <a:t>     </a:t>
            </a:r>
            <a:r>
              <a:rPr lang="ru-RU" sz="2000" dirty="0" err="1" smtClean="0"/>
              <a:t>спеціаліст</a:t>
            </a:r>
            <a:r>
              <a:rPr lang="ru-RU" sz="2000" dirty="0" smtClean="0"/>
              <a:t> </a:t>
            </a:r>
            <a:r>
              <a:rPr lang="en-US" sz="2000" dirty="0" smtClean="0"/>
              <a:t>4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sz="quarter"/>
          </p:nvPr>
        </p:nvSpPr>
        <p:spPr>
          <a:xfrm>
            <a:off x="755650" y="188913"/>
            <a:ext cx="7772400" cy="936625"/>
          </a:xfrm>
        </p:spPr>
        <p:txBody>
          <a:bodyPr/>
          <a:lstStyle/>
          <a:p>
            <a:pPr eaLnBrk="1" hangingPunct="1">
              <a:defRPr/>
            </a:pPr>
            <a:r>
              <a:rPr lang="uk-UA" dirty="0" smtClean="0"/>
              <a:t>Навчальні успіхи</a:t>
            </a:r>
          </a:p>
        </p:txBody>
      </p:sp>
      <p:sp>
        <p:nvSpPr>
          <p:cNvPr id="5123" name="Подзаголовок 2"/>
          <p:cNvSpPr>
            <a:spLocks noGrp="1"/>
          </p:cNvSpPr>
          <p:nvPr>
            <p:ph type="subTitle" sz="quarter" idx="1"/>
          </p:nvPr>
        </p:nvSpPr>
        <p:spPr>
          <a:xfrm>
            <a:off x="611560" y="1196752"/>
            <a:ext cx="7704137" cy="5112345"/>
          </a:xfrm>
        </p:spPr>
        <p:txBody>
          <a:bodyPr/>
          <a:lstStyle/>
          <a:p>
            <a:pPr marL="514350" indent="-514350" algn="l" eaLnBrk="1" hangingPunct="1">
              <a:buFont typeface="Wingdings" pitchFamily="2" charset="2"/>
              <a:buAutoNum type="arabicPeriod"/>
            </a:pPr>
            <a:r>
              <a:rPr lang="uk-UA" altLang="uk-UA" sz="2000" b="1" i="1" dirty="0" smtClean="0">
                <a:effectLst/>
              </a:rPr>
              <a:t>Учнівські олімпіади: </a:t>
            </a:r>
          </a:p>
          <a:p>
            <a:pPr marL="514350" indent="-514350" algn="l" eaLnBrk="1" hangingPunct="1"/>
            <a:r>
              <a:rPr lang="uk-UA" altLang="uk-UA" sz="2400" dirty="0" smtClean="0">
                <a:effectLst/>
              </a:rPr>
              <a:t>У січні - лютому </a:t>
            </a:r>
            <a:r>
              <a:rPr lang="en-US" altLang="uk-UA" sz="2400" dirty="0" smtClean="0">
                <a:effectLst/>
              </a:rPr>
              <a:t>125 </a:t>
            </a:r>
            <a:r>
              <a:rPr lang="uk-UA" altLang="uk-UA" sz="2400" dirty="0" smtClean="0">
                <a:effectLst/>
              </a:rPr>
              <a:t>ліцеїстів взяли участь у </a:t>
            </a:r>
            <a:r>
              <a:rPr lang="en-US" altLang="uk-UA" sz="2400" dirty="0" smtClean="0">
                <a:effectLst/>
              </a:rPr>
              <a:t>III </a:t>
            </a:r>
            <a:r>
              <a:rPr lang="uk-UA" altLang="uk-UA" sz="2400" dirty="0" smtClean="0">
                <a:effectLst/>
              </a:rPr>
              <a:t>етапі Всеукраїнських предметних олімпіад з 1</a:t>
            </a:r>
            <a:r>
              <a:rPr lang="ru-RU" altLang="uk-UA" sz="2400" dirty="0" smtClean="0">
                <a:effectLst/>
              </a:rPr>
              <a:t>0</a:t>
            </a:r>
            <a:r>
              <a:rPr lang="uk-UA" altLang="uk-UA" sz="2400" dirty="0" smtClean="0">
                <a:effectLst/>
              </a:rPr>
              <a:t>-ти предметів навчального плану та одержали 125 диплом переможців різних ступенів (34 дипломи  </a:t>
            </a:r>
            <a:r>
              <a:rPr lang="en-US" altLang="uk-UA" sz="2400" dirty="0" smtClean="0">
                <a:effectLst/>
              </a:rPr>
              <a:t>I-</a:t>
            </a:r>
            <a:r>
              <a:rPr lang="uk-UA" altLang="uk-UA" sz="2400" dirty="0" err="1" smtClean="0">
                <a:effectLst/>
              </a:rPr>
              <a:t>го</a:t>
            </a:r>
            <a:r>
              <a:rPr lang="uk-UA" altLang="uk-UA" sz="2400" dirty="0" smtClean="0">
                <a:effectLst/>
              </a:rPr>
              <a:t> ст., 58 диплом </a:t>
            </a:r>
            <a:r>
              <a:rPr lang="en-US" altLang="uk-UA" sz="2400" dirty="0" smtClean="0">
                <a:effectLst/>
              </a:rPr>
              <a:t>II</a:t>
            </a:r>
            <a:r>
              <a:rPr lang="uk-UA" altLang="uk-UA" sz="2400" dirty="0" smtClean="0">
                <a:effectLst/>
              </a:rPr>
              <a:t>-го ст., </a:t>
            </a:r>
            <a:r>
              <a:rPr lang="ru-RU" altLang="uk-UA" sz="2400" dirty="0" smtClean="0">
                <a:effectLst/>
              </a:rPr>
              <a:t>33 </a:t>
            </a:r>
            <a:r>
              <a:rPr lang="uk-UA" altLang="uk-UA" sz="2400" dirty="0" smtClean="0">
                <a:effectLst/>
              </a:rPr>
              <a:t> диплом </a:t>
            </a:r>
            <a:r>
              <a:rPr lang="en-US" altLang="uk-UA" sz="2400" dirty="0" smtClean="0">
                <a:effectLst/>
              </a:rPr>
              <a:t>III</a:t>
            </a:r>
            <a:r>
              <a:rPr lang="uk-UA" altLang="uk-UA" sz="2400" dirty="0" smtClean="0">
                <a:effectLst/>
              </a:rPr>
              <a:t>-го ст.)</a:t>
            </a:r>
          </a:p>
          <a:p>
            <a:pPr marL="514350" indent="-514350" algn="l" eaLnBrk="1" hangingPunct="1"/>
            <a:r>
              <a:rPr lang="uk-UA" altLang="uk-UA" sz="2400" dirty="0" err="1" smtClean="0">
                <a:effectLst/>
              </a:rPr>
              <a:t>Романус</a:t>
            </a:r>
            <a:r>
              <a:rPr lang="uk-UA" altLang="uk-UA" sz="2400" dirty="0" smtClean="0">
                <a:effectLst/>
              </a:rPr>
              <a:t> Ярослав (11А клас) виборов бронзову медаль на міжнародній олімпіаді з математики “</a:t>
            </a:r>
            <a:r>
              <a:rPr lang="en-US" sz="2400" b="1" dirty="0" smtClean="0"/>
              <a:t>12</a:t>
            </a:r>
            <a:r>
              <a:rPr lang="en-US" sz="2400" b="1" baseline="30000" dirty="0" smtClean="0"/>
              <a:t>th</a:t>
            </a:r>
            <a:r>
              <a:rPr lang="en-US" sz="2400" b="1" dirty="0" smtClean="0"/>
              <a:t> Romanian Master in Mathematics</a:t>
            </a:r>
            <a:r>
              <a:rPr lang="uk-UA" altLang="uk-UA" sz="2400" dirty="0" smtClean="0">
                <a:effectLst/>
              </a:rPr>
              <a:t>”  в м. Бухарест.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62955"/>
          </a:xfrm>
        </p:spPr>
        <p:txBody>
          <a:bodyPr/>
          <a:lstStyle/>
          <a:p>
            <a:r>
              <a:rPr lang="uk-UA" dirty="0" smtClean="0"/>
              <a:t>Міжнародні змагання 2019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785395"/>
          </a:xfrm>
        </p:spPr>
        <p:txBody>
          <a:bodyPr/>
          <a:lstStyle/>
          <a:p>
            <a:pPr marL="514350" indent="-514350" eaLnBrk="1" hangingPunct="1"/>
            <a:r>
              <a:rPr lang="uk-UA" altLang="uk-UA" sz="2000" dirty="0" err="1" smtClean="0">
                <a:effectLst/>
              </a:rPr>
              <a:t>Фединяк</a:t>
            </a:r>
            <a:r>
              <a:rPr lang="uk-UA" altLang="uk-UA" sz="2000" dirty="0" smtClean="0">
                <a:effectLst/>
              </a:rPr>
              <a:t> Володимир – срібна медаль на </a:t>
            </a:r>
            <a:r>
              <a:rPr lang="ru-RU" sz="2000" dirty="0" smtClean="0"/>
              <a:t>60 </a:t>
            </a:r>
            <a:r>
              <a:rPr lang="ru-RU" sz="2000" dirty="0" err="1" smtClean="0"/>
              <a:t>Міжнародній</a:t>
            </a:r>
            <a:r>
              <a:rPr lang="ru-RU" sz="2000" dirty="0" smtClean="0"/>
              <a:t> </a:t>
            </a:r>
            <a:r>
              <a:rPr lang="ru-RU" sz="2000" dirty="0" err="1" smtClean="0"/>
              <a:t>математичній</a:t>
            </a:r>
            <a:r>
              <a:rPr lang="ru-RU" sz="2000" dirty="0" smtClean="0"/>
              <a:t> </a:t>
            </a:r>
            <a:r>
              <a:rPr lang="ru-RU" sz="2000" dirty="0" err="1" smtClean="0"/>
              <a:t>олімпіаді</a:t>
            </a:r>
            <a:r>
              <a:rPr lang="ru-RU" sz="2000" dirty="0" smtClean="0"/>
              <a:t>  (</a:t>
            </a:r>
            <a:r>
              <a:rPr lang="en-US" sz="2000" dirty="0" smtClean="0"/>
              <a:t>International Mathematical Olympiad </a:t>
            </a:r>
            <a:r>
              <a:rPr lang="ru-RU" sz="2000" dirty="0" smtClean="0"/>
              <a:t>ІМО) , </a:t>
            </a:r>
            <a:r>
              <a:rPr lang="en-US" sz="2000" dirty="0" smtClean="0"/>
              <a:t>Bath, UK</a:t>
            </a:r>
            <a:endParaRPr lang="uk-UA" altLang="uk-UA" sz="2000" dirty="0" smtClean="0">
              <a:effectLst/>
            </a:endParaRPr>
          </a:p>
          <a:p>
            <a:pPr marL="514350" indent="-514350" eaLnBrk="1" hangingPunct="1"/>
            <a:r>
              <a:rPr lang="uk-UA" altLang="uk-UA" sz="2000" dirty="0" smtClean="0">
                <a:effectLst/>
              </a:rPr>
              <a:t> </a:t>
            </a:r>
            <a:r>
              <a:rPr lang="uk-UA" altLang="uk-UA" sz="2000" dirty="0" err="1" smtClean="0">
                <a:effectLst/>
              </a:rPr>
              <a:t>Гілей</a:t>
            </a:r>
            <a:r>
              <a:rPr lang="uk-UA" altLang="uk-UA" sz="2000" dirty="0" smtClean="0">
                <a:effectLst/>
              </a:rPr>
              <a:t> </a:t>
            </a:r>
            <a:r>
              <a:rPr lang="uk-UA" altLang="uk-UA" sz="2000" dirty="0">
                <a:effectLst/>
              </a:rPr>
              <a:t>Павло, Кухар </a:t>
            </a:r>
            <a:r>
              <a:rPr lang="uk-UA" altLang="uk-UA" sz="2000" dirty="0" smtClean="0">
                <a:effectLst/>
              </a:rPr>
              <a:t>Олександр - срібна медаль на </a:t>
            </a:r>
            <a:r>
              <a:rPr lang="en-US" sz="2000" dirty="0" smtClean="0"/>
              <a:t>XII</a:t>
            </a:r>
            <a:r>
              <a:rPr lang="ru-RU" sz="2000" dirty="0" smtClean="0"/>
              <a:t>І </a:t>
            </a:r>
            <a:r>
              <a:rPr lang="ru-RU" sz="2000" dirty="0" err="1" smtClean="0"/>
              <a:t>Міжнародної</a:t>
            </a:r>
            <a:r>
              <a:rPr lang="ru-RU" sz="2000" dirty="0" smtClean="0"/>
              <a:t> </a:t>
            </a:r>
            <a:r>
              <a:rPr lang="ru-RU" sz="2000" dirty="0" err="1" smtClean="0"/>
              <a:t>олімпіади</a:t>
            </a:r>
            <a:r>
              <a:rPr lang="ru-RU" sz="2000" dirty="0" smtClean="0"/>
              <a:t> </a:t>
            </a:r>
            <a:r>
              <a:rPr lang="ru-RU" sz="2000" dirty="0" err="1" smtClean="0"/>
              <a:t>з</a:t>
            </a:r>
            <a:r>
              <a:rPr lang="ru-RU" sz="2000" dirty="0" smtClean="0"/>
              <a:t> </a:t>
            </a:r>
            <a:r>
              <a:rPr lang="ru-RU" sz="2000" dirty="0" err="1" smtClean="0"/>
              <a:t>астрономії</a:t>
            </a:r>
            <a:r>
              <a:rPr lang="ru-RU" sz="2000" dirty="0" smtClean="0"/>
              <a:t> та </a:t>
            </a:r>
            <a:r>
              <a:rPr lang="ru-RU" sz="2000" dirty="0" err="1" smtClean="0"/>
              <a:t>астрофізики</a:t>
            </a:r>
            <a:r>
              <a:rPr lang="ru-RU" sz="2000" dirty="0" smtClean="0"/>
              <a:t> (</a:t>
            </a:r>
            <a:r>
              <a:rPr lang="en-US" sz="2000" dirty="0" smtClean="0"/>
              <a:t>International Olympiad on Astronomy and Astrophysics, IOAA)</a:t>
            </a:r>
            <a:r>
              <a:rPr lang="uk-UA" sz="2000" dirty="0" smtClean="0"/>
              <a:t>, </a:t>
            </a:r>
            <a:r>
              <a:rPr lang="uk-UA" sz="2000" dirty="0" err="1" smtClean="0"/>
              <a:t>Кестхей</a:t>
            </a:r>
            <a:r>
              <a:rPr lang="uk-UA" sz="2000" dirty="0" smtClean="0"/>
              <a:t> , Угорщина </a:t>
            </a:r>
          </a:p>
          <a:p>
            <a:pPr marL="514350" indent="-514350" eaLnBrk="1" hangingPunct="1"/>
            <a:r>
              <a:rPr lang="uk-UA" altLang="uk-UA" sz="2000" dirty="0" smtClean="0">
                <a:effectLst/>
              </a:rPr>
              <a:t> </a:t>
            </a:r>
            <a:r>
              <a:rPr lang="uk-UA" altLang="uk-UA" sz="2000" dirty="0" err="1" smtClean="0">
                <a:effectLst/>
              </a:rPr>
              <a:t>Дубенська</a:t>
            </a:r>
            <a:r>
              <a:rPr lang="uk-UA" altLang="uk-UA" sz="2000" dirty="0" smtClean="0">
                <a:effectLst/>
              </a:rPr>
              <a:t> </a:t>
            </a:r>
            <a:r>
              <a:rPr lang="uk-UA" altLang="uk-UA" sz="2000" dirty="0">
                <a:effectLst/>
              </a:rPr>
              <a:t>Лідія, Андрусів </a:t>
            </a:r>
            <a:r>
              <a:rPr lang="uk-UA" altLang="uk-UA" sz="2000" dirty="0" smtClean="0">
                <a:effectLst/>
              </a:rPr>
              <a:t>Гордій (срібні медалі), </a:t>
            </a:r>
            <a:r>
              <a:rPr lang="uk-UA" altLang="uk-UA" sz="2000" dirty="0">
                <a:effectLst/>
              </a:rPr>
              <a:t>Кузнєцов </a:t>
            </a:r>
            <a:r>
              <a:rPr lang="uk-UA" altLang="uk-UA" sz="2000" dirty="0" smtClean="0">
                <a:effectLst/>
              </a:rPr>
              <a:t>Анатолій (бронзова медаль)   </a:t>
            </a:r>
            <a:r>
              <a:rPr lang="ru-RU" sz="2000" dirty="0" smtClean="0"/>
              <a:t>51- </a:t>
            </a:r>
            <a:r>
              <a:rPr lang="ru-RU" sz="2000" dirty="0" err="1" smtClean="0"/>
              <a:t>ї</a:t>
            </a:r>
            <a:r>
              <a:rPr lang="ru-RU" sz="2000" dirty="0" smtClean="0"/>
              <a:t> </a:t>
            </a:r>
            <a:r>
              <a:rPr lang="ru-RU" sz="2000" dirty="0" err="1" smtClean="0"/>
              <a:t>Міжнародної</a:t>
            </a:r>
            <a:r>
              <a:rPr lang="ru-RU" sz="2000" dirty="0" smtClean="0"/>
              <a:t> </a:t>
            </a:r>
            <a:r>
              <a:rPr lang="ru-RU" sz="2000" dirty="0" err="1" smtClean="0"/>
              <a:t>учнівської</a:t>
            </a:r>
            <a:r>
              <a:rPr lang="ru-RU" sz="2000" dirty="0" smtClean="0"/>
              <a:t> </a:t>
            </a:r>
            <a:r>
              <a:rPr lang="ru-RU" sz="2000" dirty="0" err="1" smtClean="0"/>
              <a:t>олімпіади</a:t>
            </a:r>
            <a:r>
              <a:rPr lang="ru-RU" sz="2000" dirty="0" smtClean="0"/>
              <a:t> </a:t>
            </a:r>
            <a:r>
              <a:rPr lang="ru-RU" sz="2000" dirty="0" err="1" smtClean="0"/>
              <a:t>з</a:t>
            </a:r>
            <a:r>
              <a:rPr lang="ru-RU" sz="2000" dirty="0" smtClean="0"/>
              <a:t> </a:t>
            </a:r>
            <a:r>
              <a:rPr lang="ru-RU" sz="2000" dirty="0" err="1" smtClean="0"/>
              <a:t>хімії</a:t>
            </a:r>
            <a:r>
              <a:rPr lang="ru-RU" sz="2000" dirty="0" smtClean="0"/>
              <a:t> (</a:t>
            </a:r>
            <a:r>
              <a:rPr lang="en-US" sz="2000" dirty="0" smtClean="0"/>
              <a:t>International Chemistry Olympiad </a:t>
            </a:r>
            <a:r>
              <a:rPr lang="ru-RU" sz="2000" dirty="0" smtClean="0"/>
              <a:t>)</a:t>
            </a:r>
            <a:r>
              <a:rPr lang="uk-UA" altLang="uk-UA" sz="2000" dirty="0" smtClean="0">
                <a:effectLst/>
              </a:rPr>
              <a:t>, Париж, Франція</a:t>
            </a:r>
          </a:p>
          <a:p>
            <a:pPr marL="514350" indent="-514350" eaLnBrk="1" hangingPunct="1"/>
            <a:r>
              <a:rPr lang="uk-UA" altLang="uk-UA" sz="2000" dirty="0" smtClean="0">
                <a:effectLst/>
              </a:rPr>
              <a:t> </a:t>
            </a:r>
            <a:r>
              <a:rPr lang="uk-UA" altLang="uk-UA" sz="2000" dirty="0" err="1" smtClean="0">
                <a:effectLst/>
              </a:rPr>
              <a:t>Феняк</a:t>
            </a:r>
            <a:r>
              <a:rPr lang="uk-UA" altLang="uk-UA" sz="2000" dirty="0" smtClean="0">
                <a:effectLst/>
              </a:rPr>
              <a:t> Іван учасник </a:t>
            </a:r>
            <a:r>
              <a:rPr lang="en-US" sz="2000" dirty="0" smtClean="0"/>
              <a:t>XIII </a:t>
            </a:r>
            <a:r>
              <a:rPr lang="ru-RU" sz="2000" dirty="0" err="1" smtClean="0"/>
              <a:t>Міжнародної</a:t>
            </a:r>
            <a:r>
              <a:rPr lang="ru-RU" sz="2000" dirty="0" smtClean="0"/>
              <a:t> </a:t>
            </a:r>
            <a:r>
              <a:rPr lang="ru-RU" sz="2000" dirty="0" err="1" smtClean="0"/>
              <a:t>учнівської</a:t>
            </a:r>
            <a:r>
              <a:rPr lang="ru-RU" sz="2000" dirty="0" smtClean="0"/>
              <a:t> </a:t>
            </a:r>
            <a:r>
              <a:rPr lang="ru-RU" sz="2000" dirty="0" err="1" smtClean="0"/>
              <a:t>олімпіади</a:t>
            </a:r>
            <a:r>
              <a:rPr lang="ru-RU" sz="2000" dirty="0" smtClean="0"/>
              <a:t> </a:t>
            </a:r>
            <a:r>
              <a:rPr lang="ru-RU" sz="2000" dirty="0" err="1" smtClean="0"/>
              <a:t>з</a:t>
            </a:r>
            <a:r>
              <a:rPr lang="ru-RU" sz="2000" dirty="0" smtClean="0"/>
              <a:t> </a:t>
            </a:r>
            <a:r>
              <a:rPr lang="ru-RU" sz="2000" dirty="0" err="1" smtClean="0"/>
              <a:t>географії</a:t>
            </a:r>
            <a:r>
              <a:rPr lang="ru-RU" sz="2000" dirty="0" smtClean="0"/>
              <a:t> в </a:t>
            </a:r>
            <a:r>
              <a:rPr lang="ru-RU" sz="2000" dirty="0" err="1" smtClean="0"/>
              <a:t>Південній</a:t>
            </a:r>
            <a:r>
              <a:rPr lang="ru-RU" sz="2000" dirty="0" smtClean="0"/>
              <a:t> </a:t>
            </a:r>
            <a:r>
              <a:rPr lang="ru-RU" sz="2000" dirty="0" err="1" smtClean="0"/>
              <a:t>Кореї</a:t>
            </a:r>
            <a:r>
              <a:rPr lang="ru-RU" sz="2000" dirty="0" smtClean="0"/>
              <a:t> .</a:t>
            </a:r>
            <a:endParaRPr lang="uk-UA" altLang="uk-UA" sz="2000" dirty="0">
              <a:effectLst/>
            </a:endParaRPr>
          </a:p>
          <a:p>
            <a:endParaRPr lang="uk-UA" sz="2000" dirty="0"/>
          </a:p>
        </p:txBody>
      </p:sp>
    </p:spTree>
    <p:extLst>
      <p:ext uri="{BB962C8B-B14F-4D97-AF65-F5344CB8AC3E}">
        <p14:creationId xmlns="" xmlns:p14="http://schemas.microsoft.com/office/powerpoint/2010/main" val="132222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3568" y="332656"/>
            <a:ext cx="8229600" cy="1139825"/>
          </a:xfrm>
        </p:spPr>
        <p:txBody>
          <a:bodyPr/>
          <a:lstStyle/>
          <a:p>
            <a:pPr>
              <a:lnSpc>
                <a:spcPts val="2250"/>
              </a:lnSpc>
              <a:spcAft>
                <a:spcPts val="1125"/>
              </a:spcAft>
            </a:pPr>
            <a:r>
              <a:rPr lang="uk-UA" sz="2800" kern="1800" spc="13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Кращі школи України за результатами ЗНО 2019 року</a:t>
            </a:r>
            <a:r>
              <a:rPr lang="en-US" kern="18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/>
            </a:r>
            <a:br>
              <a:rPr lang="en-US" kern="18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</a:br>
            <a:r>
              <a:rPr lang="ru-RU" sz="2000" dirty="0">
                <a:effectLst/>
                <a:latin typeface="Calibri"/>
                <a:ea typeface="Calibri"/>
                <a:cs typeface="Times New Roman"/>
              </a:rPr>
              <a:t/>
            </a:r>
            <a:br>
              <a:rPr lang="ru-RU" sz="2000" dirty="0">
                <a:effectLst/>
                <a:latin typeface="Calibri"/>
                <a:ea typeface="Calibri"/>
                <a:cs typeface="Times New Roman"/>
              </a:rPr>
            </a:br>
            <a:endParaRPr lang="ru-RU" dirty="0"/>
          </a:p>
        </p:txBody>
      </p:sp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1629569"/>
            <a:ext cx="6000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/>
          <a:lstStyle/>
          <a:p>
            <a:r>
              <a:rPr lang="uk-UA" sz="3200" dirty="0">
                <a:effectLst/>
              </a:rPr>
              <a:t>Рейтинг шкіл за результатами ЗНО </a:t>
            </a:r>
            <a:r>
              <a:rPr lang="uk-UA" sz="3200" dirty="0" smtClean="0">
                <a:effectLst/>
              </a:rPr>
              <a:t>2019 </a:t>
            </a:r>
            <a:r>
              <a:rPr lang="uk-UA" sz="3200" dirty="0">
                <a:effectLst/>
              </a:rPr>
              <a:t>року </a:t>
            </a:r>
            <a:r>
              <a:rPr lang="uk-UA" sz="3200" dirty="0" smtClean="0">
                <a:effectLst/>
              </a:rPr>
              <a:t> по предметах</a:t>
            </a:r>
            <a:r>
              <a:rPr lang="uk-UA" dirty="0">
                <a:effectLst/>
              </a:rPr>
              <a:t/>
            </a:r>
            <a:br>
              <a:rPr lang="uk-UA" dirty="0">
                <a:effectLst/>
              </a:rPr>
            </a:b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23373588"/>
              </p:ext>
            </p:extLst>
          </p:nvPr>
        </p:nvGraphicFramePr>
        <p:xfrm>
          <a:off x="539552" y="1700809"/>
          <a:ext cx="7920879" cy="3600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0719"/>
                <a:gridCol w="857553"/>
                <a:gridCol w="945931"/>
                <a:gridCol w="1131669"/>
                <a:gridCol w="1131669"/>
                <a:gridCol w="1131669"/>
                <a:gridCol w="1131669"/>
              </a:tblGrid>
              <a:tr h="8846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Предмет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Місце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ТОР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Рейтинговий бал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Бал ЗНО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Учнів/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тестів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Склав (%)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2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Математика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1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1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170,3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186,9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146/146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100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2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Фізика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1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1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173,9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179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76/76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100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2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Англ. мова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2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1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168,2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178,4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106/106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100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2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Укр. мова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1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1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166,9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186,7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147/147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100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2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Хімія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1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173,6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192,4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25/25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100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2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Біологія</a:t>
                      </a:r>
                      <a:endParaRPr lang="uk-UA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17</a:t>
                      </a:r>
                      <a:endParaRPr lang="uk-UA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uk-UA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160,1</a:t>
                      </a:r>
                      <a:endParaRPr lang="uk-UA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183,5</a:t>
                      </a:r>
                      <a:endParaRPr lang="uk-UA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15/15</a:t>
                      </a:r>
                      <a:endParaRPr lang="uk-UA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100</a:t>
                      </a:r>
                      <a:endParaRPr lang="uk-UA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738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uk-UA" sz="2000" dirty="0" smtClean="0"/>
              <a:t>Кошторисні призначення  для функціонування ліцею</a:t>
            </a:r>
            <a:endParaRPr lang="ru-RU" sz="2000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57200" y="980725"/>
          <a:ext cx="8229600" cy="576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920"/>
                <a:gridCol w="1512168"/>
                <a:gridCol w="1522512"/>
              </a:tblGrid>
              <a:tr h="278434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факт за 2019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рік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план на 2020рік</a:t>
                      </a:r>
                    </a:p>
                  </a:txBody>
                  <a:tcPr marL="9525" marR="9525" marT="9525" marB="0" anchor="b"/>
                </a:tc>
              </a:tr>
              <a:tr h="20393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Заробітна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плата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11 266 247,00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12314490</a:t>
                      </a:r>
                    </a:p>
                  </a:txBody>
                  <a:tcPr marL="9525" marR="9525" marT="9525" marB="0" anchor="b"/>
                </a:tc>
              </a:tr>
              <a:tr h="226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Нарахування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на оплату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праці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2 489 688,00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2701970</a:t>
                      </a:r>
                    </a:p>
                  </a:txBody>
                  <a:tcPr marL="9525" marR="9525" marT="9525" marB="0" anchor="b"/>
                </a:tc>
              </a:tr>
              <a:tr h="226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Продукти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харчування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1 330 459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1846420</a:t>
                      </a:r>
                    </a:p>
                  </a:txBody>
                  <a:tcPr marL="9525" marR="9525" marT="9525" marB="0" anchor="b"/>
                </a:tc>
              </a:tr>
              <a:tr h="226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Відрядження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42800</a:t>
                      </a:r>
                    </a:p>
                  </a:txBody>
                  <a:tcPr marL="9525" marR="9525" marT="9525" marB="0" anchor="b"/>
                </a:tc>
              </a:tr>
              <a:tr h="226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Теплопостачання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949 279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1299810</a:t>
                      </a:r>
                    </a:p>
                  </a:txBody>
                  <a:tcPr marL="9525" marR="9525" marT="9525" marB="0" anchor="b"/>
                </a:tc>
              </a:tr>
              <a:tr h="226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Водопостачання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та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водовідведення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53920</a:t>
                      </a:r>
                    </a:p>
                  </a:txBody>
                  <a:tcPr marL="9525" marR="9525" marT="9525" marB="0" anchor="b"/>
                </a:tc>
              </a:tr>
              <a:tr h="226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Електроенергія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368647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427050</a:t>
                      </a:r>
                    </a:p>
                  </a:txBody>
                  <a:tcPr marL="9525" marR="9525" marT="9525" marB="0" anchor="b"/>
                </a:tc>
              </a:tr>
              <a:tr h="226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Природний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газ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37677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147360</a:t>
                      </a:r>
                    </a:p>
                  </a:txBody>
                  <a:tcPr marL="9525" marR="9525" marT="9525" marB="0" anchor="b"/>
                </a:tc>
              </a:tr>
              <a:tr h="226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Оплата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послуг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225808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343355</a:t>
                      </a:r>
                    </a:p>
                  </a:txBody>
                  <a:tcPr marL="9525" marR="9525" marT="9525" marB="0" anchor="b"/>
                </a:tc>
              </a:tr>
              <a:tr h="226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Вивезення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смітя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21800</a:t>
                      </a:r>
                    </a:p>
                  </a:txBody>
                  <a:tcPr marL="9525" marR="9525" marT="9525" marB="0" anchor="b"/>
                </a:tc>
              </a:tr>
              <a:tr h="226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Стипендії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109184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21850</a:t>
                      </a:r>
                    </a:p>
                  </a:txBody>
                  <a:tcPr marL="9525" marR="9525" marT="9525" marB="0" anchor="b"/>
                </a:tc>
              </a:tr>
              <a:tr h="226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інші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витрати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49280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194140</a:t>
                      </a:r>
                    </a:p>
                  </a:txBody>
                  <a:tcPr marL="9525" marR="9525" marT="9525" marB="0" anchor="b"/>
                </a:tc>
              </a:tr>
              <a:tr h="226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Медпрапарати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</a:tr>
              <a:tr h="226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Функціональне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навчання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працівників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1400</a:t>
                      </a:r>
                    </a:p>
                  </a:txBody>
                  <a:tcPr marL="9525" marR="9525" marT="9525" marB="0" anchor="b"/>
                </a:tc>
              </a:tr>
              <a:tr h="226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Бюджет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розвитку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</a:tr>
              <a:tr h="226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Реконструкція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внутрішнього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дворика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316831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875000</a:t>
                      </a:r>
                    </a:p>
                  </a:txBody>
                  <a:tcPr marL="9525" marR="9525" marT="9525" marB="0" anchor="b"/>
                </a:tc>
              </a:tr>
              <a:tr h="226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Спортмайданчик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1394905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2700000</a:t>
                      </a:r>
                    </a:p>
                  </a:txBody>
                  <a:tcPr marL="9525" marR="9525" marT="9525" marB="0" anchor="b"/>
                </a:tc>
              </a:tr>
              <a:tr h="226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Пожежна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система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41683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1600000</a:t>
                      </a:r>
                    </a:p>
                  </a:txBody>
                  <a:tcPr marL="9525" marR="9525" marT="9525" marB="0" anchor="b"/>
                </a:tc>
              </a:tr>
              <a:tr h="226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Ремонт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харчоблоку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468891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15000</a:t>
                      </a:r>
                    </a:p>
                  </a:txBody>
                  <a:tcPr marL="9525" marR="9525" marT="9525" marB="0" anchor="b"/>
                </a:tc>
              </a:tr>
              <a:tr h="226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Ремонт 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вентиляційної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системи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438726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11273</a:t>
                      </a:r>
                    </a:p>
                  </a:txBody>
                  <a:tcPr marL="9525" marR="9525" marT="9525" marB="0" anchor="b"/>
                </a:tc>
              </a:tr>
              <a:tr h="2262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Ремонт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санвузлів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196222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</a:tr>
              <a:tr h="5366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Закупівля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обладнання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довгострокового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користування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обладнання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на кухню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ліцею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придбання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оладнання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для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біологічного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кабінету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обладнання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для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фізичного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кабінету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придбання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мультибордів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та 3D принтера)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1439338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</a:tr>
              <a:tr h="21742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Витрати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на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харчування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1025325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800" dirty="0" smtClean="0">
                <a:latin typeface="Bookman Old Style" pitchFamily="18" charset="0"/>
              </a:rPr>
              <a:t>Витрачені кошти та плановані витрати у 2019</a:t>
            </a:r>
            <a:r>
              <a:rPr lang="en-US" sz="2800" dirty="0" smtClean="0">
                <a:latin typeface="Bookman Old Style" pitchFamily="18" charset="0"/>
              </a:rPr>
              <a:t>/20</a:t>
            </a:r>
            <a:r>
              <a:rPr lang="uk-UA" sz="2800" dirty="0" smtClean="0">
                <a:latin typeface="Bookman Old Style" pitchFamily="18" charset="0"/>
              </a:rPr>
              <a:t>20 </a:t>
            </a:r>
            <a:r>
              <a:rPr lang="uk-UA" sz="2800" dirty="0" err="1" smtClean="0">
                <a:latin typeface="Bookman Old Style" pitchFamily="18" charset="0"/>
              </a:rPr>
              <a:t>н.р</a:t>
            </a:r>
            <a:r>
              <a:rPr lang="uk-UA" sz="2800" dirty="0">
                <a:latin typeface="Bookman Old Style" pitchFamily="18" charset="0"/>
              </a:rPr>
              <a:t>. році</a:t>
            </a:r>
            <a:br>
              <a:rPr lang="uk-UA" sz="2800" dirty="0">
                <a:latin typeface="Bookman Old Style" pitchFamily="18" charset="0"/>
              </a:rPr>
            </a:br>
            <a:r>
              <a:rPr lang="uk-UA" sz="2800" dirty="0">
                <a:latin typeface="Bookman Old Style" pitchFamily="18" charset="0"/>
              </a:rPr>
              <a:t>на утримання закладу: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algn="ctr"/>
            <a:r>
              <a:rPr lang="uk-UA" sz="2800" dirty="0"/>
              <a:t>залучені батьківські кошти та кошти спеціальних програм благодійного фонду </a:t>
            </a:r>
            <a:r>
              <a:rPr lang="en-US" sz="2800" dirty="0"/>
              <a:t>“</a:t>
            </a:r>
            <a:r>
              <a:rPr lang="uk-UA" sz="2800" dirty="0"/>
              <a:t>Ліцей</a:t>
            </a:r>
            <a:r>
              <a:rPr lang="en-US" sz="2800" dirty="0" smtClean="0"/>
              <a:t>”</a:t>
            </a:r>
            <a:r>
              <a:rPr lang="uk-UA" sz="2800" dirty="0" smtClean="0"/>
              <a:t>         – 1618,9 </a:t>
            </a:r>
            <a:r>
              <a:rPr lang="uk-UA" sz="2800" dirty="0" err="1" smtClean="0"/>
              <a:t>тис.грн</a:t>
            </a:r>
            <a:r>
              <a:rPr lang="uk-UA" sz="2800" dirty="0" smtClean="0"/>
              <a:t>.</a:t>
            </a:r>
          </a:p>
          <a:p>
            <a:endParaRPr lang="uk-UA" sz="3600" dirty="0" smtClean="0"/>
          </a:p>
          <a:p>
            <a:endParaRPr lang="uk-UA" sz="3600" dirty="0"/>
          </a:p>
          <a:p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128735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1008111"/>
          </a:xfrm>
        </p:spPr>
        <p:txBody>
          <a:bodyPr/>
          <a:lstStyle/>
          <a:p>
            <a:pPr eaLnBrk="1" fontAlgn="b" hangingPunct="1"/>
            <a:r>
              <a:rPr lang="ru-RU" dirty="0" smtClean="0"/>
              <a:t/>
            </a:r>
            <a:br>
              <a:rPr lang="ru-RU" dirty="0" smtClean="0"/>
            </a:br>
            <a:r>
              <a:rPr lang="ru-RU" sz="2000" b="1" dirty="0" smtClean="0"/>
              <a:t> </a:t>
            </a:r>
            <a:r>
              <a:rPr lang="ru-RU" sz="2000" b="1" dirty="0" err="1" smtClean="0"/>
              <a:t>Звіт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про </a:t>
            </a:r>
            <a:r>
              <a:rPr lang="ru-RU" sz="2000" b="1" dirty="0" err="1" smtClean="0"/>
              <a:t>поступлення</a:t>
            </a:r>
            <a:r>
              <a:rPr lang="ru-RU" sz="2000" b="1" dirty="0" smtClean="0"/>
              <a:t>  та </a:t>
            </a:r>
            <a:r>
              <a:rPr lang="ru-RU" sz="2000" b="1" dirty="0" err="1" smtClean="0"/>
              <a:t>використання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добровільних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пожертв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b="1" dirty="0" smtClean="0"/>
              <a:t>                            ЛФМЛ за  2 </a:t>
            </a:r>
            <a:r>
              <a:rPr lang="ru-RU" sz="2000" b="1" dirty="0" err="1" smtClean="0"/>
              <a:t>півріччя</a:t>
            </a:r>
            <a:r>
              <a:rPr lang="ru-RU" sz="2000" b="1" dirty="0" smtClean="0"/>
              <a:t> 2019 н.р.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/>
          <a:lstStyle/>
          <a:p>
            <a:r>
              <a:rPr lang="ru-RU" sz="1300" b="1" dirty="0" err="1" smtClean="0"/>
              <a:t>Залишок</a:t>
            </a:r>
            <a:r>
              <a:rPr lang="ru-RU" sz="1300" b="1" dirty="0" smtClean="0"/>
              <a:t> </a:t>
            </a:r>
            <a:r>
              <a:rPr lang="ru-RU" sz="1300" b="1" dirty="0" err="1" smtClean="0"/>
              <a:t>коштів</a:t>
            </a:r>
            <a:r>
              <a:rPr lang="ru-RU" sz="1300" b="1" dirty="0" smtClean="0"/>
              <a:t> на 01.07.2019р./</a:t>
            </a:r>
            <a:r>
              <a:rPr lang="ru-RU" sz="1300" b="1" dirty="0" err="1" smtClean="0"/>
              <a:t>т.грн</a:t>
            </a:r>
            <a:r>
              <a:rPr lang="ru-RU" sz="1300" b="1" dirty="0" smtClean="0"/>
              <a:t>./	582,6</a:t>
            </a:r>
            <a:endParaRPr lang="ru-RU" sz="1300" dirty="0" smtClean="0"/>
          </a:p>
          <a:p>
            <a:r>
              <a:rPr lang="ru-RU" sz="1300" b="1" dirty="0" smtClean="0"/>
              <a:t>Поступило </a:t>
            </a:r>
            <a:r>
              <a:rPr lang="ru-RU" sz="1300" b="1" dirty="0" err="1" smtClean="0"/>
              <a:t>коштів</a:t>
            </a:r>
            <a:r>
              <a:rPr lang="ru-RU" sz="1300" b="1" dirty="0" smtClean="0"/>
              <a:t> 		831,60</a:t>
            </a:r>
            <a:endParaRPr lang="ru-RU" sz="1300" dirty="0" smtClean="0"/>
          </a:p>
          <a:p>
            <a:r>
              <a:rPr lang="ru-RU" sz="1300" dirty="0" smtClean="0"/>
              <a:t> в.ч. </a:t>
            </a:r>
            <a:r>
              <a:rPr lang="ru-RU" sz="1300" dirty="0" err="1" smtClean="0"/>
              <a:t>добровільні</a:t>
            </a:r>
            <a:r>
              <a:rPr lang="ru-RU" sz="1300" dirty="0" smtClean="0"/>
              <a:t> </a:t>
            </a:r>
            <a:r>
              <a:rPr lang="ru-RU" sz="1300" dirty="0" err="1" smtClean="0"/>
              <a:t>пожертви</a:t>
            </a:r>
            <a:r>
              <a:rPr lang="ru-RU" sz="1300" dirty="0" smtClean="0"/>
              <a:t> </a:t>
            </a:r>
            <a:r>
              <a:rPr lang="ru-RU" sz="1300" dirty="0" err="1" smtClean="0"/>
              <a:t>батьків</a:t>
            </a:r>
            <a:r>
              <a:rPr lang="ru-RU" sz="1300" dirty="0" smtClean="0"/>
              <a:t>	803,9</a:t>
            </a:r>
          </a:p>
          <a:p>
            <a:r>
              <a:rPr lang="ru-RU" sz="1300" dirty="0" err="1" smtClean="0"/>
              <a:t>інші</a:t>
            </a:r>
            <a:r>
              <a:rPr lang="ru-RU" sz="1300" dirty="0" smtClean="0"/>
              <a:t> </a:t>
            </a:r>
            <a:r>
              <a:rPr lang="ru-RU" sz="1300" dirty="0" err="1" smtClean="0"/>
              <a:t>поступлення</a:t>
            </a:r>
            <a:r>
              <a:rPr lang="ru-RU" sz="1300" dirty="0" smtClean="0"/>
              <a:t>			27,7</a:t>
            </a:r>
          </a:p>
          <a:p>
            <a:r>
              <a:rPr lang="ru-RU" sz="1300" b="1" dirty="0" err="1" smtClean="0"/>
              <a:t>Витрачено</a:t>
            </a:r>
            <a:r>
              <a:rPr lang="ru-RU" sz="1300" b="1" dirty="0" smtClean="0"/>
              <a:t> </a:t>
            </a:r>
            <a:r>
              <a:rPr lang="ru-RU" sz="1300" b="1" dirty="0" err="1" smtClean="0"/>
              <a:t>коштів</a:t>
            </a:r>
            <a:r>
              <a:rPr lang="ru-RU" sz="1300" b="1" dirty="0" smtClean="0"/>
              <a:t>		</a:t>
            </a:r>
            <a:r>
              <a:rPr lang="ru-RU" sz="1300" dirty="0" smtClean="0"/>
              <a:t>	</a:t>
            </a:r>
            <a:r>
              <a:rPr lang="ru-RU" sz="1300" b="1" dirty="0" smtClean="0"/>
              <a:t>834,7</a:t>
            </a:r>
            <a:endParaRPr lang="ru-RU" sz="1300" dirty="0" smtClean="0"/>
          </a:p>
          <a:p>
            <a:r>
              <a:rPr lang="ru-RU" sz="1300" dirty="0" err="1" smtClean="0"/>
              <a:t>Будматеріали</a:t>
            </a:r>
            <a:r>
              <a:rPr lang="ru-RU" sz="1300" dirty="0" smtClean="0"/>
              <a:t>			116,2</a:t>
            </a:r>
          </a:p>
          <a:p>
            <a:r>
              <a:rPr lang="ru-RU" sz="1300" dirty="0" err="1" smtClean="0"/>
              <a:t>Господарські</a:t>
            </a:r>
            <a:r>
              <a:rPr lang="ru-RU" sz="1300" dirty="0" smtClean="0"/>
              <a:t> </a:t>
            </a:r>
            <a:r>
              <a:rPr lang="ru-RU" sz="1300" dirty="0" err="1" smtClean="0"/>
              <a:t>товари</a:t>
            </a:r>
            <a:r>
              <a:rPr lang="ru-RU" sz="1300" dirty="0" smtClean="0"/>
              <a:t>		10,1</a:t>
            </a:r>
          </a:p>
          <a:p>
            <a:r>
              <a:rPr lang="ru-RU" sz="1300" dirty="0" smtClean="0"/>
              <a:t>Посуд				15,3</a:t>
            </a:r>
          </a:p>
          <a:p>
            <a:r>
              <a:rPr lang="ru-RU" sz="1300" dirty="0" smtClean="0"/>
              <a:t>ремонт </a:t>
            </a:r>
            <a:r>
              <a:rPr lang="ru-RU" sz="1300" dirty="0" err="1" smtClean="0"/>
              <a:t>приміщень</a:t>
            </a:r>
            <a:r>
              <a:rPr lang="ru-RU" sz="1300" dirty="0" smtClean="0"/>
              <a:t> ЛФМЛ 		359,5</a:t>
            </a:r>
          </a:p>
          <a:p>
            <a:r>
              <a:rPr lang="ru-RU" sz="1300" dirty="0" smtClean="0"/>
              <a:t>Проект </a:t>
            </a:r>
            <a:r>
              <a:rPr lang="ru-RU" sz="1300" dirty="0" err="1" smtClean="0"/>
              <a:t>реконструкції</a:t>
            </a:r>
            <a:r>
              <a:rPr lang="ru-RU" sz="1300" dirty="0" smtClean="0"/>
              <a:t> </a:t>
            </a:r>
            <a:r>
              <a:rPr lang="ru-RU" sz="1300" dirty="0" err="1" smtClean="0"/>
              <a:t>внутр.дворика</a:t>
            </a:r>
            <a:r>
              <a:rPr lang="ru-RU" sz="1300" dirty="0" smtClean="0"/>
              <a:t> ЛФМЛ	45</a:t>
            </a:r>
          </a:p>
          <a:p>
            <a:r>
              <a:rPr lang="ru-RU" sz="1300" dirty="0" err="1" smtClean="0"/>
              <a:t>Експертизи,коригування</a:t>
            </a:r>
            <a:r>
              <a:rPr lang="ru-RU" sz="1300" dirty="0" smtClean="0"/>
              <a:t>		17,1</a:t>
            </a:r>
          </a:p>
          <a:p>
            <a:r>
              <a:rPr lang="ru-RU" sz="1300" dirty="0" smtClean="0"/>
              <a:t>Таймер			1,3</a:t>
            </a:r>
          </a:p>
          <a:p>
            <a:r>
              <a:rPr lang="ru-RU" sz="1300" dirty="0" err="1" smtClean="0"/>
              <a:t>Електронагрівач</a:t>
            </a:r>
            <a:r>
              <a:rPr lang="ru-RU" sz="1300" dirty="0" smtClean="0"/>
              <a:t>			13</a:t>
            </a:r>
          </a:p>
          <a:p>
            <a:r>
              <a:rPr lang="ru-RU" sz="1300" dirty="0" smtClean="0"/>
              <a:t>Доплата за </a:t>
            </a:r>
            <a:r>
              <a:rPr lang="ru-RU" sz="1300" dirty="0" err="1" smtClean="0"/>
              <a:t>двері</a:t>
            </a:r>
            <a:r>
              <a:rPr lang="ru-RU" sz="1300" dirty="0" smtClean="0"/>
              <a:t>			14,1</a:t>
            </a:r>
          </a:p>
          <a:p>
            <a:r>
              <a:rPr lang="ru-RU" sz="1300" dirty="0" smtClean="0"/>
              <a:t>М"</a:t>
            </a:r>
            <a:r>
              <a:rPr lang="ru-RU" sz="1300" dirty="0" err="1" smtClean="0"/>
              <a:t>яч</a:t>
            </a:r>
            <a:r>
              <a:rPr lang="ru-RU" sz="1300" dirty="0" smtClean="0"/>
              <a:t> </a:t>
            </a:r>
            <a:r>
              <a:rPr lang="ru-RU" sz="1300" dirty="0" err="1" smtClean="0"/>
              <a:t>баскетбольний</a:t>
            </a:r>
            <a:r>
              <a:rPr lang="ru-RU" sz="1300" dirty="0" smtClean="0"/>
              <a:t>		1,5</a:t>
            </a:r>
          </a:p>
          <a:p>
            <a:r>
              <a:rPr lang="uk-UA" sz="1300" dirty="0" smtClean="0"/>
              <a:t>Фінансування підготовки та участі в</a:t>
            </a:r>
            <a:r>
              <a:rPr lang="ru-RU" sz="1300" dirty="0" smtClean="0"/>
              <a:t> </a:t>
            </a:r>
            <a:r>
              <a:rPr lang="ru-RU" sz="1300" dirty="0" err="1" smtClean="0"/>
              <a:t>олімпіадах</a:t>
            </a:r>
            <a:r>
              <a:rPr lang="ru-RU" sz="1300" dirty="0" smtClean="0"/>
              <a:t>	20,9</a:t>
            </a:r>
          </a:p>
          <a:p>
            <a:r>
              <a:rPr lang="ru-RU" sz="1300" dirty="0" err="1" smtClean="0"/>
              <a:t>Кошти</a:t>
            </a:r>
            <a:r>
              <a:rPr lang="ru-RU" sz="1300" dirty="0" smtClean="0"/>
              <a:t> для ЛФМЛ			48,7</a:t>
            </a:r>
          </a:p>
          <a:p>
            <a:r>
              <a:rPr lang="ru-RU" sz="1300" dirty="0" err="1" smtClean="0"/>
              <a:t>Обслугов.підтримка</a:t>
            </a:r>
            <a:r>
              <a:rPr lang="ru-RU" sz="1300" dirty="0" smtClean="0"/>
              <a:t> </a:t>
            </a:r>
            <a:r>
              <a:rPr lang="ru-RU" sz="1300" dirty="0" err="1" smtClean="0"/>
              <a:t>мережі</a:t>
            </a:r>
            <a:r>
              <a:rPr lang="ru-RU" sz="1300" dirty="0" smtClean="0"/>
              <a:t>, </a:t>
            </a:r>
            <a:r>
              <a:rPr lang="ru-RU" sz="1300" dirty="0" err="1" smtClean="0"/>
              <a:t>інтернет</a:t>
            </a:r>
            <a:r>
              <a:rPr lang="ru-RU" sz="1300" dirty="0" smtClean="0"/>
              <a:t>	52,5</a:t>
            </a:r>
          </a:p>
          <a:p>
            <a:r>
              <a:rPr lang="ru-RU" sz="1300" dirty="0" err="1" smtClean="0"/>
              <a:t>Періодичні</a:t>
            </a:r>
            <a:r>
              <a:rPr lang="ru-RU" sz="1300" dirty="0" smtClean="0"/>
              <a:t> </a:t>
            </a:r>
            <a:r>
              <a:rPr lang="ru-RU" sz="1300" dirty="0" err="1" smtClean="0"/>
              <a:t>видання</a:t>
            </a:r>
            <a:r>
              <a:rPr lang="ru-RU" sz="1300" dirty="0" smtClean="0"/>
              <a:t>	 	17,2</a:t>
            </a:r>
          </a:p>
          <a:p>
            <a:r>
              <a:rPr lang="ru-RU" sz="1300" dirty="0" smtClean="0"/>
              <a:t>Ремонт </a:t>
            </a:r>
            <a:r>
              <a:rPr lang="ru-RU" sz="1300" dirty="0" err="1" smtClean="0"/>
              <a:t>електроплити</a:t>
            </a:r>
            <a:r>
              <a:rPr lang="ru-RU" sz="1300" dirty="0" smtClean="0"/>
              <a:t>		4,9</a:t>
            </a:r>
          </a:p>
          <a:p>
            <a:r>
              <a:rPr lang="ru-RU" sz="1300" dirty="0" err="1" smtClean="0"/>
              <a:t>Винагороди</a:t>
            </a:r>
            <a:r>
              <a:rPr lang="ru-RU" sz="1300" dirty="0" smtClean="0"/>
              <a:t> </a:t>
            </a:r>
            <a:r>
              <a:rPr lang="ru-RU" sz="1300" dirty="0" err="1" smtClean="0"/>
              <a:t>працівникам</a:t>
            </a:r>
            <a:r>
              <a:rPr lang="ru-RU" sz="1300" dirty="0" smtClean="0"/>
              <a:t> ЛФМЛ, </a:t>
            </a:r>
            <a:r>
              <a:rPr lang="ru-RU" sz="1300" dirty="0" err="1" smtClean="0"/>
              <a:t>стипендії</a:t>
            </a:r>
            <a:r>
              <a:rPr lang="ru-RU" sz="1300" dirty="0" smtClean="0"/>
              <a:t> </a:t>
            </a:r>
            <a:r>
              <a:rPr lang="ru-RU" sz="1300" dirty="0" err="1" smtClean="0"/>
              <a:t>учням</a:t>
            </a:r>
            <a:r>
              <a:rPr lang="ru-RU" sz="1300" dirty="0" smtClean="0"/>
              <a:t>	96,8</a:t>
            </a:r>
          </a:p>
          <a:p>
            <a:r>
              <a:rPr lang="ru-RU" sz="1300" dirty="0" err="1" smtClean="0"/>
              <a:t>Грамоти</a:t>
            </a:r>
            <a:r>
              <a:rPr lang="ru-RU" sz="1300" dirty="0" smtClean="0"/>
              <a:t>			0,6</a:t>
            </a:r>
          </a:p>
          <a:p>
            <a:r>
              <a:rPr lang="ru-RU" sz="1300" b="1" dirty="0" err="1" smtClean="0"/>
              <a:t>Залишок</a:t>
            </a:r>
            <a:r>
              <a:rPr lang="ru-RU" sz="1300" b="1" dirty="0" smtClean="0"/>
              <a:t> </a:t>
            </a:r>
            <a:r>
              <a:rPr lang="ru-RU" sz="1300" b="1" dirty="0" err="1" smtClean="0"/>
              <a:t>коштів</a:t>
            </a:r>
            <a:r>
              <a:rPr lang="ru-RU" sz="1300" b="1" dirty="0" smtClean="0"/>
              <a:t> на 01.01.2020р.</a:t>
            </a:r>
            <a:r>
              <a:rPr lang="ru-RU" sz="1300" dirty="0" smtClean="0"/>
              <a:t>	</a:t>
            </a:r>
            <a:r>
              <a:rPr lang="ru-RU" sz="1300" b="1" dirty="0" smtClean="0"/>
              <a:t>579,5</a:t>
            </a:r>
            <a:endParaRPr lang="ru-RU" sz="13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Круги">
  <a:themeElements>
    <a:clrScheme name="Круги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Круги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уги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уги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2301</TotalTime>
  <Words>668</Words>
  <Application>Microsoft Office PowerPoint</Application>
  <PresentationFormat>Экран (4:3)</PresentationFormat>
  <Paragraphs>240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Круги</vt:lpstr>
      <vt:lpstr> </vt:lpstr>
      <vt:lpstr>Педагогічний колектив</vt:lpstr>
      <vt:lpstr>Навчальні успіхи</vt:lpstr>
      <vt:lpstr>Міжнародні змагання 2019</vt:lpstr>
      <vt:lpstr>Кращі школи України за результатами ЗНО 2019 року  </vt:lpstr>
      <vt:lpstr>Рейтинг шкіл за результатами ЗНО 2019 року  по предметах </vt:lpstr>
      <vt:lpstr>Кошторисні призначення  для функціонування ліцею</vt:lpstr>
      <vt:lpstr>Витрачені кошти та плановані витрати у 2019/2020 н.р. році на утримання закладу:</vt:lpstr>
      <vt:lpstr>  Звіт про поступлення  та використання добровільних пожертв                             ЛФМЛ за  2 півріччя 2019 н.р.  </vt:lpstr>
      <vt:lpstr>Звіт про поступлення  та використання добровільних пожертв  ЛФМЛ за  1 півріччя 2020 н.р. та плановані витрати (липень-вересень)</vt:lpstr>
      <vt:lpstr>Виконані ремонтно-будівельні роботи (батьківські та залучені кошти):</vt:lpstr>
      <vt:lpstr>Виконані ремонтно-будівельні роботи (бюджетні кошти):</vt:lpstr>
      <vt:lpstr>Поновлення матеріально-технічної бази (бюджет)</vt:lpstr>
      <vt:lpstr>Плани на літо  (залучені кошти ):</vt:lpstr>
      <vt:lpstr>Плани на літо  (бюджетні кошти):</vt:lpstr>
      <vt:lpstr>Тренажерний комплекс і бігова доріжка </vt:lpstr>
      <vt:lpstr>Спортивний майданчик</vt:lpstr>
      <vt:lpstr>Внутрішній дворик</vt:lpstr>
      <vt:lpstr>Дякую за увагу!</vt:lpstr>
    </vt:vector>
  </TitlesOfParts>
  <Company>Организация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Глибоцький ліцей – найкращий, колектив – найпрофесійніший.  У нас діти можуть отримати якісну освіту, оскільки для цього в нашому закладі створені всі умови.</dc:title>
  <dc:creator>Customer</dc:creator>
  <cp:lastModifiedBy>vkolodij</cp:lastModifiedBy>
  <cp:revision>205</cp:revision>
  <dcterms:created xsi:type="dcterms:W3CDTF">2012-08-30T18:35:05Z</dcterms:created>
  <dcterms:modified xsi:type="dcterms:W3CDTF">2020-07-22T09:36:51Z</dcterms:modified>
</cp:coreProperties>
</file>