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1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D40CCE-C0D5-4FE8-9090-247596CA7711}">
  <a:tblStyle styleId="{0ED40CCE-C0D5-4FE8-9090-247596CA77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1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Element name appears in the opening tag/start tag, and again in the closing (or end) tag preceeded by a slash (/).</a:t>
            </a:r>
            <a:endParaRPr sz="1200"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Capitalization is not important: &lt;img&gt;, &lt;Img&gt;, &lt;IMG&gt; are all the same.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91" name="Google Shape;19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0000"/>
                </a:solidFill>
              </a:rPr>
              <a:t>DOCTYPE declaration</a:t>
            </a:r>
            <a:r>
              <a:rPr lang="en-US" sz="1200"/>
              <a:t>: identifies this document as (for example) HTML5 document. The &lt;!DOCTYPE&gt; declaration is not an HTML tag; it is an instruction to the web browser about what version of HTML the page is written in.</a:t>
            </a:r>
            <a:endParaRPr sz="12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/>
              <a:t>The entire document is contained within an </a:t>
            </a:r>
            <a:r>
              <a:rPr lang="en-US" sz="1200">
                <a:solidFill>
                  <a:srgbClr val="FF0000"/>
                </a:solidFill>
              </a:rPr>
              <a:t>html</a:t>
            </a:r>
            <a:r>
              <a:rPr lang="en-US" sz="1200"/>
              <a:t> element.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/>
              <a:t>Within html element, the document is divided into </a:t>
            </a:r>
            <a:r>
              <a:rPr lang="en-US" sz="1200">
                <a:solidFill>
                  <a:srgbClr val="FF0000"/>
                </a:solidFill>
              </a:rPr>
              <a:t>head</a:t>
            </a:r>
            <a:r>
              <a:rPr lang="en-US" sz="1200"/>
              <a:t> and </a:t>
            </a:r>
            <a:r>
              <a:rPr lang="en-US" sz="1200">
                <a:solidFill>
                  <a:srgbClr val="FF0000"/>
                </a:solidFill>
              </a:rPr>
              <a:t>body</a:t>
            </a:r>
            <a:r>
              <a:rPr lang="en-US" sz="1200"/>
              <a:t>. Head element contains descriptive information about the document itself, such as its title, the style sheet(s) it uses, scripts and other types of meta information.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/>
              <a:t>The </a:t>
            </a:r>
            <a:r>
              <a:rPr lang="en-US" sz="1200">
                <a:solidFill>
                  <a:srgbClr val="FF0000"/>
                </a:solidFill>
              </a:rPr>
              <a:t>meta</a:t>
            </a:r>
            <a:r>
              <a:rPr lang="en-US" sz="1200"/>
              <a:t> elements within the head element provide information about the document itself. A meta element can be used to provide all sort information. Meta elements are typically used to specify page description, keywords, author of the document, last modified, and other metadata.</a:t>
            </a:r>
            <a:endParaRPr sz="12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/>
              <a:t>The title element contains the title of a web page.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/>
              <a:t>The body element contains everything that we want to show up in the browser window.</a:t>
            </a:r>
            <a:endParaRPr/>
          </a:p>
        </p:txBody>
      </p:sp>
      <p:sp>
        <p:nvSpPr>
          <p:cNvPr id="200" name="Google Shape;2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= “username” specifies the form control’s name</a:t>
            </a:r>
            <a:endParaRPr/>
          </a:p>
        </p:txBody>
      </p:sp>
      <p:sp>
        <p:nvSpPr>
          <p:cNvPr id="458" name="Google Shape;45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&lt;label&gt; benefits:</a:t>
            </a:r>
            <a:r>
              <a:rPr b="1" i="1" lang="en-US"/>
              <a:t> </a:t>
            </a:r>
            <a:r>
              <a:rPr i="1" lang="en-US"/>
              <a:t>(see http://reference.sitepoint.com/html/label)</a:t>
            </a:r>
            <a:endParaRPr i="1"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usability improvement for mouse users. In the majority of current web browsers, the text that’s associated with a given form control (by being contained within the &lt;label&gt; and &lt;/label&gt; tags) also becomes a clickable area. Thus, if the form control is something small, like a checkbox or radio button, you can massively increase the “hit area” for the mouse user by applying a label to it.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improves accessibility. By adding a label to all controls, you make the controls’ purpose clear to users of assistive technology (for example, visually impaired users reading the page through a screen reader). If the form controls aren’t linked to their associated text descriptions in this way, the assistive technology may need to hazard a guess as to which control goes with which description, depending on the layout of the web page and/or the source order of the markup to make its interpretation.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href=https://www.mozilla.org/ title=The Mozilla homepage&gt; eror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advice is to always include the attribute quotes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or double quote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766049" y="2116183"/>
            <a:ext cx="5993130" cy="1898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D59"/>
              </a:buClr>
              <a:buSzPts val="3600"/>
              <a:buFont typeface="Arial"/>
              <a:buNone/>
              <a:defRPr b="1" sz="3600">
                <a:solidFill>
                  <a:srgbClr val="1B2D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33046" y="4014810"/>
            <a:ext cx="5526133" cy="91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6FBE"/>
              </a:buClr>
              <a:buSzPts val="1600"/>
              <a:buNone/>
              <a:defRPr sz="1600">
                <a:solidFill>
                  <a:srgbClr val="366FB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530329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028" y="5579461"/>
            <a:ext cx="1257343" cy="114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" y="4872447"/>
            <a:ext cx="2632165" cy="1769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informatika.unpar.ac.id</a:t>
            </a:r>
            <a:endParaRPr/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informatika@unpar.ac.id</a:t>
            </a:r>
            <a:endParaRPr/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if.unpar</a:t>
            </a:r>
            <a:endParaRPr b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if.unpar</a:t>
            </a:r>
            <a:endParaRPr b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908" y="5040521"/>
            <a:ext cx="2038349" cy="49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592" y="5760599"/>
            <a:ext cx="161732" cy="14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010" y="5939980"/>
            <a:ext cx="173314" cy="12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302" y="6243863"/>
            <a:ext cx="195606" cy="18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845" y="6097933"/>
            <a:ext cx="156899" cy="13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95300" y="1600200"/>
            <a:ext cx="8915400" cy="4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95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950"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950"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950"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95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5417" y="2163308"/>
            <a:ext cx="5938441" cy="1785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D59"/>
              </a:buClr>
              <a:buSzPts val="3600"/>
              <a:buFont typeface="Arial"/>
              <a:buNone/>
              <a:defRPr b="1" sz="3600">
                <a:solidFill>
                  <a:srgbClr val="1B2D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5417" y="3948521"/>
            <a:ext cx="5938441" cy="62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6FBE"/>
              </a:buClr>
              <a:buSzPts val="1600"/>
              <a:buNone/>
              <a:defRPr sz="1600">
                <a:solidFill>
                  <a:srgbClr val="366F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" y="4872447"/>
            <a:ext cx="2632165" cy="1769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informatika.unpar.ac.id</a:t>
            </a:r>
            <a:endParaRPr/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informatika@unpar.ac.id</a:t>
            </a:r>
            <a:endParaRPr/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if.unpar</a:t>
            </a:r>
            <a:endParaRPr b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if.unpar</a:t>
            </a:r>
            <a:endParaRPr b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908" y="5040521"/>
            <a:ext cx="2038349" cy="49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592" y="5760599"/>
            <a:ext cx="161732" cy="14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010" y="5939980"/>
            <a:ext cx="173314" cy="12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302" y="6243863"/>
            <a:ext cx="195606" cy="18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845" y="6097933"/>
            <a:ext cx="156899" cy="13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3766049" y="2116183"/>
            <a:ext cx="5993130" cy="1898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D59"/>
              </a:buClr>
              <a:buSzPts val="3600"/>
              <a:buFont typeface="Arial"/>
              <a:buNone/>
              <a:defRPr b="1" sz="3600">
                <a:solidFill>
                  <a:srgbClr val="1B2D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4233046" y="4014810"/>
            <a:ext cx="5526133" cy="91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6FBE"/>
              </a:buClr>
              <a:buSzPts val="1600"/>
              <a:buNone/>
              <a:defRPr sz="1600">
                <a:solidFill>
                  <a:srgbClr val="366FB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7530329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028" y="5579461"/>
            <a:ext cx="1257343" cy="114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662981" y="2506663"/>
            <a:ext cx="4210050" cy="368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4" type="body"/>
          </p:nvPr>
        </p:nvSpPr>
        <p:spPr>
          <a:xfrm>
            <a:off x="5015557" y="2548302"/>
            <a:ext cx="4210050" cy="365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211340" y="987426"/>
            <a:ext cx="5013622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655417" y="2163308"/>
            <a:ext cx="5938441" cy="1785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D59"/>
              </a:buClr>
              <a:buSzPts val="3600"/>
              <a:buFont typeface="Arial"/>
              <a:buNone/>
              <a:defRPr b="1" sz="3600">
                <a:solidFill>
                  <a:srgbClr val="1B2D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655417" y="3948521"/>
            <a:ext cx="5938441" cy="62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6FBE"/>
              </a:buClr>
              <a:buSzPts val="1600"/>
              <a:buNone/>
              <a:defRPr sz="1600">
                <a:solidFill>
                  <a:srgbClr val="366F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62981" y="2506663"/>
            <a:ext cx="4210050" cy="368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5015557" y="2548302"/>
            <a:ext cx="4210050" cy="365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211340" y="987426"/>
            <a:ext cx="5013622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000"/>
              <a:buFont typeface="Noto Sans Symbols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B2E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B2E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3169285" y="2569716"/>
            <a:ext cx="6297168" cy="1441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D59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AIF182204 - Pemrograman Berbasis Web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HTML (1)</a:t>
            </a:r>
            <a:endParaRPr b="1" sz="3600">
              <a:solidFill>
                <a:srgbClr val="1B2D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502691" y="3674157"/>
            <a:ext cx="7964397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66FBE"/>
                </a:solidFill>
                <a:latin typeface="Arial"/>
                <a:ea typeface="Arial"/>
                <a:cs typeface="Arial"/>
                <a:sym typeface="Arial"/>
              </a:rPr>
              <a:t>by Raymond Chandra Putra</a:t>
            </a:r>
            <a:endParaRPr sz="1600">
              <a:solidFill>
                <a:srgbClr val="366FBE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66FBE"/>
                </a:solidFill>
              </a:rPr>
              <a:t>03</a:t>
            </a:r>
            <a:r>
              <a:rPr b="0" i="0" lang="en-US" sz="1600" u="none" cap="none" strike="noStrike">
                <a:solidFill>
                  <a:srgbClr val="366FBE"/>
                </a:solidFill>
                <a:latin typeface="Arial"/>
                <a:ea typeface="Arial"/>
                <a:cs typeface="Arial"/>
                <a:sym typeface="Arial"/>
              </a:rPr>
              <a:t>-0</a:t>
            </a:r>
            <a:r>
              <a:rPr lang="en-US" sz="1600">
                <a:solidFill>
                  <a:srgbClr val="366FBE"/>
                </a:solidFill>
              </a:rPr>
              <a:t>3</a:t>
            </a:r>
            <a:r>
              <a:rPr b="0" i="0" lang="en-US" sz="1600" u="none" cap="none" strike="noStrike">
                <a:solidFill>
                  <a:srgbClr val="366FBE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r>
              <a:rPr lang="en-US" sz="1600">
                <a:solidFill>
                  <a:srgbClr val="366FBE"/>
                </a:solidFill>
              </a:rPr>
              <a:t>22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Text: Line Break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1143000" y="2438400"/>
            <a:ext cx="800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&lt;p&gt;Serif typefaces have small slabs at the ends of letter strokes.</a:t>
            </a: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 general, </a:t>
            </a: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serif fonts can make large</a:t>
            </a: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amounts of text easier to read.&lt;/p&gt;</a:t>
            </a:r>
            <a:endParaRPr sz="2400"/>
          </a:p>
        </p:txBody>
      </p:sp>
      <p:sp>
        <p:nvSpPr>
          <p:cNvPr id="245" name="Google Shape;245;p37"/>
          <p:cNvSpPr txBox="1"/>
          <p:nvPr/>
        </p:nvSpPr>
        <p:spPr>
          <a:xfrm>
            <a:off x="685800" y="1828800"/>
            <a:ext cx="18770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648200"/>
            <a:ext cx="6654799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Text: Preformated Text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838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78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types of information (code examples or poetry) the whitespace is important for conveying meaning. </a:t>
            </a:r>
            <a:endParaRPr/>
          </a:p>
          <a:p>
            <a:pPr indent="-320040" lvl="0" marL="43878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preformatted text (pre) element  is a unique element in that it is displayed exactly as it is typed, including all the carriage returns and multiple character spaces.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Text: Preformated Text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1143000" y="2209800"/>
            <a:ext cx="3429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&lt;pre&gt;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Text in a pre element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is displayed   in   a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fixed-width font, and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it   preserves   both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spaces &amp;  line breaks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&lt;/pre&gt;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685800" y="1762780"/>
            <a:ext cx="166433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86" y="4648200"/>
            <a:ext cx="8638614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39"/>
          <p:cNvSpPr/>
          <p:nvPr/>
        </p:nvSpPr>
        <p:spPr>
          <a:xfrm>
            <a:off x="4724400" y="2209800"/>
            <a:ext cx="3581400" cy="2360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/>
          </a:p>
          <a:p>
            <a:pPr indent="0" lvl="1" marL="0" marR="0" rtl="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in a pre element</a:t>
            </a:r>
            <a:endParaRPr/>
          </a:p>
          <a:p>
            <a:pPr indent="0" lvl="1" marL="0" marR="0" rtl="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displayed   in   a</a:t>
            </a:r>
            <a:endParaRPr/>
          </a:p>
          <a:p>
            <a:pPr indent="0" lvl="1" marL="0" marR="0" rtl="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fixed-width font, and</a:t>
            </a:r>
            <a:endParaRPr/>
          </a:p>
          <a:p>
            <a:pPr indent="0" lvl="1" marL="0" marR="0" rtl="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  preserves   both</a:t>
            </a:r>
            <a:endParaRPr/>
          </a:p>
          <a:p>
            <a:pPr indent="0" lvl="1" marL="0" marR="0" rtl="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spaces &amp;  line breaks</a:t>
            </a:r>
            <a:endParaRPr/>
          </a:p>
          <a:p>
            <a:pPr indent="0" lvl="1" marL="0" marR="0" rtl="0" algn="l">
              <a:spcBef>
                <a:spcPts val="43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Text: Headings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1143000" y="2438400"/>
            <a:ext cx="800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This is Heading 1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This is Heading 2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This is Heading 3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&lt;h4&gt;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This is Heading 4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&lt;h5&gt;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This is Heading 5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&lt;/h5&gt;</a:t>
            </a:r>
            <a:endParaRPr b="1" sz="20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This is Heading 6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&lt;/h6&gt;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685800" y="1828800"/>
            <a:ext cx="18770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362200"/>
            <a:ext cx="3819307" cy="373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Text: Formatting</a:t>
            </a:r>
            <a:endParaRPr/>
          </a:p>
        </p:txBody>
      </p:sp>
      <p:graphicFrame>
        <p:nvGraphicFramePr>
          <p:cNvPr id="275" name="Google Shape;275;p41"/>
          <p:cNvGraphicFramePr/>
          <p:nvPr/>
        </p:nvGraphicFramePr>
        <p:xfrm>
          <a:off x="838200" y="187452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{0ED40CCE-C0D5-4FE8-9090-247596CA7711}</a:tableStyleId>
              </a:tblPr>
              <a:tblGrid>
                <a:gridCol w="1524000"/>
                <a:gridCol w="670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bold 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&lt;strong&gt;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bold text, with added semantic importance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italic 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&lt;em&gt;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italic text, with added semantic</a:t>
                      </a:r>
                      <a:r>
                        <a:rPr lang="en-US" sz="1800"/>
                        <a:t> importance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&lt;u&gt;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underlined 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strikethrough text (now obsolete)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&lt;small&gt;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smaller 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&lt;mark&gt;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highlighted</a:t>
                      </a:r>
                      <a:r>
                        <a:rPr lang="en-US" sz="1800"/>
                        <a:t> text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&lt;del&gt;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deleted text (displayed with a strikethrough)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&lt;ins&gt;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inserted</a:t>
                      </a:r>
                      <a:r>
                        <a:rPr lang="en-US" sz="1800"/>
                        <a:t> text (displayed with an underline)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&lt;sub&gt;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subscript</a:t>
                      </a:r>
                      <a:r>
                        <a:rPr lang="en-US" sz="1800"/>
                        <a:t> text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&lt;sup&gt;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superscript text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List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838200" y="2057400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HTML provides element for marking up three types of lists: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accent6"/>
                </a:solidFill>
              </a:rPr>
              <a:t>Unordered lists: </a:t>
            </a:r>
            <a:r>
              <a:rPr lang="en-US" sz="2400"/>
              <a:t>collections of items that appear in no particular order.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accent6"/>
                </a:solidFill>
              </a:rPr>
              <a:t>Ordered lists: </a:t>
            </a:r>
            <a:r>
              <a:rPr lang="en-US" sz="2400"/>
              <a:t>lists in which the sequence of the items is important.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accent6"/>
                </a:solidFill>
              </a:rPr>
              <a:t>Description lists: </a:t>
            </a:r>
            <a:r>
              <a:rPr lang="en-US" sz="2400"/>
              <a:t>lists that consist of name and value pairs, including but not limited to terms of definitions.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List: Unordered List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1143000" y="2438400"/>
            <a:ext cx="800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&lt;ul&gt;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Serif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Dingbats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685800" y="1828800"/>
            <a:ext cx="18770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590800"/>
            <a:ext cx="2282581" cy="20042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List: Ordered List</a:t>
            </a:r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1143000" y="2438400"/>
            <a:ext cx="800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&lt;o</a:t>
            </a:r>
            <a:r>
              <a:rPr b="1" i="0" lang="en-US" sz="20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l&gt;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Serif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Dingbats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4"/>
          <p:cNvSpPr txBox="1"/>
          <p:nvPr/>
        </p:nvSpPr>
        <p:spPr>
          <a:xfrm>
            <a:off x="685800" y="1828800"/>
            <a:ext cx="18770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590800"/>
            <a:ext cx="2095150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List: Descriptive List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1143000" y="2438400"/>
            <a:ext cx="800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&lt;d</a:t>
            </a:r>
            <a:r>
              <a:rPr b="1" i="0" lang="en-US" sz="20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l&gt;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&lt;/dt&gt;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&lt;dd&gt;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Black hot drink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&lt;/dd&gt;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dt&gt;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&lt;dd&gt;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White cold drink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&lt;/dd&gt;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&lt;/dl&gt;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685800" y="1828800"/>
            <a:ext cx="18770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743200"/>
            <a:ext cx="2895600" cy="15159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609600" y="1981200"/>
            <a:ext cx="8610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Types of links: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/>
              <a:t>Links from one website to another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/>
              <a:t>Links from one page to another on the same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/>
              <a:t>Links from one part of a web page to another part of the  same page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/>
              <a:t>Links that start up your email program and address a new  email to someone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b="1" lang="en-US"/>
              <a:t>HTML</a:t>
            </a:r>
            <a:r>
              <a:rPr lang="en-US"/>
              <a:t> (</a:t>
            </a:r>
            <a:r>
              <a:rPr b="1" lang="en-US"/>
              <a:t>H</a:t>
            </a:r>
            <a:r>
              <a:rPr lang="en-US"/>
              <a:t>yper</a:t>
            </a:r>
            <a:r>
              <a:rPr b="1" lang="en-US"/>
              <a:t>t</a:t>
            </a:r>
            <a:r>
              <a:rPr lang="en-US"/>
              <a:t>ext </a:t>
            </a:r>
            <a:r>
              <a:rPr b="1" lang="en-US"/>
              <a:t>M</a:t>
            </a:r>
            <a:r>
              <a:rPr lang="en-US"/>
              <a:t>arkup </a:t>
            </a:r>
            <a:r>
              <a:rPr b="1" lang="en-US"/>
              <a:t>L</a:t>
            </a:r>
            <a:r>
              <a:rPr lang="en-US"/>
              <a:t>anguage)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Describes the </a:t>
            </a:r>
            <a:r>
              <a:rPr b="1" lang="en-US"/>
              <a:t>content </a:t>
            </a:r>
            <a:r>
              <a:rPr lang="en-US"/>
              <a:t>and </a:t>
            </a:r>
            <a:r>
              <a:rPr b="1" lang="en-US"/>
              <a:t>structure </a:t>
            </a:r>
            <a:r>
              <a:rPr lang="en-US"/>
              <a:t>of a web page; not a programming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Made up of building blocks called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HTML pages are text documents.</a:t>
            </a:r>
            <a:endParaRPr/>
          </a:p>
        </p:txBody>
      </p:sp>
      <p:sp>
        <p:nvSpPr>
          <p:cNvPr id="187" name="Google Shape;187;p2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What is HTML?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Links are created using the </a:t>
            </a:r>
            <a:r>
              <a:rPr b="1" lang="en-US" sz="2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en-US" sz="2800"/>
              <a:t> element. 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Users can click on anything between the opening </a:t>
            </a:r>
            <a:r>
              <a:rPr b="1" lang="en-US" sz="2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en-US" sz="2800"/>
              <a:t> tag and the closing </a:t>
            </a:r>
            <a:r>
              <a:rPr b="1" lang="en-US" sz="2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b="1" lang="en-US" sz="2800">
                <a:solidFill>
                  <a:schemeClr val="accent6"/>
                </a:solidFill>
              </a:rPr>
              <a:t> </a:t>
            </a:r>
            <a:r>
              <a:rPr lang="en-US" sz="2800"/>
              <a:t>tag. 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You specify which page you want to link to using the </a:t>
            </a:r>
            <a:r>
              <a:rPr b="1" lang="en-US" sz="2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-US" sz="2800"/>
              <a:t> </a:t>
            </a:r>
            <a:r>
              <a:rPr lang="en-US" sz="2800"/>
              <a:t>attribute.</a:t>
            </a:r>
            <a:endParaRPr/>
          </a:p>
        </p:txBody>
      </p:sp>
      <p:grpSp>
        <p:nvGrpSpPr>
          <p:cNvPr id="318" name="Google Shape;318;p47"/>
          <p:cNvGrpSpPr/>
          <p:nvPr/>
        </p:nvGrpSpPr>
        <p:grpSpPr>
          <a:xfrm>
            <a:off x="1066800" y="4506475"/>
            <a:ext cx="7284720" cy="2191450"/>
            <a:chOff x="762000" y="4506475"/>
            <a:chExt cx="7284720" cy="2191450"/>
          </a:xfrm>
        </p:grpSpPr>
        <p:sp>
          <p:nvSpPr>
            <p:cNvPr id="319" name="Google Shape;319;p47"/>
            <p:cNvSpPr txBox="1"/>
            <p:nvPr/>
          </p:nvSpPr>
          <p:spPr>
            <a:xfrm>
              <a:off x="914400" y="5029200"/>
              <a:ext cx="7132320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&lt;a href="</a:t>
              </a:r>
              <a:r>
                <a:rPr b="1" lang="en-US" sz="240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http://www.imdb.com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"&gt;</a:t>
              </a:r>
              <a:r>
                <a:rPr b="1" lang="en-US" sz="24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IMDB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&lt;/a&gt;</a:t>
              </a:r>
              <a:endParaRPr/>
            </a:p>
          </p:txBody>
        </p:sp>
        <p:sp>
          <p:nvSpPr>
            <p:cNvPr id="320" name="Google Shape;320;p47"/>
            <p:cNvSpPr/>
            <p:nvPr/>
          </p:nvSpPr>
          <p:spPr>
            <a:xfrm rot="-5400000">
              <a:off x="3276600" y="3155825"/>
              <a:ext cx="381000" cy="54102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 rot="-5400000">
              <a:off x="6870925" y="5518025"/>
              <a:ext cx="381000" cy="685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7"/>
            <p:cNvSpPr txBox="1"/>
            <p:nvPr/>
          </p:nvSpPr>
          <p:spPr>
            <a:xfrm>
              <a:off x="2931163" y="5791200"/>
              <a:ext cx="1376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opening tag</a:t>
              </a:r>
              <a:endParaRPr/>
            </a:p>
          </p:txBody>
        </p:sp>
        <p:sp>
          <p:nvSpPr>
            <p:cNvPr id="323" name="Google Shape;323;p47"/>
            <p:cNvSpPr txBox="1"/>
            <p:nvPr/>
          </p:nvSpPr>
          <p:spPr>
            <a:xfrm>
              <a:off x="6718525" y="6051425"/>
              <a:ext cx="127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closing tag</a:t>
              </a:r>
              <a:endParaRPr/>
            </a:p>
          </p:txBody>
        </p:sp>
        <p:sp>
          <p:nvSpPr>
            <p:cNvPr id="324" name="Google Shape;324;p47"/>
            <p:cNvSpPr/>
            <p:nvPr/>
          </p:nvSpPr>
          <p:spPr>
            <a:xfrm rot="5400000">
              <a:off x="3701125" y="3544888"/>
              <a:ext cx="381000" cy="34290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7"/>
            <p:cNvSpPr/>
            <p:nvPr/>
          </p:nvSpPr>
          <p:spPr>
            <a:xfrm rot="5400000">
              <a:off x="6147025" y="4962463"/>
              <a:ext cx="381000" cy="7620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7"/>
            <p:cNvSpPr txBox="1"/>
            <p:nvPr/>
          </p:nvSpPr>
          <p:spPr>
            <a:xfrm>
              <a:off x="3397025" y="4506475"/>
              <a:ext cx="1617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target location</a:t>
              </a:r>
              <a:endParaRPr/>
            </a:p>
          </p:txBody>
        </p:sp>
        <p:sp>
          <p:nvSpPr>
            <p:cNvPr id="327" name="Google Shape;327;p47"/>
            <p:cNvSpPr txBox="1"/>
            <p:nvPr/>
          </p:nvSpPr>
          <p:spPr>
            <a:xfrm>
              <a:off x="5682350" y="4648225"/>
              <a:ext cx="149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clickable text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</a:t>
            </a:r>
            <a:endParaRPr/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to link to other pages within the same site, we don’t need to specify full URL, instead we can use a </a:t>
            </a:r>
            <a:r>
              <a:rPr lang="en-US" sz="2800">
                <a:solidFill>
                  <a:schemeClr val="accent6"/>
                </a:solidFill>
              </a:rPr>
              <a:t>relative URL</a:t>
            </a:r>
            <a:endParaRPr sz="2800">
              <a:solidFill>
                <a:schemeClr val="accent6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</a:t>
            </a:r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919" y="2074610"/>
            <a:ext cx="7989281" cy="455479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/>
          <p:nvPr/>
        </p:nvSpPr>
        <p:spPr>
          <a:xfrm>
            <a:off x="533400" y="1600200"/>
            <a:ext cx="167830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</a:t>
            </a:r>
            <a:endParaRPr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6"/>
                </a:solidFill>
              </a:rPr>
              <a:t>same folder</a:t>
            </a:r>
            <a:r>
              <a:rPr lang="en-US" sz="2800"/>
              <a:t>: type only the file name</a:t>
            </a:r>
            <a:br>
              <a:rPr lang="en-US" sz="2800"/>
            </a:br>
            <a:r>
              <a:rPr lang="en-US" sz="2000"/>
              <a:t>Ex: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&lt;a href="reviews.html"&gt;Reviews&lt;/a&gt;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6"/>
                </a:solidFill>
              </a:rPr>
              <a:t>child folder</a:t>
            </a:r>
            <a:r>
              <a:rPr lang="en-US" sz="2800"/>
              <a:t>: type the folder name, slash, file name</a:t>
            </a:r>
            <a:br>
              <a:rPr lang="en-US" sz="2800"/>
            </a:br>
            <a:r>
              <a:rPr lang="en-US" sz="2000">
                <a:solidFill>
                  <a:srgbClr val="000000"/>
                </a:solidFill>
              </a:rPr>
              <a:t>Ex: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href="music/listings.html"&gt;Reviews&lt;/a&gt;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6"/>
                </a:solidFill>
              </a:rPr>
              <a:t>parent folder</a:t>
            </a:r>
            <a:r>
              <a:rPr lang="en-US" sz="2800"/>
              <a:t>: type ../ to move up one level</a:t>
            </a:r>
            <a:br>
              <a:rPr lang="en-US" sz="2800"/>
            </a:br>
            <a:r>
              <a:rPr lang="en-US" sz="2000">
                <a:solidFill>
                  <a:srgbClr val="000000"/>
                </a:solidFill>
              </a:rPr>
              <a:t> Ex: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href="../index.html"&gt;Reviews&lt;/a&gt;</a:t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Links: E-mail Link</a:t>
            </a:r>
            <a:endParaRPr/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Starts the value of the href attribute with </a:t>
            </a:r>
            <a:r>
              <a:rPr b="1" lang="en-US" sz="2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mailto:</a:t>
            </a:r>
            <a:r>
              <a:rPr b="1" lang="en-US" sz="2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/>
              <a:t>and follows by the email address the email to be sent 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Example: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mailto: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jon@example.org"&gt;Email Jon&lt;/a&gt;</a:t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Links:</a:t>
            </a:r>
            <a:br>
              <a:rPr lang="en-US"/>
            </a:br>
            <a:r>
              <a:rPr lang="en-US"/>
              <a:t>to specific part of a page</a:t>
            </a:r>
            <a:endParaRPr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685800" y="1775191"/>
            <a:ext cx="8534400" cy="3025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Need to identify the points in the page that the link will go to using the </a:t>
            </a:r>
            <a:r>
              <a:rPr lang="en-US" sz="2400">
                <a:solidFill>
                  <a:schemeClr val="accent6"/>
                </a:solidFill>
              </a:rPr>
              <a:t>id attribute</a:t>
            </a:r>
            <a:r>
              <a:rPr lang="en-US" sz="2400"/>
              <a:t> (can be used in any HTML element)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value of the </a:t>
            </a:r>
            <a:r>
              <a:rPr lang="en-US" sz="2400">
                <a:solidFill>
                  <a:schemeClr val="accent6"/>
                </a:solidFill>
              </a:rPr>
              <a:t>id attribute</a:t>
            </a:r>
            <a:r>
              <a:rPr lang="en-US" sz="2400"/>
              <a:t> should start with a letter or an underscore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6"/>
                </a:solidFill>
              </a:rPr>
              <a:t>id attributes</a:t>
            </a:r>
            <a:r>
              <a:rPr lang="en-US" sz="2400"/>
              <a:t> on a single page must be unique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To link to an element that uses an </a:t>
            </a:r>
            <a:r>
              <a:rPr lang="en-US" sz="2400">
                <a:solidFill>
                  <a:schemeClr val="accent6"/>
                </a:solidFill>
              </a:rPr>
              <a:t>id attribute</a:t>
            </a:r>
            <a:r>
              <a:rPr lang="en-US" sz="2400"/>
              <a:t>, starts the href value with the </a:t>
            </a:r>
            <a:r>
              <a:rPr lang="en-US" sz="2400">
                <a:solidFill>
                  <a:schemeClr val="accent6"/>
                </a:solidFill>
              </a:rPr>
              <a:t>#</a:t>
            </a:r>
            <a:r>
              <a:rPr lang="en-US" sz="2400"/>
              <a:t> symbol, followed by id name</a:t>
            </a:r>
            <a:endParaRPr/>
          </a:p>
        </p:txBody>
      </p:sp>
      <p:sp>
        <p:nvSpPr>
          <p:cNvPr id="359" name="Google Shape;359;p52"/>
          <p:cNvSpPr/>
          <p:nvPr/>
        </p:nvSpPr>
        <p:spPr>
          <a:xfrm>
            <a:off x="767080" y="4548187"/>
            <a:ext cx="8458200" cy="1476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id="top"&gt;Film-Making Terms&lt;/h1&gt;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#top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"&gt;Top&lt;/a&gt;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href="http://www.myfilms.com/terms.html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#top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"&gt;Full URL&lt;/a&gt;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Links: target</a:t>
            </a:r>
            <a:endParaRPr/>
          </a:p>
        </p:txBody>
      </p:sp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To open link in a new window:</a:t>
            </a:r>
            <a:br>
              <a:rPr lang="en-US" sz="2800"/>
            </a:br>
            <a:r>
              <a:rPr lang="en-US" sz="2800"/>
              <a:t>add attribute </a:t>
            </a:r>
            <a:r>
              <a:rPr b="1" lang="en-US" sz="2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target="_blank"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Other options: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_self </a:t>
            </a:r>
            <a:r>
              <a:rPr lang="en-US" sz="2400"/>
              <a:t>		opens in the same frame as it was clicked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_parent</a:t>
            </a:r>
            <a:r>
              <a:rPr lang="en-US" sz="2400"/>
              <a:t>	opens in the parent 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_top</a:t>
            </a:r>
            <a:r>
              <a:rPr lang="en-US" sz="2400"/>
              <a:t>		opens in the full body of the window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i="1" lang="en-US" sz="2400">
                <a:solidFill>
                  <a:srgbClr val="00B0F0"/>
                </a:solidFill>
              </a:rPr>
              <a:t>framename</a:t>
            </a:r>
            <a:r>
              <a:rPr lang="en-US" sz="2400"/>
              <a:t>	opens in the named frame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Images</a:t>
            </a:r>
            <a:endParaRPr/>
          </a:p>
        </p:txBody>
      </p:sp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838200" y="1775460"/>
            <a:ext cx="8229600" cy="458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7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ct val="100000"/>
              <a:buFont typeface="Noto Sans Symbols"/>
              <a:buChar char="▪"/>
            </a:pP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&lt;img&gt; </a:t>
            </a:r>
            <a:r>
              <a:rPr lang="en-US"/>
              <a:t>element is used to add an image into the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ct val="100000"/>
              <a:buFont typeface="Noto Sans Symbols"/>
              <a:buChar char="▪"/>
            </a:pPr>
            <a:r>
              <a:rPr lang="en-US"/>
              <a:t>This is an empty element (no closing tag).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ct val="100000"/>
              <a:buFont typeface="Noto Sans Symbols"/>
              <a:buChar char="▪"/>
            </a:pPr>
            <a:r>
              <a:rPr lang="en-US"/>
              <a:t>It must carry the 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/>
              <a:t> attributes</a:t>
            </a:r>
            <a:br>
              <a:rPr lang="en-US"/>
            </a:br>
            <a:r>
              <a:rPr lang="en-US" sz="2900"/>
              <a:t>This tells the browser where it can find the image file. This will usually be a relative URL pointing to an image on your own site.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ct val="100000"/>
              <a:buFont typeface="Noto Sans Symbols"/>
              <a:buChar char="▪"/>
            </a:pPr>
            <a:r>
              <a:rPr lang="en-US"/>
              <a:t>Recommended attributes: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alt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rPr lang="en-US"/>
              <a:t>This provides a text description of the image which describes the image if you cannot see it.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/>
              <a:t>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rPr lang="en-US"/>
              <a:t>This provides additional information about the image. Most browsers will display the content of this attribute in a tooltip when the user hovers over the image.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Images</a:t>
            </a:r>
            <a:endParaRPr/>
          </a:p>
        </p:txBody>
      </p:sp>
      <p:sp>
        <p:nvSpPr>
          <p:cNvPr id="377" name="Google Shape;377;p55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Other attributes: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b="1" lang="en-US" sz="2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This specifies the height of the image in pixels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b="1" lang="en-US" sz="2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br>
              <a:rPr lang="en-US" sz="2800"/>
            </a:br>
            <a:r>
              <a:rPr lang="en-US" sz="2800"/>
              <a:t>This specifies the width of the image in pixels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i="1" lang="en-US" sz="2100">
                <a:solidFill>
                  <a:schemeClr val="accent6"/>
                </a:solidFill>
              </a:rPr>
              <a:t>Note: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i="1" lang="en-US" sz="2100">
                <a:solidFill>
                  <a:schemeClr val="accent6"/>
                </a:solidFill>
              </a:rPr>
              <a:t>Some attributes are now replaced by using CSS. We will learn it later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Images</a:t>
            </a:r>
            <a:endParaRPr/>
          </a:p>
        </p:txBody>
      </p:sp>
      <p:sp>
        <p:nvSpPr>
          <p:cNvPr id="383" name="Google Shape;383;p56"/>
          <p:cNvSpPr txBox="1"/>
          <p:nvPr>
            <p:ph idx="1" type="body"/>
          </p:nvPr>
        </p:nvSpPr>
        <p:spPr>
          <a:xfrm>
            <a:off x="838200" y="1600200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Example:</a:t>
            </a:r>
            <a:endParaRPr/>
          </a:p>
          <a:p>
            <a:pPr indent="0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="quokka.jpg" </a:t>
            </a: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="A family of   quokka" </a:t>
            </a: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="The quokka is an Australian marsupial that is similar in size to the domestic cat." /&gt;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384" name="Google Shape;38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686" y="3591314"/>
            <a:ext cx="7685714" cy="31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Elements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681355" y="1327785"/>
            <a:ext cx="854392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Identified by tags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 tag consist of the element name within angle brackets ( &lt; &gt;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Browser knows any text within brackets is hidden and not displayed in the browser window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161" y="2864485"/>
            <a:ext cx="6672072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4385" y="5482590"/>
            <a:ext cx="6523355" cy="49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Tables</a:t>
            </a:r>
            <a:endParaRPr/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The 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 </a:t>
            </a:r>
            <a:r>
              <a:rPr lang="en-US"/>
              <a:t>element is used to create a table. The contents of the table are written out row by row. The end of the table is closed by </a:t>
            </a:r>
            <a:r>
              <a:rPr b="1" lang="en-US" sz="35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 </a:t>
            </a:r>
            <a:r>
              <a:rPr lang="en-US"/>
              <a:t>tag.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The start of each row is indicate by the opening 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&lt;tr&gt; </a:t>
            </a:r>
            <a:r>
              <a:rPr lang="en-US"/>
              <a:t>tag, and is closed by a 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 </a:t>
            </a:r>
            <a:r>
              <a:rPr lang="en-US"/>
              <a:t>tag.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Inside each row, there is one or more cell(s) indicated by 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 </a:t>
            </a:r>
            <a:r>
              <a:rPr lang="en-US"/>
              <a:t>and 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 </a:t>
            </a:r>
            <a:r>
              <a:rPr lang="en-US"/>
              <a:t>tags.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Tables</a:t>
            </a:r>
            <a:endParaRPr/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1066800" y="2286000"/>
            <a:ext cx="3886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Jill</a:t>
            </a:r>
            <a:r>
              <a:rPr b="1" lang="en-US" sz="3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Smith</a:t>
            </a:r>
            <a:r>
              <a:rPr b="1" lang="en-US" sz="3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-US" sz="3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Eve</a:t>
            </a:r>
            <a:r>
              <a:rPr b="1" lang="en-US" sz="3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Jackson</a:t>
            </a:r>
            <a:r>
              <a:rPr b="1" lang="en-US" sz="3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1" lang="en-US" sz="3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Doe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3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</p:txBody>
      </p:sp>
      <p:pic>
        <p:nvPicPr>
          <p:cNvPr id="397" name="Google Shape;3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438400"/>
            <a:ext cx="4335272" cy="12410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98" name="Google Shape;398;p58"/>
          <p:cNvSpPr txBox="1"/>
          <p:nvPr/>
        </p:nvSpPr>
        <p:spPr>
          <a:xfrm>
            <a:off x="685800" y="1752600"/>
            <a:ext cx="18770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Tables</a:t>
            </a:r>
            <a:endParaRPr/>
          </a:p>
        </p:txBody>
      </p:sp>
      <p:sp>
        <p:nvSpPr>
          <p:cNvPr id="404" name="Google Shape;404;p59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Use the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US" sz="2400"/>
              <a:t> attribute to indicate the table border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2400"/>
              <a:t> element is used just like the 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&lt;td&gt; </a:t>
            </a:r>
            <a:r>
              <a:rPr lang="en-US" sz="2400"/>
              <a:t>element but its purpose is to represent the heading for either a column or a row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en-US" sz="2400"/>
              <a:t> attribute can be used on a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2400"/>
              <a:t> or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 sz="2400"/>
              <a:t> element and indicates how many columns that cell should run across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lang="en-US" sz="2400"/>
              <a:t> attribute can be used on a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2400"/>
              <a:t> or </a:t>
            </a:r>
            <a:r>
              <a:rPr b="1" lang="en-US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 sz="2400"/>
              <a:t> element to indicate how many rows a cell should span down the table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Tables</a:t>
            </a:r>
            <a:endParaRPr/>
          </a:p>
        </p:txBody>
      </p:sp>
      <p:sp>
        <p:nvSpPr>
          <p:cNvPr id="410" name="Google Shape;410;p60"/>
          <p:cNvSpPr/>
          <p:nvPr/>
        </p:nvSpPr>
        <p:spPr>
          <a:xfrm>
            <a:off x="2133600" y="1687354"/>
            <a:ext cx="5105400" cy="501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-US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="2"&gt;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&lt;tr&gt;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&lt;th&gt;&lt;/th&gt;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9am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10am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11am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12am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Monday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 </a:t>
            </a:r>
            <a:r>
              <a:rPr b="1" lang="en-US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="2"&gt;Geography&lt;/td&gt;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&lt;td&gt;Math&lt;/td&gt;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&lt;td&gt;Art&lt;/td&gt;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Tuesday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 </a:t>
            </a:r>
            <a:r>
              <a:rPr b="1" lang="en-US" sz="16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="3"&gt;Gym&lt;/td&gt;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&lt;td&gt;Home Ec&lt;/td&gt;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1" name="Google Shape;4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109" y="1828800"/>
            <a:ext cx="4189491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0"/>
          <p:cNvSpPr txBox="1"/>
          <p:nvPr/>
        </p:nvSpPr>
        <p:spPr>
          <a:xfrm>
            <a:off x="685800" y="1600200"/>
            <a:ext cx="14535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Tables</a:t>
            </a:r>
            <a:endParaRPr/>
          </a:p>
        </p:txBody>
      </p:sp>
      <p:sp>
        <p:nvSpPr>
          <p:cNvPr id="418" name="Google Shape;418;p61"/>
          <p:cNvSpPr txBox="1"/>
          <p:nvPr/>
        </p:nvSpPr>
        <p:spPr>
          <a:xfrm>
            <a:off x="685800" y="1600200"/>
            <a:ext cx="14535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419" name="Google Shape;419;p61"/>
          <p:cNvSpPr/>
          <p:nvPr/>
        </p:nvSpPr>
        <p:spPr>
          <a:xfrm>
            <a:off x="1143000" y="2057400"/>
            <a:ext cx="4800600" cy="36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border="2"&gt;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&lt;tr&gt;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&lt;th&gt;&lt;/th&gt;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&lt;th&gt;ABC&lt;/th&gt;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&lt;th&gt;BBC&lt;/th&gt;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&lt;th&gt;CNN&lt;/th&gt;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&lt;th&gt;6pm - 7pm&lt;/th&gt;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 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="2"&gt;Movie&lt;/td&gt;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&lt;td&gt;Comedy&lt;/td&gt;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&lt;td&gt;News&lt;/td&gt;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0" name="Google Shape;420;p61"/>
          <p:cNvPicPr preferRelativeResize="0"/>
          <p:nvPr/>
        </p:nvPicPr>
        <p:blipFill rotWithShape="1">
          <a:blip r:embed="rId3">
            <a:alphaModFix/>
          </a:blip>
          <a:srcRect b="0" l="0" r="0" t="5203"/>
          <a:stretch/>
        </p:blipFill>
        <p:spPr>
          <a:xfrm>
            <a:off x="4587405" y="2057400"/>
            <a:ext cx="463279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idx="1" type="body"/>
          </p:nvPr>
        </p:nvSpPr>
        <p:spPr>
          <a:xfrm>
            <a:off x="681355" y="1825625"/>
            <a:ext cx="854392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Ignored by the browser and invisible to the user</a:t>
            </a:r>
            <a:endParaRPr/>
          </a:p>
        </p:txBody>
      </p:sp>
      <p:sp>
        <p:nvSpPr>
          <p:cNvPr id="426" name="Google Shape;426;p6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Comment</a:t>
            </a:r>
            <a:endParaRPr/>
          </a:p>
        </p:txBody>
      </p:sp>
      <p:pic>
        <p:nvPicPr>
          <p:cNvPr id="427" name="Google Shape;427;p6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605" y="2869565"/>
            <a:ext cx="6510020" cy="17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3"/>
          <p:cNvSpPr txBox="1"/>
          <p:nvPr>
            <p:ph type="title"/>
          </p:nvPr>
        </p:nvSpPr>
        <p:spPr>
          <a:xfrm>
            <a:off x="3655417" y="2163308"/>
            <a:ext cx="5938441" cy="1785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D59"/>
              </a:buClr>
              <a:buSzPts val="3600"/>
              <a:buFont typeface="Arial"/>
              <a:buNone/>
            </a:pPr>
            <a:r>
              <a:rPr lang="en-US"/>
              <a:t>HTML Form</a:t>
            </a:r>
            <a:endParaRPr/>
          </a:p>
        </p:txBody>
      </p:sp>
      <p:sp>
        <p:nvSpPr>
          <p:cNvPr id="433" name="Google Shape;433;p63"/>
          <p:cNvSpPr txBox="1"/>
          <p:nvPr>
            <p:ph idx="1" type="body"/>
          </p:nvPr>
        </p:nvSpPr>
        <p:spPr>
          <a:xfrm>
            <a:off x="3655417" y="3948521"/>
            <a:ext cx="5938441" cy="62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FBE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The HTML &lt;form&gt; element defines a form that is used to collect user input: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Attribute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action : server side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method : GET or POST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target : _self or _blank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39" name="Google Shape;439;p6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Form</a:t>
            </a:r>
            <a:endParaRPr/>
          </a:p>
        </p:txBody>
      </p:sp>
      <p:pic>
        <p:nvPicPr>
          <p:cNvPr id="440" name="Google Shape;4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7085" y="2490470"/>
            <a:ext cx="2874010" cy="2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Form : Element</a:t>
            </a:r>
            <a:endParaRPr/>
          </a:p>
        </p:txBody>
      </p:sp>
      <p:sp>
        <p:nvSpPr>
          <p:cNvPr id="446" name="Google Shape;446;p65"/>
          <p:cNvSpPr txBox="1"/>
          <p:nvPr>
            <p:ph idx="1" type="body"/>
          </p:nvPr>
        </p:nvSpPr>
        <p:spPr>
          <a:xfrm>
            <a:off x="838200" y="2438400"/>
            <a:ext cx="369760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Adding 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Text Input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Password Input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Text Area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Making Choices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Radio Buttons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Checkboxes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Drop-down boxes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7" name="Google Shape;447;p65"/>
          <p:cNvSpPr/>
          <p:nvPr/>
        </p:nvSpPr>
        <p:spPr>
          <a:xfrm>
            <a:off x="685800" y="1752600"/>
            <a:ext cx="567245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types of form controls:</a:t>
            </a:r>
            <a:endParaRPr/>
          </a:p>
        </p:txBody>
      </p:sp>
      <p:sp>
        <p:nvSpPr>
          <p:cNvPr id="448" name="Google Shape;448;p65"/>
          <p:cNvSpPr/>
          <p:nvPr/>
        </p:nvSpPr>
        <p:spPr>
          <a:xfrm>
            <a:off x="5139690" y="2336165"/>
            <a:ext cx="369760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Submitting Forms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buttons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buttons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Uploading Files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upload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If pressed submit to file specified in attribute 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Example: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&lt;</a:t>
            </a:r>
            <a:r>
              <a:rPr b="1" lang="en-US">
                <a:solidFill>
                  <a:srgbClr val="00B0F0"/>
                </a:solidFill>
              </a:rPr>
              <a:t>input type="submit" </a:t>
            </a:r>
            <a:r>
              <a:rPr lang="en-US"/>
              <a:t>name="subscribe" value="Subscribe" /&gt;</a:t>
            </a:r>
            <a:endParaRPr/>
          </a:p>
        </p:txBody>
      </p:sp>
      <p:sp>
        <p:nvSpPr>
          <p:cNvPr id="454" name="Google Shape;454;p6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Form Submit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Structure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28800"/>
            <a:ext cx="6705600" cy="474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Text Input</a:t>
            </a:r>
            <a:endParaRPr/>
          </a:p>
        </p:txBody>
      </p:sp>
      <p:sp>
        <p:nvSpPr>
          <p:cNvPr id="461" name="Google Shape;461;p6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The 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 </a:t>
            </a:r>
            <a:r>
              <a:rPr lang="en-US" sz="2800"/>
              <a:t>element is used to create several different form controls. The value of the </a:t>
            </a:r>
            <a:r>
              <a:rPr b="1" lang="en-US" sz="2800">
                <a:solidFill>
                  <a:srgbClr val="C00000"/>
                </a:solidFill>
              </a:rPr>
              <a:t>type</a:t>
            </a:r>
            <a:r>
              <a:rPr lang="en-US" sz="2800"/>
              <a:t> attribute determines what kind of input is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When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b="1" lang="en-US" sz="2800">
                <a:solidFill>
                  <a:srgbClr val="C00000"/>
                </a:solidFill>
              </a:rPr>
              <a:t>type = “text”</a:t>
            </a:r>
            <a:r>
              <a:rPr lang="en-US" sz="2800"/>
              <a:t>, it creates a single- line text input.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462" name="Google Shape;462;p67"/>
          <p:cNvSpPr/>
          <p:nvPr/>
        </p:nvSpPr>
        <p:spPr>
          <a:xfrm>
            <a:off x="990600" y="4267200"/>
            <a:ext cx="7772400" cy="18148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action="http://www.unpar.ac.id/index.php"&gt;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&lt;p&gt;Username: 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16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type="text"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name="username" size="15" maxlength="30" /&gt;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3" name="Google Shape;46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5638800"/>
            <a:ext cx="2933537" cy="848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Password Input</a:t>
            </a:r>
            <a:endParaRPr/>
          </a:p>
        </p:txBody>
      </p:sp>
      <p:sp>
        <p:nvSpPr>
          <p:cNvPr id="469" name="Google Shape;469;p68"/>
          <p:cNvSpPr txBox="1"/>
          <p:nvPr>
            <p:ph idx="1" type="body"/>
          </p:nvPr>
        </p:nvSpPr>
        <p:spPr>
          <a:xfrm>
            <a:off x="838200" y="1775191"/>
            <a:ext cx="8229600" cy="1425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When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rPr lang="en-US" sz="2800"/>
              <a:t>  has </a:t>
            </a:r>
            <a:r>
              <a:rPr b="1" lang="en-US" sz="2800">
                <a:solidFill>
                  <a:srgbClr val="C00000"/>
                </a:solidFill>
              </a:rPr>
              <a:t>type = “password”</a:t>
            </a:r>
            <a:r>
              <a:rPr lang="en-US" sz="2800"/>
              <a:t> it creates a text box that acts just like a single-line text input, except the characters are blocked out.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470" name="Google Shape;470;p68"/>
          <p:cNvSpPr/>
          <p:nvPr/>
        </p:nvSpPr>
        <p:spPr>
          <a:xfrm>
            <a:off x="484496" y="3276600"/>
            <a:ext cx="8915400" cy="2968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action="http://www.example.com/login.php"&gt;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&lt;p&gt;Username: 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name="username" size="15" maxlength="30" /&gt;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&lt;p&gt;Password: 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7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input type="password"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name="password" size="15" maxlength="30"/&gt; &lt;/p&gt;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 </a:t>
            </a:r>
            <a:endParaRPr/>
          </a:p>
        </p:txBody>
      </p:sp>
      <p:pic>
        <p:nvPicPr>
          <p:cNvPr id="471" name="Google Shape;47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5410200"/>
            <a:ext cx="3481118" cy="12497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Text Area</a:t>
            </a:r>
            <a:endParaRPr/>
          </a:p>
        </p:txBody>
      </p:sp>
      <p:sp>
        <p:nvSpPr>
          <p:cNvPr id="477" name="Google Shape;477;p69"/>
          <p:cNvSpPr txBox="1"/>
          <p:nvPr>
            <p:ph idx="1" type="body"/>
          </p:nvPr>
        </p:nvSpPr>
        <p:spPr>
          <a:xfrm>
            <a:off x="838200" y="1775191"/>
            <a:ext cx="83058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The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&lt;textarea&gt; </a:t>
            </a:r>
            <a:r>
              <a:rPr lang="en-US" sz="2800"/>
              <a:t>element is used to create a mutli-line text input. 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Unlike other input elements this is not an empty element. It should therefore have an opening and a closing tag.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Any text that appears between the opening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&lt;textarea&gt; </a:t>
            </a:r>
            <a:r>
              <a:rPr lang="en-US" sz="2800"/>
              <a:t>and closing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&lt;/textarea&gt; </a:t>
            </a:r>
            <a:r>
              <a:rPr lang="en-US" sz="2800"/>
              <a:t>tags will appear in the text box when the page loads.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Text Area</a:t>
            </a:r>
            <a:endParaRPr/>
          </a:p>
        </p:txBody>
      </p:sp>
      <p:sp>
        <p:nvSpPr>
          <p:cNvPr id="483" name="Google Shape;483;p70"/>
          <p:cNvSpPr/>
          <p:nvPr/>
        </p:nvSpPr>
        <p:spPr>
          <a:xfrm>
            <a:off x="685800" y="1828800"/>
            <a:ext cx="7315200" cy="258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action="http://www.example.com/comments.php"&gt;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&lt;p&gt;What did you think of this gig?&lt;/p&gt;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 name="comments" cols="20" rows="4"&gt;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  your comments...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&lt;/textarea&gt; </a:t>
            </a:r>
            <a:endParaRPr b="1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</p:txBody>
      </p:sp>
      <p:pic>
        <p:nvPicPr>
          <p:cNvPr id="484" name="Google Shape;48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4648200"/>
            <a:ext cx="3209925" cy="184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Radio Button</a:t>
            </a:r>
            <a:endParaRPr/>
          </a:p>
        </p:txBody>
      </p:sp>
      <p:sp>
        <p:nvSpPr>
          <p:cNvPr id="490" name="Google Shape;490;p71"/>
          <p:cNvSpPr txBox="1"/>
          <p:nvPr>
            <p:ph idx="1" type="body"/>
          </p:nvPr>
        </p:nvSpPr>
        <p:spPr>
          <a:xfrm>
            <a:off x="838200" y="1775191"/>
            <a:ext cx="8382000" cy="439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When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 </a:t>
            </a:r>
            <a:r>
              <a:rPr lang="en-US" sz="2800"/>
              <a:t>has </a:t>
            </a:r>
            <a:r>
              <a:rPr b="1" lang="en-US" sz="2800">
                <a:solidFill>
                  <a:srgbClr val="C00000"/>
                </a:solidFill>
              </a:rPr>
              <a:t>type=“radio”</a:t>
            </a:r>
            <a:r>
              <a:rPr lang="en-US" sz="2800"/>
              <a:t>, it creates a radio button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Radio buttons allow users to pick just one value from a number of predefined options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Options from the same group must have same name attribute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The value attribute indicates the value that will be sent to the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The checked attribute indicates a default value (thus should be used only on one value per group)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Radio Button</a:t>
            </a:r>
            <a:endParaRPr/>
          </a:p>
        </p:txBody>
      </p:sp>
      <p:sp>
        <p:nvSpPr>
          <p:cNvPr id="496" name="Google Shape;496;p72"/>
          <p:cNvSpPr/>
          <p:nvPr/>
        </p:nvSpPr>
        <p:spPr>
          <a:xfrm>
            <a:off x="685800" y="1752600"/>
            <a:ext cx="8686800" cy="31381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action="http://www.example.com/profile.php"&gt;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&lt;p&gt;Please select your favorite genre:  &lt;br /&gt;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type="radio"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name="genre"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value="rock“ 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checked="checked"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/&gt; Rock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type="radio"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name="genre"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value="pop" /&gt; Pop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type="radio"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name="genre"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value="jazz" /&gt; Jazz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 </a:t>
            </a:r>
            <a:endParaRPr/>
          </a:p>
        </p:txBody>
      </p:sp>
      <p:grpSp>
        <p:nvGrpSpPr>
          <p:cNvPr id="497" name="Google Shape;497;p72"/>
          <p:cNvGrpSpPr/>
          <p:nvPr/>
        </p:nvGrpSpPr>
        <p:grpSpPr>
          <a:xfrm>
            <a:off x="4800600" y="2819400"/>
            <a:ext cx="3789680" cy="1371600"/>
            <a:chOff x="4419600" y="2819400"/>
            <a:chExt cx="3789680" cy="1371600"/>
          </a:xfrm>
        </p:grpSpPr>
        <p:cxnSp>
          <p:nvCxnSpPr>
            <p:cNvPr id="498" name="Google Shape;498;p72"/>
            <p:cNvCxnSpPr/>
            <p:nvPr/>
          </p:nvCxnSpPr>
          <p:spPr>
            <a:xfrm flipH="1" rot="10800000">
              <a:off x="4800600" y="3276600"/>
              <a:ext cx="1981200" cy="9144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499" name="Google Shape;499;p72"/>
            <p:cNvCxnSpPr/>
            <p:nvPr/>
          </p:nvCxnSpPr>
          <p:spPr>
            <a:xfrm flipH="1" rot="10800000">
              <a:off x="4800600" y="3124200"/>
              <a:ext cx="1905000" cy="3810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500" name="Google Shape;500;p72"/>
            <p:cNvCxnSpPr/>
            <p:nvPr/>
          </p:nvCxnSpPr>
          <p:spPr>
            <a:xfrm>
              <a:off x="4419600" y="2971800"/>
              <a:ext cx="22098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501" name="Google Shape;501;p72"/>
            <p:cNvSpPr txBox="1"/>
            <p:nvPr/>
          </p:nvSpPr>
          <p:spPr>
            <a:xfrm>
              <a:off x="6781800" y="2819400"/>
              <a:ext cx="142748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same name</a:t>
              </a:r>
              <a:endParaRPr/>
            </a:p>
          </p:txBody>
        </p:sp>
      </p:grpSp>
      <p:pic>
        <p:nvPicPr>
          <p:cNvPr id="502" name="Google Shape;50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334000"/>
            <a:ext cx="3629025" cy="933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3" name="Google Shape;50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1248" y="5259309"/>
            <a:ext cx="4435352" cy="1082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Check Box</a:t>
            </a:r>
            <a:endParaRPr/>
          </a:p>
        </p:txBody>
      </p:sp>
      <p:sp>
        <p:nvSpPr>
          <p:cNvPr id="509" name="Google Shape;509;p73"/>
          <p:cNvSpPr txBox="1"/>
          <p:nvPr>
            <p:ph idx="1" type="body"/>
          </p:nvPr>
        </p:nvSpPr>
        <p:spPr>
          <a:xfrm>
            <a:off x="838200" y="1775191"/>
            <a:ext cx="8229600" cy="1044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When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 </a:t>
            </a:r>
            <a:r>
              <a:rPr lang="en-US" sz="2800"/>
              <a:t>has </a:t>
            </a:r>
            <a:r>
              <a:rPr b="1" lang="en-US" sz="2800">
                <a:solidFill>
                  <a:srgbClr val="C00000"/>
                </a:solidFill>
              </a:rPr>
              <a:t>type=“checkbox”</a:t>
            </a:r>
            <a:r>
              <a:rPr lang="en-US" sz="2800"/>
              <a:t>, it creates a checkbox.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510" name="Google Shape;510;p73"/>
          <p:cNvSpPr/>
          <p:nvPr/>
        </p:nvSpPr>
        <p:spPr>
          <a:xfrm>
            <a:off x="506104" y="2819400"/>
            <a:ext cx="8915400" cy="23069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action="http://www.example.com/profile.php"&gt;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&lt;p&gt;Please select your favorite music service(s): &lt;br&gt;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type="checkbox"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name="service" value="itunes" checked="checked" /&gt; iTunes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type="checkbox"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name="service" value="lastfm"/&gt; Last.fm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type="checkbox"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name="service" value="spotify"/&gt; Spotify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 </a:t>
            </a:r>
            <a:endParaRPr/>
          </a:p>
        </p:txBody>
      </p:sp>
      <p:pic>
        <p:nvPicPr>
          <p:cNvPr id="511" name="Google Shape;51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704" y="5486400"/>
            <a:ext cx="4588096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Drop Down List Box</a:t>
            </a:r>
            <a:endParaRPr/>
          </a:p>
        </p:txBody>
      </p:sp>
      <p:sp>
        <p:nvSpPr>
          <p:cNvPr id="517" name="Google Shape;517;p74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Drop Down List (also known as a select box) allows user to select one option from two or more predefined options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&lt;select&gt; </a:t>
            </a:r>
            <a:r>
              <a:rPr lang="en-US" sz="2400"/>
              <a:t>element is used to create a drop down list box. It contains two or more 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&lt;option&gt; </a:t>
            </a:r>
            <a:r>
              <a:rPr lang="en-US" sz="2400"/>
              <a:t>elements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&lt;option&gt; </a:t>
            </a:r>
            <a:r>
              <a:rPr lang="en-US" sz="2400"/>
              <a:t>element is used to specify the options that the user can select from. The words between the opening 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&lt;option&gt; </a:t>
            </a:r>
            <a:r>
              <a:rPr lang="en-US" sz="2400"/>
              <a:t>and closing 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 </a:t>
            </a:r>
            <a:r>
              <a:rPr lang="en-US" sz="2400"/>
              <a:t>tags will be shown to the user in the drop down 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&lt;option&gt; </a:t>
            </a:r>
            <a:r>
              <a:rPr lang="en-US" sz="2400"/>
              <a:t>element uses the </a:t>
            </a:r>
            <a:r>
              <a:rPr b="1" lang="en-US" sz="2400">
                <a:solidFill>
                  <a:srgbClr val="C00000"/>
                </a:solidFill>
              </a:rPr>
              <a:t>value</a:t>
            </a:r>
            <a:r>
              <a:rPr lang="en-US" sz="2400"/>
              <a:t> attribute to indicate the value that will be sent to the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Char char="▪"/>
            </a:pPr>
            <a:r>
              <a:rPr lang="en-US" sz="2400"/>
              <a:t>The </a:t>
            </a:r>
            <a:r>
              <a:rPr b="1" lang="en-US" sz="2400">
                <a:solidFill>
                  <a:srgbClr val="C00000"/>
                </a:solidFill>
              </a:rPr>
              <a:t>selected</a:t>
            </a:r>
            <a:r>
              <a:rPr lang="en-US" sz="2400"/>
              <a:t> attribute indicates a default value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Drop Down List Box</a:t>
            </a:r>
            <a:endParaRPr/>
          </a:p>
        </p:txBody>
      </p:sp>
      <p:sp>
        <p:nvSpPr>
          <p:cNvPr id="523" name="Google Shape;523;p75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The function of the drop down list box is similar to that of the radio buttons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There are two key factors in choosing which to use: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users need to see all options at a glance, radio buttons are better suited.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there is a very long list of options (such as a list of countries), drop down list boxes work better.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Drop Down List box</a:t>
            </a:r>
            <a:endParaRPr/>
          </a:p>
        </p:txBody>
      </p:sp>
      <p:sp>
        <p:nvSpPr>
          <p:cNvPr id="529" name="Google Shape;529;p76"/>
          <p:cNvSpPr/>
          <p:nvPr/>
        </p:nvSpPr>
        <p:spPr>
          <a:xfrm>
            <a:off x="685800" y="1676400"/>
            <a:ext cx="8382000" cy="31381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action="http://www.example.com/profile.php"&gt;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&lt;p&gt;What device do you listen to music on?&lt;/p&gt;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name="devices"&gt;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value="ipod"&gt;iPod&lt;/option&gt;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value="radio"&gt;Radio&lt;/option&gt;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value="computer"&gt;Computer&lt;/option&gt;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0" name="Google Shape;53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419600"/>
            <a:ext cx="4076700" cy="1695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Elements inside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Example: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&lt;p&gt;My cat is &lt;strong&gt;very&lt;/strong&gt; grumpy.&lt;/p&gt;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&lt;p&gt;My cat is &lt;strong&gt;very grumpy.&lt;/p&gt;&lt;/strong&gt;</a:t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Nesting Elements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Multiple Select Box</a:t>
            </a:r>
            <a:endParaRPr/>
          </a:p>
        </p:txBody>
      </p:sp>
      <p:sp>
        <p:nvSpPr>
          <p:cNvPr id="536" name="Google Shape;536;p7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You can turn a drop down select box into a box that shows more than one option by adding the </a:t>
            </a:r>
            <a:r>
              <a:rPr b="1" lang="en-US">
                <a:solidFill>
                  <a:srgbClr val="C00000"/>
                </a:solidFill>
              </a:rPr>
              <a:t>size</a:t>
            </a:r>
            <a:r>
              <a:rPr lang="en-US"/>
              <a:t> attribute.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Its value should be the number of options you want to show at once.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You can allow users to select multiple options from this list by adding the </a:t>
            </a:r>
            <a:r>
              <a:rPr b="1" lang="en-US">
                <a:solidFill>
                  <a:srgbClr val="C00000"/>
                </a:solidFill>
              </a:rPr>
              <a:t>multiple</a:t>
            </a:r>
            <a:r>
              <a:rPr lang="en-US"/>
              <a:t> attribute with a value of multiple.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Multiple Select Box</a:t>
            </a:r>
            <a:endParaRPr/>
          </a:p>
        </p:txBody>
      </p:sp>
      <p:sp>
        <p:nvSpPr>
          <p:cNvPr id="542" name="Google Shape;542;p78"/>
          <p:cNvSpPr/>
          <p:nvPr/>
        </p:nvSpPr>
        <p:spPr>
          <a:xfrm>
            <a:off x="482221" y="1806476"/>
            <a:ext cx="8952931" cy="258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action="http://www.example.com/profile.php"&gt;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name="instruments" size="3" 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multiple="multiple"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&lt;option value="guitar"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selected="selected"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&gt;Guitar&lt;/option&gt;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&lt;option value="drums"&gt;Drums&lt;/option&gt;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&lt;option value="keyboard"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selected="selected"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&gt;Keyboard&lt;/option&gt;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&lt;option value="bass"&gt;Bass&lt;/option&gt;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3" name="Google Shape;54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4419600"/>
            <a:ext cx="2299674" cy="17121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File Upload Box</a:t>
            </a:r>
            <a:endParaRPr/>
          </a:p>
        </p:txBody>
      </p:sp>
      <p:sp>
        <p:nvSpPr>
          <p:cNvPr id="549" name="Google Shape;549;p79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When the &lt;input&gt; has type=“file”, it allows user to select a file to be uploaded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When users are allowed to upload files, the method attribute on the &lt;form&gt; element must have a value of POST. (It is not possible to send files using the HTTP GET method.)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File Upload Box</a:t>
            </a:r>
            <a:endParaRPr/>
          </a:p>
        </p:txBody>
      </p:sp>
      <p:sp>
        <p:nvSpPr>
          <p:cNvPr id="555" name="Google Shape;555;p80"/>
          <p:cNvSpPr/>
          <p:nvPr/>
        </p:nvSpPr>
        <p:spPr>
          <a:xfrm>
            <a:off x="547048" y="1834487"/>
            <a:ext cx="8819866" cy="20300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action="http://www.example.com/upload.php" method="post"&gt;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&lt;p&gt;Upload your song in MP3 format:&lt;/p&gt;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input type="file"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name="user-song" /&gt; &lt;br/&gt;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</p:txBody>
      </p:sp>
      <p:pic>
        <p:nvPicPr>
          <p:cNvPr id="556" name="Google Shape;556;p80"/>
          <p:cNvPicPr preferRelativeResize="0"/>
          <p:nvPr/>
        </p:nvPicPr>
        <p:blipFill rotWithShape="1">
          <a:blip r:embed="rId3">
            <a:alphaModFix/>
          </a:blip>
          <a:srcRect b="32011" l="0" r="0" t="0"/>
          <a:stretch/>
        </p:blipFill>
        <p:spPr>
          <a:xfrm>
            <a:off x="3048000" y="3962400"/>
            <a:ext cx="3552825" cy="9131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Image Button</a:t>
            </a:r>
            <a:endParaRPr/>
          </a:p>
        </p:txBody>
      </p:sp>
      <p:sp>
        <p:nvSpPr>
          <p:cNvPr id="562" name="Google Shape;562;p81"/>
          <p:cNvSpPr txBox="1"/>
          <p:nvPr>
            <p:ph idx="1" type="body"/>
          </p:nvPr>
        </p:nvSpPr>
        <p:spPr>
          <a:xfrm>
            <a:off x="838200" y="1775191"/>
            <a:ext cx="8229600" cy="195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To use an image for the submit button, use </a:t>
            </a:r>
            <a:r>
              <a:rPr b="1" lang="en-US" sz="2800">
                <a:solidFill>
                  <a:srgbClr val="C00000"/>
                </a:solidFill>
              </a:rPr>
              <a:t>type=“image” </a:t>
            </a:r>
            <a:endParaRPr b="1" sz="2800">
              <a:solidFill>
                <a:srgbClr val="C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The </a:t>
            </a:r>
            <a:r>
              <a:rPr b="1" lang="en-US" sz="2800">
                <a:solidFill>
                  <a:srgbClr val="C00000"/>
                </a:solidFill>
              </a:rPr>
              <a:t>src</a:t>
            </a:r>
            <a:r>
              <a:rPr lang="en-US" sz="2800"/>
              <a:t>, </a:t>
            </a:r>
            <a:r>
              <a:rPr b="1" lang="en-US" sz="2800">
                <a:solidFill>
                  <a:srgbClr val="C00000"/>
                </a:solidFill>
              </a:rPr>
              <a:t>width</a:t>
            </a:r>
            <a:r>
              <a:rPr lang="en-US" sz="2800"/>
              <a:t>, </a:t>
            </a:r>
            <a:r>
              <a:rPr b="1" lang="en-US" sz="2800">
                <a:solidFill>
                  <a:srgbClr val="C00000"/>
                </a:solidFill>
              </a:rPr>
              <a:t>height</a:t>
            </a:r>
            <a:r>
              <a:rPr lang="en-US" sz="2800"/>
              <a:t>, and </a:t>
            </a:r>
            <a:r>
              <a:rPr b="1" lang="en-US" sz="2800">
                <a:solidFill>
                  <a:srgbClr val="C00000"/>
                </a:solidFill>
              </a:rPr>
              <a:t>alt</a:t>
            </a:r>
            <a:r>
              <a:rPr lang="en-US" sz="2800"/>
              <a:t> attributes work just like they do when used with the </a:t>
            </a:r>
            <a:r>
              <a:rPr b="1" lang="en-US" sz="2800">
                <a:solidFill>
                  <a:srgbClr val="C00000"/>
                </a:solidFill>
              </a:rPr>
              <a:t>&lt;img&gt; </a:t>
            </a:r>
            <a:r>
              <a:rPr lang="en-US" sz="2800"/>
              <a:t>element.</a:t>
            </a:r>
            <a:endParaRPr sz="2800"/>
          </a:p>
        </p:txBody>
      </p:sp>
      <p:sp>
        <p:nvSpPr>
          <p:cNvPr id="563" name="Google Shape;563;p81"/>
          <p:cNvSpPr/>
          <p:nvPr/>
        </p:nvSpPr>
        <p:spPr>
          <a:xfrm>
            <a:off x="533400" y="3810000"/>
            <a:ext cx="8839200" cy="17532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action="http://www.example.com/upload.php" method="post"&gt;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&lt;p&gt;Upload your song in MP3 format:&lt;/p&gt;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type="file" name="user-song" /&gt;&lt;br/&gt;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type="image" src="imgbtn.png" value="Upload"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</p:txBody>
      </p:sp>
      <p:pic>
        <p:nvPicPr>
          <p:cNvPr id="564" name="Google Shape;56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5346926"/>
            <a:ext cx="3252052" cy="13586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Labelling Form Controls</a:t>
            </a:r>
            <a:endParaRPr/>
          </a:p>
        </p:txBody>
      </p:sp>
      <p:sp>
        <p:nvSpPr>
          <p:cNvPr id="570" name="Google Shape;570;p82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A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 </a:t>
            </a:r>
            <a:r>
              <a:rPr lang="en-US"/>
              <a:t>element makes web form accessible to vision-impaired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The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 </a:t>
            </a:r>
            <a:r>
              <a:rPr lang="en-US"/>
              <a:t>element can be used in two ways. It can: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Wrap around both the text description and the form input </a:t>
            </a:r>
            <a:r>
              <a:rPr i="1" lang="en-US">
                <a:solidFill>
                  <a:srgbClr val="00B0F0"/>
                </a:solidFill>
              </a:rPr>
              <a:t>(input text example)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Be kept separate from the form control and use the </a:t>
            </a:r>
            <a:r>
              <a:rPr b="1" lang="en-US">
                <a:solidFill>
                  <a:srgbClr val="C00000"/>
                </a:solidFill>
              </a:rPr>
              <a:t>for</a:t>
            </a:r>
            <a:r>
              <a:rPr lang="en-US"/>
              <a:t> attribute to indicate which form control it is a label for </a:t>
            </a:r>
            <a:r>
              <a:rPr i="1" lang="en-US">
                <a:solidFill>
                  <a:srgbClr val="00B0F0"/>
                </a:solidFill>
              </a:rPr>
              <a:t>(radio button example)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Labelling Form Controls</a:t>
            </a:r>
            <a:endParaRPr/>
          </a:p>
        </p:txBody>
      </p:sp>
      <p:sp>
        <p:nvSpPr>
          <p:cNvPr id="577" name="Google Shape;577;p83"/>
          <p:cNvSpPr/>
          <p:nvPr/>
        </p:nvSpPr>
        <p:spPr>
          <a:xfrm>
            <a:off x="685800" y="1582341"/>
            <a:ext cx="8382000" cy="23069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Age: &lt;input type="text" name="age" /&gt;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&lt;br/&gt;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Gender: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id="female" type="radio" name="gender" value="f"&gt;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&lt;label for="female"&gt;Female&lt;/label&gt;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id="male" type="radio" name="gender"  value="m"&gt;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&lt;label for="male"&gt;Male&lt;/label&gt;</a:t>
            </a:r>
            <a:endParaRPr/>
          </a:p>
        </p:txBody>
      </p:sp>
      <p:pic>
        <p:nvPicPr>
          <p:cNvPr id="578" name="Google Shape;57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3657600"/>
            <a:ext cx="3086100" cy="857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9" name="Google Shape;579;p83"/>
          <p:cNvSpPr/>
          <p:nvPr/>
        </p:nvSpPr>
        <p:spPr>
          <a:xfrm>
            <a:off x="762000" y="4953000"/>
            <a:ext cx="8305800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is used with a checkbox or radio button, users can click on either the form control or the label to select.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expanded clickable area makes the form easier to use for mouse users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Grouping Form Elements</a:t>
            </a:r>
            <a:endParaRPr/>
          </a:p>
        </p:txBody>
      </p:sp>
      <p:sp>
        <p:nvSpPr>
          <p:cNvPr id="585" name="Google Shape;585;p84"/>
          <p:cNvSpPr txBox="1"/>
          <p:nvPr>
            <p:ph idx="1" type="body"/>
          </p:nvPr>
        </p:nvSpPr>
        <p:spPr>
          <a:xfrm>
            <a:off x="838200" y="1775191"/>
            <a:ext cx="83058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600"/>
              <a:buFont typeface="Noto Sans Symbols"/>
              <a:buChar char="▪"/>
            </a:pPr>
            <a:r>
              <a:rPr lang="en-US" sz="2600"/>
              <a:t>Related form controls can be grouped using </a:t>
            </a:r>
            <a:r>
              <a:rPr b="1" lang="en-US" sz="2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&lt;fieldset&gt; </a:t>
            </a:r>
            <a:r>
              <a:rPr lang="en-US" sz="2600"/>
              <a:t>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600"/>
              <a:buFont typeface="Noto Sans Symbols"/>
              <a:buChar char="▪"/>
            </a:pPr>
            <a:r>
              <a:rPr lang="en-US" sz="2600"/>
              <a:t>Most browsers will show the </a:t>
            </a:r>
            <a:r>
              <a:rPr b="1" lang="en-US" sz="2600">
                <a:solidFill>
                  <a:srgbClr val="C00000"/>
                </a:solidFill>
              </a:rPr>
              <a:t>fieldset</a:t>
            </a:r>
            <a:r>
              <a:rPr lang="en-US" sz="2600"/>
              <a:t> with a line around the edge to show how they are related.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600"/>
              <a:buFont typeface="Noto Sans Symbols"/>
              <a:buChar char="▪"/>
            </a:pPr>
            <a:r>
              <a:rPr lang="en-US" sz="2600"/>
              <a:t>The appearance of these lines can be adjusted using CSS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600"/>
              <a:buFont typeface="Noto Sans Symbols"/>
              <a:buChar char="▪"/>
            </a:pPr>
            <a:r>
              <a:rPr lang="en-US" sz="2600"/>
              <a:t>The </a:t>
            </a:r>
            <a:r>
              <a:rPr b="1" lang="en-US" sz="2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&lt;legend&gt;</a:t>
            </a:r>
            <a:r>
              <a:rPr lang="en-US" sz="2600"/>
              <a:t> element can come directly after the opening </a:t>
            </a:r>
            <a:r>
              <a:rPr b="1" lang="en-US" sz="2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&lt;fieldset&gt;</a:t>
            </a:r>
            <a:r>
              <a:rPr lang="en-US" sz="2600"/>
              <a:t> tag and contains a caption which helps identify the purpose of that group of form controls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</p:txBody>
      </p:sp>
      <p:sp>
        <p:nvSpPr>
          <p:cNvPr id="586" name="Google Shape;586;p8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Grouping Form Elements</a:t>
            </a:r>
            <a:endParaRPr/>
          </a:p>
        </p:txBody>
      </p:sp>
      <p:sp>
        <p:nvSpPr>
          <p:cNvPr id="592" name="Google Shape;592;p85"/>
          <p:cNvSpPr/>
          <p:nvPr/>
        </p:nvSpPr>
        <p:spPr>
          <a:xfrm>
            <a:off x="685800" y="1627287"/>
            <a:ext cx="8458200" cy="50774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&lt;fieldset&gt;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&lt;legend&gt;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Contact details</a:t>
            </a: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&lt;/legend&gt;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Email:&lt;br/&gt;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type="text" name="email" /&gt;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&lt;/label&gt;&lt;br /&gt;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Mobile:&lt;br/&gt;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type="text" name="mobile" /&gt;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&lt;/label&gt;&lt;br/&gt;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Telephone:&lt;br/&gt;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type="text" name="telephone" /&gt;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&lt;/fieldset&gt;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593" name="Google Shape;59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971800"/>
            <a:ext cx="2898405" cy="190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5: Date Input</a:t>
            </a:r>
            <a:endParaRPr/>
          </a:p>
        </p:txBody>
      </p:sp>
      <p:sp>
        <p:nvSpPr>
          <p:cNvPr id="599" name="Google Shape;599;p86"/>
          <p:cNvSpPr txBox="1"/>
          <p:nvPr>
            <p:ph idx="1" type="body"/>
          </p:nvPr>
        </p:nvSpPr>
        <p:spPr>
          <a:xfrm>
            <a:off x="838200" y="1775191"/>
            <a:ext cx="8229600" cy="18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HTML5 introduces new form controls to standardize the way that some information is gathered. 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b="1" lang="en-US" sz="2800">
                <a:solidFill>
                  <a:srgbClr val="C00000"/>
                </a:solidFill>
              </a:rPr>
              <a:t>&lt;input type=“date”&gt;</a:t>
            </a:r>
            <a:r>
              <a:rPr lang="en-US" sz="2800"/>
              <a:t> creates a date picker box</a:t>
            </a:r>
            <a:endParaRPr sz="2800"/>
          </a:p>
        </p:txBody>
      </p:sp>
      <p:sp>
        <p:nvSpPr>
          <p:cNvPr id="600" name="Google Shape;600;p86"/>
          <p:cNvSpPr/>
          <p:nvPr/>
        </p:nvSpPr>
        <p:spPr>
          <a:xfrm>
            <a:off x="462280" y="3581400"/>
            <a:ext cx="8763000" cy="1476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action="http://www.example.com/bookings/" method="post"&gt;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 for="username"&gt;Departure date:&lt;/label&gt;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type="date" name="depart" /&gt;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value="Submit"/&gt;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</p:txBody>
      </p:sp>
      <p:pic>
        <p:nvPicPr>
          <p:cNvPr id="601" name="Google Shape;60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780" y="4267200"/>
            <a:ext cx="3563620" cy="22845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Elements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Block level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appears on a new 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Ex: &lt;h1&gt;, &lt;p&gt;, &lt;ul&gt;, and &lt;li&gt;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Inline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continue on the same line as its neighboring elements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Ex: &lt;a&gt;, &lt;b&gt;, &lt;em&gt;, and &lt;img&gt;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Code: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&lt;em&gt;first&lt;/em&gt;&lt;em&gt;second&lt;/em&gt;&lt;em&gt;third&lt;/em&gt;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&lt;p&gt;fourth&lt;/p&gt;&lt;p&gt;fifth&lt;/p&gt;&lt;p&gt;sixth&lt;/p&gt;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Reference: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https://developer.mozilla.org/en-US/docs/Web/HTML/Reference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7"/>
          <p:cNvSpPr txBox="1"/>
          <p:nvPr>
            <p:ph type="title"/>
          </p:nvPr>
        </p:nvSpPr>
        <p:spPr>
          <a:xfrm>
            <a:off x="3655417" y="2163308"/>
            <a:ext cx="5938441" cy="1785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D59"/>
              </a:buClr>
              <a:buSzPts val="3600"/>
              <a:buFont typeface="Arial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607" name="Google Shape;607;p87"/>
          <p:cNvSpPr txBox="1"/>
          <p:nvPr>
            <p:ph idx="1" type="body"/>
          </p:nvPr>
        </p:nvSpPr>
        <p:spPr>
          <a:xfrm>
            <a:off x="3655417" y="3948521"/>
            <a:ext cx="5938441" cy="62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FBE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Read More</a:t>
            </a:r>
            <a:endParaRPr/>
          </a:p>
        </p:txBody>
      </p:sp>
      <p:sp>
        <p:nvSpPr>
          <p:cNvPr id="613" name="Google Shape;613;p88"/>
          <p:cNvSpPr txBox="1"/>
          <p:nvPr>
            <p:ph idx="1" type="body"/>
          </p:nvPr>
        </p:nvSpPr>
        <p:spPr>
          <a:xfrm>
            <a:off x="681355" y="1825625"/>
            <a:ext cx="486600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https://www.w3schools.com/html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Basic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Attributes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Headings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Paragraphs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Formatting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614" name="Google Shape;614;p88"/>
          <p:cNvSpPr txBox="1"/>
          <p:nvPr>
            <p:ph idx="2" type="body"/>
          </p:nvPr>
        </p:nvSpPr>
        <p:spPr>
          <a:xfrm>
            <a:off x="5718175" y="1825625"/>
            <a:ext cx="350710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Links (+Exercise)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Images (+Exercise)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Tables (+Exercise)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Lists (+Exercise)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HTML Forms (+Exercise)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Basic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&lt;p class=”editor-note”&gt;My cat is very grumpy&lt;/p&gt;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/>
              <a:t>Boolean attribute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&lt;input type="text" disabled="disabled"&gt;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&lt;input type="text" disabled&gt;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Attribute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Text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Used to describe the content’s meaning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Ensures the content is available and accessible in the widest range of browsing environment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Char char="▪"/>
            </a:pPr>
            <a:r>
              <a:rPr lang="en-US" sz="2800"/>
              <a:t>Allows non-human readers (such as search engine) to correctly parse the web content and make decision about the relative importance of elements on the page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69B0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E59"/>
              </a:buClr>
              <a:buSzPts val="4000"/>
              <a:buFont typeface="Arial"/>
              <a:buNone/>
            </a:pPr>
            <a:r>
              <a:rPr lang="en-US"/>
              <a:t>HTML Text: Paragraph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1143000" y="2438400"/>
            <a:ext cx="800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Serif typefaces have small slabs at the ends of letter                    strokes. 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 general,      serif fonts can make 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large amounts of text easier to read.</a:t>
            </a:r>
            <a:r>
              <a:rPr b="1" lang="en-US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685800" y="1828800"/>
            <a:ext cx="18770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156" y="5257800"/>
            <a:ext cx="8707244" cy="5940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TemplateInformatika-v1.1.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plateInformatika-v1.1.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