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33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C5407-DC59-450E-9A6C-3747BFAFD23B}" type="doc">
      <dgm:prSet loTypeId="urn:microsoft.com/office/officeart/2008/layout/RadialCluster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AD890DD-0114-4306-8244-5E1D6F2E13CF}">
      <dgm:prSet phldrT="[文本]"/>
      <dgm:spPr/>
      <dgm:t>
        <a:bodyPr/>
        <a:lstStyle/>
        <a:p>
          <a:r>
            <a:rPr lang="zh-CN" altLang="en-US" dirty="0"/>
            <a:t>数据库设计</a:t>
          </a:r>
        </a:p>
      </dgm:t>
    </dgm:pt>
    <dgm:pt modelId="{DDF1A1C2-EC70-4CBE-B927-EE94D3801427}" type="parTrans" cxnId="{18D45B79-E59F-476C-9217-36FCF47C67ED}">
      <dgm:prSet/>
      <dgm:spPr/>
      <dgm:t>
        <a:bodyPr/>
        <a:lstStyle/>
        <a:p>
          <a:endParaRPr lang="zh-CN" altLang="en-US"/>
        </a:p>
      </dgm:t>
    </dgm:pt>
    <dgm:pt modelId="{4F90DDD0-AD26-4F53-A814-008D6CCCCCD3}" type="sibTrans" cxnId="{18D45B79-E59F-476C-9217-36FCF47C67ED}">
      <dgm:prSet/>
      <dgm:spPr/>
      <dgm:t>
        <a:bodyPr/>
        <a:lstStyle/>
        <a:p>
          <a:endParaRPr lang="zh-CN" altLang="en-US"/>
        </a:p>
      </dgm:t>
    </dgm:pt>
    <dgm:pt modelId="{F89CF374-D7B7-44B4-A568-B5A2B0A8B584}">
      <dgm:prSet phldrT="[文本]"/>
      <dgm:spPr/>
      <dgm:t>
        <a:bodyPr/>
        <a:lstStyle/>
        <a:p>
          <a:r>
            <a:rPr lang="zh-CN" dirty="0"/>
            <a:t>概念结构设计</a:t>
          </a:r>
          <a:endParaRPr lang="zh-CN" altLang="en-US" dirty="0"/>
        </a:p>
      </dgm:t>
    </dgm:pt>
    <dgm:pt modelId="{FB3A0153-F4FC-423F-8168-714A0678A858}" type="parTrans" cxnId="{8B8C5473-D80F-43CC-AE8F-ABC6D94BD4C8}">
      <dgm:prSet/>
      <dgm:spPr/>
      <dgm:t>
        <a:bodyPr/>
        <a:lstStyle/>
        <a:p>
          <a:endParaRPr lang="zh-CN" altLang="en-US"/>
        </a:p>
      </dgm:t>
    </dgm:pt>
    <dgm:pt modelId="{6622BD50-4678-4D11-B282-2D6B9887A423}" type="sibTrans" cxnId="{8B8C5473-D80F-43CC-AE8F-ABC6D94BD4C8}">
      <dgm:prSet/>
      <dgm:spPr/>
      <dgm:t>
        <a:bodyPr/>
        <a:lstStyle/>
        <a:p>
          <a:endParaRPr lang="zh-CN" altLang="en-US"/>
        </a:p>
      </dgm:t>
    </dgm:pt>
    <dgm:pt modelId="{0910D4A0-D966-4FF7-87F6-2FF9D95042DF}">
      <dgm:prSet phldrT="[文本]"/>
      <dgm:spPr/>
      <dgm:t>
        <a:bodyPr/>
        <a:lstStyle/>
        <a:p>
          <a:r>
            <a:rPr lang="zh-CN" dirty="0"/>
            <a:t>物理结构设计</a:t>
          </a:r>
          <a:endParaRPr lang="zh-CN" altLang="en-US" dirty="0"/>
        </a:p>
      </dgm:t>
    </dgm:pt>
    <dgm:pt modelId="{93760C1E-74D9-43D3-B197-0FEE95D25529}" type="parTrans" cxnId="{06E8E4DE-3DBA-4273-81B9-545440EAEFB4}">
      <dgm:prSet/>
      <dgm:spPr/>
      <dgm:t>
        <a:bodyPr/>
        <a:lstStyle/>
        <a:p>
          <a:endParaRPr lang="zh-CN" altLang="en-US"/>
        </a:p>
      </dgm:t>
    </dgm:pt>
    <dgm:pt modelId="{EAC5EA6C-7598-483A-A5E7-AC63CD399EC7}" type="sibTrans" cxnId="{06E8E4DE-3DBA-4273-81B9-545440EAEFB4}">
      <dgm:prSet/>
      <dgm:spPr/>
      <dgm:t>
        <a:bodyPr/>
        <a:lstStyle/>
        <a:p>
          <a:endParaRPr lang="zh-CN" altLang="en-US"/>
        </a:p>
      </dgm:t>
    </dgm:pt>
    <dgm:pt modelId="{4B29870C-AEF4-4700-A082-00131E8DF1C4}">
      <dgm:prSet phldrT="[文本]"/>
      <dgm:spPr/>
      <dgm:t>
        <a:bodyPr/>
        <a:lstStyle/>
        <a:p>
          <a:r>
            <a:rPr lang="zh-CN" dirty="0"/>
            <a:t>逻辑结构设计</a:t>
          </a:r>
          <a:endParaRPr lang="zh-CN" altLang="en-US" dirty="0"/>
        </a:p>
      </dgm:t>
    </dgm:pt>
    <dgm:pt modelId="{9C0C4249-EBF6-4AA3-A5A5-56B21FC4A5A9}" type="parTrans" cxnId="{F6AD51CF-DB70-4997-8C7E-486DFC9F172A}">
      <dgm:prSet/>
      <dgm:spPr/>
      <dgm:t>
        <a:bodyPr/>
        <a:lstStyle/>
        <a:p>
          <a:endParaRPr lang="zh-CN" altLang="en-US"/>
        </a:p>
      </dgm:t>
    </dgm:pt>
    <dgm:pt modelId="{9815AC12-86DD-4171-BF00-8FE47914BA60}" type="sibTrans" cxnId="{F6AD51CF-DB70-4997-8C7E-486DFC9F172A}">
      <dgm:prSet/>
      <dgm:spPr/>
      <dgm:t>
        <a:bodyPr/>
        <a:lstStyle/>
        <a:p>
          <a:endParaRPr lang="zh-CN" altLang="en-US"/>
        </a:p>
      </dgm:t>
    </dgm:pt>
    <dgm:pt modelId="{35A83935-A064-4B0A-94BC-9B165CA03AB2}" type="pres">
      <dgm:prSet presAssocID="{595C5407-DC59-450E-9A6C-3747BFAFD23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2172CAC-21F1-4C27-9E43-6679B049528A}" type="pres">
      <dgm:prSet presAssocID="{EAD890DD-0114-4306-8244-5E1D6F2E13CF}" presName="singleCycle" presStyleCnt="0"/>
      <dgm:spPr/>
    </dgm:pt>
    <dgm:pt modelId="{AC987DCC-4ED3-444B-A96A-D7D2AB0BA983}" type="pres">
      <dgm:prSet presAssocID="{EAD890DD-0114-4306-8244-5E1D6F2E13CF}" presName="singleCenter" presStyleLbl="node1" presStyleIdx="0" presStyleCnt="4" custLinFactNeighborX="-43402" custLinFactNeighborY="-25739">
        <dgm:presLayoutVars>
          <dgm:chMax val="7"/>
          <dgm:chPref val="7"/>
        </dgm:presLayoutVars>
      </dgm:prSet>
      <dgm:spPr/>
    </dgm:pt>
    <dgm:pt modelId="{937C080B-74BE-43B7-87C1-16C5ECFE706E}" type="pres">
      <dgm:prSet presAssocID="{FB3A0153-F4FC-423F-8168-714A0678A858}" presName="Name56" presStyleLbl="parChTrans1D2" presStyleIdx="0" presStyleCnt="3"/>
      <dgm:spPr/>
    </dgm:pt>
    <dgm:pt modelId="{C5860392-B697-4ED5-BA73-078854933FF4}" type="pres">
      <dgm:prSet presAssocID="{F89CF374-D7B7-44B4-A568-B5A2B0A8B584}" presName="text0" presStyleLbl="node1" presStyleIdx="1" presStyleCnt="4" custRadScaleRad="110940" custRadScaleInc="41840">
        <dgm:presLayoutVars>
          <dgm:bulletEnabled val="1"/>
        </dgm:presLayoutVars>
      </dgm:prSet>
      <dgm:spPr/>
    </dgm:pt>
    <dgm:pt modelId="{8686F7BF-1216-4755-ADE0-F4A4DE3D3DCF}" type="pres">
      <dgm:prSet presAssocID="{93760C1E-74D9-43D3-B197-0FEE95D25529}" presName="Name56" presStyleLbl="parChTrans1D2" presStyleIdx="1" presStyleCnt="3"/>
      <dgm:spPr/>
    </dgm:pt>
    <dgm:pt modelId="{27C9BA31-FE15-4B29-9DC8-C19FCCBD940D}" type="pres">
      <dgm:prSet presAssocID="{0910D4A0-D966-4FF7-87F6-2FF9D95042DF}" presName="text0" presStyleLbl="node1" presStyleIdx="2" presStyleCnt="4" custRadScaleRad="64149" custRadScaleInc="-125660">
        <dgm:presLayoutVars>
          <dgm:bulletEnabled val="1"/>
        </dgm:presLayoutVars>
      </dgm:prSet>
      <dgm:spPr/>
    </dgm:pt>
    <dgm:pt modelId="{B6BCD592-7A23-4B65-81AF-45A6DB101C80}" type="pres">
      <dgm:prSet presAssocID="{9C0C4249-EBF6-4AA3-A5A5-56B21FC4A5A9}" presName="Name56" presStyleLbl="parChTrans1D2" presStyleIdx="2" presStyleCnt="3"/>
      <dgm:spPr/>
    </dgm:pt>
    <dgm:pt modelId="{87457626-8EB0-4E5B-9A35-820C33835A26}" type="pres">
      <dgm:prSet presAssocID="{4B29870C-AEF4-4700-A082-00131E8DF1C4}" presName="text0" presStyleLbl="node1" presStyleIdx="3" presStyleCnt="4" custRadScaleRad="48228" custRadScaleInc="-215120">
        <dgm:presLayoutVars>
          <dgm:bulletEnabled val="1"/>
        </dgm:presLayoutVars>
      </dgm:prSet>
      <dgm:spPr/>
    </dgm:pt>
  </dgm:ptLst>
  <dgm:cxnLst>
    <dgm:cxn modelId="{7705D31A-27B4-4D5F-BDF4-EF72CF156B00}" type="presOf" srcId="{93760C1E-74D9-43D3-B197-0FEE95D25529}" destId="{8686F7BF-1216-4755-ADE0-F4A4DE3D3DCF}" srcOrd="0" destOrd="0" presId="urn:microsoft.com/office/officeart/2008/layout/RadialCluster"/>
    <dgm:cxn modelId="{4A196C2F-42F1-4BDC-85E6-D16379176A9F}" type="presOf" srcId="{9C0C4249-EBF6-4AA3-A5A5-56B21FC4A5A9}" destId="{B6BCD592-7A23-4B65-81AF-45A6DB101C80}" srcOrd="0" destOrd="0" presId="urn:microsoft.com/office/officeart/2008/layout/RadialCluster"/>
    <dgm:cxn modelId="{A4844B34-4B7D-4233-9F47-D3B17555B9B6}" type="presOf" srcId="{595C5407-DC59-450E-9A6C-3747BFAFD23B}" destId="{35A83935-A064-4B0A-94BC-9B165CA03AB2}" srcOrd="0" destOrd="0" presId="urn:microsoft.com/office/officeart/2008/layout/RadialCluster"/>
    <dgm:cxn modelId="{568E2A37-6BB0-4C84-B669-DEBF0E153DAA}" type="presOf" srcId="{0910D4A0-D966-4FF7-87F6-2FF9D95042DF}" destId="{27C9BA31-FE15-4B29-9DC8-C19FCCBD940D}" srcOrd="0" destOrd="0" presId="urn:microsoft.com/office/officeart/2008/layout/RadialCluster"/>
    <dgm:cxn modelId="{97B4F13F-FAEF-4B2D-B5D9-3DC83012946E}" type="presOf" srcId="{4B29870C-AEF4-4700-A082-00131E8DF1C4}" destId="{87457626-8EB0-4E5B-9A35-820C33835A26}" srcOrd="0" destOrd="0" presId="urn:microsoft.com/office/officeart/2008/layout/RadialCluster"/>
    <dgm:cxn modelId="{8B8C5473-D80F-43CC-AE8F-ABC6D94BD4C8}" srcId="{EAD890DD-0114-4306-8244-5E1D6F2E13CF}" destId="{F89CF374-D7B7-44B4-A568-B5A2B0A8B584}" srcOrd="0" destOrd="0" parTransId="{FB3A0153-F4FC-423F-8168-714A0678A858}" sibTransId="{6622BD50-4678-4D11-B282-2D6B9887A423}"/>
    <dgm:cxn modelId="{89FFC777-DC17-40B9-A899-00C3C3D9EFBF}" type="presOf" srcId="{F89CF374-D7B7-44B4-A568-B5A2B0A8B584}" destId="{C5860392-B697-4ED5-BA73-078854933FF4}" srcOrd="0" destOrd="0" presId="urn:microsoft.com/office/officeart/2008/layout/RadialCluster"/>
    <dgm:cxn modelId="{18D45B79-E59F-476C-9217-36FCF47C67ED}" srcId="{595C5407-DC59-450E-9A6C-3747BFAFD23B}" destId="{EAD890DD-0114-4306-8244-5E1D6F2E13CF}" srcOrd="0" destOrd="0" parTransId="{DDF1A1C2-EC70-4CBE-B927-EE94D3801427}" sibTransId="{4F90DDD0-AD26-4F53-A814-008D6CCCCCD3}"/>
    <dgm:cxn modelId="{7CC1FAA2-E91E-4C2B-8433-3DCEAD516717}" type="presOf" srcId="{FB3A0153-F4FC-423F-8168-714A0678A858}" destId="{937C080B-74BE-43B7-87C1-16C5ECFE706E}" srcOrd="0" destOrd="0" presId="urn:microsoft.com/office/officeart/2008/layout/RadialCluster"/>
    <dgm:cxn modelId="{53C5F8CD-272A-4D6B-8368-96C33DA1183F}" type="presOf" srcId="{EAD890DD-0114-4306-8244-5E1D6F2E13CF}" destId="{AC987DCC-4ED3-444B-A96A-D7D2AB0BA983}" srcOrd="0" destOrd="0" presId="urn:microsoft.com/office/officeart/2008/layout/RadialCluster"/>
    <dgm:cxn modelId="{F6AD51CF-DB70-4997-8C7E-486DFC9F172A}" srcId="{EAD890DD-0114-4306-8244-5E1D6F2E13CF}" destId="{4B29870C-AEF4-4700-A082-00131E8DF1C4}" srcOrd="2" destOrd="0" parTransId="{9C0C4249-EBF6-4AA3-A5A5-56B21FC4A5A9}" sibTransId="{9815AC12-86DD-4171-BF00-8FE47914BA60}"/>
    <dgm:cxn modelId="{06E8E4DE-3DBA-4273-81B9-545440EAEFB4}" srcId="{EAD890DD-0114-4306-8244-5E1D6F2E13CF}" destId="{0910D4A0-D966-4FF7-87F6-2FF9D95042DF}" srcOrd="1" destOrd="0" parTransId="{93760C1E-74D9-43D3-B197-0FEE95D25529}" sibTransId="{EAC5EA6C-7598-483A-A5E7-AC63CD399EC7}"/>
    <dgm:cxn modelId="{402946E3-3A9D-4014-AA2D-785CE5596FDB}" type="presParOf" srcId="{35A83935-A064-4B0A-94BC-9B165CA03AB2}" destId="{A2172CAC-21F1-4C27-9E43-6679B049528A}" srcOrd="0" destOrd="0" presId="urn:microsoft.com/office/officeart/2008/layout/RadialCluster"/>
    <dgm:cxn modelId="{9D930392-6124-4491-8A12-92B21B3844B2}" type="presParOf" srcId="{A2172CAC-21F1-4C27-9E43-6679B049528A}" destId="{AC987DCC-4ED3-444B-A96A-D7D2AB0BA983}" srcOrd="0" destOrd="0" presId="urn:microsoft.com/office/officeart/2008/layout/RadialCluster"/>
    <dgm:cxn modelId="{43431814-3AC4-4B36-A0AA-39C06261989B}" type="presParOf" srcId="{A2172CAC-21F1-4C27-9E43-6679B049528A}" destId="{937C080B-74BE-43B7-87C1-16C5ECFE706E}" srcOrd="1" destOrd="0" presId="urn:microsoft.com/office/officeart/2008/layout/RadialCluster"/>
    <dgm:cxn modelId="{3327D913-5091-4018-B9A2-DCED55480A2F}" type="presParOf" srcId="{A2172CAC-21F1-4C27-9E43-6679B049528A}" destId="{C5860392-B697-4ED5-BA73-078854933FF4}" srcOrd="2" destOrd="0" presId="urn:microsoft.com/office/officeart/2008/layout/RadialCluster"/>
    <dgm:cxn modelId="{F5A49883-12E4-43C7-9919-1B200AA0CC46}" type="presParOf" srcId="{A2172CAC-21F1-4C27-9E43-6679B049528A}" destId="{8686F7BF-1216-4755-ADE0-F4A4DE3D3DCF}" srcOrd="3" destOrd="0" presId="urn:microsoft.com/office/officeart/2008/layout/RadialCluster"/>
    <dgm:cxn modelId="{1469AE8D-F8A2-4427-A781-DAD46842128A}" type="presParOf" srcId="{A2172CAC-21F1-4C27-9E43-6679B049528A}" destId="{27C9BA31-FE15-4B29-9DC8-C19FCCBD940D}" srcOrd="4" destOrd="0" presId="urn:microsoft.com/office/officeart/2008/layout/RadialCluster"/>
    <dgm:cxn modelId="{F354A955-B1E7-42E7-A682-C51D2BD37695}" type="presParOf" srcId="{A2172CAC-21F1-4C27-9E43-6679B049528A}" destId="{B6BCD592-7A23-4B65-81AF-45A6DB101C80}" srcOrd="5" destOrd="0" presId="urn:microsoft.com/office/officeart/2008/layout/RadialCluster"/>
    <dgm:cxn modelId="{0F906ED4-84D1-4C79-AEE5-B68D279407FF}" type="presParOf" srcId="{A2172CAC-21F1-4C27-9E43-6679B049528A}" destId="{87457626-8EB0-4E5B-9A35-820C33835A2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87DCC-4ED3-444B-A96A-D7D2AB0BA983}">
      <dsp:nvSpPr>
        <dsp:cNvPr id="0" name=""/>
        <dsp:cNvSpPr/>
      </dsp:nvSpPr>
      <dsp:spPr>
        <a:xfrm>
          <a:off x="0" y="1126382"/>
          <a:ext cx="1003762" cy="10037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数据库设计</a:t>
          </a:r>
        </a:p>
      </dsp:txBody>
      <dsp:txXfrm>
        <a:off x="49000" y="1175382"/>
        <a:ext cx="905762" cy="905762"/>
      </dsp:txXfrm>
    </dsp:sp>
    <dsp:sp modelId="{937C080B-74BE-43B7-87C1-16C5ECFE706E}">
      <dsp:nvSpPr>
        <dsp:cNvPr id="0" name=""/>
        <dsp:cNvSpPr/>
      </dsp:nvSpPr>
      <dsp:spPr>
        <a:xfrm rot="20297158">
          <a:off x="963327" y="1217572"/>
          <a:ext cx="11396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9680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60392-B697-4ED5-BA73-078854933FF4}">
      <dsp:nvSpPr>
        <dsp:cNvPr id="0" name=""/>
        <dsp:cNvSpPr/>
      </dsp:nvSpPr>
      <dsp:spPr>
        <a:xfrm>
          <a:off x="2062572" y="536576"/>
          <a:ext cx="672520" cy="672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概念结构设计</a:t>
          </a:r>
          <a:endParaRPr lang="zh-CN" altLang="en-US" sz="1400" kern="1200" dirty="0"/>
        </a:p>
      </dsp:txBody>
      <dsp:txXfrm>
        <a:off x="2095402" y="569406"/>
        <a:ext cx="606860" cy="606860"/>
      </dsp:txXfrm>
    </dsp:sp>
    <dsp:sp modelId="{8686F7BF-1216-4755-ADE0-F4A4DE3D3DCF}">
      <dsp:nvSpPr>
        <dsp:cNvPr id="0" name=""/>
        <dsp:cNvSpPr/>
      </dsp:nvSpPr>
      <dsp:spPr>
        <a:xfrm rot="164841">
          <a:off x="1003170" y="1677004"/>
          <a:ext cx="10288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807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9BA31-FE15-4B29-9DC8-C19FCCBD940D}">
      <dsp:nvSpPr>
        <dsp:cNvPr id="0" name=""/>
        <dsp:cNvSpPr/>
      </dsp:nvSpPr>
      <dsp:spPr>
        <a:xfrm>
          <a:off x="2031387" y="1381536"/>
          <a:ext cx="672520" cy="672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物理结构设计</a:t>
          </a:r>
          <a:endParaRPr lang="zh-CN" altLang="en-US" sz="1400" kern="1200" dirty="0"/>
        </a:p>
      </dsp:txBody>
      <dsp:txXfrm>
        <a:off x="2064217" y="1414366"/>
        <a:ext cx="606860" cy="606860"/>
      </dsp:txXfrm>
    </dsp:sp>
    <dsp:sp modelId="{B6BCD592-7A23-4B65-81AF-45A6DB101C80}">
      <dsp:nvSpPr>
        <dsp:cNvPr id="0" name=""/>
        <dsp:cNvSpPr/>
      </dsp:nvSpPr>
      <dsp:spPr>
        <a:xfrm rot="1775557">
          <a:off x="926684" y="2205088"/>
          <a:ext cx="11817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1792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57626-8EB0-4E5B-9A35-820C33835A26}">
      <dsp:nvSpPr>
        <dsp:cNvPr id="0" name=""/>
        <dsp:cNvSpPr/>
      </dsp:nvSpPr>
      <dsp:spPr>
        <a:xfrm>
          <a:off x="2031399" y="2351595"/>
          <a:ext cx="672520" cy="672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逻辑结构设计</a:t>
          </a:r>
          <a:endParaRPr lang="zh-CN" altLang="en-US" sz="1400" kern="1200" dirty="0"/>
        </a:p>
      </dsp:txBody>
      <dsp:txXfrm>
        <a:off x="2064229" y="2384425"/>
        <a:ext cx="606860" cy="606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2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0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2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35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9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3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283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0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6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3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04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4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4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8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F878BF-CFFB-41E1-A9D6-BB705DF4A8B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7EE513-ECDA-4E0F-A5AC-172E9AD9D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5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1.vsd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emf"/><Relationship Id="rId7" Type="http://schemas.openxmlformats.org/officeDocument/2006/relationships/diagramColors" Target="../diagrams/colors1.xml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C2B5A7C-C516-67C6-BDF6-710EA456246B}"/>
              </a:ext>
            </a:extLst>
          </p:cNvPr>
          <p:cNvSpPr txBox="1"/>
          <p:nvPr/>
        </p:nvSpPr>
        <p:spPr>
          <a:xfrm>
            <a:off x="3838028" y="2361455"/>
            <a:ext cx="7535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kern="100" dirty="0">
                <a:latin typeface="华文琥珀" panose="02010800040101010101" pitchFamily="2" charset="-122"/>
                <a:ea typeface="华文琥珀" panose="02010800040101010101" pitchFamily="2" charset="-122"/>
                <a:cs typeface="Times New Roman" panose="02020603050405020304" pitchFamily="18" charset="0"/>
              </a:rPr>
              <a:t>图书管理系统</a:t>
            </a:r>
            <a:endParaRPr lang="zh-CN" altLang="en-US" sz="54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72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69A098E-D3D5-1868-28B6-53F285C0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76" y="966813"/>
            <a:ext cx="5089886" cy="24621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398FDD5-8062-75E2-EEBF-E5DCBDDF5CC0}"/>
              </a:ext>
            </a:extLst>
          </p:cNvPr>
          <p:cNvSpPr txBox="1"/>
          <p:nvPr/>
        </p:nvSpPr>
        <p:spPr>
          <a:xfrm>
            <a:off x="619467" y="600416"/>
            <a:ext cx="406400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系统实现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5D628F-8C3D-B78F-DAD0-26C141A1BFB8}"/>
              </a:ext>
            </a:extLst>
          </p:cNvPr>
          <p:cNvSpPr/>
          <p:nvPr/>
        </p:nvSpPr>
        <p:spPr>
          <a:xfrm rot="5400000" flipV="1">
            <a:off x="3515762" y="3403717"/>
            <a:ext cx="5657166" cy="50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C987B0-12A5-D744-32BD-354E939BBC74}"/>
              </a:ext>
            </a:extLst>
          </p:cNvPr>
          <p:cNvSpPr/>
          <p:nvPr/>
        </p:nvSpPr>
        <p:spPr>
          <a:xfrm flipV="1">
            <a:off x="762001" y="3428999"/>
            <a:ext cx="10668000" cy="4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471A7C3-0666-263C-6D01-5B66D4D1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28" y="1008406"/>
            <a:ext cx="5039320" cy="24247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9FFF6E-A810-36A1-5C68-9079214B1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29" y="3428999"/>
            <a:ext cx="5119399" cy="27828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C5A15C9-0747-1638-AEB3-2B6AFE722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81" y="3428999"/>
            <a:ext cx="4997214" cy="28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4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3469CE-560A-9B07-D703-1265F9F11871}"/>
              </a:ext>
            </a:extLst>
          </p:cNvPr>
          <p:cNvSpPr txBox="1"/>
          <p:nvPr/>
        </p:nvSpPr>
        <p:spPr>
          <a:xfrm>
            <a:off x="850961" y="854008"/>
            <a:ext cx="406400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系统测试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07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D8D57C-1E40-4C9C-20FC-E743459F5D32}"/>
              </a:ext>
            </a:extLst>
          </p:cNvPr>
          <p:cNvSpPr/>
          <p:nvPr/>
        </p:nvSpPr>
        <p:spPr>
          <a:xfrm>
            <a:off x="5242988" y="1396008"/>
            <a:ext cx="1941836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85F675-AFA1-A689-4393-77C4832242B4}"/>
              </a:ext>
            </a:extLst>
          </p:cNvPr>
          <p:cNvSpPr txBox="1"/>
          <p:nvPr/>
        </p:nvSpPr>
        <p:spPr>
          <a:xfrm>
            <a:off x="5242988" y="1479847"/>
            <a:ext cx="181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78FF88-6FDF-7150-54A5-F21A91BC2C9D}"/>
              </a:ext>
            </a:extLst>
          </p:cNvPr>
          <p:cNvSpPr txBox="1"/>
          <p:nvPr/>
        </p:nvSpPr>
        <p:spPr>
          <a:xfrm>
            <a:off x="3759842" y="1891009"/>
            <a:ext cx="4478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一、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课题研究的背景及意义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二、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关键技术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7CF3ED-FE29-1A20-9D9B-C5409E819418}"/>
              </a:ext>
            </a:extLst>
          </p:cNvPr>
          <p:cNvSpPr txBox="1"/>
          <p:nvPr/>
        </p:nvSpPr>
        <p:spPr>
          <a:xfrm>
            <a:off x="3759842" y="3112439"/>
            <a:ext cx="4285119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三、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需求分析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四、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系统设计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C0ECFC-A247-39EF-D4E7-5DB118E0F8CD}"/>
              </a:ext>
            </a:extLst>
          </p:cNvPr>
          <p:cNvSpPr txBox="1"/>
          <p:nvPr/>
        </p:nvSpPr>
        <p:spPr>
          <a:xfrm>
            <a:off x="3759842" y="4259997"/>
            <a:ext cx="3239287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五、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系统实现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六、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系统测试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923AC0-26C6-EF39-AA23-F2FBF18FE437}"/>
              </a:ext>
            </a:extLst>
          </p:cNvPr>
          <p:cNvSpPr txBox="1"/>
          <p:nvPr/>
        </p:nvSpPr>
        <p:spPr>
          <a:xfrm>
            <a:off x="5242988" y="476175"/>
            <a:ext cx="194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502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175C59-7242-DA2D-8766-E2A71A29B70D}"/>
              </a:ext>
            </a:extLst>
          </p:cNvPr>
          <p:cNvSpPr txBox="1"/>
          <p:nvPr/>
        </p:nvSpPr>
        <p:spPr>
          <a:xfrm>
            <a:off x="769063" y="776036"/>
            <a:ext cx="3770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课题研究的背景</a:t>
            </a:r>
            <a:r>
              <a:rPr lang="zh-CN" altLang="en-US" sz="2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与意义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1421DB-50F6-FA06-6F06-ABB65777D9E4}"/>
              </a:ext>
            </a:extLst>
          </p:cNvPr>
          <p:cNvSpPr txBox="1"/>
          <p:nvPr/>
        </p:nvSpPr>
        <p:spPr>
          <a:xfrm>
            <a:off x="769063" y="1531460"/>
            <a:ext cx="461596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着互联网技术的广泛应用和图书馆规模的扩大，传统的纸质管理方式已经无法适应现代图书馆的需求。这种背景下，图书管理系统的开发应运而生，旨在利用计算机和信息技术，将图书馆的各项业务流程进行数字化和自动化管理。这样的系统能够更高效地管理图书借还、图书目录、读者信息和图书采购等流程，极大地提升了图书馆的运作效率。同时，图书管理系统还为读者提供了便捷的服务，如通过系统查询图书馆的藏书情况、预约借书、续借图书等操作，无需亲自前往图书馆，节省了读者的时间和精力，也为他们提供了更好的阅读体验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2A2D52-D3FD-C511-DFF9-76FA4725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25" y="1531460"/>
            <a:ext cx="5964433" cy="4167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26990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821B3B-F262-2923-A424-5BAF35745EB2}"/>
              </a:ext>
            </a:extLst>
          </p:cNvPr>
          <p:cNvSpPr txBox="1"/>
          <p:nvPr/>
        </p:nvSpPr>
        <p:spPr>
          <a:xfrm>
            <a:off x="1118121" y="1136023"/>
            <a:ext cx="406400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关键技术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73CA3F-DFEB-F135-B217-13226094F0A6}"/>
              </a:ext>
            </a:extLst>
          </p:cNvPr>
          <p:cNvSpPr txBox="1"/>
          <p:nvPr/>
        </p:nvSpPr>
        <p:spPr>
          <a:xfrm>
            <a:off x="1029068" y="2176953"/>
            <a:ext cx="406400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Java FX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AA0373-B2F4-1B6A-B3F2-9B332221972F}"/>
              </a:ext>
            </a:extLst>
          </p:cNvPr>
          <p:cNvSpPr txBox="1"/>
          <p:nvPr/>
        </p:nvSpPr>
        <p:spPr>
          <a:xfrm>
            <a:off x="1029068" y="2774208"/>
            <a:ext cx="406400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JDBC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038BD7-95CD-7676-3659-4079E108E102}"/>
              </a:ext>
            </a:extLst>
          </p:cNvPr>
          <p:cNvSpPr txBox="1"/>
          <p:nvPr/>
        </p:nvSpPr>
        <p:spPr>
          <a:xfrm>
            <a:off x="1029068" y="3429000"/>
            <a:ext cx="4242107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en-US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数据库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0AAA30-C279-7CA3-C37E-E731BD4AD67A}"/>
              </a:ext>
            </a:extLst>
          </p:cNvPr>
          <p:cNvSpPr txBox="1"/>
          <p:nvPr/>
        </p:nvSpPr>
        <p:spPr>
          <a:xfrm>
            <a:off x="1029067" y="3984249"/>
            <a:ext cx="4153053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生成式人工智能（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AIGC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1084D6-30CD-FA5B-52A9-DB4E5F79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68" y="1388975"/>
            <a:ext cx="6120076" cy="408005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3247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9C61E79-0849-616F-B0B1-A4E7D6D9C49D}"/>
              </a:ext>
            </a:extLst>
          </p:cNvPr>
          <p:cNvSpPr txBox="1"/>
          <p:nvPr/>
        </p:nvSpPr>
        <p:spPr>
          <a:xfrm>
            <a:off x="850961" y="854008"/>
            <a:ext cx="406400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需求分析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9B8347-CCA2-DB3A-557D-EBA51F4156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911743"/>
              </p:ext>
            </p:extLst>
          </p:nvPr>
        </p:nvGraphicFramePr>
        <p:xfrm>
          <a:off x="622444" y="1490568"/>
          <a:ext cx="5380038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80105" imgH="4290333" progId="Visio.Drawing.15">
                  <p:embed/>
                </p:oleObj>
              </mc:Choice>
              <mc:Fallback>
                <p:oleObj name="Visio" r:id="rId2" imgW="5380105" imgH="429033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2444" y="1490568"/>
                        <a:ext cx="5380038" cy="429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631087D-5576-2E21-D242-8431820D6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62322"/>
              </p:ext>
            </p:extLst>
          </p:nvPr>
        </p:nvGraphicFramePr>
        <p:xfrm>
          <a:off x="6081823" y="1490568"/>
          <a:ext cx="7070725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071360" imgH="4290333" progId="Visio.Drawing.15">
                  <p:embed/>
                </p:oleObj>
              </mc:Choice>
              <mc:Fallback>
                <p:oleObj name="Visio" r:id="rId4" imgW="7071360" imgH="429033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1823" y="1490568"/>
                        <a:ext cx="7070725" cy="429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51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1EC92E-C67D-0DFD-C65A-231BA1D4EF7D}"/>
              </a:ext>
            </a:extLst>
          </p:cNvPr>
          <p:cNvSpPr txBox="1"/>
          <p:nvPr/>
        </p:nvSpPr>
        <p:spPr>
          <a:xfrm>
            <a:off x="831272" y="821451"/>
            <a:ext cx="329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技术可行性分析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00C88-B6D4-BD00-0789-A38421A1D153}"/>
              </a:ext>
            </a:extLst>
          </p:cNvPr>
          <p:cNvSpPr txBox="1"/>
          <p:nvPr/>
        </p:nvSpPr>
        <p:spPr>
          <a:xfrm>
            <a:off x="1070264" y="1346247"/>
            <a:ext cx="927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在编程语言上，考虑到</a:t>
            </a:r>
            <a:r>
              <a:rPr lang="en-US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语言具有良好的跨平台型、且对象的编程范式，包括封装、继承和多态，使得代码更易于理解、维护和重用、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C47692-9FA6-B29F-4244-2657F4BF70EA}"/>
              </a:ext>
            </a:extLst>
          </p:cNvPr>
          <p:cNvSpPr txBox="1"/>
          <p:nvPr/>
        </p:nvSpPr>
        <p:spPr>
          <a:xfrm>
            <a:off x="831272" y="2168761"/>
            <a:ext cx="329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经济可行性分析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FB92D-DA98-178C-35DE-09243CD84348}"/>
              </a:ext>
            </a:extLst>
          </p:cNvPr>
          <p:cNvSpPr txBox="1"/>
          <p:nvPr/>
        </p:nvSpPr>
        <p:spPr>
          <a:xfrm>
            <a:off x="1070264" y="2638908"/>
            <a:ext cx="9382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IntelliJ IEDA 2021</a:t>
            </a:r>
            <a:r>
              <a:rPr lang="zh-CN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Data Grip 2023</a:t>
            </a:r>
            <a:r>
              <a:rPr lang="zh-CN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等软件均采用学生版，因此不收取任何费用。</a:t>
            </a:r>
            <a:r>
              <a:rPr lang="en-US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AIGC</a:t>
            </a:r>
            <a:r>
              <a:rPr lang="zh-CN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的实现上，调用</a:t>
            </a:r>
            <a:r>
              <a:rPr lang="en-US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ChatGPT3.5</a:t>
            </a:r>
            <a:r>
              <a:rPr lang="zh-CN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接口，该接口对外免费开源，因此也不需要付费。该项目的实现的所有功能均为软件项目，不需要额外的硬件支持，因此采用自己的笔记本电脑足以实现项目的需要，成本可忽略不计。</a:t>
            </a:r>
          </a:p>
          <a:p>
            <a:endParaRPr lang="zh-CN" altLang="zh-CN" sz="18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A06B67-C110-24C8-617C-349567207136}"/>
              </a:ext>
            </a:extLst>
          </p:cNvPr>
          <p:cNvSpPr txBox="1"/>
          <p:nvPr/>
        </p:nvSpPr>
        <p:spPr>
          <a:xfrm>
            <a:off x="831272" y="3772210"/>
            <a:ext cx="329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3.1.3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社会可行性分析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D81E16-CD67-3BE5-FB59-65B174040E1C}"/>
              </a:ext>
            </a:extLst>
          </p:cNvPr>
          <p:cNvSpPr txBox="1"/>
          <p:nvPr/>
        </p:nvSpPr>
        <p:spPr>
          <a:xfrm>
            <a:off x="961158" y="4233874"/>
            <a:ext cx="93829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该系统率先应用于宁夏理工学院新图书馆</a:t>
            </a:r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以方便学生的借阅以及图书管理员的管理。同时，在此基础上，我们将不断发现并修改图书管理系统的问题，并加以修改完善，争取向其他学校或图书管理机构进行推广。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9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999A3D-4408-7A30-00C4-8EC5BEB7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4" y="2874242"/>
            <a:ext cx="4782642" cy="22785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C4AF85-F482-C730-A300-DDF44520C3A1}"/>
              </a:ext>
            </a:extLst>
          </p:cNvPr>
          <p:cNvSpPr txBox="1"/>
          <p:nvPr/>
        </p:nvSpPr>
        <p:spPr>
          <a:xfrm>
            <a:off x="850961" y="854008"/>
            <a:ext cx="406400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系统设计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8B6D67-AC45-900E-91D4-22E21CC7C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61" y="3056018"/>
            <a:ext cx="4907705" cy="23319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6F7FA6-E293-7C24-8EFC-C465376236BE}"/>
              </a:ext>
            </a:extLst>
          </p:cNvPr>
          <p:cNvSpPr txBox="1"/>
          <p:nvPr/>
        </p:nvSpPr>
        <p:spPr>
          <a:xfrm>
            <a:off x="955963" y="1668628"/>
            <a:ext cx="93933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整个系统分成</a:t>
            </a:r>
            <a:r>
              <a:rPr lang="zh-CN" altLang="en-US" sz="20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学生端和管理端</a:t>
            </a:r>
            <a:r>
              <a:rPr lang="zh-CN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模块。</a:t>
            </a: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学生端可对书籍查询借阅管理还可在个人中心修改账户信息使用</a:t>
            </a:r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技术推荐书籍，管理端可对学生信息和书籍进行管理，还可汇总信息。</a:t>
            </a:r>
            <a:endParaRPr lang="zh-CN" altLang="zh-CN" sz="20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44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19C8DF2-86B5-DCEC-0074-CA0BC1C68F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009451"/>
              </p:ext>
            </p:extLst>
          </p:nvPr>
        </p:nvGraphicFramePr>
        <p:xfrm>
          <a:off x="1079789" y="2171701"/>
          <a:ext cx="5807075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06706" imgH="2956948" progId="Visio.Drawing.15">
                  <p:embed/>
                </p:oleObj>
              </mc:Choice>
              <mc:Fallback>
                <p:oleObj name="Visio" r:id="rId2" imgW="5806706" imgH="2956948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C19C8DF2-86B5-DCEC-0074-CA0BC1C68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9789" y="2171701"/>
                        <a:ext cx="5807075" cy="295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7D31F64-B2A6-2CD7-4495-FF075C5178AE}"/>
              </a:ext>
            </a:extLst>
          </p:cNvPr>
          <p:cNvSpPr txBox="1"/>
          <p:nvPr/>
        </p:nvSpPr>
        <p:spPr>
          <a:xfrm>
            <a:off x="954870" y="1065529"/>
            <a:ext cx="406400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E-R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B3C1650-DE90-863F-0927-E33A9490B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901459"/>
              </p:ext>
            </p:extLst>
          </p:nvPr>
        </p:nvGraphicFramePr>
        <p:xfrm>
          <a:off x="7564582" y="2171701"/>
          <a:ext cx="3345874" cy="4073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8510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67142AE3-38F5-EDFB-BA33-EC3653DE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34" y="1037008"/>
            <a:ext cx="5011711" cy="23919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CF49B4-6CDC-90FC-67D9-64CD4FE159F6}"/>
              </a:ext>
            </a:extLst>
          </p:cNvPr>
          <p:cNvSpPr txBox="1"/>
          <p:nvPr/>
        </p:nvSpPr>
        <p:spPr>
          <a:xfrm>
            <a:off x="591188" y="539771"/>
            <a:ext cx="406400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系统实现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103010-C406-B000-779D-4D66F2B3590C}"/>
              </a:ext>
            </a:extLst>
          </p:cNvPr>
          <p:cNvSpPr/>
          <p:nvPr/>
        </p:nvSpPr>
        <p:spPr>
          <a:xfrm flipV="1">
            <a:off x="762001" y="3428999"/>
            <a:ext cx="10668000" cy="4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2C03AE-1FFA-38A3-BD7E-540318A18109}"/>
              </a:ext>
            </a:extLst>
          </p:cNvPr>
          <p:cNvSpPr/>
          <p:nvPr/>
        </p:nvSpPr>
        <p:spPr>
          <a:xfrm rot="5400000" flipV="1">
            <a:off x="3515762" y="3403717"/>
            <a:ext cx="5657166" cy="50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AB83CDD-8F09-CF83-CBCB-D641D8018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28" y="3451858"/>
            <a:ext cx="4590911" cy="260526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A79445B-7EAF-2E29-9322-0A29FDFB4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45" y="1046792"/>
            <a:ext cx="4616194" cy="23919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54BBFDF-FC68-E9A6-1385-CC87BBC2F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92" y="3428998"/>
            <a:ext cx="5017770" cy="2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74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197</TotalTime>
  <Words>440</Words>
  <Application>Microsoft Office PowerPoint</Application>
  <PresentationFormat>宽屏</PresentationFormat>
  <Paragraphs>33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黑体</vt:lpstr>
      <vt:lpstr>华文琥珀</vt:lpstr>
      <vt:lpstr>华文楷体</vt:lpstr>
      <vt:lpstr>华文新魏</vt:lpstr>
      <vt:lpstr>楷体</vt:lpstr>
      <vt:lpstr>Arial</vt:lpstr>
      <vt:lpstr>Garamond</vt:lpstr>
      <vt:lpstr>环保</vt:lpstr>
      <vt:lpstr>Visio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明杰</dc:creator>
  <cp:lastModifiedBy>明杰 李</cp:lastModifiedBy>
  <cp:revision>3</cp:revision>
  <dcterms:created xsi:type="dcterms:W3CDTF">2024-07-11T13:04:56Z</dcterms:created>
  <dcterms:modified xsi:type="dcterms:W3CDTF">2024-07-11T16:27:26Z</dcterms:modified>
</cp:coreProperties>
</file>