
<file path=[Content_Types].xml><?xml version="1.0" encoding="utf-8"?>
<Types xmlns="http://schemas.openxmlformats.org/package/2006/content-types">
  <Default Extension="jfif" ContentType="image/jpeg"/>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4058" r:id="rId2"/>
  </p:sldMasterIdLst>
  <p:sldIdLst>
    <p:sldId id="282" r:id="rId3"/>
    <p:sldId id="283" r:id="rId4"/>
    <p:sldId id="267" r:id="rId5"/>
    <p:sldId id="269" r:id="rId6"/>
    <p:sldId id="270" r:id="rId7"/>
    <p:sldId id="271" r:id="rId8"/>
    <p:sldId id="285" r:id="rId9"/>
    <p:sldId id="257" r:id="rId10"/>
    <p:sldId id="286" r:id="rId11"/>
    <p:sldId id="258" r:id="rId12"/>
    <p:sldId id="284" r:id="rId13"/>
    <p:sldId id="261" r:id="rId14"/>
    <p:sldId id="262" r:id="rId15"/>
    <p:sldId id="263" r:id="rId16"/>
    <p:sldId id="287" r:id="rId17"/>
    <p:sldId id="277" r:id="rId18"/>
    <p:sldId id="278" r:id="rId19"/>
    <p:sldId id="279" r:id="rId20"/>
    <p:sldId id="288" r:id="rId21"/>
    <p:sldId id="281" r:id="rId22"/>
    <p:sldId id="273" r:id="rId23"/>
    <p:sldId id="274" r:id="rId24"/>
    <p:sldId id="275" r:id="rId25"/>
    <p:sldId id="289" r:id="rId26"/>
    <p:sldId id="290" r:id="rId27"/>
    <p:sldId id="291"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D2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78" d="100"/>
          <a:sy n="78" d="100"/>
        </p:scale>
        <p:origin x="1098" y="8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1.xml"/><Relationship Id="rId1" Type="http://schemas.microsoft.com/office/2011/relationships/chartStyle" Target="style1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Ratio</c:v>
                </c:pt>
              </c:strCache>
            </c:strRef>
          </c:tx>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invertIfNegative val="0"/>
          <c:cat>
            <c:numRef>
              <c:f>Sheet1!$A$2:$A$6</c:f>
              <c:numCache>
                <c:formatCode>General</c:formatCode>
                <c:ptCount val="5"/>
                <c:pt idx="0">
                  <c:v>2015</c:v>
                </c:pt>
                <c:pt idx="1">
                  <c:v>2016</c:v>
                </c:pt>
                <c:pt idx="2">
                  <c:v>2017</c:v>
                </c:pt>
                <c:pt idx="3">
                  <c:v>2018</c:v>
                </c:pt>
                <c:pt idx="4">
                  <c:v>2019</c:v>
                </c:pt>
              </c:numCache>
            </c:numRef>
          </c:cat>
          <c:val>
            <c:numRef>
              <c:f>Sheet1!$B$2:$B$6</c:f>
              <c:numCache>
                <c:formatCode>General</c:formatCode>
                <c:ptCount val="5"/>
                <c:pt idx="0">
                  <c:v>0.34</c:v>
                </c:pt>
                <c:pt idx="1">
                  <c:v>0.69</c:v>
                </c:pt>
                <c:pt idx="2">
                  <c:v>1.1299999999999999</c:v>
                </c:pt>
                <c:pt idx="3">
                  <c:v>1.65</c:v>
                </c:pt>
                <c:pt idx="4">
                  <c:v>0.6</c:v>
                </c:pt>
              </c:numCache>
            </c:numRef>
          </c:val>
          <c:extLst>
            <c:ext xmlns:c16="http://schemas.microsoft.com/office/drawing/2014/chart" uri="{C3380CC4-5D6E-409C-BE32-E72D297353CC}">
              <c16:uniqueId val="{00000000-EDDA-4C53-86EA-523C443D6731}"/>
            </c:ext>
          </c:extLst>
        </c:ser>
        <c:dLbls>
          <c:showLegendKey val="0"/>
          <c:showVal val="0"/>
          <c:showCatName val="0"/>
          <c:showSerName val="0"/>
          <c:showPercent val="0"/>
          <c:showBubbleSize val="0"/>
        </c:dLbls>
        <c:gapWidth val="355"/>
        <c:overlap val="-70"/>
        <c:axId val="1445943968"/>
        <c:axId val="1445939168"/>
      </c:barChart>
      <c:catAx>
        <c:axId val="1445943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5939168"/>
        <c:crosses val="autoZero"/>
        <c:auto val="1"/>
        <c:lblAlgn val="ctr"/>
        <c:lblOffset val="100"/>
        <c:noMultiLvlLbl val="0"/>
      </c:catAx>
      <c:valAx>
        <c:axId val="1445939168"/>
        <c:scaling>
          <c:orientation val="minMax"/>
        </c:scaling>
        <c:delete val="0"/>
        <c:axPos val="l"/>
        <c:majorGridlines>
          <c:spPr>
            <a:ln w="9525" cap="flat" cmpd="sng" algn="ctr">
              <a:gradFill>
                <a:gsLst>
                  <a:gs pos="100000">
                    <a:schemeClr val="tx1">
                      <a:lumMod val="5000"/>
                      <a:lumOff val="95000"/>
                    </a:schemeClr>
                  </a:gs>
                  <a:gs pos="0">
                    <a:schemeClr val="tx1">
                      <a:lumMod val="25000"/>
                      <a:lumOff val="7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59439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Sheet1!$B$91</c:f>
              <c:strCache>
                <c:ptCount val="1"/>
                <c:pt idx="0">
                  <c:v>P/E Ratio</c:v>
                </c:pt>
              </c:strCache>
            </c:strRef>
          </c:tx>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c:spPr>
          <c:invertIfNegative val="0"/>
          <c:cat>
            <c:numRef>
              <c:f>Sheet1!$A$92:$A$96</c:f>
              <c:numCache>
                <c:formatCode>General</c:formatCode>
                <c:ptCount val="5"/>
                <c:pt idx="0">
                  <c:v>2015</c:v>
                </c:pt>
                <c:pt idx="1">
                  <c:v>2016</c:v>
                </c:pt>
                <c:pt idx="2">
                  <c:v>2017</c:v>
                </c:pt>
                <c:pt idx="3">
                  <c:v>2018</c:v>
                </c:pt>
                <c:pt idx="4">
                  <c:v>2019</c:v>
                </c:pt>
              </c:numCache>
            </c:numRef>
          </c:cat>
          <c:val>
            <c:numRef>
              <c:f>Sheet1!$B$92:$B$96</c:f>
              <c:numCache>
                <c:formatCode>General</c:formatCode>
                <c:ptCount val="5"/>
                <c:pt idx="0">
                  <c:v>10.48</c:v>
                </c:pt>
                <c:pt idx="1">
                  <c:v>9.32</c:v>
                </c:pt>
                <c:pt idx="2">
                  <c:v>11.58</c:v>
                </c:pt>
                <c:pt idx="3">
                  <c:v>9.4</c:v>
                </c:pt>
                <c:pt idx="4">
                  <c:v>11.04</c:v>
                </c:pt>
              </c:numCache>
            </c:numRef>
          </c:val>
          <c:extLst>
            <c:ext xmlns:c16="http://schemas.microsoft.com/office/drawing/2014/chart" uri="{C3380CC4-5D6E-409C-BE32-E72D297353CC}">
              <c16:uniqueId val="{00000000-32B1-487D-BFC2-D8A9CAA4DE7A}"/>
            </c:ext>
          </c:extLst>
        </c:ser>
        <c:dLbls>
          <c:showLegendKey val="0"/>
          <c:showVal val="0"/>
          <c:showCatName val="0"/>
          <c:showSerName val="0"/>
          <c:showPercent val="0"/>
          <c:showBubbleSize val="0"/>
        </c:dLbls>
        <c:gapWidth val="355"/>
        <c:overlap val="-70"/>
        <c:axId val="1588550800"/>
        <c:axId val="1588554640"/>
      </c:barChart>
      <c:catAx>
        <c:axId val="1588550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88554640"/>
        <c:crosses val="autoZero"/>
        <c:auto val="1"/>
        <c:lblAlgn val="ctr"/>
        <c:lblOffset val="100"/>
        <c:noMultiLvlLbl val="0"/>
      </c:catAx>
      <c:valAx>
        <c:axId val="1588554640"/>
        <c:scaling>
          <c:orientation val="minMax"/>
        </c:scaling>
        <c:delete val="0"/>
        <c:axPos val="l"/>
        <c:majorGridlines>
          <c:spPr>
            <a:ln w="9525" cap="flat" cmpd="sng" algn="ctr">
              <a:gradFill>
                <a:gsLst>
                  <a:gs pos="100000">
                    <a:schemeClr val="tx1">
                      <a:lumMod val="5000"/>
                      <a:lumOff val="95000"/>
                    </a:schemeClr>
                  </a:gs>
                  <a:gs pos="0">
                    <a:schemeClr val="tx1">
                      <a:lumMod val="25000"/>
                      <a:lumOff val="7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885508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1"/>
    <c:plotArea>
      <c:layout/>
      <c:barChart>
        <c:barDir val="col"/>
        <c:grouping val="clustered"/>
        <c:varyColors val="0"/>
        <c:ser>
          <c:idx val="0"/>
          <c:order val="0"/>
          <c:tx>
            <c:strRef>
              <c:f>Sheet1!$B$103</c:f>
              <c:strCache>
                <c:ptCount val="1"/>
                <c:pt idx="0">
                  <c:v>M/B Ratio</c:v>
                </c:pt>
              </c:strCache>
            </c:strRef>
          </c:tx>
          <c:spPr>
            <a:gradFill flip="none" rotWithShape="1">
              <a:gsLst>
                <a:gs pos="0">
                  <a:schemeClr val="accent4"/>
                </a:gs>
                <a:gs pos="75000">
                  <a:schemeClr val="accent4">
                    <a:lumMod val="60000"/>
                    <a:lumOff val="40000"/>
                  </a:schemeClr>
                </a:gs>
                <a:gs pos="51000">
                  <a:schemeClr val="accent4">
                    <a:alpha val="75000"/>
                  </a:schemeClr>
                </a:gs>
                <a:gs pos="100000">
                  <a:schemeClr val="accent4">
                    <a:lumMod val="20000"/>
                    <a:lumOff val="80000"/>
                    <a:alpha val="15000"/>
                  </a:schemeClr>
                </a:gs>
              </a:gsLst>
              <a:lin ang="5400000" scaled="0"/>
            </a:gradFill>
            <a:ln>
              <a:noFill/>
            </a:ln>
            <a:effectLst/>
          </c:spPr>
          <c:invertIfNegative val="0"/>
          <c:cat>
            <c:numRef>
              <c:f>Sheet1!$A$104:$A$108</c:f>
              <c:numCache>
                <c:formatCode>General</c:formatCode>
                <c:ptCount val="5"/>
                <c:pt idx="0">
                  <c:v>2015</c:v>
                </c:pt>
                <c:pt idx="1">
                  <c:v>2016</c:v>
                </c:pt>
                <c:pt idx="2">
                  <c:v>2017</c:v>
                </c:pt>
                <c:pt idx="3">
                  <c:v>2018</c:v>
                </c:pt>
                <c:pt idx="4">
                  <c:v>2019</c:v>
                </c:pt>
              </c:numCache>
            </c:numRef>
          </c:cat>
          <c:val>
            <c:numRef>
              <c:f>Sheet1!$B$104:$B$108</c:f>
              <c:numCache>
                <c:formatCode>General</c:formatCode>
                <c:ptCount val="5"/>
                <c:pt idx="0">
                  <c:v>0.78</c:v>
                </c:pt>
                <c:pt idx="1">
                  <c:v>1.51</c:v>
                </c:pt>
                <c:pt idx="2">
                  <c:v>1.46</c:v>
                </c:pt>
                <c:pt idx="3">
                  <c:v>1.1100000000000001</c:v>
                </c:pt>
                <c:pt idx="4">
                  <c:v>1.06</c:v>
                </c:pt>
              </c:numCache>
            </c:numRef>
          </c:val>
          <c:extLst>
            <c:ext xmlns:c16="http://schemas.microsoft.com/office/drawing/2014/chart" uri="{C3380CC4-5D6E-409C-BE32-E72D297353CC}">
              <c16:uniqueId val="{00000000-7408-477E-BBBE-9963AAE6BA93}"/>
            </c:ext>
          </c:extLst>
        </c:ser>
        <c:dLbls>
          <c:showLegendKey val="0"/>
          <c:showVal val="0"/>
          <c:showCatName val="0"/>
          <c:showSerName val="0"/>
          <c:showPercent val="0"/>
          <c:showBubbleSize val="0"/>
        </c:dLbls>
        <c:gapWidth val="355"/>
        <c:overlap val="-70"/>
        <c:axId val="1533930208"/>
        <c:axId val="1533924448"/>
      </c:barChart>
      <c:catAx>
        <c:axId val="15339302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33924448"/>
        <c:crosses val="autoZero"/>
        <c:auto val="1"/>
        <c:lblAlgn val="ctr"/>
        <c:lblOffset val="100"/>
        <c:noMultiLvlLbl val="0"/>
      </c:catAx>
      <c:valAx>
        <c:axId val="1533924448"/>
        <c:scaling>
          <c:orientation val="minMax"/>
        </c:scaling>
        <c:delete val="0"/>
        <c:axPos val="l"/>
        <c:majorGridlines>
          <c:spPr>
            <a:ln w="9525" cap="flat" cmpd="sng" algn="ctr">
              <a:gradFill>
                <a:gsLst>
                  <a:gs pos="100000">
                    <a:schemeClr val="tx1">
                      <a:lumMod val="5000"/>
                      <a:lumOff val="95000"/>
                    </a:schemeClr>
                  </a:gs>
                  <a:gs pos="0">
                    <a:schemeClr val="tx1">
                      <a:lumMod val="25000"/>
                      <a:lumOff val="7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339302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Sheet1!$B$24</c:f>
              <c:strCache>
                <c:ptCount val="1"/>
                <c:pt idx="0">
                  <c:v>Ratio</c:v>
                </c:pt>
              </c:strCache>
            </c:strRef>
          </c:tx>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c:spPr>
          <c:invertIfNegative val="0"/>
          <c:cat>
            <c:numRef>
              <c:f>Sheet1!$A$25:$A$29</c:f>
              <c:numCache>
                <c:formatCode>General</c:formatCode>
                <c:ptCount val="5"/>
                <c:pt idx="0">
                  <c:v>2015</c:v>
                </c:pt>
                <c:pt idx="1">
                  <c:v>2016</c:v>
                </c:pt>
                <c:pt idx="2">
                  <c:v>2017</c:v>
                </c:pt>
                <c:pt idx="3">
                  <c:v>2018</c:v>
                </c:pt>
                <c:pt idx="4">
                  <c:v>2019</c:v>
                </c:pt>
              </c:numCache>
            </c:numRef>
          </c:cat>
          <c:val>
            <c:numRef>
              <c:f>Sheet1!$B$25:$B$29</c:f>
              <c:numCache>
                <c:formatCode>0.00%</c:formatCode>
                <c:ptCount val="5"/>
                <c:pt idx="0">
                  <c:v>0.311</c:v>
                </c:pt>
                <c:pt idx="1">
                  <c:v>0.38900000000000001</c:v>
                </c:pt>
                <c:pt idx="2">
                  <c:v>0.30099999999999999</c:v>
                </c:pt>
                <c:pt idx="3">
                  <c:v>0.252</c:v>
                </c:pt>
                <c:pt idx="4">
                  <c:v>0.23599999999999999</c:v>
                </c:pt>
              </c:numCache>
            </c:numRef>
          </c:val>
          <c:extLst>
            <c:ext xmlns:c16="http://schemas.microsoft.com/office/drawing/2014/chart" uri="{C3380CC4-5D6E-409C-BE32-E72D297353CC}">
              <c16:uniqueId val="{00000000-942D-4801-94DF-7E315AFFF8C6}"/>
            </c:ext>
          </c:extLst>
        </c:ser>
        <c:dLbls>
          <c:showLegendKey val="0"/>
          <c:showVal val="0"/>
          <c:showCatName val="0"/>
          <c:showSerName val="0"/>
          <c:showPercent val="0"/>
          <c:showBubbleSize val="0"/>
        </c:dLbls>
        <c:gapWidth val="355"/>
        <c:overlap val="-70"/>
        <c:axId val="1533930688"/>
        <c:axId val="1533918208"/>
      </c:barChart>
      <c:catAx>
        <c:axId val="15339306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33918208"/>
        <c:crosses val="autoZero"/>
        <c:auto val="1"/>
        <c:lblAlgn val="ctr"/>
        <c:lblOffset val="100"/>
        <c:noMultiLvlLbl val="0"/>
      </c:catAx>
      <c:valAx>
        <c:axId val="1533918208"/>
        <c:scaling>
          <c:orientation val="minMax"/>
        </c:scaling>
        <c:delete val="0"/>
        <c:axPos val="l"/>
        <c:majorGridlines>
          <c:spPr>
            <a:ln w="9525" cap="flat" cmpd="sng" algn="ctr">
              <a:gradFill>
                <a:gsLst>
                  <a:gs pos="100000">
                    <a:schemeClr val="tx1">
                      <a:lumMod val="5000"/>
                      <a:lumOff val="95000"/>
                    </a:schemeClr>
                  </a:gs>
                  <a:gs pos="0">
                    <a:schemeClr val="tx1">
                      <a:lumMod val="25000"/>
                      <a:lumOff val="75000"/>
                    </a:schemeClr>
                  </a:gs>
                </a:gsLst>
                <a:lin ang="5400000" scaled="0"/>
              </a:gra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3393068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barChart>
        <c:barDir val="col"/>
        <c:grouping val="clustered"/>
        <c:varyColors val="0"/>
        <c:ser>
          <c:idx val="0"/>
          <c:order val="0"/>
          <c:tx>
            <c:strRef>
              <c:f>Sheet1!$B$12</c:f>
              <c:strCache>
                <c:ptCount val="1"/>
                <c:pt idx="0">
                  <c:v>Ratio</c:v>
                </c:pt>
              </c:strCache>
            </c:strRef>
          </c:tx>
          <c:spPr>
            <a:gradFill flip="none" rotWithShape="1">
              <a:gsLst>
                <a:gs pos="0">
                  <a:schemeClr val="accent3"/>
                </a:gs>
                <a:gs pos="75000">
                  <a:schemeClr val="accent3">
                    <a:lumMod val="60000"/>
                    <a:lumOff val="40000"/>
                  </a:schemeClr>
                </a:gs>
                <a:gs pos="51000">
                  <a:schemeClr val="accent3">
                    <a:alpha val="75000"/>
                  </a:schemeClr>
                </a:gs>
                <a:gs pos="100000">
                  <a:schemeClr val="accent3">
                    <a:lumMod val="20000"/>
                    <a:lumOff val="80000"/>
                    <a:alpha val="15000"/>
                  </a:schemeClr>
                </a:gs>
              </a:gsLst>
              <a:lin ang="5400000" scaled="0"/>
            </a:gradFill>
            <a:ln>
              <a:noFill/>
            </a:ln>
            <a:effectLst/>
          </c:spPr>
          <c:invertIfNegative val="0"/>
          <c:cat>
            <c:numRef>
              <c:f>Sheet1!$A$13:$A$17</c:f>
              <c:numCache>
                <c:formatCode>General</c:formatCode>
                <c:ptCount val="5"/>
                <c:pt idx="0">
                  <c:v>2015</c:v>
                </c:pt>
                <c:pt idx="1">
                  <c:v>2016</c:v>
                </c:pt>
                <c:pt idx="2">
                  <c:v>2017</c:v>
                </c:pt>
                <c:pt idx="3">
                  <c:v>2018</c:v>
                </c:pt>
                <c:pt idx="4">
                  <c:v>2019</c:v>
                </c:pt>
              </c:numCache>
            </c:numRef>
          </c:cat>
          <c:val>
            <c:numRef>
              <c:f>Sheet1!$B$13:$B$17</c:f>
              <c:numCache>
                <c:formatCode>0.00%</c:formatCode>
                <c:ptCount val="5"/>
                <c:pt idx="0">
                  <c:v>0.26700000000000002</c:v>
                </c:pt>
                <c:pt idx="1">
                  <c:v>0.3306</c:v>
                </c:pt>
                <c:pt idx="2">
                  <c:v>0.27010000000000001</c:v>
                </c:pt>
                <c:pt idx="3">
                  <c:v>0.23599999999999999</c:v>
                </c:pt>
                <c:pt idx="4">
                  <c:v>0.20200000000000001</c:v>
                </c:pt>
              </c:numCache>
            </c:numRef>
          </c:val>
          <c:extLst>
            <c:ext xmlns:c16="http://schemas.microsoft.com/office/drawing/2014/chart" uri="{C3380CC4-5D6E-409C-BE32-E72D297353CC}">
              <c16:uniqueId val="{00000000-A62A-4250-A1B0-F4717DA0AEDF}"/>
            </c:ext>
          </c:extLst>
        </c:ser>
        <c:dLbls>
          <c:showLegendKey val="0"/>
          <c:showVal val="0"/>
          <c:showCatName val="0"/>
          <c:showSerName val="0"/>
          <c:showPercent val="0"/>
          <c:showBubbleSize val="0"/>
        </c:dLbls>
        <c:gapWidth val="355"/>
        <c:overlap val="-70"/>
        <c:axId val="1533928288"/>
        <c:axId val="1533921568"/>
      </c:barChart>
      <c:catAx>
        <c:axId val="1533928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33921568"/>
        <c:crosses val="autoZero"/>
        <c:auto val="1"/>
        <c:lblAlgn val="ctr"/>
        <c:lblOffset val="100"/>
        <c:noMultiLvlLbl val="0"/>
      </c:catAx>
      <c:valAx>
        <c:axId val="1533921568"/>
        <c:scaling>
          <c:orientation val="minMax"/>
        </c:scaling>
        <c:delete val="0"/>
        <c:axPos val="l"/>
        <c:majorGridlines>
          <c:spPr>
            <a:ln w="9525" cap="flat" cmpd="sng" algn="ctr">
              <a:gradFill>
                <a:gsLst>
                  <a:gs pos="100000">
                    <a:schemeClr val="tx1">
                      <a:lumMod val="5000"/>
                      <a:lumOff val="95000"/>
                    </a:schemeClr>
                  </a:gs>
                  <a:gs pos="0">
                    <a:schemeClr val="tx1">
                      <a:lumMod val="25000"/>
                      <a:lumOff val="75000"/>
                    </a:schemeClr>
                  </a:gs>
                </a:gsLst>
                <a:lin ang="5400000" scaled="0"/>
              </a:gra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3392828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Sheet1!$B$34</c:f>
              <c:strCache>
                <c:ptCount val="1"/>
                <c:pt idx="0">
                  <c:v>Ratio</c:v>
                </c:pt>
              </c:strCache>
            </c:strRef>
          </c:tx>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invertIfNegative val="0"/>
          <c:cat>
            <c:numRef>
              <c:f>Sheet1!$A$35:$A$39</c:f>
              <c:numCache>
                <c:formatCode>General</c:formatCode>
                <c:ptCount val="5"/>
                <c:pt idx="0">
                  <c:v>2015</c:v>
                </c:pt>
                <c:pt idx="1">
                  <c:v>2016</c:v>
                </c:pt>
                <c:pt idx="2">
                  <c:v>2017</c:v>
                </c:pt>
                <c:pt idx="3">
                  <c:v>2018</c:v>
                </c:pt>
                <c:pt idx="4">
                  <c:v>2019</c:v>
                </c:pt>
              </c:numCache>
            </c:numRef>
          </c:cat>
          <c:val>
            <c:numRef>
              <c:f>Sheet1!$B$35:$B$39</c:f>
              <c:numCache>
                <c:formatCode>0.00%</c:formatCode>
                <c:ptCount val="5"/>
                <c:pt idx="0">
                  <c:v>0.20300000000000001</c:v>
                </c:pt>
                <c:pt idx="1">
                  <c:v>0.219</c:v>
                </c:pt>
                <c:pt idx="2">
                  <c:v>0.22900000000000001</c:v>
                </c:pt>
                <c:pt idx="3">
                  <c:v>0.17199999999999999</c:v>
                </c:pt>
                <c:pt idx="4">
                  <c:v>0.11899999999999999</c:v>
                </c:pt>
              </c:numCache>
            </c:numRef>
          </c:val>
          <c:extLst>
            <c:ext xmlns:c16="http://schemas.microsoft.com/office/drawing/2014/chart" uri="{C3380CC4-5D6E-409C-BE32-E72D297353CC}">
              <c16:uniqueId val="{00000000-C0C4-47AC-A3AC-AC6DBB8C3BEE}"/>
            </c:ext>
          </c:extLst>
        </c:ser>
        <c:dLbls>
          <c:showLegendKey val="0"/>
          <c:showVal val="0"/>
          <c:showCatName val="0"/>
          <c:showSerName val="0"/>
          <c:showPercent val="0"/>
          <c:showBubbleSize val="0"/>
        </c:dLbls>
        <c:gapWidth val="355"/>
        <c:overlap val="-70"/>
        <c:axId val="1533923968"/>
        <c:axId val="1533931168"/>
      </c:barChart>
      <c:catAx>
        <c:axId val="1533923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33931168"/>
        <c:crosses val="autoZero"/>
        <c:auto val="1"/>
        <c:lblAlgn val="ctr"/>
        <c:lblOffset val="100"/>
        <c:noMultiLvlLbl val="0"/>
      </c:catAx>
      <c:valAx>
        <c:axId val="1533931168"/>
        <c:scaling>
          <c:orientation val="minMax"/>
        </c:scaling>
        <c:delete val="0"/>
        <c:axPos val="l"/>
        <c:majorGridlines>
          <c:spPr>
            <a:ln w="9525" cap="flat" cmpd="sng" algn="ctr">
              <a:gradFill>
                <a:gsLst>
                  <a:gs pos="100000">
                    <a:schemeClr val="tx1">
                      <a:lumMod val="5000"/>
                      <a:lumOff val="95000"/>
                    </a:schemeClr>
                  </a:gs>
                  <a:gs pos="0">
                    <a:schemeClr val="tx1">
                      <a:lumMod val="25000"/>
                      <a:lumOff val="75000"/>
                    </a:schemeClr>
                  </a:gs>
                </a:gsLst>
                <a:lin ang="5400000" scaled="0"/>
              </a:gra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339239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Sheet1!$B$44</c:f>
              <c:strCache>
                <c:ptCount val="1"/>
                <c:pt idx="0">
                  <c:v>Ratio</c:v>
                </c:pt>
              </c:strCache>
            </c:strRef>
          </c:tx>
          <c:spPr>
            <a:gradFill flip="none" rotWithShape="1">
              <a:gsLst>
                <a:gs pos="0">
                  <a:schemeClr val="accent6"/>
                </a:gs>
                <a:gs pos="75000">
                  <a:schemeClr val="accent6">
                    <a:lumMod val="60000"/>
                    <a:lumOff val="40000"/>
                  </a:schemeClr>
                </a:gs>
                <a:gs pos="51000">
                  <a:schemeClr val="accent6">
                    <a:alpha val="75000"/>
                  </a:schemeClr>
                </a:gs>
                <a:gs pos="100000">
                  <a:schemeClr val="accent6">
                    <a:lumMod val="20000"/>
                    <a:lumOff val="80000"/>
                    <a:alpha val="15000"/>
                  </a:schemeClr>
                </a:gs>
              </a:gsLst>
              <a:lin ang="5400000" scaled="0"/>
            </a:gradFill>
            <a:ln>
              <a:noFill/>
            </a:ln>
            <a:effectLst/>
          </c:spPr>
          <c:invertIfNegative val="0"/>
          <c:cat>
            <c:numRef>
              <c:f>Sheet1!$A$45:$A$49</c:f>
              <c:numCache>
                <c:formatCode>General</c:formatCode>
                <c:ptCount val="5"/>
                <c:pt idx="0">
                  <c:v>2015</c:v>
                </c:pt>
                <c:pt idx="1">
                  <c:v>2016</c:v>
                </c:pt>
                <c:pt idx="2">
                  <c:v>2017</c:v>
                </c:pt>
                <c:pt idx="3">
                  <c:v>2018</c:v>
                </c:pt>
                <c:pt idx="4">
                  <c:v>2019</c:v>
                </c:pt>
              </c:numCache>
            </c:numRef>
          </c:cat>
          <c:val>
            <c:numRef>
              <c:f>Sheet1!$B$45:$B$49</c:f>
              <c:numCache>
                <c:formatCode>General</c:formatCode>
                <c:ptCount val="5"/>
                <c:pt idx="0">
                  <c:v>1.7</c:v>
                </c:pt>
                <c:pt idx="1">
                  <c:v>2.13</c:v>
                </c:pt>
                <c:pt idx="2">
                  <c:v>1.9</c:v>
                </c:pt>
                <c:pt idx="3">
                  <c:v>1.9</c:v>
                </c:pt>
                <c:pt idx="4">
                  <c:v>1.4</c:v>
                </c:pt>
              </c:numCache>
            </c:numRef>
          </c:val>
          <c:extLst>
            <c:ext xmlns:c16="http://schemas.microsoft.com/office/drawing/2014/chart" uri="{C3380CC4-5D6E-409C-BE32-E72D297353CC}">
              <c16:uniqueId val="{00000000-21BC-4DB8-ACA3-3E03D33AC0D1}"/>
            </c:ext>
          </c:extLst>
        </c:ser>
        <c:dLbls>
          <c:showLegendKey val="0"/>
          <c:showVal val="0"/>
          <c:showCatName val="0"/>
          <c:showSerName val="0"/>
          <c:showPercent val="0"/>
          <c:showBubbleSize val="0"/>
        </c:dLbls>
        <c:gapWidth val="355"/>
        <c:overlap val="-70"/>
        <c:axId val="1273581552"/>
        <c:axId val="1273580112"/>
      </c:barChart>
      <c:catAx>
        <c:axId val="12735815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73580112"/>
        <c:crosses val="autoZero"/>
        <c:auto val="1"/>
        <c:lblAlgn val="ctr"/>
        <c:lblOffset val="100"/>
        <c:noMultiLvlLbl val="0"/>
      </c:catAx>
      <c:valAx>
        <c:axId val="1273580112"/>
        <c:scaling>
          <c:orientation val="minMax"/>
        </c:scaling>
        <c:delete val="0"/>
        <c:axPos val="l"/>
        <c:majorGridlines>
          <c:spPr>
            <a:ln w="9525" cap="flat" cmpd="sng" algn="ctr">
              <a:gradFill>
                <a:gsLst>
                  <a:gs pos="100000">
                    <a:schemeClr val="tx1">
                      <a:lumMod val="5000"/>
                      <a:lumOff val="95000"/>
                    </a:schemeClr>
                  </a:gs>
                  <a:gs pos="0">
                    <a:schemeClr val="tx1">
                      <a:lumMod val="25000"/>
                      <a:lumOff val="7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7358155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Sheet1!$B$53</c:f>
              <c:strCache>
                <c:ptCount val="1"/>
                <c:pt idx="0">
                  <c:v>Ratio</c:v>
                </c:pt>
              </c:strCache>
            </c:strRef>
          </c:tx>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invertIfNegative val="0"/>
          <c:cat>
            <c:numRef>
              <c:f>Sheet1!$A$54:$A$58</c:f>
              <c:numCache>
                <c:formatCode>General</c:formatCode>
                <c:ptCount val="5"/>
                <c:pt idx="0">
                  <c:v>2015</c:v>
                </c:pt>
                <c:pt idx="1">
                  <c:v>2016</c:v>
                </c:pt>
                <c:pt idx="2">
                  <c:v>2017</c:v>
                </c:pt>
                <c:pt idx="3">
                  <c:v>2018</c:v>
                </c:pt>
                <c:pt idx="4">
                  <c:v>2019</c:v>
                </c:pt>
              </c:numCache>
            </c:numRef>
          </c:cat>
          <c:val>
            <c:numRef>
              <c:f>Sheet1!$B$54:$B$58</c:f>
              <c:numCache>
                <c:formatCode>0.00%</c:formatCode>
                <c:ptCount val="5"/>
                <c:pt idx="0">
                  <c:v>2.1399999999999999E-2</c:v>
                </c:pt>
                <c:pt idx="1">
                  <c:v>2.1999999999999999E-2</c:v>
                </c:pt>
                <c:pt idx="2">
                  <c:v>1.6E-2</c:v>
                </c:pt>
                <c:pt idx="3">
                  <c:v>1.6E-2</c:v>
                </c:pt>
                <c:pt idx="4">
                  <c:v>1.2E-2</c:v>
                </c:pt>
              </c:numCache>
            </c:numRef>
          </c:val>
          <c:extLst>
            <c:ext xmlns:c16="http://schemas.microsoft.com/office/drawing/2014/chart" uri="{C3380CC4-5D6E-409C-BE32-E72D297353CC}">
              <c16:uniqueId val="{00000000-6BB4-49C3-9FE5-90558AF1D135}"/>
            </c:ext>
          </c:extLst>
        </c:ser>
        <c:dLbls>
          <c:showLegendKey val="0"/>
          <c:showVal val="0"/>
          <c:showCatName val="0"/>
          <c:showSerName val="0"/>
          <c:showPercent val="0"/>
          <c:showBubbleSize val="0"/>
        </c:dLbls>
        <c:gapWidth val="355"/>
        <c:overlap val="-70"/>
        <c:axId val="1445942528"/>
        <c:axId val="1445944448"/>
      </c:barChart>
      <c:catAx>
        <c:axId val="1445942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5944448"/>
        <c:crosses val="autoZero"/>
        <c:auto val="1"/>
        <c:lblAlgn val="ctr"/>
        <c:lblOffset val="100"/>
        <c:noMultiLvlLbl val="0"/>
      </c:catAx>
      <c:valAx>
        <c:axId val="1445944448"/>
        <c:scaling>
          <c:orientation val="minMax"/>
        </c:scaling>
        <c:delete val="0"/>
        <c:axPos val="l"/>
        <c:majorGridlines>
          <c:spPr>
            <a:ln w="9525" cap="flat" cmpd="sng" algn="ctr">
              <a:gradFill>
                <a:gsLst>
                  <a:gs pos="100000">
                    <a:schemeClr val="tx1">
                      <a:lumMod val="5000"/>
                      <a:lumOff val="95000"/>
                    </a:schemeClr>
                  </a:gs>
                  <a:gs pos="0">
                    <a:schemeClr val="tx1">
                      <a:lumMod val="25000"/>
                      <a:lumOff val="75000"/>
                    </a:schemeClr>
                  </a:gs>
                </a:gsLst>
                <a:lin ang="5400000" scaled="0"/>
              </a:gra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594252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Sheet1!$B$64</c:f>
              <c:strCache>
                <c:ptCount val="1"/>
                <c:pt idx="0">
                  <c:v>Ratio</c:v>
                </c:pt>
              </c:strCache>
            </c:strRef>
          </c:tx>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invertIfNegative val="0"/>
          <c:cat>
            <c:numRef>
              <c:f>Sheet1!$A$65:$A$69</c:f>
              <c:numCache>
                <c:formatCode>General</c:formatCode>
                <c:ptCount val="5"/>
                <c:pt idx="0">
                  <c:v>2015</c:v>
                </c:pt>
                <c:pt idx="1">
                  <c:v>2016</c:v>
                </c:pt>
                <c:pt idx="2">
                  <c:v>2017</c:v>
                </c:pt>
                <c:pt idx="3">
                  <c:v>2018</c:v>
                </c:pt>
                <c:pt idx="4">
                  <c:v>2019</c:v>
                </c:pt>
              </c:numCache>
            </c:numRef>
          </c:cat>
          <c:val>
            <c:numRef>
              <c:f>Sheet1!$B$65:$B$69</c:f>
              <c:numCache>
                <c:formatCode>0.00%</c:formatCode>
                <c:ptCount val="5"/>
                <c:pt idx="0">
                  <c:v>0.125</c:v>
                </c:pt>
                <c:pt idx="1">
                  <c:v>0.151</c:v>
                </c:pt>
                <c:pt idx="2">
                  <c:v>0.127</c:v>
                </c:pt>
                <c:pt idx="3">
                  <c:v>0.124</c:v>
                </c:pt>
                <c:pt idx="4">
                  <c:v>9.7000000000000003E-2</c:v>
                </c:pt>
              </c:numCache>
            </c:numRef>
          </c:val>
          <c:extLst>
            <c:ext xmlns:c16="http://schemas.microsoft.com/office/drawing/2014/chart" uri="{C3380CC4-5D6E-409C-BE32-E72D297353CC}">
              <c16:uniqueId val="{00000000-1900-4ED8-BEC4-B31B7093E365}"/>
            </c:ext>
          </c:extLst>
        </c:ser>
        <c:dLbls>
          <c:showLegendKey val="0"/>
          <c:showVal val="0"/>
          <c:showCatName val="0"/>
          <c:showSerName val="0"/>
          <c:showPercent val="0"/>
          <c:showBubbleSize val="0"/>
        </c:dLbls>
        <c:gapWidth val="355"/>
        <c:overlap val="-70"/>
        <c:axId val="1588221088"/>
        <c:axId val="1588227328"/>
      </c:barChart>
      <c:catAx>
        <c:axId val="15882210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88227328"/>
        <c:crosses val="autoZero"/>
        <c:auto val="1"/>
        <c:lblAlgn val="ctr"/>
        <c:lblOffset val="100"/>
        <c:noMultiLvlLbl val="0"/>
      </c:catAx>
      <c:valAx>
        <c:axId val="1588227328"/>
        <c:scaling>
          <c:orientation val="minMax"/>
        </c:scaling>
        <c:delete val="0"/>
        <c:axPos val="l"/>
        <c:majorGridlines>
          <c:spPr>
            <a:ln w="9525" cap="flat" cmpd="sng" algn="ctr">
              <a:gradFill>
                <a:gsLst>
                  <a:gs pos="100000">
                    <a:schemeClr val="tx1">
                      <a:lumMod val="5000"/>
                      <a:lumOff val="95000"/>
                    </a:schemeClr>
                  </a:gs>
                  <a:gs pos="0">
                    <a:schemeClr val="tx1">
                      <a:lumMod val="25000"/>
                      <a:lumOff val="75000"/>
                    </a:schemeClr>
                  </a:gs>
                </a:gsLst>
                <a:lin ang="5400000" scaled="0"/>
              </a:gra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8822108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Sheet1!$B$73</c:f>
              <c:strCache>
                <c:ptCount val="1"/>
                <c:pt idx="0">
                  <c:v>Ratio</c:v>
                </c:pt>
              </c:strCache>
            </c:strRef>
          </c:tx>
          <c:spPr>
            <a:ln w="22225" cap="rnd" cmpd="sng" algn="ctr">
              <a:solidFill>
                <a:schemeClr val="accent1"/>
              </a:solidFill>
              <a:round/>
            </a:ln>
            <a:effectLst/>
          </c:spPr>
          <c:marker>
            <c:symbol val="none"/>
          </c:marker>
          <c:cat>
            <c:numRef>
              <c:f>Sheet1!$A$74:$A$78</c:f>
              <c:numCache>
                <c:formatCode>General</c:formatCode>
                <c:ptCount val="5"/>
                <c:pt idx="0">
                  <c:v>2015</c:v>
                </c:pt>
                <c:pt idx="1">
                  <c:v>2016</c:v>
                </c:pt>
                <c:pt idx="2">
                  <c:v>2017</c:v>
                </c:pt>
                <c:pt idx="3">
                  <c:v>2018</c:v>
                </c:pt>
                <c:pt idx="4">
                  <c:v>2019</c:v>
                </c:pt>
              </c:numCache>
            </c:numRef>
          </c:cat>
          <c:val>
            <c:numRef>
              <c:f>Sheet1!$B$74:$B$78</c:f>
              <c:numCache>
                <c:formatCode>0.00%</c:formatCode>
                <c:ptCount val="5"/>
                <c:pt idx="0">
                  <c:v>0.82869999999999999</c:v>
                </c:pt>
                <c:pt idx="1">
                  <c:v>0.85660000000000003</c:v>
                </c:pt>
                <c:pt idx="2">
                  <c:v>0.87409999999999999</c:v>
                </c:pt>
                <c:pt idx="3">
                  <c:v>0.88200000000000001</c:v>
                </c:pt>
                <c:pt idx="4">
                  <c:v>0.88200000000000001</c:v>
                </c:pt>
              </c:numCache>
            </c:numRef>
          </c:val>
          <c:smooth val="0"/>
          <c:extLst>
            <c:ext xmlns:c16="http://schemas.microsoft.com/office/drawing/2014/chart" uri="{C3380CC4-5D6E-409C-BE32-E72D297353CC}">
              <c16:uniqueId val="{00000000-A74F-4E82-80AC-0EC49765B357}"/>
            </c:ext>
          </c:extLst>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1588224448"/>
        <c:axId val="1588233088"/>
      </c:lineChart>
      <c:catAx>
        <c:axId val="1588224448"/>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1588233088"/>
        <c:crosses val="autoZero"/>
        <c:auto val="1"/>
        <c:lblAlgn val="ctr"/>
        <c:lblOffset val="100"/>
        <c:noMultiLvlLbl val="0"/>
      </c:catAx>
      <c:valAx>
        <c:axId val="1588233088"/>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1588224448"/>
        <c:crosses val="autoZero"/>
        <c:crossBetween val="between"/>
      </c:valAx>
      <c:spPr>
        <a:gradFill>
          <a:gsLst>
            <a:gs pos="100000">
              <a:schemeClr val="lt1">
                <a:lumMod val="95000"/>
              </a:schemeClr>
            </a:gs>
            <a:gs pos="0">
              <a:schemeClr val="lt1"/>
            </a:gs>
          </a:gsLst>
          <a:lin ang="5400000" scaled="0"/>
        </a:gradFill>
        <a:ln>
          <a:noFill/>
        </a:ln>
        <a:effectLst/>
      </c:spPr>
    </c:plotArea>
    <c:plotVisOnly val="1"/>
    <c:dispBlanksAs val="gap"/>
    <c:showDLblsOverMax val="0"/>
  </c:chart>
  <c:spPr>
    <a:solidFill>
      <a:schemeClr val="lt1"/>
    </a:solid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Sheet1!$B$82</c:f>
              <c:strCache>
                <c:ptCount val="1"/>
                <c:pt idx="0">
                  <c:v>ratio</c:v>
                </c:pt>
              </c:strCache>
            </c:strRef>
          </c:tx>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invertIfNegative val="0"/>
          <c:cat>
            <c:numRef>
              <c:f>Sheet1!$A$83:$A$87</c:f>
              <c:numCache>
                <c:formatCode>General</c:formatCode>
                <c:ptCount val="5"/>
                <c:pt idx="0">
                  <c:v>2015</c:v>
                </c:pt>
                <c:pt idx="1">
                  <c:v>2016</c:v>
                </c:pt>
                <c:pt idx="2">
                  <c:v>2017</c:v>
                </c:pt>
                <c:pt idx="3">
                  <c:v>2018</c:v>
                </c:pt>
                <c:pt idx="4">
                  <c:v>2019</c:v>
                </c:pt>
              </c:numCache>
            </c:numRef>
          </c:cat>
          <c:val>
            <c:numRef>
              <c:f>Sheet1!$B$83:$B$87</c:f>
              <c:numCache>
                <c:formatCode>General</c:formatCode>
                <c:ptCount val="5"/>
                <c:pt idx="0">
                  <c:v>7.7</c:v>
                </c:pt>
                <c:pt idx="1">
                  <c:v>22.14</c:v>
                </c:pt>
                <c:pt idx="2">
                  <c:v>5.4</c:v>
                </c:pt>
                <c:pt idx="3">
                  <c:v>8.34</c:v>
                </c:pt>
                <c:pt idx="4">
                  <c:v>6.7</c:v>
                </c:pt>
              </c:numCache>
            </c:numRef>
          </c:val>
          <c:extLst>
            <c:ext xmlns:c16="http://schemas.microsoft.com/office/drawing/2014/chart" uri="{C3380CC4-5D6E-409C-BE32-E72D297353CC}">
              <c16:uniqueId val="{00000000-E48B-4037-82CA-676D34A4928F}"/>
            </c:ext>
          </c:extLst>
        </c:ser>
        <c:dLbls>
          <c:showLegendKey val="0"/>
          <c:showVal val="0"/>
          <c:showCatName val="0"/>
          <c:showSerName val="0"/>
          <c:showPercent val="0"/>
          <c:showBubbleSize val="0"/>
        </c:dLbls>
        <c:gapWidth val="355"/>
        <c:overlap val="-70"/>
        <c:axId val="1610404144"/>
        <c:axId val="1610386384"/>
      </c:barChart>
      <c:catAx>
        <c:axId val="1610404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10386384"/>
        <c:crosses val="autoZero"/>
        <c:auto val="1"/>
        <c:lblAlgn val="ctr"/>
        <c:lblOffset val="100"/>
        <c:noMultiLvlLbl val="0"/>
      </c:catAx>
      <c:valAx>
        <c:axId val="1610386384"/>
        <c:scaling>
          <c:orientation val="minMax"/>
        </c:scaling>
        <c:delete val="0"/>
        <c:axPos val="l"/>
        <c:majorGridlines>
          <c:spPr>
            <a:ln w="9525" cap="flat" cmpd="sng" algn="ctr">
              <a:gradFill>
                <a:gsLst>
                  <a:gs pos="100000">
                    <a:schemeClr val="tx1">
                      <a:lumMod val="5000"/>
                      <a:lumOff val="95000"/>
                    </a:schemeClr>
                  </a:gs>
                  <a:gs pos="0">
                    <a:schemeClr val="tx1">
                      <a:lumMod val="25000"/>
                      <a:lumOff val="7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1040414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withinLinear" id="17">
  <a:schemeClr val="accent4"/>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 id="16">
  <a:schemeClr val="accent3"/>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11.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900"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900" kern="1200" spc="20" baseline="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2640135-D3CE-474B-949D-ACC5FFD842AF}" type="datetimeFigureOut">
              <a:rPr lang="en-US" smtClean="0"/>
              <a:t>10/4/2024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F801DD3-75DA-45F0-B7DE-E5ED989217D8}" type="slidenum">
              <a:rPr lang="en-US" smtClean="0"/>
              <a:t>‹#›</a:t>
            </a:fld>
            <a:endParaRPr lang="en-US"/>
          </a:p>
        </p:txBody>
      </p:sp>
    </p:spTree>
    <p:extLst>
      <p:ext uri="{BB962C8B-B14F-4D97-AF65-F5344CB8AC3E}">
        <p14:creationId xmlns:p14="http://schemas.microsoft.com/office/powerpoint/2010/main" val="52181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640135-D3CE-474B-949D-ACC5FFD842AF}" type="datetimeFigureOut">
              <a:rPr lang="en-US" smtClean="0"/>
              <a:t>10/4/2024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801DD3-75DA-45F0-B7DE-E5ED989217D8}" type="slidenum">
              <a:rPr lang="en-US" smtClean="0"/>
              <a:t>‹#›</a:t>
            </a:fld>
            <a:endParaRPr lang="en-US"/>
          </a:p>
        </p:txBody>
      </p:sp>
    </p:spTree>
    <p:extLst>
      <p:ext uri="{BB962C8B-B14F-4D97-AF65-F5344CB8AC3E}">
        <p14:creationId xmlns:p14="http://schemas.microsoft.com/office/powerpoint/2010/main" val="4206244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2640135-D3CE-474B-949D-ACC5FFD842AF}"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801DD3-75DA-45F0-B7DE-E5ED989217D8}" type="slidenum">
              <a:rPr lang="en-US" smtClean="0"/>
              <a:t>‹#›</a:t>
            </a:fld>
            <a:endParaRPr lang="en-US"/>
          </a:p>
        </p:txBody>
      </p:sp>
    </p:spTree>
    <p:extLst>
      <p:ext uri="{BB962C8B-B14F-4D97-AF65-F5344CB8AC3E}">
        <p14:creationId xmlns:p14="http://schemas.microsoft.com/office/powerpoint/2010/main" val="7433477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2640135-D3CE-474B-949D-ACC5FFD842AF}"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801DD3-75DA-45F0-B7DE-E5ED989217D8}" type="slidenum">
              <a:rPr lang="en-US" smtClean="0"/>
              <a:t>‹#›</a:t>
            </a:fld>
            <a:endParaRPr lang="en-US"/>
          </a:p>
        </p:txBody>
      </p:sp>
    </p:spTree>
    <p:extLst>
      <p:ext uri="{BB962C8B-B14F-4D97-AF65-F5344CB8AC3E}">
        <p14:creationId xmlns:p14="http://schemas.microsoft.com/office/powerpoint/2010/main" val="27340502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40135-D3CE-474B-949D-ACC5FFD842AF}"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801DD3-75DA-45F0-B7DE-E5ED989217D8}" type="slidenum">
              <a:rPr lang="en-US" smtClean="0"/>
              <a:t>‹#›</a:t>
            </a:fld>
            <a:endParaRPr lang="en-US"/>
          </a:p>
        </p:txBody>
      </p:sp>
    </p:spTree>
    <p:extLst>
      <p:ext uri="{BB962C8B-B14F-4D97-AF65-F5344CB8AC3E}">
        <p14:creationId xmlns:p14="http://schemas.microsoft.com/office/powerpoint/2010/main" val="23230627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2640135-D3CE-474B-949D-ACC5FFD842AF}" type="datetimeFigureOut">
              <a:rPr lang="en-US" smtClean="0"/>
              <a:t>10/4/2024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801DD3-75DA-45F0-B7DE-E5ED989217D8}" type="slidenum">
              <a:rPr lang="en-US" smtClean="0"/>
              <a:t>‹#›</a:t>
            </a:fld>
            <a:endParaRPr lang="en-US"/>
          </a:p>
        </p:txBody>
      </p:sp>
    </p:spTree>
    <p:extLst>
      <p:ext uri="{BB962C8B-B14F-4D97-AF65-F5344CB8AC3E}">
        <p14:creationId xmlns:p14="http://schemas.microsoft.com/office/powerpoint/2010/main" val="23192304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2640135-D3CE-474B-949D-ACC5FFD842AF}" type="datetimeFigureOut">
              <a:rPr lang="en-US" smtClean="0"/>
              <a:t>10/4/2024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4F801DD3-75DA-45F0-B7DE-E5ED989217D8}" type="slidenum">
              <a:rPr lang="en-US" smtClean="0"/>
              <a:t>‹#›</a:t>
            </a:fld>
            <a:endParaRPr lang="en-US"/>
          </a:p>
        </p:txBody>
      </p:sp>
    </p:spTree>
    <p:extLst>
      <p:ext uri="{BB962C8B-B14F-4D97-AF65-F5344CB8AC3E}">
        <p14:creationId xmlns:p14="http://schemas.microsoft.com/office/powerpoint/2010/main" val="11417278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2640135-D3CE-474B-949D-ACC5FFD842AF}"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801DD3-75DA-45F0-B7DE-E5ED989217D8}" type="slidenum">
              <a:rPr lang="en-US" smtClean="0"/>
              <a:t>‹#›</a:t>
            </a:fld>
            <a:endParaRPr lang="en-US"/>
          </a:p>
        </p:txBody>
      </p:sp>
    </p:spTree>
    <p:extLst>
      <p:ext uri="{BB962C8B-B14F-4D97-AF65-F5344CB8AC3E}">
        <p14:creationId xmlns:p14="http://schemas.microsoft.com/office/powerpoint/2010/main" val="4646463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2640135-D3CE-474B-949D-ACC5FFD842AF}"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801DD3-75DA-45F0-B7DE-E5ED989217D8}" type="slidenum">
              <a:rPr lang="en-US" smtClean="0"/>
              <a:t>‹#›</a:t>
            </a:fld>
            <a:endParaRPr lang="en-US"/>
          </a:p>
        </p:txBody>
      </p:sp>
    </p:spTree>
    <p:extLst>
      <p:ext uri="{BB962C8B-B14F-4D97-AF65-F5344CB8AC3E}">
        <p14:creationId xmlns:p14="http://schemas.microsoft.com/office/powerpoint/2010/main" val="22663593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640135-D3CE-474B-949D-ACC5FFD842AF}"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801DD3-75DA-45F0-B7DE-E5ED989217D8}"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545577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640135-D3CE-474B-949D-ACC5FFD842AF}"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801DD3-75DA-45F0-B7DE-E5ED989217D8}" type="slidenum">
              <a:rPr lang="en-US" smtClean="0"/>
              <a:t>‹#›</a:t>
            </a:fld>
            <a:endParaRPr lang="en-US"/>
          </a:p>
        </p:txBody>
      </p:sp>
    </p:spTree>
    <p:extLst>
      <p:ext uri="{BB962C8B-B14F-4D97-AF65-F5344CB8AC3E}">
        <p14:creationId xmlns:p14="http://schemas.microsoft.com/office/powerpoint/2010/main" val="1092652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640135-D3CE-474B-949D-ACC5FFD842AF}"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801DD3-75DA-45F0-B7DE-E5ED989217D8}" type="slidenum">
              <a:rPr lang="en-US" smtClean="0"/>
              <a:t>‹#›</a:t>
            </a:fld>
            <a:endParaRPr lang="en-US"/>
          </a:p>
        </p:txBody>
      </p:sp>
    </p:spTree>
    <p:extLst>
      <p:ext uri="{BB962C8B-B14F-4D97-AF65-F5344CB8AC3E}">
        <p14:creationId xmlns:p14="http://schemas.microsoft.com/office/powerpoint/2010/main" val="30591795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40135-D3CE-474B-949D-ACC5FFD842AF}"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801DD3-75DA-45F0-B7DE-E5ED989217D8}" type="slidenum">
              <a:rPr lang="en-US" smtClean="0"/>
              <a:t>‹#›</a:t>
            </a:fld>
            <a:endParaRPr lang="en-US"/>
          </a:p>
        </p:txBody>
      </p:sp>
    </p:spTree>
    <p:extLst>
      <p:ext uri="{BB962C8B-B14F-4D97-AF65-F5344CB8AC3E}">
        <p14:creationId xmlns:p14="http://schemas.microsoft.com/office/powerpoint/2010/main" val="6608691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640135-D3CE-474B-949D-ACC5FFD842AF}" type="datetimeFigureOut">
              <a:rPr lang="en-US" smtClean="0"/>
              <a:t>10/4/2024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801DD3-75DA-45F0-B7DE-E5ED989217D8}" type="slidenum">
              <a:rPr lang="en-US" smtClean="0"/>
              <a:t>‹#›</a:t>
            </a:fld>
            <a:endParaRPr lang="en-US"/>
          </a:p>
        </p:txBody>
      </p:sp>
    </p:spTree>
    <p:extLst>
      <p:ext uri="{BB962C8B-B14F-4D97-AF65-F5344CB8AC3E}">
        <p14:creationId xmlns:p14="http://schemas.microsoft.com/office/powerpoint/2010/main" val="34676214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640135-D3CE-474B-949D-ACC5FFD842AF}" type="datetimeFigureOut">
              <a:rPr lang="en-US" smtClean="0"/>
              <a:t>10/4/2024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801DD3-75DA-45F0-B7DE-E5ED989217D8}" type="slidenum">
              <a:rPr lang="en-US" smtClean="0"/>
              <a:t>‹#›</a:t>
            </a:fld>
            <a:endParaRPr lang="en-US"/>
          </a:p>
        </p:txBody>
      </p:sp>
    </p:spTree>
    <p:extLst>
      <p:ext uri="{BB962C8B-B14F-4D97-AF65-F5344CB8AC3E}">
        <p14:creationId xmlns:p14="http://schemas.microsoft.com/office/powerpoint/2010/main" val="40372140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640135-D3CE-474B-949D-ACC5FFD842AF}" type="datetimeFigureOut">
              <a:rPr lang="en-US" smtClean="0"/>
              <a:t>10/4/2024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801DD3-75DA-45F0-B7DE-E5ED989217D8}" type="slidenum">
              <a:rPr lang="en-US" smtClean="0"/>
              <a:t>‹#›</a:t>
            </a:fld>
            <a:endParaRPr lang="en-US"/>
          </a:p>
        </p:txBody>
      </p:sp>
    </p:spTree>
    <p:extLst>
      <p:ext uri="{BB962C8B-B14F-4D97-AF65-F5344CB8AC3E}">
        <p14:creationId xmlns:p14="http://schemas.microsoft.com/office/powerpoint/2010/main" val="7796984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640135-D3CE-474B-949D-ACC5FFD842AF}" type="datetimeFigureOut">
              <a:rPr lang="en-US" smtClean="0"/>
              <a:t>10/4/2024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801DD3-75DA-45F0-B7DE-E5ED989217D8}" type="slidenum">
              <a:rPr lang="en-US" smtClean="0"/>
              <a:t>‹#›</a:t>
            </a:fld>
            <a:endParaRPr lang="en-US"/>
          </a:p>
        </p:txBody>
      </p:sp>
    </p:spTree>
    <p:extLst>
      <p:ext uri="{BB962C8B-B14F-4D97-AF65-F5344CB8AC3E}">
        <p14:creationId xmlns:p14="http://schemas.microsoft.com/office/powerpoint/2010/main" val="23821578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640135-D3CE-474B-949D-ACC5FFD842AF}" type="datetimeFigureOut">
              <a:rPr lang="en-US" smtClean="0"/>
              <a:t>10/4/2024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801DD3-75DA-45F0-B7DE-E5ED989217D8}" type="slidenum">
              <a:rPr lang="en-US" smtClean="0"/>
              <a:t>‹#›</a:t>
            </a:fld>
            <a:endParaRPr lang="en-US"/>
          </a:p>
        </p:txBody>
      </p:sp>
    </p:spTree>
    <p:extLst>
      <p:ext uri="{BB962C8B-B14F-4D97-AF65-F5344CB8AC3E}">
        <p14:creationId xmlns:p14="http://schemas.microsoft.com/office/powerpoint/2010/main" val="3965759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640135-D3CE-474B-949D-ACC5FFD842AF}" type="datetimeFigureOut">
              <a:rPr lang="en-US" smtClean="0"/>
              <a:t>10/4/2024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801DD3-75DA-45F0-B7DE-E5ED989217D8}" type="slidenum">
              <a:rPr lang="en-US" smtClean="0"/>
              <a:t>‹#›</a:t>
            </a:fld>
            <a:endParaRPr lang="en-US"/>
          </a:p>
        </p:txBody>
      </p:sp>
    </p:spTree>
    <p:extLst>
      <p:ext uri="{BB962C8B-B14F-4D97-AF65-F5344CB8AC3E}">
        <p14:creationId xmlns:p14="http://schemas.microsoft.com/office/powerpoint/2010/main" val="13737423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42640135-D3CE-474B-949D-ACC5FFD842AF}" type="datetimeFigureOut">
              <a:rPr lang="en-US" smtClean="0"/>
              <a:t>10/4/2024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801DD3-75DA-45F0-B7DE-E5ED989217D8}" type="slidenum">
              <a:rPr lang="en-US" smtClean="0"/>
              <a:t>‹#›</a:t>
            </a:fld>
            <a:endParaRPr lang="en-US"/>
          </a:p>
        </p:txBody>
      </p:sp>
    </p:spTree>
    <p:extLst>
      <p:ext uri="{BB962C8B-B14F-4D97-AF65-F5344CB8AC3E}">
        <p14:creationId xmlns:p14="http://schemas.microsoft.com/office/powerpoint/2010/main" val="3860895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40135-D3CE-474B-949D-ACC5FFD842AF}"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801DD3-75DA-45F0-B7DE-E5ED989217D8}" type="slidenum">
              <a:rPr lang="en-US" smtClean="0"/>
              <a:t>‹#›</a:t>
            </a:fld>
            <a:endParaRPr lang="en-US"/>
          </a:p>
        </p:txBody>
      </p:sp>
    </p:spTree>
    <p:extLst>
      <p:ext uri="{BB962C8B-B14F-4D97-AF65-F5344CB8AC3E}">
        <p14:creationId xmlns:p14="http://schemas.microsoft.com/office/powerpoint/2010/main" val="170526308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40135-D3CE-474B-949D-ACC5FFD842AF}"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801DD3-75DA-45F0-B7DE-E5ED989217D8}"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543365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40135-D3CE-474B-949D-ACC5FFD842AF}"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801DD3-75DA-45F0-B7DE-E5ED989217D8}" type="slidenum">
              <a:rPr lang="en-US" smtClean="0"/>
              <a:t>‹#›</a:t>
            </a:fld>
            <a:endParaRPr lang="en-US"/>
          </a:p>
        </p:txBody>
      </p:sp>
    </p:spTree>
    <p:extLst>
      <p:ext uri="{BB962C8B-B14F-4D97-AF65-F5344CB8AC3E}">
        <p14:creationId xmlns:p14="http://schemas.microsoft.com/office/powerpoint/2010/main" val="160001843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40135-D3CE-474B-949D-ACC5FFD842AF}"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801DD3-75DA-45F0-B7DE-E5ED989217D8}" type="slidenum">
              <a:rPr lang="en-US" smtClean="0"/>
              <a:t>‹#›</a:t>
            </a:fld>
            <a:endParaRPr lang="en-US"/>
          </a:p>
        </p:txBody>
      </p:sp>
    </p:spTree>
    <p:extLst>
      <p:ext uri="{BB962C8B-B14F-4D97-AF65-F5344CB8AC3E}">
        <p14:creationId xmlns:p14="http://schemas.microsoft.com/office/powerpoint/2010/main" val="31361923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40135-D3CE-474B-949D-ACC5FFD842AF}"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801DD3-75DA-45F0-B7DE-E5ED989217D8}"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92693644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40135-D3CE-474B-949D-ACC5FFD842AF}"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801DD3-75DA-45F0-B7DE-E5ED989217D8}" type="slidenum">
              <a:rPr lang="en-US" smtClean="0"/>
              <a:t>‹#›</a:t>
            </a:fld>
            <a:endParaRPr lang="en-US"/>
          </a:p>
        </p:txBody>
      </p:sp>
    </p:spTree>
    <p:extLst>
      <p:ext uri="{BB962C8B-B14F-4D97-AF65-F5344CB8AC3E}">
        <p14:creationId xmlns:p14="http://schemas.microsoft.com/office/powerpoint/2010/main" val="166908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640135-D3CE-474B-949D-ACC5FFD842AF}"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801DD3-75DA-45F0-B7DE-E5ED989217D8}" type="slidenum">
              <a:rPr lang="en-US" smtClean="0"/>
              <a:t>‹#›</a:t>
            </a:fld>
            <a:endParaRPr lang="en-US"/>
          </a:p>
        </p:txBody>
      </p:sp>
    </p:spTree>
    <p:extLst>
      <p:ext uri="{BB962C8B-B14F-4D97-AF65-F5344CB8AC3E}">
        <p14:creationId xmlns:p14="http://schemas.microsoft.com/office/powerpoint/2010/main" val="159312256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640135-D3CE-474B-949D-ACC5FFD842AF}"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801DD3-75DA-45F0-B7DE-E5ED989217D8}" type="slidenum">
              <a:rPr lang="en-US" smtClean="0"/>
              <a:t>‹#›</a:t>
            </a:fld>
            <a:endParaRPr lang="en-US"/>
          </a:p>
        </p:txBody>
      </p:sp>
    </p:spTree>
    <p:extLst>
      <p:ext uri="{BB962C8B-B14F-4D97-AF65-F5344CB8AC3E}">
        <p14:creationId xmlns:p14="http://schemas.microsoft.com/office/powerpoint/2010/main" val="719969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640135-D3CE-474B-949D-ACC5FFD842AF}" type="datetimeFigureOut">
              <a:rPr lang="en-US" smtClean="0"/>
              <a:t>10/4/2024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801DD3-75DA-45F0-B7DE-E5ED989217D8}" type="slidenum">
              <a:rPr lang="en-US" smtClean="0"/>
              <a:t>‹#›</a:t>
            </a:fld>
            <a:endParaRPr lang="en-US"/>
          </a:p>
        </p:txBody>
      </p:sp>
    </p:spTree>
    <p:extLst>
      <p:ext uri="{BB962C8B-B14F-4D97-AF65-F5344CB8AC3E}">
        <p14:creationId xmlns:p14="http://schemas.microsoft.com/office/powerpoint/2010/main" val="2838391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640135-D3CE-474B-949D-ACC5FFD842AF}" type="datetimeFigureOut">
              <a:rPr lang="en-US" smtClean="0"/>
              <a:t>10/4/2024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801DD3-75DA-45F0-B7DE-E5ED989217D8}" type="slidenum">
              <a:rPr lang="en-US" smtClean="0"/>
              <a:t>‹#›</a:t>
            </a:fld>
            <a:endParaRPr lang="en-US"/>
          </a:p>
        </p:txBody>
      </p:sp>
    </p:spTree>
    <p:extLst>
      <p:ext uri="{BB962C8B-B14F-4D97-AF65-F5344CB8AC3E}">
        <p14:creationId xmlns:p14="http://schemas.microsoft.com/office/powerpoint/2010/main" val="3921272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640135-D3CE-474B-949D-ACC5FFD842AF}" type="datetimeFigureOut">
              <a:rPr lang="en-US" smtClean="0"/>
              <a:t>10/4/2024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801DD3-75DA-45F0-B7DE-E5ED989217D8}" type="slidenum">
              <a:rPr lang="en-US" smtClean="0"/>
              <a:t>‹#›</a:t>
            </a:fld>
            <a:endParaRPr lang="en-US"/>
          </a:p>
        </p:txBody>
      </p:sp>
    </p:spTree>
    <p:extLst>
      <p:ext uri="{BB962C8B-B14F-4D97-AF65-F5344CB8AC3E}">
        <p14:creationId xmlns:p14="http://schemas.microsoft.com/office/powerpoint/2010/main" val="4255593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640135-D3CE-474B-949D-ACC5FFD842AF}" type="datetimeFigureOut">
              <a:rPr lang="en-US" smtClean="0"/>
              <a:t>10/4/2024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F801DD3-75DA-45F0-B7DE-E5ED989217D8}" type="slidenum">
              <a:rPr lang="en-US" smtClean="0"/>
              <a:t>‹#›</a:t>
            </a:fld>
            <a:endParaRPr lang="en-US"/>
          </a:p>
        </p:txBody>
      </p:sp>
    </p:spTree>
    <p:extLst>
      <p:ext uri="{BB962C8B-B14F-4D97-AF65-F5344CB8AC3E}">
        <p14:creationId xmlns:p14="http://schemas.microsoft.com/office/powerpoint/2010/main" val="2870691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640135-D3CE-474B-949D-ACC5FFD842AF}" type="datetimeFigureOut">
              <a:rPr lang="en-US" smtClean="0"/>
              <a:t>10/4/2024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801DD3-75DA-45F0-B7DE-E5ED989217D8}" type="slidenum">
              <a:rPr lang="en-US" smtClean="0"/>
              <a:t>‹#›</a:t>
            </a:fld>
            <a:endParaRPr lang="en-US"/>
          </a:p>
        </p:txBody>
      </p:sp>
    </p:spTree>
    <p:extLst>
      <p:ext uri="{BB962C8B-B14F-4D97-AF65-F5344CB8AC3E}">
        <p14:creationId xmlns:p14="http://schemas.microsoft.com/office/powerpoint/2010/main" val="674481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640135-D3CE-474B-949D-ACC5FFD842AF}" type="datetimeFigureOut">
              <a:rPr lang="en-US" smtClean="0"/>
              <a:t>10/4/2024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801DD3-75DA-45F0-B7DE-E5ED989217D8}" type="slidenum">
              <a:rPr lang="en-US" smtClean="0"/>
              <a:t>‹#›</a:t>
            </a:fld>
            <a:endParaRPr lang="en-US"/>
          </a:p>
        </p:txBody>
      </p:sp>
    </p:spTree>
    <p:extLst>
      <p:ext uri="{BB962C8B-B14F-4D97-AF65-F5344CB8AC3E}">
        <p14:creationId xmlns:p14="http://schemas.microsoft.com/office/powerpoint/2010/main" val="446519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2640135-D3CE-474B-949D-ACC5FFD842AF}" type="datetimeFigureOut">
              <a:rPr lang="en-US" smtClean="0"/>
              <a:t>10/4/2024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F801DD3-75DA-45F0-B7DE-E5ED989217D8}" type="slidenum">
              <a:rPr lang="en-US" smtClean="0"/>
              <a:t>‹#›</a:t>
            </a:fld>
            <a:endParaRPr lang="en-US"/>
          </a:p>
        </p:txBody>
      </p:sp>
    </p:spTree>
    <p:extLst>
      <p:ext uri="{BB962C8B-B14F-4D97-AF65-F5344CB8AC3E}">
        <p14:creationId xmlns:p14="http://schemas.microsoft.com/office/powerpoint/2010/main" val="44226745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42640135-D3CE-474B-949D-ACC5FFD842AF}" type="datetimeFigureOut">
              <a:rPr lang="en-US" smtClean="0"/>
              <a:t>10/4/2024</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4F801DD3-75DA-45F0-B7DE-E5ED989217D8}" type="slidenum">
              <a:rPr lang="en-US" smtClean="0"/>
              <a:t>‹#›</a:t>
            </a:fld>
            <a:endParaRPr lang="en-US"/>
          </a:p>
        </p:txBody>
      </p:sp>
    </p:spTree>
    <p:extLst>
      <p:ext uri="{BB962C8B-B14F-4D97-AF65-F5344CB8AC3E}">
        <p14:creationId xmlns:p14="http://schemas.microsoft.com/office/powerpoint/2010/main" val="3325008668"/>
      </p:ext>
    </p:extLst>
  </p:cSld>
  <p:clrMap bg1="dk1" tx1="lt1" bg2="dk2" tx2="lt2" accent1="accent1" accent2="accent2" accent3="accent3" accent4="accent4" accent5="accent5" accent6="accent6" hlink="hlink" folHlink="folHlink"/>
  <p:sldLayoutIdLst>
    <p:sldLayoutId id="2147484059" r:id="rId1"/>
    <p:sldLayoutId id="2147484060" r:id="rId2"/>
    <p:sldLayoutId id="2147484061" r:id="rId3"/>
    <p:sldLayoutId id="2147484062" r:id="rId4"/>
    <p:sldLayoutId id="2147484063" r:id="rId5"/>
    <p:sldLayoutId id="2147484064" r:id="rId6"/>
    <p:sldLayoutId id="2147484065" r:id="rId7"/>
    <p:sldLayoutId id="2147484066" r:id="rId8"/>
    <p:sldLayoutId id="2147484067" r:id="rId9"/>
    <p:sldLayoutId id="2147484068" r:id="rId10"/>
    <p:sldLayoutId id="2147484069" r:id="rId11"/>
    <p:sldLayoutId id="2147484070" r:id="rId12"/>
    <p:sldLayoutId id="2147484071" r:id="rId13"/>
    <p:sldLayoutId id="2147484072" r:id="rId14"/>
    <p:sldLayoutId id="2147484073" r:id="rId15"/>
    <p:sldLayoutId id="2147484074" r:id="rId16"/>
    <p:sldLayoutId id="214748407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491767A-5CA1-3432-B43D-C1DC699C52B0}"/>
              </a:ext>
            </a:extLst>
          </p:cNvPr>
          <p:cNvSpPr/>
          <p:nvPr/>
        </p:nvSpPr>
        <p:spPr>
          <a:xfrm>
            <a:off x="4046376" y="0"/>
            <a:ext cx="8145624" cy="6858000"/>
          </a:xfrm>
          <a:prstGeom prst="rect">
            <a:avLst/>
          </a:prstGeom>
          <a:blipFill>
            <a:blip r:embed="rId2"/>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5D7E016A-3146-1EBD-1820-7181439F13EA}"/>
              </a:ext>
            </a:extLst>
          </p:cNvPr>
          <p:cNvSpPr/>
          <p:nvPr/>
        </p:nvSpPr>
        <p:spPr>
          <a:xfrm>
            <a:off x="4046376" y="0"/>
            <a:ext cx="2108719" cy="6858000"/>
          </a:xfrm>
          <a:custGeom>
            <a:avLst/>
            <a:gdLst>
              <a:gd name="connsiteX0" fmla="*/ 825984 w 2108719"/>
              <a:gd name="connsiteY0" fmla="*/ 0 h 6858000"/>
              <a:gd name="connsiteX1" fmla="*/ 2108719 w 2108719"/>
              <a:gd name="connsiteY1" fmla="*/ 0 h 6858000"/>
              <a:gd name="connsiteX2" fmla="*/ 23103 w 2108719"/>
              <a:gd name="connsiteY2" fmla="*/ 6858000 h 6858000"/>
              <a:gd name="connsiteX3" fmla="*/ 0 w 2108719"/>
              <a:gd name="connsiteY3" fmla="*/ 6858000 h 6858000"/>
              <a:gd name="connsiteX4" fmla="*/ 0 w 2108719"/>
              <a:gd name="connsiteY4" fmla="*/ 2716031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8719" h="6858000">
                <a:moveTo>
                  <a:pt x="825984" y="0"/>
                </a:moveTo>
                <a:lnTo>
                  <a:pt x="2108719" y="0"/>
                </a:lnTo>
                <a:lnTo>
                  <a:pt x="23103" y="6858000"/>
                </a:lnTo>
                <a:lnTo>
                  <a:pt x="0" y="6858000"/>
                </a:lnTo>
                <a:lnTo>
                  <a:pt x="0" y="2716031"/>
                </a:lnTo>
                <a:close/>
              </a:path>
            </a:pathLst>
          </a:custGeom>
          <a:solidFill>
            <a:schemeClr val="accent2">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Parallelogram 8">
            <a:extLst>
              <a:ext uri="{FF2B5EF4-FFF2-40B4-BE49-F238E27FC236}">
                <a16:creationId xmlns:a16="http://schemas.microsoft.com/office/drawing/2014/main" id="{C98A3AFA-E222-E219-981F-059446836CCC}"/>
              </a:ext>
            </a:extLst>
          </p:cNvPr>
          <p:cNvSpPr/>
          <p:nvPr/>
        </p:nvSpPr>
        <p:spPr>
          <a:xfrm>
            <a:off x="4470919" y="0"/>
            <a:ext cx="3368351" cy="6858000"/>
          </a:xfrm>
          <a:prstGeom prst="parallelogram">
            <a:avLst>
              <a:gd name="adj" fmla="val 61918"/>
            </a:avLst>
          </a:prstGeom>
          <a:solidFill>
            <a:schemeClr val="accent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60DDC11C-1723-661C-8A42-576F0AB4C369}"/>
              </a:ext>
            </a:extLst>
          </p:cNvPr>
          <p:cNvSpPr/>
          <p:nvPr/>
        </p:nvSpPr>
        <p:spPr>
          <a:xfrm>
            <a:off x="6155094" y="0"/>
            <a:ext cx="3368351" cy="6858000"/>
          </a:xfrm>
          <a:prstGeom prst="parallelogram">
            <a:avLst>
              <a:gd name="adj" fmla="val 61918"/>
            </a:avLst>
          </a:prstGeom>
          <a:solidFill>
            <a:schemeClr val="accent6">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2089DD74-9D4D-7881-9479-919BC43AEA35}"/>
              </a:ext>
            </a:extLst>
          </p:cNvPr>
          <p:cNvSpPr/>
          <p:nvPr/>
        </p:nvSpPr>
        <p:spPr>
          <a:xfrm>
            <a:off x="7839269" y="0"/>
            <a:ext cx="3368351" cy="6858000"/>
          </a:xfrm>
          <a:prstGeom prst="parallelogram">
            <a:avLst>
              <a:gd name="adj" fmla="val 61918"/>
            </a:avLst>
          </a:prstGeom>
          <a:solidFill>
            <a:srgbClr val="FFC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801620AF-D8A1-AF05-EFC1-0667C2A2B239}"/>
              </a:ext>
            </a:extLst>
          </p:cNvPr>
          <p:cNvSpPr/>
          <p:nvPr/>
        </p:nvSpPr>
        <p:spPr>
          <a:xfrm>
            <a:off x="9523445" y="0"/>
            <a:ext cx="2668555" cy="6858000"/>
          </a:xfrm>
          <a:custGeom>
            <a:avLst/>
            <a:gdLst>
              <a:gd name="connsiteX0" fmla="*/ 2085616 w 2668555"/>
              <a:gd name="connsiteY0" fmla="*/ 0 h 6858000"/>
              <a:gd name="connsiteX1" fmla="*/ 2668555 w 2668555"/>
              <a:gd name="connsiteY1" fmla="*/ 0 h 6858000"/>
              <a:gd name="connsiteX2" fmla="*/ 2668555 w 2668555"/>
              <a:gd name="connsiteY2" fmla="*/ 2301095 h 6858000"/>
              <a:gd name="connsiteX3" fmla="*/ 1282735 w 2668555"/>
              <a:gd name="connsiteY3" fmla="*/ 6858000 h 6858000"/>
              <a:gd name="connsiteX4" fmla="*/ 0 w 2668555"/>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8555" h="6858000">
                <a:moveTo>
                  <a:pt x="2085616" y="0"/>
                </a:moveTo>
                <a:lnTo>
                  <a:pt x="2668555" y="0"/>
                </a:lnTo>
                <a:lnTo>
                  <a:pt x="2668555" y="2301095"/>
                </a:lnTo>
                <a:lnTo>
                  <a:pt x="1282735" y="6858000"/>
                </a:lnTo>
                <a:lnTo>
                  <a:pt x="0" y="6858000"/>
                </a:lnTo>
                <a:close/>
              </a:path>
            </a:pathLst>
          </a:custGeom>
          <a:solidFill>
            <a:schemeClr val="accent3">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Arrow: Pentagon 19">
            <a:extLst>
              <a:ext uri="{FF2B5EF4-FFF2-40B4-BE49-F238E27FC236}">
                <a16:creationId xmlns:a16="http://schemas.microsoft.com/office/drawing/2014/main" id="{6D106AFB-699A-77E2-2380-802911367F2C}"/>
              </a:ext>
            </a:extLst>
          </p:cNvPr>
          <p:cNvSpPr/>
          <p:nvPr/>
        </p:nvSpPr>
        <p:spPr>
          <a:xfrm>
            <a:off x="0" y="0"/>
            <a:ext cx="5394960" cy="6858000"/>
          </a:xfrm>
          <a:prstGeom prst="homePlate">
            <a:avLst>
              <a:gd name="adj" fmla="val 24476"/>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 name="Parallelogram 20">
            <a:extLst>
              <a:ext uri="{FF2B5EF4-FFF2-40B4-BE49-F238E27FC236}">
                <a16:creationId xmlns:a16="http://schemas.microsoft.com/office/drawing/2014/main" id="{13C5DDDF-9AB6-C62D-81EF-1ECA2F9DF33B}"/>
              </a:ext>
            </a:extLst>
          </p:cNvPr>
          <p:cNvSpPr/>
          <p:nvPr/>
        </p:nvSpPr>
        <p:spPr>
          <a:xfrm>
            <a:off x="1176867" y="4679041"/>
            <a:ext cx="3728975" cy="587829"/>
          </a:xfrm>
          <a:prstGeom prst="parallelogram">
            <a:avLst>
              <a:gd name="adj" fmla="val 38334"/>
            </a:avLst>
          </a:prstGeom>
          <a:solidFill>
            <a:schemeClr val="accent1">
              <a:lumMod val="20000"/>
              <a:lumOff val="80000"/>
              <a:alpha val="86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S. M. </a:t>
            </a:r>
            <a:r>
              <a:rPr lang="en-US" sz="1600" b="1" dirty="0" err="1">
                <a:solidFill>
                  <a:schemeClr val="bg1"/>
                </a:solidFill>
              </a:rPr>
              <a:t>Ashiqur</a:t>
            </a:r>
            <a:r>
              <a:rPr lang="en-US" sz="1600" b="1" dirty="0">
                <a:solidFill>
                  <a:schemeClr val="bg1"/>
                </a:solidFill>
              </a:rPr>
              <a:t> Rahman </a:t>
            </a:r>
            <a:r>
              <a:rPr lang="en-US" sz="1600" b="1" dirty="0" err="1">
                <a:solidFill>
                  <a:schemeClr val="bg1"/>
                </a:solidFill>
              </a:rPr>
              <a:t>Sykot</a:t>
            </a:r>
            <a:endParaRPr lang="en-US" sz="1600" b="1" dirty="0">
              <a:solidFill>
                <a:schemeClr val="bg1"/>
              </a:solidFill>
            </a:endParaRPr>
          </a:p>
        </p:txBody>
      </p:sp>
      <p:sp>
        <p:nvSpPr>
          <p:cNvPr id="23" name="TextBox 22">
            <a:extLst>
              <a:ext uri="{FF2B5EF4-FFF2-40B4-BE49-F238E27FC236}">
                <a16:creationId xmlns:a16="http://schemas.microsoft.com/office/drawing/2014/main" id="{88A7E793-7EF7-7EE5-1577-282417C0864A}"/>
              </a:ext>
            </a:extLst>
          </p:cNvPr>
          <p:cNvSpPr txBox="1"/>
          <p:nvPr/>
        </p:nvSpPr>
        <p:spPr>
          <a:xfrm>
            <a:off x="64072" y="2256914"/>
            <a:ext cx="5119213" cy="1200329"/>
          </a:xfrm>
          <a:prstGeom prst="rect">
            <a:avLst/>
          </a:prstGeom>
          <a:noFill/>
        </p:spPr>
        <p:txBody>
          <a:bodyPr wrap="square" rtlCol="0">
            <a:spAutoFit/>
          </a:bodyPr>
          <a:lstStyle/>
          <a:p>
            <a:pPr algn="ctr"/>
            <a:r>
              <a:rPr lang="en-US" sz="2400" b="1" dirty="0">
                <a:latin typeface="Blackadder ITC" panose="04020505051007020D02" pitchFamily="82" charset="0"/>
              </a:rPr>
              <a:t>Financial Performance</a:t>
            </a:r>
          </a:p>
          <a:p>
            <a:pPr algn="ctr"/>
            <a:r>
              <a:rPr lang="en-US" sz="2400" b="1" dirty="0">
                <a:latin typeface="Blackadder ITC" panose="04020505051007020D02" pitchFamily="82" charset="0"/>
              </a:rPr>
              <a:t>of</a:t>
            </a:r>
          </a:p>
          <a:p>
            <a:pPr algn="ctr"/>
            <a:r>
              <a:rPr lang="en-US" sz="2400" b="1" i="1" dirty="0">
                <a:latin typeface="Agency FB" panose="020B0503020202020204" pitchFamily="34" charset="0"/>
              </a:rPr>
              <a:t>Islamic Finance &amp; Investment Ltd. </a:t>
            </a:r>
          </a:p>
        </p:txBody>
      </p:sp>
      <p:sp>
        <p:nvSpPr>
          <p:cNvPr id="24" name="TextBox 23">
            <a:extLst>
              <a:ext uri="{FF2B5EF4-FFF2-40B4-BE49-F238E27FC236}">
                <a16:creationId xmlns:a16="http://schemas.microsoft.com/office/drawing/2014/main" id="{75D726F0-EF10-3177-5258-1D3388B8A33A}"/>
              </a:ext>
            </a:extLst>
          </p:cNvPr>
          <p:cNvSpPr txBox="1"/>
          <p:nvPr/>
        </p:nvSpPr>
        <p:spPr>
          <a:xfrm>
            <a:off x="224248" y="4094019"/>
            <a:ext cx="2562496" cy="369332"/>
          </a:xfrm>
          <a:prstGeom prst="rect">
            <a:avLst/>
          </a:prstGeom>
          <a:noFill/>
        </p:spPr>
        <p:txBody>
          <a:bodyPr wrap="square" rtlCol="0">
            <a:spAutoFit/>
          </a:bodyPr>
          <a:lstStyle/>
          <a:p>
            <a:r>
              <a:rPr lang="en-US" dirty="0"/>
              <a:t>Presented by-</a:t>
            </a:r>
          </a:p>
        </p:txBody>
      </p:sp>
      <p:sp>
        <p:nvSpPr>
          <p:cNvPr id="19" name="Parallelogram 18">
            <a:extLst>
              <a:ext uri="{FF2B5EF4-FFF2-40B4-BE49-F238E27FC236}">
                <a16:creationId xmlns:a16="http://schemas.microsoft.com/office/drawing/2014/main" id="{E1FF2474-86CE-EB86-1B9B-4DFD73A9EC0C}"/>
              </a:ext>
            </a:extLst>
          </p:cNvPr>
          <p:cNvSpPr/>
          <p:nvPr/>
        </p:nvSpPr>
        <p:spPr>
          <a:xfrm flipH="1">
            <a:off x="4144" y="657234"/>
            <a:ext cx="4042230" cy="541043"/>
          </a:xfrm>
          <a:custGeom>
            <a:avLst/>
            <a:gdLst>
              <a:gd name="connsiteX0" fmla="*/ 0 w 4037823"/>
              <a:gd name="connsiteY0" fmla="*/ 521993 h 521993"/>
              <a:gd name="connsiteX1" fmla="*/ 205143 w 4037823"/>
              <a:gd name="connsiteY1" fmla="*/ 0 h 521993"/>
              <a:gd name="connsiteX2" fmla="*/ 4037823 w 4037823"/>
              <a:gd name="connsiteY2" fmla="*/ 0 h 521993"/>
              <a:gd name="connsiteX3" fmla="*/ 3832680 w 4037823"/>
              <a:gd name="connsiteY3" fmla="*/ 521993 h 521993"/>
              <a:gd name="connsiteX4" fmla="*/ 0 w 4037823"/>
              <a:gd name="connsiteY4" fmla="*/ 521993 h 521993"/>
              <a:gd name="connsiteX0" fmla="*/ 0 w 4061280"/>
              <a:gd name="connsiteY0" fmla="*/ 521993 h 521993"/>
              <a:gd name="connsiteX1" fmla="*/ 205143 w 4061280"/>
              <a:gd name="connsiteY1" fmla="*/ 0 h 521993"/>
              <a:gd name="connsiteX2" fmla="*/ 4037823 w 4061280"/>
              <a:gd name="connsiteY2" fmla="*/ 0 h 521993"/>
              <a:gd name="connsiteX3" fmla="*/ 4061280 w 4061280"/>
              <a:gd name="connsiteY3" fmla="*/ 521993 h 521993"/>
              <a:gd name="connsiteX4" fmla="*/ 0 w 4061280"/>
              <a:gd name="connsiteY4" fmla="*/ 521993 h 521993"/>
              <a:gd name="connsiteX0" fmla="*/ 0 w 4037823"/>
              <a:gd name="connsiteY0" fmla="*/ 521993 h 521993"/>
              <a:gd name="connsiteX1" fmla="*/ 205143 w 4037823"/>
              <a:gd name="connsiteY1" fmla="*/ 0 h 521993"/>
              <a:gd name="connsiteX2" fmla="*/ 4037823 w 4037823"/>
              <a:gd name="connsiteY2" fmla="*/ 0 h 521993"/>
              <a:gd name="connsiteX3" fmla="*/ 4023180 w 4037823"/>
              <a:gd name="connsiteY3" fmla="*/ 521993 h 521993"/>
              <a:gd name="connsiteX4" fmla="*/ 0 w 4037823"/>
              <a:gd name="connsiteY4" fmla="*/ 521993 h 521993"/>
              <a:gd name="connsiteX0" fmla="*/ 0 w 4137480"/>
              <a:gd name="connsiteY0" fmla="*/ 521993 h 521993"/>
              <a:gd name="connsiteX1" fmla="*/ 205143 w 4137480"/>
              <a:gd name="connsiteY1" fmla="*/ 0 h 521993"/>
              <a:gd name="connsiteX2" fmla="*/ 4037823 w 4137480"/>
              <a:gd name="connsiteY2" fmla="*/ 0 h 521993"/>
              <a:gd name="connsiteX3" fmla="*/ 4137480 w 4137480"/>
              <a:gd name="connsiteY3" fmla="*/ 521993 h 521993"/>
              <a:gd name="connsiteX4" fmla="*/ 0 w 4137480"/>
              <a:gd name="connsiteY4" fmla="*/ 521993 h 521993"/>
              <a:gd name="connsiteX0" fmla="*/ 0 w 4037823"/>
              <a:gd name="connsiteY0" fmla="*/ 521993 h 541043"/>
              <a:gd name="connsiteX1" fmla="*/ 205143 w 4037823"/>
              <a:gd name="connsiteY1" fmla="*/ 0 h 541043"/>
              <a:gd name="connsiteX2" fmla="*/ 4037823 w 4037823"/>
              <a:gd name="connsiteY2" fmla="*/ 0 h 541043"/>
              <a:gd name="connsiteX3" fmla="*/ 4023180 w 4037823"/>
              <a:gd name="connsiteY3" fmla="*/ 541043 h 541043"/>
              <a:gd name="connsiteX4" fmla="*/ 0 w 4037823"/>
              <a:gd name="connsiteY4" fmla="*/ 521993 h 541043"/>
              <a:gd name="connsiteX0" fmla="*/ 0 w 4080330"/>
              <a:gd name="connsiteY0" fmla="*/ 521993 h 521993"/>
              <a:gd name="connsiteX1" fmla="*/ 205143 w 4080330"/>
              <a:gd name="connsiteY1" fmla="*/ 0 h 521993"/>
              <a:gd name="connsiteX2" fmla="*/ 4037823 w 4080330"/>
              <a:gd name="connsiteY2" fmla="*/ 0 h 521993"/>
              <a:gd name="connsiteX3" fmla="*/ 4080330 w 4080330"/>
              <a:gd name="connsiteY3" fmla="*/ 521993 h 521993"/>
              <a:gd name="connsiteX4" fmla="*/ 0 w 4080330"/>
              <a:gd name="connsiteY4" fmla="*/ 521993 h 521993"/>
              <a:gd name="connsiteX0" fmla="*/ 0 w 4042230"/>
              <a:gd name="connsiteY0" fmla="*/ 521993 h 541043"/>
              <a:gd name="connsiteX1" fmla="*/ 205143 w 4042230"/>
              <a:gd name="connsiteY1" fmla="*/ 0 h 541043"/>
              <a:gd name="connsiteX2" fmla="*/ 4037823 w 4042230"/>
              <a:gd name="connsiteY2" fmla="*/ 0 h 541043"/>
              <a:gd name="connsiteX3" fmla="*/ 4042230 w 4042230"/>
              <a:gd name="connsiteY3" fmla="*/ 541043 h 541043"/>
              <a:gd name="connsiteX4" fmla="*/ 0 w 4042230"/>
              <a:gd name="connsiteY4" fmla="*/ 521993 h 5410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2230" h="541043">
                <a:moveTo>
                  <a:pt x="0" y="521993"/>
                </a:moveTo>
                <a:lnTo>
                  <a:pt x="205143" y="0"/>
                </a:lnTo>
                <a:lnTo>
                  <a:pt x="4037823" y="0"/>
                </a:lnTo>
                <a:lnTo>
                  <a:pt x="4042230" y="541043"/>
                </a:lnTo>
                <a:lnTo>
                  <a:pt x="0" y="521993"/>
                </a:lnTo>
                <a:close/>
              </a:path>
            </a:pathLst>
          </a:custGeom>
          <a:solidFill>
            <a:schemeClr val="tx1"/>
          </a:solidFill>
          <a:ln w="1587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a:solidFill>
                    <a:schemeClr val="bg1"/>
                  </a:solidFill>
                </a:ln>
                <a:solidFill>
                  <a:schemeClr val="bg1"/>
                </a:solidFill>
              </a:rPr>
              <a:t>Computer Course Training</a:t>
            </a:r>
          </a:p>
        </p:txBody>
      </p:sp>
      <p:sp>
        <p:nvSpPr>
          <p:cNvPr id="27" name="Parallelogram 26">
            <a:extLst>
              <a:ext uri="{FF2B5EF4-FFF2-40B4-BE49-F238E27FC236}">
                <a16:creationId xmlns:a16="http://schemas.microsoft.com/office/drawing/2014/main" id="{698F1750-0F2A-53F9-1EFD-657246266272}"/>
              </a:ext>
            </a:extLst>
          </p:cNvPr>
          <p:cNvSpPr/>
          <p:nvPr/>
        </p:nvSpPr>
        <p:spPr>
          <a:xfrm flipH="1">
            <a:off x="559716" y="-2569771"/>
            <a:ext cx="3351481" cy="521993"/>
          </a:xfrm>
          <a:prstGeom prst="parallelogram">
            <a:avLst>
              <a:gd name="adj" fmla="val 39300"/>
            </a:avLst>
          </a:prstGeom>
          <a:solidFill>
            <a:schemeClr val="bg1">
              <a:alpha val="69000"/>
            </a:schemeClr>
          </a:solidFill>
          <a:ln w="15875">
            <a:noFill/>
          </a:ln>
          <a:effectLst>
            <a:outerShdw blurRad="44450" dist="27940" dir="5400000" algn="ctr">
              <a:srgbClr val="000000">
                <a:alpha val="32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Course code: F- 310</a:t>
            </a:r>
          </a:p>
        </p:txBody>
      </p:sp>
      <p:sp>
        <p:nvSpPr>
          <p:cNvPr id="32" name="Parallelogram 18">
            <a:extLst>
              <a:ext uri="{FF2B5EF4-FFF2-40B4-BE49-F238E27FC236}">
                <a16:creationId xmlns:a16="http://schemas.microsoft.com/office/drawing/2014/main" id="{94D18E2E-7F53-67B0-6DB6-C46C835E6C3E}"/>
              </a:ext>
            </a:extLst>
          </p:cNvPr>
          <p:cNvSpPr/>
          <p:nvPr/>
        </p:nvSpPr>
        <p:spPr>
          <a:xfrm flipH="1">
            <a:off x="4144" y="1273716"/>
            <a:ext cx="2782600" cy="541043"/>
          </a:xfrm>
          <a:custGeom>
            <a:avLst/>
            <a:gdLst>
              <a:gd name="connsiteX0" fmla="*/ 0 w 4037823"/>
              <a:gd name="connsiteY0" fmla="*/ 521993 h 521993"/>
              <a:gd name="connsiteX1" fmla="*/ 205143 w 4037823"/>
              <a:gd name="connsiteY1" fmla="*/ 0 h 521993"/>
              <a:gd name="connsiteX2" fmla="*/ 4037823 w 4037823"/>
              <a:gd name="connsiteY2" fmla="*/ 0 h 521993"/>
              <a:gd name="connsiteX3" fmla="*/ 3832680 w 4037823"/>
              <a:gd name="connsiteY3" fmla="*/ 521993 h 521993"/>
              <a:gd name="connsiteX4" fmla="*/ 0 w 4037823"/>
              <a:gd name="connsiteY4" fmla="*/ 521993 h 521993"/>
              <a:gd name="connsiteX0" fmla="*/ 0 w 4061280"/>
              <a:gd name="connsiteY0" fmla="*/ 521993 h 521993"/>
              <a:gd name="connsiteX1" fmla="*/ 205143 w 4061280"/>
              <a:gd name="connsiteY1" fmla="*/ 0 h 521993"/>
              <a:gd name="connsiteX2" fmla="*/ 4037823 w 4061280"/>
              <a:gd name="connsiteY2" fmla="*/ 0 h 521993"/>
              <a:gd name="connsiteX3" fmla="*/ 4061280 w 4061280"/>
              <a:gd name="connsiteY3" fmla="*/ 521993 h 521993"/>
              <a:gd name="connsiteX4" fmla="*/ 0 w 4061280"/>
              <a:gd name="connsiteY4" fmla="*/ 521993 h 521993"/>
              <a:gd name="connsiteX0" fmla="*/ 0 w 4037823"/>
              <a:gd name="connsiteY0" fmla="*/ 521993 h 521993"/>
              <a:gd name="connsiteX1" fmla="*/ 205143 w 4037823"/>
              <a:gd name="connsiteY1" fmla="*/ 0 h 521993"/>
              <a:gd name="connsiteX2" fmla="*/ 4037823 w 4037823"/>
              <a:gd name="connsiteY2" fmla="*/ 0 h 521993"/>
              <a:gd name="connsiteX3" fmla="*/ 4023180 w 4037823"/>
              <a:gd name="connsiteY3" fmla="*/ 521993 h 521993"/>
              <a:gd name="connsiteX4" fmla="*/ 0 w 4037823"/>
              <a:gd name="connsiteY4" fmla="*/ 521993 h 521993"/>
              <a:gd name="connsiteX0" fmla="*/ 0 w 4137480"/>
              <a:gd name="connsiteY0" fmla="*/ 521993 h 521993"/>
              <a:gd name="connsiteX1" fmla="*/ 205143 w 4137480"/>
              <a:gd name="connsiteY1" fmla="*/ 0 h 521993"/>
              <a:gd name="connsiteX2" fmla="*/ 4037823 w 4137480"/>
              <a:gd name="connsiteY2" fmla="*/ 0 h 521993"/>
              <a:gd name="connsiteX3" fmla="*/ 4137480 w 4137480"/>
              <a:gd name="connsiteY3" fmla="*/ 521993 h 521993"/>
              <a:gd name="connsiteX4" fmla="*/ 0 w 4137480"/>
              <a:gd name="connsiteY4" fmla="*/ 521993 h 521993"/>
              <a:gd name="connsiteX0" fmla="*/ 0 w 4037823"/>
              <a:gd name="connsiteY0" fmla="*/ 521993 h 541043"/>
              <a:gd name="connsiteX1" fmla="*/ 205143 w 4037823"/>
              <a:gd name="connsiteY1" fmla="*/ 0 h 541043"/>
              <a:gd name="connsiteX2" fmla="*/ 4037823 w 4037823"/>
              <a:gd name="connsiteY2" fmla="*/ 0 h 541043"/>
              <a:gd name="connsiteX3" fmla="*/ 4023180 w 4037823"/>
              <a:gd name="connsiteY3" fmla="*/ 541043 h 541043"/>
              <a:gd name="connsiteX4" fmla="*/ 0 w 4037823"/>
              <a:gd name="connsiteY4" fmla="*/ 521993 h 541043"/>
              <a:gd name="connsiteX0" fmla="*/ 0 w 4080330"/>
              <a:gd name="connsiteY0" fmla="*/ 521993 h 521993"/>
              <a:gd name="connsiteX1" fmla="*/ 205143 w 4080330"/>
              <a:gd name="connsiteY1" fmla="*/ 0 h 521993"/>
              <a:gd name="connsiteX2" fmla="*/ 4037823 w 4080330"/>
              <a:gd name="connsiteY2" fmla="*/ 0 h 521993"/>
              <a:gd name="connsiteX3" fmla="*/ 4080330 w 4080330"/>
              <a:gd name="connsiteY3" fmla="*/ 521993 h 521993"/>
              <a:gd name="connsiteX4" fmla="*/ 0 w 4080330"/>
              <a:gd name="connsiteY4" fmla="*/ 521993 h 521993"/>
              <a:gd name="connsiteX0" fmla="*/ 0 w 4042230"/>
              <a:gd name="connsiteY0" fmla="*/ 521993 h 541043"/>
              <a:gd name="connsiteX1" fmla="*/ 205143 w 4042230"/>
              <a:gd name="connsiteY1" fmla="*/ 0 h 541043"/>
              <a:gd name="connsiteX2" fmla="*/ 4037823 w 4042230"/>
              <a:gd name="connsiteY2" fmla="*/ 0 h 541043"/>
              <a:gd name="connsiteX3" fmla="*/ 4042230 w 4042230"/>
              <a:gd name="connsiteY3" fmla="*/ 541043 h 541043"/>
              <a:gd name="connsiteX4" fmla="*/ 0 w 4042230"/>
              <a:gd name="connsiteY4" fmla="*/ 521993 h 5410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2230" h="541043">
                <a:moveTo>
                  <a:pt x="0" y="521993"/>
                </a:moveTo>
                <a:lnTo>
                  <a:pt x="205143" y="0"/>
                </a:lnTo>
                <a:lnTo>
                  <a:pt x="4037823" y="0"/>
                </a:lnTo>
                <a:lnTo>
                  <a:pt x="4042230" y="541043"/>
                </a:lnTo>
                <a:lnTo>
                  <a:pt x="0" y="521993"/>
                </a:lnTo>
                <a:close/>
              </a:path>
            </a:pathLst>
          </a:custGeom>
          <a:solidFill>
            <a:schemeClr val="accent2">
              <a:alpha val="50000"/>
            </a:schemeClr>
          </a:solidFill>
          <a:ln w="15875">
            <a:noFill/>
          </a:ln>
          <a:effectLst>
            <a:outerShdw blurRad="44450" dist="27940" dir="5400000" algn="ctr">
              <a:srgbClr val="000000">
                <a:alpha val="32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Batch- 23</a:t>
            </a:r>
          </a:p>
        </p:txBody>
      </p:sp>
      <p:sp>
        <p:nvSpPr>
          <p:cNvPr id="2" name="Parallelogram 1">
            <a:extLst>
              <a:ext uri="{FF2B5EF4-FFF2-40B4-BE49-F238E27FC236}">
                <a16:creationId xmlns:a16="http://schemas.microsoft.com/office/drawing/2014/main" id="{B7D3801E-01CE-0B61-1E64-8D2BC55876B0}"/>
              </a:ext>
            </a:extLst>
          </p:cNvPr>
          <p:cNvSpPr/>
          <p:nvPr/>
        </p:nvSpPr>
        <p:spPr>
          <a:xfrm>
            <a:off x="1794933" y="5381775"/>
            <a:ext cx="2839972" cy="587829"/>
          </a:xfrm>
          <a:prstGeom prst="parallelogram">
            <a:avLst>
              <a:gd name="adj" fmla="val 38334"/>
            </a:avLst>
          </a:prstGeom>
          <a:solidFill>
            <a:schemeClr val="accent1">
              <a:lumMod val="20000"/>
              <a:lumOff val="80000"/>
              <a:alpha val="86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Roll- 01-023-07</a:t>
            </a:r>
          </a:p>
        </p:txBody>
      </p:sp>
    </p:spTree>
    <p:extLst>
      <p:ext uri="{BB962C8B-B14F-4D97-AF65-F5344CB8AC3E}">
        <p14:creationId xmlns:p14="http://schemas.microsoft.com/office/powerpoint/2010/main" val="694584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ircle(out)">
                                      <p:cBhvr>
                                        <p:cTn id="7" dur="2000"/>
                                        <p:tgtEl>
                                          <p:spTgt spid="23"/>
                                        </p:tgtEl>
                                      </p:cBhvr>
                                    </p:animEffect>
                                  </p:childTnLst>
                                </p:cTn>
                              </p:par>
                              <p:par>
                                <p:cTn id="8" presetID="2" presetClass="entr" presetSubtype="8"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 calcmode="lin" valueType="num">
                                      <p:cBhvr additive="base">
                                        <p:cTn id="10" dur="500" fill="hold"/>
                                        <p:tgtEl>
                                          <p:spTgt spid="24"/>
                                        </p:tgtEl>
                                        <p:attrNameLst>
                                          <p:attrName>ppt_x</p:attrName>
                                        </p:attrNameLst>
                                      </p:cBhvr>
                                      <p:tavLst>
                                        <p:tav tm="0">
                                          <p:val>
                                            <p:strVal val="0-#ppt_w/2"/>
                                          </p:val>
                                        </p:tav>
                                        <p:tav tm="100000">
                                          <p:val>
                                            <p:strVal val="#ppt_x"/>
                                          </p:val>
                                        </p:tav>
                                      </p:tavLst>
                                    </p:anim>
                                    <p:anim calcmode="lin" valueType="num">
                                      <p:cBhvr additive="base">
                                        <p:cTn id="11" dur="500" fill="hold"/>
                                        <p:tgtEl>
                                          <p:spTgt spid="24"/>
                                        </p:tgtEl>
                                        <p:attrNameLst>
                                          <p:attrName>ppt_y</p:attrName>
                                        </p:attrNameLst>
                                      </p:cBhvr>
                                      <p:tavLst>
                                        <p:tav tm="0">
                                          <p:val>
                                            <p:strVal val="#ppt_y"/>
                                          </p:val>
                                        </p:tav>
                                        <p:tav tm="100000">
                                          <p:val>
                                            <p:strVal val="#ppt_y"/>
                                          </p:val>
                                        </p:tav>
                                      </p:tavLst>
                                    </p:anim>
                                  </p:childTnLst>
                                </p:cTn>
                              </p:par>
                              <p:par>
                                <p:cTn id="12" presetID="2" presetClass="entr" presetSubtype="2" fill="hold" grpId="0" nodeType="withEffect">
                                  <p:stCondLst>
                                    <p:cond delay="0"/>
                                  </p:stCondLst>
                                  <p:childTnLst>
                                    <p:set>
                                      <p:cBhvr>
                                        <p:cTn id="13" dur="1" fill="hold">
                                          <p:stCondLst>
                                            <p:cond delay="0"/>
                                          </p:stCondLst>
                                        </p:cTn>
                                        <p:tgtEl>
                                          <p:spTgt spid="21"/>
                                        </p:tgtEl>
                                        <p:attrNameLst>
                                          <p:attrName>style.visibility</p:attrName>
                                        </p:attrNameLst>
                                      </p:cBhvr>
                                      <p:to>
                                        <p:strVal val="visible"/>
                                      </p:to>
                                    </p:set>
                                    <p:anim calcmode="lin" valueType="num">
                                      <p:cBhvr additive="base">
                                        <p:cTn id="14" dur="500" fill="hold"/>
                                        <p:tgtEl>
                                          <p:spTgt spid="21"/>
                                        </p:tgtEl>
                                        <p:attrNameLst>
                                          <p:attrName>ppt_x</p:attrName>
                                        </p:attrNameLst>
                                      </p:cBhvr>
                                      <p:tavLst>
                                        <p:tav tm="0">
                                          <p:val>
                                            <p:strVal val="1+#ppt_w/2"/>
                                          </p:val>
                                        </p:tav>
                                        <p:tav tm="100000">
                                          <p:val>
                                            <p:strVal val="#ppt_x"/>
                                          </p:val>
                                        </p:tav>
                                      </p:tavLst>
                                    </p:anim>
                                    <p:anim calcmode="lin" valueType="num">
                                      <p:cBhvr additive="base">
                                        <p:cTn id="15" dur="500" fill="hold"/>
                                        <p:tgtEl>
                                          <p:spTgt spid="21"/>
                                        </p:tgtEl>
                                        <p:attrNameLst>
                                          <p:attrName>ppt_y</p:attrName>
                                        </p:attrNameLst>
                                      </p:cBhvr>
                                      <p:tavLst>
                                        <p:tav tm="0">
                                          <p:val>
                                            <p:strVal val="#ppt_y"/>
                                          </p:val>
                                        </p:tav>
                                        <p:tav tm="100000">
                                          <p:val>
                                            <p:strVal val="#ppt_y"/>
                                          </p:val>
                                        </p:tav>
                                      </p:tavLst>
                                    </p:anim>
                                  </p:childTnLst>
                                </p:cTn>
                              </p:par>
                              <p:par>
                                <p:cTn id="16" presetID="2" presetClass="entr" presetSubtype="2"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additive="base">
                                        <p:cTn id="18" dur="500" fill="hold"/>
                                        <p:tgtEl>
                                          <p:spTgt spid="16"/>
                                        </p:tgtEl>
                                        <p:attrNameLst>
                                          <p:attrName>ppt_x</p:attrName>
                                        </p:attrNameLst>
                                      </p:cBhvr>
                                      <p:tavLst>
                                        <p:tav tm="0">
                                          <p:val>
                                            <p:strVal val="1+#ppt_w/2"/>
                                          </p:val>
                                        </p:tav>
                                        <p:tav tm="100000">
                                          <p:val>
                                            <p:strVal val="#ppt_x"/>
                                          </p:val>
                                        </p:tav>
                                      </p:tavLst>
                                    </p:anim>
                                    <p:anim calcmode="lin" valueType="num">
                                      <p:cBhvr additive="base">
                                        <p:cTn id="19" dur="500" fill="hold"/>
                                        <p:tgtEl>
                                          <p:spTgt spid="16"/>
                                        </p:tgtEl>
                                        <p:attrNameLst>
                                          <p:attrName>ppt_y</p:attrName>
                                        </p:attrNameLst>
                                      </p:cBhvr>
                                      <p:tavLst>
                                        <p:tav tm="0">
                                          <p:val>
                                            <p:strVal val="#ppt_y"/>
                                          </p:val>
                                        </p:tav>
                                        <p:tav tm="100000">
                                          <p:val>
                                            <p:strVal val="#ppt_y"/>
                                          </p:val>
                                        </p:tav>
                                      </p:tavLst>
                                    </p:anim>
                                  </p:childTnLst>
                                </p:cTn>
                              </p:par>
                              <p:par>
                                <p:cTn id="20" presetID="2" presetClass="entr" presetSubtype="2"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750" fill="hold"/>
                                        <p:tgtEl>
                                          <p:spTgt spid="9"/>
                                        </p:tgtEl>
                                        <p:attrNameLst>
                                          <p:attrName>ppt_x</p:attrName>
                                        </p:attrNameLst>
                                      </p:cBhvr>
                                      <p:tavLst>
                                        <p:tav tm="0">
                                          <p:val>
                                            <p:strVal val="1+#ppt_w/2"/>
                                          </p:val>
                                        </p:tav>
                                        <p:tav tm="100000">
                                          <p:val>
                                            <p:strVal val="#ppt_x"/>
                                          </p:val>
                                        </p:tav>
                                      </p:tavLst>
                                    </p:anim>
                                    <p:anim calcmode="lin" valueType="num">
                                      <p:cBhvr additive="base">
                                        <p:cTn id="23" dur="750" fill="hold"/>
                                        <p:tgtEl>
                                          <p:spTgt spid="9"/>
                                        </p:tgtEl>
                                        <p:attrNameLst>
                                          <p:attrName>ppt_y</p:attrName>
                                        </p:attrNameLst>
                                      </p:cBhvr>
                                      <p:tavLst>
                                        <p:tav tm="0">
                                          <p:val>
                                            <p:strVal val="#ppt_y"/>
                                          </p:val>
                                        </p:tav>
                                        <p:tav tm="100000">
                                          <p:val>
                                            <p:strVal val="#ppt_y"/>
                                          </p:val>
                                        </p:tav>
                                      </p:tavLst>
                                    </p:anim>
                                  </p:childTnLst>
                                </p:cTn>
                              </p:par>
                              <p:par>
                                <p:cTn id="24" presetID="2" presetClass="entr" presetSubtype="2"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1000" fill="hold"/>
                                        <p:tgtEl>
                                          <p:spTgt spid="10"/>
                                        </p:tgtEl>
                                        <p:attrNameLst>
                                          <p:attrName>ppt_x</p:attrName>
                                        </p:attrNameLst>
                                      </p:cBhvr>
                                      <p:tavLst>
                                        <p:tav tm="0">
                                          <p:val>
                                            <p:strVal val="1+#ppt_w/2"/>
                                          </p:val>
                                        </p:tav>
                                        <p:tav tm="100000">
                                          <p:val>
                                            <p:strVal val="#ppt_x"/>
                                          </p:val>
                                        </p:tav>
                                      </p:tavLst>
                                    </p:anim>
                                    <p:anim calcmode="lin" valueType="num">
                                      <p:cBhvr additive="base">
                                        <p:cTn id="27" dur="1000" fill="hold"/>
                                        <p:tgtEl>
                                          <p:spTgt spid="10"/>
                                        </p:tgtEl>
                                        <p:attrNameLst>
                                          <p:attrName>ppt_y</p:attrName>
                                        </p:attrNameLst>
                                      </p:cBhvr>
                                      <p:tavLst>
                                        <p:tav tm="0">
                                          <p:val>
                                            <p:strVal val="#ppt_y"/>
                                          </p:val>
                                        </p:tav>
                                        <p:tav tm="100000">
                                          <p:val>
                                            <p:strVal val="#ppt_y"/>
                                          </p:val>
                                        </p:tav>
                                      </p:tavLst>
                                    </p:anim>
                                  </p:childTnLst>
                                </p:cTn>
                              </p:par>
                              <p:par>
                                <p:cTn id="28" presetID="2" presetClass="entr" presetSubtype="2"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1250" fill="hold"/>
                                        <p:tgtEl>
                                          <p:spTgt spid="11"/>
                                        </p:tgtEl>
                                        <p:attrNameLst>
                                          <p:attrName>ppt_x</p:attrName>
                                        </p:attrNameLst>
                                      </p:cBhvr>
                                      <p:tavLst>
                                        <p:tav tm="0">
                                          <p:val>
                                            <p:strVal val="1+#ppt_w/2"/>
                                          </p:val>
                                        </p:tav>
                                        <p:tav tm="100000">
                                          <p:val>
                                            <p:strVal val="#ppt_x"/>
                                          </p:val>
                                        </p:tav>
                                      </p:tavLst>
                                    </p:anim>
                                    <p:anim calcmode="lin" valueType="num">
                                      <p:cBhvr additive="base">
                                        <p:cTn id="31" dur="1250" fill="hold"/>
                                        <p:tgtEl>
                                          <p:spTgt spid="11"/>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1500" fill="hold"/>
                                        <p:tgtEl>
                                          <p:spTgt spid="14"/>
                                        </p:tgtEl>
                                        <p:attrNameLst>
                                          <p:attrName>ppt_x</p:attrName>
                                        </p:attrNameLst>
                                      </p:cBhvr>
                                      <p:tavLst>
                                        <p:tav tm="0">
                                          <p:val>
                                            <p:strVal val="1+#ppt_w/2"/>
                                          </p:val>
                                        </p:tav>
                                        <p:tav tm="100000">
                                          <p:val>
                                            <p:strVal val="#ppt_x"/>
                                          </p:val>
                                        </p:tav>
                                      </p:tavLst>
                                    </p:anim>
                                    <p:anim calcmode="lin" valueType="num">
                                      <p:cBhvr additive="base">
                                        <p:cTn id="35" dur="1500" fill="hold"/>
                                        <p:tgtEl>
                                          <p:spTgt spid="14"/>
                                        </p:tgtEl>
                                        <p:attrNameLst>
                                          <p:attrName>ppt_y</p:attrName>
                                        </p:attrNameLst>
                                      </p:cBhvr>
                                      <p:tavLst>
                                        <p:tav tm="0">
                                          <p:val>
                                            <p:strVal val="#ppt_y"/>
                                          </p:val>
                                        </p:tav>
                                        <p:tav tm="100000">
                                          <p:val>
                                            <p:strVal val="#ppt_y"/>
                                          </p:val>
                                        </p:tav>
                                      </p:tavLst>
                                    </p:anim>
                                  </p:childTnLst>
                                </p:cTn>
                              </p:par>
                              <p:par>
                                <p:cTn id="36" presetID="2" presetClass="entr" presetSubtype="8"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 calcmode="lin" valueType="num">
                                      <p:cBhvr additive="base">
                                        <p:cTn id="38" dur="500" fill="hold"/>
                                        <p:tgtEl>
                                          <p:spTgt spid="19"/>
                                        </p:tgtEl>
                                        <p:attrNameLst>
                                          <p:attrName>ppt_x</p:attrName>
                                        </p:attrNameLst>
                                      </p:cBhvr>
                                      <p:tavLst>
                                        <p:tav tm="0">
                                          <p:val>
                                            <p:strVal val="0-#ppt_w/2"/>
                                          </p:val>
                                        </p:tav>
                                        <p:tav tm="100000">
                                          <p:val>
                                            <p:strVal val="#ppt_x"/>
                                          </p:val>
                                        </p:tav>
                                      </p:tavLst>
                                    </p:anim>
                                    <p:anim calcmode="lin" valueType="num">
                                      <p:cBhvr additive="base">
                                        <p:cTn id="39" dur="500" fill="hold"/>
                                        <p:tgtEl>
                                          <p:spTgt spid="19"/>
                                        </p:tgtEl>
                                        <p:attrNameLst>
                                          <p:attrName>ppt_y</p:attrName>
                                        </p:attrNameLst>
                                      </p:cBhvr>
                                      <p:tavLst>
                                        <p:tav tm="0">
                                          <p:val>
                                            <p:strVal val="#ppt_y"/>
                                          </p:val>
                                        </p:tav>
                                        <p:tav tm="100000">
                                          <p:val>
                                            <p:strVal val="#ppt_y"/>
                                          </p:val>
                                        </p:tav>
                                      </p:tavLst>
                                    </p:anim>
                                  </p:childTnLst>
                                </p:cTn>
                              </p:par>
                              <p:par>
                                <p:cTn id="40" presetID="2" presetClass="entr" presetSubtype="8" fill="hold" grpId="0" nodeType="withEffect">
                                  <p:stCondLst>
                                    <p:cond delay="0"/>
                                  </p:stCondLst>
                                  <p:childTnLst>
                                    <p:set>
                                      <p:cBhvr>
                                        <p:cTn id="41" dur="1" fill="hold">
                                          <p:stCondLst>
                                            <p:cond delay="0"/>
                                          </p:stCondLst>
                                        </p:cTn>
                                        <p:tgtEl>
                                          <p:spTgt spid="32"/>
                                        </p:tgtEl>
                                        <p:attrNameLst>
                                          <p:attrName>style.visibility</p:attrName>
                                        </p:attrNameLst>
                                      </p:cBhvr>
                                      <p:to>
                                        <p:strVal val="visible"/>
                                      </p:to>
                                    </p:set>
                                    <p:anim calcmode="lin" valueType="num">
                                      <p:cBhvr additive="base">
                                        <p:cTn id="42" dur="500" fill="hold"/>
                                        <p:tgtEl>
                                          <p:spTgt spid="32"/>
                                        </p:tgtEl>
                                        <p:attrNameLst>
                                          <p:attrName>ppt_x</p:attrName>
                                        </p:attrNameLst>
                                      </p:cBhvr>
                                      <p:tavLst>
                                        <p:tav tm="0">
                                          <p:val>
                                            <p:strVal val="0-#ppt_w/2"/>
                                          </p:val>
                                        </p:tav>
                                        <p:tav tm="100000">
                                          <p:val>
                                            <p:strVal val="#ppt_x"/>
                                          </p:val>
                                        </p:tav>
                                      </p:tavLst>
                                    </p:anim>
                                    <p:anim calcmode="lin" valueType="num">
                                      <p:cBhvr additive="base">
                                        <p:cTn id="43" dur="500" fill="hold"/>
                                        <p:tgtEl>
                                          <p:spTgt spid="32"/>
                                        </p:tgtEl>
                                        <p:attrNameLst>
                                          <p:attrName>ppt_y</p:attrName>
                                        </p:attrNameLst>
                                      </p:cBhvr>
                                      <p:tavLst>
                                        <p:tav tm="0">
                                          <p:val>
                                            <p:strVal val="#ppt_y"/>
                                          </p:val>
                                        </p:tav>
                                        <p:tav tm="100000">
                                          <p:val>
                                            <p:strVal val="#ppt_y"/>
                                          </p:val>
                                        </p:tav>
                                      </p:tavLst>
                                    </p:anim>
                                  </p:childTnLst>
                                </p:cTn>
                              </p:par>
                              <p:par>
                                <p:cTn id="44" presetID="2" presetClass="entr" presetSubtype="2" fill="hold" grpId="0" nodeType="withEffect">
                                  <p:stCondLst>
                                    <p:cond delay="0"/>
                                  </p:stCondLst>
                                  <p:childTnLst>
                                    <p:set>
                                      <p:cBhvr>
                                        <p:cTn id="45" dur="1" fill="hold">
                                          <p:stCondLst>
                                            <p:cond delay="0"/>
                                          </p:stCondLst>
                                        </p:cTn>
                                        <p:tgtEl>
                                          <p:spTgt spid="2"/>
                                        </p:tgtEl>
                                        <p:attrNameLst>
                                          <p:attrName>style.visibility</p:attrName>
                                        </p:attrNameLst>
                                      </p:cBhvr>
                                      <p:to>
                                        <p:strVal val="visible"/>
                                      </p:to>
                                    </p:set>
                                    <p:anim calcmode="lin" valueType="num">
                                      <p:cBhvr additive="base">
                                        <p:cTn id="46" dur="1000" fill="hold"/>
                                        <p:tgtEl>
                                          <p:spTgt spid="2"/>
                                        </p:tgtEl>
                                        <p:attrNameLst>
                                          <p:attrName>ppt_x</p:attrName>
                                        </p:attrNameLst>
                                      </p:cBhvr>
                                      <p:tavLst>
                                        <p:tav tm="0">
                                          <p:val>
                                            <p:strVal val="1+#ppt_w/2"/>
                                          </p:val>
                                        </p:tav>
                                        <p:tav tm="100000">
                                          <p:val>
                                            <p:strVal val="#ppt_x"/>
                                          </p:val>
                                        </p:tav>
                                      </p:tavLst>
                                    </p:anim>
                                    <p:anim calcmode="lin" valueType="num">
                                      <p:cBhvr additive="base">
                                        <p:cTn id="47" dur="10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9" grpId="0" animBg="1"/>
      <p:bldP spid="10" grpId="0" animBg="1"/>
      <p:bldP spid="11" grpId="0" animBg="1"/>
      <p:bldP spid="14" grpId="0" animBg="1"/>
      <p:bldP spid="21" grpId="0" animBg="1"/>
      <p:bldP spid="23" grpId="0"/>
      <p:bldP spid="24" grpId="0"/>
      <p:bldP spid="19" grpId="0" animBg="1"/>
      <p:bldP spid="32" grpId="0" animBg="1"/>
      <p:bldP spid="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4B352-755E-637D-2C4B-4D3B59A44ED2}"/>
              </a:ext>
            </a:extLst>
          </p:cNvPr>
          <p:cNvSpPr>
            <a:spLocks noGrp="1"/>
          </p:cNvSpPr>
          <p:nvPr>
            <p:ph type="title"/>
          </p:nvPr>
        </p:nvSpPr>
        <p:spPr/>
        <p:txBody>
          <a:bodyPr/>
          <a:lstStyle/>
          <a:p>
            <a:pPr algn="ctr"/>
            <a:r>
              <a:rPr lang="en-US" dirty="0"/>
              <a:t>Gross Profit Margin Ratio</a:t>
            </a:r>
          </a:p>
        </p:txBody>
      </p:sp>
      <p:graphicFrame>
        <p:nvGraphicFramePr>
          <p:cNvPr id="6" name="Content Placeholder 5">
            <a:extLst>
              <a:ext uri="{FF2B5EF4-FFF2-40B4-BE49-F238E27FC236}">
                <a16:creationId xmlns:a16="http://schemas.microsoft.com/office/drawing/2014/main" id="{21A38990-9DA2-1AE2-9685-0D56668C5DA8}"/>
              </a:ext>
            </a:extLst>
          </p:cNvPr>
          <p:cNvGraphicFramePr>
            <a:graphicFrameLocks noGrp="1"/>
          </p:cNvGraphicFramePr>
          <p:nvPr>
            <p:ph idx="1"/>
            <p:extLst>
              <p:ext uri="{D42A27DB-BD31-4B8C-83A1-F6EECF244321}">
                <p14:modId xmlns:p14="http://schemas.microsoft.com/office/powerpoint/2010/main" val="2672169885"/>
              </p:ext>
            </p:extLst>
          </p:nvPr>
        </p:nvGraphicFramePr>
        <p:xfrm>
          <a:off x="1142597" y="2409568"/>
          <a:ext cx="10077338" cy="308919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2E294FDE-B2A9-8521-0847-175B750240A6}"/>
              </a:ext>
            </a:extLst>
          </p:cNvPr>
          <p:cNvSpPr txBox="1"/>
          <p:nvPr/>
        </p:nvSpPr>
        <p:spPr>
          <a:xfrm>
            <a:off x="531341" y="5498758"/>
            <a:ext cx="11034583" cy="966803"/>
          </a:xfrm>
          <a:prstGeom prst="rect">
            <a:avLst/>
          </a:prstGeom>
          <a:noFill/>
          <a:ln>
            <a:noFill/>
          </a:ln>
        </p:spPr>
        <p:txBody>
          <a:bodyPr wrap="square" rtlCol="0">
            <a:spAutoFit/>
          </a:bodyPr>
          <a:lstStyle/>
          <a:p>
            <a:pPr marL="0" marR="0" algn="just">
              <a:lnSpc>
                <a:spcPct val="107000"/>
              </a:lnSpc>
              <a:spcBef>
                <a:spcPts val="0"/>
              </a:spcBef>
              <a:spcAft>
                <a:spcPts val="800"/>
              </a:spcAft>
            </a:pPr>
            <a:r>
              <a:rPr lang="en-US" sz="1800" b="1"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cs typeface="Times New Roman" panose="02020603050405020304" pitchFamily="18" charset="0"/>
              </a:rPr>
              <a:t>Interpretation</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The gross profit ratio of Islamic Finance and Investment Limited presents decreasing trends. Although, it rises in 2016 at a glance. In 2016 gross profit ratio is 38.9%. It was the highest ratio within 5 years. It shows decreasing trends from 2017 up to 2019.Accordingly, it represents the company’s unprofitability.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7943040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508D8E7C-0686-9AE9-D8D7-C36A02783D4B}"/>
              </a:ext>
            </a:extLst>
          </p:cNvPr>
          <p:cNvGraphicFramePr/>
          <p:nvPr>
            <p:extLst>
              <p:ext uri="{D42A27DB-BD31-4B8C-83A1-F6EECF244321}">
                <p14:modId xmlns:p14="http://schemas.microsoft.com/office/powerpoint/2010/main" val="3340485487"/>
              </p:ext>
            </p:extLst>
          </p:nvPr>
        </p:nvGraphicFramePr>
        <p:xfrm>
          <a:off x="1154954" y="2360140"/>
          <a:ext cx="10089695" cy="3052119"/>
        </p:xfrm>
        <a:graphic>
          <a:graphicData uri="http://schemas.openxmlformats.org/drawingml/2006/chart">
            <c:chart xmlns:c="http://schemas.openxmlformats.org/drawingml/2006/chart" xmlns:r="http://schemas.openxmlformats.org/officeDocument/2006/relationships" r:id="rId2"/>
          </a:graphicData>
        </a:graphic>
      </p:graphicFrame>
      <p:sp>
        <p:nvSpPr>
          <p:cNvPr id="5" name="Title 4">
            <a:extLst>
              <a:ext uri="{FF2B5EF4-FFF2-40B4-BE49-F238E27FC236}">
                <a16:creationId xmlns:a16="http://schemas.microsoft.com/office/drawing/2014/main" id="{7F863096-7353-9CC3-E4EC-63EAAB9829A8}"/>
              </a:ext>
            </a:extLst>
          </p:cNvPr>
          <p:cNvSpPr>
            <a:spLocks noGrp="1"/>
          </p:cNvSpPr>
          <p:nvPr>
            <p:ph type="title"/>
          </p:nvPr>
        </p:nvSpPr>
        <p:spPr/>
        <p:txBody>
          <a:bodyPr/>
          <a:lstStyle/>
          <a:p>
            <a:pPr algn="ctr"/>
            <a:r>
              <a:rPr lang="en-US" dirty="0"/>
              <a:t>Operating Profit Margin Ratio</a:t>
            </a:r>
          </a:p>
        </p:txBody>
      </p:sp>
      <p:sp>
        <p:nvSpPr>
          <p:cNvPr id="7" name="TextBox 6">
            <a:extLst>
              <a:ext uri="{FF2B5EF4-FFF2-40B4-BE49-F238E27FC236}">
                <a16:creationId xmlns:a16="http://schemas.microsoft.com/office/drawing/2014/main" id="{EA26EFD2-32A4-3BBD-5BFB-B89446770B22}"/>
              </a:ext>
            </a:extLst>
          </p:cNvPr>
          <p:cNvSpPr txBox="1"/>
          <p:nvPr/>
        </p:nvSpPr>
        <p:spPr>
          <a:xfrm>
            <a:off x="947351" y="5511114"/>
            <a:ext cx="10297298" cy="1263166"/>
          </a:xfrm>
          <a:prstGeom prst="rect">
            <a:avLst/>
          </a:prstGeom>
          <a:noFill/>
          <a:ln>
            <a:noFill/>
          </a:ln>
        </p:spPr>
        <p:txBody>
          <a:bodyPr wrap="square" rtlCol="0">
            <a:spAutoFit/>
          </a:bodyPr>
          <a:lstStyle/>
          <a:p>
            <a:pPr marL="0" marR="0" algn="just">
              <a:lnSpc>
                <a:spcPct val="107000"/>
              </a:lnSpc>
              <a:spcBef>
                <a:spcPts val="0"/>
              </a:spcBef>
              <a:spcAft>
                <a:spcPts val="800"/>
              </a:spcAft>
            </a:pPr>
            <a:r>
              <a:rPr lang="en-US" sz="1800" b="1">
                <a:effectLst/>
                <a:latin typeface="Times New Roman" panose="02020603050405020304" pitchFamily="18" charset="0"/>
                <a:ea typeface="Calibri" panose="020F0502020204030204" pitchFamily="34" charset="0"/>
                <a:cs typeface="Times New Roman" panose="02020603050405020304" pitchFamily="18" charset="0"/>
              </a:rPr>
              <a:t>Interpretation:</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The operating profit margin ratio of Islamic Finance and Investment Limited presents decreasing trends. Although, it rises in 2016 at a glance. In 2016 the operating profit margin ratio is 33.06%. It was the highest ratio within 5 years. It shows decreasing trends from 2017 up to 2019. Accordingly, it represents the company’ unprofitability.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7748632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14" presetClass="entr" presetSubtype="1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CB8E2-9966-E872-3C49-8452B513B6E9}"/>
              </a:ext>
            </a:extLst>
          </p:cNvPr>
          <p:cNvSpPr>
            <a:spLocks noGrp="1"/>
          </p:cNvSpPr>
          <p:nvPr>
            <p:ph type="title"/>
          </p:nvPr>
        </p:nvSpPr>
        <p:spPr/>
        <p:txBody>
          <a:bodyPr/>
          <a:lstStyle/>
          <a:p>
            <a:pPr algn="ctr"/>
            <a:r>
              <a:rPr lang="en-US" dirty="0"/>
              <a:t>Net Profit Margin Ratio</a:t>
            </a:r>
          </a:p>
        </p:txBody>
      </p:sp>
      <p:graphicFrame>
        <p:nvGraphicFramePr>
          <p:cNvPr id="4" name="Chart 3">
            <a:extLst>
              <a:ext uri="{FF2B5EF4-FFF2-40B4-BE49-F238E27FC236}">
                <a16:creationId xmlns:a16="http://schemas.microsoft.com/office/drawing/2014/main" id="{DF25E6AD-9205-FF45-B63F-6ED927BBD1EC}"/>
              </a:ext>
            </a:extLst>
          </p:cNvPr>
          <p:cNvGraphicFramePr/>
          <p:nvPr>
            <p:extLst>
              <p:ext uri="{D42A27DB-BD31-4B8C-83A1-F6EECF244321}">
                <p14:modId xmlns:p14="http://schemas.microsoft.com/office/powerpoint/2010/main" val="1815571074"/>
              </p:ext>
            </p:extLst>
          </p:nvPr>
        </p:nvGraphicFramePr>
        <p:xfrm>
          <a:off x="976184" y="2409568"/>
          <a:ext cx="10144897" cy="2660564"/>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9AE25D86-838C-3C41-6842-C73459CC8E9F}"/>
              </a:ext>
            </a:extLst>
          </p:cNvPr>
          <p:cNvSpPr txBox="1"/>
          <p:nvPr/>
        </p:nvSpPr>
        <p:spPr>
          <a:xfrm>
            <a:off x="976184" y="5412259"/>
            <a:ext cx="10144897" cy="966803"/>
          </a:xfrm>
          <a:prstGeom prst="rect">
            <a:avLst/>
          </a:prstGeom>
          <a:noFill/>
        </p:spPr>
        <p:txBody>
          <a:bodyPr wrap="square" rtlCol="0">
            <a:spAutoFit/>
          </a:bodyPr>
          <a:lstStyle/>
          <a:p>
            <a:pPr marL="0" marR="0" algn="just">
              <a:lnSpc>
                <a:spcPct val="107000"/>
              </a:lnSpc>
              <a:spcBef>
                <a:spcPts val="0"/>
              </a:spcBef>
              <a:spcAft>
                <a:spcPts val="8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Interpretation: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profit margin ratio of Islamic Finance and Investment Limited presents decreasing trends. Although, 2015 to 2017 the ratio is rising .In 2017 the highest ratio within 5 years. It shows decreasing trends from 2018 up to 2019.Accordingly, it represents the company’ unprofitability.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7686430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750"/>
                                        <p:tgtEl>
                                          <p:spTgt spid="2"/>
                                        </p:tgtEl>
                                      </p:cBhvr>
                                    </p:animEffect>
                                  </p:childTnLst>
                                </p:cTn>
                              </p:par>
                              <p:par>
                                <p:cTn id="8" presetID="2" presetClass="entr" presetSubtype="8"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fill="hold"/>
                                        <p:tgtEl>
                                          <p:spTgt spid="5"/>
                                        </p:tgtEl>
                                        <p:attrNameLst>
                                          <p:attrName>ppt_x</p:attrName>
                                        </p:attrNameLst>
                                      </p:cBhvr>
                                      <p:tavLst>
                                        <p:tav tm="0">
                                          <p:val>
                                            <p:strVal val="0-#ppt_w/2"/>
                                          </p:val>
                                        </p:tav>
                                        <p:tav tm="100000">
                                          <p:val>
                                            <p:strVal val="#ppt_x"/>
                                          </p:val>
                                        </p:tav>
                                      </p:tavLst>
                                    </p:anim>
                                    <p:anim calcmode="lin" valueType="num">
                                      <p:cBhvr additive="base">
                                        <p:cTn id="11"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3E1AD-084F-63FB-9169-D6FCD3375AE0}"/>
              </a:ext>
            </a:extLst>
          </p:cNvPr>
          <p:cNvSpPr>
            <a:spLocks noGrp="1"/>
          </p:cNvSpPr>
          <p:nvPr>
            <p:ph type="title"/>
          </p:nvPr>
        </p:nvSpPr>
        <p:spPr/>
        <p:txBody>
          <a:bodyPr/>
          <a:lstStyle/>
          <a:p>
            <a:pPr algn="ctr"/>
            <a:r>
              <a:rPr lang="en-US" dirty="0"/>
              <a:t>Earning Per Share</a:t>
            </a:r>
          </a:p>
        </p:txBody>
      </p:sp>
      <p:graphicFrame>
        <p:nvGraphicFramePr>
          <p:cNvPr id="4" name="Chart 3">
            <a:extLst>
              <a:ext uri="{FF2B5EF4-FFF2-40B4-BE49-F238E27FC236}">
                <a16:creationId xmlns:a16="http://schemas.microsoft.com/office/drawing/2014/main" id="{0B5C78AF-2DC9-1951-0D6B-845A76926C6E}"/>
              </a:ext>
            </a:extLst>
          </p:cNvPr>
          <p:cNvGraphicFramePr/>
          <p:nvPr>
            <p:extLst>
              <p:ext uri="{D42A27DB-BD31-4B8C-83A1-F6EECF244321}">
                <p14:modId xmlns:p14="http://schemas.microsoft.com/office/powerpoint/2010/main" val="932985109"/>
              </p:ext>
            </p:extLst>
          </p:nvPr>
        </p:nvGraphicFramePr>
        <p:xfrm>
          <a:off x="1154954" y="2372498"/>
          <a:ext cx="9990841" cy="3027406"/>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BC2B44CF-1CF1-9007-AA83-638CAD3F6E2C}"/>
              </a:ext>
            </a:extLst>
          </p:cNvPr>
          <p:cNvSpPr txBox="1"/>
          <p:nvPr/>
        </p:nvSpPr>
        <p:spPr>
          <a:xfrm>
            <a:off x="1154954" y="5634682"/>
            <a:ext cx="9990841" cy="966803"/>
          </a:xfrm>
          <a:prstGeom prst="rect">
            <a:avLst/>
          </a:prstGeom>
          <a:noFill/>
        </p:spPr>
        <p:txBody>
          <a:bodyPr wrap="square" rtlCol="0">
            <a:spAutoFit/>
          </a:bodyPr>
          <a:lstStyle/>
          <a:p>
            <a:pPr marL="0" marR="0" algn="just">
              <a:lnSpc>
                <a:spcPct val="107000"/>
              </a:lnSpc>
              <a:spcBef>
                <a:spcPts val="0"/>
              </a:spcBef>
              <a:spcAft>
                <a:spcPts val="8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Interpretation: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EPS represents the amount earn on behalf of each outstanding share of common stock. The EPS ratio of Islamic Finance and Investment Limited presents decreasing trends. Although, in 2016 the ratio is 2.13. It was the highest ratio within 5 years. It shows decreasing trends from 2017 up to 2019.</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8425904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out)">
                                      <p:cBhvr>
                                        <p:cTn id="7" dur="1500"/>
                                        <p:tgtEl>
                                          <p:spTgt spid="2"/>
                                        </p:tgtEl>
                                      </p:cBhvr>
                                    </p:animEffect>
                                  </p:childTnLst>
                                </p:cTn>
                              </p:par>
                              <p:par>
                                <p:cTn id="8" presetID="47"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anim calcmode="lin" valueType="num">
                                      <p:cBhvr>
                                        <p:cTn id="11" dur="1000" fill="hold"/>
                                        <p:tgtEl>
                                          <p:spTgt spid="5"/>
                                        </p:tgtEl>
                                        <p:attrNameLst>
                                          <p:attrName>ppt_x</p:attrName>
                                        </p:attrNameLst>
                                      </p:cBhvr>
                                      <p:tavLst>
                                        <p:tav tm="0">
                                          <p:val>
                                            <p:strVal val="#ppt_x"/>
                                          </p:val>
                                        </p:tav>
                                        <p:tav tm="100000">
                                          <p:val>
                                            <p:strVal val="#ppt_x"/>
                                          </p:val>
                                        </p:tav>
                                      </p:tavLst>
                                    </p:anim>
                                    <p:anim calcmode="lin" valueType="num">
                                      <p:cBhvr>
                                        <p:cTn id="1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0CFE0-1AD1-1EFD-70E6-0C472D0937EC}"/>
              </a:ext>
            </a:extLst>
          </p:cNvPr>
          <p:cNvSpPr>
            <a:spLocks noGrp="1"/>
          </p:cNvSpPr>
          <p:nvPr>
            <p:ph type="title"/>
          </p:nvPr>
        </p:nvSpPr>
        <p:spPr/>
        <p:txBody>
          <a:bodyPr/>
          <a:lstStyle/>
          <a:p>
            <a:pPr algn="ctr"/>
            <a:r>
              <a:rPr lang="en-US" dirty="0"/>
              <a:t>Return On Total Assets</a:t>
            </a:r>
          </a:p>
        </p:txBody>
      </p:sp>
      <p:graphicFrame>
        <p:nvGraphicFramePr>
          <p:cNvPr id="4" name="Chart 3">
            <a:extLst>
              <a:ext uri="{FF2B5EF4-FFF2-40B4-BE49-F238E27FC236}">
                <a16:creationId xmlns:a16="http://schemas.microsoft.com/office/drawing/2014/main" id="{C7986588-BF7F-0C88-BEED-77D9F59AAEB1}"/>
              </a:ext>
            </a:extLst>
          </p:cNvPr>
          <p:cNvGraphicFramePr/>
          <p:nvPr>
            <p:extLst>
              <p:ext uri="{D42A27DB-BD31-4B8C-83A1-F6EECF244321}">
                <p14:modId xmlns:p14="http://schemas.microsoft.com/office/powerpoint/2010/main" val="2928787810"/>
              </p:ext>
            </p:extLst>
          </p:nvPr>
        </p:nvGraphicFramePr>
        <p:xfrm>
          <a:off x="1154954" y="2479588"/>
          <a:ext cx="10027911" cy="284617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69A6290A-2843-68B4-53F1-F916E051960A}"/>
              </a:ext>
            </a:extLst>
          </p:cNvPr>
          <p:cNvSpPr txBox="1"/>
          <p:nvPr/>
        </p:nvSpPr>
        <p:spPr>
          <a:xfrm>
            <a:off x="1154954" y="5585254"/>
            <a:ext cx="10027911" cy="670440"/>
          </a:xfrm>
          <a:prstGeom prst="rect">
            <a:avLst/>
          </a:prstGeom>
          <a:noFill/>
        </p:spPr>
        <p:txBody>
          <a:bodyPr wrap="square" rtlCol="0">
            <a:spAutoFit/>
          </a:bodyPr>
          <a:lstStyle/>
          <a:p>
            <a:pPr marL="0" marR="0" algn="just">
              <a:lnSpc>
                <a:spcPct val="107000"/>
              </a:lnSpc>
              <a:spcBef>
                <a:spcPts val="0"/>
              </a:spcBef>
              <a:spcAft>
                <a:spcPts val="8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Interpretation: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The return on asset ratio of Islamic Finance and Investment Limited shows the decreasing trend from 2015 up to 2019. It means company’s total assets are not much active to generate profit.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4198335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2" presetClass="entr" presetSubtype="8"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750" fill="hold"/>
                                        <p:tgtEl>
                                          <p:spTgt spid="5"/>
                                        </p:tgtEl>
                                        <p:attrNameLst>
                                          <p:attrName>ppt_x</p:attrName>
                                        </p:attrNameLst>
                                      </p:cBhvr>
                                      <p:tavLst>
                                        <p:tav tm="0">
                                          <p:val>
                                            <p:strVal val="0-#ppt_w/2"/>
                                          </p:val>
                                        </p:tav>
                                        <p:tav tm="100000">
                                          <p:val>
                                            <p:strVal val="#ppt_x"/>
                                          </p:val>
                                        </p:tav>
                                      </p:tavLst>
                                    </p:anim>
                                    <p:anim calcmode="lin" valueType="num">
                                      <p:cBhvr additive="base">
                                        <p:cTn id="11"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32B6F-D9D4-0715-AB38-53C1927DC597}"/>
              </a:ext>
            </a:extLst>
          </p:cNvPr>
          <p:cNvSpPr>
            <a:spLocks noGrp="1"/>
          </p:cNvSpPr>
          <p:nvPr>
            <p:ph type="title"/>
          </p:nvPr>
        </p:nvSpPr>
        <p:spPr/>
        <p:txBody>
          <a:bodyPr/>
          <a:lstStyle/>
          <a:p>
            <a:pPr algn="ctr"/>
            <a:r>
              <a:rPr lang="en-US" dirty="0"/>
              <a:t>Return On Common Equity</a:t>
            </a:r>
          </a:p>
        </p:txBody>
      </p:sp>
      <p:graphicFrame>
        <p:nvGraphicFramePr>
          <p:cNvPr id="4" name="Chart 3">
            <a:extLst>
              <a:ext uri="{FF2B5EF4-FFF2-40B4-BE49-F238E27FC236}">
                <a16:creationId xmlns:a16="http://schemas.microsoft.com/office/drawing/2014/main" id="{297F87A4-A3CB-776F-FA96-7118A446C900}"/>
              </a:ext>
            </a:extLst>
          </p:cNvPr>
          <p:cNvGraphicFramePr/>
          <p:nvPr>
            <p:extLst>
              <p:ext uri="{D42A27DB-BD31-4B8C-83A1-F6EECF244321}">
                <p14:modId xmlns:p14="http://schemas.microsoft.com/office/powerpoint/2010/main" val="602887752"/>
              </p:ext>
            </p:extLst>
          </p:nvPr>
        </p:nvGraphicFramePr>
        <p:xfrm>
          <a:off x="1154954" y="2458995"/>
          <a:ext cx="10003197" cy="2594919"/>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4AF5D1B5-AFD1-CC1D-EE71-BFEB32C1D815}"/>
              </a:ext>
            </a:extLst>
          </p:cNvPr>
          <p:cNvSpPr txBox="1"/>
          <p:nvPr/>
        </p:nvSpPr>
        <p:spPr>
          <a:xfrm>
            <a:off x="1154954" y="5362832"/>
            <a:ext cx="10003197" cy="1263166"/>
          </a:xfrm>
          <a:prstGeom prst="rect">
            <a:avLst/>
          </a:prstGeom>
          <a:noFill/>
        </p:spPr>
        <p:txBody>
          <a:bodyPr wrap="square" rtlCol="0">
            <a:spAutoFit/>
          </a:bodyPr>
          <a:lstStyle/>
          <a:p>
            <a:pPr marL="0" marR="0" algn="just">
              <a:lnSpc>
                <a:spcPct val="107000"/>
              </a:lnSpc>
              <a:spcBef>
                <a:spcPts val="0"/>
              </a:spcBef>
              <a:spcAft>
                <a:spcPts val="800"/>
              </a:spcAft>
            </a:pP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Interpretation:</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The </a:t>
            </a:r>
            <a:r>
              <a:rPr lang="en-US" sz="1800">
                <a:effectLst/>
                <a:latin typeface="Times New Roman" panose="02020603050405020304" pitchFamily="18" charset="0"/>
                <a:ea typeface="Calibri" panose="020F0502020204030204" pitchFamily="34" charset="0"/>
                <a:cs typeface="Times New Roman" panose="02020603050405020304" pitchFamily="18" charset="0"/>
              </a:rPr>
              <a:t>Return on Common Equity ratio of</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Islamic Finance and Investment Limited shows decreasing trends. In 2015 to 2016 it rises at glance. In 2016, ratio level was high 15.1%. It was the highest rate within 5 years. It shows decreasing trends from 2017 to 2019. It indicate that shareholders invest money or asset property can’t keep peace with generating profit.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0752411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D0FB05-0374-0BD5-5EFB-92E90330ECB6}"/>
              </a:ext>
            </a:extLst>
          </p:cNvPr>
          <p:cNvSpPr>
            <a:spLocks noGrp="1"/>
          </p:cNvSpPr>
          <p:nvPr>
            <p:ph type="ctrTitle"/>
          </p:nvPr>
        </p:nvSpPr>
        <p:spPr/>
        <p:txBody>
          <a:bodyPr/>
          <a:lstStyle/>
          <a:p>
            <a:r>
              <a:rPr lang="en-GB" sz="4000" b="0" dirty="0"/>
              <a:t>Debt Ratios</a:t>
            </a:r>
            <a:endParaRPr lang="en-US" sz="4000" dirty="0"/>
          </a:p>
        </p:txBody>
      </p:sp>
    </p:spTree>
    <p:extLst>
      <p:ext uri="{BB962C8B-B14F-4D97-AF65-F5344CB8AC3E}">
        <p14:creationId xmlns:p14="http://schemas.microsoft.com/office/powerpoint/2010/main" val="242991398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16D825-0283-066B-C408-120D1AB65978}"/>
              </a:ext>
            </a:extLst>
          </p:cNvPr>
          <p:cNvSpPr>
            <a:spLocks noGrp="1"/>
          </p:cNvSpPr>
          <p:nvPr>
            <p:ph type="title"/>
          </p:nvPr>
        </p:nvSpPr>
        <p:spPr/>
        <p:txBody>
          <a:bodyPr/>
          <a:lstStyle/>
          <a:p>
            <a:pPr algn="ctr"/>
            <a:r>
              <a:rPr lang="en-US" dirty="0"/>
              <a:t>Debt ratio</a:t>
            </a:r>
          </a:p>
        </p:txBody>
      </p:sp>
      <p:graphicFrame>
        <p:nvGraphicFramePr>
          <p:cNvPr id="5" name="Content Placeholder 4">
            <a:extLst>
              <a:ext uri="{FF2B5EF4-FFF2-40B4-BE49-F238E27FC236}">
                <a16:creationId xmlns:a16="http://schemas.microsoft.com/office/drawing/2014/main" id="{23114F96-C57E-569E-EA5E-F5566B6768C8}"/>
              </a:ext>
            </a:extLst>
          </p:cNvPr>
          <p:cNvGraphicFramePr>
            <a:graphicFrameLocks noGrp="1"/>
          </p:cNvGraphicFramePr>
          <p:nvPr>
            <p:ph idx="1"/>
            <p:extLst>
              <p:ext uri="{D42A27DB-BD31-4B8C-83A1-F6EECF244321}">
                <p14:modId xmlns:p14="http://schemas.microsoft.com/office/powerpoint/2010/main" val="1051983774"/>
              </p:ext>
            </p:extLst>
          </p:nvPr>
        </p:nvGraphicFramePr>
        <p:xfrm>
          <a:off x="1154954" y="2603500"/>
          <a:ext cx="10027911" cy="2932327"/>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BE55123B-4FCD-FF63-DCFA-D137C793E610}"/>
              </a:ext>
            </a:extLst>
          </p:cNvPr>
          <p:cNvSpPr txBox="1"/>
          <p:nvPr/>
        </p:nvSpPr>
        <p:spPr>
          <a:xfrm>
            <a:off x="1154954" y="5748405"/>
            <a:ext cx="10027911" cy="973668"/>
          </a:xfrm>
          <a:prstGeom prst="rect">
            <a:avLst/>
          </a:prstGeom>
          <a:noFill/>
        </p:spPr>
        <p:txBody>
          <a:bodyPr wrap="square" rtlCol="0">
            <a:spAutoFit/>
          </a:bodyPr>
          <a:lstStyle/>
          <a:p>
            <a:pPr marL="0" marR="0" algn="just">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Interpretation: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Generally, the higher the debt ratio, the greater the company’s degree of indebtedness and the more financial leverage it has. For Islamic Finance and Investment Limited, the ratio shows that the company is so much risky as it has so much financial leverage.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0260405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2"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2)">
                                      <p:cBhvr>
                                        <p:cTn id="7" dur="1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E39C83B-4106-4E6A-4C9F-F564C9850C84}"/>
              </a:ext>
            </a:extLst>
          </p:cNvPr>
          <p:cNvSpPr>
            <a:spLocks noGrp="1"/>
          </p:cNvSpPr>
          <p:nvPr>
            <p:ph type="title"/>
          </p:nvPr>
        </p:nvSpPr>
        <p:spPr/>
        <p:txBody>
          <a:bodyPr/>
          <a:lstStyle/>
          <a:p>
            <a:pPr algn="ctr"/>
            <a:r>
              <a:rPr lang="en-US" dirty="0"/>
              <a:t>Times Interest Earned Ratio</a:t>
            </a:r>
          </a:p>
        </p:txBody>
      </p:sp>
      <p:graphicFrame>
        <p:nvGraphicFramePr>
          <p:cNvPr id="8" name="Content Placeholder 7">
            <a:extLst>
              <a:ext uri="{FF2B5EF4-FFF2-40B4-BE49-F238E27FC236}">
                <a16:creationId xmlns:a16="http://schemas.microsoft.com/office/drawing/2014/main" id="{DB50C4C6-FBD8-4984-98F5-300964AA9A9A}"/>
              </a:ext>
            </a:extLst>
          </p:cNvPr>
          <p:cNvGraphicFramePr>
            <a:graphicFrameLocks noGrp="1"/>
          </p:cNvGraphicFramePr>
          <p:nvPr>
            <p:ph idx="1"/>
            <p:extLst>
              <p:ext uri="{D42A27DB-BD31-4B8C-83A1-F6EECF244321}">
                <p14:modId xmlns:p14="http://schemas.microsoft.com/office/powerpoint/2010/main" val="4228551401"/>
              </p:ext>
            </p:extLst>
          </p:nvPr>
        </p:nvGraphicFramePr>
        <p:xfrm>
          <a:off x="1154954" y="2458996"/>
          <a:ext cx="10077338"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FFC60C38-922A-71B5-C213-579E1654C0EB}"/>
              </a:ext>
            </a:extLst>
          </p:cNvPr>
          <p:cNvSpPr txBox="1"/>
          <p:nvPr/>
        </p:nvSpPr>
        <p:spPr>
          <a:xfrm>
            <a:off x="1154954" y="5498757"/>
            <a:ext cx="10077338" cy="1000897"/>
          </a:xfrm>
          <a:prstGeom prst="rect">
            <a:avLst/>
          </a:prstGeom>
          <a:noFill/>
        </p:spPr>
        <p:txBody>
          <a:bodyPr wrap="square" rtlCol="0">
            <a:spAutoFit/>
          </a:bodyPr>
          <a:lstStyle/>
          <a:p>
            <a:pPr marL="0" marR="0" algn="just">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Interpretation: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higher the value of this ratio, the better the company is able to fulfill its interest. For Islamic Finance and Investment Limited, the ratio of the company is in good shape. It can fulfill its interest without any kind of hesitation.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2727339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out)">
                                      <p:cBhvr>
                                        <p:cTn id="7" dur="1500"/>
                                        <p:tgtEl>
                                          <p:spTgt spid="5"/>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circle(in)">
                                      <p:cBhvr>
                                        <p:cTn id="10"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5640114-1937-FBA7-C0E7-3038BD1542F8}"/>
              </a:ext>
            </a:extLst>
          </p:cNvPr>
          <p:cNvSpPr>
            <a:spLocks noGrp="1"/>
          </p:cNvSpPr>
          <p:nvPr>
            <p:ph type="ctrTitle"/>
          </p:nvPr>
        </p:nvSpPr>
        <p:spPr/>
        <p:txBody>
          <a:bodyPr/>
          <a:lstStyle/>
          <a:p>
            <a:r>
              <a:rPr lang="en-US" dirty="0"/>
              <a:t>Market Ratios</a:t>
            </a:r>
          </a:p>
        </p:txBody>
      </p:sp>
    </p:spTree>
    <p:extLst>
      <p:ext uri="{BB962C8B-B14F-4D97-AF65-F5344CB8AC3E}">
        <p14:creationId xmlns:p14="http://schemas.microsoft.com/office/powerpoint/2010/main" val="277122593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7B070A3-B220-52C9-0EA6-CEA2B5E83F51}"/>
              </a:ext>
            </a:extLst>
          </p:cNvPr>
          <p:cNvSpPr txBox="1"/>
          <p:nvPr/>
        </p:nvSpPr>
        <p:spPr>
          <a:xfrm>
            <a:off x="3623733" y="2705725"/>
            <a:ext cx="4944533" cy="1446550"/>
          </a:xfrm>
          <a:prstGeom prst="rect">
            <a:avLst/>
          </a:prstGeom>
          <a:noFill/>
        </p:spPr>
        <p:txBody>
          <a:bodyPr wrap="square" rtlCol="0">
            <a:spAutoFit/>
          </a:bodyPr>
          <a:lstStyle/>
          <a:p>
            <a:pPr algn="ctr"/>
            <a:r>
              <a:rPr lang="en-US" sz="4400" dirty="0">
                <a:solidFill>
                  <a:schemeClr val="bg1"/>
                </a:solidFill>
                <a:latin typeface="Agency FB" panose="020B0503020202020204" pitchFamily="34" charset="0"/>
              </a:rPr>
              <a:t>PROFILE</a:t>
            </a:r>
          </a:p>
          <a:p>
            <a:pPr algn="ctr"/>
            <a:r>
              <a:rPr lang="en-US" sz="2000" dirty="0">
                <a:solidFill>
                  <a:schemeClr val="bg1"/>
                </a:solidFill>
                <a:latin typeface="Gabriola" panose="04040605051002020D02" pitchFamily="82" charset="0"/>
              </a:rPr>
              <a:t>Of</a:t>
            </a:r>
          </a:p>
          <a:p>
            <a:pPr algn="ctr"/>
            <a:r>
              <a:rPr lang="en-US" sz="2400" dirty="0">
                <a:solidFill>
                  <a:schemeClr val="bg1"/>
                </a:solidFill>
                <a:latin typeface="Blackadder ITC" panose="04020505051007020D02" pitchFamily="82" charset="0"/>
              </a:rPr>
              <a:t>Islamic Finance &amp; Investment Ltd</a:t>
            </a:r>
            <a:r>
              <a:rPr lang="en-US" sz="2400" dirty="0">
                <a:latin typeface="Blackadder ITC" panose="04020505051007020D02" pitchFamily="82" charset="0"/>
              </a:rPr>
              <a:t>.</a:t>
            </a:r>
          </a:p>
        </p:txBody>
      </p:sp>
    </p:spTree>
    <p:extLst>
      <p:ext uri="{BB962C8B-B14F-4D97-AF65-F5344CB8AC3E}">
        <p14:creationId xmlns:p14="http://schemas.microsoft.com/office/powerpoint/2010/main" val="51271983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randombar(horizontal)">
                                      <p:cBhvr>
                                        <p:cTn id="7" dur="750"/>
                                        <p:tgtEl>
                                          <p:spTgt spid="8">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randombar(horizontal)">
                                      <p:cBhvr>
                                        <p:cTn id="10" dur="750"/>
                                        <p:tgtEl>
                                          <p:spTgt spid="8">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randombar(horizontal)">
                                      <p:cBhvr>
                                        <p:cTn id="13" dur="75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77732-9C78-2A99-6965-E22329C39698}"/>
              </a:ext>
            </a:extLst>
          </p:cNvPr>
          <p:cNvSpPr>
            <a:spLocks noGrp="1"/>
          </p:cNvSpPr>
          <p:nvPr>
            <p:ph type="title"/>
          </p:nvPr>
        </p:nvSpPr>
        <p:spPr/>
        <p:txBody>
          <a:bodyPr/>
          <a:lstStyle/>
          <a:p>
            <a:pPr algn="ctr"/>
            <a:r>
              <a:rPr lang="en-US" dirty="0"/>
              <a:t>Price/Earnings (P/E) Ratio</a:t>
            </a:r>
          </a:p>
        </p:txBody>
      </p:sp>
      <p:graphicFrame>
        <p:nvGraphicFramePr>
          <p:cNvPr id="6" name="Content Placeholder 5">
            <a:extLst>
              <a:ext uri="{FF2B5EF4-FFF2-40B4-BE49-F238E27FC236}">
                <a16:creationId xmlns:a16="http://schemas.microsoft.com/office/drawing/2014/main" id="{A1069D58-9A97-8E2A-2576-4BA82723FD78}"/>
              </a:ext>
            </a:extLst>
          </p:cNvPr>
          <p:cNvGraphicFramePr>
            <a:graphicFrameLocks noGrp="1"/>
          </p:cNvGraphicFramePr>
          <p:nvPr>
            <p:ph idx="1"/>
            <p:extLst>
              <p:ext uri="{D42A27DB-BD31-4B8C-83A1-F6EECF244321}">
                <p14:modId xmlns:p14="http://schemas.microsoft.com/office/powerpoint/2010/main" val="2187258089"/>
              </p:ext>
            </p:extLst>
          </p:nvPr>
        </p:nvGraphicFramePr>
        <p:xfrm>
          <a:off x="1154954" y="2446638"/>
          <a:ext cx="9990841" cy="2891481"/>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19834179-B3D6-8701-6A07-0F549FC6BBC8}"/>
              </a:ext>
            </a:extLst>
          </p:cNvPr>
          <p:cNvSpPr txBox="1"/>
          <p:nvPr/>
        </p:nvSpPr>
        <p:spPr>
          <a:xfrm>
            <a:off x="1154954" y="5523468"/>
            <a:ext cx="9990842" cy="1263166"/>
          </a:xfrm>
          <a:prstGeom prst="rect">
            <a:avLst/>
          </a:prstGeom>
          <a:noFill/>
        </p:spPr>
        <p:txBody>
          <a:bodyPr wrap="square" rtlCol="0">
            <a:spAutoFit/>
          </a:bodyPr>
          <a:lstStyle/>
          <a:p>
            <a:pPr marL="0" marR="0" algn="just">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Interpretation: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ratio indicates the degree of confidence that investors have in the company’s future performance. The higher the P/E ratio, the greater the investor’s confidence. . For Islamic Finance and Investment Limited, the highest P/E ratio is 11.58 in 2017. The P/E ratio in 2019 is 11.04. This figure indicates that investors are paying 11.04 taka for each 1.00 taka of earnings.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6929213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out)">
                                      <p:cBhvr>
                                        <p:cTn id="7" dur="1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745D14-5D76-6EE3-725E-EAE820DD6A8B}"/>
              </a:ext>
            </a:extLst>
          </p:cNvPr>
          <p:cNvSpPr>
            <a:spLocks noGrp="1"/>
          </p:cNvSpPr>
          <p:nvPr>
            <p:ph type="title"/>
          </p:nvPr>
        </p:nvSpPr>
        <p:spPr/>
        <p:txBody>
          <a:bodyPr/>
          <a:lstStyle/>
          <a:p>
            <a:pPr algn="ctr"/>
            <a:r>
              <a:rPr lang="en-US" dirty="0"/>
              <a:t>Market /Book (M/B) Ratio</a:t>
            </a:r>
          </a:p>
        </p:txBody>
      </p:sp>
      <p:graphicFrame>
        <p:nvGraphicFramePr>
          <p:cNvPr id="6" name="Content Placeholder 5">
            <a:extLst>
              <a:ext uri="{FF2B5EF4-FFF2-40B4-BE49-F238E27FC236}">
                <a16:creationId xmlns:a16="http://schemas.microsoft.com/office/drawing/2014/main" id="{ED18DFBD-0F97-21F9-F915-E0A8D065C2CB}"/>
              </a:ext>
            </a:extLst>
          </p:cNvPr>
          <p:cNvGraphicFramePr>
            <a:graphicFrameLocks noGrp="1"/>
          </p:cNvGraphicFramePr>
          <p:nvPr>
            <p:ph idx="1"/>
            <p:extLst>
              <p:ext uri="{D42A27DB-BD31-4B8C-83A1-F6EECF244321}">
                <p14:modId xmlns:p14="http://schemas.microsoft.com/office/powerpoint/2010/main" val="1797540146"/>
              </p:ext>
            </p:extLst>
          </p:nvPr>
        </p:nvGraphicFramePr>
        <p:xfrm>
          <a:off x="1154954" y="2372497"/>
          <a:ext cx="10003197" cy="2718487"/>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a:extLst>
              <a:ext uri="{FF2B5EF4-FFF2-40B4-BE49-F238E27FC236}">
                <a16:creationId xmlns:a16="http://schemas.microsoft.com/office/drawing/2014/main" id="{67295E8A-273D-ABEC-3792-609AB36D640A}"/>
              </a:ext>
            </a:extLst>
          </p:cNvPr>
          <p:cNvSpPr txBox="1"/>
          <p:nvPr/>
        </p:nvSpPr>
        <p:spPr>
          <a:xfrm>
            <a:off x="1154954" y="5313405"/>
            <a:ext cx="10003197" cy="1263166"/>
          </a:xfrm>
          <a:prstGeom prst="rect">
            <a:avLst/>
          </a:prstGeom>
          <a:noFill/>
        </p:spPr>
        <p:txBody>
          <a:bodyPr wrap="square" rtlCol="0">
            <a:spAutoFit/>
          </a:bodyPr>
          <a:lstStyle/>
          <a:p>
            <a:pPr marL="0" marR="0" algn="just">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Interpretation: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market/book ratio provides an assessment of how investors view the company’s performance. The ratio means that how much the investors are paying for each 1.00 taka of book value of Islamic Finance and Investment Limited. The highest ratio is 1.51 in 2016. It was good for the company. But the ratio is getting low day by day.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7405475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1000"/>
                                        <p:tgtEl>
                                          <p:spTgt spid="10"/>
                                        </p:tgtEl>
                                      </p:cBhvr>
                                    </p:animEffect>
                                    <p:anim calcmode="lin" valueType="num">
                                      <p:cBhvr>
                                        <p:cTn id="11" dur="1000" fill="hold"/>
                                        <p:tgtEl>
                                          <p:spTgt spid="10"/>
                                        </p:tgtEl>
                                        <p:attrNameLst>
                                          <p:attrName>ppt_x</p:attrName>
                                        </p:attrNameLst>
                                      </p:cBhvr>
                                      <p:tavLst>
                                        <p:tav tm="0">
                                          <p:val>
                                            <p:strVal val="#ppt_x"/>
                                          </p:val>
                                        </p:tav>
                                        <p:tav tm="100000">
                                          <p:val>
                                            <p:strVal val="#ppt_x"/>
                                          </p:val>
                                        </p:tav>
                                      </p:tavLst>
                                    </p:anim>
                                    <p:anim calcmode="lin" valueType="num">
                                      <p:cBhvr>
                                        <p:cTn id="1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2C8BB95-3587-272F-BC14-74625C4E7D94}"/>
              </a:ext>
            </a:extLst>
          </p:cNvPr>
          <p:cNvSpPr>
            <a:spLocks noGrp="1"/>
          </p:cNvSpPr>
          <p:nvPr>
            <p:ph type="ctrTitle"/>
          </p:nvPr>
        </p:nvSpPr>
        <p:spPr>
          <a:xfrm>
            <a:off x="1683171" y="2090176"/>
            <a:ext cx="8825658" cy="2677648"/>
          </a:xfrm>
        </p:spPr>
        <p:txBody>
          <a:bodyPr/>
          <a:lstStyle/>
          <a:p>
            <a:pPr algn="ctr"/>
            <a:r>
              <a:rPr lang="en-US" dirty="0">
                <a:latin typeface="Agency FB" panose="020B0503020202020204" pitchFamily="34" charset="0"/>
              </a:rPr>
              <a:t>FINDINGS AND RECOMMENDATION</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Tree>
    <p:extLst>
      <p:ext uri="{BB962C8B-B14F-4D97-AF65-F5344CB8AC3E}">
        <p14:creationId xmlns:p14="http://schemas.microsoft.com/office/powerpoint/2010/main" val="185669233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B49B2B-1915-1D4D-AA2A-0FB9670B0E0B}"/>
              </a:ext>
            </a:extLst>
          </p:cNvPr>
          <p:cNvSpPr>
            <a:spLocks noGrp="1"/>
          </p:cNvSpPr>
          <p:nvPr>
            <p:ph type="title"/>
          </p:nvPr>
        </p:nvSpPr>
        <p:spPr/>
        <p:txBody>
          <a:bodyPr/>
          <a:lstStyle/>
          <a:p>
            <a:pPr algn="ctr"/>
            <a:r>
              <a:rPr lang="en-US" dirty="0"/>
              <a:t>Findings</a:t>
            </a:r>
          </a:p>
        </p:txBody>
      </p:sp>
      <p:sp>
        <p:nvSpPr>
          <p:cNvPr id="5" name="Content Placeholder 4">
            <a:extLst>
              <a:ext uri="{FF2B5EF4-FFF2-40B4-BE49-F238E27FC236}">
                <a16:creationId xmlns:a16="http://schemas.microsoft.com/office/drawing/2014/main" id="{C2B399C7-C587-CE4E-8C25-2A78A29C5AAA}"/>
              </a:ext>
            </a:extLst>
          </p:cNvPr>
          <p:cNvSpPr>
            <a:spLocks noGrp="1"/>
          </p:cNvSpPr>
          <p:nvPr>
            <p:ph idx="1"/>
          </p:nvPr>
        </p:nvSpPr>
        <p:spPr>
          <a:xfrm>
            <a:off x="1154954" y="2603500"/>
            <a:ext cx="10151478" cy="3416300"/>
          </a:xfrm>
        </p:spPr>
        <p:txBody>
          <a:bodyPr>
            <a:normAutofit/>
          </a:bodyPr>
          <a:lstStyle/>
          <a:p>
            <a:pPr marL="342900" marR="0" lvl="0" indent="-342900" algn="just">
              <a:lnSpc>
                <a:spcPct val="107000"/>
              </a:lnSpc>
              <a:spcBef>
                <a:spcPts val="0"/>
              </a:spcBef>
              <a:spcAft>
                <a:spcPts val="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The current ratio of Islamic Finance and Investment Limited is not in a good position. It has not enough ability to pay off its liabilities with its current assets.</a:t>
            </a:r>
          </a:p>
          <a:p>
            <a:pPr marL="342900" marR="0" lvl="0" indent="-342900" algn="just">
              <a:lnSpc>
                <a:spcPct val="107000"/>
              </a:lnSpc>
              <a:spcBef>
                <a:spcPts val="0"/>
              </a:spcBef>
              <a:spcAft>
                <a:spcPts val="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The current ratio of 2019 is very low. We have studied, the company has so much current liabilities company comparing the current assets.</a:t>
            </a:r>
          </a:p>
          <a:p>
            <a:pPr marL="342900" marR="0" lvl="0" indent="-342900" algn="just">
              <a:lnSpc>
                <a:spcPct val="107000"/>
              </a:lnSpc>
              <a:spcBef>
                <a:spcPts val="0"/>
              </a:spcBef>
              <a:spcAft>
                <a:spcPts val="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The profitability ratio of Islamic Finance and Investment Limited’s is in good shape. Especially in 2016 company’s profit earning level was so high. But in 2017 up to 2019 profit earning level was decreasing day by day. In 2019 the company’s profitability ratio was fall down.</a:t>
            </a:r>
          </a:p>
          <a:p>
            <a:pPr marL="342900" marR="0" lvl="0" indent="-342900" algn="just">
              <a:lnSpc>
                <a:spcPct val="107000"/>
              </a:lnSpc>
              <a:spcBef>
                <a:spcPts val="0"/>
              </a:spcBef>
              <a:spcAft>
                <a:spcPts val="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The debt ratio of Islamic finance and Investment Limited is so high. It has a high level of financial leverage.</a:t>
            </a:r>
          </a:p>
          <a:p>
            <a:pPr marL="342900" marR="0" lvl="0" indent="-342900" algn="just">
              <a:lnSpc>
                <a:spcPct val="107000"/>
              </a:lnSpc>
              <a:spcBef>
                <a:spcPts val="0"/>
              </a:spcBef>
              <a:spcAft>
                <a:spcPts val="80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The times interest earned ratio of the firm is in good shape. So, there would be no hesitation for the firm to pay its interest.</a:t>
            </a:r>
          </a:p>
        </p:txBody>
      </p:sp>
    </p:spTree>
    <p:extLst>
      <p:ext uri="{BB962C8B-B14F-4D97-AF65-F5344CB8AC3E}">
        <p14:creationId xmlns:p14="http://schemas.microsoft.com/office/powerpoint/2010/main" val="6107465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anim calcmode="lin" valueType="num">
                                      <p:cBhvr>
                                        <p:cTn id="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750"/>
                                        <p:tgtEl>
                                          <p:spTgt spid="5">
                                            <p:txEl>
                                              <p:pRg st="1" end="1"/>
                                            </p:txEl>
                                          </p:spTgt>
                                        </p:tgtEl>
                                      </p:cBhvr>
                                    </p:animEffect>
                                    <p:anim calcmode="lin" valueType="num">
                                      <p:cBhvr>
                                        <p:cTn id="13" dur="75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750" fill="hold"/>
                                        <p:tgtEl>
                                          <p:spTgt spid="5">
                                            <p:txEl>
                                              <p:pRg st="1" end="1"/>
                                            </p:txEl>
                                          </p:spTgt>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anim calcmode="lin" valueType="num">
                                      <p:cBhvr>
                                        <p:cTn id="1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2" end="2"/>
                                            </p:txEl>
                                          </p:spTgt>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1250"/>
                                        <p:tgtEl>
                                          <p:spTgt spid="5">
                                            <p:txEl>
                                              <p:pRg st="3" end="3"/>
                                            </p:txEl>
                                          </p:spTgt>
                                        </p:tgtEl>
                                      </p:cBhvr>
                                    </p:animEffect>
                                    <p:anim calcmode="lin" valueType="num">
                                      <p:cBhvr>
                                        <p:cTn id="23" dur="125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4" dur="1250" fill="hold"/>
                                        <p:tgtEl>
                                          <p:spTgt spid="5">
                                            <p:txEl>
                                              <p:pRg st="3" end="3"/>
                                            </p:txEl>
                                          </p:spTgt>
                                        </p:tgtEl>
                                        <p:attrNameLst>
                                          <p:attrName>ppt_y</p:attrName>
                                        </p:attrNameLst>
                                      </p:cBhvr>
                                      <p:tavLst>
                                        <p:tav tm="0">
                                          <p:val>
                                            <p:strVal val="#ppt_y-.1"/>
                                          </p:val>
                                        </p:tav>
                                        <p:tav tm="100000">
                                          <p:val>
                                            <p:strVal val="#ppt_y"/>
                                          </p:val>
                                        </p:tav>
                                      </p:tavLst>
                                    </p:anim>
                                  </p:childTnLst>
                                </p:cTn>
                              </p:par>
                              <p:par>
                                <p:cTn id="25" presetID="47" presetClass="entr" presetSubtype="0" fill="hold"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1500"/>
                                        <p:tgtEl>
                                          <p:spTgt spid="5">
                                            <p:txEl>
                                              <p:pRg st="4" end="4"/>
                                            </p:txEl>
                                          </p:spTgt>
                                        </p:tgtEl>
                                      </p:cBhvr>
                                    </p:animEffect>
                                    <p:anim calcmode="lin" valueType="num">
                                      <p:cBhvr>
                                        <p:cTn id="28" dur="15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9" dur="1500" fill="hold"/>
                                        <p:tgtEl>
                                          <p:spTgt spid="5">
                                            <p:txEl>
                                              <p:pRg st="4" end="4"/>
                                            </p:txEl>
                                          </p:spTgt>
                                        </p:tgtEl>
                                        <p:attrNameLst>
                                          <p:attrName>ppt_y</p:attrName>
                                        </p:attrNameLst>
                                      </p:cBhvr>
                                      <p:tavLst>
                                        <p:tav tm="0">
                                          <p:val>
                                            <p:strVal val="#ppt_y-.1"/>
                                          </p:val>
                                        </p:tav>
                                        <p:tav tm="100000">
                                          <p:val>
                                            <p:strVal val="#ppt_y"/>
                                          </p:val>
                                        </p:tav>
                                      </p:tavLst>
                                    </p:anim>
                                  </p:childTnLst>
                                </p:cTn>
                              </p:par>
                              <p:par>
                                <p:cTn id="30" presetID="6" presetClass="entr" presetSubtype="32" fill="hold" grpId="0" nodeType="with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circle(out)">
                                      <p:cBhvr>
                                        <p:cTn id="3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CB95D-86A3-48FE-5EBD-6772360A11E8}"/>
              </a:ext>
            </a:extLst>
          </p:cNvPr>
          <p:cNvSpPr>
            <a:spLocks noGrp="1"/>
          </p:cNvSpPr>
          <p:nvPr>
            <p:ph type="title"/>
          </p:nvPr>
        </p:nvSpPr>
        <p:spPr/>
        <p:txBody>
          <a:bodyPr/>
          <a:lstStyle/>
          <a:p>
            <a:pPr algn="ctr"/>
            <a:r>
              <a:rPr lang="en-US" dirty="0"/>
              <a:t>Recommendation</a:t>
            </a:r>
          </a:p>
        </p:txBody>
      </p:sp>
      <p:sp>
        <p:nvSpPr>
          <p:cNvPr id="3" name="Content Placeholder 2">
            <a:extLst>
              <a:ext uri="{FF2B5EF4-FFF2-40B4-BE49-F238E27FC236}">
                <a16:creationId xmlns:a16="http://schemas.microsoft.com/office/drawing/2014/main" id="{65873FB2-1BB6-6C96-E5EA-8066EA595510}"/>
              </a:ext>
            </a:extLst>
          </p:cNvPr>
          <p:cNvSpPr>
            <a:spLocks noGrp="1"/>
          </p:cNvSpPr>
          <p:nvPr>
            <p:ph idx="1"/>
          </p:nvPr>
        </p:nvSpPr>
        <p:spPr>
          <a:xfrm>
            <a:off x="1154954" y="2603500"/>
            <a:ext cx="10015554" cy="3416300"/>
          </a:xfrm>
        </p:spPr>
        <p:txBody>
          <a:bodyPr/>
          <a:lstStyle/>
          <a:p>
            <a:pPr marL="342900" marR="0" lvl="0" indent="-342900" algn="just">
              <a:lnSpc>
                <a:spcPct val="107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Islamic Finance and Investment Limited must focus on increasing current assets to fulfill its current liabilities.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company has high level of financial leverage so it should collect its most of the capital by selling its stocks.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Islamic Finance and Investment Limited’s profitability ratio was in good shape from 2015 to 2016. But day by day its profit earning level was fall down. Profit is an important things of a company. Without profit a company could not attract outside capital. So, owners, creditors and management should pay close attention to boosting profits because of the great importance the market place on earning. As a result, Islamic Finance and Investment Limited will return its previous position again.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41618778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75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2" dur="750" fill="hold"/>
                                        <p:tgtEl>
                                          <p:spTgt spid="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10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6" dur="1000" fill="hold"/>
                                        <p:tgtEl>
                                          <p:spTgt spid="3">
                                            <p:txEl>
                                              <p:pRg st="2" end="2"/>
                                            </p:txEl>
                                          </p:spTgt>
                                        </p:tgtEl>
                                        <p:attrNameLst>
                                          <p:attrName>ppt_y</p:attrName>
                                        </p:attrNameLst>
                                      </p:cBhvr>
                                      <p:tavLst>
                                        <p:tav tm="0">
                                          <p:val>
                                            <p:strVal val="#ppt_y"/>
                                          </p:val>
                                        </p:tav>
                                        <p:tav tm="100000">
                                          <p:val>
                                            <p:strVal val="#ppt_y"/>
                                          </p:val>
                                        </p:tav>
                                      </p:tavLst>
                                    </p:anim>
                                  </p:childTnLst>
                                </p:cTn>
                              </p:par>
                              <p:par>
                                <p:cTn id="17" presetID="14" presetClass="entr" presetSubtype="1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randombar(horizontal)">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5282F4-CB5C-8716-4A2C-6E91D2AC3B27}"/>
              </a:ext>
            </a:extLst>
          </p:cNvPr>
          <p:cNvSpPr>
            <a:spLocks noGrp="1"/>
          </p:cNvSpPr>
          <p:nvPr>
            <p:ph type="ctrTitle"/>
          </p:nvPr>
        </p:nvSpPr>
        <p:spPr/>
        <p:txBody>
          <a:bodyPr/>
          <a:lstStyle/>
          <a:p>
            <a:r>
              <a:rPr lang="en-US" dirty="0"/>
              <a:t>CONCLUTION</a:t>
            </a:r>
          </a:p>
        </p:txBody>
      </p:sp>
    </p:spTree>
    <p:extLst>
      <p:ext uri="{BB962C8B-B14F-4D97-AF65-F5344CB8AC3E}">
        <p14:creationId xmlns:p14="http://schemas.microsoft.com/office/powerpoint/2010/main" val="333315402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F38F113-9105-BCD8-76E9-8CB2AE44CEE0}"/>
              </a:ext>
            </a:extLst>
          </p:cNvPr>
          <p:cNvSpPr txBox="1"/>
          <p:nvPr/>
        </p:nvSpPr>
        <p:spPr>
          <a:xfrm>
            <a:off x="1511643" y="2100649"/>
            <a:ext cx="9168714" cy="2759602"/>
          </a:xfrm>
          <a:prstGeom prst="rect">
            <a:avLst/>
          </a:prstGeom>
          <a:noFill/>
        </p:spPr>
        <p:txBody>
          <a:bodyPr wrap="square" rtlCol="0">
            <a:spAutoFit/>
          </a:bodyPr>
          <a:lstStyle/>
          <a:p>
            <a:pPr marL="0" marR="0" algn="just">
              <a:lnSpc>
                <a:spcPct val="107000"/>
              </a:lnSpc>
              <a:spcBef>
                <a:spcPts val="0"/>
              </a:spcBef>
              <a:spcAft>
                <a:spcPts val="800"/>
              </a:spcAft>
            </a:pPr>
            <a:r>
              <a:rPr lang="en-US" sz="1800" dirty="0">
                <a:effectLst/>
                <a:latin typeface="Matura MT Script Capitals" panose="03020802060602070202" pitchFamily="66" charset="0"/>
                <a:ea typeface="Calibri" panose="020F0502020204030204" pitchFamily="34" charset="0"/>
                <a:cs typeface="Times New Roman" panose="02020603050405020304" pitchFamily="18" charset="0"/>
              </a:rPr>
              <a:t>Analyzing the financial performance is so much important as it reveals the overall financial scenario of a company. In the case of Islamic Finance and Investment Limited, the financial performance of the company is getting weak from 2017. The current scenario of financial performance of this company is the worse comparing the previous 5 years. The company is playing a great role in the economic development of Bangladesh. But the company is facing a lot of challenges as it is going through a good level of financial leverage. To overcome these challenges, the company needs to improve the financial sectors. The company should make every movement by forecasting its result as it has a lot of financial leverage.</a:t>
            </a:r>
          </a:p>
        </p:txBody>
      </p:sp>
    </p:spTree>
    <p:extLst>
      <p:ext uri="{BB962C8B-B14F-4D97-AF65-F5344CB8AC3E}">
        <p14:creationId xmlns:p14="http://schemas.microsoft.com/office/powerpoint/2010/main" val="171815034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B02BC-3E0E-1854-6DC7-90BF9EAE9D32}"/>
              </a:ext>
            </a:extLst>
          </p:cNvPr>
          <p:cNvSpPr>
            <a:spLocks noGrp="1"/>
          </p:cNvSpPr>
          <p:nvPr>
            <p:ph type="title"/>
          </p:nvPr>
        </p:nvSpPr>
        <p:spPr/>
        <p:txBody>
          <a:bodyPr/>
          <a:lstStyle/>
          <a:p>
            <a:pPr algn="ctr"/>
            <a:r>
              <a:rPr lang="en-US" b="1" dirty="0"/>
              <a:t>Vision</a:t>
            </a:r>
            <a:endParaRPr lang="en-US" dirty="0"/>
          </a:p>
        </p:txBody>
      </p:sp>
      <p:sp>
        <p:nvSpPr>
          <p:cNvPr id="3" name="Content Placeholder 2">
            <a:extLst>
              <a:ext uri="{FF2B5EF4-FFF2-40B4-BE49-F238E27FC236}">
                <a16:creationId xmlns:a16="http://schemas.microsoft.com/office/drawing/2014/main" id="{130808B8-C113-6709-ECAD-6F5939C05632}"/>
              </a:ext>
            </a:extLst>
          </p:cNvPr>
          <p:cNvSpPr>
            <a:spLocks noGrp="1"/>
          </p:cNvSpPr>
          <p:nvPr>
            <p:ph idx="1"/>
          </p:nvPr>
        </p:nvSpPr>
        <p:spPr/>
        <p:txBody>
          <a:bodyPr/>
          <a:lstStyle/>
          <a:p>
            <a:pPr marL="0" marR="0" algn="just">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 be a leader in financial area of Bangladesh with Islamic values.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
        <p:nvSpPr>
          <p:cNvPr id="5" name="Isosceles Triangle 4">
            <a:extLst>
              <a:ext uri="{FF2B5EF4-FFF2-40B4-BE49-F238E27FC236}">
                <a16:creationId xmlns:a16="http://schemas.microsoft.com/office/drawing/2014/main" id="{1AB8FBDF-A253-525A-4585-F0B593B179DE}"/>
              </a:ext>
            </a:extLst>
          </p:cNvPr>
          <p:cNvSpPr/>
          <p:nvPr/>
        </p:nvSpPr>
        <p:spPr>
          <a:xfrm rot="9093106">
            <a:off x="5565175" y="4958684"/>
            <a:ext cx="6871723" cy="3409505"/>
          </a:xfrm>
          <a:custGeom>
            <a:avLst/>
            <a:gdLst>
              <a:gd name="connsiteX0" fmla="*/ 0 w 6364947"/>
              <a:gd name="connsiteY0" fmla="*/ 2043503 h 2043503"/>
              <a:gd name="connsiteX1" fmla="*/ 1130669 w 6364947"/>
              <a:gd name="connsiteY1" fmla="*/ 0 h 2043503"/>
              <a:gd name="connsiteX2" fmla="*/ 6364947 w 6364947"/>
              <a:gd name="connsiteY2" fmla="*/ 2043503 h 2043503"/>
              <a:gd name="connsiteX3" fmla="*/ 0 w 6364947"/>
              <a:gd name="connsiteY3" fmla="*/ 2043503 h 2043503"/>
              <a:gd name="connsiteX0" fmla="*/ 0 w 6364947"/>
              <a:gd name="connsiteY0" fmla="*/ 2277657 h 2277657"/>
              <a:gd name="connsiteX1" fmla="*/ 1246919 w 6364947"/>
              <a:gd name="connsiteY1" fmla="*/ 0 h 2277657"/>
              <a:gd name="connsiteX2" fmla="*/ 6364947 w 6364947"/>
              <a:gd name="connsiteY2" fmla="*/ 2277657 h 2277657"/>
              <a:gd name="connsiteX3" fmla="*/ 0 w 6364947"/>
              <a:gd name="connsiteY3" fmla="*/ 2277657 h 2277657"/>
              <a:gd name="connsiteX0" fmla="*/ 0 w 6364947"/>
              <a:gd name="connsiteY0" fmla="*/ 2293380 h 2293380"/>
              <a:gd name="connsiteX1" fmla="*/ 1276661 w 6364947"/>
              <a:gd name="connsiteY1" fmla="*/ 0 h 2293380"/>
              <a:gd name="connsiteX2" fmla="*/ 6364947 w 6364947"/>
              <a:gd name="connsiteY2" fmla="*/ 2293380 h 2293380"/>
              <a:gd name="connsiteX3" fmla="*/ 0 w 6364947"/>
              <a:gd name="connsiteY3" fmla="*/ 2293380 h 2293380"/>
              <a:gd name="connsiteX0" fmla="*/ 0 w 6364947"/>
              <a:gd name="connsiteY0" fmla="*/ 2323121 h 2323121"/>
              <a:gd name="connsiteX1" fmla="*/ 1260940 w 6364947"/>
              <a:gd name="connsiteY1" fmla="*/ 0 h 2323121"/>
              <a:gd name="connsiteX2" fmla="*/ 6364947 w 6364947"/>
              <a:gd name="connsiteY2" fmla="*/ 2323121 h 2323121"/>
              <a:gd name="connsiteX3" fmla="*/ 0 w 6364947"/>
              <a:gd name="connsiteY3" fmla="*/ 2323121 h 2323121"/>
              <a:gd name="connsiteX0" fmla="*/ 0 w 6173822"/>
              <a:gd name="connsiteY0" fmla="*/ 2323121 h 2675890"/>
              <a:gd name="connsiteX1" fmla="*/ 1260940 w 6173822"/>
              <a:gd name="connsiteY1" fmla="*/ 0 h 2675890"/>
              <a:gd name="connsiteX2" fmla="*/ 6173822 w 6173822"/>
              <a:gd name="connsiteY2" fmla="*/ 2675890 h 2675890"/>
              <a:gd name="connsiteX3" fmla="*/ 0 w 6173822"/>
              <a:gd name="connsiteY3" fmla="*/ 2323121 h 2675890"/>
              <a:gd name="connsiteX0" fmla="*/ 0 w 5644894"/>
              <a:gd name="connsiteY0" fmla="*/ 1346854 h 2675890"/>
              <a:gd name="connsiteX1" fmla="*/ 732012 w 5644894"/>
              <a:gd name="connsiteY1" fmla="*/ 0 h 2675890"/>
              <a:gd name="connsiteX2" fmla="*/ 5644894 w 5644894"/>
              <a:gd name="connsiteY2" fmla="*/ 2675890 h 2675890"/>
              <a:gd name="connsiteX3" fmla="*/ 0 w 5644894"/>
              <a:gd name="connsiteY3" fmla="*/ 1346854 h 2675890"/>
              <a:gd name="connsiteX0" fmla="*/ 0 w 6855316"/>
              <a:gd name="connsiteY0" fmla="*/ 1346854 h 3321067"/>
              <a:gd name="connsiteX1" fmla="*/ 732012 w 6855316"/>
              <a:gd name="connsiteY1" fmla="*/ 0 h 3321067"/>
              <a:gd name="connsiteX2" fmla="*/ 6855316 w 6855316"/>
              <a:gd name="connsiteY2" fmla="*/ 3321067 h 3321067"/>
              <a:gd name="connsiteX3" fmla="*/ 0 w 6855316"/>
              <a:gd name="connsiteY3" fmla="*/ 1346854 h 3321067"/>
              <a:gd name="connsiteX0" fmla="*/ 0 w 6855316"/>
              <a:gd name="connsiteY0" fmla="*/ 1346854 h 3381960"/>
              <a:gd name="connsiteX1" fmla="*/ 732012 w 6855316"/>
              <a:gd name="connsiteY1" fmla="*/ 0 h 3381960"/>
              <a:gd name="connsiteX2" fmla="*/ 6855316 w 6855316"/>
              <a:gd name="connsiteY2" fmla="*/ 3321067 h 3381960"/>
              <a:gd name="connsiteX3" fmla="*/ 0 w 6855316"/>
              <a:gd name="connsiteY3" fmla="*/ 1346854 h 3381960"/>
              <a:gd name="connsiteX0" fmla="*/ 0 w 6865459"/>
              <a:gd name="connsiteY0" fmla="*/ 1346854 h 3379177"/>
              <a:gd name="connsiteX1" fmla="*/ 732012 w 6865459"/>
              <a:gd name="connsiteY1" fmla="*/ 0 h 3379177"/>
              <a:gd name="connsiteX2" fmla="*/ 6855316 w 6865459"/>
              <a:gd name="connsiteY2" fmla="*/ 3321067 h 3379177"/>
              <a:gd name="connsiteX3" fmla="*/ 2254119 w 6865459"/>
              <a:gd name="connsiteY3" fmla="*/ 1946870 h 3379177"/>
              <a:gd name="connsiteX4" fmla="*/ 0 w 6865459"/>
              <a:gd name="connsiteY4" fmla="*/ 1346854 h 3379177"/>
              <a:gd name="connsiteX0" fmla="*/ 0 w 6865459"/>
              <a:gd name="connsiteY0" fmla="*/ 1346854 h 3379177"/>
              <a:gd name="connsiteX1" fmla="*/ 732012 w 6865459"/>
              <a:gd name="connsiteY1" fmla="*/ 0 h 3379177"/>
              <a:gd name="connsiteX2" fmla="*/ 6855316 w 6865459"/>
              <a:gd name="connsiteY2" fmla="*/ 3321067 h 3379177"/>
              <a:gd name="connsiteX3" fmla="*/ 2254119 w 6865459"/>
              <a:gd name="connsiteY3" fmla="*/ 1946870 h 3379177"/>
              <a:gd name="connsiteX4" fmla="*/ 0 w 6865459"/>
              <a:gd name="connsiteY4" fmla="*/ 1346854 h 3379177"/>
              <a:gd name="connsiteX0" fmla="*/ 0 w 6865459"/>
              <a:gd name="connsiteY0" fmla="*/ 1346854 h 3379177"/>
              <a:gd name="connsiteX1" fmla="*/ 732012 w 6865459"/>
              <a:gd name="connsiteY1" fmla="*/ 0 h 3379177"/>
              <a:gd name="connsiteX2" fmla="*/ 6855316 w 6865459"/>
              <a:gd name="connsiteY2" fmla="*/ 3321067 h 3379177"/>
              <a:gd name="connsiteX3" fmla="*/ 2254119 w 6865459"/>
              <a:gd name="connsiteY3" fmla="*/ 1946870 h 3379177"/>
              <a:gd name="connsiteX4" fmla="*/ 0 w 6865459"/>
              <a:gd name="connsiteY4" fmla="*/ 1346854 h 3379177"/>
              <a:gd name="connsiteX0" fmla="*/ 0 w 6865459"/>
              <a:gd name="connsiteY0" fmla="*/ 1346854 h 3379177"/>
              <a:gd name="connsiteX1" fmla="*/ 732012 w 6865459"/>
              <a:gd name="connsiteY1" fmla="*/ 0 h 3379177"/>
              <a:gd name="connsiteX2" fmla="*/ 6855316 w 6865459"/>
              <a:gd name="connsiteY2" fmla="*/ 3321067 h 3379177"/>
              <a:gd name="connsiteX3" fmla="*/ 2254119 w 6865459"/>
              <a:gd name="connsiteY3" fmla="*/ 1946870 h 3379177"/>
              <a:gd name="connsiteX4" fmla="*/ 0 w 6865459"/>
              <a:gd name="connsiteY4" fmla="*/ 1346854 h 3379177"/>
              <a:gd name="connsiteX0" fmla="*/ 0 w 6865459"/>
              <a:gd name="connsiteY0" fmla="*/ 1346854 h 3379177"/>
              <a:gd name="connsiteX1" fmla="*/ 732012 w 6865459"/>
              <a:gd name="connsiteY1" fmla="*/ 0 h 3379177"/>
              <a:gd name="connsiteX2" fmla="*/ 6855316 w 6865459"/>
              <a:gd name="connsiteY2" fmla="*/ 3321067 h 3379177"/>
              <a:gd name="connsiteX3" fmla="*/ 2254119 w 6865459"/>
              <a:gd name="connsiteY3" fmla="*/ 1946870 h 3379177"/>
              <a:gd name="connsiteX4" fmla="*/ 0 w 6865459"/>
              <a:gd name="connsiteY4" fmla="*/ 1346854 h 3379177"/>
              <a:gd name="connsiteX0" fmla="*/ 0 w 7008843"/>
              <a:gd name="connsiteY0" fmla="*/ 1346854 h 3501214"/>
              <a:gd name="connsiteX1" fmla="*/ 732012 w 7008843"/>
              <a:gd name="connsiteY1" fmla="*/ 0 h 3501214"/>
              <a:gd name="connsiteX2" fmla="*/ 6855316 w 7008843"/>
              <a:gd name="connsiteY2" fmla="*/ 3321067 h 3501214"/>
              <a:gd name="connsiteX3" fmla="*/ 4779934 w 7008843"/>
              <a:gd name="connsiteY3" fmla="*/ 2965123 h 3501214"/>
              <a:gd name="connsiteX4" fmla="*/ 2254119 w 7008843"/>
              <a:gd name="connsiteY4" fmla="*/ 1946870 h 3501214"/>
              <a:gd name="connsiteX5" fmla="*/ 0 w 7008843"/>
              <a:gd name="connsiteY5" fmla="*/ 1346854 h 3501214"/>
              <a:gd name="connsiteX0" fmla="*/ 0 w 6855316"/>
              <a:gd name="connsiteY0" fmla="*/ 1346854 h 3351973"/>
              <a:gd name="connsiteX1" fmla="*/ 732012 w 6855316"/>
              <a:gd name="connsiteY1" fmla="*/ 0 h 3351973"/>
              <a:gd name="connsiteX2" fmla="*/ 6855316 w 6855316"/>
              <a:gd name="connsiteY2" fmla="*/ 3321067 h 3351973"/>
              <a:gd name="connsiteX3" fmla="*/ 4779934 w 6855316"/>
              <a:gd name="connsiteY3" fmla="*/ 2965123 h 3351973"/>
              <a:gd name="connsiteX4" fmla="*/ 2254119 w 6855316"/>
              <a:gd name="connsiteY4" fmla="*/ 1946870 h 3351973"/>
              <a:gd name="connsiteX5" fmla="*/ 0 w 6855316"/>
              <a:gd name="connsiteY5" fmla="*/ 1346854 h 3351973"/>
              <a:gd name="connsiteX0" fmla="*/ 0 w 6855316"/>
              <a:gd name="connsiteY0" fmla="*/ 1346854 h 3404119"/>
              <a:gd name="connsiteX1" fmla="*/ 732012 w 6855316"/>
              <a:gd name="connsiteY1" fmla="*/ 0 h 3404119"/>
              <a:gd name="connsiteX2" fmla="*/ 6855316 w 6855316"/>
              <a:gd name="connsiteY2" fmla="*/ 3321067 h 3404119"/>
              <a:gd name="connsiteX3" fmla="*/ 4725556 w 6855316"/>
              <a:gd name="connsiteY3" fmla="*/ 3222188 h 3404119"/>
              <a:gd name="connsiteX4" fmla="*/ 2254119 w 6855316"/>
              <a:gd name="connsiteY4" fmla="*/ 1946870 h 3404119"/>
              <a:gd name="connsiteX5" fmla="*/ 0 w 6855316"/>
              <a:gd name="connsiteY5" fmla="*/ 1346854 h 3404119"/>
              <a:gd name="connsiteX0" fmla="*/ 0 w 6871723"/>
              <a:gd name="connsiteY0" fmla="*/ 1346854 h 3409505"/>
              <a:gd name="connsiteX1" fmla="*/ 732012 w 6871723"/>
              <a:gd name="connsiteY1" fmla="*/ 0 h 3409505"/>
              <a:gd name="connsiteX2" fmla="*/ 6871723 w 6871723"/>
              <a:gd name="connsiteY2" fmla="*/ 3329956 h 3409505"/>
              <a:gd name="connsiteX3" fmla="*/ 4725556 w 6871723"/>
              <a:gd name="connsiteY3" fmla="*/ 3222188 h 3409505"/>
              <a:gd name="connsiteX4" fmla="*/ 2254119 w 6871723"/>
              <a:gd name="connsiteY4" fmla="*/ 1946870 h 3409505"/>
              <a:gd name="connsiteX5" fmla="*/ 0 w 6871723"/>
              <a:gd name="connsiteY5" fmla="*/ 1346854 h 3409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71723" h="3409505">
                <a:moveTo>
                  <a:pt x="0" y="1346854"/>
                </a:moveTo>
                <a:lnTo>
                  <a:pt x="732012" y="0"/>
                </a:lnTo>
                <a:lnTo>
                  <a:pt x="6871723" y="3329956"/>
                </a:lnTo>
                <a:cubicBezTo>
                  <a:pt x="5988216" y="3448650"/>
                  <a:pt x="5492422" y="3451221"/>
                  <a:pt x="4725556" y="3222188"/>
                </a:cubicBezTo>
                <a:cubicBezTo>
                  <a:pt x="3958690" y="2993155"/>
                  <a:pt x="3100629" y="2202912"/>
                  <a:pt x="2254119" y="1946870"/>
                </a:cubicBezTo>
                <a:cubicBezTo>
                  <a:pt x="1076008" y="1683467"/>
                  <a:pt x="533840" y="1552510"/>
                  <a:pt x="0" y="1346854"/>
                </a:cubicBezTo>
                <a:close/>
              </a:path>
            </a:pathLst>
          </a:custGeom>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4" name="Rectangle 3">
            <a:extLst>
              <a:ext uri="{FF2B5EF4-FFF2-40B4-BE49-F238E27FC236}">
                <a16:creationId xmlns:a16="http://schemas.microsoft.com/office/drawing/2014/main" id="{38ADDC8F-DE1E-F5F5-4F10-1793ABD4F5F9}"/>
              </a:ext>
            </a:extLst>
          </p:cNvPr>
          <p:cNvSpPr/>
          <p:nvPr/>
        </p:nvSpPr>
        <p:spPr>
          <a:xfrm>
            <a:off x="7214582" y="3520369"/>
            <a:ext cx="4977418" cy="2679699"/>
          </a:xfrm>
          <a:prstGeom prst="rect">
            <a:avLst/>
          </a:prstGeom>
          <a:blipFill>
            <a:blip r:embed="rId2"/>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4">
            <a:extLst>
              <a:ext uri="{FF2B5EF4-FFF2-40B4-BE49-F238E27FC236}">
                <a16:creationId xmlns:a16="http://schemas.microsoft.com/office/drawing/2014/main" id="{112D3F38-3205-DA7C-9011-58B3934FE22F}"/>
              </a:ext>
            </a:extLst>
          </p:cNvPr>
          <p:cNvSpPr/>
          <p:nvPr/>
        </p:nvSpPr>
        <p:spPr>
          <a:xfrm rot="12506894" flipH="1">
            <a:off x="-250756" y="4962800"/>
            <a:ext cx="6871723" cy="3409505"/>
          </a:xfrm>
          <a:custGeom>
            <a:avLst/>
            <a:gdLst>
              <a:gd name="connsiteX0" fmla="*/ 0 w 6364947"/>
              <a:gd name="connsiteY0" fmla="*/ 2043503 h 2043503"/>
              <a:gd name="connsiteX1" fmla="*/ 1130669 w 6364947"/>
              <a:gd name="connsiteY1" fmla="*/ 0 h 2043503"/>
              <a:gd name="connsiteX2" fmla="*/ 6364947 w 6364947"/>
              <a:gd name="connsiteY2" fmla="*/ 2043503 h 2043503"/>
              <a:gd name="connsiteX3" fmla="*/ 0 w 6364947"/>
              <a:gd name="connsiteY3" fmla="*/ 2043503 h 2043503"/>
              <a:gd name="connsiteX0" fmla="*/ 0 w 6364947"/>
              <a:gd name="connsiteY0" fmla="*/ 2277657 h 2277657"/>
              <a:gd name="connsiteX1" fmla="*/ 1246919 w 6364947"/>
              <a:gd name="connsiteY1" fmla="*/ 0 h 2277657"/>
              <a:gd name="connsiteX2" fmla="*/ 6364947 w 6364947"/>
              <a:gd name="connsiteY2" fmla="*/ 2277657 h 2277657"/>
              <a:gd name="connsiteX3" fmla="*/ 0 w 6364947"/>
              <a:gd name="connsiteY3" fmla="*/ 2277657 h 2277657"/>
              <a:gd name="connsiteX0" fmla="*/ 0 w 6364947"/>
              <a:gd name="connsiteY0" fmla="*/ 2293380 h 2293380"/>
              <a:gd name="connsiteX1" fmla="*/ 1276661 w 6364947"/>
              <a:gd name="connsiteY1" fmla="*/ 0 h 2293380"/>
              <a:gd name="connsiteX2" fmla="*/ 6364947 w 6364947"/>
              <a:gd name="connsiteY2" fmla="*/ 2293380 h 2293380"/>
              <a:gd name="connsiteX3" fmla="*/ 0 w 6364947"/>
              <a:gd name="connsiteY3" fmla="*/ 2293380 h 2293380"/>
              <a:gd name="connsiteX0" fmla="*/ 0 w 6364947"/>
              <a:gd name="connsiteY0" fmla="*/ 2323121 h 2323121"/>
              <a:gd name="connsiteX1" fmla="*/ 1260940 w 6364947"/>
              <a:gd name="connsiteY1" fmla="*/ 0 h 2323121"/>
              <a:gd name="connsiteX2" fmla="*/ 6364947 w 6364947"/>
              <a:gd name="connsiteY2" fmla="*/ 2323121 h 2323121"/>
              <a:gd name="connsiteX3" fmla="*/ 0 w 6364947"/>
              <a:gd name="connsiteY3" fmla="*/ 2323121 h 2323121"/>
              <a:gd name="connsiteX0" fmla="*/ 0 w 6173822"/>
              <a:gd name="connsiteY0" fmla="*/ 2323121 h 2675890"/>
              <a:gd name="connsiteX1" fmla="*/ 1260940 w 6173822"/>
              <a:gd name="connsiteY1" fmla="*/ 0 h 2675890"/>
              <a:gd name="connsiteX2" fmla="*/ 6173822 w 6173822"/>
              <a:gd name="connsiteY2" fmla="*/ 2675890 h 2675890"/>
              <a:gd name="connsiteX3" fmla="*/ 0 w 6173822"/>
              <a:gd name="connsiteY3" fmla="*/ 2323121 h 2675890"/>
              <a:gd name="connsiteX0" fmla="*/ 0 w 5644894"/>
              <a:gd name="connsiteY0" fmla="*/ 1346854 h 2675890"/>
              <a:gd name="connsiteX1" fmla="*/ 732012 w 5644894"/>
              <a:gd name="connsiteY1" fmla="*/ 0 h 2675890"/>
              <a:gd name="connsiteX2" fmla="*/ 5644894 w 5644894"/>
              <a:gd name="connsiteY2" fmla="*/ 2675890 h 2675890"/>
              <a:gd name="connsiteX3" fmla="*/ 0 w 5644894"/>
              <a:gd name="connsiteY3" fmla="*/ 1346854 h 2675890"/>
              <a:gd name="connsiteX0" fmla="*/ 0 w 6855316"/>
              <a:gd name="connsiteY0" fmla="*/ 1346854 h 3321067"/>
              <a:gd name="connsiteX1" fmla="*/ 732012 w 6855316"/>
              <a:gd name="connsiteY1" fmla="*/ 0 h 3321067"/>
              <a:gd name="connsiteX2" fmla="*/ 6855316 w 6855316"/>
              <a:gd name="connsiteY2" fmla="*/ 3321067 h 3321067"/>
              <a:gd name="connsiteX3" fmla="*/ 0 w 6855316"/>
              <a:gd name="connsiteY3" fmla="*/ 1346854 h 3321067"/>
              <a:gd name="connsiteX0" fmla="*/ 0 w 6855316"/>
              <a:gd name="connsiteY0" fmla="*/ 1346854 h 3381960"/>
              <a:gd name="connsiteX1" fmla="*/ 732012 w 6855316"/>
              <a:gd name="connsiteY1" fmla="*/ 0 h 3381960"/>
              <a:gd name="connsiteX2" fmla="*/ 6855316 w 6855316"/>
              <a:gd name="connsiteY2" fmla="*/ 3321067 h 3381960"/>
              <a:gd name="connsiteX3" fmla="*/ 0 w 6855316"/>
              <a:gd name="connsiteY3" fmla="*/ 1346854 h 3381960"/>
              <a:gd name="connsiteX0" fmla="*/ 0 w 6865459"/>
              <a:gd name="connsiteY0" fmla="*/ 1346854 h 3379177"/>
              <a:gd name="connsiteX1" fmla="*/ 732012 w 6865459"/>
              <a:gd name="connsiteY1" fmla="*/ 0 h 3379177"/>
              <a:gd name="connsiteX2" fmla="*/ 6855316 w 6865459"/>
              <a:gd name="connsiteY2" fmla="*/ 3321067 h 3379177"/>
              <a:gd name="connsiteX3" fmla="*/ 2254119 w 6865459"/>
              <a:gd name="connsiteY3" fmla="*/ 1946870 h 3379177"/>
              <a:gd name="connsiteX4" fmla="*/ 0 w 6865459"/>
              <a:gd name="connsiteY4" fmla="*/ 1346854 h 3379177"/>
              <a:gd name="connsiteX0" fmla="*/ 0 w 6865459"/>
              <a:gd name="connsiteY0" fmla="*/ 1346854 h 3379177"/>
              <a:gd name="connsiteX1" fmla="*/ 732012 w 6865459"/>
              <a:gd name="connsiteY1" fmla="*/ 0 h 3379177"/>
              <a:gd name="connsiteX2" fmla="*/ 6855316 w 6865459"/>
              <a:gd name="connsiteY2" fmla="*/ 3321067 h 3379177"/>
              <a:gd name="connsiteX3" fmla="*/ 2254119 w 6865459"/>
              <a:gd name="connsiteY3" fmla="*/ 1946870 h 3379177"/>
              <a:gd name="connsiteX4" fmla="*/ 0 w 6865459"/>
              <a:gd name="connsiteY4" fmla="*/ 1346854 h 3379177"/>
              <a:gd name="connsiteX0" fmla="*/ 0 w 6865459"/>
              <a:gd name="connsiteY0" fmla="*/ 1346854 h 3379177"/>
              <a:gd name="connsiteX1" fmla="*/ 732012 w 6865459"/>
              <a:gd name="connsiteY1" fmla="*/ 0 h 3379177"/>
              <a:gd name="connsiteX2" fmla="*/ 6855316 w 6865459"/>
              <a:gd name="connsiteY2" fmla="*/ 3321067 h 3379177"/>
              <a:gd name="connsiteX3" fmla="*/ 2254119 w 6865459"/>
              <a:gd name="connsiteY3" fmla="*/ 1946870 h 3379177"/>
              <a:gd name="connsiteX4" fmla="*/ 0 w 6865459"/>
              <a:gd name="connsiteY4" fmla="*/ 1346854 h 3379177"/>
              <a:gd name="connsiteX0" fmla="*/ 0 w 6865459"/>
              <a:gd name="connsiteY0" fmla="*/ 1346854 h 3379177"/>
              <a:gd name="connsiteX1" fmla="*/ 732012 w 6865459"/>
              <a:gd name="connsiteY1" fmla="*/ 0 h 3379177"/>
              <a:gd name="connsiteX2" fmla="*/ 6855316 w 6865459"/>
              <a:gd name="connsiteY2" fmla="*/ 3321067 h 3379177"/>
              <a:gd name="connsiteX3" fmla="*/ 2254119 w 6865459"/>
              <a:gd name="connsiteY3" fmla="*/ 1946870 h 3379177"/>
              <a:gd name="connsiteX4" fmla="*/ 0 w 6865459"/>
              <a:gd name="connsiteY4" fmla="*/ 1346854 h 3379177"/>
              <a:gd name="connsiteX0" fmla="*/ 0 w 6865459"/>
              <a:gd name="connsiteY0" fmla="*/ 1346854 h 3379177"/>
              <a:gd name="connsiteX1" fmla="*/ 732012 w 6865459"/>
              <a:gd name="connsiteY1" fmla="*/ 0 h 3379177"/>
              <a:gd name="connsiteX2" fmla="*/ 6855316 w 6865459"/>
              <a:gd name="connsiteY2" fmla="*/ 3321067 h 3379177"/>
              <a:gd name="connsiteX3" fmla="*/ 2254119 w 6865459"/>
              <a:gd name="connsiteY3" fmla="*/ 1946870 h 3379177"/>
              <a:gd name="connsiteX4" fmla="*/ 0 w 6865459"/>
              <a:gd name="connsiteY4" fmla="*/ 1346854 h 3379177"/>
              <a:gd name="connsiteX0" fmla="*/ 0 w 7008843"/>
              <a:gd name="connsiteY0" fmla="*/ 1346854 h 3501214"/>
              <a:gd name="connsiteX1" fmla="*/ 732012 w 7008843"/>
              <a:gd name="connsiteY1" fmla="*/ 0 h 3501214"/>
              <a:gd name="connsiteX2" fmla="*/ 6855316 w 7008843"/>
              <a:gd name="connsiteY2" fmla="*/ 3321067 h 3501214"/>
              <a:gd name="connsiteX3" fmla="*/ 4779934 w 7008843"/>
              <a:gd name="connsiteY3" fmla="*/ 2965123 h 3501214"/>
              <a:gd name="connsiteX4" fmla="*/ 2254119 w 7008843"/>
              <a:gd name="connsiteY4" fmla="*/ 1946870 h 3501214"/>
              <a:gd name="connsiteX5" fmla="*/ 0 w 7008843"/>
              <a:gd name="connsiteY5" fmla="*/ 1346854 h 3501214"/>
              <a:gd name="connsiteX0" fmla="*/ 0 w 6855316"/>
              <a:gd name="connsiteY0" fmla="*/ 1346854 h 3351973"/>
              <a:gd name="connsiteX1" fmla="*/ 732012 w 6855316"/>
              <a:gd name="connsiteY1" fmla="*/ 0 h 3351973"/>
              <a:gd name="connsiteX2" fmla="*/ 6855316 w 6855316"/>
              <a:gd name="connsiteY2" fmla="*/ 3321067 h 3351973"/>
              <a:gd name="connsiteX3" fmla="*/ 4779934 w 6855316"/>
              <a:gd name="connsiteY3" fmla="*/ 2965123 h 3351973"/>
              <a:gd name="connsiteX4" fmla="*/ 2254119 w 6855316"/>
              <a:gd name="connsiteY4" fmla="*/ 1946870 h 3351973"/>
              <a:gd name="connsiteX5" fmla="*/ 0 w 6855316"/>
              <a:gd name="connsiteY5" fmla="*/ 1346854 h 3351973"/>
              <a:gd name="connsiteX0" fmla="*/ 0 w 6855316"/>
              <a:gd name="connsiteY0" fmla="*/ 1346854 h 3404119"/>
              <a:gd name="connsiteX1" fmla="*/ 732012 w 6855316"/>
              <a:gd name="connsiteY1" fmla="*/ 0 h 3404119"/>
              <a:gd name="connsiteX2" fmla="*/ 6855316 w 6855316"/>
              <a:gd name="connsiteY2" fmla="*/ 3321067 h 3404119"/>
              <a:gd name="connsiteX3" fmla="*/ 4725556 w 6855316"/>
              <a:gd name="connsiteY3" fmla="*/ 3222188 h 3404119"/>
              <a:gd name="connsiteX4" fmla="*/ 2254119 w 6855316"/>
              <a:gd name="connsiteY4" fmla="*/ 1946870 h 3404119"/>
              <a:gd name="connsiteX5" fmla="*/ 0 w 6855316"/>
              <a:gd name="connsiteY5" fmla="*/ 1346854 h 3404119"/>
              <a:gd name="connsiteX0" fmla="*/ 0 w 6871723"/>
              <a:gd name="connsiteY0" fmla="*/ 1346854 h 3409505"/>
              <a:gd name="connsiteX1" fmla="*/ 732012 w 6871723"/>
              <a:gd name="connsiteY1" fmla="*/ 0 h 3409505"/>
              <a:gd name="connsiteX2" fmla="*/ 6871723 w 6871723"/>
              <a:gd name="connsiteY2" fmla="*/ 3329956 h 3409505"/>
              <a:gd name="connsiteX3" fmla="*/ 4725556 w 6871723"/>
              <a:gd name="connsiteY3" fmla="*/ 3222188 h 3409505"/>
              <a:gd name="connsiteX4" fmla="*/ 2254119 w 6871723"/>
              <a:gd name="connsiteY4" fmla="*/ 1946870 h 3409505"/>
              <a:gd name="connsiteX5" fmla="*/ 0 w 6871723"/>
              <a:gd name="connsiteY5" fmla="*/ 1346854 h 3409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71723" h="3409505">
                <a:moveTo>
                  <a:pt x="0" y="1346854"/>
                </a:moveTo>
                <a:lnTo>
                  <a:pt x="732012" y="0"/>
                </a:lnTo>
                <a:lnTo>
                  <a:pt x="6871723" y="3329956"/>
                </a:lnTo>
                <a:cubicBezTo>
                  <a:pt x="5988216" y="3448650"/>
                  <a:pt x="5492422" y="3451221"/>
                  <a:pt x="4725556" y="3222188"/>
                </a:cubicBezTo>
                <a:cubicBezTo>
                  <a:pt x="3958690" y="2993155"/>
                  <a:pt x="3100629" y="2202912"/>
                  <a:pt x="2254119" y="1946870"/>
                </a:cubicBezTo>
                <a:cubicBezTo>
                  <a:pt x="1076008" y="1683467"/>
                  <a:pt x="533840" y="1552510"/>
                  <a:pt x="0" y="1346854"/>
                </a:cubicBezTo>
                <a:close/>
              </a:path>
            </a:pathLst>
          </a:cu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9" name="Freeform: Shape 8">
            <a:extLst>
              <a:ext uri="{FF2B5EF4-FFF2-40B4-BE49-F238E27FC236}">
                <a16:creationId xmlns:a16="http://schemas.microsoft.com/office/drawing/2014/main" id="{45E6143F-7F3B-C267-9848-E8EFCDBDC002}"/>
              </a:ext>
            </a:extLst>
          </p:cNvPr>
          <p:cNvSpPr/>
          <p:nvPr/>
        </p:nvSpPr>
        <p:spPr>
          <a:xfrm rot="9093106">
            <a:off x="5905391" y="5114096"/>
            <a:ext cx="6470327" cy="3202505"/>
          </a:xfrm>
          <a:custGeom>
            <a:avLst/>
            <a:gdLst>
              <a:gd name="connsiteX0" fmla="*/ 0 w 6470327"/>
              <a:gd name="connsiteY0" fmla="*/ 1139855 h 3202505"/>
              <a:gd name="connsiteX1" fmla="*/ 619509 w 6470327"/>
              <a:gd name="connsiteY1" fmla="*/ 0 h 3202505"/>
              <a:gd name="connsiteX2" fmla="*/ 6470327 w 6470327"/>
              <a:gd name="connsiteY2" fmla="*/ 3169893 h 3202505"/>
              <a:gd name="connsiteX3" fmla="*/ 6271495 w 6470327"/>
              <a:gd name="connsiteY3" fmla="*/ 3188400 h 3202505"/>
              <a:gd name="connsiteX4" fmla="*/ 4725556 w 6470327"/>
              <a:gd name="connsiteY4" fmla="*/ 3015189 h 3202505"/>
              <a:gd name="connsiteX5" fmla="*/ 2254119 w 6470327"/>
              <a:gd name="connsiteY5" fmla="*/ 1739871 h 3202505"/>
              <a:gd name="connsiteX6" fmla="*/ 0 w 6470327"/>
              <a:gd name="connsiteY6" fmla="*/ 1139855 h 3202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70327" h="3202505">
                <a:moveTo>
                  <a:pt x="0" y="1139855"/>
                </a:moveTo>
                <a:lnTo>
                  <a:pt x="619509" y="0"/>
                </a:lnTo>
                <a:lnTo>
                  <a:pt x="6470327" y="3169893"/>
                </a:lnTo>
                <a:lnTo>
                  <a:pt x="6271495" y="3188400"/>
                </a:lnTo>
                <a:cubicBezTo>
                  <a:pt x="5723377" y="3228461"/>
                  <a:pt x="5300706" y="3186963"/>
                  <a:pt x="4725556" y="3015189"/>
                </a:cubicBezTo>
                <a:cubicBezTo>
                  <a:pt x="3958690" y="2786156"/>
                  <a:pt x="3100629" y="1995913"/>
                  <a:pt x="2254119" y="1739871"/>
                </a:cubicBezTo>
                <a:cubicBezTo>
                  <a:pt x="1076008" y="1476468"/>
                  <a:pt x="533840" y="1345511"/>
                  <a:pt x="0" y="1139855"/>
                </a:cubicBezTo>
                <a:close/>
              </a:path>
            </a:pathLst>
          </a:custGeom>
          <a:solidFill>
            <a:schemeClr val="accent6"/>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n-US"/>
          </a:p>
        </p:txBody>
      </p:sp>
      <p:sp>
        <p:nvSpPr>
          <p:cNvPr id="13" name="Rectangle 12">
            <a:extLst>
              <a:ext uri="{FF2B5EF4-FFF2-40B4-BE49-F238E27FC236}">
                <a16:creationId xmlns:a16="http://schemas.microsoft.com/office/drawing/2014/main" id="{B395FAE7-0ACD-D05B-E9BF-0EC6AF996F9D}"/>
              </a:ext>
            </a:extLst>
          </p:cNvPr>
          <p:cNvSpPr/>
          <p:nvPr/>
        </p:nvSpPr>
        <p:spPr>
          <a:xfrm>
            <a:off x="-1" y="3527813"/>
            <a:ext cx="4819999" cy="2672255"/>
          </a:xfrm>
          <a:prstGeom prst="rect">
            <a:avLst/>
          </a:prstGeom>
          <a:blipFill>
            <a:blip r:embed="rId3"/>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F60DC684-15E5-8ECE-A5BE-E93E26FFBEE6}"/>
              </a:ext>
            </a:extLst>
          </p:cNvPr>
          <p:cNvSpPr/>
          <p:nvPr/>
        </p:nvSpPr>
        <p:spPr>
          <a:xfrm rot="12506894" flipH="1">
            <a:off x="-172270" y="5109182"/>
            <a:ext cx="6470327" cy="3202505"/>
          </a:xfrm>
          <a:custGeom>
            <a:avLst/>
            <a:gdLst>
              <a:gd name="connsiteX0" fmla="*/ 0 w 6470327"/>
              <a:gd name="connsiteY0" fmla="*/ 1139855 h 3202505"/>
              <a:gd name="connsiteX1" fmla="*/ 619509 w 6470327"/>
              <a:gd name="connsiteY1" fmla="*/ 0 h 3202505"/>
              <a:gd name="connsiteX2" fmla="*/ 6470327 w 6470327"/>
              <a:gd name="connsiteY2" fmla="*/ 3169893 h 3202505"/>
              <a:gd name="connsiteX3" fmla="*/ 6271495 w 6470327"/>
              <a:gd name="connsiteY3" fmla="*/ 3188400 h 3202505"/>
              <a:gd name="connsiteX4" fmla="*/ 4725556 w 6470327"/>
              <a:gd name="connsiteY4" fmla="*/ 3015189 h 3202505"/>
              <a:gd name="connsiteX5" fmla="*/ 2254119 w 6470327"/>
              <a:gd name="connsiteY5" fmla="*/ 1739871 h 3202505"/>
              <a:gd name="connsiteX6" fmla="*/ 0 w 6470327"/>
              <a:gd name="connsiteY6" fmla="*/ 1139855 h 3202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70327" h="3202505">
                <a:moveTo>
                  <a:pt x="0" y="1139855"/>
                </a:moveTo>
                <a:lnTo>
                  <a:pt x="619509" y="0"/>
                </a:lnTo>
                <a:lnTo>
                  <a:pt x="6470327" y="3169893"/>
                </a:lnTo>
                <a:lnTo>
                  <a:pt x="6271495" y="3188400"/>
                </a:lnTo>
                <a:cubicBezTo>
                  <a:pt x="5723377" y="3228461"/>
                  <a:pt x="5300706" y="3186963"/>
                  <a:pt x="4725556" y="3015189"/>
                </a:cubicBezTo>
                <a:cubicBezTo>
                  <a:pt x="3958690" y="2786156"/>
                  <a:pt x="3100629" y="1995913"/>
                  <a:pt x="2254119" y="1739871"/>
                </a:cubicBezTo>
                <a:cubicBezTo>
                  <a:pt x="1076008" y="1476468"/>
                  <a:pt x="533840" y="1345511"/>
                  <a:pt x="0" y="1139855"/>
                </a:cubicBezTo>
                <a:close/>
              </a:path>
            </a:pathLst>
          </a:custGeom>
          <a:solidFill>
            <a:schemeClr val="accent1">
              <a:lumMod val="75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9844708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 calcmode="lin" valueType="num">
                                      <p:cBhvr additive="base">
                                        <p:cTn id="10"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1" dur="500" fill="hold"/>
                                        <p:tgtEl>
                                          <p:spTgt spid="3">
                                            <p:txEl>
                                              <p:pRg st="0" end="0"/>
                                            </p:txEl>
                                          </p:spTgt>
                                        </p:tgtEl>
                                        <p:attrNameLst>
                                          <p:attrName>ppt_y</p:attrName>
                                        </p:attrNameLst>
                                      </p:cBhvr>
                                      <p:tavLst>
                                        <p:tav tm="0">
                                          <p:val>
                                            <p:strVal val="#ppt_y"/>
                                          </p:val>
                                        </p:tav>
                                        <p:tav tm="100000">
                                          <p:val>
                                            <p:strVal val="#ppt_y"/>
                                          </p:val>
                                        </p:tav>
                                      </p:tavLst>
                                    </p:anim>
                                  </p:childTnLst>
                                </p:cTn>
                              </p:par>
                              <p:par>
                                <p:cTn id="12" presetID="21" presetClass="entr" presetSubtype="1"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heel(1)">
                                      <p:cBhvr>
                                        <p:cTn id="14" dur="2000"/>
                                        <p:tgtEl>
                                          <p:spTgt spid="13"/>
                                        </p:tgtEl>
                                      </p:cBhvr>
                                    </p:animEffect>
                                  </p:childTnLst>
                                </p:cTn>
                              </p:par>
                              <p:par>
                                <p:cTn id="15" presetID="21" presetClass="entr" presetSubtype="1"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heel(1)">
                                      <p:cBhvr>
                                        <p:cTn id="1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CA350-D1DB-C5FA-906A-51FACFE86BB3}"/>
              </a:ext>
            </a:extLst>
          </p:cNvPr>
          <p:cNvSpPr>
            <a:spLocks noGrp="1"/>
          </p:cNvSpPr>
          <p:nvPr>
            <p:ph type="title"/>
          </p:nvPr>
        </p:nvSpPr>
        <p:spPr/>
        <p:txBody>
          <a:bodyPr>
            <a:normAutofit fontScale="90000"/>
          </a:bodyPr>
          <a:lstStyle/>
          <a:p>
            <a:pPr algn="ctr"/>
            <a:r>
              <a:rPr lang="en-US" sz="4800" b="1" dirty="0">
                <a:latin typeface="Times New Roman" panose="02020603050405020304" pitchFamily="18" charset="0"/>
                <a:cs typeface="Times New Roman" panose="02020603050405020304" pitchFamily="18" charset="0"/>
              </a:rPr>
              <a:t>Mission</a:t>
            </a:r>
            <a:endParaRPr lang="en-US" dirty="0"/>
          </a:p>
        </p:txBody>
      </p:sp>
      <p:sp>
        <p:nvSpPr>
          <p:cNvPr id="5" name="Content Placeholder 4">
            <a:extLst>
              <a:ext uri="{FF2B5EF4-FFF2-40B4-BE49-F238E27FC236}">
                <a16:creationId xmlns:a16="http://schemas.microsoft.com/office/drawing/2014/main" id="{5F68E56F-2FED-7008-63B7-9AC719EE6BBF}"/>
              </a:ext>
            </a:extLst>
          </p:cNvPr>
          <p:cNvSpPr>
            <a:spLocks noGrp="1"/>
          </p:cNvSpPr>
          <p:nvPr>
            <p:ph idx="1"/>
          </p:nvPr>
        </p:nvSpPr>
        <p:spPr>
          <a:xfrm>
            <a:off x="1154954" y="2603500"/>
            <a:ext cx="6951078" cy="3416300"/>
          </a:xfrm>
        </p:spPr>
        <p:txBody>
          <a:bodyPr>
            <a:normAutofit fontScale="55000" lnSpcReduction="20000"/>
          </a:bodyPr>
          <a:lstStyle/>
          <a:p>
            <a:pPr marL="342900" marR="0" lvl="0" indent="-342900" algn="just">
              <a:lnSpc>
                <a:spcPct val="107000"/>
              </a:lnSpc>
              <a:spcBef>
                <a:spcPts val="0"/>
              </a:spcBef>
              <a:spcAft>
                <a:spcPts val="0"/>
              </a:spcAft>
              <a:buSzPts val="1400"/>
              <a:buFont typeface="Wingdings" panose="05000000000000000000" pitchFamily="2" charset="2"/>
              <a:buChar char=""/>
            </a:pPr>
            <a:r>
              <a:rPr lang="en-US" sz="3200" dirty="0">
                <a:effectLst/>
                <a:ea typeface="Calibri" panose="020F0502020204030204" pitchFamily="34" charset="0"/>
                <a:cs typeface="Times New Roman" panose="02020603050405020304" pitchFamily="18" charset="0"/>
              </a:rPr>
              <a:t>To build a strong and dynamic institution to make a viable alternative to conventional system;</a:t>
            </a:r>
          </a:p>
          <a:p>
            <a:pPr marL="342900" marR="0" lvl="0" indent="-342900" algn="just">
              <a:lnSpc>
                <a:spcPct val="107000"/>
              </a:lnSpc>
              <a:spcBef>
                <a:spcPts val="0"/>
              </a:spcBef>
              <a:spcAft>
                <a:spcPts val="0"/>
              </a:spcAft>
              <a:buSzPts val="1400"/>
              <a:buFont typeface="Wingdings" panose="05000000000000000000" pitchFamily="2" charset="2"/>
              <a:buChar char=""/>
            </a:pPr>
            <a:r>
              <a:rPr lang="en-US" sz="3200" dirty="0">
                <a:effectLst/>
                <a:ea typeface="Calibri" panose="020F0502020204030204" pitchFamily="34" charset="0"/>
                <a:cs typeface="Times New Roman" panose="02020603050405020304" pitchFamily="18" charset="0"/>
              </a:rPr>
              <a:t>To provide quality products and services to the clients with sincerity, honesty and care;</a:t>
            </a:r>
          </a:p>
          <a:p>
            <a:pPr marL="342900" marR="0" lvl="0" indent="-342900" algn="just">
              <a:lnSpc>
                <a:spcPct val="107000"/>
              </a:lnSpc>
              <a:spcBef>
                <a:spcPts val="0"/>
              </a:spcBef>
              <a:spcAft>
                <a:spcPts val="0"/>
              </a:spcAft>
              <a:buSzPts val="1400"/>
              <a:buFont typeface="Wingdings" panose="05000000000000000000" pitchFamily="2" charset="2"/>
              <a:buChar char=""/>
            </a:pPr>
            <a:r>
              <a:rPr lang="en-US" sz="3200" dirty="0">
                <a:effectLst/>
                <a:ea typeface="Calibri" panose="020F0502020204030204" pitchFamily="34" charset="0"/>
                <a:cs typeface="Times New Roman" panose="02020603050405020304" pitchFamily="18" charset="0"/>
              </a:rPr>
              <a:t>To maximize clients and shareholders value with stable growth;</a:t>
            </a:r>
          </a:p>
          <a:p>
            <a:pPr marL="342900" marR="0" lvl="0" indent="-342900" algn="just">
              <a:lnSpc>
                <a:spcPct val="107000"/>
              </a:lnSpc>
              <a:spcBef>
                <a:spcPts val="0"/>
              </a:spcBef>
              <a:spcAft>
                <a:spcPts val="0"/>
              </a:spcAft>
              <a:buSzPts val="1400"/>
              <a:buFont typeface="Wingdings" panose="05000000000000000000" pitchFamily="2" charset="2"/>
              <a:buChar char=""/>
            </a:pPr>
            <a:r>
              <a:rPr lang="en-US" sz="3200" dirty="0">
                <a:effectLst/>
                <a:ea typeface="Calibri" panose="020F0502020204030204" pitchFamily="34" charset="0"/>
                <a:cs typeface="Times New Roman" panose="02020603050405020304" pitchFamily="18" charset="0"/>
              </a:rPr>
              <a:t>To apply Shariah principles and maintain the highest level of ethical stander and transparency in all business transactions;</a:t>
            </a:r>
          </a:p>
          <a:p>
            <a:pPr marL="342900" marR="0" lvl="0" indent="-342900" algn="just">
              <a:lnSpc>
                <a:spcPct val="107000"/>
              </a:lnSpc>
              <a:spcBef>
                <a:spcPts val="0"/>
              </a:spcBef>
              <a:spcAft>
                <a:spcPts val="0"/>
              </a:spcAft>
              <a:buSzPts val="1400"/>
              <a:buFont typeface="Wingdings" panose="05000000000000000000" pitchFamily="2" charset="2"/>
              <a:buChar char=""/>
            </a:pPr>
            <a:r>
              <a:rPr lang="en-US" sz="3200" dirty="0">
                <a:effectLst/>
                <a:ea typeface="Calibri" panose="020F0502020204030204" pitchFamily="34" charset="0"/>
                <a:cs typeface="Times New Roman" panose="02020603050405020304" pitchFamily="18" charset="0"/>
              </a:rPr>
              <a:t>To provide a congenial work atmosphere to create and attract competent work force; </a:t>
            </a:r>
          </a:p>
          <a:p>
            <a:pPr marL="342900" marR="0" lvl="0" indent="-342900" algn="just">
              <a:lnSpc>
                <a:spcPct val="107000"/>
              </a:lnSpc>
              <a:spcBef>
                <a:spcPts val="0"/>
              </a:spcBef>
              <a:spcAft>
                <a:spcPts val="800"/>
              </a:spcAft>
              <a:buSzPts val="1400"/>
              <a:buFont typeface="Wingdings" panose="05000000000000000000" pitchFamily="2" charset="2"/>
              <a:buChar char=""/>
            </a:pPr>
            <a:r>
              <a:rPr lang="en-US" sz="3200" dirty="0">
                <a:effectLst/>
                <a:ea typeface="Calibri" panose="020F0502020204030204" pitchFamily="34" charset="0"/>
                <a:cs typeface="Times New Roman" panose="02020603050405020304" pitchFamily="18" charset="0"/>
              </a:rPr>
              <a:t>To be a socially responsible and make effective contribution to national development.</a:t>
            </a:r>
          </a:p>
          <a:p>
            <a:pPr marL="0" indent="0">
              <a:buNone/>
            </a:pPr>
            <a:endParaRPr lang="en-US" dirty="0"/>
          </a:p>
        </p:txBody>
      </p:sp>
      <p:sp>
        <p:nvSpPr>
          <p:cNvPr id="7" name="Oval 6">
            <a:extLst>
              <a:ext uri="{FF2B5EF4-FFF2-40B4-BE49-F238E27FC236}">
                <a16:creationId xmlns:a16="http://schemas.microsoft.com/office/drawing/2014/main" id="{1FD0886F-5F49-CB0C-1B4A-F896C6A9F4A0}"/>
              </a:ext>
            </a:extLst>
          </p:cNvPr>
          <p:cNvSpPr/>
          <p:nvPr/>
        </p:nvSpPr>
        <p:spPr>
          <a:xfrm>
            <a:off x="8476734" y="3069796"/>
            <a:ext cx="3435179" cy="2483708"/>
          </a:xfrm>
          <a:prstGeom prst="ellipse">
            <a:avLst/>
          </a:prstGeom>
          <a:blipFill>
            <a:blip r:embed="rId2"/>
            <a:stretch>
              <a:fillRect/>
            </a:stretch>
          </a:bli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523421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par>
                                <p:cTn id="21" presetID="2" presetClass="entr" presetSubtype="8" fill="hold" nodeType="with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 calcmode="lin" valueType="num">
                                      <p:cBhvr additive="base">
                                        <p:cTn id="23"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5">
                                            <p:txEl>
                                              <p:pRg st="0" end="0"/>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 calcmode="lin" valueType="num">
                                      <p:cBhvr additive="base">
                                        <p:cTn id="27" dur="75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28" dur="750" fill="hold"/>
                                        <p:tgtEl>
                                          <p:spTgt spid="5">
                                            <p:txEl>
                                              <p:pRg st="1" end="1"/>
                                            </p:txEl>
                                          </p:spTgt>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anim calcmode="lin" valueType="num">
                                      <p:cBhvr additive="base">
                                        <p:cTn id="31" dur="10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5">
                                            <p:txEl>
                                              <p:pRg st="2" end="2"/>
                                            </p:txEl>
                                          </p:spTgt>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5">
                                            <p:txEl>
                                              <p:pRg st="3" end="3"/>
                                            </p:txEl>
                                          </p:spTgt>
                                        </p:tgtEl>
                                        <p:attrNameLst>
                                          <p:attrName>style.visibility</p:attrName>
                                        </p:attrNameLst>
                                      </p:cBhvr>
                                      <p:to>
                                        <p:strVal val="visible"/>
                                      </p:to>
                                    </p:set>
                                    <p:anim calcmode="lin" valueType="num">
                                      <p:cBhvr additive="base">
                                        <p:cTn id="35" dur="125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36" dur="1250" fill="hold"/>
                                        <p:tgtEl>
                                          <p:spTgt spid="5">
                                            <p:txEl>
                                              <p:pRg st="3" end="3"/>
                                            </p:txEl>
                                          </p:spTgt>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anim calcmode="lin" valueType="num">
                                      <p:cBhvr additive="base">
                                        <p:cTn id="39" dur="1500" fill="hold"/>
                                        <p:tgtEl>
                                          <p:spTgt spid="5">
                                            <p:txEl>
                                              <p:pRg st="4" end="4"/>
                                            </p:txEl>
                                          </p:spTgt>
                                        </p:tgtEl>
                                        <p:attrNameLst>
                                          <p:attrName>ppt_x</p:attrName>
                                        </p:attrNameLst>
                                      </p:cBhvr>
                                      <p:tavLst>
                                        <p:tav tm="0">
                                          <p:val>
                                            <p:strVal val="0-#ppt_w/2"/>
                                          </p:val>
                                        </p:tav>
                                        <p:tav tm="100000">
                                          <p:val>
                                            <p:strVal val="#ppt_x"/>
                                          </p:val>
                                        </p:tav>
                                      </p:tavLst>
                                    </p:anim>
                                    <p:anim calcmode="lin" valueType="num">
                                      <p:cBhvr additive="base">
                                        <p:cTn id="40" dur="1500" fill="hold"/>
                                        <p:tgtEl>
                                          <p:spTgt spid="5">
                                            <p:txEl>
                                              <p:pRg st="4" end="4"/>
                                            </p:txEl>
                                          </p:spTgt>
                                        </p:tgtEl>
                                        <p:attrNameLst>
                                          <p:attrName>ppt_y</p:attrName>
                                        </p:attrNameLst>
                                      </p:cBhvr>
                                      <p:tavLst>
                                        <p:tav tm="0">
                                          <p:val>
                                            <p:strVal val="#ppt_y"/>
                                          </p:val>
                                        </p:tav>
                                        <p:tav tm="100000">
                                          <p:val>
                                            <p:strVal val="#ppt_y"/>
                                          </p:val>
                                        </p:tav>
                                      </p:tavLst>
                                    </p:anim>
                                  </p:childTnLst>
                                </p:cTn>
                              </p:par>
                              <p:par>
                                <p:cTn id="41" presetID="2" presetClass="entr" presetSubtype="8" fill="hold" nodeType="withEffect">
                                  <p:stCondLst>
                                    <p:cond delay="0"/>
                                  </p:stCondLst>
                                  <p:childTnLst>
                                    <p:set>
                                      <p:cBhvr>
                                        <p:cTn id="42" dur="1" fill="hold">
                                          <p:stCondLst>
                                            <p:cond delay="0"/>
                                          </p:stCondLst>
                                        </p:cTn>
                                        <p:tgtEl>
                                          <p:spTgt spid="5">
                                            <p:txEl>
                                              <p:pRg st="5" end="5"/>
                                            </p:txEl>
                                          </p:spTgt>
                                        </p:tgtEl>
                                        <p:attrNameLst>
                                          <p:attrName>style.visibility</p:attrName>
                                        </p:attrNameLst>
                                      </p:cBhvr>
                                      <p:to>
                                        <p:strVal val="visible"/>
                                      </p:to>
                                    </p:set>
                                    <p:anim calcmode="lin" valueType="num">
                                      <p:cBhvr additive="base">
                                        <p:cTn id="43" dur="1750" fill="hold"/>
                                        <p:tgtEl>
                                          <p:spTgt spid="5">
                                            <p:txEl>
                                              <p:pRg st="5" end="5"/>
                                            </p:txEl>
                                          </p:spTgt>
                                        </p:tgtEl>
                                        <p:attrNameLst>
                                          <p:attrName>ppt_x</p:attrName>
                                        </p:attrNameLst>
                                      </p:cBhvr>
                                      <p:tavLst>
                                        <p:tav tm="0">
                                          <p:val>
                                            <p:strVal val="0-#ppt_w/2"/>
                                          </p:val>
                                        </p:tav>
                                        <p:tav tm="100000">
                                          <p:val>
                                            <p:strVal val="#ppt_x"/>
                                          </p:val>
                                        </p:tav>
                                      </p:tavLst>
                                    </p:anim>
                                    <p:anim calcmode="lin" valueType="num">
                                      <p:cBhvr additive="base">
                                        <p:cTn id="44" dur="1750" fill="hold"/>
                                        <p:tgtEl>
                                          <p:spTgt spid="5">
                                            <p:txEl>
                                              <p:pRg st="5" end="5"/>
                                            </p:txEl>
                                          </p:spTgt>
                                        </p:tgtEl>
                                        <p:attrNameLst>
                                          <p:attrName>ppt_y</p:attrName>
                                        </p:attrNameLst>
                                      </p:cBhvr>
                                      <p:tavLst>
                                        <p:tav tm="0">
                                          <p:val>
                                            <p:strVal val="#ppt_y"/>
                                          </p:val>
                                        </p:tav>
                                        <p:tav tm="100000">
                                          <p:val>
                                            <p:strVal val="#ppt_y"/>
                                          </p:val>
                                        </p:tav>
                                      </p:tavLst>
                                    </p:anim>
                                  </p:childTnLst>
                                </p:cTn>
                              </p:par>
                              <p:par>
                                <p:cTn id="45" presetID="16" presetClass="entr" presetSubtype="37" fill="hold" grpId="0" nodeType="with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barn(outVertical)">
                                      <p:cBhvr>
                                        <p:cTn id="4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C19AF-2427-27E1-7519-8353F1AD9851}"/>
              </a:ext>
            </a:extLst>
          </p:cNvPr>
          <p:cNvSpPr>
            <a:spLocks noGrp="1"/>
          </p:cNvSpPr>
          <p:nvPr>
            <p:ph type="title"/>
          </p:nvPr>
        </p:nvSpPr>
        <p:spPr/>
        <p:txBody>
          <a:bodyPr/>
          <a:lstStyle/>
          <a:p>
            <a:pPr algn="ctr"/>
            <a:r>
              <a:rPr lang="en-US" sz="4800" dirty="0">
                <a:cs typeface="Times New Roman" panose="02020603050405020304" pitchFamily="18" charset="0"/>
              </a:rPr>
              <a:t>Goal</a:t>
            </a:r>
            <a:endParaRPr lang="en-US" dirty="0"/>
          </a:p>
        </p:txBody>
      </p:sp>
      <p:sp>
        <p:nvSpPr>
          <p:cNvPr id="3" name="Content Placeholder 2">
            <a:extLst>
              <a:ext uri="{FF2B5EF4-FFF2-40B4-BE49-F238E27FC236}">
                <a16:creationId xmlns:a16="http://schemas.microsoft.com/office/drawing/2014/main" id="{448A0CFC-E9EA-EEF5-DCF9-834A11EDC704}"/>
              </a:ext>
            </a:extLst>
          </p:cNvPr>
          <p:cNvSpPr>
            <a:spLocks noGrp="1"/>
          </p:cNvSpPr>
          <p:nvPr>
            <p:ph idx="1"/>
          </p:nvPr>
        </p:nvSpPr>
        <p:spPr/>
        <p:txBody>
          <a:bodyPr/>
          <a:lstStyle/>
          <a:p>
            <a:pPr marL="342900" marR="0" lvl="0" indent="-342900" algn="just">
              <a:lnSpc>
                <a:spcPct val="107000"/>
              </a:lnSpc>
              <a:spcBef>
                <a:spcPts val="0"/>
              </a:spcBef>
              <a:spcAft>
                <a:spcPts val="0"/>
              </a:spcAft>
              <a:buFont typeface="Wingdings" panose="05000000000000000000" pitchFamily="2" charset="2"/>
              <a:buChar char=""/>
            </a:pPr>
            <a:r>
              <a:rPr lang="en-US" sz="2400" dirty="0">
                <a:effectLst/>
                <a:ea typeface="Calibri" panose="020F0502020204030204" pitchFamily="34" charset="0"/>
                <a:cs typeface="Times New Roman" panose="02020603050405020304" pitchFamily="18" charset="0"/>
              </a:rPr>
              <a:t>Create the value for our customers, Stakeholders and Employees.</a:t>
            </a:r>
          </a:p>
          <a:p>
            <a:pPr marL="342900" marR="0" lvl="0" indent="-342900" algn="just">
              <a:lnSpc>
                <a:spcPct val="107000"/>
              </a:lnSpc>
              <a:spcBef>
                <a:spcPts val="0"/>
              </a:spcBef>
              <a:spcAft>
                <a:spcPts val="0"/>
              </a:spcAft>
              <a:buFont typeface="Wingdings" panose="05000000000000000000" pitchFamily="2" charset="2"/>
              <a:buChar char=""/>
            </a:pPr>
            <a:r>
              <a:rPr lang="en-US" sz="2400" dirty="0">
                <a:effectLst/>
                <a:ea typeface="Calibri" panose="020F0502020204030204" pitchFamily="34" charset="0"/>
                <a:cs typeface="Times New Roman" panose="02020603050405020304" pitchFamily="18" charset="0"/>
              </a:rPr>
              <a:t>Establish strong regional presence with Islamic ideas.</a:t>
            </a:r>
          </a:p>
          <a:p>
            <a:pPr marL="342900" marR="0" lvl="0" indent="-342900" algn="just">
              <a:lnSpc>
                <a:spcPct val="107000"/>
              </a:lnSpc>
              <a:spcBef>
                <a:spcPts val="0"/>
              </a:spcBef>
              <a:spcAft>
                <a:spcPts val="800"/>
              </a:spcAft>
              <a:buFont typeface="Wingdings" panose="05000000000000000000" pitchFamily="2" charset="2"/>
              <a:buChar char=""/>
            </a:pPr>
            <a:r>
              <a:rPr lang="en-US" sz="2400" dirty="0">
                <a:effectLst/>
                <a:ea typeface="Calibri" panose="020F0502020204030204" pitchFamily="34" charset="0"/>
                <a:cs typeface="Times New Roman" panose="02020603050405020304" pitchFamily="18" charset="0"/>
              </a:rPr>
              <a:t>Respond quickly to new prospects.</a:t>
            </a:r>
          </a:p>
          <a:p>
            <a:endParaRPr lang="en-US" dirty="0"/>
          </a:p>
        </p:txBody>
      </p:sp>
    </p:spTree>
    <p:extLst>
      <p:ext uri="{BB962C8B-B14F-4D97-AF65-F5344CB8AC3E}">
        <p14:creationId xmlns:p14="http://schemas.microsoft.com/office/powerpoint/2010/main" val="31833077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75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2" dur="750" fill="hold"/>
                                        <p:tgtEl>
                                          <p:spTgt spid="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10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6" dur="1000" fill="hold"/>
                                        <p:tgtEl>
                                          <p:spTgt spid="3">
                                            <p:txEl>
                                              <p:pRg st="2" end="2"/>
                                            </p:txEl>
                                          </p:spTgt>
                                        </p:tgtEl>
                                        <p:attrNameLst>
                                          <p:attrName>ppt_y</p:attrName>
                                        </p:attrNameLst>
                                      </p:cBhvr>
                                      <p:tavLst>
                                        <p:tav tm="0">
                                          <p:val>
                                            <p:strVal val="#ppt_y"/>
                                          </p:val>
                                        </p:tav>
                                        <p:tav tm="100000">
                                          <p:val>
                                            <p:strVal val="#ppt_y"/>
                                          </p:val>
                                        </p:tav>
                                      </p:tavLst>
                                    </p:anim>
                                  </p:childTnLst>
                                </p:cTn>
                              </p:par>
                              <p:par>
                                <p:cTn id="17" presetID="6" presetClass="entr" presetSubtype="32"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circle(out)">
                                      <p:cBhvr>
                                        <p:cTn id="19" dur="1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B02A2-1A36-E317-108F-A330C70F13DE}"/>
              </a:ext>
            </a:extLst>
          </p:cNvPr>
          <p:cNvSpPr>
            <a:spLocks noGrp="1"/>
          </p:cNvSpPr>
          <p:nvPr>
            <p:ph type="ctrTitle"/>
          </p:nvPr>
        </p:nvSpPr>
        <p:spPr>
          <a:xfrm>
            <a:off x="1683171" y="2615796"/>
            <a:ext cx="8825658" cy="1626408"/>
          </a:xfrm>
        </p:spPr>
        <p:txBody>
          <a:bodyPr/>
          <a:lstStyle/>
          <a:p>
            <a:pPr algn="ctr"/>
            <a:r>
              <a:rPr lang="en-US" sz="4400" dirty="0">
                <a:latin typeface="Agency FB" panose="020B0503020202020204" pitchFamily="34" charset="0"/>
              </a:rPr>
              <a:t>FINANCIAL PERFORMANCE</a:t>
            </a:r>
            <a:br>
              <a:rPr lang="en-US" dirty="0"/>
            </a:br>
            <a:r>
              <a:rPr lang="en-US" sz="2000" dirty="0">
                <a:latin typeface="Gabriola" panose="04040605051002020D02" pitchFamily="82" charset="0"/>
              </a:rPr>
              <a:t>of</a:t>
            </a:r>
            <a:br>
              <a:rPr lang="en-US" sz="1800" dirty="0"/>
            </a:br>
            <a:r>
              <a:rPr lang="en-US" sz="2400" dirty="0">
                <a:solidFill>
                  <a:schemeClr val="bg1"/>
                </a:solidFill>
                <a:latin typeface="Blackadder ITC" panose="04020505051007020D02" pitchFamily="82" charset="0"/>
              </a:rPr>
              <a:t>Islamic Finance &amp; Investment Ltd</a:t>
            </a:r>
            <a:endParaRPr lang="en-US" sz="1800" dirty="0">
              <a:latin typeface="Agency FB" panose="020B0503020202020204" pitchFamily="34" charset="0"/>
            </a:endParaRPr>
          </a:p>
        </p:txBody>
      </p:sp>
    </p:spTree>
    <p:extLst>
      <p:ext uri="{BB962C8B-B14F-4D97-AF65-F5344CB8AC3E}">
        <p14:creationId xmlns:p14="http://schemas.microsoft.com/office/powerpoint/2010/main" val="236284480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B733D4-FD18-8C0B-32F9-AB057D2C8B45}"/>
              </a:ext>
            </a:extLst>
          </p:cNvPr>
          <p:cNvSpPr>
            <a:spLocks noGrp="1"/>
          </p:cNvSpPr>
          <p:nvPr>
            <p:ph type="ctrTitle"/>
          </p:nvPr>
        </p:nvSpPr>
        <p:spPr/>
        <p:txBody>
          <a:bodyPr/>
          <a:lstStyle/>
          <a:p>
            <a:r>
              <a:rPr lang="en-US" dirty="0"/>
              <a:t>Liquidity Ratios</a:t>
            </a:r>
          </a:p>
        </p:txBody>
      </p:sp>
    </p:spTree>
    <p:extLst>
      <p:ext uri="{BB962C8B-B14F-4D97-AF65-F5344CB8AC3E}">
        <p14:creationId xmlns:p14="http://schemas.microsoft.com/office/powerpoint/2010/main" val="85748527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EB70DB54-3026-2ADB-6D66-87261CCF0172}"/>
              </a:ext>
            </a:extLst>
          </p:cNvPr>
          <p:cNvGraphicFramePr/>
          <p:nvPr>
            <p:extLst>
              <p:ext uri="{D42A27DB-BD31-4B8C-83A1-F6EECF244321}">
                <p14:modId xmlns:p14="http://schemas.microsoft.com/office/powerpoint/2010/main" val="1428886653"/>
              </p:ext>
            </p:extLst>
          </p:nvPr>
        </p:nvGraphicFramePr>
        <p:xfrm>
          <a:off x="1154954" y="2458995"/>
          <a:ext cx="10052624" cy="2611265"/>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1E24C3E4-0F3B-EBDE-2BE2-D5FB63AC17F2}"/>
              </a:ext>
            </a:extLst>
          </p:cNvPr>
          <p:cNvSpPr txBox="1"/>
          <p:nvPr/>
        </p:nvSpPr>
        <p:spPr>
          <a:xfrm>
            <a:off x="481914" y="5103674"/>
            <a:ext cx="11228172" cy="1754326"/>
          </a:xfrm>
          <a:prstGeom prst="rect">
            <a:avLst/>
          </a:prstGeom>
          <a:noFill/>
        </p:spPr>
        <p:txBody>
          <a:bodyPr wrap="square" rtlCol="0">
            <a:spAutoFit/>
          </a:bodyPr>
          <a:lstStyle/>
          <a:p>
            <a:pPr algn="just"/>
            <a:r>
              <a:rPr lang="en-US" sz="1800" b="1" dirty="0">
                <a:effectLst/>
                <a:ea typeface="Calibri" panose="020F0502020204030204" pitchFamily="34" charset="0"/>
                <a:cs typeface="Times New Roman" panose="02020603050405020304" pitchFamily="18" charset="0"/>
              </a:rPr>
              <a:t>Interpretation: </a:t>
            </a:r>
            <a:r>
              <a:rPr lang="en-US" sz="1800" dirty="0">
                <a:effectLst/>
                <a:ea typeface="Calibri" panose="020F0502020204030204" pitchFamily="34" charset="0"/>
                <a:cs typeface="Times New Roman" panose="02020603050405020304" pitchFamily="18" charset="0"/>
              </a:rPr>
              <a:t>generally, 2:1 is considered ideal for a company. Current assets should be twice of the current liabilities. If the ratio is higher than 2, it is very comfortable for the creditors. For Islamic finance and Investment ltd., current ratio is 1.65 in 2018. It was the highest ratio within 5 years. The current ratio of 2015-2018 was improving day by day but the company fail to continue its trend of improvement in 2019. So, it is great concern for Islamic finance and Investment ltd.</a:t>
            </a:r>
          </a:p>
          <a:p>
            <a:endParaRPr lang="en-US" dirty="0"/>
          </a:p>
        </p:txBody>
      </p:sp>
      <p:sp>
        <p:nvSpPr>
          <p:cNvPr id="9" name="Title 8">
            <a:extLst>
              <a:ext uri="{FF2B5EF4-FFF2-40B4-BE49-F238E27FC236}">
                <a16:creationId xmlns:a16="http://schemas.microsoft.com/office/drawing/2014/main" id="{E554461B-211A-43E7-F9A0-0E5CD8CEB286}"/>
              </a:ext>
            </a:extLst>
          </p:cNvPr>
          <p:cNvSpPr>
            <a:spLocks noGrp="1"/>
          </p:cNvSpPr>
          <p:nvPr>
            <p:ph type="title"/>
          </p:nvPr>
        </p:nvSpPr>
        <p:spPr/>
        <p:txBody>
          <a:bodyPr/>
          <a:lstStyle/>
          <a:p>
            <a:pPr algn="ctr"/>
            <a:r>
              <a:rPr lang="en-US" dirty="0"/>
              <a:t>Current Ratio</a:t>
            </a:r>
          </a:p>
        </p:txBody>
      </p:sp>
    </p:spTree>
    <p:extLst>
      <p:ext uri="{BB962C8B-B14F-4D97-AF65-F5344CB8AC3E}">
        <p14:creationId xmlns:p14="http://schemas.microsoft.com/office/powerpoint/2010/main" val="185899811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par>
                                <p:cTn id="8" presetID="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500" fill="hold"/>
                                        <p:tgtEl>
                                          <p:spTgt spid="6"/>
                                        </p:tgtEl>
                                        <p:attrNameLst>
                                          <p:attrName>ppt_x</p:attrName>
                                        </p:attrNameLst>
                                      </p:cBhvr>
                                      <p:tavLst>
                                        <p:tav tm="0">
                                          <p:val>
                                            <p:strVal val="#ppt_x"/>
                                          </p:val>
                                        </p:tav>
                                        <p:tav tm="100000">
                                          <p:val>
                                            <p:strVal val="#ppt_x"/>
                                          </p:val>
                                        </p:tav>
                                      </p:tavLst>
                                    </p:anim>
                                    <p:anim calcmode="lin" valueType="num">
                                      <p:cBhvr additive="base">
                                        <p:cTn id="1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0CF913-A9EE-A8C8-1DD6-7E935AB08B40}"/>
              </a:ext>
            </a:extLst>
          </p:cNvPr>
          <p:cNvSpPr>
            <a:spLocks noGrp="1"/>
          </p:cNvSpPr>
          <p:nvPr>
            <p:ph type="ctrTitle"/>
          </p:nvPr>
        </p:nvSpPr>
        <p:spPr/>
        <p:txBody>
          <a:bodyPr/>
          <a:lstStyle/>
          <a:p>
            <a:r>
              <a:rPr lang="en-US" dirty="0"/>
              <a:t>Profitability Ratios</a:t>
            </a:r>
          </a:p>
        </p:txBody>
      </p:sp>
    </p:spTree>
    <p:extLst>
      <p:ext uri="{BB962C8B-B14F-4D97-AF65-F5344CB8AC3E}">
        <p14:creationId xmlns:p14="http://schemas.microsoft.com/office/powerpoint/2010/main" val="137591483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TM04033921[[fn=Damask]]</Template>
  <TotalTime>564</TotalTime>
  <Words>1335</Words>
  <Application>Microsoft Office PowerPoint</Application>
  <PresentationFormat>Widescreen</PresentationFormat>
  <Paragraphs>65</Paragraphs>
  <Slides>26</Slides>
  <Notes>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26</vt:i4>
      </vt:variant>
    </vt:vector>
  </HeadingPairs>
  <TitlesOfParts>
    <vt:vector size="38" baseType="lpstr">
      <vt:lpstr>Agency FB</vt:lpstr>
      <vt:lpstr>Arial</vt:lpstr>
      <vt:lpstr>Blackadder ITC</vt:lpstr>
      <vt:lpstr>Calibri</vt:lpstr>
      <vt:lpstr>Century Gothic</vt:lpstr>
      <vt:lpstr>Gabriola</vt:lpstr>
      <vt:lpstr>Matura MT Script Capitals</vt:lpstr>
      <vt:lpstr>Times New Roman</vt:lpstr>
      <vt:lpstr>Wingdings</vt:lpstr>
      <vt:lpstr>Wingdings 3</vt:lpstr>
      <vt:lpstr>Ion Boardroom</vt:lpstr>
      <vt:lpstr>Slice</vt:lpstr>
      <vt:lpstr>PowerPoint Presentation</vt:lpstr>
      <vt:lpstr>PowerPoint Presentation</vt:lpstr>
      <vt:lpstr>Vision</vt:lpstr>
      <vt:lpstr>Mission</vt:lpstr>
      <vt:lpstr>Goal</vt:lpstr>
      <vt:lpstr>FINANCIAL PERFORMANCE of Islamic Finance &amp; Investment Ltd</vt:lpstr>
      <vt:lpstr>Liquidity Ratios</vt:lpstr>
      <vt:lpstr>Current Ratio</vt:lpstr>
      <vt:lpstr>Profitability Ratios</vt:lpstr>
      <vt:lpstr>Gross Profit Margin Ratio</vt:lpstr>
      <vt:lpstr>Operating Profit Margin Ratio</vt:lpstr>
      <vt:lpstr>Net Profit Margin Ratio</vt:lpstr>
      <vt:lpstr>Earning Per Share</vt:lpstr>
      <vt:lpstr>Return On Total Assets</vt:lpstr>
      <vt:lpstr>Return On Common Equity</vt:lpstr>
      <vt:lpstr>Debt Ratios</vt:lpstr>
      <vt:lpstr>Debt ratio</vt:lpstr>
      <vt:lpstr>Times Interest Earned Ratio</vt:lpstr>
      <vt:lpstr>Market Ratios</vt:lpstr>
      <vt:lpstr>Price/Earnings (P/E) Ratio</vt:lpstr>
      <vt:lpstr>Market /Book (M/B) Ratio</vt:lpstr>
      <vt:lpstr>FINDINGS AND RECOMMENDATION </vt:lpstr>
      <vt:lpstr>Findings</vt:lpstr>
      <vt:lpstr>Recommendation</vt:lpstr>
      <vt:lpstr>CONCLUTION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 M. Ashiqur Rahman Sykot</dc:title>
  <dc:creator>ARIFUR RAHMAN SAGOR</dc:creator>
  <cp:lastModifiedBy>Arifur Rahman Sagor</cp:lastModifiedBy>
  <cp:revision>28</cp:revision>
  <dcterms:created xsi:type="dcterms:W3CDTF">2024-02-23T02:13:33Z</dcterms:created>
  <dcterms:modified xsi:type="dcterms:W3CDTF">2024-10-04T18:36:23Z</dcterms:modified>
</cp:coreProperties>
</file>