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7" r:id="rId2"/>
    <p:sldId id="336" r:id="rId3"/>
    <p:sldId id="299" r:id="rId4"/>
    <p:sldId id="270" r:id="rId5"/>
    <p:sldId id="271" r:id="rId6"/>
    <p:sldId id="300" r:id="rId7"/>
    <p:sldId id="301" r:id="rId8"/>
    <p:sldId id="302" r:id="rId9"/>
    <p:sldId id="303" r:id="rId10"/>
    <p:sldId id="337" r:id="rId11"/>
    <p:sldId id="304" r:id="rId12"/>
    <p:sldId id="305" r:id="rId13"/>
    <p:sldId id="306" r:id="rId14"/>
    <p:sldId id="338" r:id="rId15"/>
    <p:sldId id="307" r:id="rId16"/>
    <p:sldId id="339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40" r:id="rId37"/>
    <p:sldId id="327" r:id="rId38"/>
    <p:sldId id="328" r:id="rId39"/>
    <p:sldId id="329" r:id="rId40"/>
    <p:sldId id="330" r:id="rId41"/>
    <p:sldId id="331" r:id="rId42"/>
    <p:sldId id="334" r:id="rId43"/>
    <p:sldId id="332" r:id="rId44"/>
    <p:sldId id="333" r:id="rId45"/>
    <p:sldId id="335" r:id="rId46"/>
    <p:sldId id="298" r:id="rId47"/>
  </p:sldIdLst>
  <p:sldSz cx="1800066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钱 元辰" initials="钱" lastIdx="4" clrIdx="0">
    <p:extLst>
      <p:ext uri="{19B8F6BF-5375-455C-9EA6-DF929625EA0E}">
        <p15:presenceInfo xmlns:p15="http://schemas.microsoft.com/office/powerpoint/2012/main" userId="0d04fcfea4c167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10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102F4-1E94-4790-8B78-6F642C70E894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90613" y="1143000"/>
            <a:ext cx="467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80A21-1EB7-4560-9485-DBEA8D9A3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7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1944130"/>
            <a:ext cx="15300564" cy="4135743"/>
          </a:xfrm>
        </p:spPr>
        <p:txBody>
          <a:bodyPr anchor="b"/>
          <a:lstStyle>
            <a:lvl1pPr algn="ctr">
              <a:defRPr sz="103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6239364"/>
            <a:ext cx="13500497" cy="2868071"/>
          </a:xfrm>
        </p:spPr>
        <p:txBody>
          <a:bodyPr/>
          <a:lstStyle>
            <a:lvl1pPr marL="0" indent="0" algn="ctr">
              <a:buNone/>
              <a:defRPr sz="4157"/>
            </a:lvl1pPr>
            <a:lvl2pPr marL="791962" indent="0" algn="ctr">
              <a:buNone/>
              <a:defRPr sz="3464"/>
            </a:lvl2pPr>
            <a:lvl3pPr marL="1583924" indent="0" algn="ctr">
              <a:buNone/>
              <a:defRPr sz="3118"/>
            </a:lvl3pPr>
            <a:lvl4pPr marL="2375886" indent="0" algn="ctr">
              <a:buNone/>
              <a:defRPr sz="2772"/>
            </a:lvl4pPr>
            <a:lvl5pPr marL="3167847" indent="0" algn="ctr">
              <a:buNone/>
              <a:defRPr sz="2772"/>
            </a:lvl5pPr>
            <a:lvl6pPr marL="3959809" indent="0" algn="ctr">
              <a:buNone/>
              <a:defRPr sz="2772"/>
            </a:lvl6pPr>
            <a:lvl7pPr marL="4751771" indent="0" algn="ctr">
              <a:buNone/>
              <a:defRPr sz="2772"/>
            </a:lvl7pPr>
            <a:lvl8pPr marL="5543733" indent="0" algn="ctr">
              <a:buNone/>
              <a:defRPr sz="2772"/>
            </a:lvl8pPr>
            <a:lvl9pPr marL="6335695" indent="0" algn="ctr">
              <a:buNone/>
              <a:defRPr sz="277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E938-F391-4E5B-A287-FB6E238A4D7B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B0D1-57B4-462B-A247-61356A9B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6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E938-F391-4E5B-A287-FB6E238A4D7B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B0D1-57B4-462B-A247-61356A9B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4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632461"/>
            <a:ext cx="3881393" cy="100671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632461"/>
            <a:ext cx="11419171" cy="1006712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E938-F391-4E5B-A287-FB6E238A4D7B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B0D1-57B4-462B-A247-61356A9B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88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E938-F391-4E5B-A287-FB6E238A4D7B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B0D1-57B4-462B-A247-61356A9B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2961570"/>
            <a:ext cx="15525572" cy="4941443"/>
          </a:xfrm>
        </p:spPr>
        <p:txBody>
          <a:bodyPr anchor="b"/>
          <a:lstStyle>
            <a:lvl1pPr>
              <a:defRPr sz="103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7949760"/>
            <a:ext cx="15525572" cy="2598588"/>
          </a:xfrm>
        </p:spPr>
        <p:txBody>
          <a:bodyPr/>
          <a:lstStyle>
            <a:lvl1pPr marL="0" indent="0">
              <a:buNone/>
              <a:defRPr sz="4157">
                <a:solidFill>
                  <a:schemeClr val="tx1"/>
                </a:solidFill>
              </a:defRPr>
            </a:lvl1pPr>
            <a:lvl2pPr marL="791962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2pPr>
            <a:lvl3pPr marL="158392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5886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4pPr>
            <a:lvl5pPr marL="3167847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5pPr>
            <a:lvl6pPr marL="3959809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6pPr>
            <a:lvl7pPr marL="4751771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7pPr>
            <a:lvl8pPr marL="554373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8pPr>
            <a:lvl9pPr marL="6335695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E938-F391-4E5B-A287-FB6E238A4D7B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B0D1-57B4-462B-A247-61356A9B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1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162304"/>
            <a:ext cx="7650282" cy="75372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162304"/>
            <a:ext cx="7650282" cy="75372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E938-F391-4E5B-A287-FB6E238A4D7B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B0D1-57B4-462B-A247-61356A9B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632464"/>
            <a:ext cx="15525572" cy="22961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2912070"/>
            <a:ext cx="7615123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4339231"/>
            <a:ext cx="7615123" cy="63823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2912070"/>
            <a:ext cx="7652626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4339231"/>
            <a:ext cx="7652626" cy="63823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E938-F391-4E5B-A287-FB6E238A4D7B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B0D1-57B4-462B-A247-61356A9B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E938-F391-4E5B-A287-FB6E238A4D7B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B0D1-57B4-462B-A247-61356A9B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94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E938-F391-4E5B-A287-FB6E238A4D7B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B0D1-57B4-462B-A247-61356A9B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56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91951"/>
            <a:ext cx="5805682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710397"/>
            <a:ext cx="9112836" cy="8441976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7"/>
            </a:lvl3pPr>
            <a:lvl4pPr>
              <a:defRPr sz="3464"/>
            </a:lvl4pPr>
            <a:lvl5pPr>
              <a:defRPr sz="3464"/>
            </a:lvl5pPr>
            <a:lvl6pPr>
              <a:defRPr sz="3464"/>
            </a:lvl6pPr>
            <a:lvl7pPr>
              <a:defRPr sz="3464"/>
            </a:lvl7pPr>
            <a:lvl8pPr>
              <a:defRPr sz="3464"/>
            </a:lvl8pPr>
            <a:lvl9pPr>
              <a:defRPr sz="3464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563779"/>
            <a:ext cx="5805682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E938-F391-4E5B-A287-FB6E238A4D7B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B0D1-57B4-462B-A247-61356A9B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9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91951"/>
            <a:ext cx="5805682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710397"/>
            <a:ext cx="9112836" cy="8441976"/>
          </a:xfrm>
        </p:spPr>
        <p:txBody>
          <a:bodyPr anchor="t"/>
          <a:lstStyle>
            <a:lvl1pPr marL="0" indent="0">
              <a:buNone/>
              <a:defRPr sz="5543"/>
            </a:lvl1pPr>
            <a:lvl2pPr marL="791962" indent="0">
              <a:buNone/>
              <a:defRPr sz="4850"/>
            </a:lvl2pPr>
            <a:lvl3pPr marL="1583924" indent="0">
              <a:buNone/>
              <a:defRPr sz="4157"/>
            </a:lvl3pPr>
            <a:lvl4pPr marL="2375886" indent="0">
              <a:buNone/>
              <a:defRPr sz="3464"/>
            </a:lvl4pPr>
            <a:lvl5pPr marL="3167847" indent="0">
              <a:buNone/>
              <a:defRPr sz="3464"/>
            </a:lvl5pPr>
            <a:lvl6pPr marL="3959809" indent="0">
              <a:buNone/>
              <a:defRPr sz="3464"/>
            </a:lvl6pPr>
            <a:lvl7pPr marL="4751771" indent="0">
              <a:buNone/>
              <a:defRPr sz="3464"/>
            </a:lvl7pPr>
            <a:lvl8pPr marL="5543733" indent="0">
              <a:buNone/>
              <a:defRPr sz="3464"/>
            </a:lvl8pPr>
            <a:lvl9pPr marL="6335695" indent="0">
              <a:buNone/>
              <a:defRPr sz="346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563779"/>
            <a:ext cx="5805682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E938-F391-4E5B-A287-FB6E238A4D7B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B0D1-57B4-462B-A247-61356A9B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47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632464"/>
            <a:ext cx="15525572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162304"/>
            <a:ext cx="15525572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1010319"/>
            <a:ext cx="4050149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BE938-F391-4E5B-A287-FB6E238A4D7B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1010319"/>
            <a:ext cx="6075224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1010319"/>
            <a:ext cx="4050149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1B0D1-57B4-462B-A247-61356A9B5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1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83924" rtl="0" eaLnBrk="1" latinLnBrk="0" hangingPunct="1">
        <a:lnSpc>
          <a:spcPct val="90000"/>
        </a:lnSpc>
        <a:spcBef>
          <a:spcPct val="0"/>
        </a:spcBef>
        <a:buNone/>
        <a:defRPr sz="7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981" indent="-395981" algn="l" defTabSz="1583924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7943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1979905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4" kern="1200">
          <a:solidFill>
            <a:schemeClr val="tx1"/>
          </a:solidFill>
          <a:latin typeface="+mn-lt"/>
          <a:ea typeface="+mn-ea"/>
          <a:cs typeface="+mn-cs"/>
        </a:defRPr>
      </a:lvl3pPr>
      <a:lvl4pPr marL="277186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3828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5790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7752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39714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167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1962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3924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5886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7847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59809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1771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3733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5695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5D90B49-F9F2-41F3-AE0E-8ED30ECAB92E}"/>
              </a:ext>
            </a:extLst>
          </p:cNvPr>
          <p:cNvSpPr/>
          <p:nvPr/>
        </p:nvSpPr>
        <p:spPr>
          <a:xfrm>
            <a:off x="3263162" y="2879202"/>
            <a:ext cx="12561037" cy="45858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《</a:t>
            </a:r>
            <a:r>
              <a:rPr lang="zh-CN" altLang="en-US" sz="8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概率论与数理</a:t>
            </a:r>
            <a:r>
              <a:rPr lang="zh-CN" altLang="en-US" sz="80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统</a:t>
            </a:r>
            <a:r>
              <a:rPr lang="zh-CN" altLang="en-US" sz="8000" b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</a:t>
            </a:r>
            <a:r>
              <a:rPr lang="en-US" altLang="zh-CN" sz="8000" b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B》</a:t>
            </a:r>
            <a:endParaRPr lang="en-US" altLang="zh-CN" sz="80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8000" b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第二次</a:t>
            </a:r>
            <a:r>
              <a:rPr lang="zh-CN" altLang="en-US" sz="8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习</a:t>
            </a:r>
            <a:r>
              <a:rPr lang="zh-CN" altLang="en-US" sz="80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题</a:t>
            </a:r>
            <a:r>
              <a:rPr lang="zh-CN" altLang="en-US" sz="8000" b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课</a:t>
            </a:r>
            <a:endParaRPr lang="en-US" altLang="zh-CN" sz="8000" b="1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sz="6600" b="1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6600" b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 sz="66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r>
              <a:rPr lang="zh-CN" altLang="en-US" sz="6600" b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周</a:t>
            </a:r>
            <a:r>
              <a:rPr lang="zh-CN" altLang="en-US" sz="66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至</a:t>
            </a:r>
            <a:r>
              <a:rPr lang="zh-CN" altLang="en-US" sz="6600" b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 sz="6600" b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13</a:t>
            </a:r>
            <a:r>
              <a:rPr lang="zh-CN" altLang="en-US" sz="6600" b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周作业选讲</a:t>
            </a:r>
            <a:endParaRPr lang="zh-CN" altLang="en-US" sz="66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AF4C4A-49AE-4613-A422-9FAAFC6EDF56}"/>
              </a:ext>
            </a:extLst>
          </p:cNvPr>
          <p:cNvSpPr txBox="1"/>
          <p:nvPr/>
        </p:nvSpPr>
        <p:spPr>
          <a:xfrm>
            <a:off x="12047621" y="8033258"/>
            <a:ext cx="4251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主讲</a:t>
            </a:r>
            <a:r>
              <a:rPr lang="zh-CN" altLang="en-US" sz="4400"/>
              <a:t>人</a:t>
            </a:r>
            <a:r>
              <a:rPr lang="zh-CN" altLang="en-US" sz="4400" smtClean="0"/>
              <a:t>：赵家杨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628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5D90B49-F9F2-41F3-AE0E-8ED30ECAB92E}"/>
              </a:ext>
            </a:extLst>
          </p:cNvPr>
          <p:cNvSpPr/>
          <p:nvPr/>
        </p:nvSpPr>
        <p:spPr>
          <a:xfrm>
            <a:off x="2719812" y="4831635"/>
            <a:ext cx="1256103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大数定律和中心极限定理</a:t>
            </a:r>
            <a:endParaRPr lang="zh-CN" altLang="en-US" sz="66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50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04790" y="3132315"/>
            <a:ext cx="111793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5.4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054" y="2166230"/>
            <a:ext cx="14045543" cy="35233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57" y="6509184"/>
            <a:ext cx="16913927" cy="135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7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04790" y="3132315"/>
            <a:ext cx="111793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5.16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725" y="2635466"/>
            <a:ext cx="16878592" cy="17587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659" y="4394198"/>
            <a:ext cx="10972803" cy="13716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5584031"/>
            <a:ext cx="17999681" cy="629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04790" y="3132315"/>
            <a:ext cx="111793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5.16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725" y="2635466"/>
            <a:ext cx="16878592" cy="17587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659" y="4394198"/>
            <a:ext cx="10972803" cy="13716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725" y="5765799"/>
            <a:ext cx="14071610" cy="53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5D90B49-F9F2-41F3-AE0E-8ED30ECAB92E}"/>
              </a:ext>
            </a:extLst>
          </p:cNvPr>
          <p:cNvSpPr/>
          <p:nvPr/>
        </p:nvSpPr>
        <p:spPr>
          <a:xfrm>
            <a:off x="2719812" y="4831635"/>
            <a:ext cx="1256103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数理</a:t>
            </a:r>
            <a:r>
              <a:rPr lang="zh-CN" altLang="en-US" sz="66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统</a:t>
            </a:r>
            <a:r>
              <a:rPr lang="zh-CN" altLang="en-US" sz="6600" b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计基础</a:t>
            </a:r>
            <a:endParaRPr lang="zh-CN" altLang="en-US" sz="66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753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34988" y="2319515"/>
            <a:ext cx="111793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/>
              <a:t>6</a:t>
            </a:r>
            <a:r>
              <a:rPr lang="en-US" altLang="zh-CN" sz="4000" b="1" smtClean="0"/>
              <a:t>.16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045" y="2093380"/>
            <a:ext cx="15527755" cy="35814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24" y="5674820"/>
            <a:ext cx="17610997" cy="496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5D90B49-F9F2-41F3-AE0E-8ED30ECAB92E}"/>
              </a:ext>
            </a:extLst>
          </p:cNvPr>
          <p:cNvSpPr/>
          <p:nvPr/>
        </p:nvSpPr>
        <p:spPr>
          <a:xfrm>
            <a:off x="2719812" y="4831635"/>
            <a:ext cx="1256103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参</a:t>
            </a:r>
            <a:r>
              <a:rPr lang="zh-CN" altLang="en-US" sz="6600" b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数估计</a:t>
            </a:r>
            <a:endParaRPr lang="zh-CN" altLang="en-US" sz="66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70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34988" y="2319515"/>
            <a:ext cx="1587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7.4(2)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045" y="1967972"/>
            <a:ext cx="15565712" cy="14102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050" y="3581398"/>
            <a:ext cx="8966209" cy="14478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516" y="5232398"/>
            <a:ext cx="16903940" cy="584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2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34988" y="2319515"/>
            <a:ext cx="1587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7.5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651" y="415342"/>
            <a:ext cx="10469349" cy="46605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516" y="5075893"/>
            <a:ext cx="13146284" cy="682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34988" y="2319515"/>
            <a:ext cx="1587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7.10(3)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916" y="776779"/>
            <a:ext cx="8626720" cy="11166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933" y="1697720"/>
            <a:ext cx="9494728" cy="8023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382" y="2670214"/>
            <a:ext cx="15218293" cy="85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5D90B49-F9F2-41F3-AE0E-8ED30ECAB92E}"/>
              </a:ext>
            </a:extLst>
          </p:cNvPr>
          <p:cNvSpPr/>
          <p:nvPr/>
        </p:nvSpPr>
        <p:spPr>
          <a:xfrm>
            <a:off x="2719812" y="4831635"/>
            <a:ext cx="1256103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随机变量的数字特征</a:t>
            </a:r>
            <a:endParaRPr lang="zh-CN" altLang="en-US" sz="66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62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34988" y="2319515"/>
            <a:ext cx="1587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7.11(1)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889" y="3794355"/>
            <a:ext cx="13374884" cy="79042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996" y="552106"/>
            <a:ext cx="9543771" cy="10851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996" y="2033552"/>
            <a:ext cx="8108339" cy="136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5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34988" y="2319515"/>
            <a:ext cx="1587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7.15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589" y="3278139"/>
            <a:ext cx="13349484" cy="86011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050" y="1518526"/>
            <a:ext cx="13884482" cy="140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34988" y="2319515"/>
            <a:ext cx="1587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7.33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134" y="143887"/>
            <a:ext cx="13402466" cy="36040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389" y="3797698"/>
            <a:ext cx="14079955" cy="809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34988" y="2319515"/>
            <a:ext cx="1587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7.27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849" y="0"/>
            <a:ext cx="14256323" cy="3200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88" y="3581399"/>
            <a:ext cx="17688254" cy="68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34988" y="2319515"/>
            <a:ext cx="1587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7.42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045" y="1805228"/>
            <a:ext cx="15547351" cy="1420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051" y="3225799"/>
            <a:ext cx="13973013" cy="865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34988" y="2319515"/>
            <a:ext cx="1587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7.40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81" y="0"/>
            <a:ext cx="11360111" cy="42649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585" y="4264956"/>
            <a:ext cx="14355907" cy="76476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2156507" y="4501289"/>
            <a:ext cx="11425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(1)</a:t>
            </a:r>
            <a:endParaRPr lang="en-US" altLang="zh-CN" sz="4000" b="1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195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34988" y="2319515"/>
            <a:ext cx="1587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7.40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81" y="0"/>
            <a:ext cx="11360111" cy="426495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2156507" y="4501289"/>
            <a:ext cx="11425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(2)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047" y="4501289"/>
            <a:ext cx="7000233" cy="217186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2156507" y="6704356"/>
            <a:ext cx="11425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(3)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047" y="6673156"/>
            <a:ext cx="11612707" cy="518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6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34988" y="2319515"/>
            <a:ext cx="1587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7.63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512" y="747380"/>
            <a:ext cx="13049285" cy="19003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512" y="2654449"/>
            <a:ext cx="12606515" cy="1853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334" y="5454610"/>
            <a:ext cx="14421993" cy="36178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11933336" y="3623715"/>
            <a:ext cx="46876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</a:rPr>
              <a:t>正态分布均值的区间估计（方差已知，方差未知）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3497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34988" y="2319515"/>
            <a:ext cx="1587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7.63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512" y="747380"/>
            <a:ext cx="13049285" cy="19003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512" y="2654449"/>
            <a:ext cx="12606515" cy="18539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65" y="4967277"/>
            <a:ext cx="17177953" cy="248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34988" y="2319515"/>
            <a:ext cx="1587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7.67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044" y="1607773"/>
            <a:ext cx="12966263" cy="25489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107" y="4062912"/>
            <a:ext cx="8848096" cy="17015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12319010" y="4308415"/>
            <a:ext cx="46876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</a:rPr>
              <a:t>正态分布均值的区间估计（方差未知）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zh-CN" altLang="en-US" sz="3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79" y="6093427"/>
            <a:ext cx="17901384" cy="50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625642" y="1989220"/>
            <a:ext cx="1596189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4.26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52" y="4808524"/>
            <a:ext cx="19663019" cy="61896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52" y="2806628"/>
            <a:ext cx="17103558" cy="172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34988" y="2319515"/>
            <a:ext cx="1587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7.67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044" y="1607773"/>
            <a:ext cx="12966263" cy="25489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107" y="4062912"/>
            <a:ext cx="8848096" cy="17015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12319010" y="4308415"/>
            <a:ext cx="46876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</a:rPr>
              <a:t>正态分布均值的区间估计（方差未知）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31" y="5789992"/>
            <a:ext cx="17601800" cy="576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34988" y="2319515"/>
            <a:ext cx="1587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7.67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044" y="1607773"/>
            <a:ext cx="12966263" cy="25489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107" y="4062912"/>
            <a:ext cx="8848096" cy="17015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12319010" y="4308415"/>
            <a:ext cx="46876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</a:rPr>
              <a:t>正态分布均值的区间估计（方差未知）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88" y="5900914"/>
            <a:ext cx="17557105" cy="256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34988" y="2319515"/>
            <a:ext cx="1587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7.71</a:t>
            </a:r>
            <a:endParaRPr lang="en-US" altLang="zh-CN" sz="4000" b="1" dirty="0"/>
          </a:p>
          <a:p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12834825" y="4245314"/>
            <a:ext cx="46876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</a:rPr>
              <a:t>正态分布方差的区间估计（均值已知，均值未知）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051" y="1732033"/>
            <a:ext cx="13570103" cy="24124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741" y="5361740"/>
            <a:ext cx="16097346" cy="24649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741" y="7824503"/>
            <a:ext cx="15328291" cy="130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34988" y="2319515"/>
            <a:ext cx="1587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7.71</a:t>
            </a:r>
            <a:endParaRPr lang="en-US" altLang="zh-CN" sz="4000" b="1" dirty="0"/>
          </a:p>
          <a:p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12834825" y="4245314"/>
            <a:ext cx="46876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</a:rPr>
              <a:t>正态分布方差的区间估计（均值已知，均值未知）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051" y="1732033"/>
            <a:ext cx="13570103" cy="24124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516" y="5473536"/>
            <a:ext cx="15084655" cy="464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34988" y="2319515"/>
            <a:ext cx="1587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7.76</a:t>
            </a:r>
            <a:endParaRPr lang="en-US" altLang="zh-CN" sz="4000" b="1" dirty="0"/>
          </a:p>
          <a:p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12309231" y="4245314"/>
            <a:ext cx="5213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二项分</a:t>
            </a:r>
            <a:r>
              <a:rPr lang="zh-CN" altLang="en-US" sz="3200" b="1" smtClean="0">
                <a:solidFill>
                  <a:srgbClr val="FF0000"/>
                </a:solidFill>
              </a:rPr>
              <a:t>布参数</a:t>
            </a:r>
            <a:r>
              <a:rPr lang="en-US" altLang="zh-CN" sz="3200" b="1" smtClean="0">
                <a:solidFill>
                  <a:srgbClr val="FF0000"/>
                </a:solidFill>
              </a:rPr>
              <a:t>p</a:t>
            </a:r>
            <a:r>
              <a:rPr lang="zh-CN" altLang="en-US" sz="3200" b="1" smtClean="0">
                <a:solidFill>
                  <a:srgbClr val="FF0000"/>
                </a:solidFill>
              </a:rPr>
              <a:t>的区间估计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806" y="2009990"/>
            <a:ext cx="14408279" cy="12724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26" y="5214510"/>
            <a:ext cx="17175010" cy="378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34988" y="2319515"/>
            <a:ext cx="1587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7.76</a:t>
            </a:r>
            <a:endParaRPr lang="en-US" altLang="zh-CN" sz="4000" b="1" dirty="0"/>
          </a:p>
          <a:p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12145108" y="3600268"/>
            <a:ext cx="5213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二项分</a:t>
            </a:r>
            <a:r>
              <a:rPr lang="zh-CN" altLang="en-US" sz="3200" b="1" smtClean="0">
                <a:solidFill>
                  <a:srgbClr val="FF0000"/>
                </a:solidFill>
              </a:rPr>
              <a:t>布参数</a:t>
            </a:r>
            <a:r>
              <a:rPr lang="en-US" altLang="zh-CN" sz="3200" b="1" smtClean="0">
                <a:solidFill>
                  <a:srgbClr val="FF0000"/>
                </a:solidFill>
              </a:rPr>
              <a:t>p</a:t>
            </a:r>
            <a:r>
              <a:rPr lang="zh-CN" altLang="en-US" sz="3200" b="1" smtClean="0">
                <a:solidFill>
                  <a:srgbClr val="FF0000"/>
                </a:solidFill>
              </a:rPr>
              <a:t>的区间估计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806" y="2009990"/>
            <a:ext cx="14408279" cy="127247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412826" y="4284630"/>
            <a:ext cx="188067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</a:rPr>
              <a:t>建</a:t>
            </a:r>
            <a:r>
              <a:rPr lang="zh-CN" altLang="en-US" sz="4000" b="1" smtClean="0">
                <a:solidFill>
                  <a:srgbClr val="FF0000"/>
                </a:solidFill>
              </a:rPr>
              <a:t>议：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84" y="4868818"/>
            <a:ext cx="17670931" cy="521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5D90B49-F9F2-41F3-AE0E-8ED30ECAB92E}"/>
              </a:ext>
            </a:extLst>
          </p:cNvPr>
          <p:cNvSpPr/>
          <p:nvPr/>
        </p:nvSpPr>
        <p:spPr>
          <a:xfrm>
            <a:off x="2719812" y="4831635"/>
            <a:ext cx="1256103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假</a:t>
            </a:r>
            <a:r>
              <a:rPr lang="zh-CN" altLang="en-US" sz="6600" b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设检验</a:t>
            </a:r>
            <a:endParaRPr lang="zh-CN" altLang="en-US" sz="66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863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34988" y="2319515"/>
            <a:ext cx="1587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8.1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569" y="172733"/>
            <a:ext cx="10457524" cy="395690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7143" y="3210369"/>
            <a:ext cx="6083520" cy="23106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908" y="5535847"/>
            <a:ext cx="16651238" cy="54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9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34988" y="2319515"/>
            <a:ext cx="1587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8.</a:t>
            </a:r>
            <a:r>
              <a:rPr lang="en-US" altLang="zh-CN" sz="4000" b="1"/>
              <a:t>4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045" y="1749001"/>
            <a:ext cx="13691335" cy="33338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87" y="6831870"/>
            <a:ext cx="16695292" cy="454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95" y="1764247"/>
            <a:ext cx="15503669" cy="932285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7147268" y="502363"/>
            <a:ext cx="46713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</a:rPr>
              <a:t>注</a:t>
            </a:r>
            <a:r>
              <a:rPr lang="zh-CN" altLang="en-US" sz="4000" b="1" smtClean="0">
                <a:solidFill>
                  <a:srgbClr val="FF0000"/>
                </a:solidFill>
              </a:rPr>
              <a:t>意概念的理解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307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625642" y="1989220"/>
            <a:ext cx="111793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4.29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072" y="0"/>
            <a:ext cx="13992609" cy="242659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842" y="2256475"/>
            <a:ext cx="11792911" cy="97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8699" cy="118792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597" y="0"/>
            <a:ext cx="10592203" cy="32839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792188" y="1976615"/>
            <a:ext cx="1587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8.5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98" y="3206645"/>
            <a:ext cx="12760239" cy="87498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508" y="11032663"/>
            <a:ext cx="4946429" cy="48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297" y="0"/>
            <a:ext cx="12009523" cy="37233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792188" y="1976615"/>
            <a:ext cx="1587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8.5</a:t>
            </a:r>
            <a:endParaRPr lang="en-US" altLang="zh-CN" sz="4000" b="1" dirty="0"/>
          </a:p>
          <a:p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88" y="4616088"/>
            <a:ext cx="16577574" cy="363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5" y="2114858"/>
            <a:ext cx="17782871" cy="901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39" y="3801378"/>
            <a:ext cx="15850881" cy="3745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2871953" y="2045195"/>
            <a:ext cx="116436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mtClean="0">
                <a:solidFill>
                  <a:srgbClr val="FF0000"/>
                </a:solidFill>
              </a:rPr>
              <a:t>注意两样本正态总体的假设与成对数据假设的区别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endParaRPr lang="zh-CN" altLang="en-US" sz="3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99" y="7291049"/>
            <a:ext cx="15850881" cy="343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3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59" y="5347298"/>
            <a:ext cx="16913543" cy="55569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292" y="146437"/>
            <a:ext cx="12575268" cy="50544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792188" y="1976615"/>
            <a:ext cx="1587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8.35</a:t>
            </a:r>
            <a:endParaRPr lang="en-US" altLang="zh-CN" sz="4000" b="1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111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167" y="220961"/>
            <a:ext cx="11258674" cy="37109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006" y="4152881"/>
            <a:ext cx="12577153" cy="70518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792188" y="1976615"/>
            <a:ext cx="1587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8.63</a:t>
            </a:r>
            <a:endParaRPr lang="en-US" altLang="zh-CN" sz="4000" b="1" dirty="0"/>
          </a:p>
          <a:p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199295" y="3931920"/>
            <a:ext cx="3526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</a:rPr>
              <a:t>拟</a:t>
            </a:r>
            <a:r>
              <a:rPr lang="zh-CN" altLang="en-US" sz="4000" b="1" smtClean="0">
                <a:solidFill>
                  <a:srgbClr val="FF0000"/>
                </a:solidFill>
              </a:rPr>
              <a:t>合优度检验</a:t>
            </a:r>
            <a:endParaRPr lang="en-US" altLang="zh-CN" sz="4000" b="1" smtClean="0">
              <a:solidFill>
                <a:srgbClr val="FF0000"/>
              </a:solidFill>
            </a:endParaRPr>
          </a:p>
          <a:p>
            <a:endParaRPr lang="en-US" altLang="zh-CN" sz="4000" b="1">
              <a:solidFill>
                <a:srgbClr val="FF0000"/>
              </a:solidFill>
            </a:endParaRPr>
          </a:p>
          <a:p>
            <a:r>
              <a:rPr lang="zh-CN" altLang="en-US" sz="3200" b="1" smtClean="0">
                <a:solidFill>
                  <a:srgbClr val="FF0000"/>
                </a:solidFill>
              </a:rPr>
              <a:t>列联表的独立性，齐一性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4626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E0F01-17CB-40F2-8EA3-CB0E1427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398D0-BAD4-443F-9034-D1E5ECE08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FF1AFA-46DD-4A5E-9AA9-B2B0A9249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7998699" cy="1187926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F3A60A-BEB8-4F8F-B4E7-2E0BEBBD33F0}"/>
              </a:ext>
            </a:extLst>
          </p:cNvPr>
          <p:cNvSpPr/>
          <p:nvPr/>
        </p:nvSpPr>
        <p:spPr>
          <a:xfrm>
            <a:off x="5905612" y="4369971"/>
            <a:ext cx="618943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0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谢</a:t>
            </a:r>
            <a:r>
              <a:rPr lang="zh-CN" altLang="en-US" sz="1080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谢</a:t>
            </a:r>
            <a:r>
              <a:rPr lang="zh-CN" altLang="en-US" sz="10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大家</a:t>
            </a:r>
            <a:r>
              <a:rPr lang="zh-CN" altLang="en-US" sz="10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！</a:t>
            </a:r>
            <a:endParaRPr lang="zh-CN" altLang="en-US" sz="10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471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891" y="3430219"/>
            <a:ext cx="12902218" cy="81290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520" y="672345"/>
            <a:ext cx="14066703" cy="15120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978" y="1927670"/>
            <a:ext cx="3971022" cy="15025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625642" y="1989220"/>
            <a:ext cx="111793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4.32</a:t>
            </a:r>
            <a:endParaRPr lang="en-US" altLang="zh-CN" sz="4000" b="1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0190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569" y="171412"/>
            <a:ext cx="12829031" cy="2330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82" y="2501962"/>
            <a:ext cx="11644969" cy="89971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625642" y="1989220"/>
            <a:ext cx="111793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4.52</a:t>
            </a:r>
            <a:endParaRPr lang="en-US" altLang="zh-CN" sz="4000" b="1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072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69" y="2129748"/>
            <a:ext cx="14859870" cy="31788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02" y="6566919"/>
            <a:ext cx="16703612" cy="40756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625642" y="1989220"/>
            <a:ext cx="111793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4.52</a:t>
            </a:r>
            <a:endParaRPr lang="en-US" altLang="zh-CN" sz="4000" b="1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962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40" y="2110630"/>
            <a:ext cx="15849056" cy="22835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2" y="4844392"/>
            <a:ext cx="17553642" cy="48584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608962" y="3132315"/>
            <a:ext cx="111793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4.62</a:t>
            </a:r>
            <a:endParaRPr lang="en-US" altLang="zh-CN" sz="4000" b="1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275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8A362-8123-46CF-8BB7-6904946B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" y="0"/>
            <a:ext cx="17998699" cy="118792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40" y="2110630"/>
            <a:ext cx="15849056" cy="228356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18" y="4967842"/>
            <a:ext cx="17732845" cy="35665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585147-ED2A-4174-B3E6-DEF0DEB21C17}"/>
              </a:ext>
            </a:extLst>
          </p:cNvPr>
          <p:cNvSpPr txBox="1"/>
          <p:nvPr/>
        </p:nvSpPr>
        <p:spPr>
          <a:xfrm>
            <a:off x="304790" y="3132315"/>
            <a:ext cx="111793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/>
              <a:t>4.62</a:t>
            </a:r>
            <a:endParaRPr lang="en-US" altLang="zh-CN" sz="4000" b="1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980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1489</TotalTime>
  <Words>312</Words>
  <Application>Microsoft Office PowerPoint</Application>
  <PresentationFormat>自定义</PresentationFormat>
  <Paragraphs>64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lisha</dc:creator>
  <cp:lastModifiedBy>CXY</cp:lastModifiedBy>
  <cp:revision>51</cp:revision>
  <dcterms:created xsi:type="dcterms:W3CDTF">2017-11-22T08:21:54Z</dcterms:created>
  <dcterms:modified xsi:type="dcterms:W3CDTF">2020-09-04T02:16:08Z</dcterms:modified>
</cp:coreProperties>
</file>