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99" r:id="rId2"/>
    <p:sldId id="258" r:id="rId3"/>
    <p:sldId id="259" r:id="rId4"/>
    <p:sldId id="260" r:id="rId5"/>
    <p:sldId id="261" r:id="rId6"/>
    <p:sldId id="263" r:id="rId7"/>
    <p:sldId id="264" r:id="rId8"/>
    <p:sldId id="265" r:id="rId9"/>
    <p:sldId id="266" r:id="rId10"/>
    <p:sldId id="267" r:id="rId11"/>
    <p:sldId id="268" r:id="rId12"/>
    <p:sldId id="269" r:id="rId13"/>
    <p:sldId id="271"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9" r:id="rId31"/>
    <p:sldId id="290" r:id="rId32"/>
    <p:sldId id="291" r:id="rId33"/>
    <p:sldId id="292" r:id="rId34"/>
    <p:sldId id="295" r:id="rId35"/>
    <p:sldId id="296" r:id="rId36"/>
    <p:sldId id="297" r:id="rId37"/>
    <p:sldId id="298"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4480" units="cm"/>
          <inkml:channel name="Y" type="integer" max="1440" units="cm"/>
          <inkml:channel name="T" type="integer" max="2.14748E9" units="dev"/>
        </inkml:traceFormat>
        <inkml:channelProperties>
          <inkml:channelProperty channel="X" name="resolution" value="75.04188" units="1/cm"/>
          <inkml:channelProperty channel="Y" name="resolution" value="42.85714" units="1/cm"/>
          <inkml:channelProperty channel="T" name="resolution" value="1" units="1/dev"/>
        </inkml:channelProperties>
      </inkml:inkSource>
      <inkml:timestamp xml:id="ts0" timeString="2020-12-13T07:22:13.317"/>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1ADE9F6D-E048-46A5-8534-0CF785AFD132}" emma:medium="tactile" emma:mode="ink">
          <msink:context xmlns:msink="http://schemas.microsoft.com/ink/2010/main" type="writingRegion" rotatedBoundingBox="18374,14314 30245,14298 30246,15045 18375,15061"/>
        </emma:interpretation>
      </emma:emma>
    </inkml:annotationXML>
    <inkml:traceGroup>
      <inkml:annotationXML>
        <emma:emma xmlns:emma="http://www.w3.org/2003/04/emma" version="1.0">
          <emma:interpretation id="{F8C13E08-A06B-4675-9FF1-EF19A2DD2F79}" emma:medium="tactile" emma:mode="ink">
            <msink:context xmlns:msink="http://schemas.microsoft.com/ink/2010/main" type="paragraph" rotatedBoundingBox="18374,14314 30245,14298 30246,15045 18375,15061" alignmentLevel="1"/>
          </emma:interpretation>
        </emma:emma>
      </inkml:annotationXML>
      <inkml:traceGroup>
        <inkml:annotationXML>
          <emma:emma xmlns:emma="http://www.w3.org/2003/04/emma" version="1.0">
            <emma:interpretation id="{08B3F32B-FE65-4D6B-BF87-FAFD5481FD5E}" emma:medium="tactile" emma:mode="ink">
              <msink:context xmlns:msink="http://schemas.microsoft.com/ink/2010/main" type="line" rotatedBoundingBox="18374,14314 30245,14298 30246,15045 18375,15061"/>
            </emma:interpretation>
          </emma:emma>
        </inkml:annotationXML>
        <inkml:traceGroup>
          <inkml:annotationXML>
            <emma:emma xmlns:emma="http://www.w3.org/2003/04/emma" version="1.0">
              <emma:interpretation id="{2110D6DB-25E1-457C-A9DE-7B1DE1B3A998}" emma:medium="tactile" emma:mode="ink">
                <msink:context xmlns:msink="http://schemas.microsoft.com/ink/2010/main" type="inkWord" rotatedBoundingBox="18375,14333 18426,14332 18427,15006 18375,15006"/>
              </emma:interpretation>
              <emma:one-of disjunction-type="recognition" id="oneOf0">
                <emma:interpretation id="interp0" emma:lang="" emma:confidence="1">
                  <emma:literal/>
                </emma:interpretation>
              </emma:one-of>
            </emma:emma>
          </inkml:annotationXML>
          <inkml:trace contextRef="#ctx0" brushRef="#br0">0 0 0,'26'0'31,"-26"25"-15,0 1-16,0 26 15,0-26 1,0 52-16,0-52 16,0 26-16,0-26 15,0 25 1,0-25-16,0 0 15,0 0 1,0 0 47,0 0-48,0 0 32,0 0-31,0 0-1,0 0 1,0 0 31,0 25-16,26-51-15</inkml:trace>
        </inkml:traceGroup>
        <inkml:traceGroup>
          <inkml:annotationXML>
            <emma:emma xmlns:emma="http://www.w3.org/2003/04/emma" version="1.0">
              <emma:interpretation id="{87DF8F22-4092-4E4A-AA61-9F5F50F9C353}" emma:medium="tactile" emma:mode="ink">
                <msink:context xmlns:msink="http://schemas.microsoft.com/ink/2010/main" type="inkWord" rotatedBoundingBox="19049,14383 20759,14381 20760,15057 19049,15060"/>
              </emma:interpretation>
              <emma:one-of disjunction-type="recognition" id="oneOf1">
                <emma:interpretation id="interp1" emma:lang="" emma:confidence="1">
                  <emma:literal/>
                </emma:interpretation>
              </emma:one-of>
            </emma:emma>
          </inkml:annotationXML>
          <inkml:trace contextRef="#ctx0" brushRef="#br0" timeOffset="7664.7376">674 51 0,'26'0'63,"0"0"-47,26 0-1,-52 26 1,78 0-16,-52 0 31,25-26 16,-25 0-16,0 26-31,0 0 47,-26 0-16,26-26-31,-26 52 16,0-26 0,0 25-1,0-25-15,0 52 16,0-52-16,0 26 15,0 26-15,0-52 16,0 0 15,-26-26-31,26 25 16,-26 27 15,0-52-31,0 0 78,0 0-46,1 0-17,-1 0 1,0 0 15,0 0-15,0-26-1,26 0 1,-26-25-16,26 25 16,-26 26-1,26-26 1,-26 0 15,26 0 16,0-26-31,0 26 15,0 0-16,0 0 1,0 0 0,0 0-1,0 1 17,0-1-1,0 0-16,0 0 1,0 0 62,0 0 47,0 0 31,0 0-140,0 0 156</inkml:trace>
          <inkml:trace contextRef="#ctx0" brushRef="#br0" timeOffset="10512.8744">1452 129 0,'52'0'141,"-52"26"-126,25-26-15,-25 26 16,26 0 0,-26 26-1,26-26 1,0 25 15,-26-25 0,0 0 32,0 0-48,0 0 1,0 0 47,0 26-48,-26-52 48,26 52-48,-26-26 48,0 0-32,1-26 47,-1 0-47,0 0-15,0 0 31,0 0-47,0 0 16,26-26-1,-26 26 1,26-52-1,-52 0 1,52 26 15,0 0-15,0 0 0,0 0-16,0 0 15,0 0 1,0 1-1,0-1 1,0 0 15,0 0-15,0 0 0,0 0-1,26 26 1,0-26 15,0 26 125,26 0-78</inkml:trace>
          <inkml:trace contextRef="#ctx0" brushRef="#br0" timeOffset="12480.5793">2281 181 0,'26'0'78,"0"0"-78,-26 26 15,26 0-15,0 0 16,-26 0 0,0 0-16,0-1 15,0 1-15,0 0 16,0 0-16,0 0 16,0 0-1,0 0 1,0 0-1,0 0-15,0 52 16,0-52 0,0-1 31,0 1-16,-26 0-31,0-26 15,0 0 48,0 0-47,0 0-1,0 0 1,0 0-16,0 0 31,1 0-15,-1 0-1,0-26 17,0 0-17,0 1-15,0-1 16,26 0-1,-26 0-15,0 0 16,26-26 15,0 26-15,0-26-16,0 26 16,0-26-1,0 27-15,0-27 16,26 26-1,-26 0 1,52-26-16,-52 26 16,26 26 46,-26-26-31,26 0-15,0 26 15,0 0 16,-1 0-31,1 0-1,-26 26 1,26-26 47,0 0-32,-26 26-16,26-26 17,-26 26-17,26-26 1,0 0 93,0 26-46</inkml:trace>
        </inkml:traceGroup>
        <inkml:traceGroup>
          <inkml:annotationXML>
            <emma:emma xmlns:emma="http://www.w3.org/2003/04/emma" version="1.0">
              <emma:interpretation id="{32557792-EE6C-41C1-9537-EFB73F3B47D5}" emma:medium="tactile" emma:mode="ink">
                <msink:context xmlns:msink="http://schemas.microsoft.com/ink/2010/main" type="inkWord" rotatedBoundingBox="21366,14540 21382,14540 21382,15031 21367,15032"/>
              </emma:interpretation>
              <emma:one-of disjunction-type="recognition" id="oneOf2">
                <emma:interpretation id="interp2" emma:lang="" emma:confidence="1">
                  <emma:literal/>
                </emma:interpretation>
              </emma:one-of>
            </emma:emma>
          </inkml:annotationXML>
          <inkml:trace contextRef="#ctx0" brushRef="#br0" timeOffset="13696.5049">3007 207 0,'0'52'94,"0"-26"-79,0 0-15,0 25 16,0 1-16,0 0 16,0 0-1,0-26-15,0 26 32,0-26 46,0 0 47,0-1-110,0 1 48</inkml:trace>
        </inkml:traceGroup>
        <inkml:traceGroup>
          <inkml:annotationXML>
            <emma:emma xmlns:emma="http://www.w3.org/2003/04/emma" version="1.0">
              <emma:interpretation id="{D37D14C1-979D-4C9F-9405-BE876784F3C1}" emma:medium="tactile" emma:mode="ink">
                <msink:context xmlns:msink="http://schemas.microsoft.com/ink/2010/main" type="inkWord" rotatedBoundingBox="22029,14514 22288,14513 22289,15005 22030,15006"/>
              </emma:interpretation>
              <emma:one-of disjunction-type="recognition" id="oneOf3">
                <emma:interpretation id="interp3" emma:lang="" emma:confidence="1">
                  <emma:literal/>
                </emma:interpretation>
              </emma:one-of>
            </emma:emma>
          </inkml:annotationXML>
          <inkml:trace contextRef="#ctx0" brushRef="#br0" timeOffset="15624.2613">3733 207 0,'0'-26'47,"-26"52"-16,0 0-31,26 26 15,-26-52-15,26 26 16,0-1-16,0 1 16,0 0-1,0 0-15,0 0 16,0 0 0,0 0-16,0 0 31,0 26 0,26-26 32,0-26-48,0 26 1,-26 0-1,25-1 32,1-25-31,0 0 0,0 0 15,26-25 78,-52-1-78,0 0-15,0 0 0,0 0-1,0 0-15,0 0 16,0 0 0,0 0-1,0 0 16,0 0-31,0 0 16,0 0 15,-26 1 32,26-1-48,-26 26 79,0-26-63</inkml:trace>
          <inkml:trace contextRef="#ctx0" brushRef="#br0" timeOffset="20049.2647">3758 181 0,'0'26'109,"26"-26"-15,0 0-79,0 0 63,0 26 266,0 0-344,0 0 156,-26 0-140,0-1 0</inkml:trace>
        </inkml:traceGroup>
        <inkml:traceGroup>
          <inkml:annotationXML>
            <emma:emma xmlns:emma="http://www.w3.org/2003/04/emma" version="1.0">
              <emma:interpretation id="{634DC73F-2F8F-4A35-A6D6-BC661A63B9E1}" emma:medium="tactile" emma:mode="ink">
                <msink:context xmlns:msink="http://schemas.microsoft.com/ink/2010/main" type="inkWord" rotatedBoundingBox="23091,14358 23222,14357 23222,14980 23092,14981"/>
              </emma:interpretation>
              <emma:one-of disjunction-type="recognition" id="oneOf4">
                <emma:interpretation id="interp4" emma:lang="" emma:confidence="1">
                  <emma:literal/>
                </emma:interpretation>
              </emma:one-of>
            </emma:emma>
          </inkml:annotationXML>
          <inkml:trace contextRef="#ctx0" brushRef="#br0" timeOffset="21609.2317">4847 25 0,'0'26'78,"-26"0"-63,26 0-15,0 26 16,-26 26 0,26-52-1,-26 51 1,26-51-16,0 0 31,0 0-15,-26 0-1,26 0 1,0 26 0,0-26 62,0 0-63,-26 0-15,26 0 79,0 0-48</inkml:trace>
        </inkml:traceGroup>
        <inkml:traceGroup>
          <inkml:annotationXML>
            <emma:emma xmlns:emma="http://www.w3.org/2003/04/emma" version="1.0">
              <emma:interpretation id="{0CDC9D5F-BD14-4645-8234-A17C88CA85F3}" emma:medium="tactile" emma:mode="ink">
                <msink:context xmlns:msink="http://schemas.microsoft.com/ink/2010/main" type="inkWord" rotatedBoundingBox="23817,14307 23974,14307 23974,14954 23817,14955"/>
              </emma:interpretation>
              <emma:one-of disjunction-type="recognition" id="oneOf5">
                <emma:interpretation id="interp5" emma:lang="" emma:confidence="1">
                  <emma:literal/>
                </emma:interpretation>
              </emma:one-of>
            </emma:emma>
          </inkml:annotationXML>
          <inkml:trace contextRef="#ctx0" brushRef="#br0" timeOffset="25760.1168">5599-26 0,'0'26'94,"0"25"-94,0 1 16,-26 0-1,26-26-15,-26 26 16,26 0 0,-26-26-16,26-1 15,0 1 1,0 0 15,0 0-15,0 0-1,-26-26-15,26 26 16,0 0 31,-26-26-47,26 52 31,-26-26 0,26 26 126</inkml:trace>
        </inkml:traceGroup>
        <inkml:traceGroup>
          <inkml:annotationXML>
            <emma:emma xmlns:emma="http://www.w3.org/2003/04/emma" version="1.0">
              <emma:interpretation id="{7F47C416-D92E-402B-A66B-E3471221D641}" emma:medium="tactile" emma:mode="ink">
                <msink:context xmlns:msink="http://schemas.microsoft.com/ink/2010/main" type="inkWord" rotatedBoundingBox="24828,14360 26332,14358 26332,14928 24829,14931"/>
              </emma:interpretation>
              <emma:one-of disjunction-type="recognition" id="oneOf6">
                <emma:interpretation id="interp6" emma:lang="" emma:confidence="1">
                  <emma:literal/>
                </emma:interpretation>
              </emma:one-of>
            </emma:emma>
          </inkml:annotationXML>
          <inkml:trace contextRef="#ctx0" brushRef="#br0" timeOffset="31455.9072">6532 103 0,'-26'0'125,"0"0"-110,26 26 1,0 0 15,0 26-31,-26-52 16,26 26-1,0 0 32,0 0-47,0 0 47,0 25 0,26-25-31,0 0 46,-26 0-46,26-26-1,-26 26 17,26-26-17,0 26 1,-26 0-1,51-26 157,-25-26-140,0 0-1,-26 0 0,0 0 32,0 0-48,0 0 110,0 0-109,0 1-1,0-1 64,0 0-48,-26 0 0,26 0 219,-26 0-234,26 0-1,-26-26 17,1 26 14</inkml:trace>
          <inkml:trace contextRef="#ctx0" brushRef="#br0" timeOffset="33264.1728">7335 103 0,'-26'-26'0,"0"26"16,0 0-1,1 0 1,-27 0-16,26 26 16,0-26-1,0 0 1,26 26-1,-52 0 1,52 0 15,-26-26-31,26 26 16,-26-26 0,0 26-16,26 0 31,0 0 0,0 0 0,0-1 1,26-25-17,-26 26-15,26-26 16,-26 26-1,26 26 1,0-52 15,0 52-15,26-26 0,-26-26-1,0 0 1,0 0-16,-1 26 62,-25 0-46,52-26 0,-52-26 62,0 0-63,0 0 17,0-26-1,26 26-16,-26-26 17,0 26-1,0 1-15,26-27-1,0 52 1,-26-52 31,0 26-16,0-26-15</inkml:trace>
          <inkml:trace contextRef="#ctx0" brushRef="#br0" timeOffset="49160.6458">7957 25 0,'0'52'31,"0"-26"-16,0 52 1,0-52 0,0 26-16,0-26 15,0 0-15,0-1 16,0 53-16,0-52 16,0 26-1,0-26 32,0 0-31,0 0-1,0 0 1</inkml:trace>
        </inkml:traceGroup>
        <inkml:traceGroup>
          <inkml:annotationXML>
            <emma:emma xmlns:emma="http://www.w3.org/2003/04/emma" version="1.0">
              <emma:interpretation id="{306E5736-9A05-4D78-9E00-B190D57CB1CB}" emma:medium="tactile" emma:mode="ink">
                <msink:context xmlns:msink="http://schemas.microsoft.com/ink/2010/main" type="inkWord" rotatedBoundingBox="27042,14436 27058,14436 27058,14954 27043,14955"/>
              </emma:interpretation>
              <emma:one-of disjunction-type="recognition" id="oneOf7">
                <emma:interpretation id="interp7" emma:lang="" emma:confidence="1">
                  <emma:literal/>
                </emma:interpretation>
              </emma:one-of>
            </emma:emma>
          </inkml:annotationXML>
          <inkml:trace contextRef="#ctx0" brushRef="#br0" timeOffset="49890.2962">8683 103 0,'0'52'47,"0"26"-31,0-26 0,0-1-16,0-25 15,0 52-15,0-52 16,0 26-16,0-26 15,0 26-15,0-26 32</inkml:trace>
        </inkml:traceGroup>
        <inkml:traceGroup>
          <inkml:annotationXML>
            <emma:emma xmlns:emma="http://www.w3.org/2003/04/emma" version="1.0">
              <emma:interpretation id="{578CD1BF-F594-45A3-A75B-7A377F3DAD1B}" emma:medium="tactile" emma:mode="ink">
                <msink:context xmlns:msink="http://schemas.microsoft.com/ink/2010/main" type="inkWord" rotatedBoundingBox="27653,14462 29390,14459 29391,14928 27654,14931"/>
              </emma:interpretation>
              <emma:one-of disjunction-type="recognition" id="oneOf8">
                <emma:interpretation id="interp8" emma:lang="" emma:confidence="1">
                  <emma:literal/>
                </emma:interpretation>
              </emma:one-of>
            </emma:emma>
          </inkml:annotationXML>
          <inkml:trace contextRef="#ctx0" brushRef="#br0" timeOffset="56831.9404">10394 207 0,'0'-26'16,"-26"26"0,-26 0-1,26 0 17,0 0-17,0 26 1,0 0 15,0 0-31,0 0 16,0-26 15,26 26-15,0-1-1,0 1 1,0 0-1,0 0 17,26 0-32,-26 0 31,0 0-31,26-26 31,0 26 0,0 0 1,-26 0-17,26-26 17,0 0-17,0 0-15,26 0 16,-26 0-1,-1 0 1,1 0 0,0 0-1,-26-26 48,26-26-48,-26 26 1,26-26 62,-26 26-47,0 0-31,0 0 16,0 1 0,-26 25 46,26-52-31,0 26-15,-26 26-16,26-26 31</inkml:trace>
          <inkml:trace contextRef="#ctx0" brushRef="#br0" timeOffset="51464.6576">9486 207 0,'0'-26'31,"-26"26"-15,1 0 0,-1 0-16,0 0 15,0 26 1,0 26-1,26-26 1,-26-26-16,0 26 16,26-1-1,0 1 1,0 0 15,0 0-15,0 0-1,0 0 1,0 0 0,0 0 46,26 0-46,0 0-16,26 0 15,-26-26 17,0 0-32,-1 0 15,1 0 1,0 0 15,0 0-31,0 0 16,0 0-1,0 0 1,0 0-16,-26-26 16,0 0-1,0 0 1,0 0 0,0 0-16,0 0 15,0 0 1,0-26-16,0 26 15,0 1 1,0-1 0,0 0-1,0 0-15,0 0 16,0 0 46,-26 26-62,0-26 63,26 0-47,-26 26-1,0 0 1,-26 0 15,26 0-15,1 0-1,-1 0 1,26 26 93</inkml:trace>
          <inkml:trace contextRef="#ctx0" brushRef="#br0" timeOffset="57993.0652">10834 207 0,'-26'0'0,"0"0"16,0 0-16,0 0 15,-25 0-15,51 26 16,-26 0-16,26 0 15,-26 0-15,26-1 16,0 27 0,0-26-1,0 26 1,0-26 0,0 26 15,0-26 0,26-26-15,0 0-1,0 26-15,25-26 16,-25 0-16,26 0 16,-26 0-16,0 0 15,0 0 1,0 0 15,0-26-15,-26 0 15,26 0-31,0 26 16,-26-26-16,0 0 31,0 0-16,0 0-15,0 0 16,0 0 0,0 0-1,0 1 17,0-1-17,-26 26 1,26-26 15,-26 0-15,0 26 31,-26 0-16,26-26-16</inkml:trace>
        </inkml:traceGroup>
        <inkml:traceGroup>
          <inkml:annotationXML>
            <emma:emma xmlns:emma="http://www.w3.org/2003/04/emma" version="1.0">
              <emma:interpretation id="{B36490BB-F7D3-4E97-9608-20C4A32B1A07}" emma:medium="tactile" emma:mode="ink">
                <msink:context xmlns:msink="http://schemas.microsoft.com/ink/2010/main" type="inkWord" rotatedBoundingBox="29830,14462 30245,14461 30246,14980 29831,14981"/>
              </emma:interpretation>
              <emma:one-of disjunction-type="recognition" id="oneOf9">
                <emma:interpretation id="interp9" emma:lang="" emma:confidence="0">
                  <emma:literal>0</emma:literal>
                </emma:interpretation>
                <emma:interpretation id="interp10" emma:lang="" emma:confidence="0">
                  <emma:literal>O</emma:literal>
                </emma:interpretation>
                <emma:interpretation id="interp11" emma:lang="" emma:confidence="0">
                  <emma:literal>o</emma:literal>
                </emma:interpretation>
                <emma:interpretation id="interp12" emma:lang="" emma:confidence="0">
                  <emma:literal>○</emma:literal>
                </emma:interpretation>
                <emma:interpretation id="interp13" emma:lang="" emma:confidence="0">
                  <emma:literal>〇</emma:literal>
                </emma:interpretation>
              </emma:one-of>
            </emma:emma>
          </inkml:annotationXML>
          <inkml:trace contextRef="#ctx0" brushRef="#br0" timeOffset="59377.259">11767 155 0,'-52'0'16,"26"0"0,-25 0-1,25 0 16,-26 26 1,52 0-17,-26-26-15,26 26 16,0 0 0,-26 0-16,0 0 15,26-1 1,-26-25-16,26 26 15,0 0 1,0 0 0,0 0-1,0 0 1,0 0 0,0 0-16,26 26 15,0-26 1,0 0-16,0-26 31,0 26-31,26-26 16,-1 0-16,-25 0 15,26 0 1,-26 0 0,0 0 15,-26-26 16,0 0-47,26 0 15,0 0 1,-26 0 0,0 0 15,0 0-16,0 0-15,0-26 32,0 26-32,0 0 31,0 1-15,0-1-16,-26 0 31,26 0 0,-52 0 32,52 0-63,-26 0 15,0 26 126,0-26-126,0 26-15</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533E73-4593-4A3F-9937-1659573E1214}" type="datetimeFigureOut">
              <a:rPr lang="zh-CN" altLang="en-US" smtClean="0"/>
              <a:t>2020/12/15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06A122-A117-4EE2-A89A-F5DB5A680BB3}" type="slidenum">
              <a:rPr lang="zh-CN" altLang="en-US" smtClean="0"/>
              <a:t>‹#›</a:t>
            </a:fld>
            <a:endParaRPr lang="zh-CN" altLang="en-US"/>
          </a:p>
        </p:txBody>
      </p:sp>
    </p:spTree>
    <p:extLst>
      <p:ext uri="{BB962C8B-B14F-4D97-AF65-F5344CB8AC3E}">
        <p14:creationId xmlns:p14="http://schemas.microsoft.com/office/powerpoint/2010/main" val="428219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06A122-A117-4EE2-A89A-F5DB5A680BB3}" type="slidenum">
              <a:rPr lang="zh-CN" altLang="en-US" smtClean="0"/>
              <a:t>30</a:t>
            </a:fld>
            <a:endParaRPr lang="zh-CN" altLang="en-US"/>
          </a:p>
        </p:txBody>
      </p:sp>
    </p:spTree>
    <p:extLst>
      <p:ext uri="{BB962C8B-B14F-4D97-AF65-F5344CB8AC3E}">
        <p14:creationId xmlns:p14="http://schemas.microsoft.com/office/powerpoint/2010/main" val="431898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06A122-A117-4EE2-A89A-F5DB5A680BB3}" type="slidenum">
              <a:rPr lang="zh-CN" altLang="en-US" smtClean="0"/>
              <a:t>31</a:t>
            </a:fld>
            <a:endParaRPr lang="zh-CN" altLang="en-US"/>
          </a:p>
        </p:txBody>
      </p:sp>
    </p:spTree>
    <p:extLst>
      <p:ext uri="{BB962C8B-B14F-4D97-AF65-F5344CB8AC3E}">
        <p14:creationId xmlns:p14="http://schemas.microsoft.com/office/powerpoint/2010/main" val="1373963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06A122-A117-4EE2-A89A-F5DB5A680BB3}" type="slidenum">
              <a:rPr lang="zh-CN" altLang="en-US" smtClean="0"/>
              <a:t>32</a:t>
            </a:fld>
            <a:endParaRPr lang="zh-CN" altLang="en-US"/>
          </a:p>
        </p:txBody>
      </p:sp>
    </p:spTree>
    <p:extLst>
      <p:ext uri="{BB962C8B-B14F-4D97-AF65-F5344CB8AC3E}">
        <p14:creationId xmlns:p14="http://schemas.microsoft.com/office/powerpoint/2010/main" val="3423516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06A122-A117-4EE2-A89A-F5DB5A680BB3}" type="slidenum">
              <a:rPr lang="zh-CN" altLang="en-US" smtClean="0"/>
              <a:t>33</a:t>
            </a:fld>
            <a:endParaRPr lang="zh-CN" altLang="en-US"/>
          </a:p>
        </p:txBody>
      </p:sp>
    </p:spTree>
    <p:extLst>
      <p:ext uri="{BB962C8B-B14F-4D97-AF65-F5344CB8AC3E}">
        <p14:creationId xmlns:p14="http://schemas.microsoft.com/office/powerpoint/2010/main" val="3935007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06A122-A117-4EE2-A89A-F5DB5A680BB3}" type="slidenum">
              <a:rPr lang="zh-CN" altLang="en-US" smtClean="0"/>
              <a:t>34</a:t>
            </a:fld>
            <a:endParaRPr lang="zh-CN" altLang="en-US"/>
          </a:p>
        </p:txBody>
      </p:sp>
    </p:spTree>
    <p:extLst>
      <p:ext uri="{BB962C8B-B14F-4D97-AF65-F5344CB8AC3E}">
        <p14:creationId xmlns:p14="http://schemas.microsoft.com/office/powerpoint/2010/main" val="2824239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06A122-A117-4EE2-A89A-F5DB5A680BB3}" type="slidenum">
              <a:rPr lang="zh-CN" altLang="en-US" smtClean="0"/>
              <a:t>35</a:t>
            </a:fld>
            <a:endParaRPr lang="zh-CN" altLang="en-US"/>
          </a:p>
        </p:txBody>
      </p:sp>
    </p:spTree>
    <p:extLst>
      <p:ext uri="{BB962C8B-B14F-4D97-AF65-F5344CB8AC3E}">
        <p14:creationId xmlns:p14="http://schemas.microsoft.com/office/powerpoint/2010/main" val="1661882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06A122-A117-4EE2-A89A-F5DB5A680BB3}" type="slidenum">
              <a:rPr lang="zh-CN" altLang="en-US" smtClean="0"/>
              <a:t>36</a:t>
            </a:fld>
            <a:endParaRPr lang="zh-CN" altLang="en-US"/>
          </a:p>
        </p:txBody>
      </p:sp>
    </p:spTree>
    <p:extLst>
      <p:ext uri="{BB962C8B-B14F-4D97-AF65-F5344CB8AC3E}">
        <p14:creationId xmlns:p14="http://schemas.microsoft.com/office/powerpoint/2010/main" val="3535441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06A122-A117-4EE2-A89A-F5DB5A680BB3}" type="slidenum">
              <a:rPr lang="zh-CN" altLang="en-US" smtClean="0"/>
              <a:t>37</a:t>
            </a:fld>
            <a:endParaRPr lang="zh-CN" altLang="en-US"/>
          </a:p>
        </p:txBody>
      </p:sp>
    </p:spTree>
    <p:extLst>
      <p:ext uri="{BB962C8B-B14F-4D97-AF65-F5344CB8AC3E}">
        <p14:creationId xmlns:p14="http://schemas.microsoft.com/office/powerpoint/2010/main" val="2454622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5E97AD5-F814-40CC-B223-3E0F6F11BD5A}"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2F4703-E30C-4959-B7FF-DFDC6F0F64E3}" type="slidenum">
              <a:rPr lang="zh-CN" altLang="en-US" smtClean="0"/>
              <a:t>‹#›</a:t>
            </a:fld>
            <a:endParaRPr lang="zh-CN" altLang="en-US"/>
          </a:p>
        </p:txBody>
      </p:sp>
    </p:spTree>
    <p:extLst>
      <p:ext uri="{BB962C8B-B14F-4D97-AF65-F5344CB8AC3E}">
        <p14:creationId xmlns:p14="http://schemas.microsoft.com/office/powerpoint/2010/main" val="2890390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E97AD5-F814-40CC-B223-3E0F6F11BD5A}"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2F4703-E30C-4959-B7FF-DFDC6F0F64E3}" type="slidenum">
              <a:rPr lang="zh-CN" altLang="en-US" smtClean="0"/>
              <a:t>‹#›</a:t>
            </a:fld>
            <a:endParaRPr lang="zh-CN" altLang="en-US"/>
          </a:p>
        </p:txBody>
      </p:sp>
    </p:spTree>
    <p:extLst>
      <p:ext uri="{BB962C8B-B14F-4D97-AF65-F5344CB8AC3E}">
        <p14:creationId xmlns:p14="http://schemas.microsoft.com/office/powerpoint/2010/main" val="2321646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E97AD5-F814-40CC-B223-3E0F6F11BD5A}"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2F4703-E30C-4959-B7FF-DFDC6F0F64E3}" type="slidenum">
              <a:rPr lang="zh-CN" altLang="en-US" smtClean="0"/>
              <a:t>‹#›</a:t>
            </a:fld>
            <a:endParaRPr lang="zh-CN" altLang="en-US"/>
          </a:p>
        </p:txBody>
      </p:sp>
    </p:spTree>
    <p:extLst>
      <p:ext uri="{BB962C8B-B14F-4D97-AF65-F5344CB8AC3E}">
        <p14:creationId xmlns:p14="http://schemas.microsoft.com/office/powerpoint/2010/main" val="3724969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E97AD5-F814-40CC-B223-3E0F6F11BD5A}"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2F4703-E30C-4959-B7FF-DFDC6F0F64E3}" type="slidenum">
              <a:rPr lang="zh-CN" altLang="en-US" smtClean="0"/>
              <a:t>‹#›</a:t>
            </a:fld>
            <a:endParaRPr lang="zh-CN" altLang="en-US"/>
          </a:p>
        </p:txBody>
      </p:sp>
    </p:spTree>
    <p:extLst>
      <p:ext uri="{BB962C8B-B14F-4D97-AF65-F5344CB8AC3E}">
        <p14:creationId xmlns:p14="http://schemas.microsoft.com/office/powerpoint/2010/main" val="265204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5E97AD5-F814-40CC-B223-3E0F6F11BD5A}" type="datetimeFigureOut">
              <a:rPr lang="zh-CN" altLang="en-US" smtClean="0"/>
              <a:t>2020/12/15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2F4703-E30C-4959-B7FF-DFDC6F0F64E3}" type="slidenum">
              <a:rPr lang="zh-CN" altLang="en-US" smtClean="0"/>
              <a:t>‹#›</a:t>
            </a:fld>
            <a:endParaRPr lang="zh-CN" altLang="en-US"/>
          </a:p>
        </p:txBody>
      </p:sp>
    </p:spTree>
    <p:extLst>
      <p:ext uri="{BB962C8B-B14F-4D97-AF65-F5344CB8AC3E}">
        <p14:creationId xmlns:p14="http://schemas.microsoft.com/office/powerpoint/2010/main" val="391515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5E97AD5-F814-40CC-B223-3E0F6F11BD5A}" type="datetimeFigureOut">
              <a:rPr lang="zh-CN" altLang="en-US" smtClean="0"/>
              <a:t>2020/12/15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82F4703-E30C-4959-B7FF-DFDC6F0F64E3}" type="slidenum">
              <a:rPr lang="zh-CN" altLang="en-US" smtClean="0"/>
              <a:t>‹#›</a:t>
            </a:fld>
            <a:endParaRPr lang="zh-CN" altLang="en-US"/>
          </a:p>
        </p:txBody>
      </p:sp>
    </p:spTree>
    <p:extLst>
      <p:ext uri="{BB962C8B-B14F-4D97-AF65-F5344CB8AC3E}">
        <p14:creationId xmlns:p14="http://schemas.microsoft.com/office/powerpoint/2010/main" val="981366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5E97AD5-F814-40CC-B223-3E0F6F11BD5A}" type="datetimeFigureOut">
              <a:rPr lang="zh-CN" altLang="en-US" smtClean="0"/>
              <a:t>2020/12/15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82F4703-E30C-4959-B7FF-DFDC6F0F64E3}" type="slidenum">
              <a:rPr lang="zh-CN" altLang="en-US" smtClean="0"/>
              <a:t>‹#›</a:t>
            </a:fld>
            <a:endParaRPr lang="zh-CN" altLang="en-US"/>
          </a:p>
        </p:txBody>
      </p:sp>
    </p:spTree>
    <p:extLst>
      <p:ext uri="{BB962C8B-B14F-4D97-AF65-F5344CB8AC3E}">
        <p14:creationId xmlns:p14="http://schemas.microsoft.com/office/powerpoint/2010/main" val="393382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5E97AD5-F814-40CC-B223-3E0F6F11BD5A}" type="datetimeFigureOut">
              <a:rPr lang="zh-CN" altLang="en-US" smtClean="0"/>
              <a:t>2020/12/15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82F4703-E30C-4959-B7FF-DFDC6F0F64E3}" type="slidenum">
              <a:rPr lang="zh-CN" altLang="en-US" smtClean="0"/>
              <a:t>‹#›</a:t>
            </a:fld>
            <a:endParaRPr lang="zh-CN" altLang="en-US"/>
          </a:p>
        </p:txBody>
      </p:sp>
    </p:spTree>
    <p:extLst>
      <p:ext uri="{BB962C8B-B14F-4D97-AF65-F5344CB8AC3E}">
        <p14:creationId xmlns:p14="http://schemas.microsoft.com/office/powerpoint/2010/main" val="896493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E97AD5-F814-40CC-B223-3E0F6F11BD5A}" type="datetimeFigureOut">
              <a:rPr lang="zh-CN" altLang="en-US" smtClean="0"/>
              <a:t>2020/12/15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82F4703-E30C-4959-B7FF-DFDC6F0F64E3}" type="slidenum">
              <a:rPr lang="zh-CN" altLang="en-US" smtClean="0"/>
              <a:t>‹#›</a:t>
            </a:fld>
            <a:endParaRPr lang="zh-CN" altLang="en-US"/>
          </a:p>
        </p:txBody>
      </p:sp>
    </p:spTree>
    <p:extLst>
      <p:ext uri="{BB962C8B-B14F-4D97-AF65-F5344CB8AC3E}">
        <p14:creationId xmlns:p14="http://schemas.microsoft.com/office/powerpoint/2010/main" val="298448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5E97AD5-F814-40CC-B223-3E0F6F11BD5A}" type="datetimeFigureOut">
              <a:rPr lang="zh-CN" altLang="en-US" smtClean="0"/>
              <a:t>2020/12/15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82F4703-E30C-4959-B7FF-DFDC6F0F64E3}" type="slidenum">
              <a:rPr lang="zh-CN" altLang="en-US" smtClean="0"/>
              <a:t>‹#›</a:t>
            </a:fld>
            <a:endParaRPr lang="zh-CN" altLang="en-US"/>
          </a:p>
        </p:txBody>
      </p:sp>
    </p:spTree>
    <p:extLst>
      <p:ext uri="{BB962C8B-B14F-4D97-AF65-F5344CB8AC3E}">
        <p14:creationId xmlns:p14="http://schemas.microsoft.com/office/powerpoint/2010/main" val="149542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5E97AD5-F814-40CC-B223-3E0F6F11BD5A}" type="datetimeFigureOut">
              <a:rPr lang="zh-CN" altLang="en-US" smtClean="0"/>
              <a:t>2020/12/15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82F4703-E30C-4959-B7FF-DFDC6F0F64E3}" type="slidenum">
              <a:rPr lang="zh-CN" altLang="en-US" smtClean="0"/>
              <a:t>‹#›</a:t>
            </a:fld>
            <a:endParaRPr lang="zh-CN" altLang="en-US"/>
          </a:p>
        </p:txBody>
      </p:sp>
    </p:spTree>
    <p:extLst>
      <p:ext uri="{BB962C8B-B14F-4D97-AF65-F5344CB8AC3E}">
        <p14:creationId xmlns:p14="http://schemas.microsoft.com/office/powerpoint/2010/main" val="3625439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97AD5-F814-40CC-B223-3E0F6F11BD5A}" type="datetimeFigureOut">
              <a:rPr lang="zh-CN" altLang="en-US" smtClean="0"/>
              <a:t>2020/12/15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F4703-E30C-4959-B7FF-DFDC6F0F64E3}" type="slidenum">
              <a:rPr lang="zh-CN" altLang="en-US" smtClean="0"/>
              <a:t>‹#›</a:t>
            </a:fld>
            <a:endParaRPr lang="zh-CN" altLang="en-US"/>
          </a:p>
        </p:txBody>
      </p:sp>
    </p:spTree>
    <p:extLst>
      <p:ext uri="{BB962C8B-B14F-4D97-AF65-F5344CB8AC3E}">
        <p14:creationId xmlns:p14="http://schemas.microsoft.com/office/powerpoint/2010/main" val="1131881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customXml" Target="../ink/ink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5400" b="1" dirty="0">
                <a:latin typeface="Calibri" panose="020F0502020204030204" pitchFamily="34" charset="0"/>
                <a:cs typeface="Calibri" panose="020F0502020204030204" pitchFamily="34" charset="0"/>
              </a:rPr>
              <a:t>微机</a:t>
            </a:r>
            <a:r>
              <a:rPr lang="zh-CN" altLang="en-US" sz="5400" b="1" dirty="0" smtClean="0">
                <a:latin typeface="Calibri" panose="020F0502020204030204" pitchFamily="34" charset="0"/>
                <a:cs typeface="Calibri" panose="020F0502020204030204" pitchFamily="34" charset="0"/>
              </a:rPr>
              <a:t>原理与系统</a:t>
            </a:r>
            <a:r>
              <a:rPr lang="en-US" altLang="zh-CN" sz="5400" b="1" dirty="0" smtClean="0">
                <a:latin typeface="Calibri" panose="020F0502020204030204" pitchFamily="34" charset="0"/>
                <a:cs typeface="Calibri" panose="020F0502020204030204" pitchFamily="34" charset="0"/>
              </a:rPr>
              <a:t>B</a:t>
            </a:r>
            <a:r>
              <a:rPr lang="en-US" altLang="zh-CN" dirty="0" smtClean="0"/>
              <a:t/>
            </a:r>
            <a:br>
              <a:rPr lang="en-US" altLang="zh-CN" dirty="0" smtClean="0"/>
            </a:br>
            <a:r>
              <a:rPr lang="zh-CN" altLang="en-US" sz="4000" dirty="0" smtClean="0"/>
              <a:t>习题课答疑</a:t>
            </a:r>
            <a:endParaRPr lang="zh-CN" altLang="en-US" sz="4000" dirty="0"/>
          </a:p>
        </p:txBody>
      </p:sp>
      <p:sp>
        <p:nvSpPr>
          <p:cNvPr id="3" name="副标题 2"/>
          <p:cNvSpPr>
            <a:spLocks noGrp="1"/>
          </p:cNvSpPr>
          <p:nvPr>
            <p:ph type="subTitle" idx="1"/>
          </p:nvPr>
        </p:nvSpPr>
        <p:spPr>
          <a:xfrm>
            <a:off x="6609185" y="4031247"/>
            <a:ext cx="2992016" cy="1007284"/>
          </a:xfrm>
        </p:spPr>
        <p:txBody>
          <a:bodyPr/>
          <a:lstStyle/>
          <a:p>
            <a:r>
              <a:rPr lang="en-US" altLang="zh-CN" sz="2000" dirty="0" smtClean="0"/>
              <a:t>2020.12.15</a:t>
            </a:r>
          </a:p>
          <a:p>
            <a:endParaRPr lang="en-US" altLang="zh-CN" dirty="0" smtClean="0"/>
          </a:p>
          <a:p>
            <a:endParaRPr lang="zh-CN" altLang="en-US" dirty="0"/>
          </a:p>
        </p:txBody>
      </p:sp>
    </p:spTree>
    <p:extLst>
      <p:ext uri="{BB962C8B-B14F-4D97-AF65-F5344CB8AC3E}">
        <p14:creationId xmlns:p14="http://schemas.microsoft.com/office/powerpoint/2010/main" val="2821333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a:t>2</a:t>
            </a:r>
            <a:endParaRPr lang="zh-CN" altLang="en-US" dirty="0"/>
          </a:p>
        </p:txBody>
      </p:sp>
      <p:sp>
        <p:nvSpPr>
          <p:cNvPr id="3" name="内容占位符 2"/>
          <p:cNvSpPr>
            <a:spLocks noGrp="1"/>
          </p:cNvSpPr>
          <p:nvPr>
            <p:ph idx="1"/>
          </p:nvPr>
        </p:nvSpPr>
        <p:spPr>
          <a:xfrm>
            <a:off x="838200" y="1825625"/>
            <a:ext cx="10515600" cy="3754082"/>
          </a:xfrm>
        </p:spPr>
        <p:txBody>
          <a:bodyPr>
            <a:normAutofit/>
          </a:bodyPr>
          <a:lstStyle/>
          <a:p>
            <a:r>
              <a:rPr lang="zh-CN" altLang="en-US" sz="2400" dirty="0"/>
              <a:t>习题</a:t>
            </a:r>
            <a:r>
              <a:rPr lang="en-US" altLang="zh-CN" sz="2400" dirty="0"/>
              <a:t>43</a:t>
            </a:r>
            <a:r>
              <a:rPr lang="zh-CN" altLang="en-US" sz="2400" dirty="0"/>
              <a:t>：页目录中每一个项可把多大的线性存储空间转换为物理存储空间</a:t>
            </a:r>
            <a:r>
              <a:rPr lang="zh-CN" altLang="en-US" sz="2400" dirty="0" smtClean="0"/>
              <a:t>？</a:t>
            </a:r>
            <a:endParaRPr lang="en-US" altLang="zh-CN" sz="2400" dirty="0" smtClean="0"/>
          </a:p>
          <a:p>
            <a:pPr marL="685800" lvl="2">
              <a:spcBef>
                <a:spcPts val="1000"/>
              </a:spcBef>
            </a:pPr>
            <a:r>
              <a:rPr lang="zh-CN" altLang="en-US" dirty="0"/>
              <a:t>页目录、内存分页等详见课本</a:t>
            </a:r>
            <a:r>
              <a:rPr lang="en-US" altLang="zh-CN" dirty="0" smtClean="0"/>
              <a:t>P49</a:t>
            </a:r>
          </a:p>
          <a:p>
            <a:pPr marL="685800" lvl="2">
              <a:spcBef>
                <a:spcPts val="1000"/>
              </a:spcBef>
            </a:pPr>
            <a:endParaRPr lang="en-US" altLang="zh-CN" sz="2400" dirty="0">
              <a:latin typeface="Calibri" panose="020F0502020204030204" pitchFamily="34" charset="0"/>
              <a:ea typeface="华文新魏" panose="02010800040101010101" pitchFamily="2" charset="-122"/>
              <a:cs typeface="Calibri" panose="020F0502020204030204" pitchFamily="34" charset="0"/>
            </a:endParaRPr>
          </a:p>
          <a:p>
            <a:pPr marL="685800" lvl="2">
              <a:spcBef>
                <a:spcPts val="1000"/>
              </a:spcBef>
            </a:pPr>
            <a:endParaRPr lang="en-US" altLang="zh-CN" sz="2400" dirty="0" smtClean="0">
              <a:latin typeface="Calibri" panose="020F0502020204030204" pitchFamily="34" charset="0"/>
              <a:ea typeface="华文新魏" panose="02010800040101010101" pitchFamily="2" charset="-122"/>
              <a:cs typeface="Calibri" panose="020F0502020204030204" pitchFamily="34" charset="0"/>
            </a:endParaRPr>
          </a:p>
          <a:p>
            <a:pPr marL="457200" lvl="2" indent="0">
              <a:spcBef>
                <a:spcPts val="1000"/>
              </a:spcBef>
              <a:buNone/>
            </a:pPr>
            <a:endParaRPr lang="en-US" altLang="zh-CN" sz="2400" dirty="0" smtClean="0">
              <a:latin typeface="Calibri" panose="020F0502020204030204" pitchFamily="34" charset="0"/>
              <a:ea typeface="华文新魏" panose="02010800040101010101" pitchFamily="2" charset="-122"/>
              <a:cs typeface="Calibri" panose="020F0502020204030204" pitchFamily="34" charset="0"/>
            </a:endParaRPr>
          </a:p>
          <a:p>
            <a:pPr marL="685800" lvl="2">
              <a:spcBef>
                <a:spcPts val="1000"/>
              </a:spcBef>
            </a:pPr>
            <a:r>
              <a:rPr lang="zh-CN" altLang="en-US" dirty="0">
                <a:solidFill>
                  <a:srgbClr val="FF0000"/>
                </a:solidFill>
              </a:rPr>
              <a:t>每一个目录下的页表项和偏移项加起来共</a:t>
            </a:r>
            <a:r>
              <a:rPr lang="en-US" altLang="zh-CN" dirty="0">
                <a:solidFill>
                  <a:srgbClr val="FF0000"/>
                </a:solidFill>
              </a:rPr>
              <a:t>22</a:t>
            </a:r>
            <a:r>
              <a:rPr lang="zh-CN" altLang="en-US" dirty="0">
                <a:solidFill>
                  <a:srgbClr val="FF0000"/>
                </a:solidFill>
              </a:rPr>
              <a:t>位，故可转换的线性空间大小</a:t>
            </a:r>
            <a:r>
              <a:rPr lang="en-US" altLang="zh-CN" dirty="0">
                <a:solidFill>
                  <a:srgbClr val="FF0000"/>
                </a:solidFill>
              </a:rPr>
              <a:t>2</a:t>
            </a:r>
            <a:r>
              <a:rPr lang="en-US" altLang="zh-CN" baseline="30000" dirty="0">
                <a:solidFill>
                  <a:srgbClr val="FF0000"/>
                </a:solidFill>
              </a:rPr>
              <a:t>22</a:t>
            </a:r>
            <a:r>
              <a:rPr lang="en-US" altLang="zh-CN" dirty="0">
                <a:solidFill>
                  <a:srgbClr val="FF0000"/>
                </a:solidFill>
              </a:rPr>
              <a:t>B=4MB</a:t>
            </a:r>
            <a:endParaRPr lang="zh-CN" altLang="zh-CN" dirty="0">
              <a:solidFill>
                <a:srgbClr val="FF0000"/>
              </a:solidFill>
            </a:endParaRPr>
          </a:p>
          <a:p>
            <a:pPr marL="685800" lvl="2">
              <a:spcBef>
                <a:spcPts val="1000"/>
              </a:spcBef>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endParaRPr lang="en-US" altLang="zh-CN" sz="2400" dirty="0">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2"/>
          <a:stretch>
            <a:fillRect/>
          </a:stretch>
        </p:blipFill>
        <p:spPr>
          <a:xfrm>
            <a:off x="2967702" y="2818493"/>
            <a:ext cx="5566130" cy="829128"/>
          </a:xfrm>
          <a:prstGeom prst="rect">
            <a:avLst/>
          </a:prstGeom>
        </p:spPr>
      </p:pic>
    </p:spTree>
    <p:extLst>
      <p:ext uri="{BB962C8B-B14F-4D97-AF65-F5344CB8AC3E}">
        <p14:creationId xmlns:p14="http://schemas.microsoft.com/office/powerpoint/2010/main" val="44592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3</a:t>
            </a:r>
            <a:endParaRPr lang="zh-CN" altLang="en-US" dirty="0"/>
          </a:p>
        </p:txBody>
      </p:sp>
      <p:sp>
        <p:nvSpPr>
          <p:cNvPr id="3" name="内容占位符 2"/>
          <p:cNvSpPr>
            <a:spLocks noGrp="1"/>
          </p:cNvSpPr>
          <p:nvPr>
            <p:ph idx="1"/>
          </p:nvPr>
        </p:nvSpPr>
        <p:spPr>
          <a:xfrm>
            <a:off x="838200" y="1825625"/>
            <a:ext cx="10515600" cy="3754082"/>
          </a:xfrm>
        </p:spPr>
        <p:txBody>
          <a:bodyPr>
            <a:normAutofit/>
          </a:bodyPr>
          <a:lstStyle/>
          <a:p>
            <a:pPr>
              <a:lnSpc>
                <a:spcPct val="100000"/>
              </a:lnSpc>
            </a:pPr>
            <a:r>
              <a:rPr lang="zh-CN" altLang="en-US" sz="2400" dirty="0" smtClean="0"/>
              <a:t>习题</a:t>
            </a:r>
            <a:r>
              <a:rPr lang="en-US" altLang="zh-CN" sz="2400" dirty="0" smtClean="0"/>
              <a:t>7</a:t>
            </a:r>
            <a:r>
              <a:rPr lang="zh-CN" altLang="en-US" sz="2400" dirty="0" smtClean="0"/>
              <a:t>：</a:t>
            </a:r>
            <a:r>
              <a:rPr lang="zh-CN" altLang="zh-CN" sz="2400" dirty="0" smtClean="0"/>
              <a:t>指令</a:t>
            </a:r>
            <a:r>
              <a:rPr lang="en-US" altLang="zh-CN" sz="2400" dirty="0"/>
              <a:t>MOV BL</a:t>
            </a:r>
            <a:r>
              <a:rPr lang="zh-CN" altLang="zh-CN" sz="2400" dirty="0"/>
              <a:t>，</a:t>
            </a:r>
            <a:r>
              <a:rPr lang="en-US" altLang="zh-CN" sz="2400" dirty="0"/>
              <a:t>CX</a:t>
            </a:r>
            <a:r>
              <a:rPr lang="zh-CN" altLang="zh-CN" sz="2400" dirty="0"/>
              <a:t>存在什么错误？</a:t>
            </a:r>
          </a:p>
          <a:p>
            <a:pPr lvl="1">
              <a:lnSpc>
                <a:spcPct val="100000"/>
              </a:lnSpc>
            </a:pPr>
            <a:r>
              <a:rPr lang="zh-CN" altLang="zh-CN" sz="2000" dirty="0">
                <a:solidFill>
                  <a:srgbClr val="FF0000"/>
                </a:solidFill>
              </a:rPr>
              <a:t>寄存器长度不</a:t>
            </a:r>
            <a:r>
              <a:rPr lang="zh-CN" altLang="zh-CN" sz="2000" dirty="0" smtClean="0">
                <a:solidFill>
                  <a:srgbClr val="FF0000"/>
                </a:solidFill>
              </a:rPr>
              <a:t>匹配</a:t>
            </a:r>
            <a:endParaRPr lang="zh-CN" altLang="zh-CN" sz="2000" dirty="0">
              <a:solidFill>
                <a:srgbClr val="FF0000"/>
              </a:solidFill>
            </a:endParaRPr>
          </a:p>
          <a:p>
            <a:pPr>
              <a:lnSpc>
                <a:spcPct val="100000"/>
              </a:lnSpc>
            </a:pPr>
            <a:r>
              <a:rPr lang="zh-CN" altLang="en-US" sz="2400" dirty="0" smtClean="0"/>
              <a:t>习题</a:t>
            </a:r>
            <a:r>
              <a:rPr lang="en-US" altLang="zh-CN" sz="2400" dirty="0" smtClean="0"/>
              <a:t>23</a:t>
            </a:r>
            <a:r>
              <a:rPr lang="zh-CN" altLang="en-US" sz="2400" dirty="0" smtClean="0"/>
              <a:t>：</a:t>
            </a:r>
            <a:r>
              <a:rPr lang="zh-CN" altLang="zh-CN" sz="2400" dirty="0" smtClean="0"/>
              <a:t>指令</a:t>
            </a:r>
            <a:r>
              <a:rPr lang="en-US" altLang="zh-CN" sz="2400" dirty="0"/>
              <a:t>MOV [BX], [DI]</a:t>
            </a:r>
            <a:r>
              <a:rPr lang="zh-CN" altLang="zh-CN" sz="2400" dirty="0"/>
              <a:t>的错误是什么？</a:t>
            </a:r>
          </a:p>
          <a:p>
            <a:pPr lvl="1">
              <a:lnSpc>
                <a:spcPct val="100000"/>
              </a:lnSpc>
            </a:pPr>
            <a:r>
              <a:rPr lang="en-US" altLang="zh-CN" sz="2000" dirty="0">
                <a:solidFill>
                  <a:srgbClr val="FF0000"/>
                </a:solidFill>
              </a:rPr>
              <a:t>MOV</a:t>
            </a:r>
            <a:r>
              <a:rPr lang="zh-CN" altLang="zh-CN" sz="2000" dirty="0">
                <a:solidFill>
                  <a:srgbClr val="FF0000"/>
                </a:solidFill>
              </a:rPr>
              <a:t>指令的源操作数和目的操作数不能同时位于存储器上。</a:t>
            </a:r>
          </a:p>
          <a:p>
            <a:pPr>
              <a:lnSpc>
                <a:spcPct val="100000"/>
              </a:lnSpc>
            </a:pPr>
            <a:r>
              <a:rPr lang="zh-CN" altLang="en-US" sz="2400" dirty="0" smtClean="0"/>
              <a:t>习题</a:t>
            </a:r>
            <a:r>
              <a:rPr lang="en-US" altLang="zh-CN" sz="2400" dirty="0" smtClean="0"/>
              <a:t>27</a:t>
            </a:r>
            <a:r>
              <a:rPr lang="zh-CN" altLang="en-US" sz="2400" dirty="0" smtClean="0"/>
              <a:t>：</a:t>
            </a:r>
            <a:r>
              <a:rPr lang="zh-CN" altLang="zh-CN" sz="2400" dirty="0" smtClean="0"/>
              <a:t>选择</a:t>
            </a:r>
            <a:r>
              <a:rPr lang="zh-CN" altLang="zh-CN" sz="2400" dirty="0"/>
              <a:t>一条需要</a:t>
            </a:r>
            <a:r>
              <a:rPr lang="en-US" altLang="zh-CN" sz="2400" dirty="0"/>
              <a:t>QWORD PTR</a:t>
            </a:r>
            <a:r>
              <a:rPr lang="zh-CN" altLang="zh-CN" sz="2400" dirty="0"/>
              <a:t>的指令。</a:t>
            </a:r>
          </a:p>
          <a:p>
            <a:pPr lvl="1">
              <a:lnSpc>
                <a:spcPct val="100000"/>
              </a:lnSpc>
            </a:pPr>
            <a:r>
              <a:rPr lang="zh-CN" altLang="zh-CN" sz="2000" dirty="0" smtClean="0">
                <a:solidFill>
                  <a:srgbClr val="FF0000"/>
                </a:solidFill>
              </a:rPr>
              <a:t>例如</a:t>
            </a:r>
            <a:r>
              <a:rPr lang="en-US" altLang="zh-CN" sz="2000" dirty="0" smtClean="0">
                <a:solidFill>
                  <a:srgbClr val="FF0000"/>
                </a:solidFill>
              </a:rPr>
              <a:t> </a:t>
            </a:r>
            <a:r>
              <a:rPr lang="en-US" altLang="zh-CN" sz="2000" dirty="0">
                <a:solidFill>
                  <a:srgbClr val="FF0000"/>
                </a:solidFill>
              </a:rPr>
              <a:t>MOV QWORD PTR [DI], 10H</a:t>
            </a:r>
            <a:endParaRPr lang="zh-CN" altLang="zh-CN" sz="2000" dirty="0">
              <a:solidFill>
                <a:srgbClr val="FF0000"/>
              </a:solidFill>
            </a:endParaRPr>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endParaRPr lang="en-US" altLang="zh-C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735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3</a:t>
            </a:r>
            <a:endParaRPr lang="zh-CN" altLang="en-US" dirty="0"/>
          </a:p>
        </p:txBody>
      </p:sp>
      <p:sp>
        <p:nvSpPr>
          <p:cNvPr id="3" name="内容占位符 2"/>
          <p:cNvSpPr>
            <a:spLocks noGrp="1"/>
          </p:cNvSpPr>
          <p:nvPr>
            <p:ph idx="1"/>
          </p:nvPr>
        </p:nvSpPr>
        <p:spPr>
          <a:xfrm>
            <a:off x="838200" y="1825624"/>
            <a:ext cx="10515600" cy="4939069"/>
          </a:xfrm>
        </p:spPr>
        <p:txBody>
          <a:bodyPr>
            <a:normAutofit/>
          </a:bodyPr>
          <a:lstStyle/>
          <a:p>
            <a:pPr>
              <a:lnSpc>
                <a:spcPct val="100000"/>
              </a:lnSpc>
            </a:pPr>
            <a:r>
              <a:rPr lang="zh-CN" altLang="en-US" sz="2400" dirty="0"/>
              <a:t>习题</a:t>
            </a:r>
            <a:r>
              <a:rPr lang="en-US" altLang="zh-CN" sz="2400" dirty="0" smtClean="0"/>
              <a:t>33</a:t>
            </a:r>
            <a:r>
              <a:rPr lang="zh-CN" altLang="en-US" sz="2400" dirty="0" smtClean="0"/>
              <a:t>：</a:t>
            </a:r>
            <a:r>
              <a:rPr lang="zh-CN" altLang="zh-CN" sz="2400" dirty="0" smtClean="0"/>
              <a:t>给定</a:t>
            </a:r>
            <a:r>
              <a:rPr lang="en-US" altLang="zh-CN" sz="2400" dirty="0"/>
              <a:t>DS=1300H, SS=1400H</a:t>
            </a:r>
            <a:r>
              <a:rPr lang="zh-CN" altLang="zh-CN" sz="2400" dirty="0"/>
              <a:t>，</a:t>
            </a:r>
            <a:r>
              <a:rPr lang="en-US" altLang="zh-CN" sz="2400" dirty="0"/>
              <a:t>BP=1500H </a:t>
            </a:r>
            <a:r>
              <a:rPr lang="zh-CN" altLang="zh-CN" sz="2400" dirty="0"/>
              <a:t>和</a:t>
            </a:r>
            <a:r>
              <a:rPr lang="en-US" altLang="zh-CN" sz="2400" dirty="0"/>
              <a:t> SI=0100H</a:t>
            </a:r>
            <a:r>
              <a:rPr lang="zh-CN" altLang="zh-CN" sz="2400" dirty="0"/>
              <a:t>。假定按实模式操作，确定下面每条指令寻址的存储器地址。</a:t>
            </a:r>
          </a:p>
          <a:p>
            <a:pPr lvl="1">
              <a:lnSpc>
                <a:spcPct val="100000"/>
              </a:lnSpc>
            </a:pPr>
            <a:r>
              <a:rPr lang="en-US" altLang="zh-CN" sz="2000" dirty="0"/>
              <a:t>(a) MOV EAX, [BP+200H] </a:t>
            </a:r>
            <a:r>
              <a:rPr lang="en-US" altLang="zh-CN" sz="2000" dirty="0" smtClean="0"/>
              <a:t>     </a:t>
            </a:r>
            <a:r>
              <a:rPr lang="en-US" altLang="zh-CN" sz="2000" dirty="0" smtClean="0">
                <a:solidFill>
                  <a:srgbClr val="FF0000"/>
                </a:solidFill>
              </a:rPr>
              <a:t>1400*10H+1500H+200H=15700H </a:t>
            </a:r>
            <a:endParaRPr lang="zh-CN" altLang="zh-CN" sz="2000" dirty="0">
              <a:solidFill>
                <a:srgbClr val="FF0000"/>
              </a:solidFill>
            </a:endParaRPr>
          </a:p>
          <a:p>
            <a:pPr lvl="1">
              <a:lnSpc>
                <a:spcPct val="100000"/>
              </a:lnSpc>
            </a:pPr>
            <a:r>
              <a:rPr lang="en-US" altLang="zh-CN" sz="2000" dirty="0"/>
              <a:t>(b) MOV AL, [BP+SI-200H] </a:t>
            </a:r>
            <a:r>
              <a:rPr lang="en-US" altLang="zh-CN" sz="2000" dirty="0" smtClean="0"/>
              <a:t>                 </a:t>
            </a:r>
            <a:r>
              <a:rPr lang="en-US" altLang="zh-CN" sz="2000" dirty="0" smtClean="0">
                <a:solidFill>
                  <a:srgbClr val="FF0000"/>
                </a:solidFill>
              </a:rPr>
              <a:t>15400H </a:t>
            </a:r>
            <a:endParaRPr lang="zh-CN" altLang="zh-CN" sz="2000" dirty="0">
              <a:solidFill>
                <a:srgbClr val="FF0000"/>
              </a:solidFill>
            </a:endParaRPr>
          </a:p>
          <a:p>
            <a:pPr lvl="1">
              <a:lnSpc>
                <a:spcPct val="100000"/>
              </a:lnSpc>
            </a:pPr>
            <a:r>
              <a:rPr lang="en-US" altLang="zh-CN" sz="2000" dirty="0"/>
              <a:t>(c) MOV AL, [SI-0100H] </a:t>
            </a:r>
            <a:r>
              <a:rPr lang="en-US" altLang="zh-CN" sz="2000" dirty="0" smtClean="0"/>
              <a:t>                      </a:t>
            </a:r>
            <a:r>
              <a:rPr lang="en-US" altLang="zh-CN" sz="2000" dirty="0" smtClean="0">
                <a:solidFill>
                  <a:srgbClr val="FF0000"/>
                </a:solidFill>
              </a:rPr>
              <a:t>13000H</a:t>
            </a:r>
          </a:p>
          <a:p>
            <a:pPr lvl="1">
              <a:lnSpc>
                <a:spcPct val="100000"/>
              </a:lnSpc>
            </a:pPr>
            <a:r>
              <a:rPr lang="zh-CN" altLang="en-US" sz="2000" dirty="0" smtClean="0">
                <a:solidFill>
                  <a:srgbClr val="FF0000"/>
                </a:solidFill>
              </a:rPr>
              <a:t>基址寄存器为</a:t>
            </a:r>
            <a:r>
              <a:rPr lang="en-US" altLang="zh-CN" sz="2000" dirty="0" smtClean="0">
                <a:solidFill>
                  <a:srgbClr val="FF0000"/>
                </a:solidFill>
              </a:rPr>
              <a:t>BP</a:t>
            </a:r>
            <a:r>
              <a:rPr lang="zh-CN" altLang="en-US" sz="2000" dirty="0" smtClean="0">
                <a:solidFill>
                  <a:srgbClr val="FF0000"/>
                </a:solidFill>
              </a:rPr>
              <a:t>，默认在堆栈段</a:t>
            </a:r>
            <a:endParaRPr lang="en-US" altLang="zh-CN" sz="2000" dirty="0" smtClean="0">
              <a:solidFill>
                <a:srgbClr val="FF0000"/>
              </a:solidFill>
            </a:endParaRPr>
          </a:p>
          <a:p>
            <a:pPr lvl="1">
              <a:lnSpc>
                <a:spcPct val="100000"/>
              </a:lnSpc>
            </a:pPr>
            <a:r>
              <a:rPr lang="en-US" altLang="zh-CN" sz="2000" dirty="0" smtClean="0">
                <a:solidFill>
                  <a:srgbClr val="FF0000"/>
                </a:solidFill>
              </a:rPr>
              <a:t>SI</a:t>
            </a:r>
            <a:r>
              <a:rPr lang="zh-CN" altLang="en-US" sz="2000" dirty="0" smtClean="0">
                <a:solidFill>
                  <a:srgbClr val="FF0000"/>
                </a:solidFill>
              </a:rPr>
              <a:t>默认的段寄存器是</a:t>
            </a:r>
            <a:r>
              <a:rPr lang="en-US" altLang="zh-CN" sz="2000" dirty="0">
                <a:solidFill>
                  <a:srgbClr val="FF0000"/>
                </a:solidFill>
              </a:rPr>
              <a:t>DS</a:t>
            </a:r>
            <a:endParaRPr lang="en-US" altLang="zh-CN" sz="2000" dirty="0" smtClean="0">
              <a:solidFill>
                <a:srgbClr val="FF0000"/>
              </a:solidFill>
            </a:endParaRPr>
          </a:p>
          <a:p>
            <a:pPr>
              <a:lnSpc>
                <a:spcPct val="100000"/>
              </a:lnSpc>
            </a:pPr>
            <a:r>
              <a:rPr lang="en-US" altLang="zh-CN" sz="2400" dirty="0"/>
              <a:t>35</a:t>
            </a:r>
            <a:r>
              <a:rPr lang="zh-CN" altLang="zh-CN" sz="2400" dirty="0"/>
              <a:t>、给定</a:t>
            </a:r>
            <a:r>
              <a:rPr lang="en-US" altLang="zh-CN" sz="2400" dirty="0"/>
              <a:t>EAX=00001000H</a:t>
            </a:r>
            <a:r>
              <a:rPr lang="zh-CN" altLang="zh-CN" sz="2400" dirty="0"/>
              <a:t>，</a:t>
            </a:r>
            <a:r>
              <a:rPr lang="en-US" altLang="zh-CN" sz="2400" dirty="0"/>
              <a:t>EBX=00002000H</a:t>
            </a:r>
            <a:r>
              <a:rPr lang="zh-CN" altLang="zh-CN" sz="2400" dirty="0"/>
              <a:t>，</a:t>
            </a:r>
            <a:r>
              <a:rPr lang="en-US" altLang="zh-CN" sz="2400" dirty="0"/>
              <a:t>DS=0010H</a:t>
            </a:r>
            <a:r>
              <a:rPr lang="zh-CN" altLang="zh-CN" sz="2400" dirty="0"/>
              <a:t>。假定工作在实模式，确定下面每条指令所访问的地址。</a:t>
            </a:r>
          </a:p>
          <a:p>
            <a:pPr lvl="1">
              <a:lnSpc>
                <a:spcPct val="100000"/>
              </a:lnSpc>
            </a:pPr>
            <a:r>
              <a:rPr lang="en-US" altLang="zh-CN" sz="2000" dirty="0"/>
              <a:t>(a) MOV EAX, [EAX+EBX] </a:t>
            </a:r>
            <a:r>
              <a:rPr lang="en-US" altLang="zh-CN" sz="2000" dirty="0" smtClean="0"/>
              <a:t>       </a:t>
            </a:r>
            <a:r>
              <a:rPr lang="en-US" altLang="zh-CN" sz="2000" dirty="0" smtClean="0">
                <a:solidFill>
                  <a:srgbClr val="FF0000"/>
                </a:solidFill>
              </a:rPr>
              <a:t>DS*10H+01000H+02000H=03100H </a:t>
            </a:r>
            <a:endParaRPr lang="zh-CN" altLang="zh-CN" sz="2000" dirty="0">
              <a:solidFill>
                <a:srgbClr val="FF0000"/>
              </a:solidFill>
            </a:endParaRPr>
          </a:p>
          <a:p>
            <a:pPr lvl="1">
              <a:lnSpc>
                <a:spcPct val="100000"/>
              </a:lnSpc>
            </a:pPr>
            <a:r>
              <a:rPr lang="en-US" altLang="zh-CN" sz="2000" dirty="0"/>
              <a:t>(b) MOV [EAX+2*EBX], CL </a:t>
            </a:r>
            <a:r>
              <a:rPr lang="en-US" altLang="zh-CN" sz="2000" dirty="0" smtClean="0"/>
              <a:t>                       </a:t>
            </a:r>
            <a:r>
              <a:rPr lang="en-US" altLang="zh-CN" sz="2000" dirty="0" smtClean="0">
                <a:solidFill>
                  <a:srgbClr val="FF0000"/>
                </a:solidFill>
              </a:rPr>
              <a:t>05100H </a:t>
            </a:r>
            <a:endParaRPr lang="zh-CN" altLang="zh-CN" sz="2000" dirty="0">
              <a:solidFill>
                <a:srgbClr val="FF0000"/>
              </a:solidFill>
            </a:endParaRPr>
          </a:p>
          <a:p>
            <a:pPr lvl="1">
              <a:lnSpc>
                <a:spcPct val="100000"/>
              </a:lnSpc>
            </a:pPr>
            <a:r>
              <a:rPr lang="en-US" altLang="zh-CN" sz="2000" dirty="0"/>
              <a:t>(c) MOV DH, [EBX+4*EAX+1000H] </a:t>
            </a:r>
            <a:r>
              <a:rPr lang="en-US" altLang="zh-CN" sz="2000" dirty="0" smtClean="0"/>
              <a:t>          </a:t>
            </a:r>
            <a:r>
              <a:rPr lang="en-US" altLang="zh-CN" sz="2000" dirty="0" smtClean="0">
                <a:solidFill>
                  <a:srgbClr val="FF0000"/>
                </a:solidFill>
              </a:rPr>
              <a:t>07100H</a:t>
            </a:r>
            <a:endParaRPr lang="zh-CN" altLang="zh-CN" sz="2000" dirty="0">
              <a:solidFill>
                <a:srgbClr val="FF0000"/>
              </a:solidFill>
            </a:endParaRPr>
          </a:p>
          <a:p>
            <a:pPr marL="457200" lvl="1" indent="0">
              <a:lnSpc>
                <a:spcPct val="100000"/>
              </a:lnSpc>
              <a:buNone/>
            </a:pPr>
            <a:endParaRPr lang="zh-CN" altLang="zh-CN" sz="2000" dirty="0">
              <a:solidFill>
                <a:srgbClr val="FF0000"/>
              </a:solidFill>
            </a:endParaRPr>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endParaRPr lang="en-US" altLang="zh-C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3597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847855"/>
          </a:xfrm>
        </p:spPr>
        <p:txBody>
          <a:bodyPr/>
          <a:lstStyle/>
          <a:p>
            <a:r>
              <a:rPr lang="zh-CN" altLang="en-US" dirty="0" smtClean="0"/>
              <a:t>作业</a:t>
            </a:r>
            <a:r>
              <a:rPr lang="en-US" altLang="zh-CN" dirty="0" smtClean="0"/>
              <a:t>3</a:t>
            </a:r>
            <a:endParaRPr lang="zh-CN" altLang="en-US" dirty="0"/>
          </a:p>
        </p:txBody>
      </p:sp>
      <p:sp>
        <p:nvSpPr>
          <p:cNvPr id="3" name="内容占位符 2"/>
          <p:cNvSpPr>
            <a:spLocks noGrp="1"/>
          </p:cNvSpPr>
          <p:nvPr>
            <p:ph idx="1"/>
          </p:nvPr>
        </p:nvSpPr>
        <p:spPr>
          <a:xfrm>
            <a:off x="838200" y="765110"/>
            <a:ext cx="10515600" cy="5999583"/>
          </a:xfrm>
        </p:spPr>
        <p:txBody>
          <a:bodyPr>
            <a:normAutofit/>
          </a:bodyPr>
          <a:lstStyle/>
          <a:p>
            <a:pPr marL="342900" lvl="1" indent="-342900">
              <a:lnSpc>
                <a:spcPct val="100000"/>
              </a:lnSpc>
            </a:pPr>
            <a:r>
              <a:rPr lang="zh-CN" altLang="en-US" sz="2000" dirty="0"/>
              <a:t>习题附加</a:t>
            </a:r>
            <a:r>
              <a:rPr lang="en-US" altLang="zh-CN" sz="2000" dirty="0"/>
              <a:t>1</a:t>
            </a:r>
            <a:r>
              <a:rPr lang="zh-CN" altLang="en-US" sz="2000" dirty="0"/>
              <a:t>：</a:t>
            </a:r>
            <a:r>
              <a:rPr lang="en-US" altLang="zh-CN" sz="2000" dirty="0"/>
              <a:t>8086</a:t>
            </a:r>
            <a:r>
              <a:rPr lang="zh-CN" altLang="en-US" sz="2000" dirty="0"/>
              <a:t> </a:t>
            </a:r>
            <a:r>
              <a:rPr lang="en-US" altLang="zh-CN" sz="2000" dirty="0"/>
              <a:t>CPU</a:t>
            </a:r>
            <a:r>
              <a:rPr lang="zh-CN" altLang="en-US" sz="2000" dirty="0"/>
              <a:t>中，设</a:t>
            </a:r>
            <a:r>
              <a:rPr lang="en-US" altLang="zh-CN" sz="2000" dirty="0"/>
              <a:t>DS=1000H</a:t>
            </a:r>
            <a:r>
              <a:rPr lang="zh-CN" altLang="en-US" sz="2000" dirty="0"/>
              <a:t>，</a:t>
            </a:r>
            <a:r>
              <a:rPr lang="en-US" altLang="zh-CN" sz="2000" dirty="0"/>
              <a:t>ES=2000H</a:t>
            </a:r>
            <a:r>
              <a:rPr lang="zh-CN" altLang="en-US" sz="2000" dirty="0"/>
              <a:t>，</a:t>
            </a:r>
            <a:r>
              <a:rPr lang="en-US" altLang="zh-CN" sz="2000" dirty="0"/>
              <a:t>SS=3500H</a:t>
            </a:r>
            <a:r>
              <a:rPr lang="zh-CN" altLang="en-US" sz="2000" dirty="0"/>
              <a:t>，</a:t>
            </a:r>
            <a:r>
              <a:rPr lang="en-US" altLang="zh-CN" sz="2000" dirty="0"/>
              <a:t>SI=00A0H</a:t>
            </a:r>
            <a:r>
              <a:rPr lang="zh-CN" altLang="en-US" sz="2000" dirty="0"/>
              <a:t>，</a:t>
            </a:r>
            <a:r>
              <a:rPr lang="en-US" altLang="zh-CN" sz="2000" dirty="0"/>
              <a:t>DI</a:t>
            </a:r>
            <a:r>
              <a:rPr lang="zh-CN" altLang="en-US" sz="2000" dirty="0"/>
              <a:t>＝</a:t>
            </a:r>
            <a:r>
              <a:rPr lang="en-US" altLang="zh-CN" sz="2000" dirty="0"/>
              <a:t>0024H</a:t>
            </a:r>
            <a:r>
              <a:rPr lang="zh-CN" altLang="en-US" sz="2000" dirty="0"/>
              <a:t>，</a:t>
            </a:r>
            <a:r>
              <a:rPr lang="en-US" altLang="zh-CN" sz="2000" dirty="0"/>
              <a:t>BX=0100H</a:t>
            </a:r>
            <a:r>
              <a:rPr lang="zh-CN" altLang="en-US" sz="2000" dirty="0"/>
              <a:t>，</a:t>
            </a:r>
            <a:r>
              <a:rPr lang="en-US" altLang="zh-CN" sz="2000" dirty="0"/>
              <a:t>BP=0200H</a:t>
            </a:r>
            <a:r>
              <a:rPr lang="zh-CN" altLang="en-US" sz="2000" dirty="0"/>
              <a:t>，数据段中变量名为</a:t>
            </a:r>
            <a:r>
              <a:rPr lang="en-US" altLang="zh-CN" sz="2000" dirty="0"/>
              <a:t>VAL</a:t>
            </a:r>
            <a:r>
              <a:rPr lang="zh-CN" altLang="en-US" sz="2000" dirty="0"/>
              <a:t>的偏移地址值为</a:t>
            </a:r>
            <a:r>
              <a:rPr lang="en-US" altLang="zh-CN" sz="2000" dirty="0"/>
              <a:t>0030H</a:t>
            </a:r>
            <a:r>
              <a:rPr lang="zh-CN" altLang="en-US" sz="2000" dirty="0"/>
              <a:t>，试说明下列源操作数字段的寻址方式是什么</a:t>
            </a:r>
            <a:r>
              <a:rPr lang="zh-CN" altLang="en-US" sz="2000" dirty="0" smtClean="0"/>
              <a:t>？</a:t>
            </a:r>
            <a:endParaRPr lang="en-US" altLang="zh-CN" sz="2000" dirty="0" smtClean="0"/>
          </a:p>
          <a:p>
            <a:pPr marL="800100" lvl="2" indent="-342900">
              <a:lnSpc>
                <a:spcPct val="100000"/>
              </a:lnSpc>
            </a:pPr>
            <a:r>
              <a:rPr lang="zh-CN" altLang="en-US" sz="1600" dirty="0">
                <a:solidFill>
                  <a:srgbClr val="FF0000"/>
                </a:solidFill>
              </a:rPr>
              <a:t>参考链接：</a:t>
            </a:r>
            <a:r>
              <a:rPr lang="en-US" altLang="zh-CN" sz="1600" dirty="0">
                <a:solidFill>
                  <a:srgbClr val="FF0000"/>
                </a:solidFill>
              </a:rPr>
              <a:t>https://zhuanlan.zhihu.com/p/109398630?utm_source=wechat_session</a:t>
            </a:r>
            <a:endParaRPr lang="zh-CN" altLang="zh-CN" sz="1600" dirty="0">
              <a:solidFill>
                <a:srgbClr val="FF0000"/>
              </a:solidFill>
            </a:endParaRPr>
          </a:p>
          <a:p>
            <a:pPr marL="0" lvl="1" indent="0">
              <a:lnSpc>
                <a:spcPct val="100000"/>
              </a:lnSpc>
              <a:buNone/>
            </a:pPr>
            <a:endParaRPr lang="en-US" altLang="zh-CN" sz="2000" dirty="0" smtClean="0"/>
          </a:p>
          <a:p>
            <a:pPr marL="342900" lvl="1" indent="-342900">
              <a:lnSpc>
                <a:spcPct val="100000"/>
              </a:lnSpc>
            </a:pPr>
            <a:endParaRPr lang="en-US" altLang="zh-CN" sz="2000" dirty="0"/>
          </a:p>
          <a:p>
            <a:pPr marL="457200" lvl="1" indent="0">
              <a:lnSpc>
                <a:spcPct val="100000"/>
              </a:lnSpc>
              <a:buNone/>
            </a:pPr>
            <a:endParaRPr lang="zh-CN" altLang="zh-CN" sz="2000" dirty="0">
              <a:solidFill>
                <a:srgbClr val="FF0000"/>
              </a:solidFill>
            </a:endParaRPr>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endParaRPr lang="en-US" altLang="zh-CN" sz="2400" dirty="0">
              <a:latin typeface="Calibri" panose="020F0502020204030204" pitchFamily="34" charset="0"/>
              <a:cs typeface="Calibri" panose="020F050202020403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2262923192"/>
              </p:ext>
            </p:extLst>
          </p:nvPr>
        </p:nvGraphicFramePr>
        <p:xfrm>
          <a:off x="1481495" y="2333863"/>
          <a:ext cx="8464937" cy="4150360"/>
        </p:xfrm>
        <a:graphic>
          <a:graphicData uri="http://schemas.openxmlformats.org/drawingml/2006/table">
            <a:tbl>
              <a:tblPr firstRow="1" bandRow="1">
                <a:tableStyleId>{5C22544A-7EE6-4342-B048-85BDC9FD1C3A}</a:tableStyleId>
              </a:tblPr>
              <a:tblGrid>
                <a:gridCol w="2642636">
                  <a:extLst>
                    <a:ext uri="{9D8B030D-6E8A-4147-A177-3AD203B41FA5}">
                      <a16:colId xmlns:a16="http://schemas.microsoft.com/office/drawing/2014/main" val="4258715188"/>
                    </a:ext>
                  </a:extLst>
                </a:gridCol>
                <a:gridCol w="3549124">
                  <a:extLst>
                    <a:ext uri="{9D8B030D-6E8A-4147-A177-3AD203B41FA5}">
                      <a16:colId xmlns:a16="http://schemas.microsoft.com/office/drawing/2014/main" val="2370487369"/>
                    </a:ext>
                  </a:extLst>
                </a:gridCol>
                <a:gridCol w="2273177">
                  <a:extLst>
                    <a:ext uri="{9D8B030D-6E8A-4147-A177-3AD203B41FA5}">
                      <a16:colId xmlns:a16="http://schemas.microsoft.com/office/drawing/2014/main" val="1739827333"/>
                    </a:ext>
                  </a:extLst>
                </a:gridCol>
              </a:tblGrid>
              <a:tr h="370840">
                <a:tc>
                  <a:txBody>
                    <a:bodyPr/>
                    <a:lstStyle/>
                    <a:p>
                      <a:r>
                        <a:rPr lang="zh-CN" altLang="en-US" dirty="0" smtClean="0"/>
                        <a:t>指令寻址方式</a:t>
                      </a:r>
                      <a:endParaRPr lang="zh-CN" altLang="en-US" dirty="0"/>
                    </a:p>
                  </a:txBody>
                  <a:tcPr/>
                </a:tc>
                <a:tc>
                  <a:txBody>
                    <a:bodyPr/>
                    <a:lstStyle/>
                    <a:p>
                      <a:r>
                        <a:rPr lang="zh-CN" altLang="en-US" dirty="0" smtClean="0"/>
                        <a:t>寻址特征</a:t>
                      </a:r>
                      <a:endParaRPr lang="zh-CN" altLang="en-US" dirty="0"/>
                    </a:p>
                  </a:txBody>
                  <a:tcPr/>
                </a:tc>
                <a:tc>
                  <a:txBody>
                    <a:bodyPr/>
                    <a:lstStyle/>
                    <a:p>
                      <a:r>
                        <a:rPr lang="zh-CN" altLang="en-US" dirty="0" smtClean="0"/>
                        <a:t>举例</a:t>
                      </a:r>
                      <a:endParaRPr lang="zh-CN" altLang="en-US" dirty="0"/>
                    </a:p>
                  </a:txBody>
                  <a:tcPr/>
                </a:tc>
                <a:extLst>
                  <a:ext uri="{0D108BD9-81ED-4DB2-BD59-A6C34878D82A}">
                    <a16:rowId xmlns:a16="http://schemas.microsoft.com/office/drawing/2014/main" val="1505383581"/>
                  </a:ext>
                </a:extLst>
              </a:tr>
              <a:tr h="370840">
                <a:tc>
                  <a:txBody>
                    <a:bodyPr/>
                    <a:lstStyle/>
                    <a:p>
                      <a:r>
                        <a:rPr lang="zh-CN" altLang="en-US" dirty="0" smtClean="0"/>
                        <a:t>立即寻址</a:t>
                      </a:r>
                      <a:endParaRPr lang="zh-CN" altLang="en-US" dirty="0"/>
                    </a:p>
                  </a:txBody>
                  <a:tcPr/>
                </a:tc>
                <a:tc>
                  <a:txBody>
                    <a:bodyPr/>
                    <a:lstStyle/>
                    <a:p>
                      <a:r>
                        <a:rPr lang="zh-CN" altLang="en-US" dirty="0" smtClean="0"/>
                        <a:t>操作数为立即数</a:t>
                      </a:r>
                      <a:endParaRPr lang="zh-CN" altLang="en-US" dirty="0"/>
                    </a:p>
                  </a:txBody>
                  <a:tcPr/>
                </a:tc>
                <a:tc>
                  <a:txBody>
                    <a:bodyPr/>
                    <a:lstStyle/>
                    <a:p>
                      <a:r>
                        <a:rPr lang="en-US" altLang="zh-CN" dirty="0" smtClean="0"/>
                        <a:t>MOV</a:t>
                      </a:r>
                      <a:r>
                        <a:rPr lang="en-US" altLang="zh-CN" baseline="0" dirty="0" smtClean="0"/>
                        <a:t> AX,1200H</a:t>
                      </a:r>
                      <a:endParaRPr lang="zh-CN" altLang="en-US" dirty="0"/>
                    </a:p>
                  </a:txBody>
                  <a:tcPr/>
                </a:tc>
                <a:extLst>
                  <a:ext uri="{0D108BD9-81ED-4DB2-BD59-A6C34878D82A}">
                    <a16:rowId xmlns:a16="http://schemas.microsoft.com/office/drawing/2014/main" val="3457806591"/>
                  </a:ext>
                </a:extLst>
              </a:tr>
              <a:tr h="370840">
                <a:tc>
                  <a:txBody>
                    <a:bodyPr/>
                    <a:lstStyle/>
                    <a:p>
                      <a:r>
                        <a:rPr lang="zh-CN" altLang="en-US" dirty="0" smtClean="0"/>
                        <a:t>直接寻址</a:t>
                      </a:r>
                      <a:endParaRPr lang="zh-CN" altLang="en-US" dirty="0"/>
                    </a:p>
                  </a:txBody>
                  <a:tcPr/>
                </a:tc>
                <a:tc>
                  <a:txBody>
                    <a:bodyPr/>
                    <a:lstStyle/>
                    <a:p>
                      <a:r>
                        <a:rPr lang="zh-CN" altLang="en-US" dirty="0" smtClean="0"/>
                        <a:t>方括号里面直接是偏移地址</a:t>
                      </a:r>
                      <a:endParaRPr lang="zh-CN" altLang="en-US" dirty="0"/>
                    </a:p>
                  </a:txBody>
                  <a:tcPr/>
                </a:tc>
                <a:tc>
                  <a:txBody>
                    <a:bodyPr/>
                    <a:lstStyle/>
                    <a:p>
                      <a:r>
                        <a:rPr lang="en-US" altLang="zh-CN" dirty="0" smtClean="0"/>
                        <a:t>MOV AX,[1200H]</a:t>
                      </a:r>
                      <a:endParaRPr lang="zh-CN" altLang="en-US" dirty="0"/>
                    </a:p>
                  </a:txBody>
                  <a:tcPr/>
                </a:tc>
                <a:extLst>
                  <a:ext uri="{0D108BD9-81ED-4DB2-BD59-A6C34878D82A}">
                    <a16:rowId xmlns:a16="http://schemas.microsoft.com/office/drawing/2014/main" val="540547961"/>
                  </a:ext>
                </a:extLst>
              </a:tr>
              <a:tr h="370840">
                <a:tc>
                  <a:txBody>
                    <a:bodyPr/>
                    <a:lstStyle/>
                    <a:p>
                      <a:r>
                        <a:rPr lang="zh-CN" altLang="en-US" dirty="0" smtClean="0"/>
                        <a:t>寄存器寻址</a:t>
                      </a:r>
                      <a:endParaRPr lang="zh-CN" altLang="en-US" dirty="0"/>
                    </a:p>
                  </a:txBody>
                  <a:tcPr/>
                </a:tc>
                <a:tc>
                  <a:txBody>
                    <a:bodyPr/>
                    <a:lstStyle/>
                    <a:p>
                      <a:r>
                        <a:rPr lang="zh-CN" altLang="en-US" dirty="0" smtClean="0"/>
                        <a:t>操作数在</a:t>
                      </a:r>
                      <a:r>
                        <a:rPr lang="en-US" altLang="zh-CN" dirty="0" smtClean="0"/>
                        <a:t>CPU</a:t>
                      </a:r>
                      <a:r>
                        <a:rPr lang="zh-CN" altLang="en-US" dirty="0" smtClean="0"/>
                        <a:t>的通用寄存器中</a:t>
                      </a:r>
                      <a:endParaRPr lang="zh-CN" altLang="en-US" dirty="0"/>
                    </a:p>
                  </a:txBody>
                  <a:tcPr/>
                </a:tc>
                <a:tc>
                  <a:txBody>
                    <a:bodyPr/>
                    <a:lstStyle/>
                    <a:p>
                      <a:r>
                        <a:rPr lang="en-US" altLang="zh-CN" dirty="0" smtClean="0"/>
                        <a:t>MOV AX,BX</a:t>
                      </a:r>
                      <a:endParaRPr lang="zh-CN" altLang="en-US" dirty="0"/>
                    </a:p>
                  </a:txBody>
                  <a:tcPr/>
                </a:tc>
                <a:extLst>
                  <a:ext uri="{0D108BD9-81ED-4DB2-BD59-A6C34878D82A}">
                    <a16:rowId xmlns:a16="http://schemas.microsoft.com/office/drawing/2014/main" val="4243626681"/>
                  </a:ext>
                </a:extLst>
              </a:tr>
              <a:tr h="370840">
                <a:tc>
                  <a:txBody>
                    <a:bodyPr/>
                    <a:lstStyle/>
                    <a:p>
                      <a:r>
                        <a:rPr lang="zh-CN" altLang="en-US" dirty="0" smtClean="0"/>
                        <a:t>寄存器间接寻址</a:t>
                      </a:r>
                      <a:endParaRPr lang="zh-CN" altLang="en-US" dirty="0"/>
                    </a:p>
                  </a:txBody>
                  <a:tcPr/>
                </a:tc>
                <a:tc>
                  <a:txBody>
                    <a:bodyPr/>
                    <a:lstStyle/>
                    <a:p>
                      <a:r>
                        <a:rPr lang="zh-CN" altLang="en-US" dirty="0" smtClean="0"/>
                        <a:t>偏移地址放在通用寄存器中</a:t>
                      </a:r>
                      <a:endParaRPr lang="zh-CN" altLang="en-US" dirty="0"/>
                    </a:p>
                  </a:txBody>
                  <a:tcPr/>
                </a:tc>
                <a:tc>
                  <a:txBody>
                    <a:bodyPr/>
                    <a:lstStyle/>
                    <a:p>
                      <a:r>
                        <a:rPr lang="en-US" altLang="zh-CN" dirty="0" smtClean="0"/>
                        <a:t>MOV AX,[BX]</a:t>
                      </a:r>
                      <a:endParaRPr lang="zh-CN" altLang="en-US" dirty="0"/>
                    </a:p>
                  </a:txBody>
                  <a:tcPr/>
                </a:tc>
                <a:extLst>
                  <a:ext uri="{0D108BD9-81ED-4DB2-BD59-A6C34878D82A}">
                    <a16:rowId xmlns:a16="http://schemas.microsoft.com/office/drawing/2014/main" val="1064102194"/>
                  </a:ext>
                </a:extLst>
              </a:tr>
              <a:tr h="370840">
                <a:tc>
                  <a:txBody>
                    <a:bodyPr/>
                    <a:lstStyle/>
                    <a:p>
                      <a:r>
                        <a:rPr lang="zh-CN" altLang="en-US" dirty="0" smtClean="0"/>
                        <a:t>寄存器相对寻址</a:t>
                      </a:r>
                      <a:endParaRPr lang="zh-CN" altLang="en-US" dirty="0"/>
                    </a:p>
                  </a:txBody>
                  <a:tcPr/>
                </a:tc>
                <a:tc>
                  <a:txBody>
                    <a:bodyPr/>
                    <a:lstStyle/>
                    <a:p>
                      <a:r>
                        <a:rPr lang="zh-CN" altLang="en-US" dirty="0" smtClean="0"/>
                        <a:t>操作数的偏移地址为寄存器的内容再加上一个偏移量</a:t>
                      </a:r>
                      <a:endParaRPr lang="zh-CN" altLang="en-US" dirty="0"/>
                    </a:p>
                  </a:txBody>
                  <a:tcPr/>
                </a:tc>
                <a:tc>
                  <a:txBody>
                    <a:bodyPr/>
                    <a:lstStyle/>
                    <a:p>
                      <a:r>
                        <a:rPr lang="en-US" altLang="zh-CN" dirty="0" smtClean="0"/>
                        <a:t>MOV AX,[BX+5]</a:t>
                      </a:r>
                      <a:endParaRPr lang="zh-CN" altLang="en-US" dirty="0"/>
                    </a:p>
                  </a:txBody>
                  <a:tcPr/>
                </a:tc>
                <a:extLst>
                  <a:ext uri="{0D108BD9-81ED-4DB2-BD59-A6C34878D82A}">
                    <a16:rowId xmlns:a16="http://schemas.microsoft.com/office/drawing/2014/main" val="1735578483"/>
                  </a:ext>
                </a:extLst>
              </a:tr>
              <a:tr h="370840">
                <a:tc>
                  <a:txBody>
                    <a:bodyPr/>
                    <a:lstStyle/>
                    <a:p>
                      <a:r>
                        <a:rPr lang="zh-CN" altLang="en-US" dirty="0" smtClean="0"/>
                        <a:t>基址、变址寻址</a:t>
                      </a:r>
                      <a:endParaRPr lang="zh-CN" altLang="en-US" dirty="0"/>
                    </a:p>
                  </a:txBody>
                  <a:tcPr/>
                </a:tc>
                <a:tc>
                  <a:txBody>
                    <a:bodyPr/>
                    <a:lstStyle/>
                    <a:p>
                      <a:r>
                        <a:rPr lang="zh-CN" altLang="en-US" dirty="0" smtClean="0"/>
                        <a:t>操作数的偏移地址</a:t>
                      </a:r>
                      <a:r>
                        <a:rPr lang="en-US" altLang="zh-CN" dirty="0" smtClean="0"/>
                        <a:t>=</a:t>
                      </a:r>
                      <a:r>
                        <a:rPr lang="zh-CN" altLang="en-US" dirty="0" smtClean="0"/>
                        <a:t>基址寄存器中的数据</a:t>
                      </a:r>
                      <a:r>
                        <a:rPr lang="en-US" altLang="zh-CN" dirty="0" smtClean="0"/>
                        <a:t>(BX,BP)+</a:t>
                      </a:r>
                      <a:r>
                        <a:rPr lang="zh-CN" altLang="en-US" dirty="0" smtClean="0"/>
                        <a:t>变址寄存器中的数据</a:t>
                      </a:r>
                      <a:r>
                        <a:rPr lang="en-US" altLang="zh-CN" dirty="0" smtClean="0"/>
                        <a:t>(SI,DI)</a:t>
                      </a:r>
                      <a:endParaRPr lang="zh-CN" altLang="en-US" dirty="0"/>
                    </a:p>
                  </a:txBody>
                  <a:tcPr/>
                </a:tc>
                <a:tc>
                  <a:txBody>
                    <a:bodyPr/>
                    <a:lstStyle/>
                    <a:p>
                      <a:r>
                        <a:rPr lang="en-US" altLang="zh-CN" dirty="0" smtClean="0"/>
                        <a:t>MOV</a:t>
                      </a:r>
                      <a:r>
                        <a:rPr lang="en-US" altLang="zh-CN" baseline="0" dirty="0" smtClean="0"/>
                        <a:t> AX,[BX+SI]</a:t>
                      </a:r>
                      <a:endParaRPr lang="zh-CN" altLang="en-US" dirty="0"/>
                    </a:p>
                  </a:txBody>
                  <a:tcPr/>
                </a:tc>
                <a:extLst>
                  <a:ext uri="{0D108BD9-81ED-4DB2-BD59-A6C34878D82A}">
                    <a16:rowId xmlns:a16="http://schemas.microsoft.com/office/drawing/2014/main" val="204367834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基址、变址相对寻址</a:t>
                      </a:r>
                    </a:p>
                  </a:txBody>
                  <a:tcPr/>
                </a:tc>
                <a:tc>
                  <a:txBody>
                    <a:bodyPr/>
                    <a:lstStyle/>
                    <a:p>
                      <a:endParaRPr lang="zh-CN" altLang="en-US" dirty="0"/>
                    </a:p>
                  </a:txBody>
                  <a:tcPr/>
                </a:tc>
                <a:tc>
                  <a:txBody>
                    <a:bodyPr/>
                    <a:lstStyle/>
                    <a:p>
                      <a:r>
                        <a:rPr lang="en-US" altLang="zh-CN" dirty="0" smtClean="0"/>
                        <a:t>MOV AX,[BX+SI+5]</a:t>
                      </a:r>
                      <a:endParaRPr lang="zh-CN" altLang="en-US" dirty="0"/>
                    </a:p>
                  </a:txBody>
                  <a:tcPr/>
                </a:tc>
                <a:extLst>
                  <a:ext uri="{0D108BD9-81ED-4DB2-BD59-A6C34878D82A}">
                    <a16:rowId xmlns:a16="http://schemas.microsoft.com/office/drawing/2014/main" val="137742254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隐含寻址</a:t>
                      </a:r>
                    </a:p>
                  </a:txBody>
                  <a:tcPr/>
                </a:tc>
                <a:tc>
                  <a:txBody>
                    <a:bodyPr/>
                    <a:lstStyle/>
                    <a:p>
                      <a:r>
                        <a:rPr lang="zh-CN" altLang="en-US" dirty="0" smtClean="0"/>
                        <a:t>操作数在默认的地址中</a:t>
                      </a:r>
                      <a:endParaRPr lang="zh-CN" altLang="en-US" dirty="0"/>
                    </a:p>
                  </a:txBody>
                  <a:tcPr/>
                </a:tc>
                <a:tc>
                  <a:txBody>
                    <a:bodyPr/>
                    <a:lstStyle/>
                    <a:p>
                      <a:r>
                        <a:rPr lang="en-US" altLang="zh-CN" dirty="0" smtClean="0"/>
                        <a:t>MUL BL</a:t>
                      </a:r>
                      <a:endParaRPr lang="zh-CN" altLang="en-US" dirty="0"/>
                    </a:p>
                  </a:txBody>
                  <a:tcPr/>
                </a:tc>
                <a:extLst>
                  <a:ext uri="{0D108BD9-81ED-4DB2-BD59-A6C34878D82A}">
                    <a16:rowId xmlns:a16="http://schemas.microsoft.com/office/drawing/2014/main" val="2400100851"/>
                  </a:ext>
                </a:extLst>
              </a:tr>
            </a:tbl>
          </a:graphicData>
        </a:graphic>
      </p:graphicFrame>
    </p:spTree>
    <p:extLst>
      <p:ext uri="{BB962C8B-B14F-4D97-AF65-F5344CB8AC3E}">
        <p14:creationId xmlns:p14="http://schemas.microsoft.com/office/powerpoint/2010/main" val="3931978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3</a:t>
            </a:r>
            <a:endParaRPr lang="zh-CN" altLang="en-US" dirty="0"/>
          </a:p>
        </p:txBody>
      </p:sp>
      <p:sp>
        <p:nvSpPr>
          <p:cNvPr id="3" name="内容占位符 2"/>
          <p:cNvSpPr>
            <a:spLocks noGrp="1"/>
          </p:cNvSpPr>
          <p:nvPr>
            <p:ph idx="1"/>
          </p:nvPr>
        </p:nvSpPr>
        <p:spPr>
          <a:xfrm>
            <a:off x="838200" y="1825624"/>
            <a:ext cx="10515600" cy="4939069"/>
          </a:xfrm>
        </p:spPr>
        <p:txBody>
          <a:bodyPr>
            <a:normAutofit/>
          </a:bodyPr>
          <a:lstStyle/>
          <a:p>
            <a:pPr marL="342900" lvl="1" indent="-342900">
              <a:lnSpc>
                <a:spcPct val="100000"/>
              </a:lnSpc>
            </a:pPr>
            <a:r>
              <a:rPr lang="zh-CN" altLang="en-US" sz="2000" dirty="0"/>
              <a:t>习题附加</a:t>
            </a:r>
            <a:r>
              <a:rPr lang="en-US" altLang="zh-CN" sz="2000" dirty="0"/>
              <a:t>1</a:t>
            </a:r>
            <a:r>
              <a:rPr lang="zh-CN" altLang="en-US" sz="2000" dirty="0"/>
              <a:t>：</a:t>
            </a:r>
            <a:r>
              <a:rPr lang="en-US" altLang="zh-CN" sz="2000" dirty="0"/>
              <a:t>8086</a:t>
            </a:r>
            <a:r>
              <a:rPr lang="zh-CN" altLang="en-US" sz="2000" dirty="0"/>
              <a:t> </a:t>
            </a:r>
            <a:r>
              <a:rPr lang="en-US" altLang="zh-CN" sz="2000" dirty="0"/>
              <a:t>CPU</a:t>
            </a:r>
            <a:r>
              <a:rPr lang="zh-CN" altLang="en-US" sz="2000" dirty="0"/>
              <a:t>中，设</a:t>
            </a:r>
            <a:r>
              <a:rPr lang="en-US" altLang="zh-CN" sz="2000" dirty="0"/>
              <a:t>DS=1000H</a:t>
            </a:r>
            <a:r>
              <a:rPr lang="zh-CN" altLang="en-US" sz="2000" dirty="0"/>
              <a:t>，</a:t>
            </a:r>
            <a:r>
              <a:rPr lang="en-US" altLang="zh-CN" sz="2000" dirty="0"/>
              <a:t>ES=2000H</a:t>
            </a:r>
            <a:r>
              <a:rPr lang="zh-CN" altLang="en-US" sz="2000" dirty="0"/>
              <a:t>，</a:t>
            </a:r>
            <a:r>
              <a:rPr lang="en-US" altLang="zh-CN" sz="2000" dirty="0"/>
              <a:t>SS=3500H</a:t>
            </a:r>
            <a:r>
              <a:rPr lang="zh-CN" altLang="en-US" sz="2000" dirty="0"/>
              <a:t>，</a:t>
            </a:r>
            <a:r>
              <a:rPr lang="en-US" altLang="zh-CN" sz="2000" dirty="0"/>
              <a:t>SI=00A0H</a:t>
            </a:r>
            <a:r>
              <a:rPr lang="zh-CN" altLang="en-US" sz="2000" dirty="0"/>
              <a:t>，</a:t>
            </a:r>
            <a:r>
              <a:rPr lang="en-US" altLang="zh-CN" sz="2000" dirty="0"/>
              <a:t>DI</a:t>
            </a:r>
            <a:r>
              <a:rPr lang="zh-CN" altLang="en-US" sz="2000" dirty="0"/>
              <a:t>＝</a:t>
            </a:r>
            <a:r>
              <a:rPr lang="en-US" altLang="zh-CN" sz="2000" dirty="0"/>
              <a:t>0024H</a:t>
            </a:r>
            <a:r>
              <a:rPr lang="zh-CN" altLang="en-US" sz="2000" dirty="0"/>
              <a:t>，</a:t>
            </a:r>
            <a:r>
              <a:rPr lang="en-US" altLang="zh-CN" sz="2000" dirty="0"/>
              <a:t>BX=0100H</a:t>
            </a:r>
            <a:r>
              <a:rPr lang="zh-CN" altLang="en-US" sz="2000" dirty="0"/>
              <a:t>，</a:t>
            </a:r>
            <a:r>
              <a:rPr lang="en-US" altLang="zh-CN" sz="2000" dirty="0"/>
              <a:t>BP=0200H</a:t>
            </a:r>
            <a:r>
              <a:rPr lang="zh-CN" altLang="en-US" sz="2000" dirty="0"/>
              <a:t>，数据段中变量名为</a:t>
            </a:r>
            <a:r>
              <a:rPr lang="en-US" altLang="zh-CN" sz="2000" dirty="0"/>
              <a:t>VAL</a:t>
            </a:r>
            <a:r>
              <a:rPr lang="zh-CN" altLang="en-US" sz="2000" dirty="0"/>
              <a:t>的偏移地址值为</a:t>
            </a:r>
            <a:r>
              <a:rPr lang="en-US" altLang="zh-CN" sz="2000" dirty="0"/>
              <a:t>0030H</a:t>
            </a:r>
            <a:r>
              <a:rPr lang="zh-CN" altLang="en-US" sz="2000" dirty="0"/>
              <a:t>，试说明下列源操作数字段的寻址方式是什么</a:t>
            </a:r>
            <a:r>
              <a:rPr lang="zh-CN" altLang="en-US" sz="2000" dirty="0" smtClean="0"/>
              <a:t>？</a:t>
            </a:r>
            <a:endParaRPr lang="en-US" altLang="zh-CN" sz="2000" dirty="0" smtClean="0"/>
          </a:p>
          <a:p>
            <a:pPr marL="800100" lvl="1" indent="-342900">
              <a:buFont typeface="+mj-lt"/>
              <a:buAutoNum type="arabicPeriod"/>
            </a:pPr>
            <a:r>
              <a:rPr lang="en-US" altLang="zh-CN" sz="1800" dirty="0" smtClean="0"/>
              <a:t>MOV </a:t>
            </a:r>
            <a:r>
              <a:rPr lang="en-US" altLang="zh-CN" sz="1800" dirty="0"/>
              <a:t>AX, [100H] </a:t>
            </a:r>
            <a:r>
              <a:rPr lang="en-US" altLang="zh-CN" sz="1800" dirty="0" smtClean="0"/>
              <a:t>                       </a:t>
            </a:r>
            <a:r>
              <a:rPr lang="zh-CN" altLang="zh-CN" sz="1800" dirty="0" smtClean="0">
                <a:solidFill>
                  <a:srgbClr val="FF0000"/>
                </a:solidFill>
              </a:rPr>
              <a:t>直接寻址</a:t>
            </a:r>
            <a:r>
              <a:rPr lang="en-US" altLang="zh-CN" sz="1800" dirty="0" smtClean="0"/>
              <a:t>	</a:t>
            </a:r>
            <a:endParaRPr lang="zh-CN" altLang="zh-CN" sz="1800" dirty="0" smtClean="0"/>
          </a:p>
          <a:p>
            <a:pPr marL="800100" lvl="1" indent="-342900">
              <a:buFont typeface="+mj-lt"/>
              <a:buAutoNum type="arabicPeriod"/>
            </a:pPr>
            <a:r>
              <a:rPr lang="en-US" altLang="zh-CN" sz="1800" dirty="0" smtClean="0"/>
              <a:t>MOV AX, VAL                            </a:t>
            </a:r>
            <a:r>
              <a:rPr lang="zh-CN" altLang="zh-CN" sz="1800" dirty="0" smtClean="0">
                <a:solidFill>
                  <a:srgbClr val="FF0000"/>
                </a:solidFill>
              </a:rPr>
              <a:t>直接寻址</a:t>
            </a:r>
          </a:p>
          <a:p>
            <a:pPr marL="800100" lvl="1" indent="-342900">
              <a:buFont typeface="+mj-lt"/>
              <a:buAutoNum type="arabicPeriod"/>
            </a:pPr>
            <a:r>
              <a:rPr lang="en-US" altLang="zh-CN" sz="1800" dirty="0" smtClean="0"/>
              <a:t>MOV </a:t>
            </a:r>
            <a:r>
              <a:rPr lang="en-US" altLang="zh-CN" sz="1800" dirty="0"/>
              <a:t>AX, [BX] </a:t>
            </a:r>
            <a:r>
              <a:rPr lang="en-US" altLang="zh-CN" sz="1800" dirty="0" smtClean="0"/>
              <a:t>                           </a:t>
            </a:r>
            <a:r>
              <a:rPr lang="zh-CN" altLang="zh-CN" sz="1800" dirty="0" smtClean="0">
                <a:solidFill>
                  <a:srgbClr val="FF0000"/>
                </a:solidFill>
              </a:rPr>
              <a:t>寄存器</a:t>
            </a:r>
            <a:r>
              <a:rPr lang="zh-CN" altLang="zh-CN" sz="1800" dirty="0">
                <a:solidFill>
                  <a:srgbClr val="FF0000"/>
                </a:solidFill>
              </a:rPr>
              <a:t>间接寻址</a:t>
            </a:r>
          </a:p>
          <a:p>
            <a:pPr marL="800100" lvl="1" indent="-342900">
              <a:buFont typeface="+mj-lt"/>
              <a:buAutoNum type="arabicPeriod"/>
            </a:pPr>
            <a:r>
              <a:rPr lang="en-US" altLang="zh-CN" sz="1800" dirty="0" smtClean="0"/>
              <a:t>MOV </a:t>
            </a:r>
            <a:r>
              <a:rPr lang="en-US" altLang="zh-CN" sz="1800" dirty="0"/>
              <a:t>AX, ES:[BX] </a:t>
            </a:r>
            <a:r>
              <a:rPr lang="en-US" altLang="zh-CN" sz="1800" dirty="0" smtClean="0"/>
              <a:t>                       </a:t>
            </a:r>
            <a:r>
              <a:rPr lang="zh-CN" altLang="zh-CN" sz="1800" dirty="0" smtClean="0">
                <a:solidFill>
                  <a:srgbClr val="FF0000"/>
                </a:solidFill>
              </a:rPr>
              <a:t>寄存器</a:t>
            </a:r>
            <a:r>
              <a:rPr lang="zh-CN" altLang="zh-CN" sz="1800" dirty="0">
                <a:solidFill>
                  <a:srgbClr val="FF0000"/>
                </a:solidFill>
              </a:rPr>
              <a:t>间接寻址</a:t>
            </a:r>
          </a:p>
          <a:p>
            <a:pPr marL="800100" lvl="1" indent="-342900">
              <a:buFont typeface="+mj-lt"/>
              <a:buAutoNum type="arabicPeriod"/>
            </a:pPr>
            <a:r>
              <a:rPr lang="en-US" altLang="zh-CN" sz="1800" dirty="0" smtClean="0"/>
              <a:t>MOV </a:t>
            </a:r>
            <a:r>
              <a:rPr lang="en-US" altLang="zh-CN" sz="1800" dirty="0"/>
              <a:t>AX, [SI] </a:t>
            </a:r>
            <a:r>
              <a:rPr lang="en-US" altLang="zh-CN" sz="1800" dirty="0" smtClean="0"/>
              <a:t>                             </a:t>
            </a:r>
            <a:r>
              <a:rPr lang="zh-CN" altLang="zh-CN" sz="1800" dirty="0" smtClean="0">
                <a:solidFill>
                  <a:srgbClr val="FF0000"/>
                </a:solidFill>
              </a:rPr>
              <a:t>寄存器</a:t>
            </a:r>
            <a:r>
              <a:rPr lang="zh-CN" altLang="zh-CN" sz="1800" dirty="0">
                <a:solidFill>
                  <a:srgbClr val="FF0000"/>
                </a:solidFill>
              </a:rPr>
              <a:t>间接寻址</a:t>
            </a:r>
          </a:p>
          <a:p>
            <a:pPr marL="800100" lvl="1" indent="-342900">
              <a:buFont typeface="+mj-lt"/>
              <a:buAutoNum type="arabicPeriod"/>
            </a:pPr>
            <a:r>
              <a:rPr lang="en-US" altLang="zh-CN" sz="1800" dirty="0" smtClean="0"/>
              <a:t>MOV </a:t>
            </a:r>
            <a:r>
              <a:rPr lang="en-US" altLang="zh-CN" sz="1800" dirty="0"/>
              <a:t>AX, [BX+10H] </a:t>
            </a:r>
            <a:r>
              <a:rPr lang="en-US" altLang="zh-CN" sz="1800" dirty="0" smtClean="0"/>
              <a:t>                   </a:t>
            </a:r>
            <a:r>
              <a:rPr lang="zh-CN" altLang="zh-CN" sz="1800" dirty="0" smtClean="0">
                <a:solidFill>
                  <a:srgbClr val="FF0000"/>
                </a:solidFill>
              </a:rPr>
              <a:t>寄存器</a:t>
            </a:r>
            <a:r>
              <a:rPr lang="zh-CN" altLang="zh-CN" sz="1800" dirty="0">
                <a:solidFill>
                  <a:srgbClr val="FF0000"/>
                </a:solidFill>
              </a:rPr>
              <a:t>相对寻址</a:t>
            </a:r>
          </a:p>
          <a:p>
            <a:pPr marL="800100" lvl="1" indent="-342900">
              <a:buFont typeface="+mj-lt"/>
              <a:buAutoNum type="arabicPeriod"/>
            </a:pPr>
            <a:r>
              <a:rPr lang="en-US" altLang="zh-CN" sz="1800" dirty="0" smtClean="0"/>
              <a:t>MOV </a:t>
            </a:r>
            <a:r>
              <a:rPr lang="en-US" altLang="zh-CN" sz="1800" dirty="0"/>
              <a:t>AX, [BP] </a:t>
            </a:r>
            <a:r>
              <a:rPr lang="en-US" altLang="zh-CN" sz="1800" dirty="0" smtClean="0"/>
              <a:t>                            </a:t>
            </a:r>
            <a:r>
              <a:rPr lang="zh-CN" altLang="zh-CN" sz="1800" dirty="0" smtClean="0">
                <a:solidFill>
                  <a:srgbClr val="FF0000"/>
                </a:solidFill>
              </a:rPr>
              <a:t>寄存器</a:t>
            </a:r>
            <a:r>
              <a:rPr lang="zh-CN" altLang="zh-CN" sz="1800" dirty="0">
                <a:solidFill>
                  <a:srgbClr val="FF0000"/>
                </a:solidFill>
              </a:rPr>
              <a:t>间接寻址</a:t>
            </a:r>
          </a:p>
          <a:p>
            <a:pPr marL="800100" lvl="1" indent="-342900">
              <a:buFont typeface="+mj-lt"/>
              <a:buAutoNum type="arabicPeriod"/>
            </a:pPr>
            <a:r>
              <a:rPr lang="en-US" altLang="zh-CN" sz="1800" dirty="0" smtClean="0"/>
              <a:t>MOV </a:t>
            </a:r>
            <a:r>
              <a:rPr lang="en-US" altLang="zh-CN" sz="1800" dirty="0"/>
              <a:t>AX, VAL[BP][SI] </a:t>
            </a:r>
            <a:r>
              <a:rPr lang="en-US" altLang="zh-CN" sz="1800" dirty="0" smtClean="0"/>
              <a:t>           </a:t>
            </a:r>
            <a:r>
              <a:rPr lang="zh-CN" altLang="en-US" sz="1800" dirty="0" smtClean="0">
                <a:solidFill>
                  <a:srgbClr val="FF0000"/>
                </a:solidFill>
              </a:rPr>
              <a:t>等价于</a:t>
            </a:r>
            <a:r>
              <a:rPr lang="en-US" altLang="zh-CN" sz="1800" dirty="0" smtClean="0">
                <a:solidFill>
                  <a:srgbClr val="FF0000"/>
                </a:solidFill>
              </a:rPr>
              <a:t>MOV AX, [BX+DI+0030H]</a:t>
            </a:r>
            <a:r>
              <a:rPr lang="zh-CN" altLang="zh-CN" sz="1800" dirty="0" smtClean="0">
                <a:solidFill>
                  <a:srgbClr val="FF0000"/>
                </a:solidFill>
              </a:rPr>
              <a:t>相对</a:t>
            </a:r>
            <a:r>
              <a:rPr lang="zh-CN" altLang="zh-CN" sz="1800" dirty="0">
                <a:solidFill>
                  <a:srgbClr val="FF0000"/>
                </a:solidFill>
              </a:rPr>
              <a:t>基址加变址寻址</a:t>
            </a:r>
          </a:p>
          <a:p>
            <a:pPr marL="800100" lvl="1" indent="-342900">
              <a:buFont typeface="+mj-lt"/>
              <a:buAutoNum type="arabicPeriod"/>
            </a:pPr>
            <a:r>
              <a:rPr lang="en-US" altLang="zh-CN" sz="1800" dirty="0" smtClean="0"/>
              <a:t>MOV </a:t>
            </a:r>
            <a:r>
              <a:rPr lang="en-US" altLang="zh-CN" sz="1800" dirty="0"/>
              <a:t>AX, VAL[BX][DI] </a:t>
            </a:r>
            <a:r>
              <a:rPr lang="en-US" altLang="zh-CN" sz="1800" dirty="0" smtClean="0"/>
              <a:t>                </a:t>
            </a:r>
            <a:r>
              <a:rPr lang="zh-CN" altLang="zh-CN" sz="1800" dirty="0" smtClean="0">
                <a:solidFill>
                  <a:srgbClr val="FF0000"/>
                </a:solidFill>
              </a:rPr>
              <a:t>相对</a:t>
            </a:r>
            <a:r>
              <a:rPr lang="zh-CN" altLang="zh-CN" sz="1800" dirty="0">
                <a:solidFill>
                  <a:srgbClr val="FF0000"/>
                </a:solidFill>
              </a:rPr>
              <a:t>基址加变址寻址</a:t>
            </a:r>
          </a:p>
          <a:p>
            <a:pPr marL="800100" lvl="1" indent="-342900">
              <a:buFont typeface="+mj-lt"/>
              <a:buAutoNum type="arabicPeriod"/>
            </a:pPr>
            <a:r>
              <a:rPr lang="en-US" altLang="zh-CN" sz="1800" dirty="0" smtClean="0"/>
              <a:t>MOV </a:t>
            </a:r>
            <a:r>
              <a:rPr lang="en-US" altLang="zh-CN" sz="1800" dirty="0"/>
              <a:t>AX, [BP][DI] </a:t>
            </a:r>
            <a:r>
              <a:rPr lang="en-US" altLang="zh-CN" sz="1800" dirty="0" smtClean="0"/>
              <a:t>                      </a:t>
            </a:r>
            <a:r>
              <a:rPr lang="zh-CN" altLang="zh-CN" sz="1800" dirty="0" smtClean="0">
                <a:solidFill>
                  <a:srgbClr val="FF0000"/>
                </a:solidFill>
              </a:rPr>
              <a:t>基址</a:t>
            </a:r>
            <a:r>
              <a:rPr lang="zh-CN" altLang="zh-CN" sz="1800" dirty="0">
                <a:solidFill>
                  <a:srgbClr val="FF0000"/>
                </a:solidFill>
              </a:rPr>
              <a:t>加变址</a:t>
            </a:r>
            <a:r>
              <a:rPr lang="zh-CN" altLang="zh-CN" sz="1800" dirty="0" smtClean="0">
                <a:solidFill>
                  <a:srgbClr val="FF0000"/>
                </a:solidFill>
              </a:rPr>
              <a:t>寻址</a:t>
            </a:r>
            <a:endParaRPr lang="en-US" altLang="zh-CN" sz="1800" dirty="0" smtClean="0">
              <a:solidFill>
                <a:srgbClr val="FF0000"/>
              </a:solidFill>
            </a:endParaRPr>
          </a:p>
          <a:p>
            <a:pPr marL="342900" lvl="1" indent="-342900">
              <a:lnSpc>
                <a:spcPct val="100000"/>
              </a:lnSpc>
            </a:pPr>
            <a:endParaRPr lang="en-US" altLang="zh-CN" sz="2000" dirty="0"/>
          </a:p>
          <a:p>
            <a:pPr marL="457200" lvl="1" indent="0">
              <a:lnSpc>
                <a:spcPct val="100000"/>
              </a:lnSpc>
              <a:buNone/>
            </a:pPr>
            <a:endParaRPr lang="zh-CN" altLang="zh-CN" sz="2000" dirty="0">
              <a:solidFill>
                <a:srgbClr val="FF0000"/>
              </a:solidFill>
            </a:endParaRPr>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endParaRPr lang="en-US" altLang="zh-C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2307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3</a:t>
            </a:r>
            <a:endParaRPr lang="zh-CN" altLang="en-US" dirty="0"/>
          </a:p>
        </p:txBody>
      </p:sp>
      <p:sp>
        <p:nvSpPr>
          <p:cNvPr id="3" name="内容占位符 2"/>
          <p:cNvSpPr>
            <a:spLocks noGrp="1"/>
          </p:cNvSpPr>
          <p:nvPr>
            <p:ph idx="1"/>
          </p:nvPr>
        </p:nvSpPr>
        <p:spPr>
          <a:xfrm>
            <a:off x="838200" y="1825624"/>
            <a:ext cx="10515600" cy="4939069"/>
          </a:xfrm>
        </p:spPr>
        <p:txBody>
          <a:bodyPr>
            <a:normAutofit/>
          </a:bodyPr>
          <a:lstStyle/>
          <a:p>
            <a:pPr>
              <a:lnSpc>
                <a:spcPct val="100000"/>
              </a:lnSpc>
            </a:pPr>
            <a:r>
              <a:rPr lang="zh-CN" altLang="en-US" sz="2400" dirty="0" smtClean="0"/>
              <a:t>习题附加</a:t>
            </a:r>
            <a:r>
              <a:rPr lang="en-US" altLang="zh-CN" sz="2400" dirty="0" smtClean="0"/>
              <a:t>2</a:t>
            </a:r>
            <a:r>
              <a:rPr lang="zh-CN" altLang="zh-CN" sz="2400" dirty="0" smtClean="0"/>
              <a:t>：</a:t>
            </a:r>
            <a:r>
              <a:rPr lang="en-US" altLang="zh-CN" sz="2400" dirty="0"/>
              <a:t>80386 CPU</a:t>
            </a:r>
            <a:r>
              <a:rPr lang="zh-CN" altLang="zh-CN" sz="2400" dirty="0"/>
              <a:t>中，下列指令的源操作数的寻址方式是什么</a:t>
            </a:r>
            <a:r>
              <a:rPr lang="zh-CN" altLang="zh-CN" sz="2400" dirty="0" smtClean="0"/>
              <a:t>？</a:t>
            </a:r>
            <a:endParaRPr lang="en-US" altLang="zh-CN" sz="2400" dirty="0" smtClean="0"/>
          </a:p>
          <a:p>
            <a:pPr lvl="1">
              <a:lnSpc>
                <a:spcPct val="100000"/>
              </a:lnSpc>
            </a:pPr>
            <a:r>
              <a:rPr lang="zh-CN" altLang="en-US" sz="2000" dirty="0" smtClean="0">
                <a:solidFill>
                  <a:srgbClr val="FF0000"/>
                </a:solidFill>
              </a:rPr>
              <a:t>参考</a:t>
            </a:r>
            <a:r>
              <a:rPr lang="en-US" altLang="zh-CN" sz="2000" dirty="0" smtClean="0">
                <a:solidFill>
                  <a:srgbClr val="FF0000"/>
                </a:solidFill>
              </a:rPr>
              <a:t>P55</a:t>
            </a:r>
            <a:r>
              <a:rPr lang="zh-CN" altLang="en-US" sz="2000" dirty="0" smtClean="0">
                <a:solidFill>
                  <a:srgbClr val="FF0000"/>
                </a:solidFill>
              </a:rPr>
              <a:t>，</a:t>
            </a:r>
            <a:r>
              <a:rPr lang="en-US" altLang="zh-CN" sz="2000" dirty="0" smtClean="0">
                <a:solidFill>
                  <a:srgbClr val="FF0000"/>
                </a:solidFill>
              </a:rPr>
              <a:t>P56</a:t>
            </a:r>
            <a:endParaRPr lang="zh-CN" altLang="zh-CN" sz="2000" dirty="0">
              <a:solidFill>
                <a:srgbClr val="FF0000"/>
              </a:solidFill>
            </a:endParaRPr>
          </a:p>
          <a:p>
            <a:pPr marL="914400" lvl="1" indent="-457200">
              <a:lnSpc>
                <a:spcPct val="100000"/>
              </a:lnSpc>
              <a:buFont typeface="+mj-lt"/>
              <a:buAutoNum type="arabicPeriod"/>
            </a:pPr>
            <a:r>
              <a:rPr lang="en-US" altLang="zh-CN" sz="2000" dirty="0" smtClean="0"/>
              <a:t>MOV </a:t>
            </a:r>
            <a:r>
              <a:rPr lang="en-US" altLang="zh-CN" sz="2000" dirty="0"/>
              <a:t>EAX, EBX </a:t>
            </a:r>
            <a:r>
              <a:rPr lang="en-US" altLang="zh-CN" sz="2000" dirty="0" smtClean="0"/>
              <a:t>                                 </a:t>
            </a:r>
            <a:r>
              <a:rPr lang="zh-CN" altLang="zh-CN" sz="2000" dirty="0" smtClean="0">
                <a:solidFill>
                  <a:srgbClr val="FF0000"/>
                </a:solidFill>
              </a:rPr>
              <a:t>寄存器</a:t>
            </a:r>
            <a:r>
              <a:rPr lang="zh-CN" altLang="zh-CN" sz="2000" dirty="0">
                <a:solidFill>
                  <a:srgbClr val="FF0000"/>
                </a:solidFill>
              </a:rPr>
              <a:t>寻址</a:t>
            </a:r>
          </a:p>
          <a:p>
            <a:pPr marL="914400" lvl="1" indent="-457200">
              <a:lnSpc>
                <a:spcPct val="100000"/>
              </a:lnSpc>
              <a:buFont typeface="+mj-lt"/>
              <a:buAutoNum type="arabicPeriod"/>
            </a:pPr>
            <a:r>
              <a:rPr lang="en-US" altLang="zh-CN" sz="2000" dirty="0" smtClean="0"/>
              <a:t>MOV </a:t>
            </a:r>
            <a:r>
              <a:rPr lang="en-US" altLang="zh-CN" sz="2000" dirty="0"/>
              <a:t>EAX, [ECX][EBX] </a:t>
            </a:r>
            <a:r>
              <a:rPr lang="en-US" altLang="zh-CN" sz="2000" dirty="0" smtClean="0"/>
              <a:t>                       </a:t>
            </a:r>
            <a:r>
              <a:rPr lang="zh-CN" altLang="zh-CN" sz="2000" dirty="0" smtClean="0">
                <a:solidFill>
                  <a:srgbClr val="FF0000"/>
                </a:solidFill>
              </a:rPr>
              <a:t>基址</a:t>
            </a:r>
            <a:r>
              <a:rPr lang="zh-CN" altLang="zh-CN" sz="2000" dirty="0">
                <a:solidFill>
                  <a:srgbClr val="FF0000"/>
                </a:solidFill>
              </a:rPr>
              <a:t>加变址寻址</a:t>
            </a:r>
          </a:p>
          <a:p>
            <a:pPr marL="914400" lvl="1" indent="-457200">
              <a:lnSpc>
                <a:spcPct val="100000"/>
              </a:lnSpc>
              <a:buFont typeface="+mj-lt"/>
              <a:buAutoNum type="arabicPeriod"/>
            </a:pPr>
            <a:r>
              <a:rPr lang="en-US" altLang="zh-CN" sz="2000" dirty="0" smtClean="0"/>
              <a:t>MOV </a:t>
            </a:r>
            <a:r>
              <a:rPr lang="en-US" altLang="zh-CN" sz="2000" dirty="0"/>
              <a:t>[ESI], [EDX×2] </a:t>
            </a:r>
            <a:r>
              <a:rPr lang="en-US" altLang="zh-CN" sz="2000" dirty="0" smtClean="0"/>
              <a:t>                          </a:t>
            </a:r>
            <a:r>
              <a:rPr lang="zh-CN" altLang="zh-CN" sz="2000" dirty="0" smtClean="0">
                <a:solidFill>
                  <a:srgbClr val="FF0000"/>
                </a:solidFill>
              </a:rPr>
              <a:t>比例</a:t>
            </a:r>
            <a:r>
              <a:rPr lang="zh-CN" altLang="zh-CN" sz="2000" dirty="0">
                <a:solidFill>
                  <a:srgbClr val="FF0000"/>
                </a:solidFill>
              </a:rPr>
              <a:t>变址寻址 </a:t>
            </a:r>
            <a:r>
              <a:rPr lang="zh-CN" altLang="zh-CN" sz="2000" dirty="0"/>
              <a:t>（指令错误）</a:t>
            </a:r>
          </a:p>
          <a:p>
            <a:pPr marL="914400" lvl="1" indent="-457200">
              <a:lnSpc>
                <a:spcPct val="100000"/>
              </a:lnSpc>
              <a:buFont typeface="+mj-lt"/>
              <a:buAutoNum type="arabicPeriod"/>
            </a:pPr>
            <a:r>
              <a:rPr lang="en-US" altLang="zh-CN" sz="2000" dirty="0" smtClean="0"/>
              <a:t>MOV </a:t>
            </a:r>
            <a:r>
              <a:rPr lang="en-US" altLang="zh-CN" sz="2000" dirty="0"/>
              <a:t>EAX, [ESI×8] </a:t>
            </a:r>
            <a:r>
              <a:rPr lang="en-US" altLang="zh-CN" sz="2000" dirty="0" smtClean="0"/>
              <a:t>                             </a:t>
            </a:r>
            <a:r>
              <a:rPr lang="zh-CN" altLang="zh-CN" sz="2000" dirty="0" smtClean="0">
                <a:solidFill>
                  <a:srgbClr val="FF0000"/>
                </a:solidFill>
              </a:rPr>
              <a:t>比例</a:t>
            </a:r>
            <a:r>
              <a:rPr lang="zh-CN" altLang="zh-CN" sz="2000" dirty="0">
                <a:solidFill>
                  <a:srgbClr val="FF0000"/>
                </a:solidFill>
              </a:rPr>
              <a:t>变址寻址</a:t>
            </a:r>
          </a:p>
          <a:p>
            <a:pPr marL="914400" lvl="1" indent="-457200">
              <a:lnSpc>
                <a:spcPct val="100000"/>
              </a:lnSpc>
              <a:buFont typeface="+mj-lt"/>
              <a:buAutoNum type="arabicPeriod"/>
            </a:pPr>
            <a:r>
              <a:rPr lang="en-US" altLang="zh-CN" sz="2000" dirty="0" smtClean="0"/>
              <a:t>MOV </a:t>
            </a:r>
            <a:r>
              <a:rPr lang="en-US" altLang="zh-CN" sz="2000" dirty="0"/>
              <a:t>EDX, [ESI][EBP+0FFF0000H] </a:t>
            </a:r>
            <a:r>
              <a:rPr lang="en-US" altLang="zh-CN" sz="2000" dirty="0" smtClean="0"/>
              <a:t>     </a:t>
            </a:r>
            <a:r>
              <a:rPr lang="zh-CN" altLang="zh-CN" sz="2000" dirty="0" smtClean="0">
                <a:solidFill>
                  <a:srgbClr val="FF0000"/>
                </a:solidFill>
              </a:rPr>
              <a:t>相对</a:t>
            </a:r>
            <a:r>
              <a:rPr lang="zh-CN" altLang="zh-CN" sz="2000" dirty="0">
                <a:solidFill>
                  <a:srgbClr val="FF0000"/>
                </a:solidFill>
              </a:rPr>
              <a:t>基址加变址寻址</a:t>
            </a:r>
          </a:p>
          <a:p>
            <a:pPr marL="342900" lvl="1" indent="-342900">
              <a:lnSpc>
                <a:spcPct val="100000"/>
              </a:lnSpc>
            </a:pPr>
            <a:endParaRPr lang="en-US" altLang="zh-CN" sz="2000" dirty="0"/>
          </a:p>
          <a:p>
            <a:pPr marL="457200" lvl="1" indent="0">
              <a:lnSpc>
                <a:spcPct val="100000"/>
              </a:lnSpc>
              <a:buNone/>
            </a:pPr>
            <a:endParaRPr lang="zh-CN" altLang="zh-CN" sz="2000" dirty="0">
              <a:solidFill>
                <a:srgbClr val="FF0000"/>
              </a:solidFill>
            </a:endParaRPr>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endParaRPr lang="en-US" altLang="zh-C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7737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a:t>4</a:t>
            </a:r>
            <a:endParaRPr lang="zh-CN" altLang="en-US" dirty="0"/>
          </a:p>
        </p:txBody>
      </p:sp>
      <p:sp>
        <p:nvSpPr>
          <p:cNvPr id="3" name="内容占位符 2"/>
          <p:cNvSpPr>
            <a:spLocks noGrp="1"/>
          </p:cNvSpPr>
          <p:nvPr>
            <p:ph idx="1"/>
          </p:nvPr>
        </p:nvSpPr>
        <p:spPr>
          <a:xfrm>
            <a:off x="838200" y="1825624"/>
            <a:ext cx="10515600" cy="4939069"/>
          </a:xfrm>
        </p:spPr>
        <p:txBody>
          <a:bodyPr>
            <a:normAutofit/>
          </a:bodyPr>
          <a:lstStyle/>
          <a:p>
            <a:pPr marL="342900" lvl="1" indent="-342900">
              <a:lnSpc>
                <a:spcPct val="100000"/>
              </a:lnSpc>
            </a:pPr>
            <a:r>
              <a:rPr lang="zh-CN" altLang="en-US" sz="2000" dirty="0" smtClean="0"/>
              <a:t>习题</a:t>
            </a:r>
            <a:r>
              <a:rPr lang="en-US" altLang="zh-CN" sz="2000" dirty="0" smtClean="0"/>
              <a:t>11</a:t>
            </a:r>
            <a:r>
              <a:rPr lang="zh-CN" altLang="en-US" sz="2000" dirty="0" smtClean="0"/>
              <a:t>：</a:t>
            </a:r>
            <a:r>
              <a:rPr lang="zh-CN" altLang="zh-CN" sz="2000" dirty="0" smtClean="0"/>
              <a:t>如果</a:t>
            </a:r>
            <a:r>
              <a:rPr lang="zh-CN" altLang="zh-CN" sz="2000" dirty="0"/>
              <a:t>一个</a:t>
            </a:r>
            <a:r>
              <a:rPr lang="en-US" altLang="zh-CN" sz="2000" dirty="0"/>
              <a:t>MOV ESI</a:t>
            </a:r>
            <a:r>
              <a:rPr lang="zh-CN" altLang="zh-CN" sz="2000" dirty="0"/>
              <a:t>，</a:t>
            </a:r>
            <a:r>
              <a:rPr lang="en-US" altLang="zh-CN" sz="2000" dirty="0"/>
              <a:t>[EAX]</a:t>
            </a:r>
            <a:r>
              <a:rPr lang="zh-CN" altLang="zh-CN" sz="2000" dirty="0"/>
              <a:t>指令出现在工作于</a:t>
            </a:r>
            <a:r>
              <a:rPr lang="en-US" altLang="zh-CN" sz="2000" dirty="0"/>
              <a:t>16</a:t>
            </a:r>
            <a:r>
              <a:rPr lang="zh-CN" altLang="zh-CN" sz="2000" dirty="0"/>
              <a:t>位指令模式的</a:t>
            </a:r>
            <a:r>
              <a:rPr lang="en-US" altLang="zh-CN" sz="2000" dirty="0"/>
              <a:t>Core2</a:t>
            </a:r>
            <a:r>
              <a:rPr lang="zh-CN" altLang="zh-CN" sz="2000" dirty="0"/>
              <a:t>微处理器的程序中，它对应的机器语言是什么</a:t>
            </a:r>
            <a:r>
              <a:rPr lang="zh-CN" altLang="zh-CN" sz="2000" dirty="0" smtClean="0"/>
              <a:t>？</a:t>
            </a:r>
            <a:endParaRPr lang="en-US" altLang="zh-CN" sz="2000" dirty="0" smtClean="0"/>
          </a:p>
          <a:p>
            <a:pPr marL="342900" lvl="1" indent="-342900">
              <a:lnSpc>
                <a:spcPct val="100000"/>
              </a:lnSpc>
            </a:pPr>
            <a:endParaRPr lang="en-US" altLang="zh-CN" sz="2000" dirty="0"/>
          </a:p>
          <a:p>
            <a:pPr marL="457200" lvl="1" indent="0">
              <a:lnSpc>
                <a:spcPct val="100000"/>
              </a:lnSpc>
              <a:buNone/>
            </a:pPr>
            <a:endParaRPr lang="zh-CN" altLang="zh-CN" sz="2000" dirty="0">
              <a:solidFill>
                <a:srgbClr val="FF0000"/>
              </a:solidFill>
            </a:endParaRPr>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pPr marL="0" indent="0">
              <a:buNone/>
            </a:pPr>
            <a:endParaRPr lang="en-US" altLang="zh-CN" sz="2400" dirty="0">
              <a:latin typeface="Calibri" panose="020F0502020204030204" pitchFamily="34" charset="0"/>
              <a:cs typeface="Calibri" panose="020F0502020204030204" pitchFamily="34" charset="0"/>
            </a:endParaRPr>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5992" y="2510738"/>
            <a:ext cx="4569460" cy="1261745"/>
          </a:xfrm>
          <a:prstGeom prst="rect">
            <a:avLst/>
          </a:prstGeom>
          <a:noFill/>
        </p:spPr>
      </p:pic>
      <p:pic>
        <p:nvPicPr>
          <p:cNvPr id="5"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5753999" y="2486678"/>
            <a:ext cx="2766060" cy="1808480"/>
          </a:xfrm>
          <a:prstGeom prst="rect">
            <a:avLst/>
          </a:prstGeom>
          <a:noFill/>
          <a:ln>
            <a:noFill/>
          </a:ln>
          <a:effectLst/>
        </p:spPr>
      </p:pic>
      <p:pic>
        <p:nvPicPr>
          <p:cNvPr id="6" name="Picture 2"/>
          <p:cNvPicPr/>
          <p:nvPr/>
        </p:nvPicPr>
        <p:blipFill>
          <a:blip r:embed="rId4">
            <a:extLst>
              <a:ext uri="{28A0092B-C50C-407E-A947-70E740481C1C}">
                <a14:useLocalDpi xmlns:a14="http://schemas.microsoft.com/office/drawing/2010/main" val="0"/>
              </a:ext>
            </a:extLst>
          </a:blip>
          <a:srcRect/>
          <a:stretch>
            <a:fillRect/>
          </a:stretch>
        </p:blipFill>
        <p:spPr bwMode="auto">
          <a:xfrm>
            <a:off x="8542136" y="2486678"/>
            <a:ext cx="2727960" cy="1189990"/>
          </a:xfrm>
          <a:prstGeom prst="rect">
            <a:avLst/>
          </a:prstGeom>
          <a:noFill/>
          <a:ln>
            <a:noFill/>
          </a:ln>
          <a:effectLst/>
        </p:spPr>
      </p:pic>
      <p:sp>
        <p:nvSpPr>
          <p:cNvPr id="7" name="矩形 6"/>
          <p:cNvSpPr/>
          <p:nvPr/>
        </p:nvSpPr>
        <p:spPr>
          <a:xfrm>
            <a:off x="1103172" y="3702842"/>
            <a:ext cx="5356775" cy="1815882"/>
          </a:xfrm>
          <a:prstGeom prst="rect">
            <a:avLst/>
          </a:prstGeom>
        </p:spPr>
        <p:txBody>
          <a:bodyPr wrap="square">
            <a:spAutoFit/>
          </a:bodyPr>
          <a:lstStyle/>
          <a:p>
            <a:pPr marL="285750" indent="-285750" algn="just">
              <a:spcAft>
                <a:spcPts val="0"/>
              </a:spcAft>
              <a:buFont typeface="Arial" panose="020B0604020202020204" pitchFamily="34" charset="0"/>
              <a:buChar char="•"/>
            </a:pPr>
            <a:r>
              <a:rPr lang="en-US" altLang="zh-CN"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Opcode</a:t>
            </a:r>
            <a:r>
              <a:rPr lang="zh-CN" altLang="zh-CN"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MOV</a:t>
            </a:r>
            <a:r>
              <a:rPr lang="zh-CN" altLang="zh-CN"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的操作码为：</a:t>
            </a:r>
            <a:r>
              <a:rPr lang="en-US" altLang="zh-CN"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100010</a:t>
            </a:r>
            <a:r>
              <a:rPr lang="zh-CN" altLang="zh-CN"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spcAft>
                <a:spcPts val="0"/>
              </a:spcAft>
              <a:buFont typeface="Arial" panose="020B0604020202020204" pitchFamily="34" charset="0"/>
              <a:buChar char="•"/>
            </a:pPr>
            <a:r>
              <a:rPr lang="en-US" altLang="zh-CN"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D</a:t>
            </a:r>
            <a:r>
              <a:rPr lang="zh-CN" altLang="zh-CN"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位：指示数据流的</a:t>
            </a:r>
            <a:r>
              <a:rPr lang="zh-CN" altLang="zh-CN" sz="1600" kern="100" dirty="0" smtClean="0">
                <a:solidFill>
                  <a:srgbClr val="FF0000"/>
                </a:solidFill>
                <a:latin typeface="等线" panose="02010600030101010101" pitchFamily="2" charset="-122"/>
                <a:ea typeface="等线" panose="02010600030101010101" pitchFamily="2" charset="-122"/>
                <a:cs typeface="Times New Roman" panose="02020603050405020304" pitchFamily="18" charset="0"/>
              </a:rPr>
              <a:t>方向</a:t>
            </a:r>
            <a:endParaRPr lang="en-US" altLang="zh-CN" sz="1600" kern="100" dirty="0" smtClean="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marL="742950" lvl="1" indent="-285750" algn="just">
              <a:buFont typeface="Arial" panose="020B0604020202020204" pitchFamily="34" charset="0"/>
              <a:buChar char="•"/>
            </a:pPr>
            <a:r>
              <a:rPr lang="en-US" altLang="zh-CN" sz="1600" kern="100" dirty="0" smtClean="0">
                <a:solidFill>
                  <a:srgbClr val="FF0000"/>
                </a:solidFill>
                <a:latin typeface="等线" panose="02010600030101010101" pitchFamily="2" charset="-122"/>
                <a:ea typeface="等线" panose="02010600030101010101" pitchFamily="2" charset="-122"/>
                <a:cs typeface="Times New Roman" panose="02020603050405020304" pitchFamily="18" charset="0"/>
              </a:rPr>
              <a:t>D=0:REG-</a:t>
            </a:r>
            <a:r>
              <a:rPr lang="en-US" altLang="zh-CN"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&gt;</a:t>
            </a:r>
            <a:r>
              <a:rPr lang="en-US" altLang="zh-CN" sz="1600" kern="100" dirty="0" smtClean="0">
                <a:solidFill>
                  <a:srgbClr val="FF0000"/>
                </a:solidFill>
                <a:latin typeface="等线" panose="02010600030101010101" pitchFamily="2" charset="-122"/>
                <a:ea typeface="等线" panose="02010600030101010101" pitchFamily="2" charset="-122"/>
                <a:cs typeface="Times New Roman" panose="02020603050405020304" pitchFamily="18" charset="0"/>
              </a:rPr>
              <a:t>R/M;</a:t>
            </a:r>
          </a:p>
          <a:p>
            <a:pPr marL="742950" lvl="1" indent="-285750" algn="just">
              <a:buFont typeface="Arial" panose="020B0604020202020204" pitchFamily="34" charset="0"/>
              <a:buChar char="•"/>
            </a:pPr>
            <a:r>
              <a:rPr lang="en-US" altLang="zh-CN" sz="1600" kern="100" dirty="0" smtClean="0">
                <a:solidFill>
                  <a:srgbClr val="FF0000"/>
                </a:solidFill>
                <a:latin typeface="等线" panose="02010600030101010101" pitchFamily="2" charset="-122"/>
                <a:ea typeface="等线" panose="02010600030101010101" pitchFamily="2" charset="-122"/>
                <a:cs typeface="Times New Roman" panose="02020603050405020304" pitchFamily="18" charset="0"/>
              </a:rPr>
              <a:t>D=1:R/M-</a:t>
            </a:r>
            <a:r>
              <a:rPr lang="en-US" altLang="zh-CN"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&gt;</a:t>
            </a:r>
            <a:r>
              <a:rPr lang="en-US" altLang="zh-CN" sz="1600" kern="100" dirty="0" smtClean="0">
                <a:solidFill>
                  <a:srgbClr val="FF0000"/>
                </a:solidFill>
                <a:latin typeface="等线" panose="02010600030101010101" pitchFamily="2" charset="-122"/>
                <a:ea typeface="等线" panose="02010600030101010101" pitchFamily="2" charset="-122"/>
                <a:cs typeface="Times New Roman" panose="02020603050405020304" pitchFamily="18" charset="0"/>
              </a:rPr>
              <a:t>REG</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spcAft>
                <a:spcPts val="0"/>
              </a:spcAft>
              <a:buFont typeface="Arial" panose="020B0604020202020204" pitchFamily="34" charset="0"/>
              <a:buChar char="•"/>
            </a:pPr>
            <a:r>
              <a:rPr lang="en-US" altLang="zh-CN"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W</a:t>
            </a:r>
            <a:r>
              <a:rPr lang="zh-CN" altLang="zh-CN"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位：指示数据</a:t>
            </a:r>
            <a:r>
              <a:rPr lang="zh-CN" altLang="zh-CN" sz="1600" kern="100" dirty="0" smtClean="0">
                <a:solidFill>
                  <a:srgbClr val="FF0000"/>
                </a:solidFill>
                <a:latin typeface="等线" panose="02010600030101010101" pitchFamily="2" charset="-122"/>
                <a:ea typeface="等线" panose="02010600030101010101" pitchFamily="2" charset="-122"/>
                <a:cs typeface="Times New Roman" panose="02020603050405020304" pitchFamily="18" charset="0"/>
              </a:rPr>
              <a:t>长度</a:t>
            </a:r>
            <a:endParaRPr lang="en-US" altLang="zh-CN" sz="1600" kern="100" dirty="0" smtClean="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marL="742950" lvl="1" indent="-285750" algn="just">
              <a:buFont typeface="Arial" panose="020B0604020202020204" pitchFamily="34" charset="0"/>
              <a:buChar char="•"/>
            </a:pPr>
            <a:r>
              <a:rPr lang="en-US" altLang="zh-CN" sz="1600" kern="100" dirty="0" smtClean="0">
                <a:solidFill>
                  <a:srgbClr val="FF0000"/>
                </a:solidFill>
                <a:latin typeface="等线" panose="02010600030101010101" pitchFamily="2" charset="-122"/>
                <a:ea typeface="等线" panose="02010600030101010101" pitchFamily="2" charset="-122"/>
                <a:cs typeface="Times New Roman" panose="02020603050405020304" pitchFamily="18" charset="0"/>
              </a:rPr>
              <a:t>W=0</a:t>
            </a:r>
            <a:r>
              <a:rPr lang="zh-CN" altLang="zh-CN"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表示数据</a:t>
            </a:r>
            <a:r>
              <a:rPr lang="zh-CN" altLang="zh-CN" sz="1600" kern="100" dirty="0" smtClean="0">
                <a:solidFill>
                  <a:srgbClr val="FF0000"/>
                </a:solidFill>
                <a:latin typeface="等线" panose="02010600030101010101" pitchFamily="2" charset="-122"/>
                <a:ea typeface="等线" panose="02010600030101010101" pitchFamily="2" charset="-122"/>
                <a:cs typeface="Times New Roman" panose="02020603050405020304" pitchFamily="18" charset="0"/>
              </a:rPr>
              <a:t>长度</a:t>
            </a:r>
            <a:r>
              <a:rPr lang="zh-CN" altLang="en-US" sz="1600" kern="100" dirty="0" smtClean="0">
                <a:solidFill>
                  <a:srgbClr val="FF0000"/>
                </a:solidFill>
                <a:latin typeface="等线" panose="02010600030101010101" pitchFamily="2" charset="-122"/>
                <a:ea typeface="等线" panose="02010600030101010101" pitchFamily="2" charset="-122"/>
                <a:cs typeface="Times New Roman" panose="02020603050405020304" pitchFamily="18" charset="0"/>
              </a:rPr>
              <a:t>为字节</a:t>
            </a:r>
            <a:endParaRPr lang="en-US" altLang="zh-CN" sz="1600" kern="100" dirty="0" smtClean="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marL="742950" lvl="1" indent="-285750" algn="just">
              <a:buFont typeface="Arial" panose="020B0604020202020204" pitchFamily="34" charset="0"/>
              <a:buChar char="•"/>
            </a:pPr>
            <a:r>
              <a:rPr lang="en-US" altLang="zh-CN" sz="1600" kern="100" dirty="0" smtClean="0">
                <a:solidFill>
                  <a:srgbClr val="FF0000"/>
                </a:solidFill>
                <a:latin typeface="等线" panose="02010600030101010101" pitchFamily="2" charset="-122"/>
                <a:ea typeface="等线" panose="02010600030101010101" pitchFamily="2" charset="-122"/>
                <a:cs typeface="Times New Roman" panose="02020603050405020304" pitchFamily="18" charset="0"/>
              </a:rPr>
              <a:t>W=1</a:t>
            </a:r>
            <a:r>
              <a:rPr lang="zh-CN" altLang="en-US" sz="1600" kern="100" dirty="0" smtClean="0">
                <a:solidFill>
                  <a:srgbClr val="FF0000"/>
                </a:solidFill>
                <a:latin typeface="等线" panose="02010600030101010101" pitchFamily="2" charset="-122"/>
                <a:ea typeface="等线" panose="02010600030101010101" pitchFamily="2" charset="-122"/>
                <a:cs typeface="Times New Roman" panose="02020603050405020304" pitchFamily="18" charset="0"/>
              </a:rPr>
              <a:t>表示数据的长度是字或者双字</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0229" y="4414899"/>
            <a:ext cx="4569460" cy="1261745"/>
          </a:xfrm>
          <a:prstGeom prst="rect">
            <a:avLst/>
          </a:prstGeom>
          <a:noFill/>
        </p:spPr>
      </p:pic>
      <mc:AlternateContent xmlns:mc="http://schemas.openxmlformats.org/markup-compatibility/2006" xmlns:p14="http://schemas.microsoft.com/office/powerpoint/2010/main">
        <mc:Choice Requires="p14">
          <p:contentPart p14:bwMode="auto" r:id="rId5">
            <p14:nvContentPartPr>
              <p14:cNvPr id="13" name="墨迹 12"/>
              <p14:cNvContentPartPr/>
              <p14:nvPr/>
            </p14:nvContentPartPr>
            <p14:xfrm>
              <a:off x="6615301" y="4684098"/>
              <a:ext cx="4278600" cy="275040"/>
            </p14:xfrm>
          </p:contentPart>
        </mc:Choice>
        <mc:Fallback xmlns="">
          <p:pic>
            <p:nvPicPr>
              <p:cNvPr id="13" name="墨迹 12"/>
              <p:cNvPicPr/>
              <p:nvPr/>
            </p:nvPicPr>
            <p:blipFill>
              <a:blip r:embed="rId6"/>
              <a:stretch>
                <a:fillRect/>
              </a:stretch>
            </p:blipFill>
            <p:spPr>
              <a:xfrm>
                <a:off x="6607021" y="4675818"/>
                <a:ext cx="4295160" cy="291600"/>
              </a:xfrm>
              <a:prstGeom prst="rect">
                <a:avLst/>
              </a:prstGeom>
            </p:spPr>
          </p:pic>
        </mc:Fallback>
      </mc:AlternateContent>
      <p:sp>
        <p:nvSpPr>
          <p:cNvPr id="32" name="文本框 31"/>
          <p:cNvSpPr txBox="1"/>
          <p:nvPr/>
        </p:nvSpPr>
        <p:spPr>
          <a:xfrm>
            <a:off x="838200" y="5560606"/>
            <a:ext cx="6531429" cy="1200329"/>
          </a:xfrm>
          <a:prstGeom prst="rect">
            <a:avLst/>
          </a:prstGeom>
          <a:noFill/>
        </p:spPr>
        <p:txBody>
          <a:bodyPr wrap="square" rtlCol="0">
            <a:spAutoFit/>
          </a:bodyPr>
          <a:lstStyle/>
          <a:p>
            <a:r>
              <a:rPr lang="zh-CN" altLang="en-US" sz="1600" dirty="0" smtClean="0">
                <a:solidFill>
                  <a:srgbClr val="FF0000"/>
                </a:solidFill>
              </a:rPr>
              <a:t>当</a:t>
            </a:r>
            <a:r>
              <a:rPr lang="en-US" altLang="zh-CN" sz="1600" dirty="0" smtClean="0">
                <a:solidFill>
                  <a:srgbClr val="FF0000"/>
                </a:solidFill>
              </a:rPr>
              <a:t>80386</a:t>
            </a:r>
            <a:r>
              <a:rPr lang="zh-CN" altLang="en-US" sz="1600" dirty="0" smtClean="0">
                <a:solidFill>
                  <a:srgbClr val="FF0000"/>
                </a:solidFill>
              </a:rPr>
              <a:t>及更高型号处理器按</a:t>
            </a:r>
            <a:r>
              <a:rPr lang="en-US" altLang="zh-CN" sz="1600" dirty="0" smtClean="0">
                <a:solidFill>
                  <a:srgbClr val="FF0000"/>
                </a:solidFill>
              </a:rPr>
              <a:t>16</a:t>
            </a:r>
            <a:r>
              <a:rPr lang="zh-CN" altLang="en-US" sz="1600" dirty="0" smtClean="0">
                <a:solidFill>
                  <a:srgbClr val="FF0000"/>
                </a:solidFill>
              </a:rPr>
              <a:t>位指令模式的机制操作</a:t>
            </a:r>
            <a:r>
              <a:rPr lang="zh-CN" altLang="en-US" sz="1600" dirty="0">
                <a:solidFill>
                  <a:srgbClr val="FF0000"/>
                </a:solidFill>
              </a:rPr>
              <a:t>，</a:t>
            </a:r>
            <a:r>
              <a:rPr lang="zh-CN" altLang="en-US" sz="1600" dirty="0" smtClean="0">
                <a:solidFill>
                  <a:srgbClr val="FF0000"/>
                </a:solidFill>
              </a:rPr>
              <a:t>使用了</a:t>
            </a:r>
            <a:r>
              <a:rPr lang="en-US" altLang="zh-CN" sz="1600" dirty="0" smtClean="0">
                <a:solidFill>
                  <a:srgbClr val="FF0000"/>
                </a:solidFill>
              </a:rPr>
              <a:t>32</a:t>
            </a:r>
            <a:r>
              <a:rPr lang="zh-CN" altLang="en-US" sz="1600" dirty="0" smtClean="0">
                <a:solidFill>
                  <a:srgbClr val="FF0000"/>
                </a:solidFill>
              </a:rPr>
              <a:t>位寻址模式，则加地址前缀</a:t>
            </a:r>
            <a:r>
              <a:rPr lang="en-US" altLang="zh-CN" sz="1600" dirty="0" smtClean="0">
                <a:solidFill>
                  <a:srgbClr val="FF0000"/>
                </a:solidFill>
              </a:rPr>
              <a:t>67H</a:t>
            </a:r>
            <a:r>
              <a:rPr lang="zh-CN" altLang="en-US" sz="1600" dirty="0">
                <a:solidFill>
                  <a:srgbClr val="FF0000"/>
                </a:solidFill>
              </a:rPr>
              <a:t>；</a:t>
            </a:r>
            <a:r>
              <a:rPr lang="zh-CN" altLang="en-US" sz="1600" dirty="0" smtClean="0">
                <a:solidFill>
                  <a:srgbClr val="FF0000"/>
                </a:solidFill>
              </a:rPr>
              <a:t>使用了</a:t>
            </a:r>
            <a:r>
              <a:rPr lang="en-US" altLang="zh-CN" sz="1600" dirty="0" smtClean="0">
                <a:solidFill>
                  <a:srgbClr val="FF0000"/>
                </a:solidFill>
              </a:rPr>
              <a:t>32</a:t>
            </a:r>
            <a:r>
              <a:rPr lang="zh-CN" altLang="en-US" sz="1600" dirty="0" smtClean="0">
                <a:solidFill>
                  <a:srgbClr val="FF0000"/>
                </a:solidFill>
              </a:rPr>
              <a:t>位寄存器，则加寄存器长度前缀</a:t>
            </a:r>
            <a:r>
              <a:rPr lang="en-US" altLang="zh-CN" sz="1600" dirty="0" smtClean="0">
                <a:solidFill>
                  <a:srgbClr val="FF0000"/>
                </a:solidFill>
              </a:rPr>
              <a:t>66H</a:t>
            </a:r>
          </a:p>
          <a:p>
            <a:pPr marL="230400" lvl="1" indent="-230400"/>
            <a:r>
              <a:rPr lang="en-US" altLang="zh-CN" sz="2400" dirty="0" smtClean="0">
                <a:solidFill>
                  <a:srgbClr val="FF0000"/>
                </a:solidFill>
              </a:rPr>
              <a:t>67668B30H</a:t>
            </a:r>
            <a:endParaRPr lang="en-US" altLang="zh-CN" sz="2400" dirty="0">
              <a:solidFill>
                <a:srgbClr val="FF0000"/>
              </a:solidFill>
            </a:endParaRPr>
          </a:p>
        </p:txBody>
      </p:sp>
    </p:spTree>
    <p:extLst>
      <p:ext uri="{BB962C8B-B14F-4D97-AF65-F5344CB8AC3E}">
        <p14:creationId xmlns:p14="http://schemas.microsoft.com/office/powerpoint/2010/main" val="51335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a:t>4</a:t>
            </a:r>
            <a:endParaRPr lang="zh-CN" altLang="en-US" dirty="0"/>
          </a:p>
        </p:txBody>
      </p:sp>
      <p:sp>
        <p:nvSpPr>
          <p:cNvPr id="3" name="内容占位符 2"/>
          <p:cNvSpPr>
            <a:spLocks noGrp="1"/>
          </p:cNvSpPr>
          <p:nvPr>
            <p:ph idx="1"/>
          </p:nvPr>
        </p:nvSpPr>
        <p:spPr>
          <a:xfrm>
            <a:off x="838200" y="1825624"/>
            <a:ext cx="10515600" cy="4939069"/>
          </a:xfrm>
        </p:spPr>
        <p:txBody>
          <a:bodyPr>
            <a:normAutofit/>
          </a:bodyPr>
          <a:lstStyle/>
          <a:p>
            <a:pPr>
              <a:lnSpc>
                <a:spcPct val="100000"/>
              </a:lnSpc>
            </a:pPr>
            <a:r>
              <a:rPr lang="zh-CN" altLang="en-US" sz="2400" dirty="0" smtClean="0"/>
              <a:t>习题</a:t>
            </a:r>
            <a:r>
              <a:rPr lang="en-US" altLang="zh-CN" sz="2400" dirty="0" smtClean="0"/>
              <a:t>21</a:t>
            </a:r>
            <a:r>
              <a:rPr lang="zh-CN" altLang="en-US" sz="2400" dirty="0" smtClean="0"/>
              <a:t>：</a:t>
            </a:r>
            <a:r>
              <a:rPr lang="zh-CN" altLang="zh-CN" sz="2400" dirty="0" smtClean="0"/>
              <a:t>说明</a:t>
            </a:r>
            <a:r>
              <a:rPr lang="en-US" altLang="zh-CN" sz="2400" dirty="0"/>
              <a:t>PUSH BX</a:t>
            </a:r>
            <a:r>
              <a:rPr lang="zh-CN" altLang="zh-CN" sz="2400" dirty="0"/>
              <a:t>指令执行时会发生什么操作？假设</a:t>
            </a:r>
            <a:r>
              <a:rPr lang="en-US" altLang="zh-CN" sz="2400" dirty="0"/>
              <a:t>SP=0100H</a:t>
            </a:r>
            <a:r>
              <a:rPr lang="zh-CN" altLang="zh-CN" sz="2400" dirty="0"/>
              <a:t>，</a:t>
            </a:r>
            <a:r>
              <a:rPr lang="en-US" altLang="zh-CN" sz="2400" dirty="0"/>
              <a:t>SS=0200H</a:t>
            </a:r>
            <a:r>
              <a:rPr lang="zh-CN" altLang="zh-CN" sz="2400" dirty="0"/>
              <a:t>，确切指出</a:t>
            </a:r>
            <a:r>
              <a:rPr lang="en-US" altLang="zh-CN" sz="2400" dirty="0"/>
              <a:t>BH</a:t>
            </a:r>
            <a:r>
              <a:rPr lang="zh-CN" altLang="zh-CN" sz="2400" dirty="0"/>
              <a:t>和</a:t>
            </a:r>
            <a:r>
              <a:rPr lang="en-US" altLang="zh-CN" sz="2400" dirty="0"/>
              <a:t>BL</a:t>
            </a:r>
            <a:r>
              <a:rPr lang="zh-CN" altLang="zh-CN" sz="2400" dirty="0"/>
              <a:t>分别存储在哪个存储单元中</a:t>
            </a:r>
            <a:r>
              <a:rPr lang="zh-CN" altLang="zh-CN" sz="2400" dirty="0" smtClean="0"/>
              <a:t>？</a:t>
            </a:r>
            <a:endParaRPr lang="en-US" altLang="zh-CN" sz="2400" dirty="0" smtClean="0"/>
          </a:p>
          <a:p>
            <a:pPr lvl="1">
              <a:lnSpc>
                <a:spcPct val="100000"/>
              </a:lnSpc>
            </a:pPr>
            <a:r>
              <a:rPr lang="zh-CN" altLang="en-US" sz="2000" dirty="0" smtClean="0"/>
              <a:t>每当数据被压入到堆栈时，第一（最高有效）数据字节传送到由</a:t>
            </a:r>
            <a:r>
              <a:rPr lang="en-US" altLang="zh-CN" sz="2000" dirty="0" smtClean="0"/>
              <a:t>SP-1</a:t>
            </a:r>
            <a:r>
              <a:rPr lang="zh-CN" altLang="en-US" sz="2000" dirty="0" smtClean="0"/>
              <a:t>寻址的堆栈段存储单元。第二（最低有效）数据字节传送到由</a:t>
            </a:r>
            <a:r>
              <a:rPr lang="en-US" altLang="zh-CN" sz="2000" dirty="0" smtClean="0"/>
              <a:t>SP-2</a:t>
            </a:r>
            <a:r>
              <a:rPr lang="zh-CN" altLang="en-US" sz="2000" dirty="0" smtClean="0"/>
              <a:t>寻址的存储单元。数据用</a:t>
            </a:r>
            <a:r>
              <a:rPr lang="en-US" altLang="zh-CN" sz="2000" dirty="0" smtClean="0"/>
              <a:t>PUSH</a:t>
            </a:r>
            <a:r>
              <a:rPr lang="zh-CN" altLang="en-US" sz="2000" dirty="0" smtClean="0"/>
              <a:t>指令存储以后，</a:t>
            </a:r>
            <a:r>
              <a:rPr lang="en-US" altLang="zh-CN" sz="2000" dirty="0" smtClean="0"/>
              <a:t>SP</a:t>
            </a:r>
            <a:r>
              <a:rPr lang="zh-CN" altLang="en-US" sz="2000" dirty="0" smtClean="0"/>
              <a:t>寄存器的内容减</a:t>
            </a:r>
            <a:r>
              <a:rPr lang="en-US" altLang="zh-CN" sz="2000" dirty="0" smtClean="0"/>
              <a:t>2</a:t>
            </a:r>
            <a:r>
              <a:rPr lang="zh-CN" altLang="en-US" sz="2000" dirty="0" smtClean="0"/>
              <a:t>。</a:t>
            </a:r>
            <a:endParaRPr lang="en-US" altLang="zh-CN" sz="2000" dirty="0" smtClean="0"/>
          </a:p>
          <a:p>
            <a:endParaRPr lang="zh-CN" altLang="zh-CN" sz="2400" dirty="0"/>
          </a:p>
          <a:p>
            <a:pPr marL="342900" lvl="1" indent="-342900">
              <a:lnSpc>
                <a:spcPct val="100000"/>
              </a:lnSpc>
            </a:pPr>
            <a:endParaRPr lang="en-US" altLang="zh-CN" sz="2000" dirty="0"/>
          </a:p>
          <a:p>
            <a:pPr marL="457200" lvl="1" indent="0">
              <a:lnSpc>
                <a:spcPct val="100000"/>
              </a:lnSpc>
              <a:buNone/>
            </a:pPr>
            <a:endParaRPr lang="zh-CN" altLang="zh-CN" sz="2000" dirty="0">
              <a:solidFill>
                <a:srgbClr val="FF0000"/>
              </a:solidFill>
            </a:endParaRPr>
          </a:p>
          <a:p>
            <a:r>
              <a:rPr lang="zh-CN" altLang="en-US" sz="2400" dirty="0" smtClean="0"/>
              <a:t>习题</a:t>
            </a:r>
            <a:r>
              <a:rPr lang="en-US" altLang="zh-CN" sz="2400" dirty="0" smtClean="0"/>
              <a:t>25</a:t>
            </a:r>
            <a:r>
              <a:rPr lang="zh-CN" altLang="en-US" sz="2400" dirty="0" smtClean="0"/>
              <a:t>：</a:t>
            </a:r>
            <a:r>
              <a:rPr lang="zh-CN" altLang="zh-CN" sz="2400" dirty="0" smtClean="0"/>
              <a:t>比较</a:t>
            </a:r>
            <a:r>
              <a:rPr lang="en-US" altLang="zh-CN" sz="2400" dirty="0"/>
              <a:t>MOV DI</a:t>
            </a:r>
            <a:r>
              <a:rPr lang="zh-CN" altLang="zh-CN" sz="2400" dirty="0"/>
              <a:t>，</a:t>
            </a:r>
            <a:r>
              <a:rPr lang="en-US" altLang="zh-CN" sz="2400" dirty="0"/>
              <a:t>NUMB</a:t>
            </a:r>
            <a:r>
              <a:rPr lang="zh-CN" altLang="zh-CN" sz="2400" dirty="0"/>
              <a:t>指令和</a:t>
            </a:r>
            <a:r>
              <a:rPr lang="en-US" altLang="zh-CN" sz="2400" dirty="0"/>
              <a:t>LEA DI</a:t>
            </a:r>
            <a:r>
              <a:rPr lang="zh-CN" altLang="zh-CN" sz="2400" dirty="0"/>
              <a:t>，</a:t>
            </a:r>
            <a:r>
              <a:rPr lang="en-US" altLang="zh-CN" sz="2400" dirty="0"/>
              <a:t>NUMB</a:t>
            </a:r>
            <a:r>
              <a:rPr lang="zh-CN" altLang="zh-CN" sz="2400" dirty="0"/>
              <a:t>指令的操作。</a:t>
            </a:r>
            <a:endParaRPr lang="en-US" altLang="zh-CN" sz="2400" dirty="0"/>
          </a:p>
          <a:p>
            <a:pPr lvl="1"/>
            <a:r>
              <a:rPr lang="en-US" altLang="zh-CN" sz="2000" dirty="0">
                <a:solidFill>
                  <a:srgbClr val="FF0000"/>
                </a:solidFill>
              </a:rPr>
              <a:t>MOV</a:t>
            </a:r>
            <a:r>
              <a:rPr lang="zh-CN" altLang="zh-CN" sz="2000" dirty="0">
                <a:solidFill>
                  <a:srgbClr val="FF0000"/>
                </a:solidFill>
              </a:rPr>
              <a:t>将变量的值存入</a:t>
            </a:r>
            <a:r>
              <a:rPr lang="en-US" altLang="zh-CN" sz="2000" dirty="0">
                <a:solidFill>
                  <a:srgbClr val="FF0000"/>
                </a:solidFill>
              </a:rPr>
              <a:t>DI</a:t>
            </a:r>
            <a:r>
              <a:rPr lang="zh-CN" altLang="zh-CN" sz="2000" dirty="0">
                <a:solidFill>
                  <a:srgbClr val="FF0000"/>
                </a:solidFill>
              </a:rPr>
              <a:t>，</a:t>
            </a:r>
            <a:r>
              <a:rPr lang="en-US" altLang="zh-CN" sz="2000" dirty="0">
                <a:solidFill>
                  <a:srgbClr val="FF0000"/>
                </a:solidFill>
              </a:rPr>
              <a:t>LEA</a:t>
            </a:r>
            <a:r>
              <a:rPr lang="zh-CN" altLang="zh-CN" sz="2000" dirty="0">
                <a:solidFill>
                  <a:srgbClr val="FF0000"/>
                </a:solidFill>
              </a:rPr>
              <a:t>取其偏移地址存入</a:t>
            </a:r>
            <a:r>
              <a:rPr lang="en-US" altLang="zh-CN" sz="2000" dirty="0">
                <a:solidFill>
                  <a:srgbClr val="FF0000"/>
                </a:solidFill>
              </a:rPr>
              <a:t>DI</a:t>
            </a:r>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pPr marL="0" indent="0">
              <a:buNone/>
            </a:pPr>
            <a:endParaRPr lang="en-US" altLang="zh-CN" sz="2400" dirty="0">
              <a:latin typeface="Calibri" panose="020F0502020204030204" pitchFamily="34" charset="0"/>
              <a:cs typeface="Calibri" panose="020F0502020204030204" pitchFamily="34" charset="0"/>
            </a:endParaRPr>
          </a:p>
        </p:txBody>
      </p:sp>
      <p:sp>
        <p:nvSpPr>
          <p:cNvPr id="11" name="矩形 10"/>
          <p:cNvSpPr/>
          <p:nvPr/>
        </p:nvSpPr>
        <p:spPr>
          <a:xfrm>
            <a:off x="1539835" y="3656211"/>
            <a:ext cx="3027485" cy="923330"/>
          </a:xfrm>
          <a:prstGeom prst="rect">
            <a:avLst/>
          </a:prstGeom>
        </p:spPr>
        <p:txBody>
          <a:bodyPr wrap="square">
            <a:spAutoFit/>
          </a:bodyPr>
          <a:lstStyle/>
          <a:p>
            <a:pPr algn="just">
              <a:spcAft>
                <a:spcPts val="0"/>
              </a:spcAft>
            </a:pPr>
            <a:r>
              <a:rPr lang="en-US"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BH</a:t>
            </a:r>
            <a:r>
              <a:rPr lang="zh-CN"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存储在</a:t>
            </a:r>
            <a:r>
              <a:rPr lang="en-US"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SS:[SP-1]</a:t>
            </a:r>
            <a:r>
              <a:rPr lang="zh-CN"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020FFH</a:t>
            </a:r>
            <a:r>
              <a:rPr lang="zh-CN"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BL</a:t>
            </a:r>
            <a:r>
              <a:rPr lang="zh-CN"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存储在</a:t>
            </a:r>
            <a:r>
              <a:rPr lang="en-US"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SS:[SP-2], 020FEH</a:t>
            </a:r>
            <a:r>
              <a:rPr lang="zh-CN"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SP=SP-2</a:t>
            </a:r>
            <a:r>
              <a:rPr lang="zh-CN"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00FEH</a:t>
            </a:r>
            <a:r>
              <a:rPr lang="zh-CN"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40726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a:t>4</a:t>
            </a:r>
            <a:endParaRPr lang="zh-CN" altLang="en-US" dirty="0"/>
          </a:p>
        </p:txBody>
      </p:sp>
      <p:sp>
        <p:nvSpPr>
          <p:cNvPr id="3" name="内容占位符 2"/>
          <p:cNvSpPr>
            <a:spLocks noGrp="1"/>
          </p:cNvSpPr>
          <p:nvPr>
            <p:ph idx="1"/>
          </p:nvPr>
        </p:nvSpPr>
        <p:spPr>
          <a:xfrm>
            <a:off x="838200" y="1825624"/>
            <a:ext cx="10515600" cy="4939069"/>
          </a:xfrm>
        </p:spPr>
        <p:txBody>
          <a:bodyPr>
            <a:normAutofit/>
          </a:bodyPr>
          <a:lstStyle/>
          <a:p>
            <a:pPr marL="342900" lvl="2" indent="-342900">
              <a:lnSpc>
                <a:spcPct val="100000"/>
              </a:lnSpc>
              <a:spcBef>
                <a:spcPts val="1000"/>
              </a:spcBef>
            </a:pPr>
            <a:r>
              <a:rPr lang="zh-CN" altLang="en-US" sz="2400" dirty="0" smtClean="0"/>
              <a:t>习题</a:t>
            </a:r>
            <a:r>
              <a:rPr lang="en-US" altLang="zh-CN" sz="2400" dirty="0" smtClean="0"/>
              <a:t>43</a:t>
            </a:r>
            <a:r>
              <a:rPr lang="zh-CN" altLang="en-US" sz="2400" dirty="0" smtClean="0"/>
              <a:t>：</a:t>
            </a:r>
            <a:r>
              <a:rPr lang="zh-CN" altLang="zh-CN" sz="2400" dirty="0" smtClean="0"/>
              <a:t>写一个短程序，用</a:t>
            </a:r>
            <a:r>
              <a:rPr lang="en-US" altLang="zh-CN" sz="2400" dirty="0" smtClean="0"/>
              <a:t>XLAT</a:t>
            </a:r>
            <a:r>
              <a:rPr lang="zh-CN" altLang="zh-CN" sz="2400" dirty="0" smtClean="0"/>
              <a:t>指令将</a:t>
            </a:r>
            <a:r>
              <a:rPr lang="en-US" altLang="zh-CN" sz="2400" dirty="0" smtClean="0"/>
              <a:t>BCD</a:t>
            </a:r>
            <a:r>
              <a:rPr lang="zh-CN" altLang="zh-CN" sz="2400" dirty="0" smtClean="0"/>
              <a:t>码数字</a:t>
            </a:r>
            <a:r>
              <a:rPr lang="en-US" altLang="zh-CN" sz="2400" dirty="0" smtClean="0"/>
              <a:t>0~9</a:t>
            </a:r>
            <a:r>
              <a:rPr lang="zh-CN" altLang="zh-CN" sz="2400" dirty="0" smtClean="0"/>
              <a:t>转换为</a:t>
            </a:r>
            <a:r>
              <a:rPr lang="en-US" altLang="zh-CN" sz="2400" dirty="0" smtClean="0"/>
              <a:t>ASCII</a:t>
            </a:r>
            <a:r>
              <a:rPr lang="zh-CN" altLang="zh-CN" sz="2400" dirty="0" smtClean="0"/>
              <a:t>数字</a:t>
            </a:r>
            <a:r>
              <a:rPr lang="en-US" altLang="zh-CN" sz="2400" dirty="0" smtClean="0"/>
              <a:t>30H~39H</a:t>
            </a:r>
            <a:r>
              <a:rPr lang="zh-CN" altLang="zh-CN" sz="2400" dirty="0"/>
              <a:t>。</a:t>
            </a:r>
            <a:r>
              <a:rPr lang="en-US" altLang="zh-CN" sz="2400" dirty="0"/>
              <a:t>ASCII</a:t>
            </a:r>
            <a:r>
              <a:rPr lang="zh-CN" altLang="zh-CN" sz="2400" dirty="0"/>
              <a:t>代码存入数据段中的</a:t>
            </a:r>
            <a:r>
              <a:rPr lang="en-US" altLang="zh-CN" sz="2400" dirty="0"/>
              <a:t>TABLE</a:t>
            </a:r>
            <a:r>
              <a:rPr lang="zh-CN" altLang="zh-CN" sz="2400" dirty="0"/>
              <a:t>表</a:t>
            </a:r>
            <a:r>
              <a:rPr lang="zh-CN" altLang="zh-CN" sz="2400" dirty="0" smtClean="0"/>
              <a:t>中。</a:t>
            </a:r>
            <a:endParaRPr lang="en-US" altLang="zh-CN" sz="2400" dirty="0" smtClean="0"/>
          </a:p>
          <a:p>
            <a:pPr marL="800100" lvl="3" indent="-342900">
              <a:lnSpc>
                <a:spcPct val="100000"/>
              </a:lnSpc>
              <a:spcBef>
                <a:spcPts val="1000"/>
              </a:spcBef>
            </a:pPr>
            <a:r>
              <a:rPr lang="en-US" altLang="zh-CN" sz="2200" dirty="0" smtClean="0">
                <a:solidFill>
                  <a:srgbClr val="FF0000"/>
                </a:solidFill>
              </a:rPr>
              <a:t>XLTA</a:t>
            </a:r>
            <a:r>
              <a:rPr lang="zh-CN" altLang="en-US" sz="2200" dirty="0" smtClean="0">
                <a:solidFill>
                  <a:srgbClr val="FF0000"/>
                </a:solidFill>
              </a:rPr>
              <a:t>指令：</a:t>
            </a:r>
            <a:r>
              <a:rPr lang="zh-CN" altLang="zh-CN" sz="2200" dirty="0">
                <a:solidFill>
                  <a:srgbClr val="FF0000"/>
                </a:solidFill>
              </a:rPr>
              <a:t>首先将</a:t>
            </a:r>
            <a:r>
              <a:rPr lang="en-US" altLang="zh-CN" sz="2200" dirty="0">
                <a:solidFill>
                  <a:srgbClr val="FF0000"/>
                </a:solidFill>
              </a:rPr>
              <a:t>AL</a:t>
            </a:r>
            <a:r>
              <a:rPr lang="zh-CN" altLang="zh-CN" sz="2200" dirty="0">
                <a:solidFill>
                  <a:srgbClr val="FF0000"/>
                </a:solidFill>
              </a:rPr>
              <a:t>与</a:t>
            </a:r>
            <a:r>
              <a:rPr lang="en-US" altLang="zh-CN" sz="2200" dirty="0">
                <a:solidFill>
                  <a:srgbClr val="FF0000"/>
                </a:solidFill>
              </a:rPr>
              <a:t>BX</a:t>
            </a:r>
            <a:r>
              <a:rPr lang="zh-CN" altLang="zh-CN" sz="2200" dirty="0">
                <a:solidFill>
                  <a:srgbClr val="FF0000"/>
                </a:solidFill>
              </a:rPr>
              <a:t>的内容相加，形成数据段内的存储器地址，然后将这个地址中的内容复制到</a:t>
            </a:r>
            <a:r>
              <a:rPr lang="en-US" altLang="zh-CN" sz="2200" dirty="0">
                <a:solidFill>
                  <a:srgbClr val="FF0000"/>
                </a:solidFill>
              </a:rPr>
              <a:t>AL</a:t>
            </a:r>
            <a:r>
              <a:rPr lang="zh-CN" altLang="zh-CN" sz="2200" dirty="0">
                <a:solidFill>
                  <a:srgbClr val="FF0000"/>
                </a:solidFill>
              </a:rPr>
              <a:t>中</a:t>
            </a:r>
            <a:r>
              <a:rPr lang="zh-CN" altLang="zh-CN" sz="2200" dirty="0" smtClean="0"/>
              <a:t>。</a:t>
            </a:r>
            <a:endParaRPr lang="en-US" altLang="zh-CN" sz="2200" dirty="0" smtClean="0"/>
          </a:p>
          <a:p>
            <a:pPr marL="800100" lvl="3" indent="-342900">
              <a:lnSpc>
                <a:spcPct val="100000"/>
              </a:lnSpc>
              <a:spcBef>
                <a:spcPts val="1000"/>
              </a:spcBef>
            </a:pPr>
            <a:endParaRPr lang="zh-CN" altLang="zh-CN" sz="2200" dirty="0"/>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pPr marL="0" indent="0">
              <a:buNone/>
            </a:pPr>
            <a:endParaRPr lang="en-US" altLang="zh-CN" sz="2400" dirty="0" smtClean="0">
              <a:latin typeface="Calibri" panose="020F0502020204030204" pitchFamily="34" charset="0"/>
              <a:cs typeface="Calibri" panose="020F0502020204030204" pitchFamily="34" charset="0"/>
            </a:endParaRPr>
          </a:p>
          <a:p>
            <a:r>
              <a:rPr lang="zh-CN" altLang="zh-CN" sz="2400" dirty="0"/>
              <a:t>补充题</a:t>
            </a:r>
            <a:r>
              <a:rPr lang="en-US" altLang="zh-CN" sz="2400" dirty="0"/>
              <a:t>1</a:t>
            </a:r>
            <a:r>
              <a:rPr lang="zh-CN" altLang="en-US" sz="2400" dirty="0"/>
              <a:t>：</a:t>
            </a:r>
            <a:r>
              <a:rPr lang="zh-CN" altLang="zh-CN" sz="2400" dirty="0"/>
              <a:t>指令</a:t>
            </a:r>
            <a:r>
              <a:rPr lang="en-US" altLang="zh-CN" sz="2400" dirty="0"/>
              <a:t>AND AX, 7315H AND 0FFH</a:t>
            </a:r>
            <a:r>
              <a:rPr lang="zh-CN" altLang="zh-CN" sz="2400" dirty="0"/>
              <a:t>中，两个</a:t>
            </a:r>
            <a:r>
              <a:rPr lang="en-US" altLang="zh-CN" sz="2400" dirty="0"/>
              <a:t>AND</a:t>
            </a:r>
            <a:r>
              <a:rPr lang="zh-CN" altLang="zh-CN" sz="2400" dirty="0"/>
              <a:t>有什么区别？这两个</a:t>
            </a:r>
            <a:r>
              <a:rPr lang="en-US" altLang="zh-CN" sz="2400" dirty="0"/>
              <a:t>AND</a:t>
            </a:r>
            <a:r>
              <a:rPr lang="zh-CN" altLang="zh-CN" sz="2400" dirty="0"/>
              <a:t>操作分别在什么时候执行</a:t>
            </a:r>
            <a:r>
              <a:rPr lang="zh-CN" altLang="zh-CN" sz="2400" dirty="0" smtClean="0"/>
              <a:t>？</a:t>
            </a:r>
            <a:endParaRPr lang="en-US" altLang="zh-CN" sz="2400" dirty="0" smtClean="0"/>
          </a:p>
          <a:p>
            <a:pPr lvl="1"/>
            <a:r>
              <a:rPr lang="zh-CN" altLang="zh-CN" sz="2000" dirty="0">
                <a:solidFill>
                  <a:srgbClr val="FF0000"/>
                </a:solidFill>
              </a:rPr>
              <a:t>前者为指令系统中的逻辑与运算指令，由</a:t>
            </a:r>
            <a:r>
              <a:rPr lang="en-US" altLang="zh-CN" sz="2000" dirty="0">
                <a:solidFill>
                  <a:srgbClr val="FF0000"/>
                </a:solidFill>
              </a:rPr>
              <a:t>CPU</a:t>
            </a:r>
            <a:r>
              <a:rPr lang="zh-CN" altLang="zh-CN" sz="2000" dirty="0">
                <a:solidFill>
                  <a:srgbClr val="FF0000"/>
                </a:solidFill>
              </a:rPr>
              <a:t>执行指令操作时执行；后者为表达式运算符，由编译器在汇编过程提前完成指令转换。</a:t>
            </a:r>
          </a:p>
          <a:p>
            <a:endParaRPr lang="zh-CN" altLang="zh-CN" sz="2400" dirty="0"/>
          </a:p>
          <a:p>
            <a:pPr marL="0" indent="0">
              <a:buNone/>
            </a:pPr>
            <a:endParaRPr lang="en-US" altLang="zh-CN" sz="2400" dirty="0">
              <a:latin typeface="Calibri" panose="020F0502020204030204" pitchFamily="34" charset="0"/>
              <a:cs typeface="Calibri" panose="020F0502020204030204" pitchFamily="34" charset="0"/>
            </a:endParaRPr>
          </a:p>
        </p:txBody>
      </p:sp>
      <p:sp>
        <p:nvSpPr>
          <p:cNvPr id="5" name="文本框 2"/>
          <p:cNvSpPr txBox="1">
            <a:spLocks noChangeArrowheads="1"/>
          </p:cNvSpPr>
          <p:nvPr/>
        </p:nvSpPr>
        <p:spPr bwMode="auto">
          <a:xfrm>
            <a:off x="1729246" y="3609098"/>
            <a:ext cx="6379055" cy="140144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r>
              <a:rPr lang="en-US" kern="100" dirty="0">
                <a:effectLst/>
                <a:latin typeface="等线" panose="02010600030101010101" pitchFamily="2" charset="-122"/>
                <a:ea typeface="等线" panose="02010600030101010101" pitchFamily="2" charset="-122"/>
                <a:cs typeface="Times New Roman" panose="02020603050405020304" pitchFamily="18" charset="0"/>
              </a:rPr>
              <a:t>TABLE </a:t>
            </a:r>
            <a:r>
              <a:rPr lang="en-US" kern="100" dirty="0" smtClean="0">
                <a:effectLst/>
                <a:latin typeface="等线" panose="02010600030101010101" pitchFamily="2" charset="-122"/>
                <a:ea typeface="等线" panose="02010600030101010101" pitchFamily="2" charset="-122"/>
                <a:cs typeface="Times New Roman" panose="02020603050405020304" pitchFamily="18" charset="0"/>
              </a:rPr>
              <a:t>DB </a:t>
            </a:r>
            <a:r>
              <a:rPr lang="en-US" altLang="zh-CN" kern="100" dirty="0" smtClean="0">
                <a:latin typeface="等线" panose="02010600030101010101" pitchFamily="2" charset="-122"/>
                <a:cs typeface="Times New Roman" panose="02020603050405020304" pitchFamily="18" charset="0"/>
              </a:rPr>
              <a:t>30H,31H,32H,33H</a:t>
            </a:r>
            <a:r>
              <a:rPr lang="en-US" kern="100" dirty="0" smtClean="0">
                <a:effectLst/>
                <a:latin typeface="等线" panose="02010600030101010101" pitchFamily="2" charset="-122"/>
                <a:ea typeface="等线" panose="02010600030101010101" pitchFamily="2" charset="-122"/>
                <a:cs typeface="Times New Roman" panose="02020603050405020304" pitchFamily="18" charset="0"/>
              </a:rPr>
              <a:t>,34H,35H,36H,37H,38H,39H</a:t>
            </a:r>
            <a:endParaRPr lang="zh-CN" kern="100" dirty="0" smtClean="0">
              <a:effectLst/>
              <a:latin typeface="等线" panose="02010600030101010101" pitchFamily="2" charset="-122"/>
              <a:ea typeface="等线" panose="02010600030101010101" pitchFamily="2" charset="-122"/>
              <a:cs typeface="Times New Roman" panose="02020603050405020304" pitchFamily="18" charset="0"/>
            </a:endParaRPr>
          </a:p>
          <a:p>
            <a:pPr algn="l">
              <a:spcAft>
                <a:spcPts val="0"/>
              </a:spcAft>
            </a:pPr>
            <a:r>
              <a:rPr lang="en-US" kern="100" dirty="0" smtClean="0">
                <a:effectLst/>
                <a:latin typeface="等线" panose="02010600030101010101" pitchFamily="2" charset="-122"/>
                <a:ea typeface="等线" panose="02010600030101010101" pitchFamily="2" charset="-122"/>
                <a:cs typeface="Times New Roman" panose="02020603050405020304" pitchFamily="18" charset="0"/>
              </a:rPr>
              <a:t>MOV AL,5</a:t>
            </a:r>
            <a:endParaRPr lang="en-US"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algn="l">
              <a:spcAft>
                <a:spcPts val="0"/>
              </a:spcAft>
            </a:pPr>
            <a:r>
              <a:rPr lang="en-US" kern="100" dirty="0" smtClean="0">
                <a:effectLst/>
                <a:latin typeface="等线" panose="02010600030101010101" pitchFamily="2" charset="-122"/>
                <a:ea typeface="等线" panose="02010600030101010101" pitchFamily="2" charset="-122"/>
                <a:cs typeface="Times New Roman" panose="02020603050405020304" pitchFamily="18" charset="0"/>
              </a:rPr>
              <a:t>MOV </a:t>
            </a:r>
            <a:r>
              <a:rPr lang="en-US" kern="100" dirty="0">
                <a:effectLst/>
                <a:latin typeface="等线" panose="02010600030101010101" pitchFamily="2" charset="-122"/>
                <a:ea typeface="等线" panose="02010600030101010101" pitchFamily="2" charset="-122"/>
                <a:cs typeface="Times New Roman" panose="02020603050405020304" pitchFamily="18" charset="0"/>
              </a:rPr>
              <a:t>BX, OFFSET TABLE</a:t>
            </a:r>
            <a:endParaRPr lang="zh-CN" kern="100" dirty="0">
              <a:effectLst/>
              <a:latin typeface="等线" panose="02010600030101010101" pitchFamily="2" charset="-122"/>
              <a:ea typeface="等线" panose="02010600030101010101" pitchFamily="2" charset="-122"/>
              <a:cs typeface="Times New Roman" panose="02020603050405020304" pitchFamily="18" charset="0"/>
            </a:endParaRPr>
          </a:p>
          <a:p>
            <a:pPr algn="l">
              <a:spcAft>
                <a:spcPts val="0"/>
              </a:spcAft>
            </a:pPr>
            <a:r>
              <a:rPr lang="en-US" kern="100" dirty="0" smtClean="0">
                <a:effectLst/>
                <a:latin typeface="等线" panose="02010600030101010101" pitchFamily="2" charset="-122"/>
                <a:ea typeface="等线" panose="02010600030101010101" pitchFamily="2" charset="-122"/>
                <a:cs typeface="Times New Roman" panose="02020603050405020304" pitchFamily="18" charset="0"/>
              </a:rPr>
              <a:t>XLAT </a:t>
            </a:r>
            <a:endParaRPr 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942547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a:t>4</a:t>
            </a:r>
            <a:endParaRPr lang="zh-CN" altLang="en-US" dirty="0"/>
          </a:p>
        </p:txBody>
      </p:sp>
      <p:sp>
        <p:nvSpPr>
          <p:cNvPr id="3" name="内容占位符 2"/>
          <p:cNvSpPr>
            <a:spLocks noGrp="1"/>
          </p:cNvSpPr>
          <p:nvPr>
            <p:ph idx="1"/>
          </p:nvPr>
        </p:nvSpPr>
        <p:spPr>
          <a:xfrm>
            <a:off x="838200" y="1380932"/>
            <a:ext cx="10515600" cy="5383762"/>
          </a:xfrm>
        </p:spPr>
        <p:txBody>
          <a:bodyPr>
            <a:normAutofit/>
          </a:bodyPr>
          <a:lstStyle/>
          <a:p>
            <a:pPr marL="230400" lvl="3" indent="-230400">
              <a:lnSpc>
                <a:spcPct val="100000"/>
              </a:lnSpc>
              <a:spcBef>
                <a:spcPts val="1000"/>
              </a:spcBef>
            </a:pPr>
            <a:r>
              <a:rPr lang="zh-CN" altLang="zh-CN" sz="2000" dirty="0"/>
              <a:t>补充题</a:t>
            </a:r>
            <a:r>
              <a:rPr lang="en-US" altLang="zh-CN" sz="2000" dirty="0" smtClean="0"/>
              <a:t>2</a:t>
            </a:r>
            <a:r>
              <a:rPr lang="zh-CN" altLang="en-US" sz="2000" dirty="0" smtClean="0"/>
              <a:t>：</a:t>
            </a:r>
            <a:r>
              <a:rPr lang="zh-CN" altLang="zh-CN" sz="2000" dirty="0" smtClean="0"/>
              <a:t>设计</a:t>
            </a:r>
            <a:r>
              <a:rPr lang="zh-CN" altLang="zh-CN" sz="2000" dirty="0"/>
              <a:t>指令序列，将字符</a:t>
            </a:r>
            <a:r>
              <a:rPr lang="en-US" altLang="zh-CN" sz="2000" dirty="0"/>
              <a:t>$</a:t>
            </a:r>
            <a:r>
              <a:rPr lang="zh-CN" altLang="zh-CN" sz="2000" dirty="0"/>
              <a:t>送入附加段中偏移地址为</a:t>
            </a:r>
            <a:r>
              <a:rPr lang="en-US" altLang="zh-CN" sz="2000" dirty="0"/>
              <a:t>0100H</a:t>
            </a:r>
            <a:r>
              <a:rPr lang="zh-CN" altLang="zh-CN" sz="2000" dirty="0"/>
              <a:t>的连续</a:t>
            </a:r>
            <a:r>
              <a:rPr lang="en-US" altLang="zh-CN" sz="2000" dirty="0"/>
              <a:t>10</a:t>
            </a:r>
            <a:r>
              <a:rPr lang="zh-CN" altLang="zh-CN" sz="2000" dirty="0"/>
              <a:t>个单元中。</a:t>
            </a:r>
          </a:p>
          <a:p>
            <a:pPr marL="800100" lvl="3" indent="-342900">
              <a:lnSpc>
                <a:spcPct val="100000"/>
              </a:lnSpc>
              <a:spcBef>
                <a:spcPts val="1000"/>
              </a:spcBef>
            </a:pPr>
            <a:endParaRPr lang="zh-CN" altLang="zh-CN" sz="2200" dirty="0"/>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pPr marL="0" indent="0">
              <a:buNone/>
            </a:pPr>
            <a:endParaRPr lang="en-US" altLang="zh-CN" sz="2400" dirty="0">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2"/>
          <a:stretch>
            <a:fillRect/>
          </a:stretch>
        </p:blipFill>
        <p:spPr>
          <a:xfrm>
            <a:off x="3746496" y="1918299"/>
            <a:ext cx="3671340" cy="4618783"/>
          </a:xfrm>
          <a:prstGeom prst="rect">
            <a:avLst/>
          </a:prstGeom>
        </p:spPr>
      </p:pic>
    </p:spTree>
    <p:extLst>
      <p:ext uri="{BB962C8B-B14F-4D97-AF65-F5344CB8AC3E}">
        <p14:creationId xmlns:p14="http://schemas.microsoft.com/office/powerpoint/2010/main" val="410850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sz="2400" dirty="0">
                <a:latin typeface="Calibri" panose="020F0502020204030204" pitchFamily="34" charset="0"/>
                <a:cs typeface="Calibri" panose="020F0502020204030204" pitchFamily="34" charset="0"/>
              </a:rPr>
              <a:t>习题</a:t>
            </a:r>
            <a:r>
              <a:rPr lang="en-US" altLang="zh-CN" sz="2400" dirty="0">
                <a:latin typeface="Calibri" panose="020F0502020204030204" pitchFamily="34" charset="0"/>
                <a:cs typeface="Calibri" panose="020F0502020204030204" pitchFamily="34" charset="0"/>
              </a:rPr>
              <a:t>33</a:t>
            </a:r>
            <a:r>
              <a:rPr lang="zh-CN" altLang="en-US" sz="2400" dirty="0">
                <a:latin typeface="Calibri" panose="020F0502020204030204" pitchFamily="34" charset="0"/>
                <a:cs typeface="Calibri" panose="020F0502020204030204" pitchFamily="34" charset="0"/>
              </a:rPr>
              <a:t>：</a:t>
            </a:r>
            <a:r>
              <a:rPr lang="en-US" altLang="zh-CN" sz="2400" dirty="0">
                <a:latin typeface="Calibri" panose="020F0502020204030204" pitchFamily="34" charset="0"/>
                <a:cs typeface="Calibri" panose="020F0502020204030204" pitchFamily="34" charset="0"/>
              </a:rPr>
              <a:t>Core2</a:t>
            </a:r>
            <a:r>
              <a:rPr lang="zh-CN" altLang="en-US" sz="2400" dirty="0">
                <a:latin typeface="Calibri" panose="020F0502020204030204" pitchFamily="34" charset="0"/>
                <a:cs typeface="Calibri" panose="020F0502020204030204" pitchFamily="34" charset="0"/>
              </a:rPr>
              <a:t>处理器可寻址</a:t>
            </a:r>
            <a:r>
              <a:rPr lang="en-US" altLang="zh-CN" sz="2400" dirty="0">
                <a:latin typeface="Calibri" panose="020F0502020204030204" pitchFamily="34" charset="0"/>
                <a:cs typeface="Calibri" panose="020F0502020204030204" pitchFamily="34" charset="0"/>
              </a:rPr>
              <a:t>____</a:t>
            </a:r>
            <a:r>
              <a:rPr lang="zh-CN" altLang="en-US" sz="2400" dirty="0">
                <a:latin typeface="Calibri" panose="020F0502020204030204" pitchFamily="34" charset="0"/>
                <a:cs typeface="Calibri" panose="020F0502020204030204" pitchFamily="34" charset="0"/>
              </a:rPr>
              <a:t>存储器？</a:t>
            </a:r>
            <a:endParaRPr lang="en-US" altLang="zh-CN" sz="2400" dirty="0">
              <a:latin typeface="Calibri" panose="020F0502020204030204" pitchFamily="34" charset="0"/>
              <a:cs typeface="Calibri" panose="020F0502020204030204" pitchFamily="34" charset="0"/>
            </a:endParaRPr>
          </a:p>
          <a:p>
            <a:pPr marL="685800" lvl="2">
              <a:spcBef>
                <a:spcPts val="1000"/>
              </a:spcBef>
            </a:pPr>
            <a:r>
              <a:rPr lang="zh-CN" altLang="en-US" sz="2400" dirty="0">
                <a:latin typeface="Calibri" panose="020F0502020204030204" pitchFamily="34" charset="0"/>
                <a:cs typeface="Calibri" panose="020F0502020204030204" pitchFamily="34" charset="0"/>
              </a:rPr>
              <a:t>答案：</a:t>
            </a:r>
            <a:r>
              <a:rPr lang="en-US" altLang="zh-CN" sz="2400" dirty="0">
                <a:latin typeface="Calibri" panose="020F0502020204030204" pitchFamily="34" charset="0"/>
                <a:cs typeface="Calibri" panose="020F0502020204030204" pitchFamily="34" charset="0"/>
              </a:rPr>
              <a:t>4GB</a:t>
            </a:r>
            <a:r>
              <a:rPr lang="zh-CN" altLang="en-US" sz="2400" dirty="0">
                <a:latin typeface="Calibri" panose="020F0502020204030204" pitchFamily="34" charset="0"/>
                <a:cs typeface="Calibri" panose="020F0502020204030204" pitchFamily="34" charset="0"/>
              </a:rPr>
              <a:t>、</a:t>
            </a:r>
            <a:r>
              <a:rPr lang="en-US" altLang="zh-CN" sz="2400" dirty="0">
                <a:latin typeface="Calibri" panose="020F0502020204030204" pitchFamily="34" charset="0"/>
                <a:cs typeface="Calibri" panose="020F0502020204030204" pitchFamily="34" charset="0"/>
              </a:rPr>
              <a:t>64GB</a:t>
            </a:r>
            <a:r>
              <a:rPr lang="zh-CN" altLang="en-US" sz="2400" dirty="0">
                <a:latin typeface="Calibri" panose="020F0502020204030204" pitchFamily="34" charset="0"/>
                <a:cs typeface="Calibri" panose="020F0502020204030204" pitchFamily="34" charset="0"/>
              </a:rPr>
              <a:t>、</a:t>
            </a:r>
            <a:r>
              <a:rPr lang="en-US" altLang="zh-CN" sz="2400" dirty="0">
                <a:latin typeface="Calibri" panose="020F0502020204030204" pitchFamily="34" charset="0"/>
                <a:cs typeface="Calibri" panose="020F0502020204030204" pitchFamily="34" charset="0"/>
              </a:rPr>
              <a:t>1TB</a:t>
            </a:r>
            <a:r>
              <a:rPr lang="zh-CN" altLang="en-US" sz="2400" dirty="0">
                <a:latin typeface="Calibri" panose="020F0502020204030204" pitchFamily="34" charset="0"/>
                <a:cs typeface="Calibri" panose="020F0502020204030204" pitchFamily="34" charset="0"/>
              </a:rPr>
              <a:t>。（课本</a:t>
            </a:r>
            <a:r>
              <a:rPr lang="en-US" altLang="zh-CN" sz="2400" dirty="0">
                <a:latin typeface="Calibri" panose="020F0502020204030204" pitchFamily="34" charset="0"/>
                <a:cs typeface="Calibri" panose="020F0502020204030204" pitchFamily="34" charset="0"/>
              </a:rPr>
              <a:t>P18 </a:t>
            </a:r>
            <a:r>
              <a:rPr lang="zh-CN" altLang="en-US" sz="2400" dirty="0">
                <a:latin typeface="Calibri" panose="020F0502020204030204" pitchFamily="34" charset="0"/>
                <a:cs typeface="Calibri" panose="020F0502020204030204" pitchFamily="34" charset="0"/>
              </a:rPr>
              <a:t>表</a:t>
            </a:r>
            <a:r>
              <a:rPr lang="en-US" altLang="zh-CN" sz="2400" dirty="0">
                <a:latin typeface="Calibri" panose="020F0502020204030204" pitchFamily="34" charset="0"/>
                <a:cs typeface="Calibri" panose="020F0502020204030204" pitchFamily="34" charset="0"/>
              </a:rPr>
              <a:t>1-6</a:t>
            </a:r>
            <a:r>
              <a:rPr lang="zh-CN" altLang="en-US" sz="2400" dirty="0">
                <a:latin typeface="Calibri" panose="020F0502020204030204" pitchFamily="34" charset="0"/>
                <a:cs typeface="Calibri" panose="020F0502020204030204" pitchFamily="34" charset="0"/>
              </a:rPr>
              <a:t>）</a:t>
            </a:r>
            <a:endParaRPr lang="en-US" altLang="zh-CN" sz="2400" dirty="0">
              <a:latin typeface="Calibri" panose="020F0502020204030204" pitchFamily="34" charset="0"/>
              <a:cs typeface="Calibri" panose="020F0502020204030204" pitchFamily="34" charset="0"/>
            </a:endParaRPr>
          </a:p>
          <a:p>
            <a:endParaRPr lang="zh-CN" altLang="en-US" dirty="0"/>
          </a:p>
        </p:txBody>
      </p:sp>
      <p:pic>
        <p:nvPicPr>
          <p:cNvPr id="4" name="图片 3"/>
          <p:cNvPicPr>
            <a:picLocks noChangeAspect="1"/>
          </p:cNvPicPr>
          <p:nvPr/>
        </p:nvPicPr>
        <p:blipFill>
          <a:blip r:embed="rId2"/>
          <a:stretch>
            <a:fillRect/>
          </a:stretch>
        </p:blipFill>
        <p:spPr>
          <a:xfrm>
            <a:off x="1760397" y="3038193"/>
            <a:ext cx="7620891" cy="2324051"/>
          </a:xfrm>
          <a:prstGeom prst="rect">
            <a:avLst/>
          </a:prstGeom>
        </p:spPr>
      </p:pic>
    </p:spTree>
    <p:extLst>
      <p:ext uri="{BB962C8B-B14F-4D97-AF65-F5344CB8AC3E}">
        <p14:creationId xmlns:p14="http://schemas.microsoft.com/office/powerpoint/2010/main" val="16598083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a:t>4</a:t>
            </a:r>
            <a:endParaRPr lang="zh-CN" altLang="en-US" dirty="0"/>
          </a:p>
        </p:txBody>
      </p:sp>
      <p:sp>
        <p:nvSpPr>
          <p:cNvPr id="3" name="内容占位符 2"/>
          <p:cNvSpPr>
            <a:spLocks noGrp="1"/>
          </p:cNvSpPr>
          <p:nvPr>
            <p:ph idx="1"/>
          </p:nvPr>
        </p:nvSpPr>
        <p:spPr>
          <a:xfrm>
            <a:off x="838200" y="1380932"/>
            <a:ext cx="10515600" cy="5383762"/>
          </a:xfrm>
        </p:spPr>
        <p:txBody>
          <a:bodyPr>
            <a:normAutofit/>
          </a:bodyPr>
          <a:lstStyle/>
          <a:p>
            <a:pPr>
              <a:lnSpc>
                <a:spcPct val="100000"/>
              </a:lnSpc>
            </a:pPr>
            <a:r>
              <a:rPr lang="zh-CN" altLang="zh-CN" sz="2400" dirty="0"/>
              <a:t>补充题</a:t>
            </a:r>
            <a:r>
              <a:rPr lang="en-US" altLang="zh-CN" sz="2400" dirty="0" smtClean="0"/>
              <a:t>3</a:t>
            </a:r>
            <a:r>
              <a:rPr lang="zh-CN" altLang="en-US" sz="2400" dirty="0" smtClean="0"/>
              <a:t>：</a:t>
            </a:r>
            <a:r>
              <a:rPr lang="zh-CN" altLang="zh-CN" sz="2400" dirty="0" smtClean="0"/>
              <a:t>设</a:t>
            </a:r>
            <a:r>
              <a:rPr lang="en-US" altLang="zh-CN" sz="2400" dirty="0"/>
              <a:t>VAR</a:t>
            </a:r>
            <a:r>
              <a:rPr lang="zh-CN" altLang="zh-CN" sz="2400" dirty="0"/>
              <a:t>是一个</a:t>
            </a:r>
            <a:r>
              <a:rPr lang="en-US" altLang="zh-CN" sz="2400" dirty="0"/>
              <a:t>DATE</a:t>
            </a:r>
            <a:r>
              <a:rPr lang="zh-CN" altLang="zh-CN" sz="2400" dirty="0"/>
              <a:t>类型的结构变量。</a:t>
            </a:r>
            <a:r>
              <a:rPr lang="en-US" altLang="zh-CN" sz="2400" dirty="0"/>
              <a:t> DATE</a:t>
            </a:r>
            <a:r>
              <a:rPr lang="zh-CN" altLang="zh-CN" sz="2400" dirty="0"/>
              <a:t>结构有</a:t>
            </a:r>
            <a:r>
              <a:rPr lang="en-US" altLang="zh-CN" sz="2400" dirty="0"/>
              <a:t>3</a:t>
            </a:r>
            <a:r>
              <a:rPr lang="zh-CN" altLang="zh-CN" sz="2400" dirty="0"/>
              <a:t>个成员： 字节变量</a:t>
            </a:r>
            <a:r>
              <a:rPr lang="en-US" altLang="zh-CN" sz="2400" dirty="0"/>
              <a:t>MONTH</a:t>
            </a:r>
            <a:r>
              <a:rPr lang="zh-CN" altLang="zh-CN" sz="2400" dirty="0"/>
              <a:t>用于保存月、字节变量</a:t>
            </a:r>
            <a:r>
              <a:rPr lang="en-US" altLang="zh-CN" sz="2400" dirty="0"/>
              <a:t>DAY</a:t>
            </a:r>
            <a:r>
              <a:rPr lang="zh-CN" altLang="zh-CN" sz="2400" dirty="0"/>
              <a:t>保存日，字变量</a:t>
            </a:r>
            <a:r>
              <a:rPr lang="en-US" altLang="zh-CN" sz="2400" dirty="0"/>
              <a:t>YEAR</a:t>
            </a:r>
            <a:r>
              <a:rPr lang="zh-CN" altLang="zh-CN" sz="2400" dirty="0"/>
              <a:t>用于保存年。要求用伪指令</a:t>
            </a:r>
            <a:r>
              <a:rPr lang="en-US" altLang="zh-CN" sz="2400" dirty="0"/>
              <a:t>STRUC</a:t>
            </a:r>
            <a:r>
              <a:rPr lang="zh-CN" altLang="zh-CN" sz="2400" dirty="0"/>
              <a:t>定义该结构体，并给出将</a:t>
            </a:r>
            <a:r>
              <a:rPr lang="en-US" altLang="zh-CN" sz="2400" dirty="0"/>
              <a:t>2000</a:t>
            </a:r>
            <a:r>
              <a:rPr lang="zh-CN" altLang="zh-CN" sz="2400" dirty="0"/>
              <a:t>年</a:t>
            </a:r>
            <a:r>
              <a:rPr lang="en-US" altLang="zh-CN" sz="2400" dirty="0"/>
              <a:t>1</a:t>
            </a:r>
            <a:r>
              <a:rPr lang="zh-CN" altLang="zh-CN" sz="2400" dirty="0"/>
              <a:t>月</a:t>
            </a:r>
            <a:r>
              <a:rPr lang="en-US" altLang="zh-CN" sz="2400" dirty="0"/>
              <a:t>1</a:t>
            </a:r>
            <a:r>
              <a:rPr lang="zh-CN" altLang="zh-CN" sz="2400" dirty="0"/>
              <a:t>日赋值为变量</a:t>
            </a:r>
            <a:r>
              <a:rPr lang="en-US" altLang="zh-CN" sz="2400" dirty="0"/>
              <a:t>VAR</a:t>
            </a:r>
            <a:r>
              <a:rPr lang="zh-CN" altLang="zh-CN" sz="2400" dirty="0"/>
              <a:t>的代码段</a:t>
            </a:r>
            <a:r>
              <a:rPr lang="zh-CN" altLang="zh-CN" sz="2400" dirty="0" smtClean="0"/>
              <a:t>。</a:t>
            </a:r>
            <a:endParaRPr lang="en-US" altLang="zh-CN" sz="2400" dirty="0" smtClean="0"/>
          </a:p>
          <a:p>
            <a:pPr marL="0" indent="0">
              <a:lnSpc>
                <a:spcPct val="100000"/>
              </a:lnSpc>
              <a:buNone/>
            </a:pPr>
            <a:r>
              <a:rPr lang="en-US" altLang="zh-CN" sz="2400" dirty="0" smtClean="0">
                <a:solidFill>
                  <a:srgbClr val="FF0000"/>
                </a:solidFill>
              </a:rPr>
              <a:t>	DATE STRUC</a:t>
            </a:r>
          </a:p>
          <a:p>
            <a:pPr marL="457200" lvl="1" indent="0">
              <a:lnSpc>
                <a:spcPct val="100000"/>
              </a:lnSpc>
              <a:buNone/>
            </a:pPr>
            <a:r>
              <a:rPr lang="en-US" altLang="zh-CN" sz="2000" dirty="0" smtClean="0">
                <a:solidFill>
                  <a:srgbClr val="FF0000"/>
                </a:solidFill>
              </a:rPr>
              <a:t>	        MOUTH DB ?</a:t>
            </a:r>
          </a:p>
          <a:p>
            <a:pPr marL="457200" lvl="1" indent="0">
              <a:lnSpc>
                <a:spcPct val="100000"/>
              </a:lnSpc>
              <a:buNone/>
            </a:pPr>
            <a:r>
              <a:rPr lang="en-US" altLang="zh-CN" sz="2000" dirty="0" smtClean="0">
                <a:solidFill>
                  <a:srgbClr val="FF0000"/>
                </a:solidFill>
              </a:rPr>
              <a:t>	        DAY DB ?</a:t>
            </a:r>
          </a:p>
          <a:p>
            <a:pPr marL="457200" lvl="1" indent="0">
              <a:lnSpc>
                <a:spcPct val="100000"/>
              </a:lnSpc>
              <a:buNone/>
            </a:pPr>
            <a:r>
              <a:rPr lang="en-US" altLang="zh-CN" sz="2000" dirty="0" smtClean="0">
                <a:solidFill>
                  <a:srgbClr val="FF0000"/>
                </a:solidFill>
              </a:rPr>
              <a:t>	        YEAR DW ?</a:t>
            </a:r>
          </a:p>
          <a:p>
            <a:pPr marL="0" indent="0">
              <a:lnSpc>
                <a:spcPct val="100000"/>
              </a:lnSpc>
              <a:buNone/>
            </a:pPr>
            <a:r>
              <a:rPr lang="en-US" altLang="zh-CN" sz="2400" dirty="0" smtClean="0">
                <a:solidFill>
                  <a:srgbClr val="FF0000"/>
                </a:solidFill>
              </a:rPr>
              <a:t>	DATA ENDS</a:t>
            </a:r>
          </a:p>
          <a:p>
            <a:pPr marL="0" indent="0">
              <a:lnSpc>
                <a:spcPct val="100000"/>
              </a:lnSpc>
              <a:buNone/>
            </a:pPr>
            <a:r>
              <a:rPr lang="en-US" altLang="zh-CN" sz="2400" dirty="0" smtClean="0">
                <a:solidFill>
                  <a:srgbClr val="FF0000"/>
                </a:solidFill>
              </a:rPr>
              <a:t>	VAR DATE &lt;1,1,2000&gt;</a:t>
            </a:r>
          </a:p>
          <a:p>
            <a:pPr>
              <a:lnSpc>
                <a:spcPct val="100000"/>
              </a:lnSpc>
            </a:pPr>
            <a:r>
              <a:rPr lang="zh-CN" altLang="zh-CN" sz="2400" dirty="0"/>
              <a:t>补充题</a:t>
            </a:r>
            <a:r>
              <a:rPr lang="en-US" altLang="zh-CN" sz="2400" dirty="0" smtClean="0"/>
              <a:t>4</a:t>
            </a:r>
            <a:r>
              <a:rPr lang="zh-CN" altLang="en-US" sz="2400" dirty="0"/>
              <a:t>：</a:t>
            </a:r>
            <a:r>
              <a:rPr lang="zh-CN" altLang="zh-CN" sz="2400" dirty="0" smtClean="0"/>
              <a:t>对于</a:t>
            </a:r>
            <a:r>
              <a:rPr lang="zh-CN" altLang="zh-CN" sz="2400" dirty="0"/>
              <a:t>指令“</a:t>
            </a:r>
            <a:r>
              <a:rPr lang="en-US" altLang="zh-CN" sz="2400" dirty="0"/>
              <a:t>MOV AX, DATA”</a:t>
            </a:r>
            <a:r>
              <a:rPr lang="zh-CN" altLang="zh-CN" sz="2400" dirty="0"/>
              <a:t>，设</a:t>
            </a:r>
            <a:r>
              <a:rPr lang="en-US" altLang="zh-CN" sz="2400" dirty="0"/>
              <a:t>DATA</a:t>
            </a:r>
            <a:r>
              <a:rPr lang="zh-CN" altLang="zh-CN" sz="2400" dirty="0"/>
              <a:t>是段名，代表段基值，属于立即寻址方式。为什么</a:t>
            </a:r>
            <a:r>
              <a:rPr lang="zh-CN" altLang="zh-CN" sz="2400" dirty="0" smtClean="0"/>
              <a:t>？</a:t>
            </a:r>
            <a:endParaRPr lang="en-US" altLang="zh-CN" sz="2400" dirty="0" smtClean="0"/>
          </a:p>
          <a:p>
            <a:pPr lvl="1">
              <a:lnSpc>
                <a:spcPct val="100000"/>
              </a:lnSpc>
            </a:pPr>
            <a:r>
              <a:rPr lang="en-US" altLang="zh-CN" sz="2000" dirty="0">
                <a:solidFill>
                  <a:srgbClr val="FF0000"/>
                </a:solidFill>
              </a:rPr>
              <a:t>DATA</a:t>
            </a:r>
            <a:r>
              <a:rPr lang="zh-CN" altLang="zh-CN" sz="2000" dirty="0">
                <a:solidFill>
                  <a:srgbClr val="FF0000"/>
                </a:solidFill>
              </a:rPr>
              <a:t>在汇编时会被编译器替换为段基址，这是一个常量，故属于立即寻址方式。</a:t>
            </a:r>
          </a:p>
          <a:p>
            <a:endParaRPr lang="zh-CN" altLang="zh-CN" sz="2400" dirty="0"/>
          </a:p>
          <a:p>
            <a:pPr marL="0" indent="0">
              <a:buNone/>
            </a:pPr>
            <a:endParaRPr lang="en-US" altLang="zh-CN" sz="2400" dirty="0" smtClean="0"/>
          </a:p>
          <a:p>
            <a:endParaRPr lang="zh-CN" altLang="zh-CN" sz="2400" dirty="0"/>
          </a:p>
          <a:p>
            <a:pPr marL="800100" lvl="3" indent="-342900">
              <a:lnSpc>
                <a:spcPct val="100000"/>
              </a:lnSpc>
              <a:spcBef>
                <a:spcPts val="1000"/>
              </a:spcBef>
            </a:pPr>
            <a:endParaRPr lang="zh-CN" altLang="zh-CN" sz="2200" dirty="0"/>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pPr marL="0" indent="0">
              <a:buNone/>
            </a:pPr>
            <a:endParaRPr lang="en-US" altLang="zh-C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2381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5</a:t>
            </a:r>
            <a:endParaRPr lang="zh-CN" altLang="en-US" dirty="0"/>
          </a:p>
        </p:txBody>
      </p:sp>
      <p:sp>
        <p:nvSpPr>
          <p:cNvPr id="3" name="内容占位符 2"/>
          <p:cNvSpPr>
            <a:spLocks noGrp="1"/>
          </p:cNvSpPr>
          <p:nvPr>
            <p:ph idx="1"/>
          </p:nvPr>
        </p:nvSpPr>
        <p:spPr>
          <a:xfrm>
            <a:off x="838200" y="1380932"/>
            <a:ext cx="10515600" cy="5383762"/>
          </a:xfrm>
        </p:spPr>
        <p:txBody>
          <a:bodyPr>
            <a:normAutofit lnSpcReduction="10000"/>
          </a:bodyPr>
          <a:lstStyle/>
          <a:p>
            <a:r>
              <a:rPr lang="zh-CN" altLang="en-US" sz="2400" dirty="0"/>
              <a:t>习题</a:t>
            </a:r>
            <a:r>
              <a:rPr lang="en-US" altLang="zh-CN" sz="2400" dirty="0"/>
              <a:t>5</a:t>
            </a:r>
            <a:r>
              <a:rPr lang="zh-CN" altLang="en-US" sz="2400" dirty="0"/>
              <a:t>：设计短指令序列，累加</a:t>
            </a:r>
            <a:r>
              <a:rPr lang="en-US" altLang="zh-CN" sz="2400" dirty="0"/>
              <a:t>AL</a:t>
            </a:r>
            <a:r>
              <a:rPr lang="zh-CN" altLang="en-US" sz="2400" dirty="0"/>
              <a:t>、</a:t>
            </a:r>
            <a:r>
              <a:rPr lang="en-US" altLang="zh-CN" sz="2400" dirty="0"/>
              <a:t>BL</a:t>
            </a:r>
            <a:r>
              <a:rPr lang="zh-CN" altLang="en-US" sz="2400" dirty="0"/>
              <a:t>、</a:t>
            </a:r>
            <a:r>
              <a:rPr lang="en-US" altLang="zh-CN" sz="2400" dirty="0"/>
              <a:t>CL</a:t>
            </a:r>
            <a:r>
              <a:rPr lang="zh-CN" altLang="en-US" sz="2400" dirty="0"/>
              <a:t>、</a:t>
            </a:r>
            <a:r>
              <a:rPr lang="en-US" altLang="zh-CN" sz="2400" dirty="0"/>
              <a:t>DL</a:t>
            </a:r>
            <a:r>
              <a:rPr lang="zh-CN" altLang="en-US" sz="2400" dirty="0"/>
              <a:t>和</a:t>
            </a:r>
            <a:r>
              <a:rPr lang="en-US" altLang="zh-CN" sz="2400" dirty="0"/>
              <a:t>AH</a:t>
            </a:r>
            <a:r>
              <a:rPr lang="zh-CN" altLang="en-US" sz="2400" dirty="0"/>
              <a:t>，结果存入</a:t>
            </a:r>
            <a:r>
              <a:rPr lang="en-US" altLang="zh-CN" sz="2400" dirty="0" smtClean="0"/>
              <a:t>DH</a:t>
            </a:r>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r>
              <a:rPr lang="zh-CN" altLang="en-US" sz="2400" dirty="0" smtClean="0"/>
              <a:t>习题</a:t>
            </a:r>
            <a:r>
              <a:rPr lang="en-US" altLang="zh-CN" sz="2400" dirty="0" smtClean="0"/>
              <a:t>13</a:t>
            </a:r>
            <a:r>
              <a:rPr lang="zh-CN" altLang="en-US" sz="2400" dirty="0" smtClean="0"/>
              <a:t>：</a:t>
            </a:r>
            <a:r>
              <a:rPr lang="zh-CN" altLang="zh-CN" sz="2400" dirty="0" smtClean="0"/>
              <a:t>如果</a:t>
            </a:r>
            <a:r>
              <a:rPr lang="en-US" altLang="zh-CN" sz="2400" dirty="0"/>
              <a:t>DL=0F3H</a:t>
            </a:r>
            <a:r>
              <a:rPr lang="zh-CN" altLang="zh-CN" sz="2400" dirty="0"/>
              <a:t>，</a:t>
            </a:r>
            <a:r>
              <a:rPr lang="en-US" altLang="zh-CN" sz="2400" dirty="0"/>
              <a:t>BH=72H</a:t>
            </a:r>
            <a:r>
              <a:rPr lang="zh-CN" altLang="zh-CN" sz="2400" dirty="0"/>
              <a:t>，列出从</a:t>
            </a:r>
            <a:r>
              <a:rPr lang="en-US" altLang="zh-CN" sz="2400" dirty="0"/>
              <a:t>DL</a:t>
            </a:r>
            <a:r>
              <a:rPr lang="zh-CN" altLang="zh-CN" sz="2400" dirty="0"/>
              <a:t>内容减去</a:t>
            </a:r>
            <a:r>
              <a:rPr lang="en-US" altLang="zh-CN" sz="2400" dirty="0"/>
              <a:t>BH</a:t>
            </a:r>
            <a:r>
              <a:rPr lang="zh-CN" altLang="zh-CN" sz="2400" dirty="0"/>
              <a:t>内容以后的差，并且给出标志寄存器各位的内容。</a:t>
            </a:r>
          </a:p>
          <a:p>
            <a:pPr lvl="1"/>
            <a:r>
              <a:rPr lang="en-US" altLang="zh-CN" sz="2000" dirty="0" smtClean="0">
                <a:solidFill>
                  <a:srgbClr val="FF0000"/>
                </a:solidFill>
              </a:rPr>
              <a:t>F3H-72H=81H=10000001B</a:t>
            </a:r>
            <a:endParaRPr lang="zh-CN" altLang="zh-CN" sz="2000" dirty="0" smtClean="0">
              <a:solidFill>
                <a:srgbClr val="FF0000"/>
              </a:solidFill>
            </a:endParaRPr>
          </a:p>
          <a:p>
            <a:pPr lvl="1"/>
            <a:r>
              <a:rPr lang="en-US" altLang="zh-CN" sz="2000" dirty="0" smtClean="0"/>
              <a:t>ZF=0 </a:t>
            </a:r>
            <a:r>
              <a:rPr lang="zh-CN" altLang="zh-CN" sz="2000" dirty="0" smtClean="0"/>
              <a:t>结果非零</a:t>
            </a:r>
          </a:p>
          <a:p>
            <a:pPr lvl="1"/>
            <a:r>
              <a:rPr lang="en-US" altLang="zh-CN" sz="2000" dirty="0" smtClean="0"/>
              <a:t>CF=0 </a:t>
            </a:r>
            <a:r>
              <a:rPr lang="zh-CN" altLang="zh-CN" sz="2000" dirty="0"/>
              <a:t>无借位</a:t>
            </a:r>
          </a:p>
          <a:p>
            <a:pPr lvl="1"/>
            <a:r>
              <a:rPr lang="en-US" altLang="zh-CN" sz="2000" dirty="0"/>
              <a:t>PF=1 1</a:t>
            </a:r>
            <a:r>
              <a:rPr lang="zh-CN" altLang="zh-CN" sz="2000" dirty="0"/>
              <a:t>的个数为偶数</a:t>
            </a:r>
          </a:p>
          <a:p>
            <a:pPr lvl="1"/>
            <a:r>
              <a:rPr lang="en-US" altLang="zh-CN" sz="2000" dirty="0"/>
              <a:t>AF=0 </a:t>
            </a:r>
            <a:r>
              <a:rPr lang="zh-CN" altLang="zh-CN" sz="2000" dirty="0"/>
              <a:t>无半借位</a:t>
            </a:r>
          </a:p>
          <a:p>
            <a:pPr lvl="1"/>
            <a:r>
              <a:rPr lang="en-US" altLang="zh-CN" sz="2000" dirty="0"/>
              <a:t>SF=1 </a:t>
            </a:r>
            <a:r>
              <a:rPr lang="zh-CN" altLang="en-US" sz="2000" dirty="0" smtClean="0"/>
              <a:t>结果最高位为</a:t>
            </a:r>
            <a:r>
              <a:rPr lang="en-US" altLang="zh-CN" sz="2000" dirty="0" smtClean="0"/>
              <a:t>1</a:t>
            </a:r>
          </a:p>
          <a:p>
            <a:pPr lvl="1"/>
            <a:r>
              <a:rPr lang="en-US" altLang="zh-CN" sz="2000" dirty="0" smtClean="0"/>
              <a:t>OF=0 </a:t>
            </a:r>
            <a:r>
              <a:rPr lang="zh-CN" altLang="zh-CN" sz="2000" dirty="0"/>
              <a:t>无溢出</a:t>
            </a:r>
          </a:p>
          <a:p>
            <a:endParaRPr lang="en-US" altLang="zh-CN" sz="2400" dirty="0"/>
          </a:p>
          <a:p>
            <a:pPr marL="800100" lvl="3" indent="-342900">
              <a:lnSpc>
                <a:spcPct val="100000"/>
              </a:lnSpc>
              <a:spcBef>
                <a:spcPts val="1000"/>
              </a:spcBef>
            </a:pPr>
            <a:endParaRPr lang="zh-CN" altLang="zh-CN" sz="2200" dirty="0"/>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pPr marL="0" indent="0">
              <a:buNone/>
            </a:pPr>
            <a:endParaRPr lang="en-US" altLang="zh-CN" sz="2400" dirty="0">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2"/>
          <a:stretch>
            <a:fillRect/>
          </a:stretch>
        </p:blipFill>
        <p:spPr>
          <a:xfrm>
            <a:off x="3537099" y="1739476"/>
            <a:ext cx="2868899" cy="1927455"/>
          </a:xfrm>
          <a:prstGeom prst="rect">
            <a:avLst/>
          </a:prstGeom>
        </p:spPr>
      </p:pic>
    </p:spTree>
    <p:extLst>
      <p:ext uri="{BB962C8B-B14F-4D97-AF65-F5344CB8AC3E}">
        <p14:creationId xmlns:p14="http://schemas.microsoft.com/office/powerpoint/2010/main" val="13895318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5</a:t>
            </a:r>
            <a:endParaRPr lang="zh-CN" altLang="en-US" dirty="0"/>
          </a:p>
        </p:txBody>
      </p:sp>
      <p:sp>
        <p:nvSpPr>
          <p:cNvPr id="3" name="内容占位符 2"/>
          <p:cNvSpPr>
            <a:spLocks noGrp="1"/>
          </p:cNvSpPr>
          <p:nvPr>
            <p:ph idx="1"/>
          </p:nvPr>
        </p:nvSpPr>
        <p:spPr>
          <a:xfrm>
            <a:off x="838200" y="1380932"/>
            <a:ext cx="10515600" cy="5383762"/>
          </a:xfrm>
        </p:spPr>
        <p:txBody>
          <a:bodyPr>
            <a:normAutofit/>
          </a:bodyPr>
          <a:lstStyle/>
          <a:p>
            <a:r>
              <a:rPr lang="zh-CN" altLang="en-US" sz="2400" dirty="0" smtClean="0"/>
              <a:t>习题</a:t>
            </a:r>
            <a:r>
              <a:rPr lang="en-US" altLang="zh-CN" sz="2400" dirty="0" smtClean="0"/>
              <a:t>19</a:t>
            </a:r>
            <a:r>
              <a:rPr lang="zh-CN" altLang="en-US" sz="2400" dirty="0" smtClean="0"/>
              <a:t>：</a:t>
            </a:r>
            <a:r>
              <a:rPr lang="zh-CN" altLang="zh-CN" sz="2400" dirty="0" smtClean="0"/>
              <a:t>当</a:t>
            </a:r>
            <a:r>
              <a:rPr lang="zh-CN" altLang="zh-CN" sz="2400" dirty="0"/>
              <a:t>两个</a:t>
            </a:r>
            <a:r>
              <a:rPr lang="en-US" altLang="zh-CN" sz="2400" dirty="0"/>
              <a:t>16</a:t>
            </a:r>
            <a:r>
              <a:rPr lang="zh-CN" altLang="zh-CN" sz="2400" dirty="0"/>
              <a:t>位数相乘时，积放在哪两个寄存器中？指出哪个寄存器存放积的高有效位部分，哪个放积的低有效部分</a:t>
            </a:r>
            <a:r>
              <a:rPr lang="zh-CN" altLang="zh-CN" sz="2400" dirty="0" smtClean="0"/>
              <a:t>？</a:t>
            </a:r>
            <a:endParaRPr lang="en-US" altLang="zh-CN" sz="2400" dirty="0" smtClean="0"/>
          </a:p>
          <a:p>
            <a:pPr lvl="1"/>
            <a:r>
              <a:rPr lang="en-US" altLang="zh-CN" sz="2000" dirty="0" smtClean="0">
                <a:solidFill>
                  <a:srgbClr val="FF0000"/>
                </a:solidFill>
              </a:rPr>
              <a:t>DX</a:t>
            </a:r>
            <a:r>
              <a:rPr lang="zh-CN" altLang="en-US" sz="2000" dirty="0" smtClean="0">
                <a:solidFill>
                  <a:srgbClr val="FF0000"/>
                </a:solidFill>
              </a:rPr>
              <a:t>存放积的</a:t>
            </a:r>
            <a:r>
              <a:rPr lang="zh-CN" altLang="zh-CN" sz="2000" dirty="0" smtClean="0">
                <a:solidFill>
                  <a:srgbClr val="FF0000"/>
                </a:solidFill>
              </a:rPr>
              <a:t>高有效位，</a:t>
            </a:r>
            <a:r>
              <a:rPr lang="en-US" altLang="zh-CN" sz="2000" dirty="0" smtClean="0">
                <a:solidFill>
                  <a:srgbClr val="FF0000"/>
                </a:solidFill>
              </a:rPr>
              <a:t>AX</a:t>
            </a:r>
            <a:r>
              <a:rPr lang="zh-CN" altLang="en-US" sz="2000" dirty="0" smtClean="0">
                <a:solidFill>
                  <a:srgbClr val="FF0000"/>
                </a:solidFill>
              </a:rPr>
              <a:t>存放积的</a:t>
            </a:r>
            <a:r>
              <a:rPr lang="zh-CN" altLang="zh-CN" sz="2000" dirty="0" smtClean="0">
                <a:solidFill>
                  <a:srgbClr val="FF0000"/>
                </a:solidFill>
              </a:rPr>
              <a:t>低有效位</a:t>
            </a:r>
            <a:endParaRPr lang="en-US" altLang="zh-CN" sz="2000" dirty="0">
              <a:solidFill>
                <a:srgbClr val="FF0000"/>
              </a:solidFill>
            </a:endParaRPr>
          </a:p>
          <a:p>
            <a:pPr lvl="1"/>
            <a:endParaRPr lang="en-US" altLang="zh-CN" sz="2000" dirty="0" smtClean="0"/>
          </a:p>
          <a:p>
            <a:pPr marL="342900" lvl="1" indent="-342900"/>
            <a:r>
              <a:rPr lang="zh-CN" altLang="en-US" dirty="0" smtClean="0"/>
              <a:t>习题</a:t>
            </a:r>
            <a:r>
              <a:rPr lang="en-US" altLang="zh-CN" dirty="0" smtClean="0"/>
              <a:t>37</a:t>
            </a:r>
            <a:r>
              <a:rPr lang="zh-CN" altLang="en-US" dirty="0" smtClean="0"/>
              <a:t>：</a:t>
            </a:r>
            <a:r>
              <a:rPr lang="zh-CN" altLang="zh-CN" dirty="0" smtClean="0"/>
              <a:t>设计</a:t>
            </a:r>
            <a:r>
              <a:rPr lang="zh-CN" altLang="zh-CN" dirty="0"/>
              <a:t>一个短指令序列，</a:t>
            </a:r>
            <a:r>
              <a:rPr lang="en-US" altLang="zh-CN" dirty="0"/>
              <a:t>AX</a:t>
            </a:r>
            <a:r>
              <a:rPr lang="zh-CN" altLang="zh-CN" dirty="0"/>
              <a:t>和</a:t>
            </a:r>
            <a:r>
              <a:rPr lang="en-US" altLang="zh-CN" dirty="0"/>
              <a:t>BX</a:t>
            </a:r>
            <a:r>
              <a:rPr lang="zh-CN" altLang="zh-CN" dirty="0"/>
              <a:t>中的</a:t>
            </a:r>
            <a:r>
              <a:rPr lang="en-US" altLang="zh-CN" dirty="0"/>
              <a:t>8</a:t>
            </a:r>
            <a:r>
              <a:rPr lang="zh-CN" altLang="zh-CN" dirty="0"/>
              <a:t>位</a:t>
            </a:r>
            <a:r>
              <a:rPr lang="en-US" altLang="zh-CN" dirty="0"/>
              <a:t>BCD</a:t>
            </a:r>
            <a:r>
              <a:rPr lang="zh-CN" altLang="zh-CN" dirty="0"/>
              <a:t>数加</a:t>
            </a:r>
            <a:r>
              <a:rPr lang="en-US" altLang="zh-CN" dirty="0"/>
              <a:t>CX</a:t>
            </a:r>
            <a:r>
              <a:rPr lang="zh-CN" altLang="zh-CN" dirty="0"/>
              <a:t>和</a:t>
            </a:r>
            <a:r>
              <a:rPr lang="en-US" altLang="zh-CN" dirty="0"/>
              <a:t>DX</a:t>
            </a:r>
            <a:r>
              <a:rPr lang="zh-CN" altLang="zh-CN" dirty="0"/>
              <a:t>中的</a:t>
            </a:r>
            <a:r>
              <a:rPr lang="en-US" altLang="zh-CN" dirty="0"/>
              <a:t>8</a:t>
            </a:r>
            <a:r>
              <a:rPr lang="zh-CN" altLang="zh-CN" dirty="0"/>
              <a:t>位</a:t>
            </a:r>
            <a:r>
              <a:rPr lang="en-US" altLang="zh-CN" dirty="0"/>
              <a:t>BCD</a:t>
            </a:r>
            <a:r>
              <a:rPr lang="zh-CN" altLang="zh-CN" dirty="0"/>
              <a:t>数（</a:t>
            </a:r>
            <a:r>
              <a:rPr lang="en-US" altLang="zh-CN" dirty="0"/>
              <a:t>AX</a:t>
            </a:r>
            <a:r>
              <a:rPr lang="zh-CN" altLang="zh-CN" dirty="0"/>
              <a:t>和</a:t>
            </a:r>
            <a:r>
              <a:rPr lang="en-US" altLang="zh-CN" dirty="0"/>
              <a:t>CX</a:t>
            </a:r>
            <a:r>
              <a:rPr lang="zh-CN" altLang="zh-CN" dirty="0"/>
              <a:t>是最高有效寄存器）。加法以后结果必须存入</a:t>
            </a:r>
            <a:r>
              <a:rPr lang="en-US" altLang="zh-CN" dirty="0"/>
              <a:t>CX</a:t>
            </a:r>
            <a:r>
              <a:rPr lang="zh-CN" altLang="zh-CN" dirty="0"/>
              <a:t>和</a:t>
            </a:r>
            <a:r>
              <a:rPr lang="en-US" altLang="zh-CN" dirty="0"/>
              <a:t>DX</a:t>
            </a:r>
            <a:r>
              <a:rPr lang="zh-CN" altLang="zh-CN" dirty="0"/>
              <a:t>中</a:t>
            </a:r>
            <a:r>
              <a:rPr lang="zh-CN" altLang="zh-CN" dirty="0" smtClean="0"/>
              <a:t>。</a:t>
            </a:r>
            <a:endParaRPr lang="zh-CN" altLang="zh-CN" sz="2000" dirty="0"/>
          </a:p>
          <a:p>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a:p>
          <a:p>
            <a:pPr marL="800100" lvl="3" indent="-342900">
              <a:lnSpc>
                <a:spcPct val="100000"/>
              </a:lnSpc>
              <a:spcBef>
                <a:spcPts val="1000"/>
              </a:spcBef>
            </a:pPr>
            <a:endParaRPr lang="zh-CN" altLang="zh-CN" sz="2200" dirty="0"/>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pPr marL="0" indent="0">
              <a:buNone/>
            </a:pPr>
            <a:endParaRPr lang="en-US" altLang="zh-CN" sz="2400" dirty="0">
              <a:latin typeface="Calibri" panose="020F0502020204030204" pitchFamily="34" charset="0"/>
              <a:cs typeface="Calibri" panose="020F0502020204030204" pitchFamily="34" charset="0"/>
            </a:endParaRPr>
          </a:p>
        </p:txBody>
      </p:sp>
      <p:sp>
        <p:nvSpPr>
          <p:cNvPr id="4" name="文本框 3"/>
          <p:cNvSpPr txBox="1"/>
          <p:nvPr/>
        </p:nvSpPr>
        <p:spPr>
          <a:xfrm>
            <a:off x="1194318" y="3625373"/>
            <a:ext cx="2547258" cy="3139321"/>
          </a:xfrm>
          <a:prstGeom prst="rect">
            <a:avLst/>
          </a:prstGeom>
          <a:noFill/>
        </p:spPr>
        <p:txBody>
          <a:bodyPr wrap="square" rtlCol="0">
            <a:spAutoFit/>
          </a:bodyPr>
          <a:lstStyle/>
          <a:p>
            <a:pPr algn="just">
              <a:spcAft>
                <a:spcPts val="0"/>
              </a:spcAft>
            </a:pPr>
            <a:r>
              <a:rPr lang="en-US" altLang="zh-CN" kern="100" dirty="0" smtClean="0">
                <a:solidFill>
                  <a:srgbClr val="FF0000"/>
                </a:solidFill>
                <a:latin typeface="等线" panose="02010600030101010101" pitchFamily="2" charset="-122"/>
                <a:cs typeface="Times New Roman" panose="02020603050405020304" pitchFamily="18" charset="0"/>
              </a:rPr>
              <a:t>;   AXBX+CXDX</a:t>
            </a:r>
            <a:r>
              <a:rPr lang="en-US" altLang="zh-CN" kern="100" dirty="0" smtClean="0">
                <a:solidFill>
                  <a:srgbClr val="FF0000"/>
                </a:solidFill>
                <a:latin typeface="等线" panose="02010600030101010101" pitchFamily="2" charset="-122"/>
                <a:cs typeface="Times New Roman" panose="02020603050405020304" pitchFamily="18" charset="0"/>
                <a:sym typeface="Wingdings" panose="05000000000000000000" pitchFamily="2" charset="2"/>
              </a:rPr>
              <a:t>CXDX</a:t>
            </a:r>
            <a:endParaRPr lang="en-US" altLang="zh-CN" kern="100" dirty="0" smtClean="0">
              <a:solidFill>
                <a:srgbClr val="FF0000"/>
              </a:solidFill>
              <a:latin typeface="等线" panose="02010600030101010101" pitchFamily="2" charset="-122"/>
              <a:cs typeface="Times New Roman" panose="02020603050405020304" pitchFamily="18" charset="0"/>
            </a:endParaRPr>
          </a:p>
          <a:p>
            <a:pPr algn="just">
              <a:spcAft>
                <a:spcPts val="0"/>
              </a:spcAft>
            </a:pPr>
            <a:r>
              <a:rPr lang="en-US" altLang="zh-CN" kern="100" dirty="0" smtClean="0">
                <a:latin typeface="等线" panose="02010600030101010101" pitchFamily="2" charset="-122"/>
                <a:cs typeface="Times New Roman" panose="02020603050405020304" pitchFamily="18" charset="0"/>
              </a:rPr>
              <a:t>PUSH </a:t>
            </a:r>
            <a:r>
              <a:rPr lang="en-US" altLang="zh-CN" kern="100" dirty="0">
                <a:latin typeface="等线" panose="02010600030101010101" pitchFamily="2" charset="-122"/>
                <a:cs typeface="Times New Roman" panose="02020603050405020304" pitchFamily="18" charset="0"/>
              </a:rPr>
              <a:t>AX</a:t>
            </a:r>
            <a:r>
              <a:rPr lang="en-US" altLang="zh-CN" kern="100" dirty="0">
                <a:solidFill>
                  <a:srgbClr val="FF0000"/>
                </a:solidFill>
                <a:latin typeface="等线" panose="02010600030101010101" pitchFamily="2" charset="-122"/>
                <a:cs typeface="Times New Roman" panose="02020603050405020304" pitchFamily="18" charset="0"/>
              </a:rPr>
              <a:t>	</a:t>
            </a:r>
            <a:r>
              <a:rPr lang="zh-CN" altLang="en-US" kern="100" dirty="0" smtClean="0">
                <a:solidFill>
                  <a:srgbClr val="FF0000"/>
                </a:solidFill>
                <a:latin typeface="等线" panose="02010600030101010101" pitchFamily="2" charset="-122"/>
                <a:cs typeface="Times New Roman" panose="02020603050405020304" pitchFamily="18" charset="0"/>
              </a:rPr>
              <a:t>；保护</a:t>
            </a:r>
            <a:r>
              <a:rPr lang="en-US" altLang="zh-CN" kern="100" dirty="0" smtClean="0">
                <a:solidFill>
                  <a:srgbClr val="FF0000"/>
                </a:solidFill>
                <a:latin typeface="等线" panose="02010600030101010101" pitchFamily="2" charset="-122"/>
                <a:cs typeface="Times New Roman" panose="02020603050405020304" pitchFamily="18" charset="0"/>
              </a:rPr>
              <a:t>AX</a:t>
            </a:r>
          </a:p>
          <a:p>
            <a:pPr algn="just">
              <a:spcAft>
                <a:spcPts val="0"/>
              </a:spcAft>
            </a:pPr>
            <a:r>
              <a:rPr lang="zh-CN" altLang="en-US" kern="100" dirty="0" smtClean="0">
                <a:solidFill>
                  <a:srgbClr val="FF0000"/>
                </a:solidFill>
                <a:latin typeface="等线" panose="02010600030101010101" pitchFamily="2" charset="-122"/>
                <a:cs typeface="Times New Roman" panose="02020603050405020304" pitchFamily="18" charset="0"/>
              </a:rPr>
              <a:t>；</a:t>
            </a:r>
            <a:r>
              <a:rPr lang="en-US" altLang="zh-CN" kern="100" dirty="0" smtClean="0">
                <a:solidFill>
                  <a:srgbClr val="FF0000"/>
                </a:solidFill>
                <a:latin typeface="等线" panose="02010600030101010101" pitchFamily="2" charset="-122"/>
                <a:cs typeface="Times New Roman" panose="02020603050405020304" pitchFamily="18" charset="0"/>
              </a:rPr>
              <a:t>BX+DX </a:t>
            </a:r>
            <a:r>
              <a:rPr lang="en-US" altLang="zh-CN" kern="100" dirty="0" smtClean="0">
                <a:solidFill>
                  <a:srgbClr val="FF0000"/>
                </a:solidFill>
                <a:latin typeface="等线" panose="02010600030101010101" pitchFamily="2" charset="-122"/>
                <a:cs typeface="Times New Roman" panose="02020603050405020304" pitchFamily="18" charset="0"/>
                <a:sym typeface="Wingdings" panose="05000000000000000000" pitchFamily="2" charset="2"/>
              </a:rPr>
              <a:t></a:t>
            </a:r>
            <a:r>
              <a:rPr lang="en-US" altLang="zh-CN" kern="100" dirty="0" smtClean="0">
                <a:solidFill>
                  <a:srgbClr val="FF0000"/>
                </a:solidFill>
                <a:latin typeface="等线" panose="02010600030101010101" pitchFamily="2" charset="-122"/>
                <a:cs typeface="Times New Roman" panose="02020603050405020304" pitchFamily="18" charset="0"/>
              </a:rPr>
              <a:t> DX</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MOV AL, BL</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ADD AL, DL</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DAA</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MOV DL, AL</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MOV AL, BH</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ADC AL, DH</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DAA</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MOV DH, </a:t>
            </a:r>
            <a:r>
              <a:rPr lang="en-US" altLang="zh-CN" kern="100" dirty="0" smtClean="0">
                <a:latin typeface="等线" panose="02010600030101010101" pitchFamily="2" charset="-122"/>
                <a:cs typeface="Times New Roman" panose="02020603050405020304" pitchFamily="18" charset="0"/>
              </a:rPr>
              <a:t>AL</a:t>
            </a:r>
          </a:p>
        </p:txBody>
      </p:sp>
      <p:sp>
        <p:nvSpPr>
          <p:cNvPr id="7" name="文本框 6"/>
          <p:cNvSpPr txBox="1"/>
          <p:nvPr/>
        </p:nvSpPr>
        <p:spPr>
          <a:xfrm>
            <a:off x="4186334" y="3763872"/>
            <a:ext cx="2153817" cy="2585323"/>
          </a:xfrm>
          <a:prstGeom prst="rect">
            <a:avLst/>
          </a:prstGeom>
          <a:noFill/>
        </p:spPr>
        <p:txBody>
          <a:bodyPr wrap="square" rtlCol="0">
            <a:spAutoFit/>
          </a:bodyPr>
          <a:lstStyle/>
          <a:p>
            <a:pPr algn="just">
              <a:spcAft>
                <a:spcPts val="0"/>
              </a:spcAft>
            </a:pPr>
            <a:r>
              <a:rPr lang="en-US" altLang="zh-CN" kern="100" dirty="0">
                <a:solidFill>
                  <a:srgbClr val="FF0000"/>
                </a:solidFill>
                <a:latin typeface="等线" panose="02010600030101010101" pitchFamily="2" charset="-122"/>
                <a:cs typeface="Times New Roman" panose="02020603050405020304" pitchFamily="18" charset="0"/>
              </a:rPr>
              <a:t>; AX+CX </a:t>
            </a:r>
            <a:r>
              <a:rPr lang="en-US" altLang="zh-CN" kern="100" dirty="0">
                <a:solidFill>
                  <a:srgbClr val="FF0000"/>
                </a:solidFill>
                <a:latin typeface="等线" panose="02010600030101010101" pitchFamily="2" charset="-122"/>
                <a:cs typeface="Times New Roman" panose="02020603050405020304" pitchFamily="18" charset="0"/>
                <a:sym typeface="Wingdings" panose="05000000000000000000" pitchFamily="2" charset="2"/>
              </a:rPr>
              <a:t> CX</a:t>
            </a:r>
            <a:endParaRPr lang="zh-CN" altLang="zh-CN" kern="100" dirty="0">
              <a:solidFill>
                <a:srgbClr val="FF0000"/>
              </a:solidFill>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POP </a:t>
            </a:r>
            <a:r>
              <a:rPr lang="en-US" altLang="zh-CN" kern="100" dirty="0" smtClean="0">
                <a:latin typeface="等线" panose="02010600030101010101" pitchFamily="2" charset="-122"/>
                <a:cs typeface="Times New Roman" panose="02020603050405020304" pitchFamily="18" charset="0"/>
              </a:rPr>
              <a:t>AX</a:t>
            </a:r>
          </a:p>
          <a:p>
            <a:pPr algn="just">
              <a:spcAft>
                <a:spcPts val="0"/>
              </a:spcAft>
            </a:pPr>
            <a:r>
              <a:rPr lang="en-US" altLang="zh-CN" kern="100" dirty="0" smtClean="0">
                <a:latin typeface="等线" panose="02010600030101010101" pitchFamily="2" charset="-122"/>
                <a:cs typeface="Times New Roman" panose="02020603050405020304" pitchFamily="18" charset="0"/>
              </a:rPr>
              <a:t>ADC </a:t>
            </a:r>
            <a:r>
              <a:rPr lang="en-US" altLang="zh-CN" kern="100" dirty="0">
                <a:latin typeface="等线" panose="02010600030101010101" pitchFamily="2" charset="-122"/>
                <a:cs typeface="Times New Roman" panose="02020603050405020304" pitchFamily="18" charset="0"/>
              </a:rPr>
              <a:t>AL, CL</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DAA</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MOV CL, AL</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MOV AL, AH</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ADC AL, CH</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DAA</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MOV CH, AL</a:t>
            </a:r>
            <a:endParaRPr lang="zh-CN" altLang="zh-CN"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035926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5</a:t>
            </a:r>
            <a:endParaRPr lang="zh-CN" altLang="en-US" dirty="0"/>
          </a:p>
        </p:txBody>
      </p:sp>
      <p:sp>
        <p:nvSpPr>
          <p:cNvPr id="3" name="内容占位符 2"/>
          <p:cNvSpPr>
            <a:spLocks noGrp="1"/>
          </p:cNvSpPr>
          <p:nvPr>
            <p:ph idx="1"/>
          </p:nvPr>
        </p:nvSpPr>
        <p:spPr>
          <a:xfrm>
            <a:off x="838200" y="1380932"/>
            <a:ext cx="10515600" cy="5383762"/>
          </a:xfrm>
        </p:spPr>
        <p:txBody>
          <a:bodyPr>
            <a:normAutofit/>
          </a:bodyPr>
          <a:lstStyle/>
          <a:p>
            <a:pPr marL="230400" lvl="1"/>
            <a:r>
              <a:rPr lang="zh-CN" altLang="en-US" dirty="0"/>
              <a:t>习题</a:t>
            </a:r>
            <a:r>
              <a:rPr lang="en-US" altLang="zh-CN" dirty="0" smtClean="0"/>
              <a:t>55</a:t>
            </a:r>
            <a:r>
              <a:rPr lang="zh-CN" altLang="en-US" dirty="0" smtClean="0"/>
              <a:t>：</a:t>
            </a:r>
            <a:r>
              <a:rPr lang="zh-CN" altLang="zh-CN" dirty="0" smtClean="0"/>
              <a:t>设计</a:t>
            </a:r>
            <a:r>
              <a:rPr lang="zh-CN" altLang="zh-CN" dirty="0"/>
              <a:t>指令序列，为了检索</a:t>
            </a:r>
            <a:r>
              <a:rPr lang="en-US" altLang="zh-CN" dirty="0"/>
              <a:t>66H</a:t>
            </a:r>
            <a:r>
              <a:rPr lang="zh-CN" altLang="zh-CN" dirty="0"/>
              <a:t>，扫描位于数据段内的</a:t>
            </a:r>
            <a:r>
              <a:rPr lang="en-US" altLang="zh-CN" dirty="0"/>
              <a:t>300</a:t>
            </a:r>
            <a:r>
              <a:rPr lang="zh-CN" altLang="zh-CN" dirty="0"/>
              <a:t>个字节长的存储区</a:t>
            </a:r>
            <a:r>
              <a:rPr lang="en-US" altLang="zh-CN" dirty="0"/>
              <a:t>LIST</a:t>
            </a:r>
            <a:r>
              <a:rPr lang="zh-CN" altLang="zh-CN" dirty="0" smtClean="0"/>
              <a:t>。</a:t>
            </a:r>
            <a:endParaRPr lang="en-US" altLang="zh-CN" dirty="0" smtClean="0"/>
          </a:p>
          <a:p>
            <a:pPr marL="687600" lvl="2"/>
            <a:r>
              <a:rPr lang="zh-CN" altLang="en-US" dirty="0" smtClean="0">
                <a:solidFill>
                  <a:srgbClr val="FF0000"/>
                </a:solidFill>
              </a:rPr>
              <a:t>参考</a:t>
            </a:r>
            <a:r>
              <a:rPr lang="en-US" altLang="zh-CN" dirty="0" smtClean="0">
                <a:solidFill>
                  <a:srgbClr val="FF0000"/>
                </a:solidFill>
              </a:rPr>
              <a:t>P137</a:t>
            </a:r>
          </a:p>
          <a:p>
            <a:pPr marL="230400" lvl="1"/>
            <a:endParaRPr lang="zh-CN" altLang="en-US" dirty="0"/>
          </a:p>
          <a:p>
            <a:pPr marL="457200" lvl="1" indent="0">
              <a:buNone/>
            </a:pPr>
            <a:endParaRPr lang="en-US" altLang="zh-CN" sz="2000" dirty="0" smtClean="0"/>
          </a:p>
          <a:p>
            <a:pPr marL="0" indent="0">
              <a:buNone/>
            </a:pPr>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a:p>
          <a:p>
            <a:pPr marL="800100" lvl="3" indent="-342900">
              <a:lnSpc>
                <a:spcPct val="100000"/>
              </a:lnSpc>
              <a:spcBef>
                <a:spcPts val="1000"/>
              </a:spcBef>
            </a:pPr>
            <a:endParaRPr lang="zh-CN" altLang="zh-CN" sz="2200" dirty="0"/>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pPr marL="0" indent="0">
              <a:buNone/>
            </a:pPr>
            <a:endParaRPr lang="en-US" altLang="zh-CN" sz="2400" dirty="0">
              <a:latin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2"/>
          <a:stretch>
            <a:fillRect/>
          </a:stretch>
        </p:blipFill>
        <p:spPr>
          <a:xfrm>
            <a:off x="1184404" y="2944372"/>
            <a:ext cx="4840644" cy="2566638"/>
          </a:xfrm>
          <a:prstGeom prst="rect">
            <a:avLst/>
          </a:prstGeom>
        </p:spPr>
      </p:pic>
      <p:pic>
        <p:nvPicPr>
          <p:cNvPr id="6" name="图片 5"/>
          <p:cNvPicPr>
            <a:picLocks noChangeAspect="1"/>
          </p:cNvPicPr>
          <p:nvPr/>
        </p:nvPicPr>
        <p:blipFill>
          <a:blip r:embed="rId3"/>
          <a:stretch>
            <a:fillRect/>
          </a:stretch>
        </p:blipFill>
        <p:spPr>
          <a:xfrm>
            <a:off x="6371252" y="3401611"/>
            <a:ext cx="3816427" cy="2109399"/>
          </a:xfrm>
          <a:prstGeom prst="rect">
            <a:avLst/>
          </a:prstGeom>
        </p:spPr>
      </p:pic>
    </p:spTree>
    <p:extLst>
      <p:ext uri="{BB962C8B-B14F-4D97-AF65-F5344CB8AC3E}">
        <p14:creationId xmlns:p14="http://schemas.microsoft.com/office/powerpoint/2010/main" val="269910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5</a:t>
            </a:r>
            <a:endParaRPr lang="zh-CN" altLang="en-US" dirty="0"/>
          </a:p>
        </p:txBody>
      </p:sp>
      <p:sp>
        <p:nvSpPr>
          <p:cNvPr id="3" name="内容占位符 2"/>
          <p:cNvSpPr>
            <a:spLocks noGrp="1"/>
          </p:cNvSpPr>
          <p:nvPr>
            <p:ph idx="1"/>
          </p:nvPr>
        </p:nvSpPr>
        <p:spPr>
          <a:xfrm>
            <a:off x="838200" y="1380932"/>
            <a:ext cx="10515600" cy="5383762"/>
          </a:xfrm>
        </p:spPr>
        <p:txBody>
          <a:bodyPr>
            <a:normAutofit/>
          </a:bodyPr>
          <a:lstStyle/>
          <a:p>
            <a:r>
              <a:rPr lang="zh-CN" altLang="zh-CN" sz="2400" dirty="0"/>
              <a:t>补充题</a:t>
            </a:r>
            <a:r>
              <a:rPr lang="en-US" altLang="zh-CN" sz="2400" dirty="0"/>
              <a:t>1</a:t>
            </a:r>
            <a:r>
              <a:rPr lang="zh-CN" altLang="zh-CN" sz="2400" dirty="0"/>
              <a:t>、指出下列指令中哪些是错误的，错在什么地方？</a:t>
            </a:r>
          </a:p>
          <a:p>
            <a:pPr marL="0" indent="0">
              <a:buNone/>
            </a:pPr>
            <a:r>
              <a:rPr lang="zh-CN" altLang="zh-CN" sz="2400" dirty="0"/>
              <a:t>（</a:t>
            </a:r>
            <a:r>
              <a:rPr lang="en-US" altLang="zh-CN" sz="2400" dirty="0"/>
              <a:t>1</a:t>
            </a:r>
            <a:r>
              <a:rPr lang="zh-CN" altLang="zh-CN" sz="2400" dirty="0"/>
              <a:t>）</a:t>
            </a:r>
            <a:r>
              <a:rPr lang="en-US" altLang="zh-CN" sz="2400" dirty="0"/>
              <a:t>ADD AL, AX </a:t>
            </a:r>
            <a:r>
              <a:rPr lang="zh-CN" altLang="zh-CN" sz="2400" dirty="0">
                <a:solidFill>
                  <a:srgbClr val="FF0000"/>
                </a:solidFill>
              </a:rPr>
              <a:t>寄存器长度不匹配</a:t>
            </a:r>
          </a:p>
          <a:p>
            <a:pPr marL="0" indent="0">
              <a:buNone/>
            </a:pPr>
            <a:r>
              <a:rPr lang="zh-CN" altLang="zh-CN" sz="2400" dirty="0"/>
              <a:t>（</a:t>
            </a:r>
            <a:r>
              <a:rPr lang="en-US" altLang="zh-CN" sz="2400" dirty="0"/>
              <a:t>2</a:t>
            </a:r>
            <a:r>
              <a:rPr lang="zh-CN" altLang="zh-CN" sz="2400" dirty="0"/>
              <a:t>）</a:t>
            </a:r>
            <a:r>
              <a:rPr lang="en-US" altLang="zh-CN" sz="2400" dirty="0"/>
              <a:t>ADD 8650H, AX </a:t>
            </a:r>
            <a:r>
              <a:rPr lang="zh-CN" altLang="en-US" sz="2400" dirty="0" smtClean="0">
                <a:solidFill>
                  <a:srgbClr val="FF0000"/>
                </a:solidFill>
              </a:rPr>
              <a:t>立即数不能作为</a:t>
            </a:r>
            <a:r>
              <a:rPr lang="en-US" altLang="zh-CN" sz="2400" dirty="0" smtClean="0">
                <a:solidFill>
                  <a:srgbClr val="FF0000"/>
                </a:solidFill>
              </a:rPr>
              <a:t>ADD</a:t>
            </a:r>
            <a:r>
              <a:rPr lang="zh-CN" altLang="en-US" sz="2400" dirty="0" smtClean="0">
                <a:solidFill>
                  <a:srgbClr val="FF0000"/>
                </a:solidFill>
              </a:rPr>
              <a:t>的目的数</a:t>
            </a:r>
            <a:endParaRPr lang="en-US" altLang="zh-CN" sz="2400" dirty="0" smtClean="0">
              <a:solidFill>
                <a:srgbClr val="FF0000"/>
              </a:solidFill>
            </a:endParaRPr>
          </a:p>
          <a:p>
            <a:pPr marL="0" indent="0">
              <a:buNone/>
            </a:pPr>
            <a:r>
              <a:rPr lang="zh-CN" altLang="zh-CN" sz="2400" dirty="0" smtClean="0"/>
              <a:t>（</a:t>
            </a:r>
            <a:r>
              <a:rPr lang="en-US" altLang="zh-CN" sz="2400" dirty="0" smtClean="0"/>
              <a:t>3</a:t>
            </a:r>
            <a:r>
              <a:rPr lang="zh-CN" altLang="zh-CN" sz="2400" dirty="0" smtClean="0"/>
              <a:t>）</a:t>
            </a:r>
            <a:r>
              <a:rPr lang="en-US" altLang="zh-CN" sz="2400" dirty="0" smtClean="0"/>
              <a:t>ADD DS, 0200H </a:t>
            </a:r>
            <a:r>
              <a:rPr lang="zh-CN" altLang="en-US" sz="2400" dirty="0" smtClean="0">
                <a:solidFill>
                  <a:srgbClr val="FF0000"/>
                </a:solidFill>
              </a:rPr>
              <a:t>段寄存器不能作为</a:t>
            </a:r>
            <a:r>
              <a:rPr lang="en-US" altLang="zh-CN" sz="2400" dirty="0" smtClean="0">
                <a:solidFill>
                  <a:srgbClr val="FF0000"/>
                </a:solidFill>
              </a:rPr>
              <a:t>ADD</a:t>
            </a:r>
            <a:r>
              <a:rPr lang="zh-CN" altLang="en-US" sz="2400" dirty="0" smtClean="0">
                <a:solidFill>
                  <a:srgbClr val="FF0000"/>
                </a:solidFill>
              </a:rPr>
              <a:t>操作数</a:t>
            </a:r>
            <a:endParaRPr lang="en-US" altLang="zh-CN" sz="2400" dirty="0" smtClean="0">
              <a:solidFill>
                <a:srgbClr val="FF0000"/>
              </a:solidFill>
            </a:endParaRPr>
          </a:p>
          <a:p>
            <a:pPr marL="0" indent="0">
              <a:buNone/>
            </a:pPr>
            <a:r>
              <a:rPr lang="zh-CN" altLang="zh-CN" sz="2400" dirty="0" smtClean="0"/>
              <a:t>（</a:t>
            </a:r>
            <a:r>
              <a:rPr lang="en-US" altLang="zh-CN" sz="2400" dirty="0"/>
              <a:t>4</a:t>
            </a:r>
            <a:r>
              <a:rPr lang="zh-CN" altLang="zh-CN" sz="2400" dirty="0"/>
              <a:t>）</a:t>
            </a:r>
            <a:r>
              <a:rPr lang="en-US" altLang="zh-CN" sz="2400" dirty="0"/>
              <a:t>ADD [BX], [1200H] </a:t>
            </a:r>
            <a:r>
              <a:rPr lang="en-US" altLang="zh-CN" sz="2400" dirty="0" smtClean="0">
                <a:solidFill>
                  <a:srgbClr val="FF0000"/>
                </a:solidFill>
              </a:rPr>
              <a:t>ADD</a:t>
            </a:r>
            <a:r>
              <a:rPr lang="zh-CN" altLang="en-US" sz="2400" dirty="0" smtClean="0">
                <a:solidFill>
                  <a:srgbClr val="FF0000"/>
                </a:solidFill>
              </a:rPr>
              <a:t>不支持</a:t>
            </a:r>
            <a:r>
              <a:rPr lang="en-US" altLang="zh-CN" sz="2400" dirty="0" smtClean="0">
                <a:solidFill>
                  <a:srgbClr val="FF0000"/>
                </a:solidFill>
              </a:rPr>
              <a:t>mem-&gt;mem</a:t>
            </a:r>
            <a:r>
              <a:rPr lang="zh-CN" altLang="en-US" sz="2400" dirty="0" smtClean="0">
                <a:solidFill>
                  <a:srgbClr val="FF0000"/>
                </a:solidFill>
              </a:rPr>
              <a:t>的操作</a:t>
            </a:r>
            <a:endParaRPr lang="en-US" altLang="zh-CN" sz="2400" dirty="0" smtClean="0">
              <a:solidFill>
                <a:srgbClr val="FF0000"/>
              </a:solidFill>
            </a:endParaRPr>
          </a:p>
          <a:p>
            <a:pPr marL="0" indent="0">
              <a:buNone/>
            </a:pPr>
            <a:r>
              <a:rPr lang="zh-CN" altLang="zh-CN" sz="2400" dirty="0" smtClean="0"/>
              <a:t>（</a:t>
            </a:r>
            <a:r>
              <a:rPr lang="en-US" altLang="zh-CN" sz="2400" dirty="0"/>
              <a:t>5</a:t>
            </a:r>
            <a:r>
              <a:rPr lang="zh-CN" altLang="zh-CN" sz="2400" dirty="0"/>
              <a:t>）</a:t>
            </a:r>
            <a:r>
              <a:rPr lang="en-US" altLang="zh-CN" sz="2400" dirty="0"/>
              <a:t>ADD IP, 0FFH </a:t>
            </a:r>
            <a:r>
              <a:rPr lang="en-US" altLang="zh-CN" sz="2400" dirty="0" smtClean="0">
                <a:solidFill>
                  <a:srgbClr val="FF0000"/>
                </a:solidFill>
              </a:rPr>
              <a:t>IP</a:t>
            </a:r>
            <a:r>
              <a:rPr lang="zh-CN" altLang="en-US" sz="2400" dirty="0" smtClean="0">
                <a:solidFill>
                  <a:srgbClr val="FF0000"/>
                </a:solidFill>
              </a:rPr>
              <a:t>不能作为</a:t>
            </a:r>
            <a:r>
              <a:rPr lang="en-US" altLang="zh-CN" sz="2400" dirty="0" smtClean="0">
                <a:solidFill>
                  <a:srgbClr val="FF0000"/>
                </a:solidFill>
              </a:rPr>
              <a:t>ADD</a:t>
            </a:r>
            <a:r>
              <a:rPr lang="zh-CN" altLang="en-US" sz="2400" dirty="0" smtClean="0">
                <a:solidFill>
                  <a:srgbClr val="FF0000"/>
                </a:solidFill>
              </a:rPr>
              <a:t>的操作数</a:t>
            </a:r>
            <a:endParaRPr lang="zh-CN" altLang="zh-CN" sz="2400" dirty="0">
              <a:solidFill>
                <a:srgbClr val="FF0000"/>
              </a:solidFill>
            </a:endParaRPr>
          </a:p>
          <a:p>
            <a:pPr marL="0" indent="0">
              <a:buNone/>
            </a:pPr>
            <a:r>
              <a:rPr lang="zh-CN" altLang="zh-CN" sz="2400" dirty="0"/>
              <a:t>（</a:t>
            </a:r>
            <a:r>
              <a:rPr lang="en-US" altLang="zh-CN" sz="2400" dirty="0"/>
              <a:t>6</a:t>
            </a:r>
            <a:r>
              <a:rPr lang="zh-CN" altLang="zh-CN" sz="2400" dirty="0"/>
              <a:t>）</a:t>
            </a:r>
            <a:r>
              <a:rPr lang="en-US" altLang="zh-CN" sz="2400" dirty="0"/>
              <a:t>ADD [BX</a:t>
            </a:r>
            <a:r>
              <a:rPr lang="zh-CN" altLang="zh-CN" sz="2400" dirty="0"/>
              <a:t>＋</a:t>
            </a:r>
            <a:r>
              <a:rPr lang="en-US" altLang="zh-CN" sz="2400" dirty="0"/>
              <a:t>SI</a:t>
            </a:r>
            <a:r>
              <a:rPr lang="zh-CN" altLang="zh-CN" sz="2400" dirty="0"/>
              <a:t>＋</a:t>
            </a:r>
            <a:r>
              <a:rPr lang="en-US" altLang="zh-CN" sz="2400" dirty="0"/>
              <a:t>3], IP </a:t>
            </a:r>
            <a:r>
              <a:rPr lang="en-US" altLang="zh-CN" sz="2400" dirty="0" err="1">
                <a:solidFill>
                  <a:srgbClr val="FF0000"/>
                </a:solidFill>
              </a:rPr>
              <a:t>IP</a:t>
            </a:r>
            <a:r>
              <a:rPr lang="zh-CN" altLang="en-US" sz="2400" dirty="0">
                <a:solidFill>
                  <a:srgbClr val="FF0000"/>
                </a:solidFill>
              </a:rPr>
              <a:t>不能作为</a:t>
            </a:r>
            <a:r>
              <a:rPr lang="en-US" altLang="zh-CN" sz="2400" dirty="0">
                <a:solidFill>
                  <a:srgbClr val="FF0000"/>
                </a:solidFill>
              </a:rPr>
              <a:t>ADD</a:t>
            </a:r>
            <a:r>
              <a:rPr lang="zh-CN" altLang="en-US" sz="2400" dirty="0">
                <a:solidFill>
                  <a:srgbClr val="FF0000"/>
                </a:solidFill>
              </a:rPr>
              <a:t>的操作数</a:t>
            </a:r>
            <a:endParaRPr lang="zh-CN" altLang="zh-CN" sz="2400" dirty="0">
              <a:solidFill>
                <a:srgbClr val="FF0000"/>
              </a:solidFill>
            </a:endParaRPr>
          </a:p>
          <a:p>
            <a:pPr marL="0" indent="0">
              <a:buNone/>
            </a:pPr>
            <a:r>
              <a:rPr lang="zh-CN" altLang="zh-CN" sz="2400" dirty="0" smtClean="0"/>
              <a:t>（</a:t>
            </a:r>
            <a:r>
              <a:rPr lang="en-US" altLang="zh-CN" sz="2400" dirty="0"/>
              <a:t>8</a:t>
            </a:r>
            <a:r>
              <a:rPr lang="zh-CN" altLang="zh-CN" sz="2400" dirty="0"/>
              <a:t>）</a:t>
            </a:r>
            <a:r>
              <a:rPr lang="en-US" altLang="zh-CN" sz="2400" dirty="0"/>
              <a:t>INC [BX] </a:t>
            </a:r>
            <a:r>
              <a:rPr lang="zh-CN" altLang="zh-CN" sz="2400" dirty="0">
                <a:solidFill>
                  <a:srgbClr val="FF0000"/>
                </a:solidFill>
              </a:rPr>
              <a:t>未指明</a:t>
            </a:r>
            <a:r>
              <a:rPr lang="en-US" altLang="zh-CN" sz="2400" dirty="0">
                <a:solidFill>
                  <a:srgbClr val="FF0000"/>
                </a:solidFill>
              </a:rPr>
              <a:t>[BX]</a:t>
            </a:r>
            <a:r>
              <a:rPr lang="zh-CN" altLang="zh-CN" sz="2400" dirty="0">
                <a:solidFill>
                  <a:srgbClr val="FF0000"/>
                </a:solidFill>
              </a:rPr>
              <a:t>的数据长度</a:t>
            </a:r>
          </a:p>
          <a:p>
            <a:pPr marL="230400" lvl="1"/>
            <a:endParaRPr lang="zh-CN" altLang="en-US" dirty="0"/>
          </a:p>
          <a:p>
            <a:pPr marL="457200" lvl="1" indent="0">
              <a:buNone/>
            </a:pPr>
            <a:endParaRPr lang="en-US" altLang="zh-CN" sz="2000" dirty="0" smtClean="0"/>
          </a:p>
          <a:p>
            <a:pPr marL="0" indent="0">
              <a:buNone/>
            </a:pPr>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a:p>
          <a:p>
            <a:pPr marL="800100" lvl="3" indent="-342900">
              <a:lnSpc>
                <a:spcPct val="100000"/>
              </a:lnSpc>
              <a:spcBef>
                <a:spcPts val="1000"/>
              </a:spcBef>
            </a:pPr>
            <a:endParaRPr lang="zh-CN" altLang="zh-CN" sz="2200" dirty="0"/>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pPr marL="0" indent="0">
              <a:buNone/>
            </a:pPr>
            <a:endParaRPr lang="en-US" altLang="zh-C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4509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5</a:t>
            </a:r>
            <a:endParaRPr lang="zh-CN" altLang="en-US" dirty="0"/>
          </a:p>
        </p:txBody>
      </p:sp>
      <p:sp>
        <p:nvSpPr>
          <p:cNvPr id="3" name="内容占位符 2"/>
          <p:cNvSpPr>
            <a:spLocks noGrp="1"/>
          </p:cNvSpPr>
          <p:nvPr>
            <p:ph idx="1"/>
          </p:nvPr>
        </p:nvSpPr>
        <p:spPr>
          <a:xfrm>
            <a:off x="838200" y="1380932"/>
            <a:ext cx="10515600" cy="5383762"/>
          </a:xfrm>
        </p:spPr>
        <p:txBody>
          <a:bodyPr>
            <a:normAutofit/>
          </a:bodyPr>
          <a:lstStyle/>
          <a:p>
            <a:r>
              <a:rPr lang="zh-CN" altLang="zh-CN" sz="2400" dirty="0"/>
              <a:t>补充题</a:t>
            </a:r>
            <a:r>
              <a:rPr lang="en-US" altLang="zh-CN" sz="2400" dirty="0" smtClean="0"/>
              <a:t>2</a:t>
            </a:r>
            <a:r>
              <a:rPr lang="zh-CN" altLang="en-US" sz="2400" dirty="0" smtClean="0"/>
              <a:t>：</a:t>
            </a:r>
            <a:r>
              <a:rPr lang="zh-CN" altLang="zh-CN" sz="2400" dirty="0" smtClean="0"/>
              <a:t>写</a:t>
            </a:r>
            <a:r>
              <a:rPr lang="zh-CN" altLang="zh-CN" sz="2400" dirty="0"/>
              <a:t>一个短指令序列，要求计算</a:t>
            </a:r>
            <a:r>
              <a:rPr lang="en-US" altLang="zh-CN" sz="2400" dirty="0"/>
              <a:t>BL</a:t>
            </a:r>
            <a:r>
              <a:rPr lang="zh-CN" altLang="zh-CN" sz="2400" dirty="0"/>
              <a:t>和</a:t>
            </a:r>
            <a:r>
              <a:rPr lang="en-US" altLang="zh-CN" sz="2400" dirty="0"/>
              <a:t>CL</a:t>
            </a:r>
            <a:r>
              <a:rPr lang="zh-CN" altLang="zh-CN" sz="2400" dirty="0"/>
              <a:t>中的数据的平方和；在计算开始前，将</a:t>
            </a:r>
            <a:r>
              <a:rPr lang="en-US" altLang="zh-CN" sz="2400" dirty="0"/>
              <a:t>5</a:t>
            </a:r>
            <a:r>
              <a:rPr lang="zh-CN" altLang="zh-CN" sz="2400" dirty="0"/>
              <a:t>和</a:t>
            </a:r>
            <a:r>
              <a:rPr lang="en-US" altLang="zh-CN" sz="2400" dirty="0"/>
              <a:t>6</a:t>
            </a:r>
            <a:r>
              <a:rPr lang="zh-CN" altLang="zh-CN" sz="2400" dirty="0"/>
              <a:t>分别装入</a:t>
            </a:r>
            <a:r>
              <a:rPr lang="en-US" altLang="zh-CN" sz="2400" dirty="0"/>
              <a:t>BL</a:t>
            </a:r>
            <a:r>
              <a:rPr lang="zh-CN" altLang="zh-CN" sz="2400" dirty="0"/>
              <a:t>和</a:t>
            </a:r>
            <a:r>
              <a:rPr lang="en-US" altLang="zh-CN" sz="2400" dirty="0"/>
              <a:t>CL</a:t>
            </a:r>
            <a:r>
              <a:rPr lang="zh-CN" altLang="zh-CN" sz="2400" dirty="0"/>
              <a:t>寄存器；结果存放在</a:t>
            </a:r>
            <a:r>
              <a:rPr lang="en-US" altLang="zh-CN" sz="2400" dirty="0"/>
              <a:t>DL</a:t>
            </a:r>
            <a:r>
              <a:rPr lang="zh-CN" altLang="zh-CN" sz="2400" dirty="0"/>
              <a:t>寄存器中。</a:t>
            </a:r>
            <a:endParaRPr lang="zh-CN" altLang="en-US" sz="2400" dirty="0"/>
          </a:p>
          <a:p>
            <a:pPr marL="230400" lvl="1"/>
            <a:endParaRPr lang="zh-CN" altLang="en-US" dirty="0"/>
          </a:p>
          <a:p>
            <a:pPr marL="457200" lvl="1" indent="0">
              <a:buNone/>
            </a:pPr>
            <a:endParaRPr lang="en-US" altLang="zh-CN" sz="2000" dirty="0" smtClean="0"/>
          </a:p>
          <a:p>
            <a:pPr marL="0" indent="0">
              <a:buNone/>
            </a:pPr>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a:p>
          <a:p>
            <a:pPr marL="800100" lvl="3" indent="-342900">
              <a:lnSpc>
                <a:spcPct val="100000"/>
              </a:lnSpc>
              <a:spcBef>
                <a:spcPts val="1000"/>
              </a:spcBef>
            </a:pPr>
            <a:endParaRPr lang="zh-CN" altLang="zh-CN" sz="2200" dirty="0"/>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pPr marL="0" indent="0">
              <a:buNone/>
            </a:pPr>
            <a:endParaRPr lang="en-US" altLang="zh-CN" sz="2400" dirty="0">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2"/>
          <a:stretch>
            <a:fillRect/>
          </a:stretch>
        </p:blipFill>
        <p:spPr>
          <a:xfrm>
            <a:off x="1124673" y="2469426"/>
            <a:ext cx="2328874" cy="3206774"/>
          </a:xfrm>
          <a:prstGeom prst="rect">
            <a:avLst/>
          </a:prstGeom>
        </p:spPr>
      </p:pic>
    </p:spTree>
    <p:extLst>
      <p:ext uri="{BB962C8B-B14F-4D97-AF65-F5344CB8AC3E}">
        <p14:creationId xmlns:p14="http://schemas.microsoft.com/office/powerpoint/2010/main" val="28591041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5</a:t>
            </a:r>
            <a:endParaRPr lang="zh-CN" altLang="en-US" dirty="0"/>
          </a:p>
        </p:txBody>
      </p:sp>
      <p:sp>
        <p:nvSpPr>
          <p:cNvPr id="3" name="内容占位符 2"/>
          <p:cNvSpPr>
            <a:spLocks noGrp="1"/>
          </p:cNvSpPr>
          <p:nvPr>
            <p:ph idx="1"/>
          </p:nvPr>
        </p:nvSpPr>
        <p:spPr>
          <a:xfrm>
            <a:off x="838200" y="1380932"/>
            <a:ext cx="10515600" cy="5383762"/>
          </a:xfrm>
        </p:spPr>
        <p:txBody>
          <a:bodyPr>
            <a:normAutofit/>
          </a:bodyPr>
          <a:lstStyle/>
          <a:p>
            <a:pPr>
              <a:lnSpc>
                <a:spcPct val="100000"/>
              </a:lnSpc>
            </a:pPr>
            <a:r>
              <a:rPr lang="zh-CN" altLang="zh-CN" sz="2400" dirty="0"/>
              <a:t>补充题</a:t>
            </a:r>
            <a:r>
              <a:rPr lang="en-US" altLang="zh-CN" sz="2400" dirty="0" smtClean="0"/>
              <a:t>3</a:t>
            </a:r>
            <a:r>
              <a:rPr lang="zh-CN" altLang="en-US" sz="2400" dirty="0" smtClean="0"/>
              <a:t>：</a:t>
            </a:r>
            <a:r>
              <a:rPr lang="zh-CN" altLang="zh-CN" sz="2400" dirty="0" smtClean="0"/>
              <a:t>设计</a:t>
            </a:r>
            <a:r>
              <a:rPr lang="zh-CN" altLang="zh-CN" sz="2400" dirty="0"/>
              <a:t>短指令序列，将</a:t>
            </a:r>
            <a:r>
              <a:rPr lang="en-US" altLang="zh-CN" sz="2400" dirty="0"/>
              <a:t>AL</a:t>
            </a:r>
            <a:r>
              <a:rPr lang="zh-CN" altLang="zh-CN" sz="2400" dirty="0"/>
              <a:t>中奇数位的值均为</a:t>
            </a:r>
            <a:r>
              <a:rPr lang="en-US" altLang="zh-CN" sz="2400" dirty="0"/>
              <a:t>1</a:t>
            </a:r>
            <a:r>
              <a:rPr lang="zh-CN" altLang="zh-CN" sz="2400" dirty="0"/>
              <a:t>，偶数位的值均为</a:t>
            </a:r>
            <a:r>
              <a:rPr lang="en-US" altLang="zh-CN" sz="2400" dirty="0"/>
              <a:t>0</a:t>
            </a:r>
            <a:r>
              <a:rPr lang="zh-CN" altLang="zh-CN" sz="2400" dirty="0"/>
              <a:t>，并将</a:t>
            </a:r>
            <a:r>
              <a:rPr lang="en-US" altLang="zh-CN" sz="2400" dirty="0"/>
              <a:t>AH</a:t>
            </a:r>
            <a:r>
              <a:rPr lang="zh-CN" altLang="zh-CN" sz="2400" dirty="0"/>
              <a:t>中的位取反。</a:t>
            </a:r>
          </a:p>
          <a:p>
            <a:pPr lvl="1">
              <a:lnSpc>
                <a:spcPct val="100000"/>
              </a:lnSpc>
            </a:pPr>
            <a:r>
              <a:rPr lang="zh-CN" altLang="zh-CN" sz="2000" dirty="0" smtClean="0">
                <a:solidFill>
                  <a:srgbClr val="FF0000"/>
                </a:solidFill>
              </a:rPr>
              <a:t>由于</a:t>
            </a:r>
            <a:r>
              <a:rPr lang="zh-CN" altLang="zh-CN" sz="2000" dirty="0">
                <a:solidFill>
                  <a:srgbClr val="FF0000"/>
                </a:solidFill>
              </a:rPr>
              <a:t>没有指定开始数的起始位置（从左边开始数还是从右边开始数，从</a:t>
            </a:r>
            <a:r>
              <a:rPr lang="en-US" altLang="zh-CN" sz="2000" dirty="0">
                <a:solidFill>
                  <a:srgbClr val="FF0000"/>
                </a:solidFill>
              </a:rPr>
              <a:t>0</a:t>
            </a:r>
            <a:r>
              <a:rPr lang="zh-CN" altLang="zh-CN" sz="2000" dirty="0">
                <a:solidFill>
                  <a:srgbClr val="FF0000"/>
                </a:solidFill>
              </a:rPr>
              <a:t>开始数还是从</a:t>
            </a:r>
            <a:r>
              <a:rPr lang="en-US" altLang="zh-CN" sz="2000" dirty="0">
                <a:solidFill>
                  <a:srgbClr val="FF0000"/>
                </a:solidFill>
              </a:rPr>
              <a:t>1</a:t>
            </a:r>
            <a:r>
              <a:rPr lang="zh-CN" altLang="zh-CN" sz="2000" dirty="0">
                <a:solidFill>
                  <a:srgbClr val="FF0000"/>
                </a:solidFill>
              </a:rPr>
              <a:t>开始数），故</a:t>
            </a:r>
            <a:r>
              <a:rPr lang="en-US" altLang="zh-CN" sz="2000" dirty="0">
                <a:solidFill>
                  <a:srgbClr val="FF0000"/>
                </a:solidFill>
              </a:rPr>
              <a:t>MOV AL, 55H </a:t>
            </a:r>
            <a:r>
              <a:rPr lang="zh-CN" altLang="zh-CN" sz="2000" dirty="0">
                <a:solidFill>
                  <a:srgbClr val="FF0000"/>
                </a:solidFill>
              </a:rPr>
              <a:t>和</a:t>
            </a:r>
            <a:r>
              <a:rPr lang="en-US" altLang="zh-CN" sz="2000" dirty="0">
                <a:solidFill>
                  <a:srgbClr val="FF0000"/>
                </a:solidFill>
              </a:rPr>
              <a:t>MOV AL, AAH</a:t>
            </a:r>
            <a:r>
              <a:rPr lang="zh-CN" altLang="zh-CN" sz="2000" dirty="0">
                <a:solidFill>
                  <a:srgbClr val="FF0000"/>
                </a:solidFill>
              </a:rPr>
              <a:t>都对。但一般而言，从右往左数，从</a:t>
            </a:r>
            <a:r>
              <a:rPr lang="en-US" altLang="zh-CN" sz="2000" dirty="0">
                <a:solidFill>
                  <a:srgbClr val="FF0000"/>
                </a:solidFill>
              </a:rPr>
              <a:t>0</a:t>
            </a:r>
            <a:r>
              <a:rPr lang="zh-CN" altLang="zh-CN" sz="2000" dirty="0">
                <a:solidFill>
                  <a:srgbClr val="FF0000"/>
                </a:solidFill>
              </a:rPr>
              <a:t>开始数。</a:t>
            </a:r>
          </a:p>
          <a:p>
            <a:pPr lvl="1">
              <a:lnSpc>
                <a:spcPct val="100000"/>
              </a:lnSpc>
            </a:pPr>
            <a:r>
              <a:rPr lang="en-US" altLang="zh-CN" sz="2000" dirty="0" smtClean="0">
                <a:solidFill>
                  <a:srgbClr val="FF0000"/>
                </a:solidFill>
              </a:rPr>
              <a:t>XOR </a:t>
            </a:r>
            <a:r>
              <a:rPr lang="en-US" altLang="zh-CN" sz="2000" dirty="0">
                <a:solidFill>
                  <a:srgbClr val="FF0000"/>
                </a:solidFill>
              </a:rPr>
              <a:t>AH</a:t>
            </a:r>
            <a:r>
              <a:rPr lang="zh-CN" altLang="zh-CN" sz="2000" dirty="0">
                <a:solidFill>
                  <a:srgbClr val="FF0000"/>
                </a:solidFill>
              </a:rPr>
              <a:t>，</a:t>
            </a:r>
            <a:r>
              <a:rPr lang="en-US" altLang="zh-CN" sz="2000" dirty="0" smtClean="0">
                <a:solidFill>
                  <a:srgbClr val="FF0000"/>
                </a:solidFill>
              </a:rPr>
              <a:t>FFH</a:t>
            </a:r>
            <a:r>
              <a:rPr lang="zh-CN" altLang="zh-CN" sz="2000" dirty="0" smtClean="0">
                <a:solidFill>
                  <a:srgbClr val="FF0000"/>
                </a:solidFill>
              </a:rPr>
              <a:t>或</a:t>
            </a:r>
            <a:r>
              <a:rPr lang="en-US" altLang="zh-CN" sz="2000" dirty="0">
                <a:solidFill>
                  <a:srgbClr val="FF0000"/>
                </a:solidFill>
              </a:rPr>
              <a:t>NOT AH</a:t>
            </a:r>
            <a:endParaRPr lang="zh-CN" altLang="zh-CN" sz="2000" dirty="0">
              <a:solidFill>
                <a:srgbClr val="FF0000"/>
              </a:solidFill>
            </a:endParaRPr>
          </a:p>
          <a:p>
            <a:pPr marL="230400" lvl="1"/>
            <a:endParaRPr lang="zh-CN" altLang="en-US" dirty="0"/>
          </a:p>
          <a:p>
            <a:pPr marL="457200" lvl="1" indent="0">
              <a:buNone/>
            </a:pPr>
            <a:endParaRPr lang="en-US" altLang="zh-CN" sz="2000" dirty="0" smtClean="0"/>
          </a:p>
          <a:p>
            <a:pPr marL="0" indent="0">
              <a:buNone/>
            </a:pPr>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a:p>
          <a:p>
            <a:pPr marL="800100" lvl="3" indent="-342900">
              <a:lnSpc>
                <a:spcPct val="100000"/>
              </a:lnSpc>
              <a:spcBef>
                <a:spcPts val="1000"/>
              </a:spcBef>
            </a:pPr>
            <a:endParaRPr lang="zh-CN" altLang="zh-CN" sz="2200" dirty="0"/>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pPr marL="0" indent="0">
              <a:buNone/>
            </a:pPr>
            <a:endParaRPr lang="en-US" altLang="zh-C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3101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a:t>6</a:t>
            </a:r>
            <a:endParaRPr lang="zh-CN" altLang="en-US" dirty="0"/>
          </a:p>
        </p:txBody>
      </p:sp>
      <p:sp>
        <p:nvSpPr>
          <p:cNvPr id="3" name="内容占位符 2"/>
          <p:cNvSpPr>
            <a:spLocks noGrp="1"/>
          </p:cNvSpPr>
          <p:nvPr>
            <p:ph idx="1"/>
          </p:nvPr>
        </p:nvSpPr>
        <p:spPr>
          <a:xfrm>
            <a:off x="838200" y="1380932"/>
            <a:ext cx="10515600" cy="5383762"/>
          </a:xfrm>
        </p:spPr>
        <p:txBody>
          <a:bodyPr>
            <a:normAutofit/>
          </a:bodyPr>
          <a:lstStyle/>
          <a:p>
            <a:pPr>
              <a:lnSpc>
                <a:spcPct val="100000"/>
              </a:lnSpc>
            </a:pPr>
            <a:r>
              <a:rPr lang="zh-CN" altLang="en-US" sz="2400" dirty="0" smtClean="0"/>
              <a:t>习题</a:t>
            </a:r>
            <a:r>
              <a:rPr lang="en-US" altLang="zh-CN" sz="2400" dirty="0" smtClean="0"/>
              <a:t>11</a:t>
            </a:r>
            <a:r>
              <a:rPr lang="zh-CN" altLang="en-US" sz="2400" dirty="0" smtClean="0"/>
              <a:t>：</a:t>
            </a:r>
            <a:r>
              <a:rPr lang="zh-CN" altLang="zh-CN" sz="2400" dirty="0" smtClean="0"/>
              <a:t>比较</a:t>
            </a:r>
            <a:r>
              <a:rPr lang="en-US" altLang="zh-CN" sz="2400" dirty="0"/>
              <a:t>JMP DI</a:t>
            </a:r>
            <a:r>
              <a:rPr lang="zh-CN" altLang="zh-CN" sz="2400" dirty="0"/>
              <a:t>与</a:t>
            </a:r>
            <a:r>
              <a:rPr lang="en-US" altLang="zh-CN" sz="2400" dirty="0"/>
              <a:t>JMP [DI]</a:t>
            </a:r>
            <a:r>
              <a:rPr lang="zh-CN" altLang="zh-CN" sz="2400" dirty="0"/>
              <a:t>指令的操作</a:t>
            </a:r>
          </a:p>
          <a:p>
            <a:pPr lvl="1">
              <a:lnSpc>
                <a:spcPct val="100000"/>
              </a:lnSpc>
            </a:pPr>
            <a:r>
              <a:rPr lang="zh-CN" altLang="zh-CN" sz="2000" dirty="0">
                <a:solidFill>
                  <a:srgbClr val="FF0000"/>
                </a:solidFill>
              </a:rPr>
              <a:t>前者跳转到</a:t>
            </a:r>
            <a:r>
              <a:rPr lang="en-US" altLang="zh-CN" sz="2000" dirty="0">
                <a:solidFill>
                  <a:srgbClr val="FF0000"/>
                </a:solidFill>
              </a:rPr>
              <a:t>DI</a:t>
            </a:r>
            <a:r>
              <a:rPr lang="zh-CN" altLang="zh-CN" sz="2000" dirty="0">
                <a:solidFill>
                  <a:srgbClr val="FF0000"/>
                </a:solidFill>
              </a:rPr>
              <a:t>寄存器中指定的地址，后者跳转到</a:t>
            </a:r>
            <a:r>
              <a:rPr lang="en-US" altLang="zh-CN" sz="2000" dirty="0">
                <a:solidFill>
                  <a:srgbClr val="FF0000"/>
                </a:solidFill>
              </a:rPr>
              <a:t>DS:DI</a:t>
            </a:r>
            <a:r>
              <a:rPr lang="zh-CN" altLang="zh-CN" sz="2000" dirty="0">
                <a:solidFill>
                  <a:srgbClr val="FF0000"/>
                </a:solidFill>
              </a:rPr>
              <a:t>存储器单元中指定的地址。</a:t>
            </a:r>
          </a:p>
          <a:p>
            <a:pPr>
              <a:lnSpc>
                <a:spcPct val="100000"/>
              </a:lnSpc>
            </a:pPr>
            <a:r>
              <a:rPr lang="zh-CN" altLang="en-US" sz="2400" dirty="0" smtClean="0"/>
              <a:t>习题</a:t>
            </a:r>
            <a:r>
              <a:rPr lang="en-US" altLang="zh-CN" sz="2400" dirty="0" smtClean="0"/>
              <a:t>25</a:t>
            </a:r>
            <a:r>
              <a:rPr lang="zh-CN" altLang="en-US" sz="2400" dirty="0" smtClean="0"/>
              <a:t>：</a:t>
            </a:r>
            <a:r>
              <a:rPr lang="zh-CN" altLang="zh-CN" sz="2400" dirty="0" smtClean="0"/>
              <a:t>解释</a:t>
            </a:r>
            <a:r>
              <a:rPr lang="en-US" altLang="zh-CN" sz="2400" dirty="0"/>
              <a:t>LOOPE</a:t>
            </a:r>
            <a:r>
              <a:rPr lang="zh-CN" altLang="zh-CN" sz="2400" dirty="0"/>
              <a:t>指令如何</a:t>
            </a:r>
            <a:r>
              <a:rPr lang="zh-CN" altLang="zh-CN" sz="2400" dirty="0" smtClean="0"/>
              <a:t>操作</a:t>
            </a:r>
            <a:endParaRPr lang="en-US" altLang="zh-CN" sz="2400" dirty="0" smtClean="0"/>
          </a:p>
          <a:p>
            <a:pPr lvl="1">
              <a:lnSpc>
                <a:spcPct val="100000"/>
              </a:lnSpc>
            </a:pPr>
            <a:r>
              <a:rPr lang="zh-CN" altLang="en-US" sz="2000" dirty="0" smtClean="0">
                <a:solidFill>
                  <a:srgbClr val="FF0000"/>
                </a:solidFill>
              </a:rPr>
              <a:t>参考</a:t>
            </a:r>
            <a:r>
              <a:rPr lang="en-US" altLang="zh-CN" sz="2000" dirty="0" smtClean="0">
                <a:solidFill>
                  <a:srgbClr val="FF0000"/>
                </a:solidFill>
              </a:rPr>
              <a:t>P148</a:t>
            </a:r>
            <a:endParaRPr lang="zh-CN" altLang="zh-CN" sz="2000" dirty="0">
              <a:solidFill>
                <a:srgbClr val="FF0000"/>
              </a:solidFill>
            </a:endParaRPr>
          </a:p>
          <a:p>
            <a:pPr lvl="1">
              <a:lnSpc>
                <a:spcPct val="100000"/>
              </a:lnSpc>
            </a:pPr>
            <a:r>
              <a:rPr lang="zh-CN" altLang="zh-CN" sz="2000" dirty="0" smtClean="0">
                <a:solidFill>
                  <a:srgbClr val="FF0000"/>
                </a:solidFill>
              </a:rPr>
              <a:t>如果</a:t>
            </a:r>
            <a:r>
              <a:rPr lang="en-US" altLang="zh-CN" sz="2000" dirty="0">
                <a:solidFill>
                  <a:srgbClr val="FF0000"/>
                </a:solidFill>
              </a:rPr>
              <a:t>CX</a:t>
            </a:r>
            <a:r>
              <a:rPr lang="zh-CN" altLang="zh-CN" sz="2000" dirty="0">
                <a:solidFill>
                  <a:srgbClr val="FF0000"/>
                </a:solidFill>
              </a:rPr>
              <a:t>不等于零且等于条件成立，则</a:t>
            </a:r>
            <a:r>
              <a:rPr lang="en-US" altLang="zh-CN" sz="2000" dirty="0">
                <a:solidFill>
                  <a:srgbClr val="FF0000"/>
                </a:solidFill>
              </a:rPr>
              <a:t>LOOPE</a:t>
            </a:r>
            <a:r>
              <a:rPr lang="zh-CN" altLang="zh-CN" sz="2000" dirty="0">
                <a:solidFill>
                  <a:srgbClr val="FF0000"/>
                </a:solidFill>
              </a:rPr>
              <a:t>指令执行转移。如果不等条件成立或者</a:t>
            </a:r>
            <a:r>
              <a:rPr lang="en-US" altLang="zh-CN" sz="2000" dirty="0">
                <a:solidFill>
                  <a:srgbClr val="FF0000"/>
                </a:solidFill>
              </a:rPr>
              <a:t>CX</a:t>
            </a:r>
            <a:r>
              <a:rPr lang="zh-CN" altLang="zh-CN" sz="2000" dirty="0">
                <a:solidFill>
                  <a:srgbClr val="FF0000"/>
                </a:solidFill>
              </a:rPr>
              <a:t>寄存器减一后为零，则跳出循环</a:t>
            </a:r>
            <a:endParaRPr lang="zh-CN" altLang="en-US" dirty="0">
              <a:solidFill>
                <a:srgbClr val="FF0000"/>
              </a:solidFill>
            </a:endParaRPr>
          </a:p>
          <a:p>
            <a:pPr marL="457200" lvl="1" indent="0">
              <a:buNone/>
            </a:pPr>
            <a:endParaRPr lang="en-US" altLang="zh-CN" sz="2000" dirty="0" smtClean="0"/>
          </a:p>
          <a:p>
            <a:pPr marL="0" indent="0">
              <a:buNone/>
            </a:pPr>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a:p>
          <a:p>
            <a:pPr marL="800100" lvl="3" indent="-342900">
              <a:lnSpc>
                <a:spcPct val="100000"/>
              </a:lnSpc>
              <a:spcBef>
                <a:spcPts val="1000"/>
              </a:spcBef>
            </a:pPr>
            <a:endParaRPr lang="zh-CN" altLang="zh-CN" sz="2200" dirty="0"/>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pPr marL="0" indent="0">
              <a:buNone/>
            </a:pPr>
            <a:endParaRPr lang="en-US" altLang="zh-C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07754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a:t>6</a:t>
            </a:r>
            <a:endParaRPr lang="zh-CN" altLang="en-US" dirty="0"/>
          </a:p>
        </p:txBody>
      </p:sp>
      <p:sp>
        <p:nvSpPr>
          <p:cNvPr id="3" name="内容占位符 2"/>
          <p:cNvSpPr>
            <a:spLocks noGrp="1"/>
          </p:cNvSpPr>
          <p:nvPr>
            <p:ph idx="1"/>
          </p:nvPr>
        </p:nvSpPr>
        <p:spPr>
          <a:xfrm>
            <a:off x="838200" y="1380932"/>
            <a:ext cx="4844143" cy="5383762"/>
          </a:xfrm>
        </p:spPr>
        <p:txBody>
          <a:bodyPr>
            <a:normAutofit/>
          </a:bodyPr>
          <a:lstStyle/>
          <a:p>
            <a:r>
              <a:rPr lang="zh-CN" altLang="en-US" sz="2400" dirty="0" smtClean="0"/>
              <a:t>习题</a:t>
            </a:r>
            <a:r>
              <a:rPr lang="en-US" altLang="zh-CN" sz="2400" dirty="0" smtClean="0"/>
              <a:t>27</a:t>
            </a:r>
            <a:r>
              <a:rPr lang="zh-CN" altLang="en-US" sz="2400" dirty="0" smtClean="0"/>
              <a:t>：</a:t>
            </a:r>
            <a:r>
              <a:rPr lang="zh-CN" altLang="zh-CN" sz="2400" dirty="0" smtClean="0"/>
              <a:t>设计</a:t>
            </a:r>
            <a:r>
              <a:rPr lang="zh-CN" altLang="zh-CN" sz="2400" dirty="0"/>
              <a:t>指令序列，在</a:t>
            </a:r>
            <a:r>
              <a:rPr lang="en-US" altLang="zh-CN" sz="2400" dirty="0"/>
              <a:t>100H</a:t>
            </a:r>
            <a:r>
              <a:rPr lang="zh-CN" altLang="zh-CN" sz="2400" dirty="0"/>
              <a:t>字节的存储块内检索。这个过程必须统计所有高于</a:t>
            </a:r>
            <a:r>
              <a:rPr lang="en-US" altLang="zh-CN" sz="2400" dirty="0"/>
              <a:t>42H</a:t>
            </a:r>
            <a:r>
              <a:rPr lang="zh-CN" altLang="zh-CN" sz="2400" dirty="0"/>
              <a:t>的无符号数的数目和低于</a:t>
            </a:r>
            <a:r>
              <a:rPr lang="en-US" altLang="zh-CN" sz="2400" dirty="0"/>
              <a:t>42H</a:t>
            </a:r>
            <a:r>
              <a:rPr lang="zh-CN" altLang="zh-CN" sz="2400" dirty="0"/>
              <a:t>的无符号数的数目，高于</a:t>
            </a:r>
            <a:r>
              <a:rPr lang="en-US" altLang="zh-CN" sz="2400" dirty="0"/>
              <a:t>42H</a:t>
            </a:r>
            <a:r>
              <a:rPr lang="zh-CN" altLang="zh-CN" sz="2400" dirty="0"/>
              <a:t>的计数值放在数据段存储单元</a:t>
            </a:r>
            <a:r>
              <a:rPr lang="en-US" altLang="zh-CN" sz="2400" dirty="0"/>
              <a:t>UP</a:t>
            </a:r>
            <a:r>
              <a:rPr lang="zh-CN" altLang="zh-CN" sz="2400" dirty="0"/>
              <a:t>中，而低于</a:t>
            </a:r>
            <a:r>
              <a:rPr lang="en-US" altLang="zh-CN" sz="2400" dirty="0"/>
              <a:t>42H</a:t>
            </a:r>
            <a:r>
              <a:rPr lang="zh-CN" altLang="zh-CN" sz="2400" dirty="0"/>
              <a:t>数字的计数值放在数据段</a:t>
            </a:r>
            <a:r>
              <a:rPr lang="en-US" altLang="zh-CN" sz="2400" dirty="0"/>
              <a:t>DOWN</a:t>
            </a:r>
            <a:r>
              <a:rPr lang="zh-CN" altLang="zh-CN" sz="2400" dirty="0"/>
              <a:t>中</a:t>
            </a:r>
            <a:endParaRPr lang="zh-CN" altLang="en-US" sz="2400" dirty="0"/>
          </a:p>
          <a:p>
            <a:pPr marL="457200" lvl="1" indent="0">
              <a:buNone/>
            </a:pPr>
            <a:endParaRPr lang="en-US" altLang="zh-CN" sz="2000" dirty="0" smtClean="0"/>
          </a:p>
          <a:p>
            <a:pPr marL="0" indent="0">
              <a:buNone/>
            </a:pPr>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a:p>
          <a:p>
            <a:pPr marL="800100" lvl="3" indent="-342900">
              <a:lnSpc>
                <a:spcPct val="100000"/>
              </a:lnSpc>
              <a:spcBef>
                <a:spcPts val="1000"/>
              </a:spcBef>
            </a:pPr>
            <a:endParaRPr lang="zh-CN" altLang="zh-CN" sz="2200" dirty="0"/>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pPr marL="0" indent="0">
              <a:buNone/>
            </a:pPr>
            <a:endParaRPr lang="en-US" altLang="zh-CN" sz="2400" dirty="0">
              <a:latin typeface="Calibri" panose="020F0502020204030204" pitchFamily="34" charset="0"/>
              <a:cs typeface="Calibri" panose="020F0502020204030204" pitchFamily="34" charset="0"/>
            </a:endParaRPr>
          </a:p>
        </p:txBody>
      </p:sp>
      <p:sp>
        <p:nvSpPr>
          <p:cNvPr id="4" name="文本框 2"/>
          <p:cNvSpPr txBox="1">
            <a:spLocks noChangeArrowheads="1"/>
          </p:cNvSpPr>
          <p:nvPr/>
        </p:nvSpPr>
        <p:spPr bwMode="auto">
          <a:xfrm>
            <a:off x="5974702" y="1690688"/>
            <a:ext cx="4578461" cy="470898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gn="just"/>
            <a:r>
              <a:rPr lang="en-US" sz="2000" kern="100" dirty="0">
                <a:solidFill>
                  <a:prstClr val="black"/>
                </a:solidFill>
                <a:ea typeface="等线" panose="02010600030101010101" pitchFamily="2" charset="-122"/>
                <a:cs typeface="Times New Roman" panose="02020603050405020304" pitchFamily="18" charset="0"/>
              </a:rPr>
              <a:t>MOV DI, OFFSET DATA</a:t>
            </a:r>
            <a:endParaRPr lang="zh-CN" altLang="en-US" sz="2000" kern="100" dirty="0">
              <a:solidFill>
                <a:prstClr val="black"/>
              </a:solidFill>
              <a:cs typeface="Times New Roman" panose="02020603050405020304" pitchFamily="18" charset="0"/>
            </a:endParaRPr>
          </a:p>
          <a:p>
            <a:pPr algn="just"/>
            <a:r>
              <a:rPr lang="en-US" sz="2000" kern="100" dirty="0">
                <a:solidFill>
                  <a:prstClr val="black"/>
                </a:solidFill>
                <a:ea typeface="等线" panose="02010600030101010101" pitchFamily="2" charset="-122"/>
                <a:cs typeface="Times New Roman" panose="02020603050405020304" pitchFamily="18" charset="0"/>
              </a:rPr>
              <a:t>MOV </a:t>
            </a:r>
            <a:r>
              <a:rPr lang="en-US" sz="2000" kern="100" dirty="0">
                <a:solidFill>
                  <a:srgbClr val="FF0000"/>
                </a:solidFill>
                <a:ea typeface="等线" panose="02010600030101010101" pitchFamily="2" charset="-122"/>
                <a:cs typeface="Times New Roman" panose="02020603050405020304" pitchFamily="18" charset="0"/>
              </a:rPr>
              <a:t>BYTE PTR</a:t>
            </a:r>
            <a:r>
              <a:rPr lang="en-US" sz="2000" kern="100" dirty="0">
                <a:solidFill>
                  <a:prstClr val="black"/>
                </a:solidFill>
                <a:ea typeface="等线" panose="02010600030101010101" pitchFamily="2" charset="-122"/>
                <a:cs typeface="Times New Roman" panose="02020603050405020304" pitchFamily="18" charset="0"/>
              </a:rPr>
              <a:t> UP, 0</a:t>
            </a:r>
            <a:endParaRPr lang="zh-CN" altLang="en-US" sz="2000" kern="100" dirty="0">
              <a:solidFill>
                <a:prstClr val="black"/>
              </a:solidFill>
              <a:cs typeface="Times New Roman" panose="02020603050405020304" pitchFamily="18" charset="0"/>
            </a:endParaRPr>
          </a:p>
          <a:p>
            <a:pPr algn="just"/>
            <a:r>
              <a:rPr lang="en-US" sz="2000" kern="100" dirty="0">
                <a:solidFill>
                  <a:prstClr val="black"/>
                </a:solidFill>
                <a:ea typeface="等线" panose="02010600030101010101" pitchFamily="2" charset="-122"/>
                <a:cs typeface="Times New Roman" panose="02020603050405020304" pitchFamily="18" charset="0"/>
              </a:rPr>
              <a:t>MOV </a:t>
            </a:r>
            <a:r>
              <a:rPr lang="en-US" sz="2000" kern="100" dirty="0">
                <a:solidFill>
                  <a:srgbClr val="FF0000"/>
                </a:solidFill>
                <a:ea typeface="等线" panose="02010600030101010101" pitchFamily="2" charset="-122"/>
                <a:cs typeface="Times New Roman" panose="02020603050405020304" pitchFamily="18" charset="0"/>
              </a:rPr>
              <a:t>BYTE PTR</a:t>
            </a:r>
            <a:r>
              <a:rPr lang="en-US" sz="2000" kern="100" dirty="0">
                <a:solidFill>
                  <a:prstClr val="black"/>
                </a:solidFill>
                <a:ea typeface="等线" panose="02010600030101010101" pitchFamily="2" charset="-122"/>
                <a:cs typeface="Times New Roman" panose="02020603050405020304" pitchFamily="18" charset="0"/>
              </a:rPr>
              <a:t> DOWN, 0</a:t>
            </a:r>
            <a:endParaRPr lang="zh-CN" altLang="en-US" sz="2000" kern="100" dirty="0">
              <a:solidFill>
                <a:prstClr val="black"/>
              </a:solidFill>
              <a:cs typeface="Times New Roman" panose="02020603050405020304" pitchFamily="18" charset="0"/>
            </a:endParaRPr>
          </a:p>
          <a:p>
            <a:pPr algn="just"/>
            <a:r>
              <a:rPr lang="en-US" sz="2000" kern="100" dirty="0">
                <a:solidFill>
                  <a:prstClr val="black"/>
                </a:solidFill>
                <a:ea typeface="等线" panose="02010600030101010101" pitchFamily="2" charset="-122"/>
                <a:cs typeface="Times New Roman" panose="02020603050405020304" pitchFamily="18" charset="0"/>
              </a:rPr>
              <a:t>MOV CX, 100H</a:t>
            </a:r>
            <a:endParaRPr lang="zh-CN" altLang="en-US" sz="2000" kern="100" dirty="0">
              <a:solidFill>
                <a:prstClr val="black"/>
              </a:solidFill>
              <a:cs typeface="Times New Roman" panose="02020603050405020304" pitchFamily="18" charset="0"/>
            </a:endParaRPr>
          </a:p>
          <a:p>
            <a:pPr algn="just"/>
            <a:r>
              <a:rPr lang="en-US" sz="2000" kern="100" dirty="0">
                <a:solidFill>
                  <a:prstClr val="black"/>
                </a:solidFill>
                <a:ea typeface="等线" panose="02010600030101010101" pitchFamily="2" charset="-122"/>
                <a:cs typeface="Times New Roman" panose="02020603050405020304" pitchFamily="18" charset="0"/>
              </a:rPr>
              <a:t>L1: </a:t>
            </a:r>
            <a:endParaRPr lang="zh-CN" altLang="en-US" sz="2000" kern="100" dirty="0">
              <a:solidFill>
                <a:prstClr val="black"/>
              </a:solidFill>
              <a:cs typeface="Times New Roman" panose="02020603050405020304" pitchFamily="18" charset="0"/>
            </a:endParaRPr>
          </a:p>
          <a:p>
            <a:pPr algn="just"/>
            <a:r>
              <a:rPr lang="en-US" sz="2000" kern="100" dirty="0">
                <a:solidFill>
                  <a:prstClr val="black"/>
                </a:solidFill>
                <a:ea typeface="等线" panose="02010600030101010101" pitchFamily="2" charset="-122"/>
                <a:cs typeface="Times New Roman" panose="02020603050405020304" pitchFamily="18" charset="0"/>
              </a:rPr>
              <a:t>	CMP [DI], 42H</a:t>
            </a:r>
            <a:endParaRPr lang="zh-CN" altLang="en-US" sz="2000" kern="100" dirty="0">
              <a:solidFill>
                <a:prstClr val="black"/>
              </a:solidFill>
              <a:cs typeface="Times New Roman" panose="02020603050405020304" pitchFamily="18" charset="0"/>
            </a:endParaRPr>
          </a:p>
          <a:p>
            <a:pPr algn="just"/>
            <a:r>
              <a:rPr lang="en-US" sz="2000" kern="100" dirty="0">
                <a:solidFill>
                  <a:prstClr val="black"/>
                </a:solidFill>
                <a:ea typeface="等线" panose="02010600030101010101" pitchFamily="2" charset="-122"/>
                <a:cs typeface="Times New Roman" panose="02020603050405020304" pitchFamily="18" charset="0"/>
              </a:rPr>
              <a:t>	JE L3</a:t>
            </a:r>
            <a:endParaRPr lang="zh-CN" altLang="en-US" sz="2000" kern="100" dirty="0">
              <a:solidFill>
                <a:prstClr val="black"/>
              </a:solidFill>
              <a:cs typeface="Times New Roman" panose="02020603050405020304" pitchFamily="18" charset="0"/>
            </a:endParaRPr>
          </a:p>
          <a:p>
            <a:pPr algn="just"/>
            <a:r>
              <a:rPr lang="en-US" sz="2000" kern="100" dirty="0">
                <a:solidFill>
                  <a:prstClr val="black"/>
                </a:solidFill>
                <a:ea typeface="等线" panose="02010600030101010101" pitchFamily="2" charset="-122"/>
                <a:cs typeface="Times New Roman" panose="02020603050405020304" pitchFamily="18" charset="0"/>
              </a:rPr>
              <a:t>	JA L2</a:t>
            </a:r>
            <a:endParaRPr lang="zh-CN" altLang="en-US" sz="2000" kern="100" dirty="0">
              <a:solidFill>
                <a:prstClr val="black"/>
              </a:solidFill>
              <a:cs typeface="Times New Roman" panose="02020603050405020304" pitchFamily="18" charset="0"/>
            </a:endParaRPr>
          </a:p>
          <a:p>
            <a:pPr algn="just"/>
            <a:r>
              <a:rPr lang="en-US" sz="2000" kern="100" dirty="0">
                <a:solidFill>
                  <a:prstClr val="black"/>
                </a:solidFill>
                <a:ea typeface="等线" panose="02010600030101010101" pitchFamily="2" charset="-122"/>
                <a:cs typeface="Times New Roman" panose="02020603050405020304" pitchFamily="18" charset="0"/>
              </a:rPr>
              <a:t>	INC </a:t>
            </a:r>
            <a:r>
              <a:rPr lang="en-US" sz="2000" kern="100" dirty="0">
                <a:solidFill>
                  <a:srgbClr val="FF0000"/>
                </a:solidFill>
                <a:ea typeface="等线" panose="02010600030101010101" pitchFamily="2" charset="-122"/>
                <a:cs typeface="Times New Roman" panose="02020603050405020304" pitchFamily="18" charset="0"/>
              </a:rPr>
              <a:t>BYTE PTR</a:t>
            </a:r>
            <a:r>
              <a:rPr lang="en-US" sz="2000" kern="100" dirty="0">
                <a:solidFill>
                  <a:prstClr val="black"/>
                </a:solidFill>
                <a:ea typeface="等线" panose="02010600030101010101" pitchFamily="2" charset="-122"/>
                <a:cs typeface="Times New Roman" panose="02020603050405020304" pitchFamily="18" charset="0"/>
              </a:rPr>
              <a:t> DOWN</a:t>
            </a:r>
            <a:endParaRPr lang="zh-CN" altLang="en-US" sz="2000" kern="100" dirty="0">
              <a:solidFill>
                <a:prstClr val="black"/>
              </a:solidFill>
              <a:cs typeface="Times New Roman" panose="02020603050405020304" pitchFamily="18" charset="0"/>
            </a:endParaRPr>
          </a:p>
          <a:p>
            <a:pPr algn="just"/>
            <a:r>
              <a:rPr lang="en-US" sz="2000" kern="100" dirty="0">
                <a:solidFill>
                  <a:prstClr val="black"/>
                </a:solidFill>
                <a:ea typeface="等线" panose="02010600030101010101" pitchFamily="2" charset="-122"/>
                <a:cs typeface="Times New Roman" panose="02020603050405020304" pitchFamily="18" charset="0"/>
              </a:rPr>
              <a:t>	JMP L3</a:t>
            </a:r>
            <a:endParaRPr lang="zh-CN" altLang="en-US" sz="2000" kern="100" dirty="0">
              <a:solidFill>
                <a:prstClr val="black"/>
              </a:solidFill>
              <a:cs typeface="Times New Roman" panose="02020603050405020304" pitchFamily="18" charset="0"/>
            </a:endParaRPr>
          </a:p>
          <a:p>
            <a:pPr algn="just"/>
            <a:r>
              <a:rPr lang="en-US" sz="2000" kern="100" dirty="0">
                <a:solidFill>
                  <a:prstClr val="black"/>
                </a:solidFill>
                <a:ea typeface="等线" panose="02010600030101010101" pitchFamily="2" charset="-122"/>
                <a:cs typeface="Times New Roman" panose="02020603050405020304" pitchFamily="18" charset="0"/>
              </a:rPr>
              <a:t>L2: </a:t>
            </a:r>
            <a:endParaRPr lang="zh-CN" altLang="en-US" sz="2000" kern="100" dirty="0">
              <a:solidFill>
                <a:prstClr val="black"/>
              </a:solidFill>
              <a:cs typeface="Times New Roman" panose="02020603050405020304" pitchFamily="18" charset="0"/>
            </a:endParaRPr>
          </a:p>
          <a:p>
            <a:pPr indent="266700" algn="just"/>
            <a:r>
              <a:rPr lang="en-US" sz="2000" kern="100" dirty="0">
                <a:solidFill>
                  <a:prstClr val="black"/>
                </a:solidFill>
                <a:ea typeface="等线" panose="02010600030101010101" pitchFamily="2" charset="-122"/>
                <a:cs typeface="Times New Roman" panose="02020603050405020304" pitchFamily="18" charset="0"/>
              </a:rPr>
              <a:t>INC </a:t>
            </a:r>
            <a:r>
              <a:rPr lang="en-US" sz="2000" kern="100" dirty="0">
                <a:solidFill>
                  <a:srgbClr val="FF0000"/>
                </a:solidFill>
                <a:ea typeface="等线" panose="02010600030101010101" pitchFamily="2" charset="-122"/>
                <a:cs typeface="Times New Roman" panose="02020603050405020304" pitchFamily="18" charset="0"/>
              </a:rPr>
              <a:t>BYTE PTR</a:t>
            </a:r>
            <a:r>
              <a:rPr lang="en-US" sz="2000" kern="100" dirty="0">
                <a:solidFill>
                  <a:prstClr val="black"/>
                </a:solidFill>
                <a:ea typeface="等线" panose="02010600030101010101" pitchFamily="2" charset="-122"/>
                <a:cs typeface="Times New Roman" panose="02020603050405020304" pitchFamily="18" charset="0"/>
              </a:rPr>
              <a:t> UP</a:t>
            </a:r>
            <a:endParaRPr lang="zh-CN" altLang="en-US" sz="2000" kern="100" dirty="0">
              <a:solidFill>
                <a:prstClr val="black"/>
              </a:solidFill>
              <a:cs typeface="Times New Roman" panose="02020603050405020304" pitchFamily="18" charset="0"/>
            </a:endParaRPr>
          </a:p>
          <a:p>
            <a:pPr algn="just"/>
            <a:r>
              <a:rPr lang="en-US" sz="2000" kern="100" dirty="0">
                <a:solidFill>
                  <a:prstClr val="black"/>
                </a:solidFill>
                <a:ea typeface="等线" panose="02010600030101010101" pitchFamily="2" charset="-122"/>
                <a:cs typeface="Times New Roman" panose="02020603050405020304" pitchFamily="18" charset="0"/>
              </a:rPr>
              <a:t>L3:</a:t>
            </a:r>
            <a:endParaRPr lang="zh-CN" altLang="en-US" sz="2000" kern="100" dirty="0">
              <a:solidFill>
                <a:prstClr val="black"/>
              </a:solidFill>
              <a:cs typeface="Times New Roman" panose="02020603050405020304" pitchFamily="18" charset="0"/>
            </a:endParaRPr>
          </a:p>
          <a:p>
            <a:pPr algn="just"/>
            <a:r>
              <a:rPr lang="en-US" sz="2000" kern="100" dirty="0">
                <a:solidFill>
                  <a:prstClr val="black"/>
                </a:solidFill>
                <a:ea typeface="等线" panose="02010600030101010101" pitchFamily="2" charset="-122"/>
                <a:cs typeface="Times New Roman" panose="02020603050405020304" pitchFamily="18" charset="0"/>
              </a:rPr>
              <a:t>	INC DI</a:t>
            </a:r>
            <a:endParaRPr lang="zh-CN" altLang="en-US" sz="2000" kern="100" dirty="0">
              <a:solidFill>
                <a:prstClr val="black"/>
              </a:solidFill>
              <a:cs typeface="Times New Roman" panose="02020603050405020304" pitchFamily="18" charset="0"/>
            </a:endParaRPr>
          </a:p>
          <a:p>
            <a:pPr indent="266700" algn="just"/>
            <a:r>
              <a:rPr lang="en-US" sz="2000" kern="100" dirty="0">
                <a:solidFill>
                  <a:prstClr val="black"/>
                </a:solidFill>
                <a:ea typeface="等线" panose="02010600030101010101" pitchFamily="2" charset="-122"/>
                <a:cs typeface="Times New Roman" panose="02020603050405020304" pitchFamily="18" charset="0"/>
              </a:rPr>
              <a:t>LOOP L1</a:t>
            </a:r>
            <a:endParaRPr lang="zh-CN" altLang="en-US" sz="2000" kern="100" dirty="0">
              <a:solidFill>
                <a:prstClr val="black"/>
              </a:solidFill>
              <a:cs typeface="Times New Roman" panose="02020603050405020304" pitchFamily="18" charset="0"/>
            </a:endParaRPr>
          </a:p>
        </p:txBody>
      </p:sp>
    </p:spTree>
    <p:extLst>
      <p:ext uri="{BB962C8B-B14F-4D97-AF65-F5344CB8AC3E}">
        <p14:creationId xmlns:p14="http://schemas.microsoft.com/office/powerpoint/2010/main" val="10213774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a:t>6</a:t>
            </a:r>
            <a:endParaRPr lang="zh-CN" altLang="en-US" dirty="0"/>
          </a:p>
        </p:txBody>
      </p:sp>
      <p:sp>
        <p:nvSpPr>
          <p:cNvPr id="3" name="内容占位符 2"/>
          <p:cNvSpPr>
            <a:spLocks noGrp="1"/>
          </p:cNvSpPr>
          <p:nvPr>
            <p:ph idx="1"/>
          </p:nvPr>
        </p:nvSpPr>
        <p:spPr>
          <a:xfrm>
            <a:off x="838200" y="1380932"/>
            <a:ext cx="4844143" cy="5383762"/>
          </a:xfrm>
        </p:spPr>
        <p:txBody>
          <a:bodyPr>
            <a:normAutofit/>
          </a:bodyPr>
          <a:lstStyle/>
          <a:p>
            <a:r>
              <a:rPr lang="zh-CN" altLang="en-US" sz="2400" dirty="0" smtClean="0"/>
              <a:t>习题</a:t>
            </a:r>
            <a:r>
              <a:rPr lang="en-US" altLang="zh-CN" sz="2400" dirty="0" smtClean="0"/>
              <a:t>41</a:t>
            </a:r>
            <a:r>
              <a:rPr lang="zh-CN" altLang="en-US" sz="2400" dirty="0" smtClean="0"/>
              <a:t>：</a:t>
            </a:r>
            <a:r>
              <a:rPr lang="zh-CN" altLang="zh-CN" sz="2400" dirty="0" smtClean="0"/>
              <a:t>写出</a:t>
            </a:r>
            <a:r>
              <a:rPr lang="zh-CN" altLang="zh-CN" sz="2400" dirty="0"/>
              <a:t>求</a:t>
            </a:r>
            <a:r>
              <a:rPr lang="en-US" altLang="zh-CN" sz="2400" dirty="0"/>
              <a:t>EAX</a:t>
            </a:r>
            <a:r>
              <a:rPr lang="zh-CN" altLang="zh-CN" sz="2400" dirty="0"/>
              <a:t>、</a:t>
            </a:r>
            <a:r>
              <a:rPr lang="en-US" altLang="zh-CN" sz="2400" dirty="0"/>
              <a:t>EBX</a:t>
            </a:r>
            <a:r>
              <a:rPr lang="zh-CN" altLang="zh-CN" sz="2400" dirty="0"/>
              <a:t>、</a:t>
            </a:r>
            <a:r>
              <a:rPr lang="en-US" altLang="zh-CN" sz="2400" dirty="0"/>
              <a:t>ECX</a:t>
            </a:r>
            <a:r>
              <a:rPr lang="zh-CN" altLang="zh-CN" sz="2400" dirty="0"/>
              <a:t>和</a:t>
            </a:r>
            <a:r>
              <a:rPr lang="en-US" altLang="zh-CN" sz="2400" dirty="0"/>
              <a:t>EDX</a:t>
            </a:r>
            <a:r>
              <a:rPr lang="zh-CN" altLang="zh-CN" sz="2400" dirty="0"/>
              <a:t>之和的过程。如果出现进位，将逻辑</a:t>
            </a:r>
            <a:r>
              <a:rPr lang="en-US" altLang="zh-CN" sz="2400" dirty="0"/>
              <a:t>1</a:t>
            </a:r>
            <a:r>
              <a:rPr lang="zh-CN" altLang="zh-CN" sz="2400" dirty="0"/>
              <a:t>放入</a:t>
            </a:r>
            <a:r>
              <a:rPr lang="en-US" altLang="zh-CN" sz="2400" dirty="0"/>
              <a:t>EDI</a:t>
            </a:r>
            <a:r>
              <a:rPr lang="zh-CN" altLang="zh-CN" sz="2400" dirty="0"/>
              <a:t>，如果不出现进位，将</a:t>
            </a:r>
            <a:r>
              <a:rPr lang="en-US" altLang="zh-CN" sz="2400" dirty="0"/>
              <a:t>0</a:t>
            </a:r>
            <a:r>
              <a:rPr lang="zh-CN" altLang="zh-CN" sz="2400" dirty="0"/>
              <a:t>放入</a:t>
            </a:r>
            <a:r>
              <a:rPr lang="en-US" altLang="zh-CN" sz="2400" dirty="0"/>
              <a:t>EDI</a:t>
            </a:r>
            <a:r>
              <a:rPr lang="zh-CN" altLang="zh-CN" sz="2400" dirty="0"/>
              <a:t>。程序执行后，和要放在</a:t>
            </a:r>
            <a:r>
              <a:rPr lang="en-US" altLang="zh-CN" sz="2400" dirty="0"/>
              <a:t>EAX</a:t>
            </a:r>
            <a:r>
              <a:rPr lang="zh-CN" altLang="zh-CN" sz="2400" dirty="0"/>
              <a:t>中。</a:t>
            </a:r>
            <a:endParaRPr lang="zh-CN" altLang="en-US" sz="2400" dirty="0"/>
          </a:p>
          <a:p>
            <a:pPr marL="457200" lvl="1" indent="0">
              <a:buNone/>
            </a:pPr>
            <a:endParaRPr lang="en-US" altLang="zh-CN" sz="2000" dirty="0" smtClean="0"/>
          </a:p>
          <a:p>
            <a:pPr marL="0" indent="0">
              <a:buNone/>
            </a:pPr>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a:p>
          <a:p>
            <a:pPr marL="800100" lvl="3" indent="-342900">
              <a:lnSpc>
                <a:spcPct val="100000"/>
              </a:lnSpc>
              <a:spcBef>
                <a:spcPts val="1000"/>
              </a:spcBef>
            </a:pPr>
            <a:endParaRPr lang="zh-CN" altLang="zh-CN" sz="2200" dirty="0"/>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pPr marL="0" indent="0">
              <a:buNone/>
            </a:pPr>
            <a:endParaRPr lang="en-US" altLang="zh-CN" sz="2400" dirty="0">
              <a:latin typeface="Calibri" panose="020F0502020204030204" pitchFamily="34" charset="0"/>
              <a:cs typeface="Calibri" panose="020F0502020204030204" pitchFamily="34" charset="0"/>
            </a:endParaRPr>
          </a:p>
        </p:txBody>
      </p:sp>
      <p:sp>
        <p:nvSpPr>
          <p:cNvPr id="5" name="文本框 2"/>
          <p:cNvSpPr txBox="1">
            <a:spLocks noChangeArrowheads="1"/>
          </p:cNvSpPr>
          <p:nvPr/>
        </p:nvSpPr>
        <p:spPr bwMode="auto">
          <a:xfrm>
            <a:off x="6337365" y="1458009"/>
            <a:ext cx="3888447" cy="40934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indent="266700" algn="just">
              <a:spcAft>
                <a:spcPts val="0"/>
              </a:spcAft>
            </a:pPr>
            <a:r>
              <a:rPr lang="en-US" sz="2000" kern="100" dirty="0">
                <a:effectLst/>
                <a:latin typeface="等线" panose="02010600030101010101" pitchFamily="2" charset="-122"/>
                <a:ea typeface="等线" panose="02010600030101010101" pitchFamily="2" charset="-122"/>
                <a:cs typeface="Times New Roman" panose="02020603050405020304" pitchFamily="18" charset="0"/>
              </a:rPr>
              <a:t>MOV EDI, 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sz="2000" kern="100" dirty="0">
                <a:effectLst/>
                <a:latin typeface="等线" panose="02010600030101010101" pitchFamily="2" charset="-122"/>
                <a:ea typeface="等线" panose="02010600030101010101" pitchFamily="2" charset="-122"/>
                <a:cs typeface="Times New Roman" panose="02020603050405020304" pitchFamily="18" charset="0"/>
              </a:rPr>
              <a:t>ADD EAX, EBX</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sz="2000" kern="100" dirty="0">
                <a:effectLst/>
                <a:latin typeface="等线" panose="02010600030101010101" pitchFamily="2" charset="-122"/>
                <a:ea typeface="等线" panose="02010600030101010101" pitchFamily="2" charset="-122"/>
                <a:cs typeface="Times New Roman" panose="02020603050405020304" pitchFamily="18" charset="0"/>
              </a:rPr>
              <a:t>JNC </a:t>
            </a:r>
            <a:r>
              <a:rPr lang="en-US" sz="2000" kern="100" dirty="0" smtClean="0">
                <a:effectLst/>
                <a:latin typeface="等线" panose="02010600030101010101" pitchFamily="2" charset="-122"/>
                <a:ea typeface="等线" panose="02010600030101010101" pitchFamily="2" charset="-122"/>
                <a:cs typeface="Times New Roman" panose="02020603050405020304" pitchFamily="18" charset="0"/>
              </a:rPr>
              <a:t>L1 </a:t>
            </a:r>
            <a:r>
              <a:rPr lang="en-US" sz="20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a:t>
            </a:r>
            <a:r>
              <a:rPr lang="zh-CN" altLang="en-US" sz="2000" kern="100" dirty="0" smtClean="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没有进位，则跳转</a:t>
            </a:r>
            <a:endParaRPr lang="zh-CN" sz="20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sz="2000" kern="100" dirty="0">
                <a:effectLst/>
                <a:latin typeface="等线" panose="02010600030101010101" pitchFamily="2" charset="-122"/>
                <a:ea typeface="等线" panose="02010600030101010101" pitchFamily="2" charset="-122"/>
                <a:cs typeface="Times New Roman" panose="02020603050405020304" pitchFamily="18" charset="0"/>
              </a:rPr>
              <a:t>MOV EDI, 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2000" kern="100" dirty="0">
                <a:effectLst/>
                <a:latin typeface="等线" panose="02010600030101010101" pitchFamily="2" charset="-122"/>
                <a:ea typeface="等线" panose="02010600030101010101" pitchFamily="2" charset="-122"/>
                <a:cs typeface="Times New Roman" panose="02020603050405020304" pitchFamily="18" charset="0"/>
              </a:rPr>
              <a:t>L1: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sz="2000" kern="100" dirty="0">
                <a:effectLst/>
                <a:latin typeface="等线" panose="02010600030101010101" pitchFamily="2" charset="-122"/>
                <a:ea typeface="等线" panose="02010600030101010101" pitchFamily="2" charset="-122"/>
                <a:cs typeface="Times New Roman" panose="02020603050405020304" pitchFamily="18" charset="0"/>
              </a:rPr>
              <a:t>ADD EAX, ECX</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sz="2000" kern="100" dirty="0">
                <a:effectLst/>
                <a:latin typeface="等线" panose="02010600030101010101" pitchFamily="2" charset="-122"/>
                <a:ea typeface="等线" panose="02010600030101010101" pitchFamily="2" charset="-122"/>
                <a:cs typeface="Times New Roman" panose="02020603050405020304" pitchFamily="18" charset="0"/>
              </a:rPr>
              <a:t>JNC L2</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sz="2000" kern="100" dirty="0">
                <a:effectLst/>
                <a:latin typeface="等线" panose="02010600030101010101" pitchFamily="2" charset="-122"/>
                <a:ea typeface="等线" panose="02010600030101010101" pitchFamily="2" charset="-122"/>
                <a:cs typeface="Times New Roman" panose="02020603050405020304" pitchFamily="18" charset="0"/>
              </a:rPr>
              <a:t>MOV EDI, 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2000" kern="100" dirty="0">
                <a:effectLst/>
                <a:latin typeface="等线" panose="02010600030101010101" pitchFamily="2" charset="-122"/>
                <a:ea typeface="等线" panose="02010600030101010101" pitchFamily="2" charset="-122"/>
                <a:cs typeface="Times New Roman" panose="02020603050405020304" pitchFamily="18" charset="0"/>
              </a:rPr>
              <a:t>L2:</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sz="2000" kern="100" dirty="0">
                <a:effectLst/>
                <a:latin typeface="等线" panose="02010600030101010101" pitchFamily="2" charset="-122"/>
                <a:ea typeface="等线" panose="02010600030101010101" pitchFamily="2" charset="-122"/>
                <a:cs typeface="Times New Roman" panose="02020603050405020304" pitchFamily="18" charset="0"/>
              </a:rPr>
              <a:t>ADD EAX, EDX</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sz="2000" kern="100" dirty="0">
                <a:effectLst/>
                <a:latin typeface="等线" panose="02010600030101010101" pitchFamily="2" charset="-122"/>
                <a:ea typeface="等线" panose="02010600030101010101" pitchFamily="2" charset="-122"/>
                <a:cs typeface="Times New Roman" panose="02020603050405020304" pitchFamily="18" charset="0"/>
              </a:rPr>
              <a:t>JNC END</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sz="2000" kern="100" dirty="0">
                <a:effectLst/>
                <a:latin typeface="等线" panose="02010600030101010101" pitchFamily="2" charset="-122"/>
                <a:ea typeface="等线" panose="02010600030101010101" pitchFamily="2" charset="-122"/>
                <a:cs typeface="Times New Roman" panose="02020603050405020304" pitchFamily="18" charset="0"/>
              </a:rPr>
              <a:t>MOV EDI, 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2000" kern="100" dirty="0">
                <a:effectLst/>
                <a:latin typeface="等线" panose="02010600030101010101" pitchFamily="2" charset="-122"/>
                <a:ea typeface="等线" panose="02010600030101010101" pitchFamily="2" charset="-122"/>
                <a:cs typeface="Times New Roman" panose="02020603050405020304" pitchFamily="18" charset="0"/>
              </a:rPr>
              <a:t>END:</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94336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344700" lvl="1" indent="-342900">
                  <a:spcBef>
                    <a:spcPts val="0"/>
                  </a:spcBef>
                </a:pPr>
                <a:r>
                  <a:rPr lang="zh-CN" altLang="en-US" dirty="0">
                    <a:latin typeface="Calibri" panose="020F0502020204030204" pitchFamily="34" charset="0"/>
                    <a:cs typeface="Calibri" panose="020F0502020204030204" pitchFamily="34" charset="0"/>
                  </a:rPr>
                  <a:t>习题</a:t>
                </a:r>
                <a:r>
                  <a:rPr lang="en-US" altLang="zh-CN" dirty="0">
                    <a:latin typeface="Calibri" panose="020F0502020204030204" pitchFamily="34" charset="0"/>
                    <a:cs typeface="Calibri" panose="020F0502020204030204" pitchFamily="34" charset="0"/>
                  </a:rPr>
                  <a:t>53</a:t>
                </a:r>
                <a:r>
                  <a:rPr lang="zh-CN" altLang="en-US" dirty="0">
                    <a:latin typeface="Calibri" panose="020F0502020204030204" pitchFamily="34" charset="0"/>
                    <a:cs typeface="Calibri" panose="020F0502020204030204" pitchFamily="34" charset="0"/>
                  </a:rPr>
                  <a:t>：</a:t>
                </a:r>
                <a14:m>
                  <m:oMath xmlns:m="http://schemas.openxmlformats.org/officeDocument/2006/math">
                    <m:acc>
                      <m:accPr>
                        <m:chr m:val="̅"/>
                        <m:ctrlPr>
                          <a:rPr lang="en-US" altLang="zh-CN" i="1" dirty="0">
                            <a:latin typeface="Cambria Math" panose="02040503050406030204" pitchFamily="18" charset="0"/>
                          </a:rPr>
                        </m:ctrlPr>
                      </m:accPr>
                      <m:e>
                        <m:r>
                          <a:rPr lang="en-US" altLang="zh-CN" b="0" i="1" dirty="0">
                            <a:latin typeface="Cambria Math" panose="02040503050406030204" pitchFamily="18" charset="0"/>
                          </a:rPr>
                          <m:t>𝐼𝑂𝑅𝐶</m:t>
                        </m:r>
                      </m:e>
                    </m:acc>
                    <m:r>
                      <a:rPr lang="zh-CN" altLang="en-US" b="0" i="1" dirty="0">
                        <a:latin typeface="Cambria Math" panose="02040503050406030204" pitchFamily="18" charset="0"/>
                      </a:rPr>
                      <m:t>信号的</m:t>
                    </m:r>
                  </m:oMath>
                </a14:m>
                <a:r>
                  <a:rPr lang="zh-CN" altLang="en-US" dirty="0">
                    <a:latin typeface="Calibri" panose="020F0502020204030204" pitchFamily="34" charset="0"/>
                    <a:cs typeface="Calibri" panose="020F0502020204030204" pitchFamily="34" charset="0"/>
                  </a:rPr>
                  <a:t>作用是什么？</a:t>
                </a:r>
                <a:endParaRPr lang="en-US" altLang="zh-CN" dirty="0">
                  <a:latin typeface="Calibri" panose="020F0502020204030204" pitchFamily="34" charset="0"/>
                  <a:cs typeface="Calibri" panose="020F0502020204030204" pitchFamily="34" charset="0"/>
                </a:endParaRPr>
              </a:p>
              <a:p>
                <a:pPr marL="685800" lvl="2">
                  <a:spcBef>
                    <a:spcPts val="1000"/>
                  </a:spcBef>
                </a:pPr>
                <a:r>
                  <a:rPr lang="zh-CN" altLang="en-US" sz="2400" dirty="0">
                    <a:latin typeface="Calibri" panose="020F0502020204030204" pitchFamily="34" charset="0"/>
                    <a:cs typeface="Calibri" panose="020F0502020204030204" pitchFamily="34" charset="0"/>
                  </a:rPr>
                  <a:t>答案：</a:t>
                </a:r>
                <a:r>
                  <a:rPr lang="en-US" altLang="zh-CN" sz="2400" dirty="0">
                    <a:latin typeface="Calibri" panose="020F0502020204030204" pitchFamily="34" charset="0"/>
                    <a:cs typeface="Calibri" panose="020F0502020204030204" pitchFamily="34" charset="0"/>
                  </a:rPr>
                  <a:t>I/O</a:t>
                </a:r>
                <a:r>
                  <a:rPr lang="zh-CN" altLang="en-US" sz="2400" dirty="0">
                    <a:latin typeface="Calibri" panose="020F0502020204030204" pitchFamily="34" charset="0"/>
                    <a:cs typeface="Calibri" panose="020F0502020204030204" pitchFamily="34" charset="0"/>
                  </a:rPr>
                  <a:t>读控制，低电平有效</a:t>
                </a:r>
                <a:r>
                  <a:rPr lang="zh-CN" altLang="en-US" sz="2400" dirty="0" smtClean="0">
                    <a:latin typeface="Calibri" panose="020F0502020204030204" pitchFamily="34" charset="0"/>
                    <a:cs typeface="Calibri" panose="020F0502020204030204" pitchFamily="34" charset="0"/>
                  </a:rPr>
                  <a:t>（详细</a:t>
                </a:r>
                <a:r>
                  <a:rPr lang="zh-CN" altLang="en-US" sz="2400" dirty="0">
                    <a:latin typeface="Calibri" panose="020F0502020204030204" pitchFamily="34" charset="0"/>
                    <a:cs typeface="Calibri" panose="020F0502020204030204" pitchFamily="34" charset="0"/>
                  </a:rPr>
                  <a:t>可见课本</a:t>
                </a:r>
                <a:r>
                  <a:rPr lang="en-US" altLang="zh-CN" sz="2400" dirty="0" smtClean="0">
                    <a:latin typeface="Calibri" panose="020F0502020204030204" pitchFamily="34" charset="0"/>
                    <a:cs typeface="Calibri" panose="020F0502020204030204" pitchFamily="34" charset="0"/>
                  </a:rPr>
                  <a:t>P20</a:t>
                </a:r>
                <a:r>
                  <a:rPr lang="zh-CN" altLang="en-US" sz="2400" dirty="0" smtClean="0">
                    <a:latin typeface="Calibri" panose="020F0502020204030204" pitchFamily="34" charset="0"/>
                    <a:cs typeface="Calibri" panose="020F0502020204030204" pitchFamily="34" charset="0"/>
                  </a:rPr>
                  <a:t>）</a:t>
                </a:r>
                <a:endParaRPr lang="en-US" altLang="zh-CN" sz="2400" dirty="0" smtClean="0">
                  <a:latin typeface="Calibri" panose="020F0502020204030204" pitchFamily="34" charset="0"/>
                  <a:cs typeface="Calibri" panose="020F0502020204030204" pitchFamily="34" charset="0"/>
                </a:endParaRPr>
              </a:p>
              <a:p>
                <a:pPr marL="685800" lvl="2">
                  <a:spcBef>
                    <a:spcPts val="1000"/>
                  </a:spcBef>
                </a:pPr>
                <a:endParaRPr lang="en-US" altLang="zh-CN" sz="2400" dirty="0">
                  <a:latin typeface="Calibri" panose="020F0502020204030204" pitchFamily="34" charset="0"/>
                  <a:cs typeface="Calibri" panose="020F0502020204030204" pitchFamily="34" charset="0"/>
                </a:endParaRPr>
              </a:p>
              <a:p>
                <a:pPr marL="685800" lvl="2">
                  <a:spcBef>
                    <a:spcPts val="1000"/>
                  </a:spcBef>
                </a:pPr>
                <a:endParaRPr lang="en-US" altLang="zh-CN" sz="2400" dirty="0" smtClean="0">
                  <a:latin typeface="Calibri" panose="020F0502020204030204" pitchFamily="34" charset="0"/>
                  <a:cs typeface="Calibri" panose="020F0502020204030204" pitchFamily="34" charset="0"/>
                </a:endParaRPr>
              </a:p>
              <a:p>
                <a:pPr marL="685800" lvl="2">
                  <a:spcBef>
                    <a:spcPts val="1000"/>
                  </a:spcBef>
                </a:pPr>
                <a:endParaRPr lang="en-US" altLang="zh-CN" sz="2400" dirty="0">
                  <a:latin typeface="Calibri" panose="020F0502020204030204" pitchFamily="34" charset="0"/>
                  <a:cs typeface="Calibri" panose="020F0502020204030204" pitchFamily="34" charset="0"/>
                </a:endParaRPr>
              </a:p>
              <a:p>
                <a:pPr lvl="0"/>
                <a:r>
                  <a:rPr lang="zh-CN" altLang="en-US" sz="2400" dirty="0">
                    <a:solidFill>
                      <a:prstClr val="black"/>
                    </a:solidFill>
                    <a:latin typeface="Calibri" panose="020F0502020204030204" pitchFamily="34" charset="0"/>
                    <a:cs typeface="Calibri" panose="020F0502020204030204" pitchFamily="34" charset="0"/>
                  </a:rPr>
                  <a:t>习题</a:t>
                </a:r>
                <a:r>
                  <a:rPr lang="en-US" altLang="zh-CN" sz="2400" dirty="0">
                    <a:solidFill>
                      <a:prstClr val="black"/>
                    </a:solidFill>
                    <a:latin typeface="Calibri" panose="020F0502020204030204" pitchFamily="34" charset="0"/>
                    <a:cs typeface="Calibri" panose="020F0502020204030204" pitchFamily="34" charset="0"/>
                  </a:rPr>
                  <a:t>69</a:t>
                </a:r>
                <a:r>
                  <a:rPr lang="zh-CN" altLang="en-US" sz="2400" dirty="0">
                    <a:solidFill>
                      <a:prstClr val="black"/>
                    </a:solidFill>
                    <a:latin typeface="Calibri" panose="020F0502020204030204" pitchFamily="34" charset="0"/>
                    <a:cs typeface="Calibri" panose="020F0502020204030204" pitchFamily="34" charset="0"/>
                  </a:rPr>
                  <a:t>：</a:t>
                </a:r>
                <a14:m>
                  <m:oMath xmlns:m="http://schemas.openxmlformats.org/officeDocument/2006/math">
                    <m:r>
                      <a:rPr lang="zh-CN" altLang="en-US" sz="2400" b="0" i="1" dirty="0">
                        <a:solidFill>
                          <a:prstClr val="black"/>
                        </a:solidFill>
                        <a:latin typeface="Cambria Math" panose="02040503050406030204" pitchFamily="18" charset="0"/>
                      </a:rPr>
                      <m:t>什么</m:t>
                    </m:r>
                  </m:oMath>
                </a14:m>
                <a:r>
                  <a:rPr lang="zh-CN" altLang="en-US" sz="2400" dirty="0">
                    <a:solidFill>
                      <a:prstClr val="black"/>
                    </a:solidFill>
                    <a:latin typeface="Calibri" panose="020F0502020204030204" pitchFamily="34" charset="0"/>
                    <a:cs typeface="Calibri" panose="020F0502020204030204" pitchFamily="34" charset="0"/>
                  </a:rPr>
                  <a:t>是</a:t>
                </a:r>
                <a:r>
                  <a:rPr lang="en-US" altLang="zh-CN" sz="2400" dirty="0">
                    <a:solidFill>
                      <a:prstClr val="black"/>
                    </a:solidFill>
                    <a:latin typeface="Calibri" panose="020F0502020204030204" pitchFamily="34" charset="0"/>
                    <a:cs typeface="Calibri" panose="020F0502020204030204" pitchFamily="34" charset="0"/>
                  </a:rPr>
                  <a:t>Unicode</a:t>
                </a:r>
                <a:r>
                  <a:rPr lang="zh-CN" altLang="en-US" sz="2400" dirty="0" smtClean="0">
                    <a:solidFill>
                      <a:prstClr val="black"/>
                    </a:solidFill>
                    <a:latin typeface="Calibri" panose="020F0502020204030204" pitchFamily="34" charset="0"/>
                    <a:cs typeface="Calibri" panose="020F0502020204030204" pitchFamily="34" charset="0"/>
                  </a:rPr>
                  <a:t>？</a:t>
                </a:r>
                <a:endParaRPr lang="en-US" altLang="zh-CN" sz="2400" dirty="0" smtClean="0">
                  <a:solidFill>
                    <a:prstClr val="black"/>
                  </a:solidFill>
                  <a:latin typeface="Calibri" panose="020F0502020204030204" pitchFamily="34" charset="0"/>
                  <a:cs typeface="Calibri" panose="020F0502020204030204" pitchFamily="34" charset="0"/>
                </a:endParaRPr>
              </a:p>
              <a:p>
                <a:pPr lvl="1"/>
                <a:r>
                  <a:rPr lang="zh-CN" altLang="en-US" dirty="0" smtClean="0">
                    <a:solidFill>
                      <a:prstClr val="black"/>
                    </a:solidFill>
                    <a:latin typeface="Calibri" panose="020F0502020204030204" pitchFamily="34" charset="0"/>
                    <a:cs typeface="Calibri" panose="020F0502020204030204" pitchFamily="34" charset="0"/>
                  </a:rPr>
                  <a:t>见课本</a:t>
                </a:r>
                <a:r>
                  <a:rPr lang="en-US" altLang="zh-CN" dirty="0">
                    <a:solidFill>
                      <a:prstClr val="black"/>
                    </a:solidFill>
                    <a:latin typeface="Calibri" panose="020F0502020204030204" pitchFamily="34" charset="0"/>
                    <a:cs typeface="Calibri" panose="020F0502020204030204" pitchFamily="34" charset="0"/>
                  </a:rPr>
                  <a:t>P</a:t>
                </a:r>
                <a:r>
                  <a:rPr lang="en-US" altLang="zh-CN" dirty="0" smtClean="0">
                    <a:solidFill>
                      <a:prstClr val="black"/>
                    </a:solidFill>
                    <a:latin typeface="Calibri" panose="020F0502020204030204" pitchFamily="34" charset="0"/>
                    <a:cs typeface="Calibri" panose="020F0502020204030204" pitchFamily="34" charset="0"/>
                  </a:rPr>
                  <a:t>26</a:t>
                </a:r>
                <a:endParaRPr lang="en-US" altLang="zh-CN" dirty="0">
                  <a:solidFill>
                    <a:prstClr val="black"/>
                  </a:solidFill>
                  <a:latin typeface="Calibri" panose="020F0502020204030204" pitchFamily="34" charset="0"/>
                  <a:cs typeface="Calibri" panose="020F0502020204030204" pitchFamily="34" charset="0"/>
                </a:endParaRPr>
              </a:p>
              <a:p>
                <a:pPr marL="685800" lvl="2">
                  <a:spcBef>
                    <a:spcPts val="1000"/>
                  </a:spcBef>
                </a:pPr>
                <a:endParaRPr lang="zh-CN" altLang="en-US" dirty="0">
                  <a:latin typeface="Calibri" panose="020F0502020204030204" pitchFamily="34" charset="0"/>
                  <a:cs typeface="Calibri" panose="020F0502020204030204" pitchFamily="34"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1426260" y="2961708"/>
            <a:ext cx="9108002" cy="898085"/>
          </a:xfrm>
          <a:prstGeom prst="rect">
            <a:avLst/>
          </a:prstGeom>
        </p:spPr>
      </p:pic>
      <p:pic>
        <p:nvPicPr>
          <p:cNvPr id="6" name="图片 5"/>
          <p:cNvPicPr>
            <a:picLocks noChangeAspect="1"/>
          </p:cNvPicPr>
          <p:nvPr/>
        </p:nvPicPr>
        <p:blipFill>
          <a:blip r:embed="rId4"/>
          <a:stretch>
            <a:fillRect/>
          </a:stretch>
        </p:blipFill>
        <p:spPr>
          <a:xfrm>
            <a:off x="1426260" y="4869587"/>
            <a:ext cx="6312322" cy="297581"/>
          </a:xfrm>
          <a:prstGeom prst="rect">
            <a:avLst/>
          </a:prstGeom>
        </p:spPr>
      </p:pic>
      <p:pic>
        <p:nvPicPr>
          <p:cNvPr id="7" name="图片 6"/>
          <p:cNvPicPr>
            <a:picLocks noChangeAspect="1"/>
          </p:cNvPicPr>
          <p:nvPr/>
        </p:nvPicPr>
        <p:blipFill>
          <a:blip r:embed="rId5"/>
          <a:stretch>
            <a:fillRect/>
          </a:stretch>
        </p:blipFill>
        <p:spPr>
          <a:xfrm>
            <a:off x="1303200" y="5265226"/>
            <a:ext cx="7467578" cy="813678"/>
          </a:xfrm>
          <a:prstGeom prst="rect">
            <a:avLst/>
          </a:prstGeom>
        </p:spPr>
      </p:pic>
    </p:spTree>
    <p:extLst>
      <p:ext uri="{BB962C8B-B14F-4D97-AF65-F5344CB8AC3E}">
        <p14:creationId xmlns:p14="http://schemas.microsoft.com/office/powerpoint/2010/main" val="23572547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a:t>6</a:t>
            </a:r>
            <a:endParaRPr lang="zh-CN" altLang="en-US" dirty="0"/>
          </a:p>
        </p:txBody>
      </p:sp>
      <p:sp>
        <p:nvSpPr>
          <p:cNvPr id="3" name="内容占位符 2"/>
          <p:cNvSpPr>
            <a:spLocks noGrp="1"/>
          </p:cNvSpPr>
          <p:nvPr>
            <p:ph idx="1"/>
          </p:nvPr>
        </p:nvSpPr>
        <p:spPr>
          <a:xfrm>
            <a:off x="838200" y="1380932"/>
            <a:ext cx="10515600" cy="5383762"/>
          </a:xfrm>
        </p:spPr>
        <p:txBody>
          <a:bodyPr>
            <a:normAutofit/>
          </a:bodyPr>
          <a:lstStyle/>
          <a:p>
            <a:r>
              <a:rPr lang="zh-CN" altLang="en-US" sz="2400" dirty="0"/>
              <a:t>习题</a:t>
            </a:r>
            <a:r>
              <a:rPr lang="en-US" altLang="zh-CN" sz="2400" dirty="0" smtClean="0"/>
              <a:t>47</a:t>
            </a:r>
            <a:r>
              <a:rPr lang="zh-CN" altLang="en-US" sz="2400" dirty="0" smtClean="0"/>
              <a:t>：</a:t>
            </a:r>
            <a:r>
              <a:rPr lang="en-US" altLang="zh-CN" sz="2400" dirty="0" smtClean="0"/>
              <a:t>IRET </a:t>
            </a:r>
            <a:r>
              <a:rPr lang="zh-CN" altLang="zh-CN" sz="2400" dirty="0"/>
              <a:t>指令和</a:t>
            </a:r>
            <a:r>
              <a:rPr lang="en-US" altLang="zh-CN" sz="2400" dirty="0"/>
              <a:t>RET</a:t>
            </a:r>
            <a:r>
              <a:rPr lang="zh-CN" altLang="zh-CN" sz="2400" dirty="0"/>
              <a:t>指令有什么区别</a:t>
            </a:r>
            <a:r>
              <a:rPr lang="zh-CN" altLang="zh-CN" sz="2400" dirty="0" smtClean="0"/>
              <a:t>？</a:t>
            </a:r>
            <a:endParaRPr lang="en-US" altLang="zh-CN" sz="2400" dirty="0" smtClean="0"/>
          </a:p>
          <a:p>
            <a:pPr lvl="1"/>
            <a:r>
              <a:rPr lang="zh-CN" altLang="en-US" sz="2000" dirty="0" smtClean="0">
                <a:solidFill>
                  <a:srgbClr val="FF0000"/>
                </a:solidFill>
              </a:rPr>
              <a:t>参考</a:t>
            </a:r>
            <a:r>
              <a:rPr lang="en-US" altLang="zh-CN" sz="2000" dirty="0" smtClean="0">
                <a:solidFill>
                  <a:srgbClr val="FF0000"/>
                </a:solidFill>
              </a:rPr>
              <a:t>P156 ,P158-159</a:t>
            </a:r>
            <a:endParaRPr lang="zh-CN" altLang="zh-CN" sz="2000" dirty="0">
              <a:solidFill>
                <a:srgbClr val="FF0000"/>
              </a:solidFill>
            </a:endParaRPr>
          </a:p>
          <a:p>
            <a:pPr lvl="1"/>
            <a:r>
              <a:rPr lang="zh-CN" altLang="zh-CN" sz="2000" dirty="0">
                <a:solidFill>
                  <a:srgbClr val="FF0000"/>
                </a:solidFill>
              </a:rPr>
              <a:t>返回指令（</a:t>
            </a:r>
            <a:r>
              <a:rPr lang="en-US" altLang="zh-CN" sz="2000" dirty="0">
                <a:solidFill>
                  <a:srgbClr val="FF0000"/>
                </a:solidFill>
              </a:rPr>
              <a:t>RET</a:t>
            </a:r>
            <a:r>
              <a:rPr lang="zh-CN" altLang="zh-CN" sz="2000" dirty="0">
                <a:solidFill>
                  <a:srgbClr val="FF0000"/>
                </a:solidFill>
              </a:rPr>
              <a:t>）从堆栈中取出</a:t>
            </a:r>
            <a:r>
              <a:rPr lang="en-US" altLang="zh-CN" sz="2000" dirty="0">
                <a:solidFill>
                  <a:srgbClr val="FF0000"/>
                </a:solidFill>
              </a:rPr>
              <a:t>16</a:t>
            </a:r>
            <a:r>
              <a:rPr lang="zh-CN" altLang="zh-CN" sz="2000" dirty="0">
                <a:solidFill>
                  <a:srgbClr val="FF0000"/>
                </a:solidFill>
              </a:rPr>
              <a:t>位数字（近返回）放入</a:t>
            </a:r>
            <a:r>
              <a:rPr lang="en-US" altLang="zh-CN" sz="2000" dirty="0">
                <a:solidFill>
                  <a:srgbClr val="FF0000"/>
                </a:solidFill>
              </a:rPr>
              <a:t>IP</a:t>
            </a:r>
            <a:r>
              <a:rPr lang="zh-CN" altLang="zh-CN" sz="2000" dirty="0">
                <a:solidFill>
                  <a:srgbClr val="FF0000"/>
                </a:solidFill>
              </a:rPr>
              <a:t>，或者取出</a:t>
            </a:r>
            <a:r>
              <a:rPr lang="en-US" altLang="zh-CN" sz="2000" dirty="0">
                <a:solidFill>
                  <a:srgbClr val="FF0000"/>
                </a:solidFill>
              </a:rPr>
              <a:t>32</a:t>
            </a:r>
            <a:r>
              <a:rPr lang="zh-CN" altLang="zh-CN" sz="2000" dirty="0">
                <a:solidFill>
                  <a:srgbClr val="FF0000"/>
                </a:solidFill>
              </a:rPr>
              <a:t>位数字（远返回）放入</a:t>
            </a:r>
            <a:r>
              <a:rPr lang="en-US" altLang="zh-CN" sz="2000" dirty="0">
                <a:solidFill>
                  <a:srgbClr val="FF0000"/>
                </a:solidFill>
              </a:rPr>
              <a:t>IP</a:t>
            </a:r>
            <a:r>
              <a:rPr lang="zh-CN" altLang="zh-CN" sz="2000" dirty="0">
                <a:solidFill>
                  <a:srgbClr val="FF0000"/>
                </a:solidFill>
              </a:rPr>
              <a:t>和</a:t>
            </a:r>
            <a:r>
              <a:rPr lang="en-US" altLang="zh-CN" sz="2000" dirty="0">
                <a:solidFill>
                  <a:srgbClr val="FF0000"/>
                </a:solidFill>
              </a:rPr>
              <a:t>CS</a:t>
            </a:r>
            <a:r>
              <a:rPr lang="zh-CN" altLang="zh-CN" sz="2000" dirty="0">
                <a:solidFill>
                  <a:srgbClr val="FF0000"/>
                </a:solidFill>
              </a:rPr>
              <a:t>中</a:t>
            </a:r>
            <a:r>
              <a:rPr lang="zh-CN" altLang="zh-CN" sz="2000" dirty="0" smtClean="0">
                <a:solidFill>
                  <a:srgbClr val="FF0000"/>
                </a:solidFill>
              </a:rPr>
              <a:t>。</a:t>
            </a:r>
            <a:endParaRPr lang="en-US" altLang="zh-CN" sz="2000" dirty="0" smtClean="0">
              <a:solidFill>
                <a:srgbClr val="FF0000"/>
              </a:solidFill>
            </a:endParaRPr>
          </a:p>
          <a:p>
            <a:pPr lvl="1"/>
            <a:r>
              <a:rPr lang="zh-CN" altLang="zh-CN" sz="2000" dirty="0" smtClean="0">
                <a:solidFill>
                  <a:srgbClr val="FF0000"/>
                </a:solidFill>
              </a:rPr>
              <a:t>与</a:t>
            </a:r>
            <a:r>
              <a:rPr lang="en-US" altLang="zh-CN" sz="2000" dirty="0">
                <a:solidFill>
                  <a:srgbClr val="FF0000"/>
                </a:solidFill>
              </a:rPr>
              <a:t>RET</a:t>
            </a:r>
            <a:r>
              <a:rPr lang="zh-CN" altLang="zh-CN" sz="2000" dirty="0">
                <a:solidFill>
                  <a:srgbClr val="FF0000"/>
                </a:solidFill>
              </a:rPr>
              <a:t>指令不同，</a:t>
            </a:r>
            <a:r>
              <a:rPr lang="en-US" altLang="zh-CN" sz="2000" dirty="0">
                <a:solidFill>
                  <a:srgbClr val="FF0000"/>
                </a:solidFill>
              </a:rPr>
              <a:t>IRET</a:t>
            </a:r>
            <a:r>
              <a:rPr lang="zh-CN" altLang="zh-CN" sz="2000" dirty="0">
                <a:solidFill>
                  <a:srgbClr val="FF0000"/>
                </a:solidFill>
              </a:rPr>
              <a:t>指令能够：</a:t>
            </a:r>
            <a:r>
              <a:rPr lang="en-US" altLang="zh-CN" sz="2000" dirty="0">
                <a:solidFill>
                  <a:srgbClr val="FF0000"/>
                </a:solidFill>
              </a:rPr>
              <a:t>1</a:t>
            </a:r>
            <a:r>
              <a:rPr lang="zh-CN" altLang="zh-CN" sz="2000" dirty="0">
                <a:solidFill>
                  <a:srgbClr val="FF0000"/>
                </a:solidFill>
              </a:rPr>
              <a:t>）弹出堆栈数据返还到</a:t>
            </a:r>
            <a:r>
              <a:rPr lang="en-US" altLang="zh-CN" sz="2000" dirty="0">
                <a:solidFill>
                  <a:srgbClr val="FF0000"/>
                </a:solidFill>
              </a:rPr>
              <a:t>IP</a:t>
            </a:r>
            <a:r>
              <a:rPr lang="zh-CN" altLang="zh-CN" sz="2000" dirty="0">
                <a:solidFill>
                  <a:srgbClr val="FF0000"/>
                </a:solidFill>
              </a:rPr>
              <a:t>；</a:t>
            </a:r>
            <a:r>
              <a:rPr lang="en-US" altLang="zh-CN" sz="2000" dirty="0">
                <a:solidFill>
                  <a:srgbClr val="FF0000"/>
                </a:solidFill>
              </a:rPr>
              <a:t>2</a:t>
            </a:r>
            <a:r>
              <a:rPr lang="zh-CN" altLang="zh-CN" sz="2000" dirty="0">
                <a:solidFill>
                  <a:srgbClr val="FF0000"/>
                </a:solidFill>
              </a:rPr>
              <a:t>）弹出堆栈数据返还到</a:t>
            </a:r>
            <a:r>
              <a:rPr lang="en-US" altLang="zh-CN" sz="2000" dirty="0">
                <a:solidFill>
                  <a:srgbClr val="FF0000"/>
                </a:solidFill>
              </a:rPr>
              <a:t>CS</a:t>
            </a:r>
            <a:r>
              <a:rPr lang="zh-CN" altLang="zh-CN" sz="2000" dirty="0">
                <a:solidFill>
                  <a:srgbClr val="FF0000"/>
                </a:solidFill>
              </a:rPr>
              <a:t>；</a:t>
            </a:r>
            <a:r>
              <a:rPr lang="en-US" altLang="zh-CN" sz="2000" dirty="0">
                <a:solidFill>
                  <a:srgbClr val="FF0000"/>
                </a:solidFill>
              </a:rPr>
              <a:t>3</a:t>
            </a:r>
            <a:r>
              <a:rPr lang="zh-CN" altLang="zh-CN" sz="2000" dirty="0">
                <a:solidFill>
                  <a:srgbClr val="FF0000"/>
                </a:solidFill>
              </a:rPr>
              <a:t>）弹出堆栈数据返还到标志寄存器。</a:t>
            </a:r>
            <a:r>
              <a:rPr lang="en-US" altLang="zh-CN" sz="2000" dirty="0">
                <a:solidFill>
                  <a:srgbClr val="FF0000"/>
                </a:solidFill>
              </a:rPr>
              <a:t>IRET</a:t>
            </a:r>
            <a:r>
              <a:rPr lang="zh-CN" altLang="zh-CN" sz="2000" dirty="0">
                <a:solidFill>
                  <a:srgbClr val="FF0000"/>
                </a:solidFill>
              </a:rPr>
              <a:t>指令与后面跟随</a:t>
            </a:r>
            <a:r>
              <a:rPr lang="en-US" altLang="zh-CN" sz="2000" dirty="0">
                <a:solidFill>
                  <a:srgbClr val="FF0000"/>
                </a:solidFill>
              </a:rPr>
              <a:t>POPF</a:t>
            </a:r>
            <a:r>
              <a:rPr lang="zh-CN" altLang="zh-CN" sz="2000" dirty="0">
                <a:solidFill>
                  <a:srgbClr val="FF0000"/>
                </a:solidFill>
              </a:rPr>
              <a:t>指令的远</a:t>
            </a:r>
            <a:r>
              <a:rPr lang="en-US" altLang="zh-CN" sz="2000" dirty="0">
                <a:solidFill>
                  <a:srgbClr val="FF0000"/>
                </a:solidFill>
              </a:rPr>
              <a:t>RET</a:t>
            </a:r>
            <a:r>
              <a:rPr lang="zh-CN" altLang="zh-CN" sz="2000" dirty="0">
                <a:solidFill>
                  <a:srgbClr val="FF0000"/>
                </a:solidFill>
              </a:rPr>
              <a:t>指令实现相同的功能</a:t>
            </a:r>
            <a:r>
              <a:rPr lang="zh-CN" altLang="zh-CN" sz="2000" dirty="0" smtClean="0">
                <a:solidFill>
                  <a:srgbClr val="FF0000"/>
                </a:solidFill>
              </a:rPr>
              <a:t>。</a:t>
            </a:r>
            <a:endParaRPr lang="en-US" altLang="zh-CN" sz="2000" dirty="0" smtClean="0">
              <a:solidFill>
                <a:srgbClr val="FF0000"/>
              </a:solidFill>
            </a:endParaRPr>
          </a:p>
          <a:p>
            <a:pPr lvl="1"/>
            <a:endParaRPr lang="zh-CN" altLang="zh-CN" sz="2000" dirty="0"/>
          </a:p>
          <a:p>
            <a:r>
              <a:rPr lang="zh-CN" altLang="zh-CN" sz="2400" dirty="0"/>
              <a:t>补充</a:t>
            </a:r>
            <a:r>
              <a:rPr lang="zh-CN" altLang="zh-CN" sz="2400" dirty="0" smtClean="0"/>
              <a:t>题</a:t>
            </a:r>
            <a:r>
              <a:rPr lang="en-US" altLang="zh-CN" sz="2400" dirty="0" smtClean="0"/>
              <a:t>1</a:t>
            </a:r>
            <a:r>
              <a:rPr lang="zh-CN" altLang="en-US" sz="2400" dirty="0" smtClean="0"/>
              <a:t>：</a:t>
            </a:r>
            <a:r>
              <a:rPr lang="zh-CN" altLang="zh-CN" sz="2400" dirty="0" smtClean="0"/>
              <a:t>下列</a:t>
            </a:r>
            <a:r>
              <a:rPr lang="zh-CN" altLang="zh-CN" sz="2400" dirty="0"/>
              <a:t>程序段执行完以后，程序转移分别到了哪里</a:t>
            </a:r>
            <a:r>
              <a:rPr lang="zh-CN" altLang="zh-CN" sz="2400" dirty="0" smtClean="0"/>
              <a:t>？</a:t>
            </a:r>
            <a:endParaRPr lang="en-US" altLang="zh-CN" sz="2400" dirty="0" smtClean="0"/>
          </a:p>
          <a:p>
            <a:endParaRPr lang="en-US" altLang="zh-CN" sz="2400" dirty="0"/>
          </a:p>
          <a:p>
            <a:endParaRPr lang="zh-CN" altLang="zh-CN" sz="2400" dirty="0"/>
          </a:p>
          <a:p>
            <a:pPr marL="457200" lvl="1" indent="0">
              <a:buNone/>
            </a:pPr>
            <a:endParaRPr lang="en-US" altLang="zh-CN" sz="2000" dirty="0" smtClean="0"/>
          </a:p>
          <a:p>
            <a:pPr marL="0" indent="0">
              <a:buNone/>
            </a:pPr>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a:p>
          <a:p>
            <a:pPr marL="800100" lvl="3" indent="-342900">
              <a:lnSpc>
                <a:spcPct val="100000"/>
              </a:lnSpc>
              <a:spcBef>
                <a:spcPts val="1000"/>
              </a:spcBef>
            </a:pPr>
            <a:endParaRPr lang="zh-CN" altLang="zh-CN" sz="2200" dirty="0"/>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pPr marL="0" indent="0">
              <a:buNone/>
            </a:pPr>
            <a:endParaRPr lang="en-US" altLang="zh-CN" sz="2400" dirty="0">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3"/>
          <a:stretch>
            <a:fillRect/>
          </a:stretch>
        </p:blipFill>
        <p:spPr>
          <a:xfrm>
            <a:off x="1003777" y="4515075"/>
            <a:ext cx="4511431" cy="2249619"/>
          </a:xfrm>
          <a:prstGeom prst="rect">
            <a:avLst/>
          </a:prstGeom>
        </p:spPr>
      </p:pic>
      <p:sp>
        <p:nvSpPr>
          <p:cNvPr id="5" name="文本框 4"/>
          <p:cNvSpPr txBox="1"/>
          <p:nvPr/>
        </p:nvSpPr>
        <p:spPr>
          <a:xfrm>
            <a:off x="6335485" y="4585525"/>
            <a:ext cx="4702629" cy="1200329"/>
          </a:xfrm>
          <a:prstGeom prst="rect">
            <a:avLst/>
          </a:prstGeom>
          <a:noFill/>
        </p:spPr>
        <p:txBody>
          <a:bodyPr wrap="square" rtlCol="0">
            <a:spAutoFit/>
          </a:bodyPr>
          <a:lstStyle/>
          <a:p>
            <a:r>
              <a:rPr lang="en-US" altLang="zh-CN" dirty="0">
                <a:solidFill>
                  <a:srgbClr val="FF0000"/>
                </a:solidFill>
              </a:rPr>
              <a:t>147BH+80DCH=9557H</a:t>
            </a:r>
            <a:r>
              <a:rPr lang="zh-CN" altLang="zh-CN" dirty="0">
                <a:solidFill>
                  <a:srgbClr val="FF0000"/>
                </a:solidFill>
              </a:rPr>
              <a:t>，没有溢出，</a:t>
            </a:r>
            <a:r>
              <a:rPr lang="en-US" altLang="zh-CN" dirty="0">
                <a:solidFill>
                  <a:srgbClr val="FF0000"/>
                </a:solidFill>
              </a:rPr>
              <a:t>OF=0</a:t>
            </a:r>
            <a:r>
              <a:rPr lang="zh-CN" altLang="zh-CN" dirty="0">
                <a:solidFill>
                  <a:srgbClr val="FF0000"/>
                </a:solidFill>
              </a:rPr>
              <a:t>，故程序转移到</a:t>
            </a:r>
            <a:r>
              <a:rPr lang="en-US" altLang="zh-CN" dirty="0">
                <a:solidFill>
                  <a:srgbClr val="FF0000"/>
                </a:solidFill>
              </a:rPr>
              <a:t>L1</a:t>
            </a:r>
            <a:r>
              <a:rPr lang="zh-CN" altLang="zh-CN" dirty="0">
                <a:solidFill>
                  <a:srgbClr val="FF0000"/>
                </a:solidFill>
              </a:rPr>
              <a:t>处；</a:t>
            </a:r>
          </a:p>
          <a:p>
            <a:r>
              <a:rPr lang="en-US" altLang="zh-CN" dirty="0">
                <a:solidFill>
                  <a:srgbClr val="FF0000"/>
                </a:solidFill>
              </a:rPr>
              <a:t>99DBH-9847H=0191H</a:t>
            </a:r>
            <a:r>
              <a:rPr lang="zh-CN" altLang="zh-CN" dirty="0">
                <a:solidFill>
                  <a:srgbClr val="FF0000"/>
                </a:solidFill>
              </a:rPr>
              <a:t>，没有借位，</a:t>
            </a:r>
            <a:r>
              <a:rPr lang="en-US" altLang="zh-CN" dirty="0">
                <a:solidFill>
                  <a:srgbClr val="FF0000"/>
                </a:solidFill>
              </a:rPr>
              <a:t>CF=0</a:t>
            </a:r>
            <a:r>
              <a:rPr lang="zh-CN" altLang="zh-CN" dirty="0">
                <a:solidFill>
                  <a:srgbClr val="FF0000"/>
                </a:solidFill>
              </a:rPr>
              <a:t>，故程序转移到</a:t>
            </a:r>
            <a:r>
              <a:rPr lang="en-US" altLang="zh-CN" dirty="0">
                <a:solidFill>
                  <a:srgbClr val="FF0000"/>
                </a:solidFill>
              </a:rPr>
              <a:t>L3</a:t>
            </a:r>
            <a:r>
              <a:rPr lang="zh-CN" altLang="zh-CN" dirty="0">
                <a:solidFill>
                  <a:srgbClr val="FF0000"/>
                </a:solidFill>
              </a:rPr>
              <a:t>处。</a:t>
            </a:r>
          </a:p>
        </p:txBody>
      </p:sp>
    </p:spTree>
    <p:extLst>
      <p:ext uri="{BB962C8B-B14F-4D97-AF65-F5344CB8AC3E}">
        <p14:creationId xmlns:p14="http://schemas.microsoft.com/office/powerpoint/2010/main" val="8061905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6</a:t>
            </a:r>
            <a:r>
              <a:rPr lang="zh-CN" altLang="en-US" dirty="0" smtClean="0"/>
              <a:t>（第</a:t>
            </a:r>
            <a:r>
              <a:rPr lang="en-US" altLang="zh-CN" dirty="0" smtClean="0"/>
              <a:t>8</a:t>
            </a:r>
            <a:r>
              <a:rPr lang="zh-CN" altLang="en-US" dirty="0" smtClean="0"/>
              <a:t>章）</a:t>
            </a:r>
            <a:endParaRPr lang="zh-CN" altLang="en-US" dirty="0"/>
          </a:p>
        </p:txBody>
      </p:sp>
      <p:sp>
        <p:nvSpPr>
          <p:cNvPr id="3" name="内容占位符 2"/>
          <p:cNvSpPr>
            <a:spLocks noGrp="1"/>
          </p:cNvSpPr>
          <p:nvPr>
            <p:ph idx="1"/>
          </p:nvPr>
        </p:nvSpPr>
        <p:spPr>
          <a:xfrm>
            <a:off x="838200" y="1380932"/>
            <a:ext cx="10515600" cy="5383762"/>
          </a:xfrm>
        </p:spPr>
        <p:txBody>
          <a:bodyPr>
            <a:normAutofit/>
          </a:bodyPr>
          <a:lstStyle/>
          <a:p>
            <a:pPr marL="228600" lvl="1">
              <a:spcBef>
                <a:spcPts val="1000"/>
              </a:spcBef>
            </a:pPr>
            <a:r>
              <a:rPr lang="zh-CN" altLang="en-US" dirty="0"/>
              <a:t>习题</a:t>
            </a:r>
            <a:r>
              <a:rPr lang="en-US" altLang="zh-CN" dirty="0"/>
              <a:t>13</a:t>
            </a:r>
            <a:r>
              <a:rPr lang="zh-CN" altLang="en-US" dirty="0"/>
              <a:t>：设计一个名为</a:t>
            </a:r>
            <a:r>
              <a:rPr lang="en-US" altLang="zh-CN" dirty="0"/>
              <a:t>ADDLIST PARA1,PARA2</a:t>
            </a:r>
            <a:r>
              <a:rPr lang="zh-CN" altLang="en-US" dirty="0"/>
              <a:t>的宏，将</a:t>
            </a:r>
            <a:r>
              <a:rPr lang="en-US" altLang="zh-CN" dirty="0"/>
              <a:t>PARA1</a:t>
            </a:r>
            <a:r>
              <a:rPr lang="zh-CN" altLang="en-US" dirty="0"/>
              <a:t>中的数与</a:t>
            </a:r>
            <a:r>
              <a:rPr lang="en-US" altLang="zh-CN" dirty="0"/>
              <a:t>PARA2</a:t>
            </a:r>
            <a:r>
              <a:rPr lang="zh-CN" altLang="en-US" dirty="0"/>
              <a:t>中的数相加。每个参数均代表一个存储区，调用此宏前，相加的字节数用寄存器</a:t>
            </a:r>
            <a:r>
              <a:rPr lang="en-US" altLang="zh-CN" dirty="0"/>
              <a:t>CX</a:t>
            </a:r>
            <a:r>
              <a:rPr lang="zh-CN" altLang="en-US" dirty="0"/>
              <a:t>表示</a:t>
            </a:r>
            <a:r>
              <a:rPr lang="zh-CN" altLang="en-US" dirty="0" smtClean="0"/>
              <a:t>。</a:t>
            </a:r>
            <a:endParaRPr lang="en-US" altLang="zh-CN" dirty="0" smtClean="0"/>
          </a:p>
          <a:p>
            <a:pPr marL="685800" lvl="2">
              <a:spcBef>
                <a:spcPts val="1000"/>
              </a:spcBef>
            </a:pPr>
            <a:r>
              <a:rPr lang="zh-CN" altLang="en-US" dirty="0" smtClean="0">
                <a:solidFill>
                  <a:srgbClr val="FF0000"/>
                </a:solidFill>
              </a:rPr>
              <a:t>参考</a:t>
            </a:r>
            <a:r>
              <a:rPr lang="en-US" altLang="zh-CN" dirty="0" smtClean="0">
                <a:solidFill>
                  <a:srgbClr val="FF0000"/>
                </a:solidFill>
              </a:rPr>
              <a:t>P193</a:t>
            </a:r>
          </a:p>
          <a:p>
            <a:pPr marL="228600" lvl="1">
              <a:spcBef>
                <a:spcPts val="1000"/>
              </a:spcBef>
            </a:pPr>
            <a:endParaRPr lang="en-US" altLang="zh-CN" dirty="0"/>
          </a:p>
          <a:p>
            <a:endParaRPr lang="en-US" altLang="zh-CN" sz="2400" dirty="0"/>
          </a:p>
          <a:p>
            <a:endParaRPr lang="zh-CN" altLang="zh-CN" sz="2400" dirty="0"/>
          </a:p>
          <a:p>
            <a:pPr marL="457200" lvl="1" indent="0">
              <a:buNone/>
            </a:pPr>
            <a:endParaRPr lang="en-US" altLang="zh-CN" sz="2000" dirty="0" smtClean="0"/>
          </a:p>
          <a:p>
            <a:pPr marL="0" indent="0">
              <a:buNone/>
            </a:pPr>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a:p>
          <a:p>
            <a:pPr marL="800100" lvl="3" indent="-342900">
              <a:lnSpc>
                <a:spcPct val="100000"/>
              </a:lnSpc>
              <a:spcBef>
                <a:spcPts val="1000"/>
              </a:spcBef>
            </a:pPr>
            <a:endParaRPr lang="zh-CN" altLang="zh-CN" sz="2200" dirty="0"/>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pPr marL="0" indent="0">
              <a:buNone/>
            </a:pPr>
            <a:endParaRPr lang="en-US" altLang="zh-CN" sz="2400" dirty="0">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3"/>
          <a:stretch>
            <a:fillRect/>
          </a:stretch>
        </p:blipFill>
        <p:spPr>
          <a:xfrm>
            <a:off x="4426711" y="2268142"/>
            <a:ext cx="5176743" cy="4309940"/>
          </a:xfrm>
          <a:prstGeom prst="rect">
            <a:avLst/>
          </a:prstGeom>
        </p:spPr>
      </p:pic>
    </p:spTree>
    <p:extLst>
      <p:ext uri="{BB962C8B-B14F-4D97-AF65-F5344CB8AC3E}">
        <p14:creationId xmlns:p14="http://schemas.microsoft.com/office/powerpoint/2010/main" val="12854116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6</a:t>
            </a:r>
            <a:r>
              <a:rPr lang="zh-CN" altLang="en-US" dirty="0" smtClean="0"/>
              <a:t>（第</a:t>
            </a:r>
            <a:r>
              <a:rPr lang="en-US" altLang="zh-CN" dirty="0" smtClean="0"/>
              <a:t>10</a:t>
            </a:r>
            <a:r>
              <a:rPr lang="zh-CN" altLang="en-US" dirty="0"/>
              <a:t>章</a:t>
            </a:r>
            <a:r>
              <a:rPr lang="zh-CN" altLang="en-US" dirty="0" smtClean="0"/>
              <a: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380932"/>
                <a:ext cx="10515600" cy="5383762"/>
              </a:xfrm>
            </p:spPr>
            <p:txBody>
              <a:bodyPr>
                <a:normAutofit/>
              </a:bodyPr>
              <a:lstStyle/>
              <a:p>
                <a:pPr marL="230400" lvl="1" indent="-230400"/>
                <a:r>
                  <a:rPr lang="zh-CN" altLang="en-US" dirty="0" smtClean="0">
                    <a:solidFill>
                      <a:schemeClr val="tx1"/>
                    </a:solidFill>
                    <a:latin typeface="+mn-ea"/>
                  </a:rPr>
                  <a:t>习题</a:t>
                </a:r>
                <a:r>
                  <a:rPr lang="en-US" altLang="zh-CN" dirty="0">
                    <a:solidFill>
                      <a:schemeClr val="tx1"/>
                    </a:solidFill>
                    <a:latin typeface="+mn-ea"/>
                  </a:rPr>
                  <a:t>15: DRAM</a:t>
                </a:r>
                <a:r>
                  <a:rPr lang="zh-CN" altLang="en-US" dirty="0">
                    <a:solidFill>
                      <a:schemeClr val="tx1"/>
                    </a:solidFill>
                    <a:latin typeface="+mn-ea"/>
                  </a:rPr>
                  <a:t>的</a:t>
                </a:r>
                <a14:m>
                  <m:oMath xmlns:m="http://schemas.openxmlformats.org/officeDocument/2006/math">
                    <m:acc>
                      <m:accPr>
                        <m:chr m:val="̅"/>
                        <m:ctrlPr>
                          <a:rPr lang="zh-CN" altLang="en-US" i="1">
                            <a:solidFill>
                              <a:schemeClr val="tx1"/>
                            </a:solidFill>
                            <a:latin typeface="Cambria Math" panose="02040503050406030204" pitchFamily="18" charset="0"/>
                          </a:rPr>
                        </m:ctrlPr>
                      </m:accPr>
                      <m:e>
                        <m:r>
                          <a:rPr lang="en-US" altLang="zh-CN" b="0" i="1">
                            <a:solidFill>
                              <a:schemeClr val="tx1"/>
                            </a:solidFill>
                            <a:latin typeface="Cambria Math" panose="02040503050406030204" pitchFamily="18" charset="0"/>
                          </a:rPr>
                          <m:t>𝐶𝐴𝑆</m:t>
                        </m:r>
                      </m:e>
                    </m:acc>
                    <m:r>
                      <a:rPr lang="zh-CN" altLang="en-US" b="0" i="1">
                        <a:solidFill>
                          <a:schemeClr val="tx1"/>
                        </a:solidFill>
                        <a:latin typeface="Cambria Math" panose="02040503050406030204" pitchFamily="18" charset="0"/>
                      </a:rPr>
                      <m:t>和</m:t>
                    </m:r>
                    <m:acc>
                      <m:accPr>
                        <m:chr m:val="̅"/>
                        <m:ctrlPr>
                          <a:rPr lang="zh-CN" altLang="en-US" i="1">
                            <a:solidFill>
                              <a:schemeClr val="tx1"/>
                            </a:solidFill>
                            <a:latin typeface="Cambria Math" panose="02040503050406030204" pitchFamily="18" charset="0"/>
                          </a:rPr>
                        </m:ctrlPr>
                      </m:accPr>
                      <m:e>
                        <m:r>
                          <a:rPr lang="en-US" altLang="zh-CN" b="0" i="1">
                            <a:solidFill>
                              <a:schemeClr val="tx1"/>
                            </a:solidFill>
                            <a:latin typeface="Cambria Math" panose="02040503050406030204" pitchFamily="18" charset="0"/>
                          </a:rPr>
                          <m:t>𝑅𝐴𝑆</m:t>
                        </m:r>
                      </m:e>
                    </m:acc>
                    <m:r>
                      <a:rPr lang="zh-CN" altLang="en-US" b="0" i="1">
                        <a:solidFill>
                          <a:schemeClr val="tx1"/>
                        </a:solidFill>
                        <a:latin typeface="Cambria Math" panose="02040503050406030204" pitchFamily="18" charset="0"/>
                      </a:rPr>
                      <m:t>输入的用途是什么？</m:t>
                    </m:r>
                  </m:oMath>
                </a14:m>
                <a:endParaRPr lang="en-US" altLang="zh-CN" dirty="0" smtClean="0">
                  <a:solidFill>
                    <a:schemeClr val="tx1"/>
                  </a:solidFill>
                  <a:latin typeface="+mn-ea"/>
                </a:endParaRPr>
              </a:p>
              <a:p>
                <a:pPr marL="800100" lvl="2" indent="-342900"/>
                <a:r>
                  <a:rPr lang="zh-CN" altLang="en-US" dirty="0">
                    <a:solidFill>
                      <a:srgbClr val="FF0000"/>
                    </a:solidFill>
                    <a:latin typeface="+mn-ea"/>
                  </a:rPr>
                  <a:t>详</a:t>
                </a:r>
                <a:r>
                  <a:rPr lang="zh-CN" altLang="en-US" dirty="0" smtClean="0">
                    <a:solidFill>
                      <a:srgbClr val="FF0000"/>
                    </a:solidFill>
                    <a:latin typeface="+mn-ea"/>
                  </a:rPr>
                  <a:t>见</a:t>
                </a:r>
                <a:r>
                  <a:rPr lang="en-US" altLang="zh-CN" dirty="0" smtClean="0">
                    <a:solidFill>
                      <a:srgbClr val="FF0000"/>
                    </a:solidFill>
                    <a:latin typeface="+mn-ea"/>
                  </a:rPr>
                  <a:t>P255</a:t>
                </a:r>
                <a:endParaRPr lang="en-US" altLang="zh-CN" dirty="0">
                  <a:solidFill>
                    <a:srgbClr val="FF0000"/>
                  </a:solidFill>
                  <a:latin typeface="+mn-ea"/>
                </a:endParaRPr>
              </a:p>
              <a:p>
                <a:pPr lvl="1"/>
                <a14:m>
                  <m:oMath xmlns:m="http://schemas.openxmlformats.org/officeDocument/2006/math">
                    <m:acc>
                      <m:accPr>
                        <m:chr m:val="̅"/>
                        <m:ctrlPr>
                          <a:rPr lang="en-US" altLang="zh-CN" sz="2000" i="1" dirty="0" smtClean="0">
                            <a:solidFill>
                              <a:srgbClr val="FF0000"/>
                            </a:solidFill>
                            <a:latin typeface="Cambria Math" panose="02040503050406030204" pitchFamily="18" charset="0"/>
                          </a:rPr>
                        </m:ctrlPr>
                      </m:accPr>
                      <m:e>
                        <m:r>
                          <a:rPr lang="en-US" altLang="zh-CN" sz="2000" b="0" i="1" dirty="0" smtClean="0">
                            <a:solidFill>
                              <a:srgbClr val="FF0000"/>
                            </a:solidFill>
                            <a:latin typeface="Cambria Math" panose="02040503050406030204" pitchFamily="18" charset="0"/>
                          </a:rPr>
                          <m:t>𝐶𝐴𝑆</m:t>
                        </m:r>
                      </m:e>
                    </m:acc>
                  </m:oMath>
                </a14:m>
                <a:r>
                  <a:rPr lang="zh-CN" altLang="zh-CN" sz="2000" dirty="0" smtClean="0">
                    <a:solidFill>
                      <a:srgbClr val="FF0000"/>
                    </a:solidFill>
                  </a:rPr>
                  <a:t>：列地址选通</a:t>
                </a:r>
                <a:endParaRPr lang="en-US" altLang="zh-CN" sz="2000" dirty="0" smtClean="0">
                  <a:solidFill>
                    <a:srgbClr val="FF0000"/>
                  </a:solidFill>
                </a:endParaRPr>
              </a:p>
              <a:p>
                <a:pPr lvl="1"/>
                <a14:m>
                  <m:oMath xmlns:m="http://schemas.openxmlformats.org/officeDocument/2006/math">
                    <m:acc>
                      <m:accPr>
                        <m:chr m:val="̅"/>
                        <m:ctrlPr>
                          <a:rPr lang="zh-CN" altLang="en-US" sz="2000" i="1" smtClean="0">
                            <a:solidFill>
                              <a:srgbClr val="FF0000"/>
                            </a:solidFill>
                            <a:latin typeface="Cambria Math" panose="02040503050406030204" pitchFamily="18" charset="0"/>
                          </a:rPr>
                        </m:ctrlPr>
                      </m:accPr>
                      <m:e>
                        <m:r>
                          <a:rPr lang="en-US" altLang="zh-CN" sz="2000" b="0" i="1" smtClean="0">
                            <a:solidFill>
                              <a:srgbClr val="FF0000"/>
                            </a:solidFill>
                            <a:latin typeface="Cambria Math" panose="02040503050406030204" pitchFamily="18" charset="0"/>
                          </a:rPr>
                          <m:t>𝑅𝐴𝑆</m:t>
                        </m:r>
                      </m:e>
                    </m:acc>
                  </m:oMath>
                </a14:m>
                <a:r>
                  <a:rPr lang="zh-CN" altLang="zh-CN" sz="2000" dirty="0" smtClean="0">
                    <a:solidFill>
                      <a:srgbClr val="FF0000"/>
                    </a:solidFill>
                  </a:rPr>
                  <a:t>：行地址选通</a:t>
                </a:r>
                <a:endParaRPr lang="en-US" altLang="zh-CN" dirty="0">
                  <a:solidFill>
                    <a:srgbClr val="FF0000"/>
                  </a:solidFill>
                </a:endParaRPr>
              </a:p>
              <a:p>
                <a:endParaRPr lang="en-US" altLang="zh-CN" sz="2400" dirty="0"/>
              </a:p>
              <a:p>
                <a:endParaRPr lang="zh-CN" altLang="zh-CN" sz="2400" dirty="0"/>
              </a:p>
              <a:p>
                <a:pPr marL="457200" lvl="1" indent="0">
                  <a:buNone/>
                </a:pPr>
                <a:endParaRPr lang="en-US" altLang="zh-CN" sz="2000" dirty="0" smtClean="0"/>
              </a:p>
              <a:p>
                <a:pPr marL="0" indent="0">
                  <a:buNone/>
                </a:pPr>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a:p>
              <a:p>
                <a:pPr marL="800100" lvl="3" indent="-342900">
                  <a:lnSpc>
                    <a:spcPct val="100000"/>
                  </a:lnSpc>
                  <a:spcBef>
                    <a:spcPts val="1000"/>
                  </a:spcBef>
                </a:pPr>
                <a:endParaRPr lang="zh-CN" altLang="zh-CN" sz="2200" dirty="0"/>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pPr marL="0" indent="0">
                  <a:buNone/>
                </a:pPr>
                <a:endParaRPr lang="en-US" altLang="zh-CN" sz="2400" dirty="0">
                  <a:latin typeface="Calibri" panose="020F0502020204030204" pitchFamily="34" charset="0"/>
                  <a:cs typeface="Calibri" panose="020F0502020204030204" pitchFamily="34"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380932"/>
                <a:ext cx="10515600" cy="5383762"/>
              </a:xfrm>
              <a:blipFill>
                <a:blip r:embed="rId3"/>
                <a:stretch>
                  <a:fillRect l="-812" t="-14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62333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4918"/>
            <a:ext cx="10515600" cy="673331"/>
          </a:xfrm>
        </p:spPr>
        <p:txBody>
          <a:bodyPr>
            <a:normAutofit fontScale="90000"/>
          </a:bodyPr>
          <a:lstStyle/>
          <a:p>
            <a:r>
              <a:rPr lang="zh-CN" altLang="en-US" dirty="0" smtClean="0"/>
              <a:t>作业</a:t>
            </a:r>
            <a:r>
              <a:rPr lang="en-US" altLang="zh-CN" dirty="0" smtClean="0"/>
              <a:t>6</a:t>
            </a:r>
            <a:r>
              <a:rPr lang="zh-CN" altLang="en-US" dirty="0" smtClean="0"/>
              <a:t>（第</a:t>
            </a:r>
            <a:r>
              <a:rPr lang="en-US" altLang="zh-CN" dirty="0" smtClean="0"/>
              <a:t>10</a:t>
            </a:r>
            <a:r>
              <a:rPr lang="zh-CN" altLang="en-US" dirty="0"/>
              <a:t>章</a:t>
            </a:r>
            <a:r>
              <a:rPr lang="zh-CN" altLang="en-US" dirty="0" smtClean="0"/>
              <a:t>）</a:t>
            </a:r>
            <a:endParaRPr lang="zh-CN" altLang="en-US" dirty="0"/>
          </a:p>
        </p:txBody>
      </p:sp>
      <p:sp>
        <p:nvSpPr>
          <p:cNvPr id="3" name="内容占位符 2"/>
          <p:cNvSpPr>
            <a:spLocks noGrp="1"/>
          </p:cNvSpPr>
          <p:nvPr>
            <p:ph idx="1"/>
          </p:nvPr>
        </p:nvSpPr>
        <p:spPr>
          <a:xfrm>
            <a:off x="838200" y="708249"/>
            <a:ext cx="10515600" cy="6056445"/>
          </a:xfrm>
        </p:spPr>
        <p:txBody>
          <a:bodyPr>
            <a:normAutofit/>
          </a:bodyPr>
          <a:lstStyle/>
          <a:p>
            <a:pPr marL="228600" lvl="1">
              <a:spcBef>
                <a:spcPts val="1000"/>
              </a:spcBef>
            </a:pPr>
            <a:r>
              <a:rPr lang="zh-CN" altLang="en-US" dirty="0" smtClean="0"/>
              <a:t>习题</a:t>
            </a:r>
            <a:r>
              <a:rPr lang="en-US" altLang="zh-CN" dirty="0" smtClean="0"/>
              <a:t>21</a:t>
            </a:r>
            <a:r>
              <a:rPr lang="zh-CN" altLang="en-US" dirty="0" smtClean="0"/>
              <a:t>：</a:t>
            </a:r>
            <a:r>
              <a:rPr lang="zh-CN" altLang="zh-CN" dirty="0" smtClean="0"/>
              <a:t>修改</a:t>
            </a:r>
            <a:r>
              <a:rPr lang="zh-CN" altLang="en-US" dirty="0"/>
              <a:t>下</a:t>
            </a:r>
            <a:r>
              <a:rPr lang="zh-CN" altLang="zh-CN" dirty="0" smtClean="0"/>
              <a:t>图中</a:t>
            </a:r>
            <a:r>
              <a:rPr lang="zh-CN" altLang="zh-CN" dirty="0"/>
              <a:t>的电路，使其寻址寄存器的地址范围为</a:t>
            </a:r>
            <a:r>
              <a:rPr lang="en-US" altLang="zh-CN" dirty="0"/>
              <a:t>70000H-7FFFFH</a:t>
            </a:r>
            <a:r>
              <a:rPr lang="zh-CN" altLang="zh-CN" dirty="0"/>
              <a:t>。</a:t>
            </a:r>
            <a:endParaRPr lang="zh-CN" altLang="en-US" dirty="0"/>
          </a:p>
          <a:p>
            <a:pPr marL="228600" lvl="1">
              <a:spcBef>
                <a:spcPts val="1000"/>
              </a:spcBef>
            </a:pPr>
            <a:endParaRPr lang="en-US" altLang="zh-CN" dirty="0"/>
          </a:p>
          <a:p>
            <a:endParaRPr lang="en-US" altLang="zh-CN" sz="2400" dirty="0"/>
          </a:p>
          <a:p>
            <a:endParaRPr lang="zh-CN" altLang="zh-CN" sz="2400" dirty="0"/>
          </a:p>
          <a:p>
            <a:pPr marL="457200" lvl="1" indent="0">
              <a:buNone/>
            </a:pPr>
            <a:endParaRPr lang="en-US" altLang="zh-CN" sz="2000" dirty="0" smtClean="0"/>
          </a:p>
          <a:p>
            <a:pPr marL="0" indent="0">
              <a:buNone/>
            </a:pPr>
            <a:endParaRPr lang="en-US" altLang="zh-CN" sz="2400" dirty="0" smtClean="0"/>
          </a:p>
          <a:p>
            <a:endParaRPr lang="en-US" altLang="zh-CN" sz="2400" dirty="0" smtClean="0"/>
          </a:p>
          <a:p>
            <a:endParaRPr lang="en-US" altLang="zh-CN" sz="2400" dirty="0"/>
          </a:p>
          <a:p>
            <a:endParaRPr lang="en-US" altLang="zh-CN" sz="2400" dirty="0" smtClean="0"/>
          </a:p>
          <a:p>
            <a:r>
              <a:rPr lang="en-US" altLang="zh-CN" sz="2400" dirty="0" smtClean="0">
                <a:solidFill>
                  <a:srgbClr val="FF0000"/>
                </a:solidFill>
              </a:rPr>
              <a:t>74LS138</a:t>
            </a:r>
            <a:r>
              <a:rPr lang="zh-CN" altLang="en-US" sz="2400" dirty="0" smtClean="0">
                <a:solidFill>
                  <a:srgbClr val="FF0000"/>
                </a:solidFill>
              </a:rPr>
              <a:t>有三个附加控制端：</a:t>
            </a:r>
            <a:r>
              <a:rPr lang="en-US" altLang="zh-CN" sz="2400" dirty="0" smtClean="0">
                <a:solidFill>
                  <a:srgbClr val="FF0000"/>
                </a:solidFill>
              </a:rPr>
              <a:t>G1</a:t>
            </a:r>
            <a:r>
              <a:rPr lang="en-US" altLang="zh-CN" sz="2400" dirty="0">
                <a:solidFill>
                  <a:srgbClr val="FF0000"/>
                </a:solidFill>
              </a:rPr>
              <a:t>,</a:t>
            </a:r>
            <a:r>
              <a:rPr lang="en-US" altLang="zh-CN" sz="2400" dirty="0" smtClean="0">
                <a:solidFill>
                  <a:srgbClr val="FF0000"/>
                </a:solidFill>
              </a:rPr>
              <a:t>G2B</a:t>
            </a:r>
            <a:r>
              <a:rPr lang="zh-CN" altLang="en-US" sz="2400" dirty="0" smtClean="0">
                <a:solidFill>
                  <a:srgbClr val="FF0000"/>
                </a:solidFill>
              </a:rPr>
              <a:t>和</a:t>
            </a:r>
            <a:r>
              <a:rPr lang="en-US" altLang="zh-CN" sz="2400" dirty="0" smtClean="0">
                <a:solidFill>
                  <a:srgbClr val="FF0000"/>
                </a:solidFill>
              </a:rPr>
              <a:t>G2A</a:t>
            </a:r>
          </a:p>
          <a:p>
            <a:pPr lvl="1"/>
            <a:r>
              <a:rPr lang="zh-CN" altLang="en-US" sz="2000" dirty="0" smtClean="0">
                <a:solidFill>
                  <a:srgbClr val="FF0000"/>
                </a:solidFill>
              </a:rPr>
              <a:t>当</a:t>
            </a:r>
            <a:r>
              <a:rPr lang="en-US" altLang="zh-CN" sz="2000" dirty="0" smtClean="0">
                <a:solidFill>
                  <a:srgbClr val="FF0000"/>
                </a:solidFill>
              </a:rPr>
              <a:t>G1=1,G2B=0,G2A=0</a:t>
            </a:r>
            <a:r>
              <a:rPr lang="zh-CN" altLang="en-US" sz="2000" dirty="0" smtClean="0">
                <a:solidFill>
                  <a:srgbClr val="FF0000"/>
                </a:solidFill>
              </a:rPr>
              <a:t>时</a:t>
            </a:r>
            <a:r>
              <a:rPr lang="en-US" altLang="zh-CN" sz="2000" dirty="0" smtClean="0">
                <a:solidFill>
                  <a:srgbClr val="FF0000"/>
                </a:solidFill>
              </a:rPr>
              <a:t>,</a:t>
            </a:r>
            <a:r>
              <a:rPr lang="zh-CN" altLang="en-US" sz="2000" dirty="0" smtClean="0">
                <a:solidFill>
                  <a:srgbClr val="FF0000"/>
                </a:solidFill>
              </a:rPr>
              <a:t>译码器处于工作状态</a:t>
            </a:r>
            <a:endParaRPr lang="en-US" altLang="zh-CN" sz="2000" dirty="0">
              <a:solidFill>
                <a:srgbClr val="FF0000"/>
              </a:solidFill>
            </a:endParaRPr>
          </a:p>
          <a:p>
            <a:endParaRPr lang="en-US" altLang="zh-CN" sz="2400" dirty="0"/>
          </a:p>
          <a:p>
            <a:pPr marL="800100" lvl="3" indent="-342900">
              <a:lnSpc>
                <a:spcPct val="100000"/>
              </a:lnSpc>
              <a:spcBef>
                <a:spcPts val="1000"/>
              </a:spcBef>
            </a:pPr>
            <a:endParaRPr lang="zh-CN" altLang="zh-CN" sz="2200" dirty="0"/>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pPr marL="0" indent="0">
              <a:buNone/>
            </a:pPr>
            <a:endParaRPr lang="en-US" altLang="zh-CN" sz="2400" dirty="0">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3"/>
          <a:stretch>
            <a:fillRect/>
          </a:stretch>
        </p:blipFill>
        <p:spPr>
          <a:xfrm>
            <a:off x="998667" y="1209675"/>
            <a:ext cx="5097333" cy="3021593"/>
          </a:xfrm>
          <a:prstGeom prst="rect">
            <a:avLst/>
          </a:prstGeom>
        </p:spPr>
      </p:pic>
      <p:sp>
        <p:nvSpPr>
          <p:cNvPr id="5" name="文本框 4"/>
          <p:cNvSpPr txBox="1"/>
          <p:nvPr/>
        </p:nvSpPr>
        <p:spPr>
          <a:xfrm>
            <a:off x="6142253" y="1376296"/>
            <a:ext cx="5491162" cy="1200329"/>
          </a:xfrm>
          <a:prstGeom prst="rect">
            <a:avLst/>
          </a:prstGeom>
          <a:noFill/>
        </p:spPr>
        <p:txBody>
          <a:bodyPr wrap="square" rtlCol="0">
            <a:spAutoFit/>
          </a:bodyPr>
          <a:lstStyle/>
          <a:p>
            <a:r>
              <a:rPr lang="zh-CN" altLang="zh-CN" dirty="0">
                <a:solidFill>
                  <a:srgbClr val="FF0000"/>
                </a:solidFill>
                <a:cs typeface="Times New Roman" panose="02020603050405020304" pitchFamily="18" charset="0"/>
              </a:rPr>
              <a:t>原先的地址范围</a:t>
            </a:r>
            <a:r>
              <a:rPr lang="zh-CN" altLang="zh-CN" dirty="0" smtClean="0">
                <a:solidFill>
                  <a:srgbClr val="FF0000"/>
                </a:solidFill>
                <a:cs typeface="Times New Roman" panose="02020603050405020304" pitchFamily="18" charset="0"/>
              </a:rPr>
              <a:t>为</a:t>
            </a:r>
            <a:endParaRPr lang="en-US" altLang="zh-CN" dirty="0" smtClean="0">
              <a:solidFill>
                <a:srgbClr val="FF0000"/>
              </a:solidFill>
              <a:cs typeface="Times New Roman" panose="02020603050405020304" pitchFamily="18" charset="0"/>
            </a:endParaRPr>
          </a:p>
          <a:p>
            <a:r>
              <a:rPr lang="en-US" altLang="zh-CN" dirty="0" smtClean="0">
                <a:solidFill>
                  <a:srgbClr val="FF0000"/>
                </a:solidFill>
                <a:cs typeface="Times New Roman" panose="02020603050405020304" pitchFamily="18" charset="0"/>
              </a:rPr>
              <a:t>11111111111111111111B~11110000000000000000B</a:t>
            </a:r>
          </a:p>
          <a:p>
            <a:r>
              <a:rPr lang="zh-CN" altLang="en-US" dirty="0" smtClean="0">
                <a:solidFill>
                  <a:srgbClr val="FF0000"/>
                </a:solidFill>
                <a:cs typeface="Times New Roman" panose="02020603050405020304" pitchFamily="18" charset="0"/>
              </a:rPr>
              <a:t>也就是</a:t>
            </a:r>
            <a:r>
              <a:rPr lang="en-US" altLang="zh-CN" dirty="0" smtClean="0">
                <a:solidFill>
                  <a:srgbClr val="FF0000"/>
                </a:solidFill>
                <a:cs typeface="Times New Roman" panose="02020603050405020304" pitchFamily="18" charset="0"/>
              </a:rPr>
              <a:t>F0000H-FFFFFH,</a:t>
            </a:r>
            <a:r>
              <a:rPr lang="zh-CN" altLang="zh-CN" dirty="0">
                <a:solidFill>
                  <a:srgbClr val="FF0000"/>
                </a:solidFill>
                <a:cs typeface="Times New Roman" panose="02020603050405020304" pitchFamily="18" charset="0"/>
              </a:rPr>
              <a:t>地址最高四位为</a:t>
            </a:r>
            <a:r>
              <a:rPr lang="en-US" altLang="zh-CN" dirty="0">
                <a:solidFill>
                  <a:srgbClr val="FF0000"/>
                </a:solidFill>
                <a:cs typeface="Times New Roman" panose="02020603050405020304" pitchFamily="18" charset="0"/>
              </a:rPr>
              <a:t>1111B</a:t>
            </a:r>
            <a:r>
              <a:rPr lang="zh-CN" altLang="zh-CN" dirty="0">
                <a:solidFill>
                  <a:srgbClr val="FF0000"/>
                </a:solidFill>
                <a:cs typeface="Times New Roman" panose="02020603050405020304" pitchFamily="18" charset="0"/>
              </a:rPr>
              <a:t>，现地址范围为</a:t>
            </a:r>
            <a:r>
              <a:rPr lang="en-US" altLang="zh-CN" dirty="0">
                <a:solidFill>
                  <a:srgbClr val="FF0000"/>
                </a:solidFill>
                <a:cs typeface="Times New Roman" panose="02020603050405020304" pitchFamily="18" charset="0"/>
              </a:rPr>
              <a:t>70000H~7FFFFH</a:t>
            </a:r>
            <a:r>
              <a:rPr lang="zh-CN" altLang="zh-CN" dirty="0">
                <a:solidFill>
                  <a:srgbClr val="FF0000"/>
                </a:solidFill>
                <a:cs typeface="Times New Roman" panose="02020603050405020304" pitchFamily="18" charset="0"/>
              </a:rPr>
              <a:t>，则最高四位应变为</a:t>
            </a:r>
            <a:r>
              <a:rPr lang="en-US" altLang="zh-CN" dirty="0">
                <a:solidFill>
                  <a:srgbClr val="FF0000"/>
                </a:solidFill>
                <a:cs typeface="Times New Roman" panose="02020603050405020304" pitchFamily="18" charset="0"/>
              </a:rPr>
              <a:t>0111B</a:t>
            </a:r>
            <a:r>
              <a:rPr lang="zh-CN" altLang="zh-CN" dirty="0">
                <a:solidFill>
                  <a:srgbClr val="FF0000"/>
                </a:solidFill>
                <a:cs typeface="Times New Roman" panose="02020603050405020304" pitchFamily="18" charset="0"/>
              </a:rPr>
              <a:t>。</a:t>
            </a:r>
            <a:endParaRPr lang="zh-CN" altLang="en-US" dirty="0"/>
          </a:p>
        </p:txBody>
      </p:sp>
      <p:pic>
        <p:nvPicPr>
          <p:cNvPr id="6" name="图片 5"/>
          <p:cNvPicPr>
            <a:picLocks noChangeAspect="1"/>
          </p:cNvPicPr>
          <p:nvPr/>
        </p:nvPicPr>
        <p:blipFill>
          <a:blip r:embed="rId4"/>
          <a:stretch>
            <a:fillRect/>
          </a:stretch>
        </p:blipFill>
        <p:spPr>
          <a:xfrm>
            <a:off x="6549607" y="2576625"/>
            <a:ext cx="2965868" cy="1889967"/>
          </a:xfrm>
          <a:prstGeom prst="rect">
            <a:avLst/>
          </a:prstGeom>
        </p:spPr>
      </p:pic>
      <p:pic>
        <p:nvPicPr>
          <p:cNvPr id="7" name="图片 6"/>
          <p:cNvPicPr>
            <a:picLocks noChangeAspect="1"/>
          </p:cNvPicPr>
          <p:nvPr/>
        </p:nvPicPr>
        <p:blipFill>
          <a:blip r:embed="rId5"/>
          <a:stretch>
            <a:fillRect/>
          </a:stretch>
        </p:blipFill>
        <p:spPr>
          <a:xfrm>
            <a:off x="8772525" y="4409945"/>
            <a:ext cx="2997630" cy="2101787"/>
          </a:xfrm>
          <a:prstGeom prst="rect">
            <a:avLst/>
          </a:prstGeom>
        </p:spPr>
      </p:pic>
    </p:spTree>
    <p:extLst>
      <p:ext uri="{BB962C8B-B14F-4D97-AF65-F5344CB8AC3E}">
        <p14:creationId xmlns:p14="http://schemas.microsoft.com/office/powerpoint/2010/main" val="10783690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8 (</a:t>
            </a:r>
            <a:r>
              <a:rPr lang="zh-CN" altLang="en-US" dirty="0" smtClean="0"/>
              <a:t>第</a:t>
            </a:r>
            <a:r>
              <a:rPr lang="en-US" altLang="zh-CN" dirty="0" smtClean="0"/>
              <a:t>11</a:t>
            </a:r>
            <a:r>
              <a:rPr lang="zh-CN" altLang="en-US" dirty="0" smtClean="0"/>
              <a:t>章</a:t>
            </a:r>
            <a:r>
              <a:rPr lang="en-US" altLang="zh-CN" dirty="0" smtClean="0"/>
              <a:t>)</a:t>
            </a:r>
            <a:endParaRPr lang="zh-CN" altLang="en-US" dirty="0"/>
          </a:p>
        </p:txBody>
      </p:sp>
      <p:sp>
        <p:nvSpPr>
          <p:cNvPr id="3" name="内容占位符 2"/>
          <p:cNvSpPr>
            <a:spLocks noGrp="1"/>
          </p:cNvSpPr>
          <p:nvPr>
            <p:ph idx="1"/>
          </p:nvPr>
        </p:nvSpPr>
        <p:spPr>
          <a:xfrm>
            <a:off x="838200" y="1380932"/>
            <a:ext cx="10515600" cy="5383762"/>
          </a:xfrm>
        </p:spPr>
        <p:txBody>
          <a:bodyPr>
            <a:normAutofit/>
          </a:bodyPr>
          <a:lstStyle/>
          <a:p>
            <a:r>
              <a:rPr lang="zh-CN" altLang="en-US" sz="2400" dirty="0" smtClean="0"/>
              <a:t>习题</a:t>
            </a:r>
            <a:r>
              <a:rPr lang="en-US" altLang="zh-CN" sz="2400" dirty="0" smtClean="0"/>
              <a:t>5</a:t>
            </a:r>
            <a:r>
              <a:rPr lang="zh-CN" altLang="en-US" sz="2400" dirty="0" smtClean="0"/>
              <a:t>：</a:t>
            </a:r>
            <a:r>
              <a:rPr lang="en-US" altLang="zh-CN" sz="2400" dirty="0" smtClean="0"/>
              <a:t>16</a:t>
            </a:r>
            <a:r>
              <a:rPr lang="zh-CN" altLang="zh-CN" sz="2400" dirty="0"/>
              <a:t>位</a:t>
            </a:r>
            <a:r>
              <a:rPr lang="en-US" altLang="zh-CN" sz="2400" dirty="0"/>
              <a:t>IN</a:t>
            </a:r>
            <a:r>
              <a:rPr lang="zh-CN" altLang="zh-CN" sz="2400" dirty="0"/>
              <a:t>指令将数据输入到哪个寄存器？</a:t>
            </a:r>
          </a:p>
          <a:p>
            <a:pPr lvl="1"/>
            <a:r>
              <a:rPr lang="zh-CN" altLang="zh-CN" sz="2000" dirty="0"/>
              <a:t>注：</a:t>
            </a:r>
            <a:r>
              <a:rPr lang="en-US" altLang="zh-CN" sz="2000" dirty="0"/>
              <a:t>IN</a:t>
            </a:r>
            <a:r>
              <a:rPr lang="zh-CN" altLang="zh-CN" sz="2000" dirty="0"/>
              <a:t>指令用法见书本</a:t>
            </a:r>
            <a:r>
              <a:rPr lang="en-US" altLang="zh-CN" sz="2000" dirty="0"/>
              <a:t>P289</a:t>
            </a:r>
            <a:r>
              <a:rPr lang="zh-CN" altLang="zh-CN" sz="2000" dirty="0"/>
              <a:t>页</a:t>
            </a:r>
            <a:r>
              <a:rPr lang="en-US" altLang="zh-CN" sz="2000" dirty="0"/>
              <a:t>11.1.1</a:t>
            </a:r>
            <a:r>
              <a:rPr lang="zh-CN" altLang="zh-CN" sz="2000" dirty="0"/>
              <a:t>小节。</a:t>
            </a:r>
          </a:p>
          <a:p>
            <a:pPr lvl="1"/>
            <a:r>
              <a:rPr lang="en-US" altLang="zh-CN" sz="2000" dirty="0">
                <a:solidFill>
                  <a:srgbClr val="FF0000"/>
                </a:solidFill>
              </a:rPr>
              <a:t>AX</a:t>
            </a:r>
            <a:r>
              <a:rPr lang="zh-CN" altLang="zh-CN" sz="2000" dirty="0">
                <a:solidFill>
                  <a:srgbClr val="FF0000"/>
                </a:solidFill>
              </a:rPr>
              <a:t>寄存器。</a:t>
            </a:r>
          </a:p>
          <a:p>
            <a:r>
              <a:rPr lang="zh-CN" altLang="en-US" sz="2400" dirty="0" smtClean="0"/>
              <a:t>习题</a:t>
            </a:r>
            <a:r>
              <a:rPr lang="en-US" altLang="zh-CN" sz="2400" dirty="0" smtClean="0"/>
              <a:t>25</a:t>
            </a:r>
            <a:r>
              <a:rPr lang="zh-CN" altLang="en-US" sz="2400" dirty="0" smtClean="0"/>
              <a:t>：</a:t>
            </a:r>
            <a:r>
              <a:rPr lang="en-US" altLang="zh-CN" sz="2400" dirty="0" smtClean="0"/>
              <a:t>I/O</a:t>
            </a:r>
            <a:r>
              <a:rPr lang="zh-CN" altLang="zh-CN" sz="2400" dirty="0"/>
              <a:t>端口地址为</a:t>
            </a:r>
            <a:r>
              <a:rPr lang="en-US" altLang="zh-CN" sz="2400" dirty="0"/>
              <a:t>0010H</a:t>
            </a:r>
            <a:r>
              <a:rPr lang="zh-CN" altLang="zh-CN" sz="2400" dirty="0"/>
              <a:t>的一个</a:t>
            </a:r>
            <a:r>
              <a:rPr lang="en-US" altLang="zh-CN" sz="2400" dirty="0"/>
              <a:t>8</a:t>
            </a:r>
            <a:r>
              <a:rPr lang="zh-CN" altLang="zh-CN" sz="2400" dirty="0"/>
              <a:t>位</a:t>
            </a:r>
            <a:r>
              <a:rPr lang="en-US" altLang="zh-CN" sz="2400" dirty="0"/>
              <a:t>I/O</a:t>
            </a:r>
            <a:r>
              <a:rPr lang="zh-CN" altLang="zh-CN" sz="2400" dirty="0"/>
              <a:t>设备，在</a:t>
            </a:r>
            <a:r>
              <a:rPr lang="en-US" altLang="zh-CN" sz="2400" dirty="0"/>
              <a:t>Pentium 4</a:t>
            </a:r>
            <a:r>
              <a:rPr lang="zh-CN" altLang="zh-CN" sz="2400" dirty="0"/>
              <a:t>中与哪些数据总线引脚相连？</a:t>
            </a:r>
          </a:p>
          <a:p>
            <a:pPr lvl="1"/>
            <a:r>
              <a:rPr lang="zh-CN" altLang="zh-CN" sz="2000" dirty="0"/>
              <a:t>注：相关知识见书本</a:t>
            </a:r>
            <a:r>
              <a:rPr lang="en-US" altLang="zh-CN" sz="2000" dirty="0"/>
              <a:t>P296</a:t>
            </a:r>
            <a:r>
              <a:rPr lang="zh-CN" altLang="zh-CN" sz="2000" dirty="0"/>
              <a:t>页</a:t>
            </a:r>
            <a:r>
              <a:rPr lang="en-US" altLang="zh-CN" sz="2000" dirty="0"/>
              <a:t>11.2.1</a:t>
            </a:r>
            <a:endParaRPr lang="zh-CN" altLang="zh-CN" sz="2000" dirty="0"/>
          </a:p>
          <a:p>
            <a:pPr lvl="1"/>
            <a:r>
              <a:rPr lang="en-US" altLang="zh-CN" sz="2000" dirty="0">
                <a:solidFill>
                  <a:srgbClr val="FF0000"/>
                </a:solidFill>
              </a:rPr>
              <a:t>D0~D7</a:t>
            </a:r>
            <a:endParaRPr lang="zh-CN" altLang="zh-CN" sz="2000" dirty="0">
              <a:solidFill>
                <a:srgbClr val="FF0000"/>
              </a:solidFill>
            </a:endParaRPr>
          </a:p>
          <a:p>
            <a:r>
              <a:rPr lang="zh-CN" altLang="en-US" sz="2400" dirty="0" smtClean="0"/>
              <a:t>习题</a:t>
            </a:r>
            <a:r>
              <a:rPr lang="en-US" altLang="zh-CN" sz="2400" dirty="0" smtClean="0"/>
              <a:t>31</a:t>
            </a:r>
            <a:r>
              <a:rPr lang="zh-CN" altLang="en-US" sz="2400" dirty="0" smtClean="0"/>
              <a:t>：</a:t>
            </a:r>
            <a:r>
              <a:rPr lang="zh-CN" altLang="zh-CN" sz="2400" dirty="0" smtClean="0"/>
              <a:t>使用一个</a:t>
            </a:r>
            <a:r>
              <a:rPr lang="en-US" altLang="zh-CN" sz="2400" dirty="0" smtClean="0"/>
              <a:t>PLD</a:t>
            </a:r>
            <a:r>
              <a:rPr lang="zh-CN" altLang="zh-CN" sz="2400" dirty="0" smtClean="0"/>
              <a:t>，将一个</a:t>
            </a:r>
            <a:r>
              <a:rPr lang="en-US" altLang="zh-CN" sz="2400" dirty="0" smtClean="0"/>
              <a:t>82C55</a:t>
            </a:r>
            <a:r>
              <a:rPr lang="zh-CN" altLang="zh-CN" sz="2400" dirty="0" smtClean="0"/>
              <a:t>链接到</a:t>
            </a:r>
            <a:r>
              <a:rPr lang="en-US" altLang="zh-CN" sz="2400" dirty="0" smtClean="0"/>
              <a:t>8086</a:t>
            </a:r>
            <a:r>
              <a:rPr lang="zh-CN" altLang="zh-CN" sz="2400" dirty="0" smtClean="0"/>
              <a:t>微处理器上，使其 </a:t>
            </a:r>
            <a:r>
              <a:rPr lang="en-US" altLang="zh-CN" sz="2400" dirty="0" smtClean="0"/>
              <a:t>I/O </a:t>
            </a:r>
            <a:r>
              <a:rPr lang="zh-CN" altLang="zh-CN" sz="2400" dirty="0" smtClean="0"/>
              <a:t>地址为 </a:t>
            </a:r>
            <a:r>
              <a:rPr lang="en-US" altLang="zh-CN" sz="2400" dirty="0" smtClean="0"/>
              <a:t>0380H</a:t>
            </a:r>
            <a:r>
              <a:rPr lang="zh-CN" altLang="zh-CN" sz="2400" dirty="0" smtClean="0"/>
              <a:t>、</a:t>
            </a:r>
            <a:r>
              <a:rPr lang="en-US" altLang="zh-CN" sz="2400" dirty="0" smtClean="0"/>
              <a:t> 0382H</a:t>
            </a:r>
            <a:r>
              <a:rPr lang="zh-CN" altLang="zh-CN" sz="2400" dirty="0" smtClean="0"/>
              <a:t>、</a:t>
            </a:r>
            <a:r>
              <a:rPr lang="en-US" altLang="zh-CN" sz="2400" dirty="0" smtClean="0"/>
              <a:t>0384H</a:t>
            </a:r>
            <a:r>
              <a:rPr lang="zh-CN" altLang="zh-CN" sz="2400" dirty="0" smtClean="0"/>
              <a:t>和</a:t>
            </a:r>
            <a:r>
              <a:rPr lang="en-US" altLang="zh-CN" sz="2400" dirty="0" smtClean="0"/>
              <a:t>0386H</a:t>
            </a:r>
            <a:r>
              <a:rPr lang="zh-CN" altLang="zh-CN" sz="2400" dirty="0" smtClean="0"/>
              <a:t>。</a:t>
            </a:r>
            <a:endParaRPr lang="en-US" altLang="zh-CN" sz="2400" dirty="0" smtClean="0"/>
          </a:p>
          <a:p>
            <a:pPr indent="133350" algn="just">
              <a:spcAft>
                <a:spcPts val="0"/>
              </a:spcAft>
            </a:pPr>
            <a:r>
              <a:rPr lang="zh-CN" altLang="zh-CN" sz="2400" kern="100" dirty="0">
                <a:solidFill>
                  <a:srgbClr val="FF0000"/>
                </a:solidFill>
                <a:latin typeface="等线" panose="02010600030101010101" pitchFamily="2" charset="-122"/>
                <a:cs typeface="Times New Roman" panose="02020603050405020304" pitchFamily="18" charset="0"/>
              </a:rPr>
              <a:t>注：</a:t>
            </a:r>
            <a:r>
              <a:rPr lang="en-US" altLang="zh-CN" sz="2400" kern="100" dirty="0">
                <a:solidFill>
                  <a:srgbClr val="FF0000"/>
                </a:solidFill>
                <a:latin typeface="等线" panose="02010600030101010101" pitchFamily="2" charset="-122"/>
                <a:cs typeface="Times New Roman" panose="02020603050405020304" pitchFamily="18" charset="0"/>
              </a:rPr>
              <a:t>GAL22LV10C/LCC</a:t>
            </a:r>
            <a:r>
              <a:rPr lang="zh-CN" altLang="zh-CN" sz="2400" kern="100" dirty="0">
                <a:solidFill>
                  <a:srgbClr val="FF0000"/>
                </a:solidFill>
                <a:latin typeface="等线" panose="02010600030101010101" pitchFamily="2" charset="-122"/>
                <a:cs typeface="Times New Roman" panose="02020603050405020304" pitchFamily="18" charset="0"/>
              </a:rPr>
              <a:t>的使用示例，在书上</a:t>
            </a:r>
            <a:r>
              <a:rPr lang="en-US" altLang="zh-CN" sz="2400" kern="100" dirty="0">
                <a:solidFill>
                  <a:srgbClr val="FF0000"/>
                </a:solidFill>
                <a:latin typeface="等线" panose="02010600030101010101" pitchFamily="2" charset="-122"/>
                <a:cs typeface="Times New Roman" panose="02020603050405020304" pitchFamily="18" charset="0"/>
              </a:rPr>
              <a:t>P296~P300</a:t>
            </a:r>
            <a:r>
              <a:rPr lang="zh-CN" altLang="en-US" sz="2400" kern="100" dirty="0">
                <a:solidFill>
                  <a:srgbClr val="FF0000"/>
                </a:solidFill>
                <a:latin typeface="等线" panose="02010600030101010101" pitchFamily="2" charset="-122"/>
                <a:cs typeface="Times New Roman" panose="02020603050405020304" pitchFamily="18" charset="0"/>
              </a:rPr>
              <a:t>。</a:t>
            </a:r>
            <a:r>
              <a:rPr lang="zh-CN" altLang="zh-CN" sz="2400" kern="100" dirty="0">
                <a:solidFill>
                  <a:srgbClr val="FF0000"/>
                </a:solidFill>
                <a:latin typeface="等线" panose="02010600030101010101" pitchFamily="2" charset="-122"/>
                <a:cs typeface="Times New Roman" panose="02020603050405020304" pitchFamily="18" charset="0"/>
              </a:rPr>
              <a:t>也可使用其他型号的</a:t>
            </a:r>
            <a:r>
              <a:rPr lang="en-US" altLang="zh-CN" sz="2400" kern="100" dirty="0">
                <a:solidFill>
                  <a:srgbClr val="FF0000"/>
                </a:solidFill>
                <a:latin typeface="等线" panose="02010600030101010101" pitchFamily="2" charset="-122"/>
                <a:cs typeface="Times New Roman" panose="02020603050405020304" pitchFamily="18" charset="0"/>
              </a:rPr>
              <a:t>PLD</a:t>
            </a:r>
            <a:r>
              <a:rPr lang="zh-CN" altLang="zh-CN" sz="2400" kern="100" dirty="0">
                <a:solidFill>
                  <a:srgbClr val="FF0000"/>
                </a:solidFill>
                <a:latin typeface="等线" panose="02010600030101010101" pitchFamily="2" charset="-122"/>
                <a:cs typeface="Times New Roman" panose="02020603050405020304" pitchFamily="18" charset="0"/>
              </a:rPr>
              <a:t>，如（</a:t>
            </a:r>
            <a:r>
              <a:rPr lang="en-US" altLang="zh-CN" sz="2400" kern="100" dirty="0">
                <a:solidFill>
                  <a:srgbClr val="FF0000"/>
                </a:solidFill>
                <a:latin typeface="等线" panose="02010600030101010101" pitchFamily="2" charset="-122"/>
                <a:cs typeface="Times New Roman" panose="02020603050405020304" pitchFamily="18" charset="0"/>
              </a:rPr>
              <a:t>PGAL16LV8C/LCC</a:t>
            </a:r>
            <a:r>
              <a:rPr lang="zh-CN" altLang="zh-CN" sz="2400" kern="100" dirty="0">
                <a:solidFill>
                  <a:srgbClr val="FF0000"/>
                </a:solidFill>
                <a:latin typeface="等线" panose="02010600030101010101" pitchFamily="2" charset="-122"/>
                <a:cs typeface="Times New Roman" panose="02020603050405020304" pitchFamily="18" charset="0"/>
              </a:rPr>
              <a:t>、</a:t>
            </a:r>
            <a:r>
              <a:rPr lang="en-US" altLang="zh-CN" sz="2400" kern="100" dirty="0">
                <a:solidFill>
                  <a:srgbClr val="FF0000"/>
                </a:solidFill>
                <a:latin typeface="等线" panose="02010600030101010101" pitchFamily="2" charset="-122"/>
                <a:cs typeface="Times New Roman" panose="02020603050405020304" pitchFamily="18" charset="0"/>
              </a:rPr>
              <a:t>GAL26CV12C</a:t>
            </a:r>
            <a:r>
              <a:rPr lang="zh-CN" altLang="zh-CN" sz="2400" kern="100" dirty="0">
                <a:solidFill>
                  <a:srgbClr val="FF0000"/>
                </a:solidFill>
                <a:latin typeface="等线" panose="02010600030101010101" pitchFamily="2" charset="-122"/>
                <a:cs typeface="Times New Roman" panose="02020603050405020304" pitchFamily="18" charset="0"/>
              </a:rPr>
              <a:t>）在书上</a:t>
            </a:r>
            <a:r>
              <a:rPr lang="en-US" altLang="zh-CN" sz="2400" kern="100" dirty="0">
                <a:solidFill>
                  <a:srgbClr val="FF0000"/>
                </a:solidFill>
                <a:latin typeface="等线" panose="02010600030101010101" pitchFamily="2" charset="-122"/>
                <a:cs typeface="Times New Roman" panose="02020603050405020304" pitchFamily="18" charset="0"/>
              </a:rPr>
              <a:t>P301~P302</a:t>
            </a:r>
            <a:r>
              <a:rPr lang="zh-CN" altLang="zh-CN" sz="2400" kern="100" dirty="0" smtClean="0">
                <a:solidFill>
                  <a:srgbClr val="FF0000"/>
                </a:solidFill>
                <a:latin typeface="等线" panose="02010600030101010101" pitchFamily="2" charset="-122"/>
                <a:cs typeface="Times New Roman" panose="02020603050405020304" pitchFamily="18" charset="0"/>
              </a:rPr>
              <a:t>。</a:t>
            </a:r>
            <a:endParaRPr lang="en-US" altLang="zh-CN" sz="2400" kern="100" dirty="0" smtClean="0">
              <a:solidFill>
                <a:srgbClr val="FF0000"/>
              </a:solidFill>
              <a:latin typeface="等线" panose="02010600030101010101" pitchFamily="2" charset="-122"/>
              <a:cs typeface="Times New Roman" panose="02020603050405020304" pitchFamily="18" charset="0"/>
            </a:endParaRPr>
          </a:p>
          <a:p>
            <a:pPr indent="133350" algn="just">
              <a:spcAft>
                <a:spcPts val="0"/>
              </a:spcAft>
            </a:pPr>
            <a:r>
              <a:rPr lang="en-US" altLang="zh-CN" sz="2400" dirty="0" smtClean="0">
                <a:solidFill>
                  <a:srgbClr val="FF0000"/>
                </a:solidFill>
                <a:latin typeface="等线" panose="02010600030101010101" pitchFamily="2" charset="-122"/>
                <a:cs typeface="Times New Roman" panose="02020603050405020304" pitchFamily="18" charset="0"/>
              </a:rPr>
              <a:t>82C55</a:t>
            </a:r>
            <a:r>
              <a:rPr lang="zh-CN" altLang="zh-CN" sz="2400" dirty="0">
                <a:solidFill>
                  <a:srgbClr val="FF0000"/>
                </a:solidFill>
                <a:cs typeface="Times New Roman" panose="02020603050405020304" pitchFamily="18" charset="0"/>
              </a:rPr>
              <a:t>的引脚说明在书上</a:t>
            </a:r>
            <a:r>
              <a:rPr lang="en-US" altLang="zh-CN" sz="2400" dirty="0">
                <a:solidFill>
                  <a:srgbClr val="FF0000"/>
                </a:solidFill>
                <a:cs typeface="Times New Roman" panose="02020603050405020304" pitchFamily="18" charset="0"/>
              </a:rPr>
              <a:t>P303</a:t>
            </a:r>
            <a:r>
              <a:rPr lang="zh-CN" altLang="zh-CN" sz="2400" dirty="0">
                <a:solidFill>
                  <a:srgbClr val="FF0000"/>
                </a:solidFill>
                <a:cs typeface="Times New Roman" panose="02020603050405020304" pitchFamily="18" charset="0"/>
              </a:rPr>
              <a:t>页</a:t>
            </a:r>
            <a:r>
              <a:rPr lang="en-US" altLang="zh-CN" sz="2400" dirty="0">
                <a:solidFill>
                  <a:srgbClr val="FF0000"/>
                </a:solidFill>
                <a:cs typeface="Times New Roman" panose="02020603050405020304" pitchFamily="18" charset="0"/>
              </a:rPr>
              <a:t>11.3.1</a:t>
            </a:r>
            <a:r>
              <a:rPr lang="zh-CN" altLang="zh-CN" sz="2400" dirty="0">
                <a:solidFill>
                  <a:srgbClr val="FF0000"/>
                </a:solidFill>
                <a:cs typeface="Times New Roman" panose="02020603050405020304" pitchFamily="18" charset="0"/>
              </a:rPr>
              <a:t>节，其中</a:t>
            </a:r>
            <a:r>
              <a:rPr lang="en-US" altLang="zh-CN" sz="2400" dirty="0">
                <a:solidFill>
                  <a:srgbClr val="FF0000"/>
                </a:solidFill>
                <a:cs typeface="Times New Roman" panose="02020603050405020304" pitchFamily="18" charset="0"/>
              </a:rPr>
              <a:t>A0</a:t>
            </a:r>
            <a:r>
              <a:rPr lang="zh-CN" altLang="zh-CN" sz="2400" dirty="0">
                <a:solidFill>
                  <a:srgbClr val="FF0000"/>
                </a:solidFill>
                <a:cs typeface="Times New Roman" panose="02020603050405020304" pitchFamily="18" charset="0"/>
              </a:rPr>
              <a:t>和</a:t>
            </a:r>
            <a:r>
              <a:rPr lang="en-US" altLang="zh-CN" sz="2400" dirty="0">
                <a:solidFill>
                  <a:srgbClr val="FF0000"/>
                </a:solidFill>
                <a:cs typeface="Times New Roman" panose="02020603050405020304" pitchFamily="18" charset="0"/>
              </a:rPr>
              <a:t>A1</a:t>
            </a:r>
            <a:r>
              <a:rPr lang="zh-CN" altLang="zh-CN" sz="2400" dirty="0">
                <a:solidFill>
                  <a:srgbClr val="FF0000"/>
                </a:solidFill>
                <a:cs typeface="Times New Roman" panose="02020603050405020304" pitchFamily="18" charset="0"/>
              </a:rPr>
              <a:t>用于</a:t>
            </a:r>
            <a:r>
              <a:rPr lang="en-US" altLang="zh-CN" sz="2400" dirty="0">
                <a:solidFill>
                  <a:srgbClr val="FF0000"/>
                </a:solidFill>
                <a:cs typeface="Times New Roman" panose="02020603050405020304" pitchFamily="18" charset="0"/>
              </a:rPr>
              <a:t>82C55</a:t>
            </a:r>
            <a:r>
              <a:rPr lang="zh-CN" altLang="zh-CN" sz="2400" dirty="0">
                <a:solidFill>
                  <a:srgbClr val="FF0000"/>
                </a:solidFill>
                <a:cs typeface="Times New Roman" panose="02020603050405020304" pitchFamily="18" charset="0"/>
              </a:rPr>
              <a:t>的端口分配。</a:t>
            </a:r>
            <a:endParaRPr lang="zh-CN" altLang="en-US" sz="2400" dirty="0">
              <a:solidFill>
                <a:srgbClr val="FF0000"/>
              </a:solidFill>
            </a:endParaRPr>
          </a:p>
          <a:p>
            <a:endParaRPr lang="zh-CN" altLang="zh-CN" sz="2400" dirty="0" smtClean="0"/>
          </a:p>
          <a:p>
            <a:endParaRPr lang="zh-CN" altLang="zh-CN" sz="2400" dirty="0"/>
          </a:p>
          <a:p>
            <a:pPr marL="457200" lvl="1" indent="0">
              <a:buNone/>
            </a:pPr>
            <a:endParaRPr lang="en-US" altLang="zh-CN" sz="2000" dirty="0" smtClean="0"/>
          </a:p>
          <a:p>
            <a:pPr marL="0" indent="0">
              <a:buNone/>
            </a:pPr>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a:p>
          <a:p>
            <a:pPr marL="800100" lvl="3" indent="-342900">
              <a:lnSpc>
                <a:spcPct val="100000"/>
              </a:lnSpc>
              <a:spcBef>
                <a:spcPts val="1000"/>
              </a:spcBef>
            </a:pPr>
            <a:endParaRPr lang="zh-CN" altLang="zh-CN" sz="2200" dirty="0"/>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pPr marL="0" indent="0">
              <a:buNone/>
            </a:pPr>
            <a:endParaRPr lang="en-US" altLang="zh-C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58733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8 (</a:t>
            </a:r>
            <a:r>
              <a:rPr lang="zh-CN" altLang="en-US" dirty="0" smtClean="0"/>
              <a:t>第</a:t>
            </a:r>
            <a:r>
              <a:rPr lang="en-US" altLang="zh-CN" dirty="0" smtClean="0"/>
              <a:t>11</a:t>
            </a:r>
            <a:r>
              <a:rPr lang="zh-CN" altLang="en-US" dirty="0" smtClean="0"/>
              <a:t>章</a:t>
            </a:r>
            <a:r>
              <a:rPr lang="en-US" altLang="zh-CN" dirty="0" smtClean="0"/>
              <a:t>)</a:t>
            </a:r>
            <a:endParaRPr lang="zh-CN" altLang="en-US" dirty="0"/>
          </a:p>
        </p:txBody>
      </p:sp>
      <p:sp>
        <p:nvSpPr>
          <p:cNvPr id="3" name="内容占位符 2"/>
          <p:cNvSpPr>
            <a:spLocks noGrp="1"/>
          </p:cNvSpPr>
          <p:nvPr>
            <p:ph idx="1"/>
          </p:nvPr>
        </p:nvSpPr>
        <p:spPr>
          <a:xfrm>
            <a:off x="838200" y="1380932"/>
            <a:ext cx="10515600" cy="5383762"/>
          </a:xfrm>
        </p:spPr>
        <p:txBody>
          <a:bodyPr>
            <a:normAutofit/>
          </a:bodyPr>
          <a:lstStyle/>
          <a:p>
            <a:r>
              <a:rPr lang="zh-CN" altLang="en-US" sz="2400" dirty="0" smtClean="0"/>
              <a:t>习题</a:t>
            </a:r>
            <a:r>
              <a:rPr lang="en-US" altLang="zh-CN" sz="2400" dirty="0" smtClean="0"/>
              <a:t>31</a:t>
            </a:r>
            <a:r>
              <a:rPr lang="zh-CN" altLang="en-US" sz="2400" dirty="0" smtClean="0"/>
              <a:t>：</a:t>
            </a:r>
            <a:r>
              <a:rPr lang="zh-CN" altLang="zh-CN" sz="2400" dirty="0" smtClean="0"/>
              <a:t>使用一个</a:t>
            </a:r>
            <a:r>
              <a:rPr lang="en-US" altLang="zh-CN" sz="2400" dirty="0" smtClean="0"/>
              <a:t>PLD</a:t>
            </a:r>
            <a:r>
              <a:rPr lang="zh-CN" altLang="zh-CN" sz="2400" dirty="0" smtClean="0"/>
              <a:t>，将一个</a:t>
            </a:r>
            <a:r>
              <a:rPr lang="en-US" altLang="zh-CN" sz="2400" dirty="0" smtClean="0"/>
              <a:t>82C55</a:t>
            </a:r>
            <a:r>
              <a:rPr lang="zh-CN" altLang="zh-CN" sz="2400" dirty="0" smtClean="0"/>
              <a:t>链接到</a:t>
            </a:r>
            <a:r>
              <a:rPr lang="en-US" altLang="zh-CN" sz="2400" dirty="0" smtClean="0"/>
              <a:t>8086</a:t>
            </a:r>
            <a:r>
              <a:rPr lang="zh-CN" altLang="zh-CN" sz="2400" dirty="0" smtClean="0"/>
              <a:t>微处理器上，使其 </a:t>
            </a:r>
            <a:r>
              <a:rPr lang="en-US" altLang="zh-CN" sz="2400" dirty="0" smtClean="0"/>
              <a:t>I/O </a:t>
            </a:r>
            <a:r>
              <a:rPr lang="zh-CN" altLang="zh-CN" sz="2400" dirty="0" smtClean="0"/>
              <a:t>地址为 </a:t>
            </a:r>
            <a:r>
              <a:rPr lang="en-US" altLang="zh-CN" sz="2400" dirty="0" smtClean="0"/>
              <a:t>0380H</a:t>
            </a:r>
            <a:r>
              <a:rPr lang="zh-CN" altLang="zh-CN" sz="2400" dirty="0" smtClean="0"/>
              <a:t>、</a:t>
            </a:r>
            <a:r>
              <a:rPr lang="en-US" altLang="zh-CN" sz="2400" dirty="0" smtClean="0"/>
              <a:t> 0382H</a:t>
            </a:r>
            <a:r>
              <a:rPr lang="zh-CN" altLang="zh-CN" sz="2400" dirty="0" smtClean="0"/>
              <a:t>、</a:t>
            </a:r>
            <a:r>
              <a:rPr lang="en-US" altLang="zh-CN" sz="2400" dirty="0" smtClean="0"/>
              <a:t>0384H</a:t>
            </a:r>
            <a:r>
              <a:rPr lang="zh-CN" altLang="zh-CN" sz="2400" dirty="0" smtClean="0"/>
              <a:t>和</a:t>
            </a:r>
            <a:r>
              <a:rPr lang="en-US" altLang="zh-CN" sz="2400" dirty="0" smtClean="0"/>
              <a:t>0386H</a:t>
            </a:r>
            <a:r>
              <a:rPr lang="zh-CN" altLang="zh-CN" sz="2400" dirty="0" smtClean="0"/>
              <a:t>。</a:t>
            </a:r>
            <a:endParaRPr lang="en-US" altLang="zh-CN" sz="2400" dirty="0" smtClean="0"/>
          </a:p>
          <a:p>
            <a:pPr marL="0" indent="0">
              <a:buNone/>
            </a:pPr>
            <a:endParaRPr lang="zh-CN" altLang="zh-CN" sz="2400" dirty="0" smtClean="0"/>
          </a:p>
          <a:p>
            <a:endParaRPr lang="zh-CN" altLang="zh-CN" sz="2400" dirty="0"/>
          </a:p>
          <a:p>
            <a:pPr marL="457200" lvl="1" indent="0">
              <a:buNone/>
            </a:pPr>
            <a:endParaRPr lang="en-US" altLang="zh-CN" sz="2000" dirty="0" smtClean="0"/>
          </a:p>
          <a:p>
            <a:pPr marL="0" indent="0">
              <a:buNone/>
            </a:pPr>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a:p>
          <a:p>
            <a:pPr marL="800100" lvl="3" indent="-342900">
              <a:lnSpc>
                <a:spcPct val="100000"/>
              </a:lnSpc>
              <a:spcBef>
                <a:spcPts val="1000"/>
              </a:spcBef>
            </a:pPr>
            <a:endParaRPr lang="zh-CN" altLang="zh-CN" sz="2200" dirty="0"/>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pPr marL="0" indent="0">
              <a:buNone/>
            </a:pPr>
            <a:endParaRPr lang="en-US" altLang="zh-CN" sz="2400" dirty="0">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3"/>
          <a:stretch>
            <a:fillRect/>
          </a:stretch>
        </p:blipFill>
        <p:spPr>
          <a:xfrm>
            <a:off x="838200" y="2709655"/>
            <a:ext cx="6108721" cy="1012024"/>
          </a:xfrm>
          <a:prstGeom prst="rect">
            <a:avLst/>
          </a:prstGeom>
        </p:spPr>
      </p:pic>
      <p:pic>
        <p:nvPicPr>
          <p:cNvPr id="5" name="图片 4"/>
          <p:cNvPicPr>
            <a:picLocks noChangeAspect="1"/>
          </p:cNvPicPr>
          <p:nvPr/>
        </p:nvPicPr>
        <p:blipFill>
          <a:blip r:embed="rId4"/>
          <a:stretch>
            <a:fillRect/>
          </a:stretch>
        </p:blipFill>
        <p:spPr>
          <a:xfrm>
            <a:off x="6807942" y="4034927"/>
            <a:ext cx="1678961" cy="2823073"/>
          </a:xfrm>
          <a:prstGeom prst="rect">
            <a:avLst/>
          </a:prstGeom>
        </p:spPr>
      </p:pic>
      <p:pic>
        <p:nvPicPr>
          <p:cNvPr id="6" name="图片 5"/>
          <p:cNvPicPr>
            <a:picLocks noChangeAspect="1"/>
          </p:cNvPicPr>
          <p:nvPr/>
        </p:nvPicPr>
        <p:blipFill>
          <a:blip r:embed="rId5"/>
          <a:stretch>
            <a:fillRect/>
          </a:stretch>
        </p:blipFill>
        <p:spPr>
          <a:xfrm>
            <a:off x="8347923" y="1775050"/>
            <a:ext cx="2280151" cy="4401815"/>
          </a:xfrm>
          <a:prstGeom prst="rect">
            <a:avLst/>
          </a:prstGeom>
        </p:spPr>
      </p:pic>
    </p:spTree>
    <p:extLst>
      <p:ext uri="{BB962C8B-B14F-4D97-AF65-F5344CB8AC3E}">
        <p14:creationId xmlns:p14="http://schemas.microsoft.com/office/powerpoint/2010/main" val="32170564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8 (</a:t>
            </a:r>
            <a:r>
              <a:rPr lang="zh-CN" altLang="en-US" dirty="0" smtClean="0"/>
              <a:t>第</a:t>
            </a:r>
            <a:r>
              <a:rPr lang="en-US" altLang="zh-CN" dirty="0" smtClean="0"/>
              <a:t>11</a:t>
            </a:r>
            <a:r>
              <a:rPr lang="zh-CN" altLang="en-US" dirty="0" smtClean="0"/>
              <a:t>章</a:t>
            </a:r>
            <a:r>
              <a:rPr lang="en-US" altLang="zh-CN" dirty="0" smtClean="0"/>
              <a:t>)</a:t>
            </a:r>
            <a:endParaRPr lang="zh-CN" altLang="en-US" dirty="0"/>
          </a:p>
        </p:txBody>
      </p:sp>
      <p:sp>
        <p:nvSpPr>
          <p:cNvPr id="3" name="内容占位符 2"/>
          <p:cNvSpPr>
            <a:spLocks noGrp="1"/>
          </p:cNvSpPr>
          <p:nvPr>
            <p:ph idx="1"/>
          </p:nvPr>
        </p:nvSpPr>
        <p:spPr>
          <a:xfrm>
            <a:off x="838200" y="1380932"/>
            <a:ext cx="10515600" cy="5383762"/>
          </a:xfrm>
        </p:spPr>
        <p:txBody>
          <a:bodyPr>
            <a:normAutofit fontScale="92500" lnSpcReduction="10000"/>
          </a:bodyPr>
          <a:lstStyle/>
          <a:p>
            <a:r>
              <a:rPr lang="zh-CN" altLang="en-US" sz="2400" dirty="0" smtClean="0"/>
              <a:t>习题</a:t>
            </a:r>
            <a:r>
              <a:rPr lang="en-US" altLang="zh-CN" sz="2400" dirty="0" smtClean="0"/>
              <a:t>31</a:t>
            </a:r>
            <a:r>
              <a:rPr lang="zh-CN" altLang="en-US" sz="2400" dirty="0" smtClean="0"/>
              <a:t>：</a:t>
            </a:r>
            <a:r>
              <a:rPr lang="zh-CN" altLang="zh-CN" sz="2400" dirty="0" smtClean="0"/>
              <a:t>使用一个</a:t>
            </a:r>
            <a:r>
              <a:rPr lang="en-US" altLang="zh-CN" sz="2400" dirty="0" smtClean="0"/>
              <a:t>PLD</a:t>
            </a:r>
            <a:r>
              <a:rPr lang="zh-CN" altLang="zh-CN" sz="2400" dirty="0" smtClean="0"/>
              <a:t>，将一个</a:t>
            </a:r>
            <a:r>
              <a:rPr lang="en-US" altLang="zh-CN" sz="2400" dirty="0" smtClean="0"/>
              <a:t>82C55</a:t>
            </a:r>
            <a:r>
              <a:rPr lang="zh-CN" altLang="zh-CN" sz="2400" dirty="0" smtClean="0"/>
              <a:t>链接到</a:t>
            </a:r>
            <a:r>
              <a:rPr lang="en-US" altLang="zh-CN" sz="2400" dirty="0" smtClean="0"/>
              <a:t>8086</a:t>
            </a:r>
            <a:r>
              <a:rPr lang="zh-CN" altLang="zh-CN" sz="2400" dirty="0" smtClean="0"/>
              <a:t>微处理器上，使其 </a:t>
            </a:r>
            <a:r>
              <a:rPr lang="en-US" altLang="zh-CN" sz="2400" dirty="0" smtClean="0"/>
              <a:t>I/O </a:t>
            </a:r>
            <a:r>
              <a:rPr lang="zh-CN" altLang="zh-CN" sz="2400" dirty="0" smtClean="0"/>
              <a:t>地址为 </a:t>
            </a:r>
            <a:r>
              <a:rPr lang="en-US" altLang="zh-CN" sz="2400" dirty="0" smtClean="0"/>
              <a:t>0380H</a:t>
            </a:r>
            <a:r>
              <a:rPr lang="zh-CN" altLang="zh-CN" sz="2400" dirty="0" smtClean="0"/>
              <a:t>、</a:t>
            </a:r>
            <a:r>
              <a:rPr lang="en-US" altLang="zh-CN" sz="2400" dirty="0" smtClean="0"/>
              <a:t> 0382H</a:t>
            </a:r>
            <a:r>
              <a:rPr lang="zh-CN" altLang="zh-CN" sz="2400" dirty="0" smtClean="0"/>
              <a:t>、</a:t>
            </a:r>
            <a:r>
              <a:rPr lang="en-US" altLang="zh-CN" sz="2400" dirty="0" smtClean="0"/>
              <a:t>0384H</a:t>
            </a:r>
            <a:r>
              <a:rPr lang="zh-CN" altLang="zh-CN" sz="2400" dirty="0" smtClean="0"/>
              <a:t>和</a:t>
            </a:r>
            <a:r>
              <a:rPr lang="en-US" altLang="zh-CN" sz="2400" dirty="0" smtClean="0"/>
              <a:t>0386H</a:t>
            </a:r>
            <a:r>
              <a:rPr lang="zh-CN" altLang="zh-CN" sz="2400" dirty="0" smtClean="0"/>
              <a:t>。</a:t>
            </a:r>
            <a:endParaRPr lang="en-US" altLang="zh-CN" sz="2400" dirty="0" smtClean="0"/>
          </a:p>
          <a:p>
            <a:pPr lvl="1"/>
            <a:r>
              <a:rPr lang="zh-CN" altLang="en-US" sz="2000" dirty="0" smtClean="0">
                <a:solidFill>
                  <a:srgbClr val="FF0000"/>
                </a:solidFill>
              </a:rPr>
              <a:t>参考</a:t>
            </a:r>
            <a:r>
              <a:rPr lang="en-US" altLang="zh-CN" sz="2000" dirty="0" smtClean="0">
                <a:solidFill>
                  <a:srgbClr val="FF0000"/>
                </a:solidFill>
              </a:rPr>
              <a:t>P360</a:t>
            </a:r>
          </a:p>
          <a:p>
            <a:pPr marL="495300" lvl="1" indent="0" algn="just">
              <a:buNone/>
            </a:pPr>
            <a:r>
              <a:rPr lang="en-US" altLang="zh-CN" sz="2000" kern="100" dirty="0">
                <a:latin typeface="等线" panose="02010600030101010101" pitchFamily="2" charset="-122"/>
                <a:cs typeface="Times New Roman" panose="02020603050405020304" pitchFamily="18" charset="0"/>
              </a:rPr>
              <a:t>library </a:t>
            </a:r>
            <a:r>
              <a:rPr lang="en-US" altLang="zh-CN" sz="2000" kern="100" dirty="0" err="1">
                <a:latin typeface="等线" panose="02010600030101010101" pitchFamily="2" charset="-122"/>
                <a:cs typeface="Times New Roman" panose="02020603050405020304" pitchFamily="18" charset="0"/>
              </a:rPr>
              <a:t>ieee</a:t>
            </a:r>
            <a:r>
              <a:rPr lang="en-US" altLang="zh-CN" sz="2000" kern="100" dirty="0">
                <a:latin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pPr marL="495300" lvl="1" indent="0" algn="just">
              <a:buNone/>
            </a:pPr>
            <a:r>
              <a:rPr lang="en-US" altLang="zh-CN" sz="2000" kern="100" dirty="0">
                <a:latin typeface="等线" panose="02010600030101010101" pitchFamily="2" charset="-122"/>
                <a:cs typeface="Times New Roman" panose="02020603050405020304" pitchFamily="18" charset="0"/>
              </a:rPr>
              <a:t>use ieee.std_logic_1164.all; </a:t>
            </a:r>
            <a:endParaRPr lang="zh-CN" altLang="zh-CN" sz="2000" kern="100" dirty="0">
              <a:latin typeface="等线" panose="02010600030101010101" pitchFamily="2" charset="-122"/>
              <a:cs typeface="Times New Roman" panose="02020603050405020304" pitchFamily="18" charset="0"/>
            </a:endParaRPr>
          </a:p>
          <a:p>
            <a:pPr marL="495300" lvl="1" indent="0" algn="just">
              <a:buNone/>
            </a:pPr>
            <a:r>
              <a:rPr lang="en-US" altLang="zh-CN" sz="2000" kern="100" dirty="0">
                <a:latin typeface="等线" panose="02010600030101010101" pitchFamily="2" charset="-122"/>
                <a:cs typeface="Times New Roman" panose="02020603050405020304" pitchFamily="18" charset="0"/>
              </a:rPr>
              <a:t>entity DECODER_11_31 is </a:t>
            </a:r>
            <a:endParaRPr lang="zh-CN" altLang="zh-CN" sz="2000" kern="100" dirty="0">
              <a:latin typeface="等线" panose="02010600030101010101" pitchFamily="2" charset="-122"/>
              <a:cs typeface="Times New Roman" panose="02020603050405020304" pitchFamily="18" charset="0"/>
            </a:endParaRPr>
          </a:p>
          <a:p>
            <a:pPr marL="495300" lvl="1" indent="0" algn="just">
              <a:buNone/>
            </a:pPr>
            <a:r>
              <a:rPr lang="en-US" altLang="zh-CN" sz="2000" kern="100" dirty="0">
                <a:latin typeface="等线" panose="02010600030101010101" pitchFamily="2" charset="-122"/>
                <a:cs typeface="Times New Roman" panose="02020603050405020304" pitchFamily="18" charset="0"/>
              </a:rPr>
              <a:t>port ( </a:t>
            </a:r>
            <a:endParaRPr lang="zh-CN" altLang="zh-CN" sz="2000" kern="100" dirty="0">
              <a:latin typeface="等线" panose="02010600030101010101" pitchFamily="2" charset="-122"/>
              <a:cs typeface="Times New Roman" panose="02020603050405020304" pitchFamily="18" charset="0"/>
            </a:endParaRPr>
          </a:p>
          <a:p>
            <a:pPr marL="723900" lvl="1" indent="0" algn="just">
              <a:buNone/>
            </a:pPr>
            <a:r>
              <a:rPr lang="en-US" altLang="zh-CN" sz="2000" kern="100" dirty="0">
                <a:latin typeface="等线" panose="02010600030101010101" pitchFamily="2" charset="-122"/>
                <a:cs typeface="Times New Roman" panose="02020603050405020304" pitchFamily="18" charset="0"/>
              </a:rPr>
              <a:t>A15,A14,A13,A12, A11, A10, A9, A8, A7, A6, A5, A4, A3, A0: in STD_LOGIC; </a:t>
            </a:r>
            <a:endParaRPr lang="zh-CN" altLang="zh-CN" sz="2000" kern="100" dirty="0">
              <a:latin typeface="等线" panose="02010600030101010101" pitchFamily="2" charset="-122"/>
              <a:cs typeface="Times New Roman" panose="02020603050405020304" pitchFamily="18" charset="0"/>
            </a:endParaRPr>
          </a:p>
          <a:p>
            <a:pPr marL="723900" lvl="1" indent="0" algn="just">
              <a:buNone/>
            </a:pPr>
            <a:r>
              <a:rPr lang="en-US" altLang="zh-CN" sz="2000" kern="100" dirty="0">
                <a:latin typeface="等线" panose="02010600030101010101" pitchFamily="2" charset="-122"/>
                <a:cs typeface="Times New Roman" panose="02020603050405020304" pitchFamily="18" charset="0"/>
              </a:rPr>
              <a:t>D: out STD_LOGIC </a:t>
            </a:r>
            <a:endParaRPr lang="zh-CN" altLang="zh-CN" sz="2000" kern="100" dirty="0">
              <a:latin typeface="等线" panose="02010600030101010101" pitchFamily="2" charset="-122"/>
              <a:cs typeface="Times New Roman" panose="02020603050405020304" pitchFamily="18" charset="0"/>
            </a:endParaRPr>
          </a:p>
          <a:p>
            <a:pPr marL="495300" lvl="1" indent="0" algn="just">
              <a:buNone/>
            </a:pPr>
            <a:r>
              <a:rPr lang="en-US" altLang="zh-CN" sz="2000" kern="100" dirty="0">
                <a:latin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a:p>
            <a:pPr marL="495300" lvl="1" indent="0" algn="just">
              <a:buNone/>
            </a:pPr>
            <a:r>
              <a:rPr lang="en-US" altLang="zh-CN" sz="2000" kern="100" dirty="0">
                <a:latin typeface="等线" panose="02010600030101010101" pitchFamily="2" charset="-122"/>
                <a:cs typeface="Times New Roman" panose="02020603050405020304" pitchFamily="18" charset="0"/>
              </a:rPr>
              <a:t>end; </a:t>
            </a:r>
          </a:p>
          <a:p>
            <a:pPr marL="495300" lvl="1" indent="0" algn="just">
              <a:buNone/>
            </a:pPr>
            <a:endParaRPr lang="en-US" altLang="zh-CN" sz="2000" kern="100" dirty="0">
              <a:latin typeface="等线" panose="02010600030101010101" pitchFamily="2" charset="-122"/>
              <a:cs typeface="Times New Roman" panose="02020603050405020304" pitchFamily="18" charset="0"/>
            </a:endParaRPr>
          </a:p>
          <a:p>
            <a:pPr marL="495300" lvl="1" indent="0" algn="just">
              <a:buNone/>
            </a:pPr>
            <a:r>
              <a:rPr lang="en-US" altLang="zh-CN" sz="2000" kern="100" dirty="0">
                <a:latin typeface="等线" panose="02010600030101010101" pitchFamily="2" charset="-122"/>
                <a:cs typeface="Times New Roman" panose="02020603050405020304" pitchFamily="18" charset="0"/>
              </a:rPr>
              <a:t>architecture V1 of DECODER_11_31 is </a:t>
            </a:r>
            <a:endParaRPr lang="zh-CN" altLang="zh-CN" sz="2000" kern="100" dirty="0">
              <a:latin typeface="等线" panose="02010600030101010101" pitchFamily="2" charset="-122"/>
              <a:cs typeface="Times New Roman" panose="02020603050405020304" pitchFamily="18" charset="0"/>
            </a:endParaRPr>
          </a:p>
          <a:p>
            <a:pPr marL="495300" lvl="1" indent="0" algn="just">
              <a:buNone/>
            </a:pPr>
            <a:r>
              <a:rPr lang="en-US" altLang="zh-CN" sz="2000" kern="100" dirty="0">
                <a:latin typeface="等线" panose="02010600030101010101" pitchFamily="2" charset="-122"/>
                <a:cs typeface="Times New Roman" panose="02020603050405020304" pitchFamily="18" charset="0"/>
              </a:rPr>
              <a:t>begin </a:t>
            </a:r>
            <a:endParaRPr lang="zh-CN" altLang="zh-CN" sz="2000" kern="100" dirty="0">
              <a:latin typeface="等线" panose="02010600030101010101" pitchFamily="2" charset="-122"/>
              <a:cs typeface="Times New Roman" panose="02020603050405020304" pitchFamily="18" charset="0"/>
            </a:endParaRPr>
          </a:p>
          <a:p>
            <a:pPr marL="723900" lvl="1" indent="0" algn="just">
              <a:buNone/>
            </a:pPr>
            <a:r>
              <a:rPr lang="en-US" altLang="zh-CN" sz="2000" kern="100" dirty="0">
                <a:latin typeface="等线" panose="02010600030101010101" pitchFamily="2" charset="-122"/>
                <a:cs typeface="Times New Roman" panose="02020603050405020304" pitchFamily="18" charset="0"/>
              </a:rPr>
              <a:t>D &lt;= A15 or A14 or A13 or A12 or A11 or A10 or not A9 or not A8 or not A7</a:t>
            </a:r>
            <a:endParaRPr lang="zh-CN" altLang="zh-CN" sz="2000" kern="100" dirty="0">
              <a:latin typeface="等线" panose="02010600030101010101" pitchFamily="2" charset="-122"/>
              <a:cs typeface="Times New Roman" panose="02020603050405020304" pitchFamily="18" charset="0"/>
            </a:endParaRPr>
          </a:p>
          <a:p>
            <a:pPr marL="723900" lvl="1" indent="0" algn="just">
              <a:buNone/>
            </a:pPr>
            <a:r>
              <a:rPr lang="en-US" altLang="zh-CN" sz="2000" kern="100" dirty="0">
                <a:latin typeface="等线" panose="02010600030101010101" pitchFamily="2" charset="-122"/>
                <a:cs typeface="Times New Roman" panose="02020603050405020304" pitchFamily="18" charset="0"/>
              </a:rPr>
              <a:t>or A6 or A5 or A4 or A3 or A0</a:t>
            </a:r>
            <a:endParaRPr lang="zh-CN" altLang="zh-CN" sz="2000" kern="100" dirty="0">
              <a:latin typeface="等线" panose="02010600030101010101" pitchFamily="2" charset="-122"/>
              <a:cs typeface="Times New Roman" panose="02020603050405020304" pitchFamily="18" charset="0"/>
            </a:endParaRPr>
          </a:p>
          <a:p>
            <a:pPr marL="495300" lvl="1" indent="0" algn="just">
              <a:buNone/>
            </a:pPr>
            <a:r>
              <a:rPr lang="en-US" altLang="zh-CN" sz="2000" kern="100" dirty="0">
                <a:latin typeface="等线" panose="02010600030101010101" pitchFamily="2" charset="-122"/>
                <a:cs typeface="Times New Roman" panose="02020603050405020304" pitchFamily="18" charset="0"/>
              </a:rPr>
              <a:t>end V1;</a:t>
            </a:r>
            <a:endParaRPr lang="zh-CN" altLang="zh-CN" sz="2000" kern="100" dirty="0">
              <a:latin typeface="等线" panose="02010600030101010101" pitchFamily="2" charset="-122"/>
              <a:cs typeface="Times New Roman" panose="02020603050405020304" pitchFamily="18" charset="0"/>
            </a:endParaRPr>
          </a:p>
          <a:p>
            <a:endParaRPr lang="en-US" altLang="zh-CN" sz="2400" dirty="0" smtClean="0"/>
          </a:p>
          <a:p>
            <a:endParaRPr lang="zh-CN" altLang="zh-CN" sz="2400" dirty="0" smtClean="0"/>
          </a:p>
          <a:p>
            <a:endParaRPr lang="zh-CN" altLang="zh-CN" sz="2400" dirty="0"/>
          </a:p>
          <a:p>
            <a:pPr marL="457200" lvl="1" indent="0">
              <a:buNone/>
            </a:pPr>
            <a:endParaRPr lang="en-US" altLang="zh-CN" sz="2000" dirty="0" smtClean="0"/>
          </a:p>
          <a:p>
            <a:pPr marL="0" indent="0">
              <a:buNone/>
            </a:pPr>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a:p>
          <a:p>
            <a:pPr marL="800100" lvl="3" indent="-342900">
              <a:lnSpc>
                <a:spcPct val="100000"/>
              </a:lnSpc>
              <a:spcBef>
                <a:spcPts val="1000"/>
              </a:spcBef>
            </a:pPr>
            <a:endParaRPr lang="zh-CN" altLang="zh-CN" sz="2200" dirty="0"/>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pPr marL="0" indent="0">
              <a:buNone/>
            </a:pPr>
            <a:endParaRPr lang="en-US" altLang="zh-C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73177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8 (</a:t>
            </a:r>
            <a:r>
              <a:rPr lang="zh-CN" altLang="en-US" dirty="0" smtClean="0"/>
              <a:t>第</a:t>
            </a:r>
            <a:r>
              <a:rPr lang="en-US" altLang="zh-CN" dirty="0" smtClean="0"/>
              <a:t>11</a:t>
            </a:r>
            <a:r>
              <a:rPr lang="zh-CN" altLang="en-US" dirty="0" smtClean="0"/>
              <a:t>章</a:t>
            </a:r>
            <a:r>
              <a:rPr lang="en-US" altLang="zh-CN" dirty="0" smtClean="0"/>
              <a:t>)</a:t>
            </a:r>
            <a:endParaRPr lang="zh-CN" altLang="en-US" dirty="0"/>
          </a:p>
        </p:txBody>
      </p:sp>
      <p:sp>
        <p:nvSpPr>
          <p:cNvPr id="3" name="内容占位符 2"/>
          <p:cNvSpPr>
            <a:spLocks noGrp="1"/>
          </p:cNvSpPr>
          <p:nvPr>
            <p:ph idx="1"/>
          </p:nvPr>
        </p:nvSpPr>
        <p:spPr>
          <a:xfrm>
            <a:off x="838200" y="1380932"/>
            <a:ext cx="10515600" cy="5383762"/>
          </a:xfrm>
        </p:spPr>
        <p:txBody>
          <a:bodyPr>
            <a:normAutofit/>
          </a:bodyPr>
          <a:lstStyle/>
          <a:p>
            <a:r>
              <a:rPr lang="zh-CN" altLang="en-US" sz="2400" dirty="0" smtClean="0"/>
              <a:t>习题</a:t>
            </a:r>
            <a:r>
              <a:rPr lang="en-US" altLang="zh-CN" sz="2400" dirty="0" smtClean="0"/>
              <a:t>43</a:t>
            </a:r>
            <a:r>
              <a:rPr lang="zh-CN" altLang="en-US" sz="2400" dirty="0"/>
              <a:t>：</a:t>
            </a:r>
            <a:r>
              <a:rPr lang="zh-CN" altLang="zh-CN" sz="2400" dirty="0" smtClean="0"/>
              <a:t>写出</a:t>
            </a:r>
            <a:r>
              <a:rPr lang="zh-CN" altLang="zh-CN" sz="2400" dirty="0"/>
              <a:t>一个程序，确定当</a:t>
            </a:r>
            <a:r>
              <a:rPr lang="en-US" altLang="zh-CN" sz="2400" dirty="0"/>
              <a:t>82C55</a:t>
            </a:r>
            <a:r>
              <a:rPr lang="zh-CN" altLang="zh-CN" sz="2400" dirty="0"/>
              <a:t>工作在选通输出方式下时</a:t>
            </a:r>
            <a:r>
              <a:rPr lang="en-US" altLang="zh-CN" sz="2400" dirty="0"/>
              <a:t>PC</a:t>
            </a:r>
            <a:r>
              <a:rPr lang="en-US" altLang="zh-CN" sz="2400" baseline="-25000" dirty="0"/>
              <a:t>4</a:t>
            </a:r>
            <a:r>
              <a:rPr lang="zh-CN" altLang="zh-CN" sz="2400" dirty="0"/>
              <a:t>是否为逻辑</a:t>
            </a:r>
            <a:r>
              <a:rPr lang="en-US" altLang="zh-CN" sz="2400" dirty="0"/>
              <a:t>1</a:t>
            </a:r>
            <a:r>
              <a:rPr lang="zh-CN" altLang="zh-CN" sz="2400" dirty="0" smtClean="0"/>
              <a:t>。</a:t>
            </a:r>
            <a:endParaRPr lang="en-US" altLang="zh-CN" sz="2400" dirty="0" smtClean="0"/>
          </a:p>
          <a:p>
            <a:endParaRPr lang="zh-CN" altLang="en-US" sz="2400" dirty="0"/>
          </a:p>
          <a:p>
            <a:endParaRPr lang="en-US" altLang="zh-CN" sz="2400" dirty="0" smtClean="0"/>
          </a:p>
          <a:p>
            <a:endParaRPr lang="zh-CN" altLang="zh-CN" sz="2400" dirty="0" smtClean="0"/>
          </a:p>
          <a:p>
            <a:endParaRPr lang="zh-CN" altLang="zh-CN" sz="2400" dirty="0"/>
          </a:p>
          <a:p>
            <a:pPr marL="457200" lvl="1" indent="0">
              <a:buNone/>
            </a:pPr>
            <a:endParaRPr lang="en-US" altLang="zh-CN" sz="2000" dirty="0" smtClean="0"/>
          </a:p>
          <a:p>
            <a:pPr marL="0" indent="0">
              <a:buNone/>
            </a:pPr>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a:p>
          <a:p>
            <a:pPr marL="800100" lvl="3" indent="-342900">
              <a:lnSpc>
                <a:spcPct val="100000"/>
              </a:lnSpc>
              <a:spcBef>
                <a:spcPts val="1000"/>
              </a:spcBef>
            </a:pPr>
            <a:endParaRPr lang="zh-CN" altLang="zh-CN" sz="2200" dirty="0"/>
          </a:p>
          <a:p>
            <a:pPr marL="457200" lvl="2" indent="0">
              <a:spcBef>
                <a:spcPts val="1000"/>
              </a:spcBef>
              <a:buNone/>
            </a:pPr>
            <a:endParaRPr lang="zh-CN" altLang="zh-CN" sz="2400" dirty="0">
              <a:latin typeface="Calibri" panose="020F0502020204030204" pitchFamily="34" charset="0"/>
              <a:ea typeface="华文新魏" panose="02010800040101010101" pitchFamily="2" charset="-122"/>
              <a:cs typeface="Calibri" panose="020F0502020204030204" pitchFamily="34" charset="0"/>
            </a:endParaRPr>
          </a:p>
          <a:p>
            <a:pPr marL="201168" lvl="1" indent="0">
              <a:spcBef>
                <a:spcPts val="200"/>
              </a:spcBef>
              <a:spcAft>
                <a:spcPts val="400"/>
              </a:spcAft>
              <a:buClr>
                <a:srgbClr val="1CADE4"/>
              </a:buClr>
              <a:buNone/>
            </a:pPr>
            <a:endParaRPr lang="en-US" altLang="zh-CN" sz="1800" dirty="0">
              <a:solidFill>
                <a:prstClr val="black">
                  <a:lumMod val="75000"/>
                  <a:lumOff val="25000"/>
                </a:prstClr>
              </a:solidFill>
              <a:latin typeface="Calibri" panose="020F0502020204030204"/>
              <a:ea typeface="宋体" panose="02010600030101010101" pitchFamily="2" charset="-122"/>
            </a:endParaRPr>
          </a:p>
          <a:p>
            <a:pPr marL="0" indent="0">
              <a:buNone/>
            </a:pPr>
            <a:endParaRPr lang="en-US" altLang="zh-CN" sz="2400" dirty="0">
              <a:latin typeface="Calibri" panose="020F0502020204030204" pitchFamily="34" charset="0"/>
              <a:cs typeface="Calibri" panose="020F0502020204030204" pitchFamily="34" charset="0"/>
            </a:endParaRPr>
          </a:p>
        </p:txBody>
      </p:sp>
      <p:sp>
        <p:nvSpPr>
          <p:cNvPr id="5" name="矩形 4"/>
          <p:cNvSpPr/>
          <p:nvPr/>
        </p:nvSpPr>
        <p:spPr>
          <a:xfrm>
            <a:off x="1599482" y="2322708"/>
            <a:ext cx="7012673" cy="1200329"/>
          </a:xfrm>
          <a:prstGeom prst="rect">
            <a:avLst/>
          </a:prstGeom>
        </p:spPr>
        <p:txBody>
          <a:bodyPr wrap="square">
            <a:spAutoFit/>
          </a:bodyPr>
          <a:lstStyle/>
          <a:p>
            <a:r>
              <a:rPr lang="en-US" altLang="zh-CN" sz="2400" dirty="0"/>
              <a:t>IN AL, PORTC</a:t>
            </a:r>
            <a:endParaRPr lang="zh-CN" altLang="zh-CN" sz="2400" dirty="0"/>
          </a:p>
          <a:p>
            <a:r>
              <a:rPr lang="en-US" altLang="zh-CN" sz="2400" dirty="0"/>
              <a:t>TEST AL, </a:t>
            </a:r>
            <a:r>
              <a:rPr lang="en-US" altLang="zh-CN" sz="2400" dirty="0" smtClean="0"/>
              <a:t>10H   </a:t>
            </a:r>
            <a:r>
              <a:rPr lang="en-US" altLang="zh-CN" sz="2400" dirty="0" smtClean="0">
                <a:solidFill>
                  <a:srgbClr val="FF0000"/>
                </a:solidFill>
              </a:rPr>
              <a:t>; </a:t>
            </a:r>
            <a:r>
              <a:rPr lang="zh-CN" altLang="en-US" sz="2400" dirty="0" smtClean="0">
                <a:solidFill>
                  <a:srgbClr val="FF0000"/>
                </a:solidFill>
              </a:rPr>
              <a:t>运算结果为</a:t>
            </a:r>
            <a:r>
              <a:rPr lang="en-US" altLang="zh-CN" sz="2400" dirty="0" smtClean="0">
                <a:solidFill>
                  <a:srgbClr val="FF0000"/>
                </a:solidFill>
              </a:rPr>
              <a:t>0,</a:t>
            </a:r>
            <a:r>
              <a:rPr lang="zh-CN" altLang="en-US" sz="2400" dirty="0" smtClean="0">
                <a:solidFill>
                  <a:srgbClr val="FF0000"/>
                </a:solidFill>
              </a:rPr>
              <a:t>则</a:t>
            </a:r>
            <a:r>
              <a:rPr lang="en-US" altLang="zh-CN" sz="2400" dirty="0" smtClean="0">
                <a:solidFill>
                  <a:srgbClr val="FF0000"/>
                </a:solidFill>
              </a:rPr>
              <a:t>ZF=1</a:t>
            </a:r>
            <a:r>
              <a:rPr lang="zh-CN" altLang="en-US" sz="2400" dirty="0" smtClean="0">
                <a:solidFill>
                  <a:srgbClr val="FF0000"/>
                </a:solidFill>
              </a:rPr>
              <a:t>；否则</a:t>
            </a:r>
            <a:r>
              <a:rPr lang="en-US" altLang="zh-CN" sz="2400" dirty="0" smtClean="0">
                <a:solidFill>
                  <a:srgbClr val="FF0000"/>
                </a:solidFill>
              </a:rPr>
              <a:t>ZF=0</a:t>
            </a:r>
            <a:endParaRPr lang="zh-CN" altLang="zh-CN" sz="2400" dirty="0">
              <a:solidFill>
                <a:srgbClr val="FF0000"/>
              </a:solidFill>
            </a:endParaRPr>
          </a:p>
          <a:p>
            <a:r>
              <a:rPr lang="en-US" altLang="zh-CN" sz="2400" dirty="0"/>
              <a:t>JZ IF_ZERO</a:t>
            </a:r>
            <a:endParaRPr lang="zh-CN" altLang="zh-CN" sz="2400" dirty="0"/>
          </a:p>
        </p:txBody>
      </p:sp>
    </p:spTree>
    <p:extLst>
      <p:ext uri="{BB962C8B-B14F-4D97-AF65-F5344CB8AC3E}">
        <p14:creationId xmlns:p14="http://schemas.microsoft.com/office/powerpoint/2010/main" val="3027923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1</a:t>
            </a:r>
            <a:endParaRPr lang="zh-CN" altLang="en-US" dirty="0"/>
          </a:p>
        </p:txBody>
      </p:sp>
      <p:sp>
        <p:nvSpPr>
          <p:cNvPr id="3" name="内容占位符 2"/>
          <p:cNvSpPr>
            <a:spLocks noGrp="1"/>
          </p:cNvSpPr>
          <p:nvPr>
            <p:ph idx="1"/>
          </p:nvPr>
        </p:nvSpPr>
        <p:spPr/>
        <p:txBody>
          <a:bodyPr/>
          <a:lstStyle/>
          <a:p>
            <a:pPr marL="342900" lvl="1" indent="-342900">
              <a:spcBef>
                <a:spcPts val="1200"/>
              </a:spcBef>
              <a:spcAft>
                <a:spcPts val="200"/>
              </a:spcAft>
              <a:buSzPct val="100000"/>
            </a:pPr>
            <a:r>
              <a:rPr lang="zh-CN" altLang="en-US" dirty="0">
                <a:latin typeface="Calibri" panose="020F0502020204030204" pitchFamily="34" charset="0"/>
                <a:cs typeface="Calibri" panose="020F0502020204030204" pitchFamily="34" charset="0"/>
              </a:rPr>
              <a:t>补充题</a:t>
            </a:r>
            <a:r>
              <a:rPr lang="en-US" altLang="zh-CN" dirty="0">
                <a:latin typeface="Calibri" panose="020F0502020204030204" pitchFamily="34" charset="0"/>
                <a:cs typeface="Calibri" panose="020F0502020204030204" pitchFamily="34" charset="0"/>
              </a:rPr>
              <a:t>1</a:t>
            </a:r>
            <a:r>
              <a:rPr lang="zh-CN" altLang="en-US" dirty="0">
                <a:latin typeface="Calibri" panose="020F0502020204030204" pitchFamily="34" charset="0"/>
                <a:cs typeface="Calibri" panose="020F0502020204030204" pitchFamily="34" charset="0"/>
              </a:rPr>
              <a:t>：什么是芯片组？为什么说选择主板主要是选择芯片组</a:t>
            </a:r>
            <a:r>
              <a:rPr lang="en-US" altLang="zh-CN" dirty="0">
                <a:latin typeface="Calibri" panose="020F0502020204030204" pitchFamily="34" charset="0"/>
                <a:cs typeface="Calibri" panose="020F0502020204030204" pitchFamily="34" charset="0"/>
              </a:rPr>
              <a:t>? </a:t>
            </a:r>
          </a:p>
          <a:p>
            <a:pPr marL="685800" lvl="2">
              <a:spcBef>
                <a:spcPts val="1000"/>
              </a:spcBef>
            </a:pPr>
            <a:r>
              <a:rPr lang="zh-CN" altLang="en-US" sz="2400" dirty="0">
                <a:latin typeface="Calibri" panose="020F0502020204030204" pitchFamily="34" charset="0"/>
                <a:cs typeface="Calibri" panose="020F0502020204030204" pitchFamily="34" charset="0"/>
              </a:rPr>
              <a:t>通过</a:t>
            </a:r>
            <a:r>
              <a:rPr lang="en-US" altLang="zh-CN" sz="2400" dirty="0">
                <a:latin typeface="Calibri" panose="020F0502020204030204" pitchFamily="34" charset="0"/>
                <a:cs typeface="Calibri" panose="020F0502020204030204" pitchFamily="34" charset="0"/>
              </a:rPr>
              <a:t>VLSI</a:t>
            </a:r>
            <a:r>
              <a:rPr lang="zh-CN" altLang="en-US" sz="2400" dirty="0">
                <a:latin typeface="Calibri" panose="020F0502020204030204" pitchFamily="34" charset="0"/>
                <a:cs typeface="Calibri" panose="020F0502020204030204" pitchFamily="34" charset="0"/>
              </a:rPr>
              <a:t>技术，将主板上众多的接口电路和支持电路按不同功能分别集成到一块或几块集成芯片之中，这几片</a:t>
            </a:r>
            <a:r>
              <a:rPr lang="en-US" altLang="zh-CN" sz="2400" dirty="0">
                <a:latin typeface="Calibri" panose="020F0502020204030204" pitchFamily="34" charset="0"/>
                <a:cs typeface="Calibri" panose="020F0502020204030204" pitchFamily="34" charset="0"/>
              </a:rPr>
              <a:t>VLSI</a:t>
            </a:r>
            <a:r>
              <a:rPr lang="zh-CN" altLang="en-US" sz="2400" dirty="0">
                <a:latin typeface="Calibri" panose="020F0502020204030204" pitchFamily="34" charset="0"/>
                <a:cs typeface="Calibri" panose="020F0502020204030204" pitchFamily="34" charset="0"/>
              </a:rPr>
              <a:t>芯片的组合称为“控制芯片组”，简称“芯片组”</a:t>
            </a:r>
            <a:r>
              <a:rPr lang="zh-CN" altLang="en-US" sz="2400" dirty="0" smtClean="0">
                <a:latin typeface="Calibri" panose="020F0502020204030204" pitchFamily="34" charset="0"/>
                <a:cs typeface="Calibri" panose="020F0502020204030204" pitchFamily="34" charset="0"/>
              </a:rPr>
              <a:t>。</a:t>
            </a:r>
            <a:endParaRPr lang="en-US" altLang="zh-CN" sz="2400" dirty="0" smtClean="0">
              <a:latin typeface="Calibri" panose="020F0502020204030204" pitchFamily="34" charset="0"/>
              <a:cs typeface="Calibri" panose="020F0502020204030204" pitchFamily="34" charset="0"/>
            </a:endParaRPr>
          </a:p>
          <a:p>
            <a:pPr marL="685800" lvl="2">
              <a:spcBef>
                <a:spcPts val="1000"/>
              </a:spcBef>
            </a:pPr>
            <a:r>
              <a:rPr lang="zh-CN" altLang="en-US" sz="2400" dirty="0"/>
              <a:t>主板控制芯片组是控制局部总线，内存和各种扩展卡的，是整块主板的灵魂所在，</a:t>
            </a:r>
            <a:r>
              <a:rPr lang="en-US" altLang="zh-CN" sz="2400" dirty="0"/>
              <a:t>CPU</a:t>
            </a:r>
            <a:r>
              <a:rPr lang="zh-CN" altLang="en-US" sz="2400" dirty="0"/>
              <a:t>对其它设备的控制都是通过他们来完成</a:t>
            </a:r>
            <a:r>
              <a:rPr lang="zh-CN" altLang="en-US" sz="2400" dirty="0" smtClean="0"/>
              <a:t>的，因此说选择主板主要是选择芯片组。</a:t>
            </a:r>
            <a:endParaRPr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3096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1</a:t>
            </a:r>
            <a:endParaRPr lang="zh-CN" altLang="en-US" dirty="0"/>
          </a:p>
        </p:txBody>
      </p:sp>
      <p:sp>
        <p:nvSpPr>
          <p:cNvPr id="3" name="内容占位符 2"/>
          <p:cNvSpPr>
            <a:spLocks noGrp="1"/>
          </p:cNvSpPr>
          <p:nvPr>
            <p:ph idx="1"/>
          </p:nvPr>
        </p:nvSpPr>
        <p:spPr>
          <a:xfrm>
            <a:off x="838200" y="1825625"/>
            <a:ext cx="10515600" cy="4929738"/>
          </a:xfrm>
        </p:spPr>
        <p:txBody>
          <a:bodyPr>
            <a:normAutofit fontScale="92500" lnSpcReduction="10000"/>
          </a:bodyPr>
          <a:lstStyle/>
          <a:p>
            <a:pPr marL="342900" lvl="1" indent="-342900">
              <a:spcBef>
                <a:spcPts val="1200"/>
              </a:spcBef>
              <a:spcAft>
                <a:spcPts val="200"/>
              </a:spcAft>
              <a:buSzPct val="100000"/>
            </a:pPr>
            <a:r>
              <a:rPr lang="zh-CN" altLang="en-US" dirty="0"/>
              <a:t>补充题</a:t>
            </a:r>
            <a:r>
              <a:rPr lang="en-US" altLang="zh-CN" dirty="0" smtClean="0"/>
              <a:t>2</a:t>
            </a:r>
          </a:p>
          <a:p>
            <a:pPr marL="342900" lvl="1" indent="-342900">
              <a:spcBef>
                <a:spcPts val="1200"/>
              </a:spcBef>
              <a:spcAft>
                <a:spcPts val="200"/>
              </a:spcAft>
              <a:buSzPct val="100000"/>
            </a:pPr>
            <a:endParaRPr lang="en-US" altLang="zh-CN" sz="2400" dirty="0">
              <a:solidFill>
                <a:srgbClr val="FF0000"/>
              </a:solidFill>
              <a:latin typeface="Calibri" panose="020F0502020204030204" pitchFamily="34" charset="0"/>
              <a:cs typeface="Calibri" panose="020F0502020204030204" pitchFamily="34" charset="0"/>
            </a:endParaRPr>
          </a:p>
          <a:p>
            <a:pPr marL="342900" lvl="1" indent="-342900">
              <a:spcBef>
                <a:spcPts val="1200"/>
              </a:spcBef>
              <a:spcAft>
                <a:spcPts val="200"/>
              </a:spcAft>
              <a:buSzPct val="100000"/>
            </a:pPr>
            <a:endParaRPr lang="en-US" altLang="zh-CN" dirty="0" smtClean="0">
              <a:solidFill>
                <a:srgbClr val="FF0000"/>
              </a:solidFill>
              <a:latin typeface="Calibri" panose="020F0502020204030204" pitchFamily="34" charset="0"/>
              <a:cs typeface="Calibri" panose="020F0502020204030204" pitchFamily="34" charset="0"/>
            </a:endParaRPr>
          </a:p>
          <a:p>
            <a:pPr marL="342900" lvl="1" indent="-342900">
              <a:spcBef>
                <a:spcPts val="1200"/>
              </a:spcBef>
              <a:spcAft>
                <a:spcPts val="200"/>
              </a:spcAft>
              <a:buSzPct val="100000"/>
            </a:pPr>
            <a:endParaRPr lang="en-US" altLang="zh-CN" sz="2400" dirty="0">
              <a:solidFill>
                <a:srgbClr val="FF0000"/>
              </a:solidFill>
              <a:latin typeface="Calibri" panose="020F0502020204030204" pitchFamily="34" charset="0"/>
              <a:cs typeface="Calibri" panose="020F0502020204030204" pitchFamily="34" charset="0"/>
            </a:endParaRPr>
          </a:p>
          <a:p>
            <a:pPr marL="342900" lvl="1" indent="-342900">
              <a:spcBef>
                <a:spcPts val="1200"/>
              </a:spcBef>
              <a:spcAft>
                <a:spcPts val="200"/>
              </a:spcAft>
              <a:buSzPct val="100000"/>
            </a:pPr>
            <a:endParaRPr lang="en-US" altLang="zh-CN" dirty="0" smtClean="0">
              <a:solidFill>
                <a:srgbClr val="FF0000"/>
              </a:solidFill>
              <a:latin typeface="Calibri" panose="020F0502020204030204" pitchFamily="34" charset="0"/>
              <a:cs typeface="Calibri" panose="020F0502020204030204" pitchFamily="34" charset="0"/>
            </a:endParaRPr>
          </a:p>
          <a:p>
            <a:pPr marL="342900" lvl="1" indent="-342900">
              <a:spcBef>
                <a:spcPts val="1200"/>
              </a:spcBef>
              <a:spcAft>
                <a:spcPts val="200"/>
              </a:spcAft>
              <a:buSzPct val="100000"/>
            </a:pPr>
            <a:endParaRPr lang="en-US" altLang="zh-CN" sz="2400" dirty="0" smtClean="0">
              <a:solidFill>
                <a:srgbClr val="FF0000"/>
              </a:solidFill>
              <a:latin typeface="Calibri" panose="020F0502020204030204" pitchFamily="34" charset="0"/>
              <a:cs typeface="Calibri" panose="020F0502020204030204" pitchFamily="34" charset="0"/>
            </a:endParaRPr>
          </a:p>
          <a:p>
            <a:pPr marL="342900" lvl="1" indent="-342900">
              <a:spcBef>
                <a:spcPts val="1200"/>
              </a:spcBef>
              <a:spcAft>
                <a:spcPts val="200"/>
              </a:spcAft>
              <a:buSzPct val="100000"/>
            </a:pPr>
            <a:r>
              <a:rPr lang="en-US" altLang="zh-CN" dirty="0" smtClean="0">
                <a:latin typeface="Calibri" panose="020F0502020204030204" pitchFamily="34" charset="0"/>
                <a:cs typeface="Calibri" panose="020F0502020204030204" pitchFamily="34" charset="0"/>
              </a:rPr>
              <a:t>273=00000111H</a:t>
            </a:r>
          </a:p>
          <a:p>
            <a:r>
              <a:rPr lang="zh-CN" altLang="en-US" sz="2000" dirty="0">
                <a:solidFill>
                  <a:srgbClr val="FF0000"/>
                </a:solidFill>
                <a:latin typeface="Calibri" panose="020F0502020204030204" pitchFamily="34" charset="0"/>
                <a:cs typeface="Calibri" panose="020F0502020204030204" pitchFamily="34" charset="0"/>
              </a:rPr>
              <a:t>小端存储：数据的高字节保存在内存的高地址中</a:t>
            </a:r>
            <a:endParaRPr lang="en-US" altLang="zh-CN" sz="2000" dirty="0">
              <a:solidFill>
                <a:srgbClr val="FF0000"/>
              </a:solidFill>
              <a:latin typeface="Calibri" panose="020F0502020204030204" pitchFamily="34" charset="0"/>
              <a:cs typeface="Calibri" panose="020F0502020204030204" pitchFamily="34" charset="0"/>
            </a:endParaRPr>
          </a:p>
          <a:p>
            <a:r>
              <a:rPr lang="zh-CN" altLang="en-US" sz="2200" dirty="0">
                <a:latin typeface="Calibri" panose="020F0502020204030204" pitchFamily="34" charset="0"/>
                <a:cs typeface="Calibri" panose="020F0502020204030204" pitchFamily="34" charset="0"/>
              </a:rPr>
              <a:t>第一个成员存放在偏移量为</a:t>
            </a:r>
            <a:r>
              <a:rPr lang="en-US" altLang="zh-CN" sz="2200" dirty="0">
                <a:latin typeface="Calibri" panose="020F0502020204030204" pitchFamily="34" charset="0"/>
                <a:cs typeface="Calibri" panose="020F0502020204030204" pitchFamily="34" charset="0"/>
              </a:rPr>
              <a:t>0</a:t>
            </a:r>
            <a:r>
              <a:rPr lang="zh-CN" altLang="en-US" sz="2200" dirty="0">
                <a:latin typeface="Calibri" panose="020F0502020204030204" pitchFamily="34" charset="0"/>
                <a:cs typeface="Calibri" panose="020F0502020204030204" pitchFamily="34" charset="0"/>
              </a:rPr>
              <a:t>的位置；接下来的各成员存放在偏移量为该成员的类型所占字节数的整数倍的位置；特别地，当成员为结构时，该结构成员存放在偏移量为该结构成员内占空间最大的成员所占字节数的整数倍的</a:t>
            </a:r>
            <a:r>
              <a:rPr lang="zh-CN" altLang="en-US" sz="2200" dirty="0" smtClean="0">
                <a:latin typeface="Calibri" panose="020F0502020204030204" pitchFamily="34" charset="0"/>
                <a:cs typeface="Calibri" panose="020F0502020204030204" pitchFamily="34" charset="0"/>
              </a:rPr>
              <a:t>位置</a:t>
            </a:r>
            <a:endParaRPr lang="en-US" altLang="zh-CN" sz="2200" dirty="0" smtClean="0">
              <a:latin typeface="Calibri" panose="020F0502020204030204" pitchFamily="34" charset="0"/>
              <a:cs typeface="Calibri" panose="020F0502020204030204" pitchFamily="34" charset="0"/>
            </a:endParaRPr>
          </a:p>
          <a:p>
            <a:r>
              <a:rPr lang="zh-CN" altLang="en-US" sz="2200" dirty="0" smtClean="0"/>
              <a:t>结构</a:t>
            </a:r>
            <a:r>
              <a:rPr lang="zh-CN" altLang="en-US" sz="2200" dirty="0"/>
              <a:t>大小为该结构中占用空间最大的成员的所占字节数的整数倍</a:t>
            </a:r>
          </a:p>
          <a:p>
            <a:pPr marL="342900" lvl="1" indent="-342900">
              <a:spcBef>
                <a:spcPts val="1200"/>
              </a:spcBef>
              <a:spcAft>
                <a:spcPts val="200"/>
              </a:spcAft>
              <a:buSzPct val="100000"/>
            </a:pPr>
            <a:endParaRPr lang="en-US" altLang="zh-CN" sz="2400" dirty="0">
              <a:latin typeface="Calibri" panose="020F0502020204030204" pitchFamily="34" charset="0"/>
              <a:cs typeface="Calibri" panose="020F0502020204030204" pitchFamily="34" charset="0"/>
            </a:endParaRPr>
          </a:p>
          <a:p>
            <a:pPr marL="342900" lvl="1" indent="-342900">
              <a:spcBef>
                <a:spcPts val="1200"/>
              </a:spcBef>
              <a:spcAft>
                <a:spcPts val="200"/>
              </a:spcAft>
              <a:buSzPct val="100000"/>
            </a:pPr>
            <a:endParaRPr lang="zh-CN" altLang="en-US" sz="2400" dirty="0">
              <a:solidFill>
                <a:srgbClr val="FF0000"/>
              </a:solidFill>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2"/>
          <a:stretch>
            <a:fillRect/>
          </a:stretch>
        </p:blipFill>
        <p:spPr>
          <a:xfrm>
            <a:off x="2892247" y="902174"/>
            <a:ext cx="5962504" cy="271703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8493" y="3754143"/>
            <a:ext cx="4215389" cy="1391722"/>
          </a:xfrm>
          <a:prstGeom prst="rect">
            <a:avLst/>
          </a:prstGeom>
        </p:spPr>
      </p:pic>
    </p:spTree>
    <p:extLst>
      <p:ext uri="{BB962C8B-B14F-4D97-AF65-F5344CB8AC3E}">
        <p14:creationId xmlns:p14="http://schemas.microsoft.com/office/powerpoint/2010/main" val="2225044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a:t>2</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习题</a:t>
            </a:r>
            <a:r>
              <a:rPr lang="en-US" altLang="zh-CN" sz="2400" dirty="0" smtClean="0"/>
              <a:t>13</a:t>
            </a:r>
            <a:r>
              <a:rPr lang="zh-CN" altLang="en-US" sz="2400" dirty="0" smtClean="0"/>
              <a:t>：</a:t>
            </a:r>
            <a:r>
              <a:rPr lang="zh-CN" altLang="zh-CN" sz="2400" dirty="0" smtClean="0"/>
              <a:t>在</a:t>
            </a:r>
            <a:r>
              <a:rPr lang="zh-CN" altLang="zh-CN" sz="2400" dirty="0"/>
              <a:t>实模式下，段寄存器中装入如下数值，写出每个段的起始地址和结束地址</a:t>
            </a:r>
          </a:p>
          <a:p>
            <a:pPr lvl="1"/>
            <a:r>
              <a:rPr lang="en-US" altLang="zh-CN" sz="2000" dirty="0"/>
              <a:t>(a) 1000H </a:t>
            </a:r>
            <a:r>
              <a:rPr lang="en-US" altLang="zh-CN" sz="2000" dirty="0">
                <a:solidFill>
                  <a:srgbClr val="FF0000"/>
                </a:solidFill>
              </a:rPr>
              <a:t>10000H-1FFFFH </a:t>
            </a:r>
            <a:endParaRPr lang="zh-CN" altLang="zh-CN" sz="2000" dirty="0">
              <a:solidFill>
                <a:srgbClr val="FF0000"/>
              </a:solidFill>
            </a:endParaRPr>
          </a:p>
          <a:p>
            <a:pPr lvl="1"/>
            <a:r>
              <a:rPr lang="en-US" altLang="zh-CN" sz="2000" dirty="0"/>
              <a:t>(b) 1234H </a:t>
            </a:r>
            <a:r>
              <a:rPr lang="en-US" altLang="zh-CN" sz="2000" dirty="0">
                <a:solidFill>
                  <a:srgbClr val="FF0000"/>
                </a:solidFill>
              </a:rPr>
              <a:t>12340H-2233FH </a:t>
            </a:r>
            <a:endParaRPr lang="zh-CN" altLang="zh-CN" sz="2000" dirty="0">
              <a:solidFill>
                <a:srgbClr val="FF0000"/>
              </a:solidFill>
            </a:endParaRPr>
          </a:p>
          <a:p>
            <a:pPr lvl="1"/>
            <a:r>
              <a:rPr lang="en-US" altLang="zh-CN" sz="2000" dirty="0"/>
              <a:t>(c) 2300H </a:t>
            </a:r>
            <a:r>
              <a:rPr lang="en-US" altLang="zh-CN" sz="2000" dirty="0">
                <a:solidFill>
                  <a:srgbClr val="FF0000"/>
                </a:solidFill>
              </a:rPr>
              <a:t>23000H-32FFFH </a:t>
            </a:r>
            <a:endParaRPr lang="zh-CN" altLang="zh-CN" sz="2000" dirty="0">
              <a:solidFill>
                <a:srgbClr val="FF0000"/>
              </a:solidFill>
            </a:endParaRPr>
          </a:p>
          <a:p>
            <a:pPr lvl="1"/>
            <a:r>
              <a:rPr lang="en-US" altLang="zh-CN" sz="2000" dirty="0"/>
              <a:t>(d) E000H </a:t>
            </a:r>
            <a:r>
              <a:rPr lang="en-US" altLang="zh-CN" sz="2000" dirty="0">
                <a:solidFill>
                  <a:srgbClr val="FF0000"/>
                </a:solidFill>
              </a:rPr>
              <a:t>E0000H-EFFFFH </a:t>
            </a:r>
            <a:endParaRPr lang="zh-CN" altLang="zh-CN" sz="2000" dirty="0">
              <a:solidFill>
                <a:srgbClr val="FF0000"/>
              </a:solidFill>
            </a:endParaRPr>
          </a:p>
          <a:p>
            <a:pPr lvl="1"/>
            <a:r>
              <a:rPr lang="en-US" altLang="zh-CN" sz="2000" dirty="0"/>
              <a:t>(e) AB00H </a:t>
            </a:r>
            <a:r>
              <a:rPr lang="en-US" altLang="zh-CN" sz="2000" dirty="0" smtClean="0">
                <a:solidFill>
                  <a:srgbClr val="FF0000"/>
                </a:solidFill>
              </a:rPr>
              <a:t>AB000H-BAFFFH</a:t>
            </a:r>
          </a:p>
          <a:p>
            <a:r>
              <a:rPr lang="zh-CN" altLang="en-US" sz="2400" dirty="0" smtClean="0">
                <a:latin typeface="Calibri" panose="020F0502020204030204" pitchFamily="34" charset="0"/>
                <a:cs typeface="Calibri" panose="020F0502020204030204" pitchFamily="34" charset="0"/>
              </a:rPr>
              <a:t>在实模式下</a:t>
            </a:r>
            <a:endParaRPr lang="en-US" altLang="zh-CN" sz="2400" dirty="0" smtClean="0">
              <a:latin typeface="Calibri" panose="020F0502020204030204" pitchFamily="34" charset="0"/>
              <a:cs typeface="Calibri" panose="020F0502020204030204" pitchFamily="34" charset="0"/>
            </a:endParaRPr>
          </a:p>
          <a:p>
            <a:pPr lvl="1"/>
            <a:r>
              <a:rPr lang="zh-CN" altLang="en-US" sz="2000" dirty="0">
                <a:latin typeface="Calibri" panose="020F0502020204030204" pitchFamily="34" charset="0"/>
                <a:cs typeface="Calibri" panose="020F0502020204030204" pitchFamily="34" charset="0"/>
              </a:rPr>
              <a:t>起始</a:t>
            </a:r>
            <a:r>
              <a:rPr lang="zh-CN" altLang="en-US" sz="2000" dirty="0" smtClean="0">
                <a:latin typeface="Calibri" panose="020F0502020204030204" pitchFamily="34" charset="0"/>
                <a:cs typeface="Calibri" panose="020F0502020204030204" pitchFamily="34" charset="0"/>
              </a:rPr>
              <a:t>地址：段寄存器数值*</a:t>
            </a:r>
            <a:r>
              <a:rPr lang="en-US" altLang="zh-CN" sz="2000" dirty="0" smtClean="0">
                <a:latin typeface="Calibri" panose="020F0502020204030204" pitchFamily="34" charset="0"/>
                <a:cs typeface="Calibri" panose="020F0502020204030204" pitchFamily="34" charset="0"/>
              </a:rPr>
              <a:t>10H</a:t>
            </a:r>
          </a:p>
          <a:p>
            <a:pPr lvl="1"/>
            <a:r>
              <a:rPr lang="zh-CN" altLang="en-US" sz="2000" dirty="0" smtClean="0">
                <a:latin typeface="Calibri" panose="020F0502020204030204" pitchFamily="34" charset="0"/>
                <a:cs typeface="Calibri" panose="020F0502020204030204" pitchFamily="34" charset="0"/>
              </a:rPr>
              <a:t>结束地址：起始地址</a:t>
            </a:r>
            <a:r>
              <a:rPr lang="en-US" altLang="zh-CN" sz="2000" dirty="0" smtClean="0">
                <a:latin typeface="Calibri" panose="020F0502020204030204" pitchFamily="34" charset="0"/>
                <a:cs typeface="Calibri" panose="020F0502020204030204" pitchFamily="34" charset="0"/>
              </a:rPr>
              <a:t>+FFFFH </a:t>
            </a:r>
            <a:r>
              <a:rPr lang="zh-CN" altLang="en-US" sz="2000" dirty="0" smtClean="0">
                <a:latin typeface="Calibri" panose="020F0502020204030204" pitchFamily="34" charset="0"/>
                <a:cs typeface="Calibri" panose="020F0502020204030204" pitchFamily="34" charset="0"/>
              </a:rPr>
              <a:t>（段的长度总是</a:t>
            </a:r>
            <a:r>
              <a:rPr lang="en-US" altLang="zh-CN" sz="2000" dirty="0" smtClean="0">
                <a:latin typeface="Calibri" panose="020F0502020204030204" pitchFamily="34" charset="0"/>
                <a:cs typeface="Calibri" panose="020F0502020204030204" pitchFamily="34" charset="0"/>
              </a:rPr>
              <a:t>64KB</a:t>
            </a:r>
            <a:r>
              <a:rPr lang="zh-CN" altLang="en-US" sz="2000" dirty="0" smtClean="0">
                <a:latin typeface="Calibri" panose="020F0502020204030204" pitchFamily="34" charset="0"/>
                <a:cs typeface="Calibri" panose="020F0502020204030204" pitchFamily="34" charset="0"/>
              </a:rPr>
              <a:t>）</a:t>
            </a:r>
            <a:endParaRPr lang="zh-CN" altLang="zh-C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89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a:t>2</a:t>
            </a:r>
            <a:endParaRPr lang="zh-CN" altLang="en-US" dirty="0"/>
          </a:p>
        </p:txBody>
      </p:sp>
      <p:sp>
        <p:nvSpPr>
          <p:cNvPr id="3" name="内容占位符 2"/>
          <p:cNvSpPr>
            <a:spLocks noGrp="1"/>
          </p:cNvSpPr>
          <p:nvPr>
            <p:ph idx="1"/>
          </p:nvPr>
        </p:nvSpPr>
        <p:spPr/>
        <p:txBody>
          <a:bodyPr>
            <a:normAutofit/>
          </a:bodyPr>
          <a:lstStyle/>
          <a:p>
            <a:pPr>
              <a:lnSpc>
                <a:spcPct val="100000"/>
              </a:lnSpc>
            </a:pPr>
            <a:r>
              <a:rPr lang="zh-CN" altLang="en-US" sz="2400" dirty="0">
                <a:latin typeface="Calibri" panose="020F0502020204030204" pitchFamily="34" charset="0"/>
                <a:cs typeface="Calibri" panose="020F0502020204030204" pitchFamily="34" charset="0"/>
              </a:rPr>
              <a:t>习题</a:t>
            </a:r>
            <a:r>
              <a:rPr lang="en-US" altLang="zh-CN" sz="2400" dirty="0">
                <a:latin typeface="Calibri" panose="020F0502020204030204" pitchFamily="34" charset="0"/>
                <a:cs typeface="Calibri" panose="020F0502020204030204" pitchFamily="34" charset="0"/>
              </a:rPr>
              <a:t>19</a:t>
            </a:r>
            <a:r>
              <a:rPr lang="zh-CN" altLang="en-US" sz="2400" dirty="0">
                <a:latin typeface="Calibri" panose="020F0502020204030204" pitchFamily="34" charset="0"/>
                <a:cs typeface="Calibri" panose="020F0502020204030204" pitchFamily="34" charset="0"/>
              </a:rPr>
              <a:t>：若使用</a:t>
            </a:r>
            <a:r>
              <a:rPr lang="en-US" altLang="zh-CN" sz="2400" dirty="0">
                <a:latin typeface="Calibri" panose="020F0502020204030204" pitchFamily="34" charset="0"/>
                <a:cs typeface="Calibri" panose="020F0502020204030204" pitchFamily="34" charset="0"/>
              </a:rPr>
              <a:t>BP</a:t>
            </a:r>
            <a:r>
              <a:rPr lang="zh-CN" altLang="en-US" sz="2400" dirty="0">
                <a:latin typeface="Calibri" panose="020F0502020204030204" pitchFamily="34" charset="0"/>
                <a:cs typeface="Calibri" panose="020F0502020204030204" pitchFamily="34" charset="0"/>
              </a:rPr>
              <a:t>寻址存储器，则数据包含在</a:t>
            </a:r>
            <a:r>
              <a:rPr lang="zh-CN" altLang="en-US" sz="2400" dirty="0">
                <a:solidFill>
                  <a:srgbClr val="FF0000"/>
                </a:solidFill>
                <a:latin typeface="Calibri" panose="020F0502020204030204" pitchFamily="34" charset="0"/>
                <a:cs typeface="Calibri" panose="020F0502020204030204" pitchFamily="34" charset="0"/>
              </a:rPr>
              <a:t>堆栈（</a:t>
            </a:r>
            <a:r>
              <a:rPr lang="en-US" altLang="zh-CN" sz="2400" dirty="0">
                <a:solidFill>
                  <a:srgbClr val="FF0000"/>
                </a:solidFill>
                <a:latin typeface="Calibri" panose="020F0502020204030204" pitchFamily="34" charset="0"/>
                <a:cs typeface="Calibri" panose="020F0502020204030204" pitchFamily="34" charset="0"/>
              </a:rPr>
              <a:t>SS</a:t>
            </a:r>
            <a:r>
              <a:rPr lang="zh-CN" altLang="en-US" sz="2400" dirty="0">
                <a:solidFill>
                  <a:srgbClr val="FF0000"/>
                </a:solidFill>
                <a:latin typeface="Calibri" panose="020F0502020204030204" pitchFamily="34" charset="0"/>
                <a:cs typeface="Calibri" panose="020F0502020204030204" pitchFamily="34" charset="0"/>
              </a:rPr>
              <a:t>）段</a:t>
            </a:r>
            <a:r>
              <a:rPr lang="zh-CN" altLang="en-US" sz="2400" dirty="0" smtClean="0">
                <a:latin typeface="Calibri" panose="020F0502020204030204" pitchFamily="34" charset="0"/>
                <a:cs typeface="Calibri" panose="020F0502020204030204" pitchFamily="34" charset="0"/>
              </a:rPr>
              <a:t>内。</a:t>
            </a:r>
            <a:endParaRPr lang="en-US" altLang="zh-CN" sz="2400" dirty="0" smtClean="0">
              <a:latin typeface="Calibri" panose="020F0502020204030204" pitchFamily="34" charset="0"/>
              <a:cs typeface="Calibri" panose="020F0502020204030204" pitchFamily="34" charset="0"/>
            </a:endParaRPr>
          </a:p>
          <a:p>
            <a:pPr lvl="1">
              <a:lnSpc>
                <a:spcPct val="100000"/>
              </a:lnSpc>
            </a:pPr>
            <a:r>
              <a:rPr lang="en-US" altLang="zh-CN" sz="2000" dirty="0" smtClean="0">
                <a:latin typeface="Calibri" panose="020F0502020204030204" pitchFamily="34" charset="0"/>
                <a:cs typeface="Calibri" panose="020F0502020204030204" pitchFamily="34" charset="0"/>
              </a:rPr>
              <a:t>BP</a:t>
            </a:r>
            <a:r>
              <a:rPr lang="zh-CN" altLang="en-US" sz="2000" dirty="0" smtClean="0">
                <a:latin typeface="Calibri" panose="020F0502020204030204" pitchFamily="34" charset="0"/>
                <a:cs typeface="Calibri" panose="020F0502020204030204" pitchFamily="34" charset="0"/>
              </a:rPr>
              <a:t>（基址指针寄存器），默认在堆栈段</a:t>
            </a:r>
            <a:endParaRPr lang="en-US" altLang="zh-CN" sz="2000" dirty="0" smtClean="0">
              <a:latin typeface="Calibri" panose="020F0502020204030204" pitchFamily="34" charset="0"/>
              <a:cs typeface="Calibri" panose="020F0502020204030204" pitchFamily="34" charset="0"/>
            </a:endParaRPr>
          </a:p>
          <a:p>
            <a:pPr>
              <a:lnSpc>
                <a:spcPct val="100000"/>
              </a:lnSpc>
            </a:pPr>
            <a:r>
              <a:rPr lang="zh-CN" altLang="en-US" sz="2400" dirty="0"/>
              <a:t>习题</a:t>
            </a:r>
            <a:r>
              <a:rPr lang="en-US" altLang="zh-CN" sz="2400" dirty="0"/>
              <a:t>21</a:t>
            </a:r>
            <a:r>
              <a:rPr lang="zh-CN" altLang="en-US" sz="2400" dirty="0"/>
              <a:t>：</a:t>
            </a:r>
            <a:r>
              <a:rPr lang="en-US" altLang="zh-CN" sz="2400" dirty="0"/>
              <a:t>Core2</a:t>
            </a:r>
            <a:r>
              <a:rPr lang="zh-CN" altLang="en-US" sz="2400" dirty="0"/>
              <a:t>在实模式下操作，给出下列寄存器组合所寻址的存储单元</a:t>
            </a:r>
            <a:r>
              <a:rPr lang="zh-CN" altLang="en-US" sz="2400" dirty="0" smtClean="0"/>
              <a:t>地址</a:t>
            </a:r>
            <a:endParaRPr lang="en-US" altLang="zh-CN" sz="2400" dirty="0" smtClean="0"/>
          </a:p>
          <a:p>
            <a:pPr lvl="1"/>
            <a:r>
              <a:rPr lang="en-US" altLang="zh-CN" sz="2000" dirty="0"/>
              <a:t>(a) DS=2000H</a:t>
            </a:r>
            <a:r>
              <a:rPr lang="zh-CN" altLang="zh-CN" sz="2000" dirty="0"/>
              <a:t>和</a:t>
            </a:r>
            <a:r>
              <a:rPr lang="en-US" altLang="zh-CN" sz="2000" dirty="0"/>
              <a:t>EAX=00003000H </a:t>
            </a:r>
            <a:r>
              <a:rPr lang="en-US" altLang="zh-CN" sz="2000" dirty="0" smtClean="0">
                <a:solidFill>
                  <a:srgbClr val="FF0000"/>
                </a:solidFill>
              </a:rPr>
              <a:t>2000H*10H+3000H=23000H </a:t>
            </a:r>
            <a:endParaRPr lang="zh-CN" altLang="zh-CN" sz="2000" dirty="0">
              <a:solidFill>
                <a:srgbClr val="FF0000"/>
              </a:solidFill>
            </a:endParaRPr>
          </a:p>
          <a:p>
            <a:pPr lvl="1"/>
            <a:r>
              <a:rPr lang="en-US" altLang="zh-CN" sz="2000" dirty="0"/>
              <a:t>(b) DS=1A00H</a:t>
            </a:r>
            <a:r>
              <a:rPr lang="zh-CN" altLang="zh-CN" sz="2000" dirty="0"/>
              <a:t>和</a:t>
            </a:r>
            <a:r>
              <a:rPr lang="en-US" altLang="zh-CN" sz="2000" dirty="0"/>
              <a:t>ECX=00002000H </a:t>
            </a:r>
            <a:r>
              <a:rPr lang="en-US" altLang="zh-CN" sz="2000" dirty="0" smtClean="0"/>
              <a:t>         </a:t>
            </a:r>
            <a:r>
              <a:rPr lang="en-US" altLang="zh-CN" sz="2000" dirty="0" smtClean="0">
                <a:solidFill>
                  <a:srgbClr val="FF0000"/>
                </a:solidFill>
              </a:rPr>
              <a:t>1C000H </a:t>
            </a:r>
            <a:endParaRPr lang="zh-CN" altLang="zh-CN" sz="2000" dirty="0">
              <a:solidFill>
                <a:srgbClr val="FF0000"/>
              </a:solidFill>
            </a:endParaRPr>
          </a:p>
          <a:p>
            <a:pPr lvl="1"/>
            <a:r>
              <a:rPr lang="en-US" altLang="zh-CN" sz="2000" dirty="0"/>
              <a:t>(c) DS=C000H</a:t>
            </a:r>
            <a:r>
              <a:rPr lang="zh-CN" altLang="zh-CN" sz="2000" dirty="0"/>
              <a:t>和</a:t>
            </a:r>
            <a:r>
              <a:rPr lang="en-US" altLang="zh-CN" sz="2000" dirty="0"/>
              <a:t>ESI=0000A000H </a:t>
            </a:r>
            <a:r>
              <a:rPr lang="en-US" altLang="zh-CN" sz="2000" dirty="0" smtClean="0"/>
              <a:t>           </a:t>
            </a:r>
            <a:r>
              <a:rPr lang="en-US" altLang="zh-CN" sz="2000" dirty="0" smtClean="0">
                <a:solidFill>
                  <a:srgbClr val="FF0000"/>
                </a:solidFill>
              </a:rPr>
              <a:t>CA000H</a:t>
            </a:r>
            <a:r>
              <a:rPr lang="en-US" altLang="zh-CN" sz="2000" dirty="0" smtClean="0"/>
              <a:t> </a:t>
            </a:r>
            <a:endParaRPr lang="zh-CN" altLang="zh-CN" sz="2000" dirty="0"/>
          </a:p>
          <a:p>
            <a:pPr lvl="1"/>
            <a:r>
              <a:rPr lang="en-US" altLang="zh-CN" sz="2000" dirty="0"/>
              <a:t>(d) DS=8000H</a:t>
            </a:r>
            <a:r>
              <a:rPr lang="zh-CN" altLang="zh-CN" sz="2000" dirty="0"/>
              <a:t>和</a:t>
            </a:r>
            <a:r>
              <a:rPr lang="en-US" altLang="zh-CN" sz="2000" dirty="0" smtClean="0"/>
              <a:t>ESP=00009000H           </a:t>
            </a:r>
            <a:r>
              <a:rPr lang="en-US" altLang="zh-CN" sz="2000" dirty="0">
                <a:solidFill>
                  <a:srgbClr val="FF0000"/>
                </a:solidFill>
              </a:rPr>
              <a:t>89000H</a:t>
            </a:r>
            <a:r>
              <a:rPr lang="en-US" altLang="zh-CN" sz="2000" dirty="0"/>
              <a:t> </a:t>
            </a:r>
            <a:endParaRPr lang="zh-CN" altLang="zh-CN" sz="2000" dirty="0"/>
          </a:p>
          <a:p>
            <a:pPr lvl="1"/>
            <a:r>
              <a:rPr lang="en-US" altLang="zh-CN" sz="2000" dirty="0"/>
              <a:t>(e) DS=1239H</a:t>
            </a:r>
            <a:r>
              <a:rPr lang="zh-CN" altLang="zh-CN" sz="2000" dirty="0"/>
              <a:t>和</a:t>
            </a:r>
            <a:r>
              <a:rPr lang="en-US" altLang="zh-CN" sz="2000" dirty="0" smtClean="0"/>
              <a:t>EDX=0000A900H          </a:t>
            </a:r>
            <a:r>
              <a:rPr lang="en-US" altLang="zh-CN" sz="2000" dirty="0">
                <a:solidFill>
                  <a:srgbClr val="FF0000"/>
                </a:solidFill>
              </a:rPr>
              <a:t>1CC90H</a:t>
            </a:r>
            <a:endParaRPr lang="zh-CN" altLang="zh-CN" sz="2000" dirty="0">
              <a:solidFill>
                <a:srgbClr val="FF0000"/>
              </a:solidFill>
            </a:endParaRPr>
          </a:p>
          <a:p>
            <a:pPr>
              <a:lnSpc>
                <a:spcPct val="100000"/>
              </a:lnSpc>
            </a:pPr>
            <a:endParaRPr lang="en-US" altLang="zh-CN" sz="2400" dirty="0"/>
          </a:p>
          <a:p>
            <a:endParaRPr lang="en-US" altLang="zh-C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9206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a:t>2</a:t>
            </a:r>
            <a:endParaRPr lang="zh-CN" altLang="en-US" dirty="0"/>
          </a:p>
        </p:txBody>
      </p:sp>
      <p:sp>
        <p:nvSpPr>
          <p:cNvPr id="3" name="内容占位符 2"/>
          <p:cNvSpPr>
            <a:spLocks noGrp="1"/>
          </p:cNvSpPr>
          <p:nvPr>
            <p:ph idx="1"/>
          </p:nvPr>
        </p:nvSpPr>
        <p:spPr>
          <a:xfrm>
            <a:off x="838200" y="1825625"/>
            <a:ext cx="10515600" cy="4892416"/>
          </a:xfrm>
        </p:spPr>
        <p:txBody>
          <a:bodyPr>
            <a:normAutofit/>
          </a:bodyPr>
          <a:lstStyle/>
          <a:p>
            <a:r>
              <a:rPr lang="zh-CN" altLang="en-US" sz="2400" dirty="0"/>
              <a:t>习题</a:t>
            </a:r>
            <a:r>
              <a:rPr lang="en-US" altLang="zh-CN" sz="2400" dirty="0"/>
              <a:t>27</a:t>
            </a:r>
            <a:r>
              <a:rPr lang="zh-CN" altLang="en-US" sz="2400" dirty="0"/>
              <a:t>：一个</a:t>
            </a:r>
            <a:r>
              <a:rPr lang="en-US" altLang="zh-CN" sz="2400" dirty="0"/>
              <a:t>Pentium4</a:t>
            </a:r>
            <a:r>
              <a:rPr lang="zh-CN" altLang="en-US" sz="2400" dirty="0"/>
              <a:t>描述符中包含基地址</a:t>
            </a:r>
            <a:r>
              <a:rPr lang="en-US" altLang="zh-CN" sz="2400" dirty="0"/>
              <a:t>01000000H</a:t>
            </a:r>
            <a:r>
              <a:rPr lang="zh-CN" altLang="en-US" sz="2400" dirty="0"/>
              <a:t>和界限</a:t>
            </a:r>
            <a:r>
              <a:rPr lang="en-US" altLang="zh-CN" sz="2400" dirty="0"/>
              <a:t>0FFFFH,</a:t>
            </a:r>
            <a:r>
              <a:rPr lang="zh-CN" altLang="en-US" sz="2400" dirty="0"/>
              <a:t>且有</a:t>
            </a:r>
            <a:r>
              <a:rPr lang="en-US" altLang="zh-CN" sz="2400" dirty="0"/>
              <a:t>G=0</a:t>
            </a:r>
            <a:r>
              <a:rPr lang="zh-CN" altLang="en-US" sz="2400" dirty="0"/>
              <a:t>，由这个描述符寻址的起始地址和结束地址是什么</a:t>
            </a:r>
            <a:r>
              <a:rPr lang="zh-CN" altLang="en-US" sz="2400" dirty="0" smtClean="0"/>
              <a:t>？</a:t>
            </a:r>
            <a:endParaRPr lang="en-US" altLang="zh-CN" sz="2400" dirty="0" smtClean="0"/>
          </a:p>
          <a:p>
            <a:pPr marL="685800" lvl="2">
              <a:spcBef>
                <a:spcPts val="1000"/>
              </a:spcBef>
            </a:pPr>
            <a:r>
              <a:rPr lang="zh-CN" altLang="en-US" dirty="0">
                <a:latin typeface="Calibri" panose="020F0502020204030204" pitchFamily="34" charset="0"/>
                <a:cs typeface="Calibri" panose="020F0502020204030204" pitchFamily="34" charset="0"/>
              </a:rPr>
              <a:t>描述符、基地址、界限、界限粒度等详见课本</a:t>
            </a:r>
            <a:r>
              <a:rPr lang="en-US" altLang="zh-CN" dirty="0" smtClean="0">
                <a:latin typeface="Calibri" panose="020F0502020204030204" pitchFamily="34" charset="0"/>
                <a:cs typeface="Calibri" panose="020F0502020204030204" pitchFamily="34" charset="0"/>
              </a:rPr>
              <a:t>P45</a:t>
            </a:r>
          </a:p>
          <a:p>
            <a:pPr marL="685800" lvl="2">
              <a:spcBef>
                <a:spcPts val="1000"/>
              </a:spcBef>
            </a:pPr>
            <a:endParaRPr lang="en-US" altLang="zh-CN" dirty="0" smtClean="0">
              <a:latin typeface="Calibri" panose="020F0502020204030204" pitchFamily="34" charset="0"/>
              <a:cs typeface="Calibri" panose="020F0502020204030204" pitchFamily="34" charset="0"/>
            </a:endParaRPr>
          </a:p>
          <a:p>
            <a:pPr marL="685800" lvl="2">
              <a:spcBef>
                <a:spcPts val="1000"/>
              </a:spcBef>
            </a:pPr>
            <a:endParaRPr lang="en-US" altLang="zh-CN" dirty="0">
              <a:latin typeface="Calibri" panose="020F0502020204030204" pitchFamily="34" charset="0"/>
              <a:cs typeface="Calibri" panose="020F0502020204030204" pitchFamily="34" charset="0"/>
            </a:endParaRPr>
          </a:p>
          <a:p>
            <a:pPr marL="685800" lvl="2">
              <a:spcBef>
                <a:spcPts val="1000"/>
              </a:spcBef>
            </a:pPr>
            <a:endParaRPr lang="en-US" altLang="zh-CN" dirty="0" smtClean="0">
              <a:latin typeface="Calibri" panose="020F0502020204030204" pitchFamily="34" charset="0"/>
              <a:cs typeface="Calibri" panose="020F0502020204030204" pitchFamily="34" charset="0"/>
            </a:endParaRPr>
          </a:p>
          <a:p>
            <a:pPr marL="685800" lvl="2">
              <a:spcBef>
                <a:spcPts val="1000"/>
              </a:spcBef>
            </a:pPr>
            <a:endParaRPr lang="en-US" altLang="zh-CN" dirty="0" smtClean="0">
              <a:latin typeface="Calibri" panose="020F0502020204030204" pitchFamily="34" charset="0"/>
              <a:cs typeface="Calibri" panose="020F0502020204030204" pitchFamily="34" charset="0"/>
            </a:endParaRPr>
          </a:p>
          <a:p>
            <a:pPr marL="685800" lvl="2">
              <a:spcBef>
                <a:spcPts val="1000"/>
              </a:spcBef>
            </a:pPr>
            <a:endParaRPr lang="en-US" altLang="zh-CN" dirty="0" smtClean="0">
              <a:latin typeface="Calibri" panose="020F0502020204030204" pitchFamily="34" charset="0"/>
              <a:cs typeface="Calibri" panose="020F0502020204030204" pitchFamily="34" charset="0"/>
            </a:endParaRPr>
          </a:p>
          <a:p>
            <a:pPr marL="685800" lvl="2">
              <a:spcBef>
                <a:spcPts val="1000"/>
              </a:spcBef>
            </a:pPr>
            <a:endParaRPr lang="en-US" altLang="zh-CN" dirty="0">
              <a:latin typeface="Calibri" panose="020F0502020204030204" pitchFamily="34" charset="0"/>
              <a:cs typeface="Calibri" panose="020F0502020204030204" pitchFamily="34" charset="0"/>
            </a:endParaRPr>
          </a:p>
          <a:p>
            <a:pPr marL="685800" lvl="2">
              <a:spcBef>
                <a:spcPts val="1000"/>
              </a:spcBef>
            </a:pPr>
            <a:r>
              <a:rPr lang="zh-CN" altLang="en-US" dirty="0" smtClean="0">
                <a:solidFill>
                  <a:srgbClr val="FF0000"/>
                </a:solidFill>
                <a:latin typeface="Calibri" panose="020F0502020204030204" pitchFamily="34" charset="0"/>
                <a:cs typeface="Calibri" panose="020F0502020204030204" pitchFamily="34" charset="0"/>
              </a:rPr>
              <a:t>起始地址</a:t>
            </a:r>
            <a:r>
              <a:rPr lang="en-US" altLang="zh-CN" dirty="0" smtClean="0">
                <a:solidFill>
                  <a:srgbClr val="FF0000"/>
                </a:solidFill>
                <a:latin typeface="Calibri" panose="020F0502020204030204" pitchFamily="34" charset="0"/>
                <a:cs typeface="Calibri" panose="020F0502020204030204" pitchFamily="34" charset="0"/>
              </a:rPr>
              <a:t>=</a:t>
            </a:r>
            <a:r>
              <a:rPr lang="zh-CN" altLang="en-US" dirty="0" smtClean="0">
                <a:solidFill>
                  <a:srgbClr val="FF0000"/>
                </a:solidFill>
                <a:latin typeface="Calibri" panose="020F0502020204030204" pitchFamily="34" charset="0"/>
                <a:cs typeface="Calibri" panose="020F0502020204030204" pitchFamily="34" charset="0"/>
              </a:rPr>
              <a:t>基地址</a:t>
            </a:r>
            <a:r>
              <a:rPr lang="en-US" altLang="zh-CN" dirty="0" smtClean="0">
                <a:solidFill>
                  <a:srgbClr val="FF0000"/>
                </a:solidFill>
                <a:latin typeface="Calibri" panose="020F0502020204030204" pitchFamily="34" charset="0"/>
                <a:cs typeface="Calibri" panose="020F0502020204030204" pitchFamily="34" charset="0"/>
              </a:rPr>
              <a:t>=01000000H</a:t>
            </a:r>
          </a:p>
          <a:p>
            <a:pPr marL="685800" lvl="2">
              <a:spcBef>
                <a:spcPts val="1000"/>
              </a:spcBef>
            </a:pPr>
            <a:r>
              <a:rPr lang="zh-CN" altLang="en-US" dirty="0" smtClean="0">
                <a:solidFill>
                  <a:srgbClr val="FF0000"/>
                </a:solidFill>
                <a:latin typeface="Calibri" panose="020F0502020204030204" pitchFamily="34" charset="0"/>
                <a:cs typeface="Calibri" panose="020F0502020204030204" pitchFamily="34" charset="0"/>
              </a:rPr>
              <a:t>因为</a:t>
            </a:r>
            <a:r>
              <a:rPr lang="en-US" altLang="zh-CN" dirty="0" smtClean="0">
                <a:solidFill>
                  <a:srgbClr val="FF0000"/>
                </a:solidFill>
                <a:latin typeface="Calibri" panose="020F0502020204030204" pitchFamily="34" charset="0"/>
                <a:cs typeface="Calibri" panose="020F0502020204030204" pitchFamily="34" charset="0"/>
              </a:rPr>
              <a:t>G=0</a:t>
            </a:r>
            <a:r>
              <a:rPr lang="zh-CN" altLang="en-US" dirty="0" smtClean="0">
                <a:solidFill>
                  <a:srgbClr val="FF0000"/>
                </a:solidFill>
                <a:latin typeface="Calibri" panose="020F0502020204030204" pitchFamily="34" charset="0"/>
                <a:cs typeface="Calibri" panose="020F0502020204030204" pitchFamily="34" charset="0"/>
              </a:rPr>
              <a:t>，结束地址</a:t>
            </a:r>
            <a:r>
              <a:rPr lang="en-US" altLang="zh-CN" dirty="0" smtClean="0">
                <a:solidFill>
                  <a:srgbClr val="FF0000"/>
                </a:solidFill>
                <a:latin typeface="Calibri" panose="020F0502020204030204" pitchFamily="34" charset="0"/>
                <a:cs typeface="Calibri" panose="020F0502020204030204" pitchFamily="34" charset="0"/>
              </a:rPr>
              <a:t>=01000000H+0FFFFH=0100FFFFH</a:t>
            </a:r>
            <a:endParaRPr lang="en-US" altLang="zh-CN" dirty="0">
              <a:solidFill>
                <a:srgbClr val="FF0000"/>
              </a:solidFill>
              <a:latin typeface="Calibri" panose="020F0502020204030204" pitchFamily="34" charset="0"/>
              <a:cs typeface="Calibri" panose="020F0502020204030204" pitchFamily="34" charset="0"/>
            </a:endParaRPr>
          </a:p>
          <a:p>
            <a:endParaRPr lang="en-US" altLang="zh-CN" sz="2400" dirty="0"/>
          </a:p>
          <a:p>
            <a:endParaRPr lang="en-US" altLang="zh-CN" sz="2400" dirty="0">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014" y="4317427"/>
            <a:ext cx="7973538" cy="962159"/>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289" y="2977298"/>
            <a:ext cx="5345214" cy="1279840"/>
          </a:xfrm>
          <a:prstGeom prst="rect">
            <a:avLst/>
          </a:prstGeom>
        </p:spPr>
      </p:pic>
    </p:spTree>
    <p:extLst>
      <p:ext uri="{BB962C8B-B14F-4D97-AF65-F5344CB8AC3E}">
        <p14:creationId xmlns:p14="http://schemas.microsoft.com/office/powerpoint/2010/main" val="1989941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a:t>2</a:t>
            </a:r>
            <a:endParaRPr lang="zh-CN" altLang="en-US" dirty="0"/>
          </a:p>
        </p:txBody>
      </p:sp>
      <p:sp>
        <p:nvSpPr>
          <p:cNvPr id="3" name="内容占位符 2"/>
          <p:cNvSpPr>
            <a:spLocks noGrp="1"/>
          </p:cNvSpPr>
          <p:nvPr>
            <p:ph idx="1"/>
          </p:nvPr>
        </p:nvSpPr>
        <p:spPr>
          <a:xfrm>
            <a:off x="838200" y="1825624"/>
            <a:ext cx="10515600" cy="4948399"/>
          </a:xfrm>
        </p:spPr>
        <p:txBody>
          <a:bodyPr>
            <a:normAutofit/>
          </a:bodyPr>
          <a:lstStyle/>
          <a:p>
            <a:r>
              <a:rPr lang="zh-CN" altLang="en-US" sz="2400" dirty="0"/>
              <a:t>习题</a:t>
            </a:r>
            <a:r>
              <a:rPr lang="en-US" altLang="zh-CN" sz="2400" dirty="0"/>
              <a:t>37</a:t>
            </a:r>
            <a:r>
              <a:rPr lang="zh-CN" altLang="en-US" sz="2400" dirty="0"/>
              <a:t>：微处理器工作于保护模式时，将一个新数装入段寄存器时会发生什么</a:t>
            </a:r>
            <a:r>
              <a:rPr lang="zh-CN" altLang="en-US" sz="2400" dirty="0" smtClean="0"/>
              <a:t>？</a:t>
            </a:r>
            <a:endParaRPr lang="en-US" altLang="zh-CN" sz="2400" dirty="0" smtClean="0"/>
          </a:p>
          <a:p>
            <a:endParaRPr lang="en-US" altLang="zh-CN" sz="2400" dirty="0"/>
          </a:p>
          <a:p>
            <a:endParaRPr lang="en-US" altLang="zh-CN" sz="2400" dirty="0"/>
          </a:p>
          <a:p>
            <a:endParaRPr lang="en-US" altLang="zh-CN" sz="2400" dirty="0">
              <a:latin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928" y="2223875"/>
            <a:ext cx="5305408" cy="2827060"/>
          </a:xfrm>
          <a:prstGeom prst="rect">
            <a:avLst/>
          </a:prstGeom>
        </p:spPr>
      </p:pic>
      <p:sp>
        <p:nvSpPr>
          <p:cNvPr id="6" name="文本框 5"/>
          <p:cNvSpPr txBox="1"/>
          <p:nvPr/>
        </p:nvSpPr>
        <p:spPr>
          <a:xfrm>
            <a:off x="838200" y="5271796"/>
            <a:ext cx="10515599" cy="1200329"/>
          </a:xfrm>
          <a:prstGeom prst="rect">
            <a:avLst/>
          </a:prstGeom>
          <a:noFill/>
        </p:spPr>
        <p:txBody>
          <a:bodyPr wrap="square" rtlCol="0">
            <a:spAutoFit/>
          </a:bodyPr>
          <a:lstStyle/>
          <a:p>
            <a:pPr marL="742950" lvl="1" indent="-285750">
              <a:buFont typeface="Arial" panose="020B0604020202020204" pitchFamily="34" charset="0"/>
              <a:buChar char="•"/>
            </a:pPr>
            <a:r>
              <a:rPr lang="zh-CN" altLang="zh-CN" dirty="0">
                <a:solidFill>
                  <a:srgbClr val="FF0000"/>
                </a:solidFill>
              </a:rPr>
              <a:t>若选择子</a:t>
            </a:r>
            <a:r>
              <a:rPr lang="en-US" altLang="zh-CN" dirty="0">
                <a:solidFill>
                  <a:srgbClr val="FF0000"/>
                </a:solidFill>
              </a:rPr>
              <a:t>TI=0</a:t>
            </a:r>
            <a:r>
              <a:rPr lang="zh-CN" altLang="zh-CN" dirty="0">
                <a:solidFill>
                  <a:srgbClr val="FF0000"/>
                </a:solidFill>
              </a:rPr>
              <a:t>，则选择全局描述符表，若选择子</a:t>
            </a:r>
            <a:r>
              <a:rPr lang="en-US" altLang="zh-CN" dirty="0">
                <a:solidFill>
                  <a:srgbClr val="FF0000"/>
                </a:solidFill>
              </a:rPr>
              <a:t>TI=1</a:t>
            </a:r>
            <a:r>
              <a:rPr lang="zh-CN" altLang="zh-CN" dirty="0">
                <a:solidFill>
                  <a:srgbClr val="FF0000"/>
                </a:solidFill>
              </a:rPr>
              <a:t>，则选择局部描述符表。根据</a:t>
            </a:r>
            <a:r>
              <a:rPr lang="en-US" altLang="zh-CN" dirty="0">
                <a:solidFill>
                  <a:srgbClr val="FF0000"/>
                </a:solidFill>
              </a:rPr>
              <a:t>13</a:t>
            </a:r>
            <a:r>
              <a:rPr lang="zh-CN" altLang="zh-CN" dirty="0">
                <a:solidFill>
                  <a:srgbClr val="FF0000"/>
                </a:solidFill>
              </a:rPr>
              <a:t>位选择子从描述符表中选择对应描述符，若其请求特权级（</a:t>
            </a:r>
            <a:r>
              <a:rPr lang="en-US" altLang="zh-CN" dirty="0">
                <a:solidFill>
                  <a:srgbClr val="FF0000"/>
                </a:solidFill>
              </a:rPr>
              <a:t>RPL</a:t>
            </a:r>
            <a:r>
              <a:rPr lang="zh-CN" altLang="zh-CN" dirty="0">
                <a:solidFill>
                  <a:srgbClr val="FF0000"/>
                </a:solidFill>
              </a:rPr>
              <a:t>）与描述符访问权限字节设定的优先级相</a:t>
            </a:r>
            <a:r>
              <a:rPr lang="zh-CN" altLang="zh-CN" dirty="0" smtClean="0">
                <a:solidFill>
                  <a:srgbClr val="FF0000"/>
                </a:solidFill>
              </a:rPr>
              <a:t>匹配</a:t>
            </a:r>
            <a:r>
              <a:rPr lang="zh-CN" altLang="en-US" dirty="0" smtClean="0">
                <a:solidFill>
                  <a:srgbClr val="FF0000"/>
                </a:solidFill>
              </a:rPr>
              <a:t>或高于它</a:t>
            </a:r>
            <a:r>
              <a:rPr lang="zh-CN" altLang="zh-CN" dirty="0" smtClean="0">
                <a:solidFill>
                  <a:srgbClr val="FF0000"/>
                </a:solidFill>
              </a:rPr>
              <a:t>，</a:t>
            </a:r>
            <a:r>
              <a:rPr lang="zh-CN" altLang="zh-CN" dirty="0">
                <a:solidFill>
                  <a:srgbClr val="FF0000"/>
                </a:solidFill>
              </a:rPr>
              <a:t>则可以通过描述符形成段地址，否则访问不被允许。</a:t>
            </a:r>
            <a:endParaRPr lang="zh-CN" altLang="en-US" dirty="0">
              <a:solidFill>
                <a:srgbClr val="FF0000"/>
              </a:solidFill>
            </a:endParaRPr>
          </a:p>
          <a:p>
            <a:endParaRPr lang="zh-CN" altLang="en-US" dirty="0"/>
          </a:p>
        </p:txBody>
      </p:sp>
    </p:spTree>
    <p:extLst>
      <p:ext uri="{BB962C8B-B14F-4D97-AF65-F5344CB8AC3E}">
        <p14:creationId xmlns:p14="http://schemas.microsoft.com/office/powerpoint/2010/main" val="29332132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3091</Words>
  <Application>Microsoft Office PowerPoint</Application>
  <PresentationFormat>宽屏</PresentationFormat>
  <Paragraphs>538</Paragraphs>
  <Slides>37</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等线</vt:lpstr>
      <vt:lpstr>等线 Light</vt:lpstr>
      <vt:lpstr>华文新魏</vt:lpstr>
      <vt:lpstr>宋体</vt:lpstr>
      <vt:lpstr>Arial</vt:lpstr>
      <vt:lpstr>Calibri</vt:lpstr>
      <vt:lpstr>Cambria Math</vt:lpstr>
      <vt:lpstr>Times New Roman</vt:lpstr>
      <vt:lpstr>Wingdings</vt:lpstr>
      <vt:lpstr>Office 主题​​</vt:lpstr>
      <vt:lpstr>微机原理与系统B 习题课答疑</vt:lpstr>
      <vt:lpstr>作业1</vt:lpstr>
      <vt:lpstr>作业1</vt:lpstr>
      <vt:lpstr>作业1</vt:lpstr>
      <vt:lpstr>作业1</vt:lpstr>
      <vt:lpstr>作业2</vt:lpstr>
      <vt:lpstr>作业2</vt:lpstr>
      <vt:lpstr>作业2</vt:lpstr>
      <vt:lpstr>作业2</vt:lpstr>
      <vt:lpstr>作业2</vt:lpstr>
      <vt:lpstr>作业3</vt:lpstr>
      <vt:lpstr>作业3</vt:lpstr>
      <vt:lpstr>作业3</vt:lpstr>
      <vt:lpstr>作业3</vt:lpstr>
      <vt:lpstr>作业3</vt:lpstr>
      <vt:lpstr>作业4</vt:lpstr>
      <vt:lpstr>作业4</vt:lpstr>
      <vt:lpstr>作业4</vt:lpstr>
      <vt:lpstr>作业4</vt:lpstr>
      <vt:lpstr>作业4</vt:lpstr>
      <vt:lpstr>作业5</vt:lpstr>
      <vt:lpstr>作业5</vt:lpstr>
      <vt:lpstr>作业5</vt:lpstr>
      <vt:lpstr>作业5</vt:lpstr>
      <vt:lpstr>作业5</vt:lpstr>
      <vt:lpstr>作业5</vt:lpstr>
      <vt:lpstr>作业6</vt:lpstr>
      <vt:lpstr>作业6</vt:lpstr>
      <vt:lpstr>作业6</vt:lpstr>
      <vt:lpstr>作业6</vt:lpstr>
      <vt:lpstr>作业6（第8章）</vt:lpstr>
      <vt:lpstr>作业6（第10章）</vt:lpstr>
      <vt:lpstr>作业6（第10章）</vt:lpstr>
      <vt:lpstr>作业8 (第11章)</vt:lpstr>
      <vt:lpstr>作业8 (第11章)</vt:lpstr>
      <vt:lpstr>作业8 (第11章)</vt:lpstr>
      <vt:lpstr>作业8 (第11章)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343</cp:revision>
  <dcterms:created xsi:type="dcterms:W3CDTF">2020-12-13T02:23:55Z</dcterms:created>
  <dcterms:modified xsi:type="dcterms:W3CDTF">2020-12-15T04:57:53Z</dcterms:modified>
</cp:coreProperties>
</file>