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504" r:id="rId2"/>
    <p:sldId id="883" r:id="rId3"/>
    <p:sldId id="861" r:id="rId4"/>
    <p:sldId id="869" r:id="rId5"/>
    <p:sldId id="870" r:id="rId6"/>
    <p:sldId id="877" r:id="rId7"/>
    <p:sldId id="867" r:id="rId8"/>
    <p:sldId id="868" r:id="rId9"/>
    <p:sldId id="878" r:id="rId10"/>
    <p:sldId id="879" r:id="rId11"/>
    <p:sldId id="880" r:id="rId12"/>
    <p:sldId id="881" r:id="rId13"/>
    <p:sldId id="882" r:id="rId14"/>
    <p:sldId id="884" r:id="rId15"/>
    <p:sldId id="887" r:id="rId16"/>
    <p:sldId id="888" r:id="rId17"/>
    <p:sldId id="893" r:id="rId18"/>
    <p:sldId id="890" r:id="rId19"/>
    <p:sldId id="891" r:id="rId20"/>
    <p:sldId id="892" r:id="rId21"/>
    <p:sldId id="894" r:id="rId22"/>
    <p:sldId id="895" r:id="rId23"/>
    <p:sldId id="896" r:id="rId24"/>
    <p:sldId id="897" r:id="rId25"/>
    <p:sldId id="885" r:id="rId26"/>
    <p:sldId id="874" r:id="rId27"/>
    <p:sldId id="866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CC00CC"/>
    <a:srgbClr val="0000CC"/>
    <a:srgbClr val="990099"/>
    <a:srgbClr val="006600"/>
    <a:srgbClr val="008000"/>
    <a:srgbClr val="663300"/>
    <a:srgbClr val="CC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7" autoAdjust="0"/>
    <p:restoredTop sz="85308" autoAdjust="0"/>
  </p:normalViewPr>
  <p:slideViewPr>
    <p:cSldViewPr>
      <p:cViewPr varScale="1">
        <p:scale>
          <a:sx n="98" d="100"/>
          <a:sy n="98" d="100"/>
        </p:scale>
        <p:origin x="17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notesViewPr>
    <p:cSldViewPr>
      <p:cViewPr varScale="1">
        <p:scale>
          <a:sx n="45" d="100"/>
          <a:sy n="45" d="100"/>
        </p:scale>
        <p:origin x="-2837" y="-8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225F994-D4D1-45FE-9926-1B3DC7FFA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9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D52058A-93BF-4AE7-9249-08C43FDCD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94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3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78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48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1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2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83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6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F401-7A09-4DFF-922A-5E8EBF674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4556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9E21-B037-4DDE-97A8-701BF8B3E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50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50C-F5ED-4AF2-B4D1-CD5F4628E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8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>
            <a:lvl1pPr eaLnBrk="0" hangingPunct="1">
              <a:defRPr/>
            </a:lvl1pPr>
            <a:lvl2pPr eaLnBrk="0" hangingPunct="1">
              <a:defRPr/>
            </a:lvl2pPr>
            <a:lvl3pPr eaLnBrk="0" hangingPunct="1">
              <a:defRPr/>
            </a:lvl3pPr>
            <a:lvl4pPr eaLnBrk="0" hangingPunct="1">
              <a:defRPr/>
            </a:lvl4pPr>
            <a:lvl5pPr ea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9634"/>
            <a:ext cx="2133600" cy="216768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9634"/>
            <a:ext cx="2895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9634"/>
            <a:ext cx="2133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856-8331-490E-837E-5774678A3B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86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1ABE-F5F5-4778-A7CA-949B37E9A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1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A2C-1626-49AF-93BB-99AFC34D0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875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6A1-E52B-4ED8-8242-998684663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7655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8C2E-2A89-4597-BBE0-6B888D7CA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824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F1E4-A3D1-4695-8FB2-C5B6172EE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19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69CF-8D49-4934-B80B-1D71B5F2D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582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EA6F-90B2-4C72-9CD8-F50C94679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819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8BC54A-DE69-44AC-A31B-6D352420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实验课讲义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3</a:t>
            </a:r>
            <a:r>
              <a:rPr lang="zh-CN" altLang="en-US" dirty="0" smtClean="0"/>
              <a:t>：排序程序设计实验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综合运用汇编中的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、比较、跳转、循环等指令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掌握用汇编语言实现数字排序程序的方法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从名为“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Input3.txt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”的文本文件中读取一组数字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这些数字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从小到大进行排序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将这些数字按照排序后的次序打印在屏幕上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数字范围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[-1024,1023]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，排序数字不超过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算法不限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772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：子程序设计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掌握汇编语言中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子程序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汇编语言中的递归调用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编写一个程序，使用子程序调用的方式计算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n!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的值通过键盘输入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的范围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(0,20)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程序设计中请注意运算结果的范围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33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：整数加减计算实验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掌握汇编语言的整数加减运算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掌握汇编语言的堆栈操作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编程计算任一整数加减运算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从键盘输入，可带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括号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的长度不超过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1024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字节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表达式示例：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65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6</a:t>
            </a:r>
            <a:r>
              <a:rPr lang="zh-CN" altLang="en-US" dirty="0" smtClean="0"/>
              <a:t>：浮点运算设计实验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理解浮点数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存储和运算原理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x87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算术协处理器的运算指令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掌握汇编语言中浮点数与字符串的转换方法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从键盘输入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  <a:p>
                <a:pPr marL="914400" lvl="1" indent="-457200" eaLnBrk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计算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ra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𝒔𝒊𝒏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并将结果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打印到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屏幕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小于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，输出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信息“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Error: x&lt;0!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 eaLnBrk="1">
                  <a:buNone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EMU8086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不支持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FPU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指令，所以此实验无法在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EMU8086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中完成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56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 smtClean="0"/>
              <a:t>MASMv5.0+DOSBOX</a:t>
            </a:r>
          </a:p>
          <a:p>
            <a:pPr lvl="1"/>
            <a:r>
              <a:rPr lang="en-US" altLang="zh-CN" dirty="0" smtClean="0"/>
              <a:t>EMU8086</a:t>
            </a:r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位汇编环境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78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MASMv5.0+DOSBOX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(1)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44475" y="1052736"/>
            <a:ext cx="8435975" cy="3260475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在非中文目录下新建文件夹，将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MASMv5.0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套件解压至此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 smtClean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51435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安装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DOSBOX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 smtClean="0"/>
          </a:p>
          <a:p>
            <a:pPr marL="457200" lvl="1" indent="0">
              <a:buNone/>
            </a:pPr>
            <a:endParaRPr lang="en-US" altLang="zh-CN" sz="2400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0530"/>
          <a:stretch/>
        </p:blipFill>
        <p:spPr>
          <a:xfrm>
            <a:off x="755576" y="1637183"/>
            <a:ext cx="7272808" cy="2093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33456"/>
          <a:stretch/>
        </p:blipFill>
        <p:spPr>
          <a:xfrm>
            <a:off x="755576" y="4437112"/>
            <a:ext cx="3888432" cy="19165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352" y="4313211"/>
            <a:ext cx="3482780" cy="23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3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(2)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44475" y="1052736"/>
            <a:ext cx="8435975" cy="814789"/>
          </a:xfrm>
        </p:spPr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的安装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目录下运行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0.74-2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Options.bat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来进行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的启动参数配置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67525"/>
            <a:ext cx="5636968" cy="255621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3461" y="4077072"/>
            <a:ext cx="8418002" cy="8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457200">
              <a:buFont typeface="+mj-lt"/>
              <a:buAutoNum type="arabicPeriod" startAt="4"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在弹出的配置文件中找到 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[autoexec]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，在其下根据个人实际情况填写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的解压目录，</a:t>
            </a:r>
            <a:r>
              <a:rPr lang="en-US" altLang="zh-CN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Ctrl + S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保存之后退出</a:t>
            </a:r>
            <a:endParaRPr lang="en-US" altLang="zh-CN" sz="2400" b="0" kern="0" dirty="0" smtClean="0"/>
          </a:p>
          <a:p>
            <a:pPr marL="457200" lvl="1" indent="0">
              <a:buFontTx/>
              <a:buNone/>
            </a:pPr>
            <a:endParaRPr lang="en-US" altLang="zh-CN" sz="2400" b="0" kern="0" dirty="0" smtClean="0"/>
          </a:p>
          <a:p>
            <a:pPr marL="457200" lvl="1" indent="0">
              <a:buFontTx/>
              <a:buNone/>
            </a:pPr>
            <a:endParaRPr lang="en-US" altLang="zh-CN" sz="2400" b="0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945997"/>
            <a:ext cx="6564427" cy="16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10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(1)</a:t>
            </a:r>
            <a:endParaRPr lang="en-US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2339752" y="1772816"/>
            <a:ext cx="5145088" cy="4316412"/>
            <a:chOff x="3844925" y="1557338"/>
            <a:chExt cx="5145088" cy="4316412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44925" y="1989138"/>
              <a:ext cx="4225925" cy="3884612"/>
              <a:chOff x="2517" y="1253"/>
              <a:chExt cx="2405" cy="2447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518" y="1253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Edit (notepad, </a:t>
                </a:r>
                <a:r>
                  <a:rPr lang="en-US" altLang="zh-CN" sz="2400" b="1" dirty="0" err="1" smtClean="0"/>
                  <a:t>ultraedit</a:t>
                </a:r>
                <a:r>
                  <a:rPr lang="en-US" altLang="zh-CN" sz="2400" b="1" dirty="0" smtClean="0"/>
                  <a:t>, …)</a:t>
                </a:r>
                <a:endParaRPr lang="en-US" altLang="zh-CN" sz="2400" b="1" dirty="0"/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2518" y="1970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Assemble (</a:t>
                </a:r>
                <a:r>
                  <a:rPr lang="en-US" altLang="zh-CN" sz="2400" b="1" dirty="0" err="1"/>
                  <a:t>masm</a:t>
                </a:r>
                <a:r>
                  <a:rPr lang="en-US" altLang="zh-CN" sz="2400" b="1" dirty="0"/>
                  <a:t>, </a:t>
                </a:r>
                <a:r>
                  <a:rPr lang="en-US" altLang="zh-CN" sz="2400" b="1" dirty="0" err="1" smtClean="0"/>
                  <a:t>tasm</a:t>
                </a:r>
                <a:r>
                  <a:rPr lang="en-US" altLang="zh-CN" sz="2400" b="1" dirty="0" smtClean="0"/>
                  <a:t>, …)</a:t>
                </a:r>
                <a:endParaRPr lang="en-US" altLang="zh-CN" sz="2400" b="1" dirty="0"/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518" y="2687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Link (link, </a:t>
                </a:r>
                <a:r>
                  <a:rPr lang="en-US" altLang="zh-CN" sz="2400" b="1" dirty="0" err="1" smtClean="0"/>
                  <a:t>tlink</a:t>
                </a:r>
                <a:r>
                  <a:rPr lang="en-US" altLang="zh-CN" sz="2400" b="1" dirty="0" smtClean="0"/>
                  <a:t>, …)</a:t>
                </a:r>
                <a:endParaRPr lang="en-US" altLang="zh-CN" sz="2400" b="1" dirty="0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517" y="3406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Debug (debug, </a:t>
                </a:r>
                <a:r>
                  <a:rPr lang="en-US" altLang="zh-CN" sz="2400" b="1" dirty="0" smtClean="0"/>
                  <a:t>td, …) </a:t>
                </a:r>
                <a:endParaRPr lang="en-US" altLang="zh-CN" sz="2400" b="1" dirty="0"/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188075" y="2525713"/>
              <a:ext cx="9985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*.asm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186488" y="3730625"/>
              <a:ext cx="8429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*.obj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199188" y="4868863"/>
              <a:ext cx="8969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*.exe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957888" y="2457450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957888" y="3595688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957888" y="4733925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069263" y="5661025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8429625" y="1557338"/>
              <a:ext cx="0" cy="4103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5981700" y="1557338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981700" y="15573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8069263" y="4508500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8069263" y="3357563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501063" y="3141663"/>
              <a:ext cx="4889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 b="1" dirty="0"/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52738"/>
            <a:ext cx="8784976" cy="53593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程序设计流程</a:t>
            </a:r>
            <a:endParaRPr lang="zh-CN" altLang="en-US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58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(2)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25840" y="1124744"/>
            <a:ext cx="8826250" cy="93610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Notepad++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VS Code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等编写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asm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文件，并将其放入之前配置好的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文件夹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这里命名为“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hello.asm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sz="24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7739"/>
              </p:ext>
            </p:extLst>
          </p:nvPr>
        </p:nvGraphicFramePr>
        <p:xfrm>
          <a:off x="4621066" y="2204864"/>
          <a:ext cx="415178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784">
                  <a:extLst>
                    <a:ext uri="{9D8B030D-6E8A-4147-A177-3AD203B41FA5}">
                      <a16:colId xmlns:a16="http://schemas.microsoft.com/office/drawing/2014/main" val="112189407"/>
                    </a:ext>
                  </a:extLst>
                </a:gridCol>
              </a:tblGrid>
              <a:tr h="263577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DATAS SEGMENT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STRING  DB  'Hello World!$'</a:t>
                      </a:r>
                    </a:p>
                    <a:p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DATAS  ENDS</a:t>
                      </a:r>
                    </a:p>
                    <a:p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CODES  SEGMENT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ASSUME    CS:CODES,DS:DATAS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START: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MOV  AX,DATAS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MOV  DS,AX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LEA  DX,STRING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MOV  AH,9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INT  21H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MOV  AX,4C00H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    INT  21H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CODES  ENDS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END   START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89176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0" y="2780928"/>
            <a:ext cx="4410441" cy="23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4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(3)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6581" y="1128043"/>
            <a:ext cx="8826250" cy="3525093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首先输入挂载的盘符号，这里是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2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输入要编译的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asm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，按照提示完成编译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47" y="2033346"/>
            <a:ext cx="4687131" cy="1542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4193"/>
          <a:stretch/>
        </p:blipFill>
        <p:spPr>
          <a:xfrm>
            <a:off x="2451548" y="4653136"/>
            <a:ext cx="4169465" cy="21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8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762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(4)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512" y="1124745"/>
            <a:ext cx="8826250" cy="3960439"/>
          </a:xfrm>
        </p:spPr>
        <p:txBody>
          <a:bodyPr/>
          <a:lstStyle/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LINK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进行链接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obj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按照提示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完成链接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可选）运行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进行调试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好的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hello.exe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World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！”</a:t>
            </a:r>
            <a:endParaRPr 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939"/>
          <a:stretch/>
        </p:blipFill>
        <p:spPr>
          <a:xfrm>
            <a:off x="3113463" y="1988840"/>
            <a:ext cx="2898698" cy="18106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66" y="5157192"/>
            <a:ext cx="43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2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en-US" altLang="zh-CN" dirty="0" smtClean="0"/>
              <a:t>INT 21H</a:t>
            </a:r>
            <a:r>
              <a:rPr lang="zh-CN" altLang="en-US" dirty="0" smtClean="0"/>
              <a:t>中断命令（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功能调用）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en-US" altLang="zh-CN" sz="2400" dirty="0" smtClean="0"/>
              <a:t>AH</a:t>
            </a:r>
            <a:r>
              <a:rPr lang="zh-CN" altLang="en-US" sz="2400" dirty="0" smtClean="0"/>
              <a:t>的值（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号）来执行不同的中断命令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8591"/>
              </p:ext>
            </p:extLst>
          </p:nvPr>
        </p:nvGraphicFramePr>
        <p:xfrm>
          <a:off x="611560" y="2081128"/>
          <a:ext cx="7632848" cy="128746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9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8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00H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程序终止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CS=</a:t>
                      </a:r>
                      <a:r>
                        <a:rPr lang="zh-CN" altLang="en-US" b="1" dirty="0" smtClean="0"/>
                        <a:t>程序段前缀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同</a:t>
                      </a:r>
                      <a:r>
                        <a:rPr lang="en-US" altLang="zh-CN" b="1" dirty="0" smtClean="0"/>
                        <a:t>INT 20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4CH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带返回码的终止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AL=</a:t>
                      </a:r>
                      <a:r>
                        <a:rPr lang="zh-CN" altLang="en-US" b="1" dirty="0" smtClean="0"/>
                        <a:t>返回码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83768" y="4869160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MOV</a:t>
            </a:r>
            <a:r>
              <a:rPr lang="en-US" altLang="zh-CN" sz="2800" dirty="0" smtClean="0">
                <a:latin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srgbClr val="CC00CC"/>
                </a:solidFill>
                <a:latin typeface="Calibri" panose="020F0502020204030204" pitchFamily="34" charset="0"/>
              </a:rPr>
              <a:t>AX</a:t>
            </a:r>
            <a:r>
              <a:rPr lang="en-US" altLang="zh-CN" sz="2800" dirty="0" smtClean="0">
                <a:latin typeface="Calibri" panose="020F0502020204030204" pitchFamily="34" charset="0"/>
              </a:rPr>
              <a:t>, 4C00H</a:t>
            </a:r>
          </a:p>
          <a:p>
            <a:r>
              <a:rPr lang="en-US" altLang="zh-CN" sz="2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dirty="0" smtClean="0">
                <a:latin typeface="Calibri" panose="020F0502020204030204" pitchFamily="34" charset="0"/>
              </a:rPr>
              <a:t> 21H</a:t>
            </a:r>
          </a:p>
        </p:txBody>
      </p:sp>
      <p:sp>
        <p:nvSpPr>
          <p:cNvPr id="6" name="矩形 5"/>
          <p:cNvSpPr/>
          <p:nvPr/>
        </p:nvSpPr>
        <p:spPr>
          <a:xfrm>
            <a:off x="539428" y="3861048"/>
            <a:ext cx="763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用法：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先将功能号存入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AH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，再执行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 21H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zh-CN" altLang="en-US" sz="2400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执行以下命令后，程序终止，返回码为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5220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en-US" altLang="zh-CN" dirty="0" smtClean="0"/>
              <a:t>INT 21H</a:t>
            </a:r>
            <a:r>
              <a:rPr lang="zh-CN" altLang="en-US" dirty="0" smtClean="0"/>
              <a:t>中断</a:t>
            </a:r>
            <a:r>
              <a:rPr lang="zh-CN" altLang="en-US" dirty="0"/>
              <a:t>命令（</a:t>
            </a:r>
            <a:r>
              <a:rPr lang="en-US" altLang="zh-CN" dirty="0"/>
              <a:t>DOS</a:t>
            </a:r>
            <a:r>
              <a:rPr lang="zh-CN" altLang="en-US" dirty="0"/>
              <a:t>功能调用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en-US" altLang="zh-CN" sz="2400" dirty="0" smtClean="0"/>
              <a:t>AH</a:t>
            </a:r>
            <a:r>
              <a:rPr lang="zh-CN" altLang="en-US" sz="2400" dirty="0" smtClean="0"/>
              <a:t>的值（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号）来执行不同的中断命令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83438"/>
              </p:ext>
            </p:extLst>
          </p:nvPr>
        </p:nvGraphicFramePr>
        <p:xfrm>
          <a:off x="352959" y="2060848"/>
          <a:ext cx="8366644" cy="440165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5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01H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键盘输入并回显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AL=</a:t>
                      </a:r>
                      <a:r>
                        <a:rPr lang="zh-CN" altLang="en-US" b="1" dirty="0" smtClean="0"/>
                        <a:t>输入字符的</a:t>
                      </a:r>
                      <a:r>
                        <a:rPr lang="en-US" altLang="zh-CN" b="1" dirty="0" smtClean="0"/>
                        <a:t>ASCII</a:t>
                      </a:r>
                      <a:r>
                        <a:rPr lang="zh-CN" altLang="en-US" b="1" dirty="0" smtClean="0"/>
                        <a:t>码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02H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屏幕输出字符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DL=</a:t>
                      </a:r>
                      <a:r>
                        <a:rPr lang="zh-CN" altLang="en-US" b="1" dirty="0" smtClean="0"/>
                        <a:t>输出字符的</a:t>
                      </a:r>
                      <a:r>
                        <a:rPr lang="en-US" altLang="zh-CN" b="1" dirty="0" smtClean="0"/>
                        <a:t>ASCII</a:t>
                      </a:r>
                      <a:r>
                        <a:rPr lang="zh-CN" altLang="en-US" b="1" dirty="0" smtClean="0"/>
                        <a:t>码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07H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键盘输入无回显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AL=</a:t>
                      </a:r>
                      <a:r>
                        <a:rPr lang="zh-CN" altLang="en-US" b="1" dirty="0" smtClean="0"/>
                        <a:t>输入字符的</a:t>
                      </a:r>
                      <a:r>
                        <a:rPr lang="en-US" altLang="zh-CN" b="1" dirty="0" smtClean="0"/>
                        <a:t>ASCII</a:t>
                      </a:r>
                      <a:r>
                        <a:rPr lang="zh-CN" altLang="en-US" b="1" dirty="0" smtClean="0"/>
                        <a:t>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96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09H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屏幕输出字符串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串地址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字符串末尾应为‘</a:t>
                      </a:r>
                      <a:r>
                        <a:rPr lang="en-US" altLang="zh-CN" b="1" dirty="0" smtClean="0"/>
                        <a:t>$</a:t>
                      </a:r>
                      <a:r>
                        <a:rPr lang="zh-CN" altLang="en-US" b="1" dirty="0" smtClean="0"/>
                        <a:t>’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41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0AH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键盘输入到缓冲区（即键盘输入字符串）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缓冲区地址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[DS:DX+1]=</a:t>
                      </a:r>
                      <a:r>
                        <a:rPr lang="zh-CN" altLang="en-US" b="1" dirty="0" smtClean="0"/>
                        <a:t>实际输入的字符数</a:t>
                      </a:r>
                    </a:p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[DS:DX]=</a:t>
                      </a:r>
                      <a:r>
                        <a:rPr lang="zh-CN" altLang="en-US" b="1" dirty="0" smtClean="0"/>
                        <a:t>缓冲区可容纳的最大字符数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[DS:DX+1]=</a:t>
                      </a:r>
                      <a:r>
                        <a:rPr lang="zh-CN" altLang="en-US" b="1" dirty="0" smtClean="0"/>
                        <a:t>实际输入字符数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字符串本身从</a:t>
                      </a:r>
                      <a:r>
                        <a:rPr lang="en-US" altLang="zh-CN" b="1" dirty="0" smtClean="0"/>
                        <a:t>[DS:DX+2]</a:t>
                      </a:r>
                      <a:r>
                        <a:rPr lang="zh-CN" altLang="en-US" b="1" dirty="0" smtClean="0"/>
                        <a:t>开始存储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58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基础文件操作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54" y="980728"/>
            <a:ext cx="8784976" cy="1008111"/>
          </a:xfrm>
        </p:spPr>
        <p:txBody>
          <a:bodyPr/>
          <a:lstStyle/>
          <a:p>
            <a:r>
              <a:rPr lang="en-US" altLang="zh-CN" dirty="0" smtClean="0"/>
              <a:t>INT 21H</a:t>
            </a:r>
            <a:r>
              <a:rPr lang="zh-CN" altLang="en-US" dirty="0" smtClean="0"/>
              <a:t>中断</a:t>
            </a:r>
            <a:r>
              <a:rPr lang="zh-CN" altLang="en-US" dirty="0"/>
              <a:t>命令（</a:t>
            </a:r>
            <a:r>
              <a:rPr lang="en-US" altLang="zh-CN" dirty="0"/>
              <a:t>DOS</a:t>
            </a:r>
            <a:r>
              <a:rPr lang="zh-CN" altLang="en-US" dirty="0"/>
              <a:t>功能调用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en-US" altLang="zh-CN" sz="2400" dirty="0" smtClean="0"/>
              <a:t>AH</a:t>
            </a:r>
            <a:r>
              <a:rPr lang="zh-CN" altLang="en-US" sz="2400" dirty="0" smtClean="0"/>
              <a:t>的值（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号）来执行不同的中断命令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53287"/>
              </p:ext>
            </p:extLst>
          </p:nvPr>
        </p:nvGraphicFramePr>
        <p:xfrm>
          <a:off x="395536" y="1932616"/>
          <a:ext cx="8496944" cy="48338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返回参数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3CH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建立文件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文件名串地址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CX=</a:t>
                      </a:r>
                      <a:r>
                        <a:rPr lang="zh-CN" altLang="en-US" b="1" dirty="0" smtClean="0"/>
                        <a:t>文件类型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文件句柄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CX=00H(</a:t>
                      </a:r>
                      <a:r>
                        <a:rPr lang="zh-CN" altLang="en-US" b="1" dirty="0" smtClean="0"/>
                        <a:t>普通</a:t>
                      </a:r>
                      <a:r>
                        <a:rPr lang="en-US" altLang="zh-CN" b="1" dirty="0" smtClean="0"/>
                        <a:t>)</a:t>
                      </a:r>
                    </a:p>
                    <a:p>
                      <a:r>
                        <a:rPr lang="en-US" altLang="zh-CN" b="1" dirty="0" smtClean="0"/>
                        <a:t>02H(</a:t>
                      </a:r>
                      <a:r>
                        <a:rPr lang="zh-CN" altLang="en-US" b="1" dirty="0" smtClean="0"/>
                        <a:t>隐藏文件</a:t>
                      </a:r>
                      <a:r>
                        <a:rPr lang="en-US" altLang="zh-CN" b="1" dirty="0" smtClean="0"/>
                        <a:t>)</a:t>
                      </a:r>
                    </a:p>
                    <a:p>
                      <a:r>
                        <a:rPr lang="en-US" altLang="zh-CN" b="1" dirty="0" smtClean="0"/>
                        <a:t>04H(</a:t>
                      </a:r>
                      <a:r>
                        <a:rPr lang="zh-CN" altLang="en-US" b="1" dirty="0" smtClean="0"/>
                        <a:t>系统文件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71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3DH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打开文件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文件名串地址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AL=0(</a:t>
                      </a:r>
                      <a:r>
                        <a:rPr lang="zh-CN" altLang="en-US" b="1" dirty="0" smtClean="0"/>
                        <a:t>读</a:t>
                      </a:r>
                      <a:r>
                        <a:rPr lang="en-US" altLang="zh-CN" b="1" dirty="0" smtClean="0"/>
                        <a:t>)/1(</a:t>
                      </a:r>
                      <a:r>
                        <a:rPr lang="zh-CN" altLang="en-US" b="1" dirty="0" smtClean="0"/>
                        <a:t>写</a:t>
                      </a:r>
                      <a:r>
                        <a:rPr lang="en-US" altLang="zh-CN" b="1" dirty="0" smtClean="0"/>
                        <a:t>)/3(</a:t>
                      </a:r>
                      <a:r>
                        <a:rPr lang="zh-CN" altLang="en-US" b="1" dirty="0" smtClean="0"/>
                        <a:t>读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写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文件句柄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5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3EH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关闭文件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BX=</a:t>
                      </a:r>
                      <a:r>
                        <a:rPr lang="zh-CN" altLang="en-US" b="1" dirty="0" smtClean="0"/>
                        <a:t>文件句柄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3FH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读文件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设备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缓冲区地址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BX=</a:t>
                      </a:r>
                      <a:r>
                        <a:rPr lang="zh-CN" altLang="en-US" b="1" dirty="0" smtClean="0"/>
                        <a:t>文件句柄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CX=</a:t>
                      </a:r>
                      <a:r>
                        <a:rPr lang="zh-CN" altLang="en-US" b="1" dirty="0" smtClean="0"/>
                        <a:t>读取的字节数</a:t>
                      </a:r>
                      <a:endParaRPr lang="en-US" altLang="zh-C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实际读入的字节数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若返回</a:t>
                      </a:r>
                      <a:r>
                        <a:rPr lang="en-US" altLang="zh-CN" b="1" dirty="0" smtClean="0"/>
                        <a:t>AX=0,</a:t>
                      </a:r>
                      <a:r>
                        <a:rPr lang="zh-CN" altLang="en-US" b="1" dirty="0" smtClean="0"/>
                        <a:t>即已读到文件尾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40H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写文件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设备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缓冲区地址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BX=</a:t>
                      </a:r>
                      <a:r>
                        <a:rPr lang="zh-CN" altLang="en-US" b="1" dirty="0" smtClean="0"/>
                        <a:t>文件句柄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en-US" altLang="zh-CN" b="1" dirty="0" smtClean="0"/>
                        <a:t>CX=</a:t>
                      </a:r>
                      <a:r>
                        <a:rPr lang="zh-CN" altLang="en-US" b="1" dirty="0" smtClean="0"/>
                        <a:t>写入的字节数</a:t>
                      </a:r>
                      <a:endParaRPr lang="en-US" altLang="zh-CN" b="1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实际写入的字节数</a:t>
                      </a:r>
                      <a:r>
                        <a:rPr lang="en-US" altLang="zh-CN" b="1" dirty="0" smtClean="0"/>
                        <a:t>;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717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41H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删除文件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DS:DX=</a:t>
                      </a:r>
                      <a:r>
                        <a:rPr lang="zh-CN" altLang="en-US" b="1" dirty="0" smtClean="0"/>
                        <a:t>文件名串地址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成功</a:t>
                      </a:r>
                      <a:r>
                        <a:rPr lang="en-US" altLang="zh-CN" b="1" dirty="0" smtClean="0"/>
                        <a:t>:AX=00</a:t>
                      </a:r>
                    </a:p>
                    <a:p>
                      <a:r>
                        <a:rPr lang="zh-CN" altLang="en-US" b="1" dirty="0" smtClean="0"/>
                        <a:t>失败</a:t>
                      </a:r>
                      <a:r>
                        <a:rPr lang="en-US" altLang="zh-CN" b="1" dirty="0" smtClean="0"/>
                        <a:t>:AX=</a:t>
                      </a:r>
                      <a:r>
                        <a:rPr lang="zh-CN" altLang="en-US" b="1" dirty="0" smtClean="0"/>
                        <a:t>错误码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62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《DOS Programmer’s Reference》</a:t>
            </a: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译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《DOS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程序员参考手册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图书馆有电子版可供借阅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课程主页有其他资料可供参考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084382"/>
            <a:ext cx="269234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0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EMU8086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93" y="1628800"/>
            <a:ext cx="8435975" cy="47340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11340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GUI</a:t>
            </a:r>
            <a:r>
              <a:rPr lang="zh-CN" altLang="en-US" sz="2400" b="1" dirty="0"/>
              <a:t>比较</a:t>
            </a:r>
            <a:r>
              <a:rPr lang="zh-CN" altLang="en-US" sz="2400" b="1" dirty="0" smtClean="0"/>
              <a:t>直观，不再赘述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7169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位汇编环境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388" y="1124744"/>
            <a:ext cx="8435975" cy="5619526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MASM32 SDK</a:t>
            </a:r>
          </a:p>
          <a:p>
            <a:pPr lvl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面向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虽然名为“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”，但实际上不是微软官方出品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一系列汇编工具的集合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Visual </a:t>
            </a:r>
            <a:r>
              <a:rPr lang="en-US" altLang="zh-CN" sz="24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Studio </a:t>
            </a:r>
            <a:r>
              <a:rPr lang="zh-CN" altLang="en-US" sz="24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endParaRPr lang="en-US" altLang="zh-CN" sz="2400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仍然支持汇编程序的编写，但是需要一些设置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更多课程相关</a:t>
            </a:r>
            <a:r>
              <a:rPr lang="zh-CN" altLang="en-US" sz="2400" b="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汇编环境配置的资源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请访问课程主页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266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2492896"/>
            <a:ext cx="35846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endParaRPr lang="zh-CN" altLang="en-US" sz="88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08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124744"/>
            <a:ext cx="8784976" cy="547260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时间</a:t>
            </a:r>
            <a:r>
              <a:rPr lang="zh-CN" altLang="en-US" dirty="0" smtClean="0">
                <a:solidFill>
                  <a:srgbClr val="C00000"/>
                </a:solidFill>
              </a:rPr>
              <a:t>：周一晚（</a:t>
            </a:r>
            <a:r>
              <a:rPr lang="en-US" altLang="zh-CN" dirty="0" smtClean="0">
                <a:solidFill>
                  <a:srgbClr val="C00000"/>
                </a:solidFill>
              </a:rPr>
              <a:t>19:00-21:30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地点：电三楼</a:t>
            </a:r>
            <a:r>
              <a:rPr lang="en-US" altLang="zh-CN" dirty="0" smtClean="0">
                <a:solidFill>
                  <a:srgbClr val="C00000"/>
                </a:solidFill>
              </a:rPr>
              <a:t>406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124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865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2350" cy="5616624"/>
          </a:xfrm>
        </p:spPr>
        <p:txBody>
          <a:bodyPr/>
          <a:lstStyle/>
          <a:p>
            <a:r>
              <a:rPr lang="zh-CN" altLang="en-US" sz="2400" dirty="0" smtClean="0"/>
              <a:t>机房环境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MASMv5.0</a:t>
            </a:r>
            <a:r>
              <a:rPr lang="en-US" altLang="zh-CN" sz="2400" dirty="0" smtClean="0"/>
              <a:t>+DOSBOX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EMU8086</a:t>
            </a: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MASMv5.0</a:t>
            </a:r>
            <a:r>
              <a:rPr lang="zh-CN" altLang="en-US" sz="2400" dirty="0">
                <a:solidFill>
                  <a:srgbClr val="C00000"/>
                </a:solidFill>
              </a:rPr>
              <a:t>（建议）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微软官方的</a:t>
            </a:r>
            <a:r>
              <a:rPr lang="en-US" altLang="zh-CN" sz="2400" dirty="0"/>
              <a:t>DOS</a:t>
            </a:r>
            <a:r>
              <a:rPr lang="zh-CN" altLang="en-US" sz="2400" dirty="0"/>
              <a:t>汇编语言编译工具箱</a:t>
            </a:r>
            <a:endParaRPr lang="en-US" altLang="zh-CN" sz="2400" dirty="0"/>
          </a:p>
          <a:p>
            <a:pPr lvl="1"/>
            <a:r>
              <a:rPr lang="en-US" altLang="zh-CN" sz="2400" dirty="0"/>
              <a:t>16</a:t>
            </a:r>
            <a:r>
              <a:rPr lang="zh-CN" altLang="en-US" sz="2400" dirty="0"/>
              <a:t>位程序已经无法直接运行，需要</a:t>
            </a:r>
            <a:r>
              <a:rPr lang="en-US" altLang="zh-CN" sz="2400" dirty="0"/>
              <a:t>DOSBOX</a:t>
            </a:r>
            <a:r>
              <a:rPr lang="zh-CN" altLang="en-US" sz="2400" dirty="0"/>
              <a:t>配合使用</a:t>
            </a:r>
            <a:endParaRPr lang="en-US" altLang="zh-CN" sz="2400" dirty="0"/>
          </a:p>
          <a:p>
            <a:pPr lvl="1"/>
            <a:r>
              <a:rPr lang="zh-CN" altLang="en-US" sz="2400" dirty="0"/>
              <a:t>命令行工具，运行速度快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EMU8086</a:t>
            </a:r>
          </a:p>
          <a:p>
            <a:pPr lvl="1"/>
            <a:r>
              <a:rPr lang="zh-CN" altLang="en-US" sz="2400" dirty="0" smtClean="0"/>
              <a:t>本质是</a:t>
            </a:r>
            <a:r>
              <a:rPr lang="en-US" altLang="zh-CN" sz="2400" dirty="0" smtClean="0"/>
              <a:t>8086</a:t>
            </a:r>
            <a:r>
              <a:rPr lang="zh-CN" altLang="en-US" sz="2400" dirty="0" smtClean="0"/>
              <a:t>的模拟器兼汇编</a:t>
            </a:r>
            <a:r>
              <a:rPr lang="en-US" altLang="zh-CN" sz="2400" dirty="0" smtClean="0"/>
              <a:t>IDE</a:t>
            </a:r>
          </a:p>
          <a:p>
            <a:pPr lvl="1"/>
            <a:r>
              <a:rPr lang="en-US" altLang="zh-CN" sz="2400" dirty="0" smtClean="0"/>
              <a:t>GUI</a:t>
            </a:r>
            <a:r>
              <a:rPr lang="zh-CN" altLang="en-US" sz="2400" dirty="0" smtClean="0"/>
              <a:t>工具，界面简单、直观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运行</a:t>
            </a:r>
            <a:r>
              <a:rPr lang="zh-CN" altLang="en-US" sz="2400" dirty="0" smtClean="0"/>
              <a:t>速度慢，不支持</a:t>
            </a:r>
            <a:r>
              <a:rPr lang="en-US" altLang="zh-CN" sz="2400" dirty="0" smtClean="0"/>
              <a:t>x87</a:t>
            </a:r>
            <a:r>
              <a:rPr lang="zh-CN" altLang="en-US" sz="2400" dirty="0" smtClean="0"/>
              <a:t>协处理器</a:t>
            </a:r>
            <a:r>
              <a:rPr lang="zh-CN" altLang="en-US" sz="2400" dirty="0"/>
              <a:t>命令</a:t>
            </a:r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9934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430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 smtClean="0">
                <a:solidFill>
                  <a:srgbClr val="990099"/>
                </a:solidFill>
              </a:rPr>
              <a:t>1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 smtClean="0"/>
              <a:t>输入输出实验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9~10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 smtClean="0">
                <a:solidFill>
                  <a:srgbClr val="990099"/>
                </a:solidFill>
              </a:rPr>
              <a:t>2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 smtClean="0"/>
              <a:t>分支程序设计实验</a:t>
            </a:r>
            <a:r>
              <a:rPr lang="zh-CN" altLang="en-US" sz="2400" dirty="0"/>
              <a:t>（第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3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排序程序设计</a:t>
            </a:r>
            <a:r>
              <a:rPr lang="zh-CN" altLang="en-US" sz="2400" dirty="0" smtClean="0"/>
              <a:t>实验</a:t>
            </a:r>
            <a:r>
              <a:rPr lang="zh-CN" altLang="en-US" sz="2400" dirty="0"/>
              <a:t>（第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） </a:t>
            </a:r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4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子程序设计</a:t>
            </a:r>
            <a:r>
              <a:rPr lang="zh-CN" altLang="en-US" sz="2400" dirty="0" smtClean="0"/>
              <a:t>实验</a:t>
            </a:r>
            <a:r>
              <a:rPr lang="zh-CN" altLang="en-US" sz="2400" dirty="0"/>
              <a:t>（第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） </a:t>
            </a:r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5</a:t>
            </a:r>
            <a:r>
              <a:rPr lang="zh-CN" altLang="en-US" sz="2400" dirty="0" smtClean="0">
                <a:solidFill>
                  <a:srgbClr val="990099"/>
                </a:solidFill>
              </a:rPr>
              <a:t>：</a:t>
            </a:r>
            <a:r>
              <a:rPr lang="zh-CN" altLang="en-US" sz="2400" dirty="0" smtClean="0"/>
              <a:t>整数加减运算实验（第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周）</a:t>
            </a:r>
            <a:endParaRPr lang="en-US" altLang="zh-CN" sz="2400" dirty="0" smtClean="0">
              <a:solidFill>
                <a:srgbClr val="990099"/>
              </a:solidFill>
            </a:endParaRPr>
          </a:p>
          <a:p>
            <a:pPr eaLnBrk="1"/>
            <a:r>
              <a:rPr lang="zh-CN" altLang="en-US" sz="2400" dirty="0" smtClean="0">
                <a:solidFill>
                  <a:srgbClr val="990099"/>
                </a:solidFill>
              </a:rPr>
              <a:t>实验</a:t>
            </a:r>
            <a:r>
              <a:rPr lang="en-US" altLang="zh-CN" sz="2400" dirty="0" smtClean="0">
                <a:solidFill>
                  <a:srgbClr val="990099"/>
                </a:solidFill>
              </a:rPr>
              <a:t>6</a:t>
            </a:r>
            <a:r>
              <a:rPr lang="zh-CN" altLang="en-US" sz="2400" dirty="0" smtClean="0"/>
              <a:t>：浮点运算实验（第</a:t>
            </a:r>
            <a:r>
              <a:rPr lang="en-US" altLang="zh-CN" sz="2400" dirty="0" smtClean="0"/>
              <a:t>14~15</a:t>
            </a:r>
            <a:r>
              <a:rPr lang="zh-CN" altLang="en-US" sz="2400" dirty="0" smtClean="0"/>
              <a:t>周）</a:t>
            </a:r>
            <a:endParaRPr lang="zh-CN" altLang="en-US" sz="2400" dirty="0"/>
          </a:p>
          <a:p>
            <a:pPr eaLnBrk="1"/>
            <a:endParaRPr lang="en-US" altLang="zh-CN" sz="2400" dirty="0" smtClean="0"/>
          </a:p>
          <a:p>
            <a:pPr eaLnBrk="1"/>
            <a:r>
              <a:rPr lang="zh-CN" altLang="en-US" sz="2400" dirty="0" smtClean="0"/>
              <a:t>实验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8255</a:t>
            </a:r>
            <a:r>
              <a:rPr lang="zh-CN" altLang="en-US" sz="2400" dirty="0" smtClean="0"/>
              <a:t>接口程序设计实验（暂无安排）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18436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 smtClean="0"/>
              <a:t>：输入输出实验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掌握汇编程序的基本编写方式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的基础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操作，为后续实验做准备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 smtClean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创建一个名为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Input1.txt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键盘输入一个包含大写字母、小写字母和数字的字符串，并将这个字符串写入文件中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读取这个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将小写字母转换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成大写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形式，大写字母和数字保持不变，最后整个字符串输出到屏幕，并写入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Output1.txt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646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：分支程序设计实验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7"/>
                <a:ext cx="8784976" cy="4032447"/>
              </a:xfrm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掌握汇编语言中比较和跳转命令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掌握汇编语言中循环命令的使用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 smtClean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键盘输入一个数字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N(0&lt;N&lt;10)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~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自然数按行顺序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存入二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维数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组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在屏幕上打印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出该数组的左下半三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角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N=6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时，应打印成类似下图形式：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7"/>
                <a:ext cx="8784976" cy="4032447"/>
              </a:xfrm>
              <a:blipFill rotWithShape="0">
                <a:blip r:embed="rId2"/>
                <a:stretch>
                  <a:fillRect l="-1595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77" y="4797152"/>
            <a:ext cx="3672408" cy="20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7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16092</TotalTime>
  <Words>1396</Words>
  <Application>Microsoft Office PowerPoint</Application>
  <PresentationFormat>全屏显示(4:3)</PresentationFormat>
  <Paragraphs>293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华文行楷</vt:lpstr>
      <vt:lpstr>宋体</vt:lpstr>
      <vt:lpstr>Arial</vt:lpstr>
      <vt:lpstr>Calibri</vt:lpstr>
      <vt:lpstr>Cambria Math</vt:lpstr>
      <vt:lpstr>Times New Roman</vt:lpstr>
      <vt:lpstr>Wingdings</vt:lpstr>
      <vt:lpstr>默认设计模板</vt:lpstr>
      <vt:lpstr>实验课讲义</vt:lpstr>
      <vt:lpstr>内容</vt:lpstr>
      <vt:lpstr>时间安排</vt:lpstr>
      <vt:lpstr>内容</vt:lpstr>
      <vt:lpstr>实验环境</vt:lpstr>
      <vt:lpstr>内容</vt:lpstr>
      <vt:lpstr>实验内容</vt:lpstr>
      <vt:lpstr>实验1：输入输出实验</vt:lpstr>
      <vt:lpstr>实验2：分支程序设计实验</vt:lpstr>
      <vt:lpstr>实验3：排序程序设计实验</vt:lpstr>
      <vt:lpstr>实验4：子程序设计实验</vt:lpstr>
      <vt:lpstr>实验5：整数加减计算实验</vt:lpstr>
      <vt:lpstr>实验6：浮点运算设计实验</vt:lpstr>
      <vt:lpstr>内容</vt:lpstr>
      <vt:lpstr>MASMv5.0+DOSBOX配置(1)</vt:lpstr>
      <vt:lpstr>MASMv5.0+DOSBOX配置(2)</vt:lpstr>
      <vt:lpstr>MASMv5.0+DOSBOX使用(1)</vt:lpstr>
      <vt:lpstr>MASMv5.0+DOSBOX使用(2)</vt:lpstr>
      <vt:lpstr>MASMv5.0+DOSBOX使用(3)</vt:lpstr>
      <vt:lpstr>MASMv5.0+DOSBOX使用(4)</vt:lpstr>
      <vt:lpstr>基本功能调用: 基本操作</vt:lpstr>
      <vt:lpstr>基本功能调用: 基础I/O操作</vt:lpstr>
      <vt:lpstr>基本功能调用: 基础文件操作</vt:lpstr>
      <vt:lpstr>基本功能调用: 参考资料</vt:lpstr>
      <vt:lpstr>EMU8086</vt:lpstr>
      <vt:lpstr>32位汇编环境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GTX1050</cp:lastModifiedBy>
  <cp:revision>2080</cp:revision>
  <dcterms:created xsi:type="dcterms:W3CDTF">2002-09-19T14:32:54Z</dcterms:created>
  <dcterms:modified xsi:type="dcterms:W3CDTF">2020-10-26T11:49:07Z</dcterms:modified>
</cp:coreProperties>
</file>