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257" r:id="rId4"/>
    <p:sldId id="259" r:id="rId5"/>
    <p:sldId id="260" r:id="rId6"/>
    <p:sldId id="261" r:id="rId7"/>
    <p:sldId id="356" r:id="rId8"/>
    <p:sldId id="357" r:id="rId9"/>
    <p:sldId id="358" r:id="rId10"/>
    <p:sldId id="263" r:id="rId11"/>
    <p:sldId id="291" r:id="rId12"/>
    <p:sldId id="394" r:id="rId13"/>
    <p:sldId id="361" r:id="rId14"/>
    <p:sldId id="360" r:id="rId15"/>
    <p:sldId id="363" r:id="rId16"/>
    <p:sldId id="364" r:id="rId17"/>
    <p:sldId id="365" r:id="rId18"/>
    <p:sldId id="366" r:id="rId19"/>
    <p:sldId id="373" r:id="rId20"/>
    <p:sldId id="375" r:id="rId21"/>
    <p:sldId id="396" r:id="rId22"/>
    <p:sldId id="397" r:id="rId23"/>
    <p:sldId id="374" r:id="rId24"/>
    <p:sldId id="369" r:id="rId25"/>
    <p:sldId id="376" r:id="rId26"/>
    <p:sldId id="378" r:id="rId27"/>
    <p:sldId id="379" r:id="rId28"/>
    <p:sldId id="387" r:id="rId29"/>
    <p:sldId id="390" r:id="rId30"/>
    <p:sldId id="388" r:id="rId31"/>
    <p:sldId id="391" r:id="rId32"/>
    <p:sldId id="383" r:id="rId33"/>
    <p:sldId id="384" r:id="rId34"/>
    <p:sldId id="382" r:id="rId35"/>
    <p:sldId id="377" r:id="rId36"/>
    <p:sldId id="264" r:id="rId37"/>
    <p:sldId id="265" r:id="rId38"/>
    <p:sldId id="277" r:id="rId39"/>
    <p:sldId id="266" r:id="rId40"/>
    <p:sldId id="268" r:id="rId41"/>
    <p:sldId id="269" r:id="rId42"/>
    <p:sldId id="272" r:id="rId43"/>
    <p:sldId id="293" r:id="rId44"/>
    <p:sldId id="275" r:id="rId45"/>
    <p:sldId id="280" r:id="rId46"/>
    <p:sldId id="276" r:id="rId47"/>
    <p:sldId id="278" r:id="rId48"/>
    <p:sldId id="279" r:id="rId49"/>
    <p:sldId id="283" r:id="rId50"/>
    <p:sldId id="287" r:id="rId51"/>
    <p:sldId id="399" r:id="rId52"/>
    <p:sldId id="362" r:id="rId53"/>
    <p:sldId id="297" r:id="rId54"/>
    <p:sldId id="298" r:id="rId55"/>
    <p:sldId id="300" r:id="rId56"/>
    <p:sldId id="302" r:id="rId57"/>
    <p:sldId id="304" r:id="rId58"/>
    <p:sldId id="307" r:id="rId59"/>
    <p:sldId id="310" r:id="rId60"/>
    <p:sldId id="311" r:id="rId61"/>
    <p:sldId id="312" r:id="rId62"/>
    <p:sldId id="313" r:id="rId63"/>
    <p:sldId id="316" r:id="rId64"/>
    <p:sldId id="319" r:id="rId65"/>
    <p:sldId id="321" r:id="rId66"/>
    <p:sldId id="323" r:id="rId67"/>
    <p:sldId id="324" r:id="rId68"/>
    <p:sldId id="325" r:id="rId69"/>
    <p:sldId id="327" r:id="rId70"/>
    <p:sldId id="328" r:id="rId71"/>
    <p:sldId id="330" r:id="rId72"/>
    <p:sldId id="331" r:id="rId73"/>
    <p:sldId id="333" r:id="rId74"/>
    <p:sldId id="335" r:id="rId75"/>
    <p:sldId id="338" r:id="rId76"/>
    <p:sldId id="339" r:id="rId77"/>
    <p:sldId id="340" r:id="rId78"/>
    <p:sldId id="385" r:id="rId79"/>
    <p:sldId id="343" r:id="rId80"/>
    <p:sldId id="344" r:id="rId81"/>
    <p:sldId id="346" r:id="rId82"/>
    <p:sldId id="347" r:id="rId83"/>
    <p:sldId id="348" r:id="rId84"/>
    <p:sldId id="349" r:id="rId85"/>
    <p:sldId id="350" r:id="rId86"/>
    <p:sldId id="351" r:id="rId87"/>
    <p:sldId id="352" r:id="rId88"/>
    <p:sldId id="353" r:id="rId89"/>
    <p:sldId id="386" r:id="rId90"/>
    <p:sldId id="355" r:id="rId91"/>
    <p:sldId id="404" r:id="rId9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3333FF"/>
    <a:srgbClr val="0000FF"/>
    <a:srgbClr val="CC00CC"/>
    <a:srgbClr val="CCFFCC"/>
    <a:srgbClr val="008000"/>
    <a:srgbClr val="CCECFF"/>
    <a:srgbClr val="CCFFFF"/>
    <a:srgbClr val="33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8" autoAdjust="0"/>
    <p:restoredTop sz="82603" autoAdjust="0"/>
  </p:normalViewPr>
  <p:slideViewPr>
    <p:cSldViewPr>
      <p:cViewPr varScale="1">
        <p:scale>
          <a:sx n="89" d="100"/>
          <a:sy n="89" d="100"/>
        </p:scale>
        <p:origin x="20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93171A-0C5B-486F-A3A5-6254BE25D7F7}" type="slidenum">
              <a:rPr lang="en-US" altLang="zh-CN"/>
              <a:pPr>
                <a:defRPr/>
              </a:pPr>
              <a:t>‹#›</a:t>
            </a:fld>
            <a:endParaRPr lang="en-US" altLang="zh-CN"/>
          </a:p>
        </p:txBody>
      </p:sp>
    </p:spTree>
    <p:extLst>
      <p:ext uri="{BB962C8B-B14F-4D97-AF65-F5344CB8AC3E}">
        <p14:creationId xmlns:p14="http://schemas.microsoft.com/office/powerpoint/2010/main" val="80766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kern="1200" dirty="0" smtClean="0">
                <a:solidFill>
                  <a:schemeClr val="tx1"/>
                </a:solidFill>
                <a:effectLst/>
                <a:latin typeface="Arial" charset="0"/>
                <a:ea typeface="宋体" pitchFamily="2" charset="-122"/>
                <a:cs typeface="+mn-cs"/>
              </a:rPr>
              <a:t>实例教学，从软件到硬件，从软件的角度看硬件，承上启下。</a:t>
            </a:r>
            <a:endParaRPr lang="en-US" altLang="zh-CN" sz="1200" kern="1200" dirty="0" smtClean="0">
              <a:solidFill>
                <a:schemeClr val="tx1"/>
              </a:solidFill>
              <a:effectLst/>
              <a:latin typeface="Arial" charset="0"/>
              <a:ea typeface="宋体" pitchFamily="2" charset="-122"/>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kern="1200" dirty="0" smtClean="0">
                <a:solidFill>
                  <a:schemeClr val="tx1"/>
                </a:solidFill>
                <a:effectLst/>
                <a:latin typeface="Arial" charset="0"/>
                <a:ea typeface="宋体" pitchFamily="2" charset="-122"/>
                <a:cs typeface="+mn-cs"/>
              </a:rPr>
              <a:t>课堂教学，实验教学，课后阅读，主动拓宽知识面</a:t>
            </a:r>
            <a:endParaRPr lang="en-US" sz="1200" kern="1200" dirty="0" smtClean="0">
              <a:solidFill>
                <a:schemeClr val="tx1"/>
              </a:solidFill>
              <a:effectLst/>
              <a:latin typeface="Arial" charset="0"/>
              <a:ea typeface="宋体" pitchFamily="2" charset="-122"/>
              <a:cs typeface="+mn-cs"/>
            </a:endParaRPr>
          </a:p>
          <a:p>
            <a:pPr marL="0" indent="0">
              <a:buFont typeface="Arial" panose="020B0604020202020204" pitchFamily="34" charset="0"/>
              <a:buNone/>
            </a:pP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a:t>
            </a:fld>
            <a:endParaRPr lang="en-US" altLang="zh-CN"/>
          </a:p>
        </p:txBody>
      </p:sp>
    </p:spTree>
    <p:extLst>
      <p:ext uri="{BB962C8B-B14F-4D97-AF65-F5344CB8AC3E}">
        <p14:creationId xmlns:p14="http://schemas.microsoft.com/office/powerpoint/2010/main" val="262713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所有基于</a:t>
            </a:r>
            <a:r>
              <a:rPr lang="en-US" dirty="0" smtClean="0"/>
              <a:t>Intel 80X86~Pentium 4</a:t>
            </a:r>
            <a:r>
              <a:rPr lang="zh-CN" altLang="en-US" dirty="0" smtClean="0"/>
              <a:t>的</a:t>
            </a:r>
            <a:r>
              <a:rPr lang="en-US" dirty="0" smtClean="0"/>
              <a:t>PC</a:t>
            </a:r>
            <a:r>
              <a:rPr lang="zh-CN" altLang="en-US" dirty="0" smtClean="0"/>
              <a:t>系统的存储结构都是类似的，包括</a:t>
            </a:r>
            <a:r>
              <a:rPr lang="en-US" altLang="zh-CN" dirty="0" smtClean="0"/>
              <a:t>1981</a:t>
            </a:r>
            <a:r>
              <a:rPr lang="zh-CN" altLang="en-US" dirty="0" smtClean="0"/>
              <a:t>年</a:t>
            </a:r>
            <a:r>
              <a:rPr lang="en-US" dirty="0" smtClean="0"/>
              <a:t>IBM</a:t>
            </a:r>
            <a:r>
              <a:rPr lang="zh-CN" altLang="en-US" dirty="0" smtClean="0"/>
              <a:t>推出的基于</a:t>
            </a:r>
            <a:r>
              <a:rPr lang="en-US" altLang="zh-CN" dirty="0" smtClean="0"/>
              <a:t>8088</a:t>
            </a:r>
            <a:r>
              <a:rPr lang="zh-CN" altLang="en-US" dirty="0" smtClean="0"/>
              <a:t>的第一台</a:t>
            </a:r>
            <a:r>
              <a:rPr lang="en-US" dirty="0" smtClean="0"/>
              <a:t>PC，</a:t>
            </a:r>
            <a:r>
              <a:rPr lang="zh-CN" altLang="en-US" dirty="0" smtClean="0"/>
              <a:t>直到今天的基于</a:t>
            </a:r>
            <a:r>
              <a:rPr lang="en-US" dirty="0" smtClean="0"/>
              <a:t>Core2</a:t>
            </a:r>
            <a:r>
              <a:rPr lang="zh-CN" altLang="en-US" dirty="0" smtClean="0"/>
              <a:t>的</a:t>
            </a:r>
            <a:r>
              <a:rPr lang="en-US" dirty="0" smtClean="0"/>
              <a:t>PC。</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15</a:t>
            </a:fld>
            <a:endParaRPr lang="en-US" altLang="zh-CN"/>
          </a:p>
        </p:txBody>
      </p:sp>
    </p:spTree>
    <p:extLst>
      <p:ext uri="{BB962C8B-B14F-4D97-AF65-F5344CB8AC3E}">
        <p14:creationId xmlns:p14="http://schemas.microsoft.com/office/powerpoint/2010/main" val="314438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XT</a:t>
            </a:r>
            <a:r>
              <a:rPr lang="zh-CN" altLang="en-US" dirty="0" smtClean="0"/>
              <a:t>：</a:t>
            </a:r>
            <a:r>
              <a:rPr lang="en-US" altLang="zh-CN" dirty="0" err="1" smtClean="0"/>
              <a:t>eXtended</a:t>
            </a:r>
            <a:r>
              <a:rPr lang="en-US" altLang="zh-CN" dirty="0" smtClean="0"/>
              <a:t> Technology</a:t>
            </a:r>
            <a:r>
              <a:rPr lang="zh-CN" altLang="en-US" dirty="0" smtClean="0"/>
              <a:t>，</a:t>
            </a:r>
            <a:r>
              <a:rPr lang="en-US" altLang="zh-CN" dirty="0" smtClean="0"/>
              <a:t>AT</a:t>
            </a:r>
            <a:r>
              <a:rPr lang="zh-CN" altLang="en-US" dirty="0" smtClean="0"/>
              <a:t>：</a:t>
            </a:r>
            <a:r>
              <a:rPr lang="en-US" altLang="zh-CN" dirty="0" smtClean="0"/>
              <a:t>Advanced Technology</a:t>
            </a:r>
            <a:r>
              <a:rPr lang="zh-CN" altLang="en-US" dirty="0" smtClean="0"/>
              <a:t>，</a:t>
            </a:r>
            <a:r>
              <a:rPr lang="en-US" dirty="0" smtClean="0"/>
              <a:t>ATX</a:t>
            </a:r>
            <a:r>
              <a:rPr lang="zh-CN" altLang="en-US" dirty="0" smtClean="0"/>
              <a:t>：</a:t>
            </a:r>
            <a:r>
              <a:rPr lang="en-US" dirty="0" smtClean="0"/>
              <a:t>Advanced Technology </a:t>
            </a:r>
            <a:r>
              <a:rPr lang="en-US" dirty="0" err="1" smtClean="0"/>
              <a:t>eXtended</a:t>
            </a:r>
            <a:endParaRPr lang="en-US" dirty="0" smtClean="0"/>
          </a:p>
          <a:p>
            <a:pPr marL="171450" indent="-171450">
              <a:buFont typeface="Arial" pitchFamily="34" charset="0"/>
              <a:buChar char="•"/>
            </a:pPr>
            <a:r>
              <a:rPr lang="en-US" dirty="0" smtClean="0">
                <a:effectLst/>
              </a:rPr>
              <a:t>PS</a:t>
            </a:r>
            <a:r>
              <a:rPr lang="zh-CN" altLang="en-US" dirty="0" smtClean="0">
                <a:effectLst/>
              </a:rPr>
              <a:t>：</a:t>
            </a:r>
            <a:r>
              <a:rPr lang="en-US" dirty="0" smtClean="0">
                <a:effectLst/>
              </a:rPr>
              <a:t>Personal System</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16</a:t>
            </a:fld>
            <a:endParaRPr lang="en-US" altLang="zh-CN"/>
          </a:p>
        </p:txBody>
      </p:sp>
    </p:spTree>
    <p:extLst>
      <p:ext uri="{BB962C8B-B14F-4D97-AF65-F5344CB8AC3E}">
        <p14:creationId xmlns:p14="http://schemas.microsoft.com/office/powerpoint/2010/main" val="1901300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VESA </a:t>
            </a:r>
            <a:r>
              <a:rPr lang="zh-CN" altLang="en-US" dirty="0" smtClean="0"/>
              <a:t>：</a:t>
            </a:r>
            <a:r>
              <a:rPr lang="en-US" dirty="0" smtClean="0"/>
              <a:t>Video Electronics Standards Association</a:t>
            </a:r>
          </a:p>
          <a:p>
            <a:pPr marL="171450" indent="-171450">
              <a:buFont typeface="Arial" pitchFamily="34" charset="0"/>
              <a:buChar char="•"/>
            </a:pPr>
            <a:r>
              <a:rPr lang="en-US" dirty="0" smtClean="0"/>
              <a:t>VL-Bus or VLB</a:t>
            </a:r>
            <a:r>
              <a:rPr lang="zh-CN" altLang="en-US" dirty="0" smtClean="0"/>
              <a:t>：</a:t>
            </a:r>
            <a:r>
              <a:rPr lang="en-US" dirty="0" smtClean="0"/>
              <a:t>VESA Local Bus</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17</a:t>
            </a:fld>
            <a:endParaRPr lang="en-US" altLang="zh-CN"/>
          </a:p>
        </p:txBody>
      </p:sp>
    </p:spTree>
    <p:extLst>
      <p:ext uri="{BB962C8B-B14F-4D97-AF65-F5344CB8AC3E}">
        <p14:creationId xmlns:p14="http://schemas.microsoft.com/office/powerpoint/2010/main" val="2139275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扩展内存系统允许应用程序使用</a:t>
            </a:r>
            <a:r>
              <a:rPr lang="en-US" altLang="zh-CN" dirty="0" smtClean="0"/>
              <a:t>64KB</a:t>
            </a:r>
            <a:r>
              <a:rPr lang="zh-CN" altLang="en-US" dirty="0" smtClean="0"/>
              <a:t>存储器页帧。该</a:t>
            </a:r>
            <a:r>
              <a:rPr lang="en-US" altLang="zh-CN" dirty="0" smtClean="0"/>
              <a:t>64KB</a:t>
            </a:r>
            <a:r>
              <a:rPr lang="zh-CN" altLang="en-US" dirty="0" smtClean="0"/>
              <a:t>页帧通常位于</a:t>
            </a:r>
            <a:r>
              <a:rPr lang="en-US" altLang="zh-CN" dirty="0" smtClean="0"/>
              <a:t>D0000H~DFFFFH</a:t>
            </a:r>
            <a:r>
              <a:rPr lang="zh-CN" altLang="en-US" dirty="0" smtClean="0"/>
              <a:t>，用于扩展内存系统，通过存储器页从</a:t>
            </a:r>
            <a:r>
              <a:rPr lang="en-US" altLang="zh-CN" dirty="0" smtClean="0"/>
              <a:t>EMS</a:t>
            </a:r>
            <a:r>
              <a:rPr lang="zh-CN" altLang="en-US" dirty="0" smtClean="0"/>
              <a:t>转换到该地址范围进行扩展。</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19</a:t>
            </a:fld>
            <a:endParaRPr lang="en-US" altLang="zh-CN"/>
          </a:p>
        </p:txBody>
      </p:sp>
    </p:spTree>
    <p:extLst>
      <p:ext uri="{BB962C8B-B14F-4D97-AF65-F5344CB8AC3E}">
        <p14:creationId xmlns:p14="http://schemas.microsoft.com/office/powerpoint/2010/main" val="1813147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In 2004, the initial 32-bit x86 instruction set of the Pentium 4 microprocessors was extended by the 64-bit x86-64 set.</a:t>
            </a:r>
          </a:p>
          <a:p>
            <a:pPr marL="171450" indent="-171450">
              <a:buFont typeface="Arial" pitchFamily="34" charset="0"/>
              <a:buChar char="•"/>
            </a:pPr>
            <a:r>
              <a:rPr lang="en-US" dirty="0" smtClean="0"/>
              <a:t>In future editions of the 64-bit microprocessors Intel plans to expand the number of address bits to 52, and ultimately to 64 bits.</a:t>
            </a:r>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27</a:t>
            </a:fld>
            <a:endParaRPr lang="en-US" altLang="zh-CN"/>
          </a:p>
        </p:txBody>
      </p:sp>
    </p:spTree>
    <p:extLst>
      <p:ext uri="{BB962C8B-B14F-4D97-AF65-F5344CB8AC3E}">
        <p14:creationId xmlns:p14="http://schemas.microsoft.com/office/powerpoint/2010/main" val="57308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smtClean="0"/>
              <a:t>Bank</a:t>
            </a:r>
            <a:r>
              <a:rPr lang="zh-CN" altLang="en-US" dirty="0" smtClean="0"/>
              <a:t>：存储体。</a:t>
            </a:r>
            <a:endParaRPr lang="en-US" altLang="zh-CN" dirty="0" smtClean="0"/>
          </a:p>
          <a:p>
            <a:pPr marL="171450" indent="-171450">
              <a:buFont typeface="Arial" panose="020B0604020202020204" pitchFamily="34" charset="0"/>
              <a:buChar char="•"/>
            </a:pPr>
            <a:r>
              <a:rPr lang="en-US" dirty="0" smtClean="0"/>
              <a:t>The i386SL was introduced as a power efficient version for laptop computers. </a:t>
            </a:r>
          </a:p>
          <a:p>
            <a:pPr marL="171450" indent="-171450">
              <a:buFont typeface="Arial" panose="020B0604020202020204" pitchFamily="34" charset="0"/>
              <a:buChar char="•"/>
            </a:pPr>
            <a:r>
              <a:rPr lang="en-US" dirty="0" smtClean="0"/>
              <a:t>IBM 386SLC and 486SLC/DLC were variants of Intel's design which contained a large amount of on-chip cache (8 kB, and later 16 kB). </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28</a:t>
            </a:fld>
            <a:endParaRPr lang="en-US" altLang="zh-CN"/>
          </a:p>
        </p:txBody>
      </p:sp>
    </p:spTree>
    <p:extLst>
      <p:ext uri="{BB962C8B-B14F-4D97-AF65-F5344CB8AC3E}">
        <p14:creationId xmlns:p14="http://schemas.microsoft.com/office/powerpoint/2010/main" val="3407852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29</a:t>
            </a:fld>
            <a:endParaRPr lang="en-US" altLang="zh-CN"/>
          </a:p>
        </p:txBody>
      </p:sp>
    </p:spTree>
    <p:extLst>
      <p:ext uri="{BB962C8B-B14F-4D97-AF65-F5344CB8AC3E}">
        <p14:creationId xmlns:p14="http://schemas.microsoft.com/office/powerpoint/2010/main" val="1817090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32</a:t>
            </a:fld>
            <a:endParaRPr lang="en-US" altLang="zh-CN"/>
          </a:p>
        </p:txBody>
      </p:sp>
    </p:spTree>
    <p:extLst>
      <p:ext uri="{BB962C8B-B14F-4D97-AF65-F5344CB8AC3E}">
        <p14:creationId xmlns:p14="http://schemas.microsoft.com/office/powerpoint/2010/main" val="3535698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The i386SL was introduced as a power efficient version for laptop computers. </a:t>
            </a:r>
          </a:p>
          <a:p>
            <a:pPr marL="171450" indent="-171450">
              <a:buFont typeface="Arial" pitchFamily="34" charset="0"/>
              <a:buChar char="•"/>
            </a:pPr>
            <a:r>
              <a:rPr lang="en-US" dirty="0" smtClean="0"/>
              <a:t>IBM 386SLC and 486SLC/DLC were variants of Intel's design which contained a large amount of on-chip cache (8 </a:t>
            </a:r>
            <a:r>
              <a:rPr lang="en-US" dirty="0" err="1" smtClean="0"/>
              <a:t>kB</a:t>
            </a:r>
            <a:r>
              <a:rPr lang="en-US" dirty="0" smtClean="0"/>
              <a:t>, and later 16 </a:t>
            </a:r>
            <a:r>
              <a:rPr lang="en-US" dirty="0" err="1" smtClean="0"/>
              <a:t>kB</a:t>
            </a:r>
            <a:r>
              <a:rPr lang="en-US" dirty="0" smtClean="0"/>
              <a:t>). </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33</a:t>
            </a:fld>
            <a:endParaRPr lang="en-US" altLang="zh-CN"/>
          </a:p>
        </p:txBody>
      </p:sp>
    </p:spTree>
    <p:extLst>
      <p:ext uri="{BB962C8B-B14F-4D97-AF65-F5344CB8AC3E}">
        <p14:creationId xmlns:p14="http://schemas.microsoft.com/office/powerpoint/2010/main" val="3535698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38</a:t>
            </a:fld>
            <a:endParaRPr lang="en-US" altLang="zh-CN"/>
          </a:p>
        </p:txBody>
      </p:sp>
    </p:spTree>
    <p:extLst>
      <p:ext uri="{BB962C8B-B14F-4D97-AF65-F5344CB8AC3E}">
        <p14:creationId xmlns:p14="http://schemas.microsoft.com/office/powerpoint/2010/main" val="363335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LPT (Line Print Terminal or Local Print Terminal)</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a:t>
            </a:fld>
            <a:endParaRPr lang="en-US" altLang="zh-CN"/>
          </a:p>
        </p:txBody>
      </p:sp>
    </p:spTree>
    <p:extLst>
      <p:ext uri="{BB962C8B-B14F-4D97-AF65-F5344CB8AC3E}">
        <p14:creationId xmlns:p14="http://schemas.microsoft.com/office/powerpoint/2010/main" val="171168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200E21-5852-44E8-B993-66C413B874A0}" type="slidenum">
              <a:rPr lang="en-US" altLang="zh-CN" smtClean="0"/>
              <a:pPr eaLnBrk="1" hangingPunct="1"/>
              <a:t>40</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dirty="0" smtClean="0"/>
              <a:t>提升</a:t>
            </a:r>
            <a:r>
              <a:rPr lang="en-US" altLang="zh-CN" dirty="0" smtClean="0"/>
              <a:t>CPU</a:t>
            </a:r>
            <a:r>
              <a:rPr lang="zh-CN" altLang="en-US" dirty="0" smtClean="0"/>
              <a:t>的主频可以通过改变</a:t>
            </a:r>
            <a:r>
              <a:rPr lang="en-US" altLang="zh-CN" dirty="0" smtClean="0"/>
              <a:t>CPU</a:t>
            </a:r>
            <a:r>
              <a:rPr lang="zh-CN" altLang="en-US" dirty="0" smtClean="0"/>
              <a:t>的倍频或者外频来实现。但如果使用的是</a:t>
            </a:r>
            <a:r>
              <a:rPr lang="en-US" altLang="zh-CN" dirty="0" smtClean="0"/>
              <a:t>Intel CPU</a:t>
            </a:r>
            <a:r>
              <a:rPr lang="zh-CN" altLang="en-US" dirty="0" smtClean="0"/>
              <a:t>，尽可以忽略倍频，因为</a:t>
            </a:r>
            <a:r>
              <a:rPr lang="en-US" altLang="zh-CN" dirty="0" smtClean="0"/>
              <a:t>Intel CPU</a:t>
            </a:r>
            <a:r>
              <a:rPr lang="zh-CN" altLang="en-US" dirty="0" smtClean="0"/>
              <a:t>使用了特殊的制造工艺来阻止修改倍频。</a:t>
            </a:r>
            <a:r>
              <a:rPr lang="en-US" altLang="zh-CN" dirty="0" smtClean="0"/>
              <a:t>AMD</a:t>
            </a:r>
            <a:r>
              <a:rPr lang="zh-CN" altLang="en-US" dirty="0" smtClean="0"/>
              <a:t>的</a:t>
            </a:r>
            <a:r>
              <a:rPr lang="en-US" altLang="zh-CN" dirty="0" smtClean="0"/>
              <a:t>CPU</a:t>
            </a:r>
            <a:r>
              <a:rPr lang="zh-CN" altLang="en-US" dirty="0" smtClean="0"/>
              <a:t>可以修改倍频，但修改倍频对</a:t>
            </a:r>
            <a:r>
              <a:rPr lang="en-US" altLang="zh-CN" dirty="0" smtClean="0"/>
              <a:t>CPU</a:t>
            </a:r>
            <a:r>
              <a:rPr lang="zh-CN" altLang="en-US" dirty="0" smtClean="0"/>
              <a:t>性能的提升不如外频好。 </a:t>
            </a:r>
          </a:p>
        </p:txBody>
      </p:sp>
    </p:spTree>
    <p:extLst>
      <p:ext uri="{BB962C8B-B14F-4D97-AF65-F5344CB8AC3E}">
        <p14:creationId xmlns:p14="http://schemas.microsoft.com/office/powerpoint/2010/main" val="4267236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602CF2-BDA8-4A9A-9203-2EFC2BAFA1A1}" type="slidenum">
              <a:rPr lang="en-US" altLang="zh-CN" smtClean="0"/>
              <a:pPr eaLnBrk="1" hangingPunct="1"/>
              <a:t>49</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dirty="0" smtClean="0"/>
              <a:t>RS232C</a:t>
            </a:r>
            <a:r>
              <a:rPr lang="zh-CN" altLang="en-US" dirty="0" smtClean="0"/>
              <a:t>是美国电子工业协会</a:t>
            </a:r>
            <a:r>
              <a:rPr lang="en-US" altLang="zh-CN" dirty="0" smtClean="0"/>
              <a:t>EIA</a:t>
            </a:r>
            <a:r>
              <a:rPr lang="zh-CN" altLang="en-US" dirty="0" smtClean="0"/>
              <a:t>（</a:t>
            </a:r>
            <a:r>
              <a:rPr lang="en-US" altLang="zh-CN" dirty="0" smtClean="0"/>
              <a:t>Electronics Industries Association</a:t>
            </a:r>
            <a:r>
              <a:rPr lang="zh-CN" altLang="en-US" dirty="0" smtClean="0"/>
              <a:t>）</a:t>
            </a:r>
            <a:r>
              <a:rPr lang="en-US" altLang="zh-CN" dirty="0" smtClean="0"/>
              <a:t>1969</a:t>
            </a:r>
            <a:r>
              <a:rPr lang="zh-CN" altLang="en-US" dirty="0" smtClean="0"/>
              <a:t>年公布的二进制数据串行传送的一种标准接口。微机上几乎都配有</a:t>
            </a:r>
            <a:r>
              <a:rPr lang="en-US" altLang="zh-CN" dirty="0" smtClean="0"/>
              <a:t>RS232C</a:t>
            </a:r>
            <a:r>
              <a:rPr lang="zh-CN" altLang="en-US" dirty="0" smtClean="0"/>
              <a:t>接口，用于联接</a:t>
            </a:r>
            <a:r>
              <a:rPr lang="en-US" altLang="zh-CN" dirty="0" smtClean="0"/>
              <a:t>CRT</a:t>
            </a:r>
            <a:r>
              <a:rPr lang="zh-CN" altLang="en-US" dirty="0" smtClean="0"/>
              <a:t>，串行打印机等通信外设和设有同样接口的通信仪器。 </a:t>
            </a:r>
          </a:p>
        </p:txBody>
      </p:sp>
    </p:spTree>
    <p:extLst>
      <p:ext uri="{BB962C8B-B14F-4D97-AF65-F5344CB8AC3E}">
        <p14:creationId xmlns:p14="http://schemas.microsoft.com/office/powerpoint/2010/main" val="14188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zh-CN" altLang="en-US" smtClean="0"/>
              <a:t>主板是电脑中最重要的部件之一，是整个电脑工作的基础。</a:t>
            </a:r>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351F0A-EA85-481F-AE96-BA85DE2C8FFE}" type="slidenum">
              <a:rPr lang="en-US" altLang="zh-CN" smtClean="0"/>
              <a:pPr eaLnBrk="1" hangingPunct="1"/>
              <a:t>53</a:t>
            </a:fld>
            <a:endParaRPr lang="en-US" altLang="zh-CN" smtClean="0"/>
          </a:p>
        </p:txBody>
      </p:sp>
    </p:spTree>
    <p:extLst>
      <p:ext uri="{BB962C8B-B14F-4D97-AF65-F5344CB8AC3E}">
        <p14:creationId xmlns:p14="http://schemas.microsoft.com/office/powerpoint/2010/main" val="3086342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4AF216-08BD-411F-BEED-02859A07E11E}" type="slidenum">
              <a:rPr lang="en-US" altLang="zh-CN" smtClean="0"/>
              <a:pPr eaLnBrk="1" hangingPunct="1"/>
              <a:t>55</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dirty="0" smtClean="0"/>
              <a:t>众所周知</a:t>
            </a:r>
            <a:r>
              <a:rPr lang="en-US" altLang="zh-CN" dirty="0" smtClean="0"/>
              <a:t>,Socket7</a:t>
            </a:r>
            <a:r>
              <a:rPr lang="zh-CN" altLang="en-US" dirty="0" smtClean="0"/>
              <a:t>的处理器带宽比较低</a:t>
            </a:r>
            <a:r>
              <a:rPr lang="en-US" altLang="zh-CN" dirty="0" smtClean="0"/>
              <a:t>,</a:t>
            </a:r>
            <a:r>
              <a:rPr lang="zh-CN" altLang="en-US" dirty="0" smtClean="0"/>
              <a:t>无法适应日渐火热的</a:t>
            </a:r>
            <a:r>
              <a:rPr lang="en-US" altLang="zh-CN" dirty="0" smtClean="0"/>
              <a:t>3D</a:t>
            </a:r>
            <a:r>
              <a:rPr lang="zh-CN" altLang="en-US" dirty="0" smtClean="0"/>
              <a:t>加速技术。为了缩短与</a:t>
            </a:r>
            <a:r>
              <a:rPr lang="en-US" altLang="zh-CN" dirty="0" err="1" smtClean="0"/>
              <a:t>PⅡ</a:t>
            </a:r>
            <a:r>
              <a:rPr lang="zh-CN" altLang="en-US" dirty="0" smtClean="0"/>
              <a:t>的距离</a:t>
            </a:r>
            <a:r>
              <a:rPr lang="en-US" altLang="zh-CN" dirty="0" smtClean="0"/>
              <a:t>,</a:t>
            </a:r>
            <a:r>
              <a:rPr lang="zh-CN" altLang="en-US" dirty="0" smtClean="0"/>
              <a:t>提高</a:t>
            </a:r>
            <a:r>
              <a:rPr lang="en-US" altLang="zh-CN" dirty="0" smtClean="0"/>
              <a:t>Socket7</a:t>
            </a:r>
            <a:r>
              <a:rPr lang="zh-CN" altLang="en-US" dirty="0" smtClean="0"/>
              <a:t>处理器的性能和延长</a:t>
            </a:r>
            <a:r>
              <a:rPr lang="en-US" altLang="zh-CN" dirty="0" smtClean="0"/>
              <a:t>Socket7</a:t>
            </a:r>
            <a:r>
              <a:rPr lang="zh-CN" altLang="en-US" dirty="0" smtClean="0"/>
              <a:t>的寿命</a:t>
            </a:r>
            <a:r>
              <a:rPr lang="en-US" altLang="zh-CN" dirty="0" smtClean="0"/>
              <a:t>,AMD</a:t>
            </a:r>
            <a:r>
              <a:rPr lang="zh-CN" altLang="en-US" dirty="0" smtClean="0"/>
              <a:t>首先提出了</a:t>
            </a:r>
            <a:r>
              <a:rPr lang="en-US" altLang="zh-CN" dirty="0" smtClean="0"/>
              <a:t>Socket7</a:t>
            </a:r>
            <a:r>
              <a:rPr lang="zh-CN" altLang="en-US" dirty="0" smtClean="0"/>
              <a:t>的改良方案</a:t>
            </a:r>
            <a:r>
              <a:rPr lang="en-US" altLang="zh-CN" dirty="0" smtClean="0"/>
              <a:t>,100MHz</a:t>
            </a:r>
            <a:r>
              <a:rPr lang="zh-CN" altLang="en-US" dirty="0" smtClean="0"/>
              <a:t>外频</a:t>
            </a:r>
            <a:r>
              <a:rPr lang="en-US" altLang="zh-CN" dirty="0" smtClean="0"/>
              <a:t>+AGP</a:t>
            </a:r>
            <a:r>
              <a:rPr lang="zh-CN" altLang="en-US" dirty="0" smtClean="0"/>
              <a:t>图形加速</a:t>
            </a:r>
            <a:r>
              <a:rPr lang="en-US" altLang="zh-CN" dirty="0" smtClean="0"/>
              <a:t>+3D</a:t>
            </a:r>
            <a:r>
              <a:rPr lang="zh-CN" altLang="en-US" dirty="0" smtClean="0"/>
              <a:t>。采用此三项技术设计的</a:t>
            </a:r>
            <a:r>
              <a:rPr lang="en-US" altLang="zh-CN" dirty="0" smtClean="0"/>
              <a:t>Socket7</a:t>
            </a:r>
            <a:r>
              <a:rPr lang="zh-CN" altLang="en-US" dirty="0" smtClean="0"/>
              <a:t>主板我们称为</a:t>
            </a:r>
            <a:r>
              <a:rPr lang="en-US" altLang="zh-CN" dirty="0" smtClean="0"/>
              <a:t>Super7</a:t>
            </a:r>
            <a:r>
              <a:rPr lang="zh-CN" altLang="en-US" dirty="0" smtClean="0"/>
              <a:t>主板。</a:t>
            </a:r>
          </a:p>
          <a:p>
            <a:pPr marL="228600" indent="-228600" eaLnBrk="1" hangingPunct="1">
              <a:buFontTx/>
              <a:buChar char="•"/>
            </a:pPr>
            <a:r>
              <a:rPr lang="zh-CN" altLang="en-US" dirty="0" smtClean="0"/>
              <a:t>与</a:t>
            </a:r>
            <a:r>
              <a:rPr lang="en-US" altLang="zh-CN" dirty="0" smtClean="0"/>
              <a:t>Socket7</a:t>
            </a:r>
            <a:r>
              <a:rPr lang="zh-CN" altLang="en-US" dirty="0" smtClean="0"/>
              <a:t>相比</a:t>
            </a:r>
            <a:r>
              <a:rPr lang="en-US" altLang="zh-CN" dirty="0" smtClean="0"/>
              <a:t>,Super7</a:t>
            </a:r>
            <a:r>
              <a:rPr lang="zh-CN" altLang="en-US" dirty="0" smtClean="0"/>
              <a:t>进步当然不小。比方说</a:t>
            </a:r>
            <a:r>
              <a:rPr lang="en-US" altLang="zh-CN" dirty="0" smtClean="0"/>
              <a:t>,PⅡ-233</a:t>
            </a:r>
            <a:r>
              <a:rPr lang="zh-CN" altLang="en-US" dirty="0" smtClean="0"/>
              <a:t>的</a:t>
            </a:r>
            <a:r>
              <a:rPr lang="en-US" altLang="zh-CN" dirty="0" smtClean="0"/>
              <a:t>L2 cache</a:t>
            </a:r>
            <a:r>
              <a:rPr lang="zh-CN" altLang="en-US" dirty="0" smtClean="0"/>
              <a:t>工作频率是</a:t>
            </a:r>
            <a:r>
              <a:rPr lang="en-US" altLang="zh-CN" dirty="0" smtClean="0"/>
              <a:t>116.5MHz,</a:t>
            </a:r>
            <a:r>
              <a:rPr lang="zh-CN" altLang="en-US" dirty="0" smtClean="0"/>
              <a:t>而</a:t>
            </a:r>
            <a:r>
              <a:rPr lang="en-US" altLang="zh-CN" dirty="0" smtClean="0"/>
              <a:t>K6 233MHz</a:t>
            </a:r>
            <a:r>
              <a:rPr lang="zh-CN" altLang="en-US" dirty="0" smtClean="0"/>
              <a:t>在</a:t>
            </a:r>
            <a:r>
              <a:rPr lang="en-US" altLang="zh-CN" dirty="0" smtClean="0"/>
              <a:t>socket7</a:t>
            </a:r>
            <a:r>
              <a:rPr lang="zh-CN" altLang="en-US" dirty="0" smtClean="0"/>
              <a:t>下的</a:t>
            </a:r>
            <a:r>
              <a:rPr lang="en-US" altLang="zh-CN" dirty="0" smtClean="0"/>
              <a:t>L2 cache</a:t>
            </a:r>
            <a:r>
              <a:rPr lang="zh-CN" altLang="en-US" dirty="0" smtClean="0"/>
              <a:t>工作频率仅有</a:t>
            </a:r>
            <a:r>
              <a:rPr lang="en-US" altLang="zh-CN" dirty="0" smtClean="0"/>
              <a:t>66MHz,</a:t>
            </a:r>
            <a:r>
              <a:rPr lang="zh-CN" altLang="en-US" dirty="0" smtClean="0"/>
              <a:t>不到</a:t>
            </a:r>
            <a:r>
              <a:rPr lang="en-US" altLang="zh-CN" dirty="0" smtClean="0"/>
              <a:t>PⅡ-233</a:t>
            </a:r>
            <a:r>
              <a:rPr lang="zh-CN" altLang="en-US" dirty="0" smtClean="0"/>
              <a:t>的</a:t>
            </a:r>
            <a:r>
              <a:rPr lang="en-US" altLang="zh-CN" dirty="0" smtClean="0"/>
              <a:t>57%,</a:t>
            </a:r>
            <a:r>
              <a:rPr lang="zh-CN" altLang="en-US" dirty="0" smtClean="0"/>
              <a:t>但假如</a:t>
            </a:r>
            <a:r>
              <a:rPr lang="en-US" altLang="zh-CN" dirty="0" smtClean="0"/>
              <a:t>K6-233</a:t>
            </a:r>
            <a:r>
              <a:rPr lang="zh-CN" altLang="en-US" dirty="0" smtClean="0"/>
              <a:t>在</a:t>
            </a:r>
            <a:r>
              <a:rPr lang="en-US" altLang="zh-CN" dirty="0" smtClean="0"/>
              <a:t>Super7</a:t>
            </a:r>
            <a:r>
              <a:rPr lang="zh-CN" altLang="en-US" dirty="0" smtClean="0"/>
              <a:t>下工作的时候</a:t>
            </a:r>
            <a:r>
              <a:rPr lang="en-US" altLang="zh-CN" dirty="0" smtClean="0"/>
              <a:t>,</a:t>
            </a:r>
            <a:r>
              <a:rPr lang="zh-CN" altLang="en-US" dirty="0" smtClean="0"/>
              <a:t>其</a:t>
            </a:r>
            <a:r>
              <a:rPr lang="en-US" altLang="zh-CN" dirty="0" smtClean="0"/>
              <a:t>L2 cache</a:t>
            </a:r>
            <a:r>
              <a:rPr lang="zh-CN" altLang="en-US" dirty="0" smtClean="0"/>
              <a:t>工作频率上升为</a:t>
            </a:r>
            <a:r>
              <a:rPr lang="en-US" altLang="zh-CN" dirty="0" smtClean="0"/>
              <a:t>100MHz,</a:t>
            </a:r>
            <a:r>
              <a:rPr lang="zh-CN" altLang="en-US" dirty="0" smtClean="0"/>
              <a:t>大大缩短了和</a:t>
            </a:r>
            <a:r>
              <a:rPr lang="en-US" altLang="zh-CN" dirty="0" smtClean="0"/>
              <a:t>PⅡ-233</a:t>
            </a:r>
            <a:r>
              <a:rPr lang="zh-CN" altLang="en-US" dirty="0" smtClean="0"/>
              <a:t>的距离。其次，</a:t>
            </a:r>
            <a:r>
              <a:rPr lang="en-US" altLang="zh-CN" dirty="0" smtClean="0"/>
              <a:t>Super7</a:t>
            </a:r>
            <a:r>
              <a:rPr lang="zh-CN" altLang="en-US" dirty="0" smtClean="0"/>
              <a:t>采用了类似</a:t>
            </a:r>
            <a:r>
              <a:rPr lang="en-US" altLang="zh-CN" dirty="0" err="1" smtClean="0"/>
              <a:t>PⅡ</a:t>
            </a:r>
            <a:r>
              <a:rPr lang="zh-CN" altLang="en-US" dirty="0" smtClean="0"/>
              <a:t>的先进图形加速技术</a:t>
            </a:r>
            <a:r>
              <a:rPr lang="en-US" altLang="zh-CN" dirty="0" smtClean="0"/>
              <a:t>AGP,</a:t>
            </a:r>
            <a:r>
              <a:rPr lang="zh-CN" altLang="en-US" dirty="0" smtClean="0"/>
              <a:t>与</a:t>
            </a:r>
            <a:r>
              <a:rPr lang="en-US" altLang="zh-CN" dirty="0" smtClean="0"/>
              <a:t>PCI</a:t>
            </a:r>
            <a:r>
              <a:rPr lang="zh-CN" altLang="en-US" dirty="0" smtClean="0"/>
              <a:t>相比较</a:t>
            </a:r>
            <a:r>
              <a:rPr lang="en-US" altLang="zh-CN" dirty="0" smtClean="0"/>
              <a:t>,AGP</a:t>
            </a:r>
            <a:r>
              <a:rPr lang="zh-CN" altLang="en-US" dirty="0" smtClean="0"/>
              <a:t>在</a:t>
            </a:r>
            <a:r>
              <a:rPr lang="en-US" altLang="zh-CN" dirty="0" smtClean="0"/>
              <a:t>3D</a:t>
            </a:r>
            <a:r>
              <a:rPr lang="zh-CN" altLang="en-US" dirty="0" smtClean="0"/>
              <a:t>方面有了长足的进步</a:t>
            </a:r>
            <a:r>
              <a:rPr lang="en-US" altLang="zh-CN" dirty="0" smtClean="0"/>
              <a:t>,</a:t>
            </a:r>
            <a:r>
              <a:rPr lang="zh-CN" altLang="en-US" dirty="0" smtClean="0"/>
              <a:t>特别是在处理复杂的</a:t>
            </a:r>
            <a:r>
              <a:rPr lang="en-US" altLang="zh-CN" dirty="0" smtClean="0"/>
              <a:t>3D</a:t>
            </a:r>
            <a:r>
              <a:rPr lang="zh-CN" altLang="en-US" dirty="0" smtClean="0"/>
              <a:t>图像需要大量的</a:t>
            </a:r>
            <a:r>
              <a:rPr lang="en-US" altLang="zh-CN" dirty="0" smtClean="0"/>
              <a:t>3D</a:t>
            </a:r>
            <a:r>
              <a:rPr lang="zh-CN" altLang="en-US" dirty="0" smtClean="0"/>
              <a:t>贴图的时候。</a:t>
            </a:r>
          </a:p>
          <a:p>
            <a:pPr marL="228600" indent="-228600" eaLnBrk="1" hangingPunct="1">
              <a:buFontTx/>
              <a:buChar char="•"/>
            </a:pPr>
            <a:r>
              <a:rPr lang="en-US" altLang="zh-CN" dirty="0" smtClean="0"/>
              <a:t>Super7</a:t>
            </a:r>
            <a:r>
              <a:rPr lang="zh-CN" altLang="en-US" dirty="0" smtClean="0"/>
              <a:t>主板的</a:t>
            </a:r>
            <a:r>
              <a:rPr lang="en-US" altLang="zh-CN" dirty="0" smtClean="0"/>
              <a:t>L2 cache</a:t>
            </a:r>
            <a:r>
              <a:rPr lang="zh-CN" altLang="en-US" dirty="0" smtClean="0"/>
              <a:t>一般为</a:t>
            </a:r>
            <a:r>
              <a:rPr lang="en-US" altLang="zh-CN" dirty="0" smtClean="0"/>
              <a:t>0.5</a:t>
            </a:r>
            <a:r>
              <a:rPr lang="zh-CN" altLang="en-US" dirty="0" smtClean="0"/>
              <a:t>～</a:t>
            </a:r>
            <a:r>
              <a:rPr lang="en-US" altLang="zh-CN" dirty="0" smtClean="0"/>
              <a:t>1MB,</a:t>
            </a:r>
            <a:r>
              <a:rPr lang="zh-CN" altLang="en-US" dirty="0" smtClean="0"/>
              <a:t>某些牌子可以带</a:t>
            </a:r>
            <a:r>
              <a:rPr lang="en-US" altLang="zh-CN" dirty="0" smtClean="0"/>
              <a:t>2MB!</a:t>
            </a:r>
            <a:r>
              <a:rPr lang="zh-CN" altLang="en-US" dirty="0" smtClean="0"/>
              <a:t>超量的</a:t>
            </a:r>
            <a:r>
              <a:rPr lang="en-US" altLang="zh-CN" dirty="0" smtClean="0"/>
              <a:t>Cache</a:t>
            </a:r>
            <a:r>
              <a:rPr lang="zh-CN" altLang="en-US" dirty="0" smtClean="0"/>
              <a:t>大大提高了</a:t>
            </a:r>
            <a:r>
              <a:rPr lang="en-US" altLang="zh-CN" dirty="0" smtClean="0"/>
              <a:t>Super7</a:t>
            </a:r>
            <a:r>
              <a:rPr lang="zh-CN" altLang="en-US" dirty="0" smtClean="0"/>
              <a:t>的</a:t>
            </a:r>
            <a:r>
              <a:rPr lang="en-US" altLang="zh-CN" dirty="0" smtClean="0"/>
              <a:t>DRAM</a:t>
            </a:r>
            <a:r>
              <a:rPr lang="zh-CN" altLang="en-US" dirty="0" smtClean="0"/>
              <a:t>的读写命中率。 </a:t>
            </a:r>
          </a:p>
        </p:txBody>
      </p:sp>
    </p:spTree>
    <p:extLst>
      <p:ext uri="{BB962C8B-B14F-4D97-AF65-F5344CB8AC3E}">
        <p14:creationId xmlns:p14="http://schemas.microsoft.com/office/powerpoint/2010/main" val="1199314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dirty="0" smtClean="0"/>
              <a:t>PS/2</a:t>
            </a:r>
            <a:r>
              <a:rPr lang="zh-CN" altLang="en-US" dirty="0" smtClean="0"/>
              <a:t>（</a:t>
            </a:r>
            <a:r>
              <a:rPr lang="en-US" altLang="zh-CN" dirty="0" smtClean="0"/>
              <a:t>Personal System</a:t>
            </a:r>
            <a:r>
              <a:rPr lang="zh-CN" altLang="en-US" dirty="0" smtClean="0"/>
              <a:t>）是</a:t>
            </a:r>
            <a:r>
              <a:rPr lang="en-US" altLang="zh-CN" dirty="0" smtClean="0"/>
              <a:t>IBM</a:t>
            </a:r>
            <a:r>
              <a:rPr lang="zh-CN" altLang="en-US" dirty="0" smtClean="0"/>
              <a:t>继</a:t>
            </a:r>
            <a:r>
              <a:rPr lang="en-US" altLang="zh-CN" dirty="0" smtClean="0"/>
              <a:t>PC</a:t>
            </a:r>
            <a:r>
              <a:rPr lang="zh-CN" altLang="en-US" dirty="0" smtClean="0"/>
              <a:t>后推出的第二代电脑系统，采用</a:t>
            </a:r>
            <a:r>
              <a:rPr lang="en-US" altLang="zh-CN" dirty="0" smtClean="0"/>
              <a:t>Intel386</a:t>
            </a:r>
            <a:r>
              <a:rPr lang="zh-CN" altLang="en-US" dirty="0" smtClean="0"/>
              <a:t>处理器，微通道总线和</a:t>
            </a:r>
            <a:r>
              <a:rPr lang="en-US" altLang="zh-CN" dirty="0" smtClean="0"/>
              <a:t>OS/2</a:t>
            </a:r>
            <a:r>
              <a:rPr lang="zh-CN" altLang="en-US" dirty="0" smtClean="0"/>
              <a:t>操作系统。</a:t>
            </a:r>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82D063-87A8-4A79-963F-D649ABCEB087}" type="slidenum">
              <a:rPr lang="en-US" altLang="zh-CN" smtClean="0"/>
              <a:pPr eaLnBrk="1" hangingPunct="1"/>
              <a:t>63</a:t>
            </a:fld>
            <a:endParaRPr lang="en-US" altLang="zh-CN" smtClean="0"/>
          </a:p>
        </p:txBody>
      </p:sp>
    </p:spTree>
    <p:extLst>
      <p:ext uri="{BB962C8B-B14F-4D97-AF65-F5344CB8AC3E}">
        <p14:creationId xmlns:p14="http://schemas.microsoft.com/office/powerpoint/2010/main" val="3567253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07041F6-632A-4F1E-9811-F9E9C8A59B68}" type="slidenum">
              <a:rPr lang="en-US" altLang="zh-CN" smtClean="0"/>
              <a:pPr eaLnBrk="1" hangingPunct="1"/>
              <a:t>64</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dirty="0" smtClean="0"/>
              <a:t>IDE</a:t>
            </a:r>
            <a:r>
              <a:rPr lang="zh-CN" altLang="en-US" dirty="0" smtClean="0"/>
              <a:t>的英文全称为“</a:t>
            </a:r>
            <a:r>
              <a:rPr lang="en-US" altLang="zh-CN" dirty="0" smtClean="0"/>
              <a:t>Integrated Drive Electronics”</a:t>
            </a:r>
            <a:r>
              <a:rPr lang="zh-CN" altLang="en-US" dirty="0" smtClean="0"/>
              <a:t>，即“电子集成驱动器”。它的本意是指把“硬盘控制器”与“盘体”集成在一起的硬盘驱动器。 </a:t>
            </a:r>
            <a:endParaRPr lang="en-US" altLang="zh-CN" dirty="0" smtClean="0"/>
          </a:p>
        </p:txBody>
      </p:sp>
    </p:spTree>
    <p:extLst>
      <p:ext uri="{BB962C8B-B14F-4D97-AF65-F5344CB8AC3E}">
        <p14:creationId xmlns:p14="http://schemas.microsoft.com/office/powerpoint/2010/main" val="2449215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smtClean="0"/>
              <a:t>ATX</a:t>
            </a:r>
            <a:r>
              <a:rPr lang="zh-CN" altLang="en-US" smtClean="0"/>
              <a:t>（</a:t>
            </a:r>
            <a:r>
              <a:rPr lang="en-US" altLang="zh-CN" smtClean="0"/>
              <a:t>Advanced Technology Extended</a:t>
            </a:r>
            <a:r>
              <a:rPr lang="zh-CN" altLang="en-US" smtClean="0"/>
              <a:t>）主板规格由英特尔公司在</a:t>
            </a:r>
            <a:r>
              <a:rPr lang="en-US" altLang="zh-CN" smtClean="0"/>
              <a:t>1995</a:t>
            </a:r>
            <a:r>
              <a:rPr lang="zh-CN" altLang="en-US" smtClean="0"/>
              <a:t>年制定。这是多年来第一次电脑机壳与主板设计的重大改变。</a:t>
            </a:r>
            <a:r>
              <a:rPr lang="en-US" altLang="zh-CN" smtClean="0"/>
              <a:t>ATX</a:t>
            </a:r>
            <a:r>
              <a:rPr lang="zh-CN" altLang="en-US" smtClean="0"/>
              <a:t>取代了</a:t>
            </a:r>
            <a:r>
              <a:rPr lang="en-US" altLang="zh-CN" smtClean="0"/>
              <a:t>AT</a:t>
            </a:r>
            <a:r>
              <a:rPr lang="zh-CN" altLang="en-US" smtClean="0"/>
              <a:t>主板规格，成为较新电脑系统默认的主板规格。</a:t>
            </a:r>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CF85FA4-A30D-4850-9C9C-8F6E9689A19A}" type="slidenum">
              <a:rPr lang="en-US" altLang="zh-CN" smtClean="0"/>
              <a:pPr eaLnBrk="1" hangingPunct="1"/>
              <a:t>65</a:t>
            </a:fld>
            <a:endParaRPr lang="en-US" altLang="zh-CN" smtClean="0"/>
          </a:p>
        </p:txBody>
      </p:sp>
    </p:spTree>
    <p:extLst>
      <p:ext uri="{BB962C8B-B14F-4D97-AF65-F5344CB8AC3E}">
        <p14:creationId xmlns:p14="http://schemas.microsoft.com/office/powerpoint/2010/main" val="2035599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C42776-5C29-4AFF-AFFB-1EF5A99C3A30}" type="slidenum">
              <a:rPr lang="en-US" altLang="zh-CN" smtClean="0"/>
              <a:pPr eaLnBrk="1" hangingPunct="1"/>
              <a:t>71</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电池寿命大约是</a:t>
            </a:r>
            <a:r>
              <a:rPr lang="en-US" altLang="zh-CN" smtClean="0"/>
              <a:t>5</a:t>
            </a:r>
            <a:r>
              <a:rPr lang="zh-CN" altLang="en-US" smtClean="0"/>
              <a:t>年，当你发现电脑的时间变慢或者不正确时就要准备更换电池了。</a:t>
            </a:r>
          </a:p>
          <a:p>
            <a:pPr eaLnBrk="1" hangingPunct="1"/>
            <a:endParaRPr lang="en-US" altLang="zh-CN" smtClean="0"/>
          </a:p>
        </p:txBody>
      </p:sp>
    </p:spTree>
    <p:extLst>
      <p:ext uri="{BB962C8B-B14F-4D97-AF65-F5344CB8AC3E}">
        <p14:creationId xmlns:p14="http://schemas.microsoft.com/office/powerpoint/2010/main" val="3083008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9D3F0E-4AA0-49DE-ACA6-97B5A2246809}" type="slidenum">
              <a:rPr lang="en-US" altLang="zh-CN" smtClean="0"/>
              <a:pPr eaLnBrk="1" hangingPunct="1"/>
              <a:t>75</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a:t>
            </a:r>
            <a:r>
              <a:rPr lang="zh-CN" altLang="en-US" dirty="0" smtClean="0"/>
              <a:t>、</a:t>
            </a:r>
            <a:r>
              <a:rPr lang="en-US" altLang="zh-CN" dirty="0" smtClean="0"/>
              <a:t>LPX</a:t>
            </a:r>
            <a:r>
              <a:rPr lang="zh-CN" altLang="en-US" dirty="0" smtClean="0"/>
              <a:t>结构：</a:t>
            </a:r>
            <a:br>
              <a:rPr lang="zh-CN" altLang="en-US" dirty="0" smtClean="0"/>
            </a:br>
            <a:r>
              <a:rPr lang="zh-CN" altLang="en-US" dirty="0" smtClean="0"/>
              <a:t>　　</a:t>
            </a:r>
            <a:r>
              <a:rPr lang="en-US" altLang="zh-CN" dirty="0" smtClean="0"/>
              <a:t>LPX</a:t>
            </a:r>
            <a:r>
              <a:rPr lang="zh-CN" altLang="en-US" dirty="0" smtClean="0"/>
              <a:t>结构使用称为</a:t>
            </a:r>
            <a:r>
              <a:rPr lang="en-US" altLang="zh-CN" dirty="0" smtClean="0"/>
              <a:t>RISER</a:t>
            </a:r>
            <a:r>
              <a:rPr lang="zh-CN" altLang="en-US" dirty="0" smtClean="0"/>
              <a:t>的插槽来将扩展槽的方向转向与主机板平行，也就是说主机板上不直接插扩展卡，而是将扩展卡插在</a:t>
            </a:r>
            <a:r>
              <a:rPr lang="en-US" altLang="zh-CN" dirty="0" smtClean="0"/>
              <a:t>RISER</a:t>
            </a:r>
            <a:r>
              <a:rPr lang="zh-CN" altLang="en-US" dirty="0" smtClean="0"/>
              <a:t>上，使用这种方式可缩小电脑外形尺寸，但可用的扩充槽较少。由于</a:t>
            </a:r>
            <a:r>
              <a:rPr lang="en-US" altLang="zh-CN" dirty="0" smtClean="0"/>
              <a:t>LPX</a:t>
            </a:r>
            <a:r>
              <a:rPr lang="zh-CN" altLang="en-US" dirty="0" smtClean="0"/>
              <a:t>主板的维修、维护、升级不便，现已逐渐被</a:t>
            </a:r>
            <a:r>
              <a:rPr lang="en-US" altLang="zh-CN" dirty="0" smtClean="0"/>
              <a:t>NLX</a:t>
            </a:r>
            <a:r>
              <a:rPr lang="zh-CN" altLang="en-US" dirty="0" smtClean="0"/>
              <a:t>结构规范所取代。</a:t>
            </a:r>
            <a:br>
              <a:rPr lang="zh-CN" altLang="en-US" dirty="0" smtClean="0"/>
            </a:br>
            <a:r>
              <a:rPr lang="en-US" altLang="zh-CN" dirty="0" smtClean="0"/>
              <a:t>2</a:t>
            </a:r>
            <a:r>
              <a:rPr lang="zh-CN" altLang="en-US" dirty="0" smtClean="0"/>
              <a:t>、</a:t>
            </a:r>
            <a:r>
              <a:rPr lang="en-US" altLang="zh-CN" dirty="0" smtClean="0"/>
              <a:t>NLX</a:t>
            </a:r>
            <a:r>
              <a:rPr lang="zh-CN" altLang="en-US" dirty="0" smtClean="0"/>
              <a:t>结构：</a:t>
            </a:r>
            <a:br>
              <a:rPr lang="zh-CN" altLang="en-US" dirty="0" smtClean="0"/>
            </a:br>
            <a:r>
              <a:rPr lang="zh-CN" altLang="en-US" dirty="0" smtClean="0"/>
              <a:t>　　</a:t>
            </a:r>
            <a:r>
              <a:rPr lang="en-US" altLang="zh-CN" dirty="0" smtClean="0"/>
              <a:t>NLX</a:t>
            </a:r>
            <a:r>
              <a:rPr lang="zh-CN" altLang="en-US" dirty="0" smtClean="0"/>
              <a:t>通过重置机箱内的各种接口，将扩展槽从主机板上分割开，把竖卡移到主板边上的方法，为较大的处理器留下了更多的空间，使机箱内的通风散热更加良好，系统扩展和升级、维护也更方便。节约的空间可将更多的多媒体扩展卡直接集成到主板上，从而降低成本。在许多情况下，所有的电线和电缆，包括电源在内，都能被连到竖卡上，主板通过</a:t>
            </a:r>
            <a:r>
              <a:rPr lang="en-US" altLang="zh-CN" dirty="0" smtClean="0"/>
              <a:t>NLX</a:t>
            </a:r>
            <a:r>
              <a:rPr lang="zh-CN" altLang="en-US" dirty="0" smtClean="0"/>
              <a:t>指定的接口插到竖卡上。因此，可以不拆卸电缆，电源，就能拆卸配件。需使用专用的</a:t>
            </a:r>
            <a:r>
              <a:rPr lang="en-US" altLang="zh-CN" dirty="0" smtClean="0"/>
              <a:t>NLX</a:t>
            </a:r>
            <a:r>
              <a:rPr lang="zh-CN" altLang="en-US" dirty="0" smtClean="0"/>
              <a:t>电源。</a:t>
            </a:r>
            <a:br>
              <a:rPr lang="zh-CN" altLang="en-US" dirty="0" smtClean="0"/>
            </a:br>
            <a:r>
              <a:rPr lang="en-US" altLang="zh-CN" dirty="0" smtClean="0"/>
              <a:t>3</a:t>
            </a:r>
            <a:r>
              <a:rPr lang="zh-CN" altLang="en-US" dirty="0" smtClean="0"/>
              <a:t>、</a:t>
            </a:r>
            <a:r>
              <a:rPr lang="en-US" altLang="zh-CN" dirty="0" smtClean="0"/>
              <a:t>BTX</a:t>
            </a:r>
            <a:r>
              <a:rPr lang="zh-CN" altLang="en-US" dirty="0" smtClean="0"/>
              <a:t>是英特尔提出的新型主板架构</a:t>
            </a:r>
            <a:r>
              <a:rPr lang="en-US" altLang="zh-CN" dirty="0" smtClean="0"/>
              <a:t>Balanced Technology Extended</a:t>
            </a:r>
            <a:r>
              <a:rPr lang="zh-CN" altLang="en-US" dirty="0" smtClean="0"/>
              <a:t>的简称，是</a:t>
            </a:r>
            <a:r>
              <a:rPr lang="en-US" altLang="zh-CN" dirty="0" smtClean="0"/>
              <a:t>ATX</a:t>
            </a:r>
            <a:r>
              <a:rPr lang="zh-CN" altLang="en-US" dirty="0" smtClean="0"/>
              <a:t>结构的替代者 </a:t>
            </a:r>
          </a:p>
        </p:txBody>
      </p:sp>
    </p:spTree>
    <p:extLst>
      <p:ext uri="{BB962C8B-B14F-4D97-AF65-F5344CB8AC3E}">
        <p14:creationId xmlns:p14="http://schemas.microsoft.com/office/powerpoint/2010/main" val="1239991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CEF256-2923-4197-A066-E839CBD64D16}" type="slidenum">
              <a:rPr lang="en-US" altLang="zh-CN" smtClean="0"/>
              <a:pPr eaLnBrk="1" hangingPunct="1"/>
              <a:t>77</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buFontTx/>
              <a:buChar char="•"/>
            </a:pPr>
            <a:r>
              <a:rPr lang="en-US" altLang="zh-CN" sz="900" dirty="0" smtClean="0"/>
              <a:t>PCI Express</a:t>
            </a:r>
            <a:r>
              <a:rPr lang="zh-CN" altLang="en-US" sz="900" dirty="0" smtClean="0"/>
              <a:t>是新一代的总线接口，而采用此类接口的显卡产品，已经在</a:t>
            </a:r>
            <a:r>
              <a:rPr lang="en-US" altLang="zh-CN" sz="900" dirty="0" smtClean="0"/>
              <a:t>2004</a:t>
            </a:r>
            <a:r>
              <a:rPr lang="zh-CN" altLang="en-US" sz="900" dirty="0" smtClean="0"/>
              <a:t>年正式面世。早在</a:t>
            </a:r>
            <a:r>
              <a:rPr lang="en-US" altLang="zh-CN" sz="900" dirty="0" smtClean="0"/>
              <a:t>2001</a:t>
            </a:r>
            <a:r>
              <a:rPr lang="zh-CN" altLang="en-US" sz="900" dirty="0" smtClean="0"/>
              <a:t>年的春季“英特尔开发者论坛”上，英特尔公司就提出了要用新一代的技术取代</a:t>
            </a:r>
            <a:r>
              <a:rPr lang="en-US" altLang="zh-CN" sz="900" dirty="0" smtClean="0"/>
              <a:t>PCI</a:t>
            </a:r>
            <a:r>
              <a:rPr lang="zh-CN" altLang="en-US" sz="900" dirty="0" smtClean="0"/>
              <a:t>总线和多种芯片的内部连接，并称之为第三代</a:t>
            </a:r>
            <a:r>
              <a:rPr lang="en-US" altLang="zh-CN" sz="900" dirty="0" smtClean="0"/>
              <a:t>I/O</a:t>
            </a:r>
            <a:r>
              <a:rPr lang="zh-CN" altLang="en-US" sz="900" dirty="0" smtClean="0"/>
              <a:t>总线技术。随后在</a:t>
            </a:r>
            <a:r>
              <a:rPr lang="en-US" altLang="zh-CN" sz="900" dirty="0" smtClean="0"/>
              <a:t>2001</a:t>
            </a:r>
            <a:r>
              <a:rPr lang="zh-CN" altLang="en-US" sz="900" dirty="0" smtClean="0"/>
              <a:t>年底，包括</a:t>
            </a:r>
            <a:r>
              <a:rPr lang="en-US" altLang="zh-CN" sz="900" dirty="0" smtClean="0"/>
              <a:t>Intel</a:t>
            </a:r>
            <a:r>
              <a:rPr lang="zh-CN" altLang="en-US" sz="900" dirty="0" smtClean="0"/>
              <a:t>、</a:t>
            </a:r>
            <a:r>
              <a:rPr lang="en-US" altLang="zh-CN" sz="900" dirty="0" smtClean="0"/>
              <a:t>AMD</a:t>
            </a:r>
            <a:r>
              <a:rPr lang="zh-CN" altLang="en-US" sz="900" dirty="0" smtClean="0"/>
              <a:t>、</a:t>
            </a:r>
            <a:r>
              <a:rPr lang="en-US" altLang="zh-CN" sz="900" dirty="0" smtClean="0"/>
              <a:t>DELL</a:t>
            </a:r>
            <a:r>
              <a:rPr lang="zh-CN" altLang="en-US" sz="900" dirty="0" smtClean="0"/>
              <a:t>、</a:t>
            </a:r>
            <a:r>
              <a:rPr lang="en-US" altLang="zh-CN" sz="900" dirty="0" smtClean="0"/>
              <a:t>IBM</a:t>
            </a:r>
            <a:r>
              <a:rPr lang="zh-CN" altLang="en-US" sz="900" dirty="0" smtClean="0"/>
              <a:t>在内的</a:t>
            </a:r>
            <a:r>
              <a:rPr lang="en-US" altLang="zh-CN" sz="900" dirty="0" smtClean="0"/>
              <a:t>20</a:t>
            </a:r>
            <a:r>
              <a:rPr lang="zh-CN" altLang="en-US" sz="900" dirty="0" smtClean="0"/>
              <a:t>多家业界主导公司开始起草新技术的规范，并在</a:t>
            </a:r>
            <a:r>
              <a:rPr lang="en-US" altLang="zh-CN" sz="900" dirty="0" smtClean="0"/>
              <a:t>2002</a:t>
            </a:r>
            <a:r>
              <a:rPr lang="zh-CN" altLang="en-US" sz="900" dirty="0" smtClean="0"/>
              <a:t>年完成，对其正式命名为</a:t>
            </a:r>
            <a:r>
              <a:rPr lang="en-US" altLang="zh-CN" sz="900" dirty="0" smtClean="0"/>
              <a:t>PCI Express</a:t>
            </a:r>
            <a:r>
              <a:rPr lang="zh-CN" altLang="en-US" sz="900" dirty="0" smtClean="0"/>
              <a:t>。</a:t>
            </a:r>
            <a:endParaRPr lang="en-US" altLang="zh-CN" sz="900" dirty="0" smtClean="0"/>
          </a:p>
        </p:txBody>
      </p:sp>
    </p:spTree>
    <p:extLst>
      <p:ext uri="{BB962C8B-B14F-4D97-AF65-F5344CB8AC3E}">
        <p14:creationId xmlns:p14="http://schemas.microsoft.com/office/powerpoint/2010/main" val="177206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4</a:t>
            </a:fld>
            <a:endParaRPr lang="en-US" altLang="zh-CN"/>
          </a:p>
        </p:txBody>
      </p:sp>
    </p:spTree>
    <p:extLst>
      <p:ext uri="{BB962C8B-B14F-4D97-AF65-F5344CB8AC3E}">
        <p14:creationId xmlns:p14="http://schemas.microsoft.com/office/powerpoint/2010/main" val="3784002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79</a:t>
            </a:fld>
            <a:endParaRPr lang="en-US" altLang="zh-CN"/>
          </a:p>
        </p:txBody>
      </p:sp>
    </p:spTree>
    <p:extLst>
      <p:ext uri="{BB962C8B-B14F-4D97-AF65-F5344CB8AC3E}">
        <p14:creationId xmlns:p14="http://schemas.microsoft.com/office/powerpoint/2010/main" val="4269150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ABF2E1-83D6-49F1-869C-C9BC26382769}" type="slidenum">
              <a:rPr lang="en-US" altLang="zh-CN" smtClean="0"/>
              <a:pPr eaLnBrk="1" hangingPunct="1"/>
              <a:t>82</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b="1" smtClean="0"/>
              <a:t>82439TX System Controller (MTXC)</a:t>
            </a:r>
          </a:p>
          <a:p>
            <a:pPr marL="228600" indent="-228600" eaLnBrk="1" hangingPunct="1">
              <a:spcBef>
                <a:spcPct val="0"/>
              </a:spcBef>
              <a:buFontTx/>
              <a:buChar char="•"/>
            </a:pPr>
            <a:r>
              <a:rPr lang="en-US" altLang="zh-CN" b="1" dirty="0" smtClean="0"/>
              <a:t>82371AB PCI ISA IDE </a:t>
            </a:r>
            <a:r>
              <a:rPr lang="en-US" altLang="zh-CN" b="1" dirty="0" err="1" smtClean="0"/>
              <a:t>eXcelerator</a:t>
            </a:r>
            <a:r>
              <a:rPr lang="en-US" altLang="zh-CN" b="1" dirty="0" smtClean="0"/>
              <a:t> (PIIX4)</a:t>
            </a:r>
            <a:endParaRPr lang="en-US" altLang="zh-CN" dirty="0" smtClean="0"/>
          </a:p>
        </p:txBody>
      </p:sp>
    </p:spTree>
    <p:extLst>
      <p:ext uri="{BB962C8B-B14F-4D97-AF65-F5344CB8AC3E}">
        <p14:creationId xmlns:p14="http://schemas.microsoft.com/office/powerpoint/2010/main" val="1954987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4E8F47-9887-471D-B381-C7136A6BEDFB}" type="slidenum">
              <a:rPr lang="en-US" altLang="zh-CN" smtClean="0"/>
              <a:pPr eaLnBrk="1" hangingPunct="1"/>
              <a:t>85</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smtClean="0"/>
              <a:t>北桥为</a:t>
            </a:r>
            <a:r>
              <a:rPr lang="en-US" altLang="zh-CN" smtClean="0"/>
              <a:t>VT8363</a:t>
            </a:r>
            <a:r>
              <a:rPr lang="zh-CN" altLang="en-US" smtClean="0"/>
              <a:t>（</a:t>
            </a:r>
            <a:r>
              <a:rPr lang="en-US" altLang="zh-CN" smtClean="0"/>
              <a:t>552</a:t>
            </a:r>
            <a:r>
              <a:rPr lang="zh-CN" altLang="en-US" smtClean="0"/>
              <a:t>脚</a:t>
            </a:r>
            <a:r>
              <a:rPr lang="en-US" altLang="zh-CN" smtClean="0"/>
              <a:t>BGA</a:t>
            </a:r>
            <a:r>
              <a:rPr lang="zh-CN" altLang="en-US" smtClean="0"/>
              <a:t>封装），南桥沿用了超级南桥</a:t>
            </a:r>
            <a:r>
              <a:rPr lang="en-US" altLang="zh-CN" smtClean="0"/>
              <a:t>VT82C686A</a:t>
            </a:r>
            <a:r>
              <a:rPr lang="zh-CN" altLang="en-US" smtClean="0"/>
              <a:t>（</a:t>
            </a:r>
            <a:r>
              <a:rPr lang="en-US" altLang="zh-CN" smtClean="0"/>
              <a:t>352</a:t>
            </a:r>
            <a:r>
              <a:rPr lang="zh-CN" altLang="en-US" smtClean="0"/>
              <a:t>脚</a:t>
            </a:r>
            <a:r>
              <a:rPr lang="en-US" altLang="zh-CN" smtClean="0"/>
              <a:t>BGA</a:t>
            </a:r>
            <a:r>
              <a:rPr lang="zh-CN" altLang="en-US" smtClean="0"/>
              <a:t>封装）。 </a:t>
            </a:r>
          </a:p>
          <a:p>
            <a:pPr marL="228600" indent="-228600" eaLnBrk="1" hangingPunct="1">
              <a:buFontTx/>
              <a:buChar char="•"/>
            </a:pPr>
            <a:r>
              <a:rPr lang="en-US" altLang="zh-CN" smtClean="0"/>
              <a:t>BGA (Ball Grid Array)</a:t>
            </a:r>
            <a:r>
              <a:rPr lang="zh-CN" altLang="en-US" smtClean="0"/>
              <a:t>－球状引脚栅格阵列封装技术，高密度表面装配封装技术。在封装的底部，引脚都成球状并排列成一个类似于格子的图案，由此命名为</a:t>
            </a:r>
            <a:r>
              <a:rPr lang="en-US" altLang="zh-CN" smtClean="0"/>
              <a:t>BGA</a:t>
            </a:r>
            <a:r>
              <a:rPr lang="zh-CN" altLang="en-US" smtClean="0"/>
              <a:t>。目前的主板控制芯片组多采用此类封装技术，材料多为陶瓷。</a:t>
            </a:r>
          </a:p>
        </p:txBody>
      </p:sp>
    </p:spTree>
    <p:extLst>
      <p:ext uri="{BB962C8B-B14F-4D97-AF65-F5344CB8AC3E}">
        <p14:creationId xmlns:p14="http://schemas.microsoft.com/office/powerpoint/2010/main" val="3063397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8E12F85-2CB9-4BC3-9456-B7F709080BBD}" type="slidenum">
              <a:rPr lang="en-US" altLang="zh-CN" smtClean="0"/>
              <a:pPr eaLnBrk="1" hangingPunct="1"/>
              <a:t>87</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u="sng" smtClean="0"/>
              <a:t>Intel Matrix Storage Technology (Intel</a:t>
            </a:r>
            <a:r>
              <a:rPr lang="zh-CN" altLang="en-US" u="sng" smtClean="0"/>
              <a:t>矩阵储存技术</a:t>
            </a:r>
            <a:r>
              <a:rPr lang="en-US" altLang="zh-CN" u="sng" smtClean="0"/>
              <a:t>)</a:t>
            </a:r>
            <a:r>
              <a:rPr lang="zh-CN" altLang="en-US" smtClean="0"/>
              <a:t>：借助 </a:t>
            </a:r>
            <a:r>
              <a:rPr lang="en-US" altLang="zh-CN" smtClean="0"/>
              <a:t>RAID 0</a:t>
            </a:r>
            <a:r>
              <a:rPr lang="zh-CN" altLang="en-US" smtClean="0"/>
              <a:t>、</a:t>
            </a:r>
            <a:r>
              <a:rPr lang="en-US" altLang="zh-CN" smtClean="0"/>
              <a:t>5 </a:t>
            </a:r>
            <a:r>
              <a:rPr lang="zh-CN" altLang="en-US" smtClean="0"/>
              <a:t>和 </a:t>
            </a:r>
            <a:r>
              <a:rPr lang="en-US" altLang="zh-CN" smtClean="0"/>
              <a:t>10 </a:t>
            </a:r>
            <a:r>
              <a:rPr lang="zh-CN" altLang="en-US" smtClean="0"/>
              <a:t>提供更快速的数字照片、视频和业务文件访问；借助 </a:t>
            </a:r>
            <a:r>
              <a:rPr lang="en-US" altLang="zh-CN" smtClean="0"/>
              <a:t>RAID 1</a:t>
            </a:r>
            <a:r>
              <a:rPr lang="zh-CN" altLang="en-US" smtClean="0"/>
              <a:t>、</a:t>
            </a:r>
            <a:r>
              <a:rPr lang="en-US" altLang="zh-CN" smtClean="0"/>
              <a:t>5 </a:t>
            </a:r>
            <a:r>
              <a:rPr lang="zh-CN" altLang="en-US" smtClean="0"/>
              <a:t>和 </a:t>
            </a:r>
            <a:r>
              <a:rPr lang="en-US" altLang="zh-CN" smtClean="0"/>
              <a:t>10 </a:t>
            </a:r>
            <a:r>
              <a:rPr lang="zh-CN" altLang="en-US" smtClean="0"/>
              <a:t>实现数据保护，避免出现硬盘故障。 </a:t>
            </a:r>
          </a:p>
        </p:txBody>
      </p:sp>
    </p:spTree>
    <p:extLst>
      <p:ext uri="{BB962C8B-B14F-4D97-AF65-F5344CB8AC3E}">
        <p14:creationId xmlns:p14="http://schemas.microsoft.com/office/powerpoint/2010/main" val="1611862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310C7E-12E7-426B-BB33-D4F028622FB0}" type="slidenum">
              <a:rPr lang="en-US" altLang="zh-CN" smtClean="0"/>
              <a:pPr eaLnBrk="1" hangingPunct="1"/>
              <a:t>88</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smtClean="0"/>
              <a:t>Athlon</a:t>
            </a:r>
            <a:r>
              <a:rPr lang="zh-CN" altLang="en-US" smtClean="0"/>
              <a:t>，即速龙，是一种既可以超外频又可一超倍频的</a:t>
            </a:r>
            <a:r>
              <a:rPr lang="en-US" altLang="zh-CN" smtClean="0"/>
              <a:t>AMD</a:t>
            </a:r>
            <a:r>
              <a:rPr lang="zh-CN" altLang="en-US" smtClean="0"/>
              <a:t>系列处理器。</a:t>
            </a:r>
          </a:p>
          <a:p>
            <a:pPr marL="228600" indent="-228600" eaLnBrk="1" hangingPunct="1">
              <a:buFontTx/>
              <a:buChar char="•"/>
            </a:pPr>
            <a:r>
              <a:rPr lang="en-US" altLang="zh-CN" smtClean="0"/>
              <a:t>Sempron</a:t>
            </a:r>
            <a:r>
              <a:rPr lang="zh-CN" altLang="en-US" smtClean="0"/>
              <a:t>是闪龙的标志，</a:t>
            </a:r>
            <a:r>
              <a:rPr lang="en-US" altLang="zh-CN" smtClean="0"/>
              <a:t>AMD</a:t>
            </a:r>
            <a:r>
              <a:rPr lang="zh-CN" altLang="en-US" smtClean="0"/>
              <a:t>公司笔记本的</a:t>
            </a:r>
            <a:r>
              <a:rPr lang="en-US" altLang="zh-CN" smtClean="0"/>
              <a:t>CPU</a:t>
            </a:r>
            <a:r>
              <a:rPr lang="zh-CN" altLang="en-US" smtClean="0"/>
              <a:t>。</a:t>
            </a:r>
          </a:p>
          <a:p>
            <a:pPr marL="228600" indent="-228600" eaLnBrk="1" hangingPunct="1">
              <a:buFontTx/>
              <a:buChar char="•"/>
            </a:pPr>
            <a:r>
              <a:rPr lang="en-US" altLang="zh-CN" smtClean="0"/>
              <a:t>FSB</a:t>
            </a:r>
            <a:r>
              <a:rPr lang="zh-CN" altLang="en-US" smtClean="0"/>
              <a:t>：</a:t>
            </a:r>
            <a:r>
              <a:rPr lang="en-US" altLang="zh-CN" smtClean="0"/>
              <a:t>Front Side Bus</a:t>
            </a:r>
            <a:r>
              <a:rPr lang="zh-CN" altLang="en-US" smtClean="0"/>
              <a:t>，前端总线。</a:t>
            </a:r>
          </a:p>
        </p:txBody>
      </p:sp>
    </p:spTree>
    <p:extLst>
      <p:ext uri="{BB962C8B-B14F-4D97-AF65-F5344CB8AC3E}">
        <p14:creationId xmlns:p14="http://schemas.microsoft.com/office/powerpoint/2010/main" val="286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dirty="0" smtClean="0"/>
              <a:t>ENIAC: Electronic Numerical Integrator And Computer</a:t>
            </a:r>
            <a:r>
              <a:rPr lang="zh-CN" altLang="en-US" dirty="0" smtClean="0"/>
              <a:t>，埃克特、莫克利、戈尔斯坦和博克斯等四人，宾夕法尼亚大学</a:t>
            </a:r>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8</a:t>
            </a:fld>
            <a:endParaRPr lang="en-US" altLang="zh-CN"/>
          </a:p>
        </p:txBody>
      </p:sp>
    </p:spTree>
    <p:extLst>
      <p:ext uri="{BB962C8B-B14F-4D97-AF65-F5344CB8AC3E}">
        <p14:creationId xmlns:p14="http://schemas.microsoft.com/office/powerpoint/2010/main" val="218224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2018</a:t>
            </a:r>
            <a:r>
              <a:rPr lang="zh-CN" altLang="en-US" dirty="0" smtClean="0"/>
              <a:t>年</a:t>
            </a:r>
            <a:r>
              <a:rPr lang="en-US" altLang="zh-CN" dirty="0" smtClean="0"/>
              <a:t>8</a:t>
            </a:r>
            <a:r>
              <a:rPr lang="zh-CN" altLang="en-US" dirty="0" smtClean="0"/>
              <a:t>月，</a:t>
            </a:r>
            <a:r>
              <a:rPr lang="en-US" altLang="zh-CN" dirty="0" smtClean="0"/>
              <a:t>IEEE Spectrum </a:t>
            </a:r>
            <a:r>
              <a:rPr lang="zh-CN" altLang="en-US" dirty="0" smtClean="0"/>
              <a:t>发布了第五届顶级编程语言交互排行榜，汇编在第</a:t>
            </a:r>
            <a:r>
              <a:rPr lang="en-US" altLang="zh-CN" dirty="0" smtClean="0"/>
              <a:t>10</a:t>
            </a:r>
            <a:r>
              <a:rPr lang="zh-CN" altLang="en-US" dirty="0" smtClean="0"/>
              <a:t>位（总数</a:t>
            </a:r>
            <a:r>
              <a:rPr lang="en-US" altLang="zh-CN" dirty="0" smtClean="0"/>
              <a:t>47</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9</a:t>
            </a:fld>
            <a:endParaRPr lang="en-US" altLang="zh-CN"/>
          </a:p>
        </p:txBody>
      </p:sp>
    </p:spTree>
    <p:extLst>
      <p:ext uri="{BB962C8B-B14F-4D97-AF65-F5344CB8AC3E}">
        <p14:creationId xmlns:p14="http://schemas.microsoft.com/office/powerpoint/2010/main" val="2420704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14E2EB-3501-4B62-BD3B-7480A67DD9C8}" type="slidenum">
              <a:rPr lang="en-US" altLang="zh-CN" smtClean="0"/>
              <a:pPr eaLnBrk="1" hangingPunct="1"/>
              <a:t>10</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smtClean="0"/>
              <a:t>微处理器：包括运算器、控制器和寄存器组。</a:t>
            </a:r>
          </a:p>
        </p:txBody>
      </p:sp>
    </p:spTree>
    <p:extLst>
      <p:ext uri="{BB962C8B-B14F-4D97-AF65-F5344CB8AC3E}">
        <p14:creationId xmlns:p14="http://schemas.microsoft.com/office/powerpoint/2010/main" val="354670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11</a:t>
            </a:fld>
            <a:endParaRPr lang="en-US" altLang="zh-CN"/>
          </a:p>
        </p:txBody>
      </p:sp>
    </p:spTree>
    <p:extLst>
      <p:ext uri="{BB962C8B-B14F-4D97-AF65-F5344CB8AC3E}">
        <p14:creationId xmlns:p14="http://schemas.microsoft.com/office/powerpoint/2010/main" val="3468356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err="1" smtClean="0"/>
              <a:t>Copro</a:t>
            </a:r>
            <a:r>
              <a:rPr lang="zh-CN" altLang="en-US" dirty="0" smtClean="0"/>
              <a:t>：算术协处理器。</a:t>
            </a:r>
            <a:endParaRPr lang="en-US" altLang="zh-CN" dirty="0" smtClean="0"/>
          </a:p>
          <a:p>
            <a:pPr marL="171450" indent="-171450">
              <a:buFont typeface="Arial" panose="020B0604020202020204" pitchFamily="34" charset="0"/>
              <a:buChar char="•"/>
            </a:pPr>
            <a:r>
              <a:rPr lang="en-US" altLang="zh-CN" dirty="0" smtClean="0"/>
              <a:t>CPU</a:t>
            </a:r>
            <a:r>
              <a:rPr lang="zh-CN" altLang="en-US" dirty="0" smtClean="0"/>
              <a:t>缓存可以分为一级缓存，二级缓存，部分高端</a:t>
            </a:r>
            <a:r>
              <a:rPr lang="en-US" altLang="zh-CN" dirty="0" smtClean="0"/>
              <a:t>CPU</a:t>
            </a:r>
            <a:r>
              <a:rPr lang="zh-CN" altLang="en-US" dirty="0" smtClean="0"/>
              <a:t>还具有三级缓存（如</a:t>
            </a:r>
            <a:r>
              <a:rPr lang="en-US" altLang="zh-CN" dirty="0" smtClean="0"/>
              <a:t>AMD</a:t>
            </a:r>
            <a:r>
              <a:rPr lang="zh-CN" altLang="en-US" dirty="0" smtClean="0"/>
              <a:t>的</a:t>
            </a:r>
            <a:r>
              <a:rPr lang="en-US" altLang="zh-CN" dirty="0" smtClean="0"/>
              <a:t>K6-III</a:t>
            </a:r>
            <a:r>
              <a:rPr lang="zh-CN" altLang="en-US" dirty="0" smtClean="0"/>
              <a:t>处理器）。</a:t>
            </a:r>
            <a:endParaRPr lang="en-US" altLang="zh-CN" dirty="0" smtClean="0"/>
          </a:p>
          <a:p>
            <a:pPr marL="171450" indent="-171450">
              <a:buFont typeface="Arial" panose="020B0604020202020204" pitchFamily="34" charset="0"/>
              <a:buChar char="•"/>
            </a:pPr>
            <a:r>
              <a:rPr lang="en-US" altLang="zh-CN" dirty="0" smtClean="0"/>
              <a:t>L2 Cache</a:t>
            </a:r>
            <a:r>
              <a:rPr lang="zh-CN" altLang="en-US" dirty="0" smtClean="0"/>
              <a:t>（二级缓存）是</a:t>
            </a:r>
            <a:r>
              <a:rPr lang="en-US" altLang="zh-CN" dirty="0" smtClean="0"/>
              <a:t>CPU</a:t>
            </a:r>
            <a:r>
              <a:rPr lang="zh-CN" altLang="en-US" dirty="0" smtClean="0"/>
              <a:t>的第二层高速缓存，分内部和外部两种</a:t>
            </a:r>
            <a:r>
              <a:rPr lang="zh-CN" altLang="en-US" smtClean="0"/>
              <a:t>芯片。内部的芯片二级缓存运行速度与主频相同，而外部的二级缓存则往往只有主频的一半。</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12</a:t>
            </a:fld>
            <a:endParaRPr lang="en-US" altLang="zh-CN"/>
          </a:p>
        </p:txBody>
      </p:sp>
    </p:spTree>
    <p:extLst>
      <p:ext uri="{BB962C8B-B14F-4D97-AF65-F5344CB8AC3E}">
        <p14:creationId xmlns:p14="http://schemas.microsoft.com/office/powerpoint/2010/main" val="971315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14</a:t>
            </a:fld>
            <a:endParaRPr lang="en-US" altLang="zh-CN"/>
          </a:p>
        </p:txBody>
      </p:sp>
    </p:spTree>
    <p:extLst>
      <p:ext uri="{BB962C8B-B14F-4D97-AF65-F5344CB8AC3E}">
        <p14:creationId xmlns:p14="http://schemas.microsoft.com/office/powerpoint/2010/main" val="302424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B105DA-5ED5-4029-8645-0E5632BD4E5B}" type="slidenum">
              <a:rPr lang="en-US" altLang="zh-CN"/>
              <a:pPr>
                <a:defRPr/>
              </a:pPr>
              <a:t>‹#›</a:t>
            </a:fld>
            <a:endParaRPr lang="en-US" altLang="zh-CN"/>
          </a:p>
        </p:txBody>
      </p:sp>
    </p:spTree>
    <p:extLst>
      <p:ext uri="{BB962C8B-B14F-4D97-AF65-F5344CB8AC3E}">
        <p14:creationId xmlns:p14="http://schemas.microsoft.com/office/powerpoint/2010/main" val="40382789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F77451-2372-49C0-9C54-BA36365BBC44}" type="slidenum">
              <a:rPr lang="en-US" altLang="zh-CN"/>
              <a:pPr>
                <a:defRPr/>
              </a:pPr>
              <a:t>‹#›</a:t>
            </a:fld>
            <a:endParaRPr lang="en-US" altLang="zh-CN"/>
          </a:p>
        </p:txBody>
      </p:sp>
    </p:spTree>
    <p:extLst>
      <p:ext uri="{BB962C8B-B14F-4D97-AF65-F5344CB8AC3E}">
        <p14:creationId xmlns:p14="http://schemas.microsoft.com/office/powerpoint/2010/main" val="29571766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88913"/>
            <a:ext cx="2160587"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88913"/>
            <a:ext cx="6329363"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D4D4A7-0B40-4B39-BD66-C5C582F1DC47}" type="slidenum">
              <a:rPr lang="en-US" altLang="zh-CN"/>
              <a:pPr>
                <a:defRPr/>
              </a:pPr>
              <a:t>‹#›</a:t>
            </a:fld>
            <a:endParaRPr lang="en-US" altLang="zh-CN"/>
          </a:p>
        </p:txBody>
      </p:sp>
    </p:spTree>
    <p:extLst>
      <p:ext uri="{BB962C8B-B14F-4D97-AF65-F5344CB8AC3E}">
        <p14:creationId xmlns:p14="http://schemas.microsoft.com/office/powerpoint/2010/main" val="28561061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435975" cy="7191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96975"/>
            <a:ext cx="424497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B95F9F8-FF1B-4836-8D38-04AD5EBFFE34}" type="slidenum">
              <a:rPr lang="en-US" altLang="zh-CN"/>
              <a:pPr>
                <a:defRPr/>
              </a:pPr>
              <a:t>‹#›</a:t>
            </a:fld>
            <a:endParaRPr lang="en-US" altLang="zh-CN"/>
          </a:p>
        </p:txBody>
      </p:sp>
    </p:spTree>
    <p:extLst>
      <p:ext uri="{BB962C8B-B14F-4D97-AF65-F5344CB8AC3E}">
        <p14:creationId xmlns:p14="http://schemas.microsoft.com/office/powerpoint/2010/main" val="22029319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641655" cy="719137"/>
          </a:xfrm>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0825" y="1052736"/>
            <a:ext cx="8642350" cy="54006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522377"/>
            <a:ext cx="2133600" cy="268139"/>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22377"/>
            <a:ext cx="2895600" cy="268139"/>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522377"/>
            <a:ext cx="2133600" cy="268139"/>
          </a:xfrm>
          <a:ln/>
        </p:spPr>
        <p:txBody>
          <a:bodyPr/>
          <a:lstStyle>
            <a:lvl1pPr>
              <a:defRPr/>
            </a:lvl1pPr>
          </a:lstStyle>
          <a:p>
            <a:pPr>
              <a:defRPr/>
            </a:pPr>
            <a:fld id="{651EBD8E-0DD7-4BE8-862A-70F0804F238F}" type="slidenum">
              <a:rPr lang="en-US" altLang="zh-CN"/>
              <a:pPr>
                <a:defRPr/>
              </a:pPr>
              <a:t>‹#›</a:t>
            </a:fld>
            <a:endParaRPr lang="en-US" altLang="zh-CN"/>
          </a:p>
        </p:txBody>
      </p:sp>
    </p:spTree>
    <p:extLst>
      <p:ext uri="{BB962C8B-B14F-4D97-AF65-F5344CB8AC3E}">
        <p14:creationId xmlns:p14="http://schemas.microsoft.com/office/powerpoint/2010/main" val="174335660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C43DB3-7EC7-4626-9CD1-69302B8A949D}" type="slidenum">
              <a:rPr lang="en-US" altLang="zh-CN"/>
              <a:pPr>
                <a:defRPr/>
              </a:pPr>
              <a:t>‹#›</a:t>
            </a:fld>
            <a:endParaRPr lang="en-US" altLang="zh-CN"/>
          </a:p>
        </p:txBody>
      </p:sp>
    </p:spTree>
    <p:extLst>
      <p:ext uri="{BB962C8B-B14F-4D97-AF65-F5344CB8AC3E}">
        <p14:creationId xmlns:p14="http://schemas.microsoft.com/office/powerpoint/2010/main" val="1910039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2449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EB82625-71F1-4148-8D0E-8A5F40FAD382}" type="slidenum">
              <a:rPr lang="en-US" altLang="zh-CN"/>
              <a:pPr>
                <a:defRPr/>
              </a:pPr>
              <a:t>‹#›</a:t>
            </a:fld>
            <a:endParaRPr lang="en-US" altLang="zh-CN"/>
          </a:p>
        </p:txBody>
      </p:sp>
    </p:spTree>
    <p:extLst>
      <p:ext uri="{BB962C8B-B14F-4D97-AF65-F5344CB8AC3E}">
        <p14:creationId xmlns:p14="http://schemas.microsoft.com/office/powerpoint/2010/main" val="17187156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F06A9DC-C41A-4929-AD7A-7D1315A706F9}" type="slidenum">
              <a:rPr lang="en-US" altLang="zh-CN"/>
              <a:pPr>
                <a:defRPr/>
              </a:pPr>
              <a:t>‹#›</a:t>
            </a:fld>
            <a:endParaRPr lang="en-US" altLang="zh-CN"/>
          </a:p>
        </p:txBody>
      </p:sp>
    </p:spTree>
    <p:extLst>
      <p:ext uri="{BB962C8B-B14F-4D97-AF65-F5344CB8AC3E}">
        <p14:creationId xmlns:p14="http://schemas.microsoft.com/office/powerpoint/2010/main" val="28577244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7EB1154-E7B1-4700-9169-F28E88845362}" type="slidenum">
              <a:rPr lang="en-US" altLang="zh-CN"/>
              <a:pPr>
                <a:defRPr/>
              </a:pPr>
              <a:t>‹#›</a:t>
            </a:fld>
            <a:endParaRPr lang="en-US" altLang="zh-CN"/>
          </a:p>
        </p:txBody>
      </p:sp>
    </p:spTree>
    <p:extLst>
      <p:ext uri="{BB962C8B-B14F-4D97-AF65-F5344CB8AC3E}">
        <p14:creationId xmlns:p14="http://schemas.microsoft.com/office/powerpoint/2010/main" val="25868011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56752A4-89AE-422B-BB69-14AFEEC07FD9}" type="slidenum">
              <a:rPr lang="en-US" altLang="zh-CN"/>
              <a:pPr>
                <a:defRPr/>
              </a:pPr>
              <a:t>‹#›</a:t>
            </a:fld>
            <a:endParaRPr lang="en-US" altLang="zh-CN"/>
          </a:p>
        </p:txBody>
      </p:sp>
    </p:spTree>
    <p:extLst>
      <p:ext uri="{BB962C8B-B14F-4D97-AF65-F5344CB8AC3E}">
        <p14:creationId xmlns:p14="http://schemas.microsoft.com/office/powerpoint/2010/main" val="10245595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2D90756-F984-43CE-B73F-C235ADD405D1}" type="slidenum">
              <a:rPr lang="en-US" altLang="zh-CN"/>
              <a:pPr>
                <a:defRPr/>
              </a:pPr>
              <a:t>‹#›</a:t>
            </a:fld>
            <a:endParaRPr lang="en-US" altLang="zh-CN"/>
          </a:p>
        </p:txBody>
      </p:sp>
    </p:spTree>
    <p:extLst>
      <p:ext uri="{BB962C8B-B14F-4D97-AF65-F5344CB8AC3E}">
        <p14:creationId xmlns:p14="http://schemas.microsoft.com/office/powerpoint/2010/main" val="25592484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E892E3-277B-481A-A1F6-0CA1F16738B3}" type="slidenum">
              <a:rPr lang="en-US" altLang="zh-CN"/>
              <a:pPr>
                <a:defRPr/>
              </a:pPr>
              <a:t>‹#›</a:t>
            </a:fld>
            <a:endParaRPr lang="en-US" altLang="zh-CN"/>
          </a:p>
        </p:txBody>
      </p:sp>
    </p:spTree>
    <p:extLst>
      <p:ext uri="{BB962C8B-B14F-4D97-AF65-F5344CB8AC3E}">
        <p14:creationId xmlns:p14="http://schemas.microsoft.com/office/powerpoint/2010/main" val="22834433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bwMode="auto">
          <a:xfrm>
            <a:off x="250825" y="188913"/>
            <a:ext cx="84359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3"/>
          <p:cNvSpPr>
            <a:spLocks noGrp="1" noChangeArrowheads="1"/>
          </p:cNvSpPr>
          <p:nvPr>
            <p:ph type="body" idx="1"/>
          </p:nvPr>
        </p:nvSpPr>
        <p:spPr bwMode="auto">
          <a:xfrm>
            <a:off x="250825" y="1196975"/>
            <a:ext cx="86423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744864-441A-46DD-810C-93DF6EDA476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mailto:Wangxfu@ustc.edu.c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6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0.png"/></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4213" y="1268413"/>
            <a:ext cx="7772400" cy="1901825"/>
          </a:xfrm>
        </p:spPr>
        <p:txBody>
          <a:bodyPr/>
          <a:lstStyle/>
          <a:p>
            <a:pPr eaLnBrk="1" hangingPunct="1"/>
            <a:r>
              <a:rPr lang="zh-CN" altLang="en-US" b="1" dirty="0" smtClean="0"/>
              <a:t>微机原理与系统</a:t>
            </a:r>
            <a:br>
              <a:rPr lang="zh-CN" altLang="en-US" b="1" dirty="0" smtClean="0"/>
            </a:br>
            <a:r>
              <a:rPr lang="zh-CN" altLang="en-US" b="1" dirty="0" smtClean="0"/>
              <a:t/>
            </a:r>
            <a:br>
              <a:rPr lang="zh-CN" altLang="en-US" b="1" dirty="0" smtClean="0"/>
            </a:br>
            <a:r>
              <a:rPr lang="zh-CN" altLang="en-US" sz="3600" b="1" dirty="0" smtClean="0"/>
              <a:t>第</a:t>
            </a:r>
            <a:r>
              <a:rPr lang="en-US" altLang="zh-CN" sz="3600" b="1" dirty="0" smtClean="0"/>
              <a:t>1</a:t>
            </a:r>
            <a:r>
              <a:rPr lang="zh-CN" altLang="en-US" sz="3600" b="1" dirty="0" smtClean="0"/>
              <a:t>章  微处理器和计算机导论</a:t>
            </a:r>
          </a:p>
        </p:txBody>
      </p:sp>
      <p:sp>
        <p:nvSpPr>
          <p:cNvPr id="4099" name="Rectangle 3"/>
          <p:cNvSpPr>
            <a:spLocks noGrp="1" noChangeArrowheads="1"/>
          </p:cNvSpPr>
          <p:nvPr>
            <p:ph type="subTitle" idx="1"/>
          </p:nvPr>
        </p:nvSpPr>
        <p:spPr>
          <a:xfrm>
            <a:off x="1403350" y="3573463"/>
            <a:ext cx="6400800" cy="2087562"/>
          </a:xfrm>
        </p:spPr>
        <p:txBody>
          <a:bodyPr/>
          <a:lstStyle/>
          <a:p>
            <a:pPr eaLnBrk="1" hangingPunct="1"/>
            <a:r>
              <a:rPr lang="zh-CN" altLang="en-US" dirty="0" smtClean="0"/>
              <a:t>中国科大 计算机学院</a:t>
            </a:r>
          </a:p>
          <a:p>
            <a:pPr eaLnBrk="1" hangingPunct="1"/>
            <a:r>
              <a:rPr lang="zh-CN" altLang="en-US" dirty="0" smtClean="0"/>
              <a:t>王行甫</a:t>
            </a:r>
            <a:endParaRPr lang="zh-CN" altLang="en-US" dirty="0" smtClean="0"/>
          </a:p>
          <a:p>
            <a:pPr eaLnBrk="1" hangingPunct="1"/>
            <a:r>
              <a:rPr lang="en-US" altLang="zh-CN" dirty="0" smtClean="0"/>
              <a:t>2020 </a:t>
            </a:r>
            <a:r>
              <a:rPr lang="zh-CN" altLang="en-US" dirty="0" smtClean="0"/>
              <a:t>秋季</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47813" y="188913"/>
            <a:ext cx="4402137" cy="792162"/>
          </a:xfrm>
        </p:spPr>
        <p:txBody>
          <a:bodyPr/>
          <a:lstStyle/>
          <a:p>
            <a:pPr eaLnBrk="1" hangingPunct="1"/>
            <a:r>
              <a:rPr kumimoji="1" lang="zh-CN" altLang="en-US" smtClean="0">
                <a:solidFill>
                  <a:schemeClr val="tx1"/>
                </a:solidFill>
              </a:rPr>
              <a:t>微处理器</a:t>
            </a:r>
          </a:p>
        </p:txBody>
      </p:sp>
      <p:sp>
        <p:nvSpPr>
          <p:cNvPr id="10243" name="Rectangle 3"/>
          <p:cNvSpPr>
            <a:spLocks noGrp="1" noChangeArrowheads="1"/>
          </p:cNvSpPr>
          <p:nvPr>
            <p:ph type="body" sz="half" idx="1"/>
          </p:nvPr>
        </p:nvSpPr>
        <p:spPr>
          <a:xfrm>
            <a:off x="179388" y="1052513"/>
            <a:ext cx="6337300" cy="5616575"/>
          </a:xfrm>
        </p:spPr>
        <p:txBody>
          <a:bodyPr/>
          <a:lstStyle/>
          <a:p>
            <a:pPr eaLnBrk="1" hangingPunct="1"/>
            <a:r>
              <a:rPr kumimoji="1" lang="zh-CN" altLang="en-US" sz="2400" smtClean="0">
                <a:solidFill>
                  <a:srgbClr val="CC0000"/>
                </a:solidFill>
              </a:rPr>
              <a:t>微处理器</a:t>
            </a:r>
            <a:r>
              <a:rPr kumimoji="1" lang="zh-CN" altLang="en-US" sz="2400" b="0" smtClean="0"/>
              <a:t>（</a:t>
            </a:r>
            <a:r>
              <a:rPr kumimoji="1" lang="en-US" altLang="zh-CN" sz="2400" b="0" smtClean="0"/>
              <a:t>Microprocessor</a:t>
            </a:r>
            <a:r>
              <a:rPr kumimoji="1" lang="zh-CN" altLang="en-US" sz="2400" b="0" smtClean="0"/>
              <a:t>）</a:t>
            </a:r>
          </a:p>
          <a:p>
            <a:pPr lvl="1" eaLnBrk="1" hangingPunct="1"/>
            <a:r>
              <a:rPr kumimoji="1" lang="zh-CN" altLang="en-US" sz="2400" smtClean="0"/>
              <a:t>微型化的</a:t>
            </a:r>
            <a:r>
              <a:rPr kumimoji="1" lang="en-US" altLang="zh-CN" sz="2400" smtClean="0"/>
              <a:t>CPU</a:t>
            </a:r>
            <a:r>
              <a:rPr kumimoji="1" lang="zh-CN" altLang="en-US" sz="2400" smtClean="0"/>
              <a:t>，由</a:t>
            </a:r>
            <a:r>
              <a:rPr kumimoji="1" lang="en-US" altLang="zh-CN" sz="2400" smtClean="0"/>
              <a:t>1</a:t>
            </a:r>
            <a:r>
              <a:rPr kumimoji="1" lang="zh-CN" altLang="en-US" sz="2400" smtClean="0"/>
              <a:t>片或几片大规模集成电路组成的中央处理器。</a:t>
            </a:r>
          </a:p>
          <a:p>
            <a:pPr eaLnBrk="1" hangingPunct="1"/>
            <a:r>
              <a:rPr kumimoji="1" lang="zh-CN" altLang="en-US" sz="2400" smtClean="0"/>
              <a:t>严格讲，微处理器 ≠ </a:t>
            </a:r>
            <a:r>
              <a:rPr kumimoji="1" lang="en-US" altLang="zh-CN" sz="2400" smtClean="0"/>
              <a:t>CPU</a:t>
            </a:r>
            <a:r>
              <a:rPr kumimoji="1" lang="zh-CN" altLang="en-US" sz="2400" smtClean="0"/>
              <a:t>。</a:t>
            </a:r>
          </a:p>
          <a:p>
            <a:pPr lvl="1" eaLnBrk="1" hangingPunct="1"/>
            <a:r>
              <a:rPr kumimoji="1" lang="en-US" altLang="zh-CN" sz="2400" smtClean="0"/>
              <a:t>CPU</a:t>
            </a:r>
            <a:r>
              <a:rPr kumimoji="1" lang="zh-CN" altLang="en-US" sz="2400" smtClean="0"/>
              <a:t>指的是计算机中执行运算和控制功能的部件，由算术逻辑部件</a:t>
            </a:r>
            <a:r>
              <a:rPr kumimoji="1" lang="en-US" altLang="zh-CN" sz="2400" smtClean="0"/>
              <a:t>(ALU)</a:t>
            </a:r>
            <a:r>
              <a:rPr kumimoji="1" lang="zh-CN" altLang="en-US" sz="2400" smtClean="0"/>
              <a:t>和控制部件两大主要部分组成。</a:t>
            </a:r>
            <a:endParaRPr kumimoji="1" lang="zh-CN" altLang="en-US" smtClean="0"/>
          </a:p>
          <a:p>
            <a:pPr lvl="1" eaLnBrk="1" hangingPunct="1"/>
            <a:r>
              <a:rPr kumimoji="1" lang="zh-CN" altLang="en-US" smtClean="0"/>
              <a:t>现代微处理器集中了</a:t>
            </a:r>
            <a:r>
              <a:rPr kumimoji="1" lang="zh-CN" altLang="en-US" smtClean="0">
                <a:solidFill>
                  <a:srgbClr val="3333CC"/>
                </a:solidFill>
              </a:rPr>
              <a:t>更多的功能</a:t>
            </a:r>
            <a:r>
              <a:rPr kumimoji="1" lang="zh-CN" altLang="en-US" smtClean="0"/>
              <a:t>。</a:t>
            </a:r>
            <a:endParaRPr kumimoji="1" lang="zh-CN" altLang="en-US" b="0" smtClean="0"/>
          </a:p>
          <a:p>
            <a:pPr lvl="2" eaLnBrk="1" hangingPunct="1"/>
            <a:r>
              <a:rPr lang="en-US" altLang="zh-CN" smtClean="0"/>
              <a:t>Intel 8086,80286,80386,80486;</a:t>
            </a:r>
          </a:p>
          <a:p>
            <a:pPr lvl="2" eaLnBrk="1" hangingPunct="1"/>
            <a:r>
              <a:rPr lang="en-US" altLang="zh-CN" smtClean="0"/>
              <a:t>Pentium, Pentium II, Pentium III, Pentium IV, Itanium</a:t>
            </a:r>
            <a:r>
              <a:rPr lang="zh-CN" altLang="en-US" smtClean="0"/>
              <a:t>，</a:t>
            </a:r>
            <a:r>
              <a:rPr lang="en-US" altLang="zh-CN" smtClean="0"/>
              <a:t>……</a:t>
            </a:r>
            <a:r>
              <a:rPr lang="zh-CN" altLang="en-US" smtClean="0"/>
              <a:t>。</a:t>
            </a:r>
          </a:p>
          <a:p>
            <a:pPr lvl="2" eaLnBrk="1" hangingPunct="1"/>
            <a:r>
              <a:rPr lang="en-US" altLang="zh-CN" smtClean="0"/>
              <a:t>Motorola MC6800 (8</a:t>
            </a:r>
            <a:r>
              <a:rPr lang="zh-CN" altLang="en-US" smtClean="0"/>
              <a:t>位</a:t>
            </a:r>
            <a:r>
              <a:rPr lang="en-US" altLang="zh-CN" smtClean="0"/>
              <a:t>), MC68000 (16</a:t>
            </a:r>
            <a:r>
              <a:rPr lang="zh-CN" altLang="en-US" smtClean="0"/>
              <a:t>位</a:t>
            </a:r>
            <a:r>
              <a:rPr lang="en-US" altLang="zh-CN" smtClean="0"/>
              <a:t>), MC68020 (32</a:t>
            </a:r>
            <a:r>
              <a:rPr lang="zh-CN" altLang="en-US" smtClean="0"/>
              <a:t>位</a:t>
            </a:r>
            <a:r>
              <a:rPr lang="en-US" altLang="zh-CN" smtClean="0"/>
              <a:t>)</a:t>
            </a:r>
            <a:r>
              <a:rPr lang="zh-CN" altLang="en-US" smtClean="0"/>
              <a: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981075"/>
            <a:ext cx="223361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2997200"/>
            <a:ext cx="15382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Bottom)">
                                      <p:cBhvr>
                                        <p:cTn id="7" dur="500"/>
                                        <p:tgtEl>
                                          <p:spTgt spid="1024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Effect transition="in" filter="slide(fromBottom)">
                                      <p:cBhvr>
                                        <p:cTn id="11" dur="500"/>
                                        <p:tgtEl>
                                          <p:spTgt spid="1024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10243">
                                            <p:txEl>
                                              <p:pRg st="2" end="2"/>
                                            </p:txEl>
                                          </p:spTgt>
                                        </p:tgtEl>
                                        <p:attrNameLst>
                                          <p:attrName>style.visibility</p:attrName>
                                        </p:attrNameLst>
                                      </p:cBhvr>
                                      <p:to>
                                        <p:strVal val="visible"/>
                                      </p:to>
                                    </p:set>
                                    <p:animEffect transition="in" filter="slide(fromBottom)">
                                      <p:cBhvr>
                                        <p:cTn id="16" dur="500"/>
                                        <p:tgtEl>
                                          <p:spTgt spid="1024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slide(fromBottom)">
                                      <p:cBhvr>
                                        <p:cTn id="21" dur="500"/>
                                        <p:tgtEl>
                                          <p:spTgt spid="1024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0243">
                                            <p:txEl>
                                              <p:pRg st="4" end="4"/>
                                            </p:txEl>
                                          </p:spTgt>
                                        </p:tgtEl>
                                        <p:attrNameLst>
                                          <p:attrName>style.visibility</p:attrName>
                                        </p:attrNameLst>
                                      </p:cBhvr>
                                      <p:to>
                                        <p:strVal val="visible"/>
                                      </p:to>
                                    </p:set>
                                    <p:animEffect transition="in" filter="slide(fromBottom)">
                                      <p:cBhvr>
                                        <p:cTn id="26" dur="500"/>
                                        <p:tgtEl>
                                          <p:spTgt spid="10243">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243">
                                            <p:txEl>
                                              <p:pRg st="5" end="5"/>
                                            </p:txEl>
                                          </p:spTgt>
                                        </p:tgtEl>
                                        <p:attrNameLst>
                                          <p:attrName>style.visibility</p:attrName>
                                        </p:attrNameLst>
                                      </p:cBhvr>
                                      <p:to>
                                        <p:strVal val="visible"/>
                                      </p:to>
                                    </p:set>
                                    <p:animEffect transition="in" filter="slide(fromBottom)">
                                      <p:cBhvr>
                                        <p:cTn id="29" dur="500"/>
                                        <p:tgtEl>
                                          <p:spTgt spid="10243">
                                            <p:txEl>
                                              <p:pRg st="5" end="5"/>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slide(fromBottom)">
                                      <p:cBhvr>
                                        <p:cTn id="32" dur="500"/>
                                        <p:tgtEl>
                                          <p:spTgt spid="10243">
                                            <p:txEl>
                                              <p:pRg st="6" end="6"/>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243">
                                            <p:txEl>
                                              <p:pRg st="7" end="7"/>
                                            </p:txEl>
                                          </p:spTgt>
                                        </p:tgtEl>
                                        <p:attrNameLst>
                                          <p:attrName>style.visibility</p:attrName>
                                        </p:attrNameLst>
                                      </p:cBhvr>
                                      <p:to>
                                        <p:strVal val="visible"/>
                                      </p:to>
                                    </p:set>
                                    <p:animEffect transition="in" filter="slide(fromBottom)">
                                      <p:cBhvr>
                                        <p:cTn id="35"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微处理器的发展</a:t>
            </a:r>
          </a:p>
        </p:txBody>
      </p:sp>
      <p:sp>
        <p:nvSpPr>
          <p:cNvPr id="50179" name="Rectangle 3"/>
          <p:cNvSpPr>
            <a:spLocks noGrp="1" noChangeArrowheads="1"/>
          </p:cNvSpPr>
          <p:nvPr>
            <p:ph type="body" idx="1"/>
          </p:nvPr>
        </p:nvSpPr>
        <p:spPr>
          <a:xfrm>
            <a:off x="250825" y="1125538"/>
            <a:ext cx="8642350" cy="5543550"/>
          </a:xfrm>
        </p:spPr>
        <p:txBody>
          <a:bodyPr/>
          <a:lstStyle/>
          <a:p>
            <a:pPr eaLnBrk="1" hangingPunct="1"/>
            <a:r>
              <a:rPr lang="zh-CN" altLang="en-US" sz="2400" dirty="0" smtClean="0">
                <a:solidFill>
                  <a:srgbClr val="CC0000"/>
                </a:solidFill>
              </a:rPr>
              <a:t>第</a:t>
            </a:r>
            <a:r>
              <a:rPr lang="en-US" altLang="zh-CN" sz="2400" dirty="0" smtClean="0">
                <a:solidFill>
                  <a:srgbClr val="CC0000"/>
                </a:solidFill>
              </a:rPr>
              <a:t>1</a:t>
            </a:r>
            <a:r>
              <a:rPr lang="zh-CN" altLang="en-US" sz="2400" dirty="0" smtClean="0">
                <a:solidFill>
                  <a:srgbClr val="CC0000"/>
                </a:solidFill>
              </a:rPr>
              <a:t>代：</a:t>
            </a:r>
            <a:r>
              <a:rPr lang="en-US" altLang="zh-CN" sz="2400" dirty="0" smtClean="0">
                <a:solidFill>
                  <a:srgbClr val="CC0000"/>
                </a:solidFill>
              </a:rPr>
              <a:t>4</a:t>
            </a:r>
            <a:r>
              <a:rPr lang="zh-CN" altLang="en-US" sz="2400" dirty="0" smtClean="0">
                <a:solidFill>
                  <a:srgbClr val="CC0000"/>
                </a:solidFill>
              </a:rPr>
              <a:t>位和低档</a:t>
            </a:r>
            <a:r>
              <a:rPr lang="en-US" altLang="zh-CN" sz="2400" dirty="0" smtClean="0">
                <a:solidFill>
                  <a:srgbClr val="CC0000"/>
                </a:solidFill>
              </a:rPr>
              <a:t>8</a:t>
            </a:r>
            <a:r>
              <a:rPr lang="zh-CN" altLang="en-US" sz="2400" dirty="0" smtClean="0">
                <a:solidFill>
                  <a:srgbClr val="CC0000"/>
                </a:solidFill>
              </a:rPr>
              <a:t>位微机</a:t>
            </a:r>
          </a:p>
          <a:p>
            <a:pPr lvl="1" eaLnBrk="1" hangingPunct="1">
              <a:buFontTx/>
              <a:buNone/>
            </a:pPr>
            <a:r>
              <a:rPr lang="en-US" altLang="zh-CN" sz="2400" dirty="0" smtClean="0"/>
              <a:t>4004→8008</a:t>
            </a:r>
          </a:p>
          <a:p>
            <a:pPr eaLnBrk="1" hangingPunct="1"/>
            <a:r>
              <a:rPr lang="zh-CN" altLang="en-US" sz="2400" dirty="0" smtClean="0">
                <a:solidFill>
                  <a:srgbClr val="CC0000"/>
                </a:solidFill>
              </a:rPr>
              <a:t>第</a:t>
            </a:r>
            <a:r>
              <a:rPr lang="en-US" altLang="zh-CN" sz="2400" dirty="0" smtClean="0">
                <a:solidFill>
                  <a:srgbClr val="CC0000"/>
                </a:solidFill>
              </a:rPr>
              <a:t>2</a:t>
            </a:r>
            <a:r>
              <a:rPr lang="zh-CN" altLang="en-US" sz="2400" dirty="0" smtClean="0">
                <a:solidFill>
                  <a:srgbClr val="CC0000"/>
                </a:solidFill>
              </a:rPr>
              <a:t>代：中高档</a:t>
            </a:r>
            <a:r>
              <a:rPr lang="en-US" altLang="zh-CN" sz="2400" dirty="0" smtClean="0">
                <a:solidFill>
                  <a:srgbClr val="CC0000"/>
                </a:solidFill>
              </a:rPr>
              <a:t>8</a:t>
            </a:r>
            <a:r>
              <a:rPr lang="zh-CN" altLang="en-US" sz="2400" dirty="0" smtClean="0">
                <a:solidFill>
                  <a:srgbClr val="CC0000"/>
                </a:solidFill>
              </a:rPr>
              <a:t>位微机</a:t>
            </a:r>
          </a:p>
          <a:p>
            <a:pPr lvl="1" eaLnBrk="1" hangingPunct="1">
              <a:buFontTx/>
              <a:buNone/>
            </a:pPr>
            <a:r>
              <a:rPr lang="en-US" altLang="zh-CN" sz="2400" dirty="0" smtClean="0"/>
              <a:t>Intel 8080</a:t>
            </a:r>
            <a:r>
              <a:rPr lang="zh-CN" altLang="en-US" sz="2400" dirty="0" smtClean="0"/>
              <a:t>，</a:t>
            </a:r>
            <a:r>
              <a:rPr lang="en-US" altLang="zh-CN" sz="2400" dirty="0" smtClean="0"/>
              <a:t>Motorola</a:t>
            </a:r>
            <a:r>
              <a:rPr lang="zh-CN" altLang="en-US" sz="2400" dirty="0" smtClean="0"/>
              <a:t>的</a:t>
            </a:r>
            <a:r>
              <a:rPr lang="en-US" altLang="zh-CN" sz="2400" dirty="0" smtClean="0"/>
              <a:t>MC6800</a:t>
            </a:r>
            <a:r>
              <a:rPr lang="zh-CN" altLang="en-US" sz="2400" dirty="0" smtClean="0"/>
              <a:t>， </a:t>
            </a:r>
          </a:p>
          <a:p>
            <a:pPr lvl="1" eaLnBrk="1" hangingPunct="1">
              <a:buFontTx/>
              <a:buNone/>
            </a:pPr>
            <a:r>
              <a:rPr lang="en-US" altLang="zh-CN" sz="2400" dirty="0" err="1" smtClean="0"/>
              <a:t>Zilog</a:t>
            </a:r>
            <a:r>
              <a:rPr lang="zh-CN" altLang="en-US" sz="2400" dirty="0" smtClean="0"/>
              <a:t>的</a:t>
            </a:r>
            <a:r>
              <a:rPr lang="en-US" altLang="zh-CN" sz="2400" dirty="0" smtClean="0"/>
              <a:t>Z80</a:t>
            </a:r>
            <a:r>
              <a:rPr lang="zh-CN" altLang="en-US" sz="2400" dirty="0" smtClean="0"/>
              <a:t>、</a:t>
            </a:r>
            <a:r>
              <a:rPr lang="en-US" altLang="zh-CN" sz="2400" dirty="0" smtClean="0"/>
              <a:t>Intel 8085</a:t>
            </a:r>
          </a:p>
          <a:p>
            <a:pPr eaLnBrk="1" hangingPunct="1"/>
            <a:r>
              <a:rPr lang="zh-CN" altLang="en-US" sz="2400" dirty="0" smtClean="0">
                <a:solidFill>
                  <a:srgbClr val="CC0000"/>
                </a:solidFill>
              </a:rPr>
              <a:t>第</a:t>
            </a:r>
            <a:r>
              <a:rPr lang="en-US" altLang="zh-CN" sz="2400" dirty="0" smtClean="0">
                <a:solidFill>
                  <a:srgbClr val="CC0000"/>
                </a:solidFill>
              </a:rPr>
              <a:t>3</a:t>
            </a:r>
            <a:r>
              <a:rPr lang="zh-CN" altLang="en-US" sz="2400" dirty="0" smtClean="0">
                <a:solidFill>
                  <a:srgbClr val="CC0000"/>
                </a:solidFill>
              </a:rPr>
              <a:t>代：</a:t>
            </a:r>
            <a:r>
              <a:rPr lang="en-US" altLang="zh-CN" sz="2400" dirty="0" smtClean="0">
                <a:solidFill>
                  <a:srgbClr val="CC0000"/>
                </a:solidFill>
              </a:rPr>
              <a:t>16</a:t>
            </a:r>
            <a:r>
              <a:rPr lang="zh-CN" altLang="en-US" sz="2400" dirty="0" smtClean="0">
                <a:solidFill>
                  <a:srgbClr val="CC0000"/>
                </a:solidFill>
              </a:rPr>
              <a:t>位微机</a:t>
            </a:r>
          </a:p>
          <a:p>
            <a:pPr lvl="1" eaLnBrk="1" hangingPunct="1">
              <a:buFontTx/>
              <a:buNone/>
            </a:pPr>
            <a:r>
              <a:rPr lang="en-US" altLang="zh-CN" sz="2400" dirty="0" smtClean="0"/>
              <a:t>8086→8088→80286</a:t>
            </a:r>
            <a:r>
              <a:rPr lang="zh-CN" altLang="en-US" sz="2400" dirty="0" smtClean="0"/>
              <a:t>，</a:t>
            </a:r>
            <a:r>
              <a:rPr lang="en-US" altLang="zh-CN" sz="2400" dirty="0" smtClean="0"/>
              <a:t>Z8000</a:t>
            </a:r>
            <a:r>
              <a:rPr lang="zh-CN" altLang="en-US" sz="2400" dirty="0" smtClean="0"/>
              <a:t>，</a:t>
            </a:r>
            <a:r>
              <a:rPr lang="en-US" altLang="zh-CN" sz="2400" dirty="0" smtClean="0"/>
              <a:t>MC68000</a:t>
            </a:r>
          </a:p>
          <a:p>
            <a:pPr eaLnBrk="1" hangingPunct="1"/>
            <a:r>
              <a:rPr lang="zh-CN" altLang="en-US" sz="2400" dirty="0" smtClean="0">
                <a:solidFill>
                  <a:srgbClr val="CC0000"/>
                </a:solidFill>
              </a:rPr>
              <a:t>第</a:t>
            </a:r>
            <a:r>
              <a:rPr lang="en-US" altLang="zh-CN" sz="2400" dirty="0" smtClean="0">
                <a:solidFill>
                  <a:srgbClr val="CC0000"/>
                </a:solidFill>
              </a:rPr>
              <a:t>4</a:t>
            </a:r>
            <a:r>
              <a:rPr lang="zh-CN" altLang="en-US" sz="2400" dirty="0" smtClean="0">
                <a:solidFill>
                  <a:srgbClr val="CC0000"/>
                </a:solidFill>
              </a:rPr>
              <a:t>代：</a:t>
            </a:r>
            <a:r>
              <a:rPr lang="en-US" altLang="zh-CN" sz="2400" dirty="0" smtClean="0">
                <a:solidFill>
                  <a:srgbClr val="CC0000"/>
                </a:solidFill>
              </a:rPr>
              <a:t>32</a:t>
            </a:r>
            <a:r>
              <a:rPr lang="zh-CN" altLang="en-US" sz="2400" dirty="0" smtClean="0">
                <a:solidFill>
                  <a:srgbClr val="CC0000"/>
                </a:solidFill>
              </a:rPr>
              <a:t>位微机</a:t>
            </a:r>
          </a:p>
          <a:p>
            <a:pPr lvl="1" eaLnBrk="1" hangingPunct="1">
              <a:buFontTx/>
              <a:buNone/>
            </a:pPr>
            <a:r>
              <a:rPr lang="en-US" altLang="zh-CN" sz="2400" dirty="0" smtClean="0"/>
              <a:t>Z80000</a:t>
            </a:r>
            <a:r>
              <a:rPr lang="zh-CN" altLang="en-US" sz="2400" dirty="0" smtClean="0"/>
              <a:t>，</a:t>
            </a:r>
            <a:r>
              <a:rPr lang="en-US" altLang="zh-CN" sz="2400" dirty="0" smtClean="0"/>
              <a:t>MC68020</a:t>
            </a:r>
            <a:r>
              <a:rPr lang="zh-CN" altLang="en-US" sz="2400" dirty="0" smtClean="0"/>
              <a:t>，</a:t>
            </a:r>
            <a:r>
              <a:rPr lang="en-US" altLang="zh-CN" sz="2400" dirty="0" smtClean="0"/>
              <a:t>80386→80486</a:t>
            </a:r>
            <a:r>
              <a:rPr lang="zh-CN" altLang="en-US" sz="2400" dirty="0" smtClean="0"/>
              <a:t>，</a:t>
            </a:r>
          </a:p>
          <a:p>
            <a:pPr lvl="1" eaLnBrk="1" hangingPunct="1">
              <a:buFontTx/>
              <a:buNone/>
            </a:pPr>
            <a:r>
              <a:rPr lang="en-US" altLang="zh-CN" sz="2400" dirty="0" err="1" smtClean="0"/>
              <a:t>Pentium→Pentium</a:t>
            </a:r>
            <a:r>
              <a:rPr lang="en-US" altLang="zh-CN" sz="2400" dirty="0" smtClean="0"/>
              <a:t> </a:t>
            </a:r>
            <a:r>
              <a:rPr lang="en-US" altLang="zh-CN" sz="2400" dirty="0" err="1" smtClean="0"/>
              <a:t>II→Pentium</a:t>
            </a:r>
            <a:r>
              <a:rPr lang="en-US" altLang="zh-CN" sz="2400" dirty="0" smtClean="0"/>
              <a:t> </a:t>
            </a:r>
            <a:r>
              <a:rPr lang="en-US" altLang="zh-CN" sz="2400" dirty="0" err="1" smtClean="0"/>
              <a:t>III→Pentium</a:t>
            </a:r>
            <a:r>
              <a:rPr lang="en-US" altLang="zh-CN" sz="2400" dirty="0" smtClean="0"/>
              <a:t> 4</a:t>
            </a:r>
          </a:p>
          <a:p>
            <a:pPr eaLnBrk="1" hangingPunct="1"/>
            <a:r>
              <a:rPr lang="zh-CN" altLang="en-US" sz="2400" dirty="0" smtClean="0">
                <a:solidFill>
                  <a:srgbClr val="CC0000"/>
                </a:solidFill>
              </a:rPr>
              <a:t>第</a:t>
            </a:r>
            <a:r>
              <a:rPr lang="en-US" altLang="zh-CN" sz="2400" dirty="0" smtClean="0">
                <a:solidFill>
                  <a:srgbClr val="CC0000"/>
                </a:solidFill>
              </a:rPr>
              <a:t>5</a:t>
            </a:r>
            <a:r>
              <a:rPr lang="zh-CN" altLang="en-US" sz="2400" dirty="0" smtClean="0">
                <a:solidFill>
                  <a:srgbClr val="CC0000"/>
                </a:solidFill>
              </a:rPr>
              <a:t>代：</a:t>
            </a:r>
            <a:r>
              <a:rPr lang="en-US" altLang="zh-CN" sz="2400" dirty="0" smtClean="0">
                <a:solidFill>
                  <a:srgbClr val="CC0000"/>
                </a:solidFill>
              </a:rPr>
              <a:t>64</a:t>
            </a:r>
            <a:r>
              <a:rPr lang="zh-CN" altLang="en-US" sz="2400" dirty="0" smtClean="0">
                <a:solidFill>
                  <a:srgbClr val="CC0000"/>
                </a:solidFill>
              </a:rPr>
              <a:t>位微机</a:t>
            </a:r>
          </a:p>
          <a:p>
            <a:pPr lvl="1" eaLnBrk="1" hangingPunct="1">
              <a:buFontTx/>
              <a:buNone/>
            </a:pPr>
            <a:r>
              <a:rPr lang="en-US" altLang="zh-CN" sz="2400" dirty="0" smtClean="0"/>
              <a:t>Itanium, MC68060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slide(fromLeft)">
                                      <p:cBhvr>
                                        <p:cTn id="7" dur="500"/>
                                        <p:tgtEl>
                                          <p:spTgt spid="50179">
                                            <p:txEl>
                                              <p:pRg st="2" end="2"/>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50179">
                                            <p:txEl>
                                              <p:pRg st="3" end="3"/>
                                            </p:txEl>
                                          </p:spTgt>
                                        </p:tgtEl>
                                        <p:attrNameLst>
                                          <p:attrName>style.visibility</p:attrName>
                                        </p:attrNameLst>
                                      </p:cBhvr>
                                      <p:to>
                                        <p:strVal val="visible"/>
                                      </p:to>
                                    </p:set>
                                    <p:animEffect transition="in" filter="slide(fromLeft)">
                                      <p:cBhvr>
                                        <p:cTn id="10" dur="500"/>
                                        <p:tgtEl>
                                          <p:spTgt spid="50179">
                                            <p:txEl>
                                              <p:pRg st="3" end="3"/>
                                            </p:txEl>
                                          </p:spTgt>
                                        </p:tgtEl>
                                      </p:cBhvr>
                                    </p:animEffect>
                                  </p:childTnLst>
                                </p:cTn>
                              </p:par>
                              <p:par>
                                <p:cTn id="11" presetID="12" presetClass="entr" presetSubtype="8" fill="hold" nodeType="with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animEffect transition="in" filter="slide(fromLeft)">
                                      <p:cBhvr>
                                        <p:cTn id="13" dur="500"/>
                                        <p:tgtEl>
                                          <p:spTgt spid="5017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50179">
                                            <p:txEl>
                                              <p:pRg st="5" end="5"/>
                                            </p:txEl>
                                          </p:spTgt>
                                        </p:tgtEl>
                                        <p:attrNameLst>
                                          <p:attrName>style.visibility</p:attrName>
                                        </p:attrNameLst>
                                      </p:cBhvr>
                                      <p:to>
                                        <p:strVal val="visible"/>
                                      </p:to>
                                    </p:set>
                                    <p:animEffect transition="in" filter="slide(fromLeft)">
                                      <p:cBhvr>
                                        <p:cTn id="18" dur="500"/>
                                        <p:tgtEl>
                                          <p:spTgt spid="50179">
                                            <p:txEl>
                                              <p:pRg st="5" end="5"/>
                                            </p:txEl>
                                          </p:spTgt>
                                        </p:tgtEl>
                                      </p:cBhvr>
                                    </p:animEffect>
                                  </p:childTnLst>
                                </p:cTn>
                              </p:par>
                              <p:par>
                                <p:cTn id="19" presetID="12" presetClass="entr" presetSubtype="8" fill="hold" nodeType="with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animEffect transition="in" filter="slide(fromLeft)">
                                      <p:cBhvr>
                                        <p:cTn id="21" dur="500"/>
                                        <p:tgtEl>
                                          <p:spTgt spid="50179">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50179">
                                            <p:txEl>
                                              <p:pRg st="7" end="7"/>
                                            </p:txEl>
                                          </p:spTgt>
                                        </p:tgtEl>
                                        <p:attrNameLst>
                                          <p:attrName>style.visibility</p:attrName>
                                        </p:attrNameLst>
                                      </p:cBhvr>
                                      <p:to>
                                        <p:strVal val="visible"/>
                                      </p:to>
                                    </p:set>
                                    <p:animEffect transition="in" filter="slide(fromBottom)">
                                      <p:cBhvr>
                                        <p:cTn id="26" dur="500"/>
                                        <p:tgtEl>
                                          <p:spTgt spid="50179">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animEffect transition="in" filter="slide(fromBottom)">
                                      <p:cBhvr>
                                        <p:cTn id="29" dur="500"/>
                                        <p:tgtEl>
                                          <p:spTgt spid="50179">
                                            <p:txEl>
                                              <p:pRg st="8" end="8"/>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50179">
                                            <p:txEl>
                                              <p:pRg st="9" end="9"/>
                                            </p:txEl>
                                          </p:spTgt>
                                        </p:tgtEl>
                                        <p:attrNameLst>
                                          <p:attrName>style.visibility</p:attrName>
                                        </p:attrNameLst>
                                      </p:cBhvr>
                                      <p:to>
                                        <p:strVal val="visible"/>
                                      </p:to>
                                    </p:set>
                                    <p:animEffect transition="in" filter="slide(fromBottom)">
                                      <p:cBhvr>
                                        <p:cTn id="32" dur="500"/>
                                        <p:tgtEl>
                                          <p:spTgt spid="50179">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0179">
                                            <p:txEl>
                                              <p:pRg st="10" end="10"/>
                                            </p:txEl>
                                          </p:spTgt>
                                        </p:tgtEl>
                                        <p:attrNameLst>
                                          <p:attrName>style.visibility</p:attrName>
                                        </p:attrNameLst>
                                      </p:cBhvr>
                                      <p:to>
                                        <p:strVal val="visible"/>
                                      </p:to>
                                    </p:set>
                                    <p:animEffect transition="in" filter="slide(fromBottom)">
                                      <p:cBhvr>
                                        <p:cTn id="37" dur="500"/>
                                        <p:tgtEl>
                                          <p:spTgt spid="50179">
                                            <p:txEl>
                                              <p:pRg st="10" end="10"/>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50179">
                                            <p:txEl>
                                              <p:pRg st="11" end="11"/>
                                            </p:txEl>
                                          </p:spTgt>
                                        </p:tgtEl>
                                        <p:attrNameLst>
                                          <p:attrName>style.visibility</p:attrName>
                                        </p:attrNameLst>
                                      </p:cBhvr>
                                      <p:to>
                                        <p:strVal val="visible"/>
                                      </p:to>
                                    </p:set>
                                    <p:animEffect transition="in" filter="slide(fromBottom)">
                                      <p:cBhvr>
                                        <p:cTn id="40" dur="500"/>
                                        <p:tgtEl>
                                          <p:spTgt spid="50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80486~Pentium 4</a:t>
            </a:r>
            <a:r>
              <a:rPr lang="zh-CN" altLang="en-US" dirty="0"/>
              <a:t>的概念视图</a:t>
            </a:r>
            <a:endParaRPr lang="en-US" dirty="0"/>
          </a:p>
        </p:txBody>
      </p:sp>
      <p:pic>
        <p:nvPicPr>
          <p:cNvPr id="138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052736"/>
            <a:ext cx="5832648" cy="5599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7208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solidFill>
                  <a:srgbClr val="CC0000"/>
                </a:solidFill>
              </a:rPr>
              <a:t>基于微处理器的</a:t>
            </a:r>
            <a:r>
              <a:rPr lang="en-US" altLang="zh-CN" sz="3200" dirty="0">
                <a:solidFill>
                  <a:srgbClr val="CC0000"/>
                </a:solidFill>
              </a:rPr>
              <a:t>PC</a:t>
            </a:r>
            <a:r>
              <a:rPr lang="zh-CN" altLang="en-US" sz="3200" dirty="0">
                <a:solidFill>
                  <a:srgbClr val="CC0000"/>
                </a:solidFill>
              </a:rPr>
              <a:t>系统</a:t>
            </a:r>
            <a:endParaRPr lang="en-US" altLang="zh-CN" sz="3200" dirty="0">
              <a:solidFill>
                <a:srgbClr val="CC0000"/>
              </a:solidFill>
            </a:endParaRPr>
          </a:p>
          <a:p>
            <a:pPr eaLnBrk="1" hangingPunct="1"/>
            <a:r>
              <a:rPr lang="zh-CN" altLang="en-US" sz="3200" dirty="0" smtClean="0">
                <a:solidFill>
                  <a:srgbClr val="008000"/>
                </a:solidFill>
              </a:rPr>
              <a:t>数制</a:t>
            </a:r>
            <a:endParaRPr lang="en-US" altLang="zh-CN" sz="3200" dirty="0" smtClean="0">
              <a:solidFill>
                <a:srgbClr val="008000"/>
              </a:solidFill>
            </a:endParaRP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eaLnBrk="1" hangingPunct="1"/>
            <a:r>
              <a:rPr lang="zh-CN" altLang="en-US" sz="3200" dirty="0" smtClean="0"/>
              <a:t>主板简介</a:t>
            </a:r>
            <a:endParaRPr lang="en-US" altLang="zh-CN" sz="3200" dirty="0" smtClean="0"/>
          </a:p>
          <a:p>
            <a:pPr eaLnBrk="1" hangingPunct="1"/>
            <a:r>
              <a:rPr lang="zh-CN" altLang="en-US" sz="3200" dirty="0"/>
              <a:t>芯片组</a:t>
            </a:r>
            <a:r>
              <a:rPr lang="zh-CN" altLang="en-US" sz="3200" dirty="0" smtClean="0"/>
              <a:t>简介</a:t>
            </a:r>
            <a:endParaRPr lang="en-US" altLang="zh-CN" sz="3200" dirty="0"/>
          </a:p>
        </p:txBody>
      </p:sp>
    </p:spTree>
    <p:extLst>
      <p:ext uri="{BB962C8B-B14F-4D97-AF65-F5344CB8AC3E}">
        <p14:creationId xmlns:p14="http://schemas.microsoft.com/office/powerpoint/2010/main" val="211074169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基于微处理器的计算机系统框架</a:t>
            </a:r>
            <a:endParaRPr lang="en-US" dirty="0"/>
          </a:p>
        </p:txBody>
      </p:sp>
      <p:sp>
        <p:nvSpPr>
          <p:cNvPr id="3" name="内容占位符 2"/>
          <p:cNvSpPr>
            <a:spLocks noGrp="1"/>
          </p:cNvSpPr>
          <p:nvPr>
            <p:ph idx="1"/>
          </p:nvPr>
        </p:nvSpPr>
        <p:spPr>
          <a:xfrm>
            <a:off x="250825" y="1052736"/>
            <a:ext cx="8642350" cy="576064"/>
          </a:xfrm>
        </p:spPr>
        <p:txBody>
          <a:bodyPr/>
          <a:lstStyle/>
          <a:p>
            <a:r>
              <a:rPr lang="zh-CN" altLang="en-US" dirty="0" smtClean="0">
                <a:solidFill>
                  <a:srgbClr val="0000FF"/>
                </a:solidFill>
              </a:rPr>
              <a:t>存储器、微处理器、</a:t>
            </a:r>
            <a:r>
              <a:rPr lang="en-US" altLang="zh-CN" dirty="0" smtClean="0">
                <a:solidFill>
                  <a:srgbClr val="0000FF"/>
                </a:solidFill>
              </a:rPr>
              <a:t>I/O</a:t>
            </a:r>
            <a:r>
              <a:rPr lang="zh-CN" altLang="en-US" dirty="0">
                <a:solidFill>
                  <a:srgbClr val="0000FF"/>
                </a:solidFill>
              </a:rPr>
              <a:t>系统</a:t>
            </a:r>
            <a:endParaRPr lang="en-US" dirty="0">
              <a:solidFill>
                <a:srgbClr val="0000FF"/>
              </a:solidFill>
            </a:endParaRPr>
          </a:p>
        </p:txBody>
      </p:sp>
      <p:pic>
        <p:nvPicPr>
          <p:cNvPr id="138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22" y="1628800"/>
            <a:ext cx="866615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3277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204864"/>
            <a:ext cx="5220072" cy="43752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标题 1"/>
          <p:cNvSpPr>
            <a:spLocks noGrp="1"/>
          </p:cNvSpPr>
          <p:nvPr>
            <p:ph type="title"/>
          </p:nvPr>
        </p:nvSpPr>
        <p:spPr/>
        <p:txBody>
          <a:bodyPr/>
          <a:lstStyle/>
          <a:p>
            <a:r>
              <a:rPr lang="zh-CN" altLang="en-US" dirty="0" smtClean="0"/>
              <a:t>存储器</a:t>
            </a:r>
            <a:endParaRPr lang="en-US" dirty="0"/>
          </a:p>
        </p:txBody>
      </p:sp>
      <p:sp>
        <p:nvSpPr>
          <p:cNvPr id="3" name="内容占位符 2"/>
          <p:cNvSpPr>
            <a:spLocks noGrp="1"/>
          </p:cNvSpPr>
          <p:nvPr>
            <p:ph idx="1"/>
          </p:nvPr>
        </p:nvSpPr>
        <p:spPr>
          <a:xfrm>
            <a:off x="250825" y="1052735"/>
            <a:ext cx="6340220" cy="5527333"/>
          </a:xfrm>
        </p:spPr>
        <p:txBody>
          <a:bodyPr/>
          <a:lstStyle/>
          <a:p>
            <a:r>
              <a:rPr lang="en-US" dirty="0" smtClean="0"/>
              <a:t>PC</a:t>
            </a:r>
            <a:r>
              <a:rPr lang="zh-CN" altLang="en-US" dirty="0" smtClean="0"/>
              <a:t>系统</a:t>
            </a:r>
            <a:r>
              <a:rPr lang="zh-CN" altLang="en-US" dirty="0" smtClean="0">
                <a:solidFill>
                  <a:srgbClr val="C00000"/>
                </a:solidFill>
              </a:rPr>
              <a:t>存储器映像图</a:t>
            </a:r>
            <a:r>
              <a:rPr lang="zh-CN" altLang="en-US" dirty="0" smtClean="0"/>
              <a:t>的一般结构</a:t>
            </a:r>
            <a:endParaRPr lang="en-US" altLang="zh-CN" dirty="0" smtClean="0"/>
          </a:p>
          <a:p>
            <a:pPr lvl="1"/>
            <a:r>
              <a:rPr lang="zh-CN" altLang="en-US" dirty="0" smtClean="0"/>
              <a:t>适用于</a:t>
            </a:r>
            <a:r>
              <a:rPr lang="en-US" altLang="zh-CN" dirty="0" smtClean="0"/>
              <a:t>IBM</a:t>
            </a:r>
            <a:r>
              <a:rPr lang="zh-CN" altLang="en-US" dirty="0" smtClean="0"/>
              <a:t>兼容</a:t>
            </a:r>
            <a:r>
              <a:rPr lang="en-US" altLang="zh-CN" dirty="0" smtClean="0"/>
              <a:t>PC</a:t>
            </a:r>
          </a:p>
          <a:p>
            <a:pPr>
              <a:buFont typeface="Wingdings" pitchFamily="2" charset="2"/>
              <a:buChar char="v"/>
            </a:pPr>
            <a:endParaRPr lang="en-US" altLang="zh-CN" dirty="0" smtClean="0">
              <a:solidFill>
                <a:srgbClr val="C00000"/>
              </a:solidFill>
            </a:endParaRPr>
          </a:p>
          <a:p>
            <a:pPr>
              <a:buFont typeface="Wingdings" pitchFamily="2" charset="2"/>
              <a:buChar char="v"/>
            </a:pPr>
            <a:r>
              <a:rPr lang="zh-CN" altLang="en-US" dirty="0" smtClean="0">
                <a:solidFill>
                  <a:srgbClr val="C00000"/>
                </a:solidFill>
              </a:rPr>
              <a:t>三个部分</a:t>
            </a:r>
            <a:endParaRPr lang="en-US" altLang="zh-CN" dirty="0" smtClean="0">
              <a:solidFill>
                <a:srgbClr val="C00000"/>
              </a:solidFill>
            </a:endParaRPr>
          </a:p>
          <a:p>
            <a:r>
              <a:rPr lang="en-US" sz="2400" dirty="0" smtClean="0"/>
              <a:t>TPA</a:t>
            </a:r>
            <a:r>
              <a:rPr lang="zh-CN" altLang="en-US" sz="2400" dirty="0" smtClean="0"/>
              <a:t>，临时程序区</a:t>
            </a:r>
            <a:endParaRPr lang="en-US" sz="2400" dirty="0" smtClean="0"/>
          </a:p>
          <a:p>
            <a:pPr lvl="1"/>
            <a:r>
              <a:rPr lang="en-US" altLang="zh-CN" sz="2400" dirty="0" smtClean="0"/>
              <a:t>Transient program</a:t>
            </a:r>
          </a:p>
          <a:p>
            <a:pPr marL="457200" lvl="1" indent="0">
              <a:buNone/>
            </a:pPr>
            <a:r>
              <a:rPr lang="en-US" altLang="zh-CN" sz="2400" dirty="0" smtClean="0"/>
              <a:t>    area</a:t>
            </a:r>
          </a:p>
          <a:p>
            <a:r>
              <a:rPr lang="zh-CN" altLang="en-US" sz="2400" dirty="0" smtClean="0"/>
              <a:t>系统区</a:t>
            </a:r>
            <a:endParaRPr lang="en-US" altLang="zh-CN" sz="2400" dirty="0" smtClean="0"/>
          </a:p>
          <a:p>
            <a:pPr lvl="1"/>
            <a:r>
              <a:rPr lang="en-US" altLang="zh-CN" sz="2400" dirty="0" smtClean="0"/>
              <a:t>System area</a:t>
            </a:r>
          </a:p>
          <a:p>
            <a:r>
              <a:rPr lang="en-US" altLang="zh-CN" sz="2400" dirty="0" smtClean="0"/>
              <a:t>XMS</a:t>
            </a:r>
            <a:r>
              <a:rPr lang="zh-CN" altLang="en-US" sz="2400" dirty="0" smtClean="0"/>
              <a:t>，扩展内存系统</a:t>
            </a:r>
            <a:endParaRPr lang="en-US" altLang="zh-CN" sz="2400" dirty="0" smtClean="0"/>
          </a:p>
          <a:p>
            <a:pPr lvl="1"/>
            <a:r>
              <a:rPr lang="en-US" altLang="zh-CN" sz="2400" dirty="0" smtClean="0"/>
              <a:t>Extended memory</a:t>
            </a:r>
          </a:p>
          <a:p>
            <a:pPr marL="457200" lvl="1" indent="0">
              <a:buNone/>
            </a:pPr>
            <a:r>
              <a:rPr lang="en-US" altLang="zh-CN" sz="2400" dirty="0"/>
              <a:t> </a:t>
            </a:r>
            <a:r>
              <a:rPr lang="en-US" altLang="zh-CN" sz="2400" dirty="0" smtClean="0"/>
              <a:t>   system</a:t>
            </a:r>
          </a:p>
        </p:txBody>
      </p:sp>
    </p:spTree>
    <p:extLst>
      <p:ext uri="{BB962C8B-B14F-4D97-AF65-F5344CB8AC3E}">
        <p14:creationId xmlns:p14="http://schemas.microsoft.com/office/powerpoint/2010/main" val="4193287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endParaRPr lang="en-US" dirty="0"/>
          </a:p>
        </p:txBody>
      </p:sp>
      <p:sp>
        <p:nvSpPr>
          <p:cNvPr id="3" name="内容占位符 2"/>
          <p:cNvSpPr>
            <a:spLocks noGrp="1"/>
          </p:cNvSpPr>
          <p:nvPr>
            <p:ph idx="1"/>
          </p:nvPr>
        </p:nvSpPr>
        <p:spPr>
          <a:xfrm>
            <a:off x="250825" y="1052736"/>
            <a:ext cx="8642350" cy="5616624"/>
          </a:xfrm>
        </p:spPr>
        <p:txBody>
          <a:bodyPr/>
          <a:lstStyle/>
          <a:p>
            <a:r>
              <a:rPr lang="zh-CN" altLang="en-US" dirty="0" smtClean="0"/>
              <a:t>基于</a:t>
            </a:r>
            <a:r>
              <a:rPr lang="en-US" altLang="zh-CN" dirty="0" smtClean="0">
                <a:solidFill>
                  <a:srgbClr val="0000FF"/>
                </a:solidFill>
              </a:rPr>
              <a:t>8086/8088</a:t>
            </a:r>
            <a:r>
              <a:rPr lang="zh-CN" altLang="en-US" dirty="0" smtClean="0"/>
              <a:t>的</a:t>
            </a:r>
            <a:r>
              <a:rPr lang="en-US" altLang="zh-CN" dirty="0" smtClean="0"/>
              <a:t>PC</a:t>
            </a:r>
            <a:r>
              <a:rPr lang="zh-CN" altLang="en-US" dirty="0" smtClean="0"/>
              <a:t>或</a:t>
            </a:r>
            <a:r>
              <a:rPr lang="en-US" altLang="zh-CN" dirty="0" smtClean="0"/>
              <a:t>XT</a:t>
            </a:r>
          </a:p>
          <a:p>
            <a:pPr lvl="1"/>
            <a:r>
              <a:rPr lang="zh-CN" altLang="en-US" sz="2400" dirty="0" smtClean="0"/>
              <a:t>只有</a:t>
            </a:r>
            <a:r>
              <a:rPr lang="en-US" altLang="zh-CN" sz="2400" dirty="0" smtClean="0"/>
              <a:t>TPA</a:t>
            </a:r>
            <a:r>
              <a:rPr lang="zh-CN" altLang="en-US" sz="2400" dirty="0" smtClean="0"/>
              <a:t>和系统区</a:t>
            </a:r>
            <a:endParaRPr lang="en-US" altLang="zh-CN" sz="2400" dirty="0" smtClean="0"/>
          </a:p>
          <a:p>
            <a:endParaRPr lang="en-US" dirty="0"/>
          </a:p>
          <a:p>
            <a:r>
              <a:rPr lang="zh-CN" altLang="en-US" dirty="0" smtClean="0"/>
              <a:t>基于</a:t>
            </a:r>
            <a:r>
              <a:rPr lang="en-US" altLang="zh-CN" dirty="0" smtClean="0">
                <a:solidFill>
                  <a:srgbClr val="0000FF"/>
                </a:solidFill>
              </a:rPr>
              <a:t>80286~Pentium 4</a:t>
            </a:r>
            <a:r>
              <a:rPr lang="zh-CN" altLang="en-US" dirty="0" smtClean="0"/>
              <a:t>的计算机系统（常称为</a:t>
            </a:r>
            <a:r>
              <a:rPr lang="en-US" altLang="zh-CN" dirty="0" smtClean="0"/>
              <a:t>AT</a:t>
            </a:r>
            <a:r>
              <a:rPr lang="zh-CN" altLang="en-US" dirty="0" smtClean="0"/>
              <a:t>）</a:t>
            </a:r>
            <a:endParaRPr lang="en-US" altLang="zh-CN" dirty="0" smtClean="0"/>
          </a:p>
          <a:p>
            <a:pPr lvl="1"/>
            <a:r>
              <a:rPr lang="zh-CN" altLang="en-US" sz="2400" dirty="0"/>
              <a:t>包含</a:t>
            </a:r>
            <a:r>
              <a:rPr lang="en-US" sz="2400" dirty="0"/>
              <a:t>TPA</a:t>
            </a:r>
            <a:r>
              <a:rPr lang="zh-CN" altLang="en-US" sz="2400" dirty="0"/>
              <a:t>、系统区、扩展内存系统</a:t>
            </a:r>
            <a:endParaRPr lang="en-US" altLang="zh-CN" sz="2400" dirty="0"/>
          </a:p>
          <a:p>
            <a:endParaRPr lang="en-US" altLang="zh-CN" dirty="0"/>
          </a:p>
          <a:p>
            <a:r>
              <a:rPr lang="en-US" dirty="0" smtClean="0"/>
              <a:t>IBM PS/1</a:t>
            </a:r>
            <a:r>
              <a:rPr lang="zh-CN" altLang="en-US" dirty="0" smtClean="0"/>
              <a:t>和</a:t>
            </a:r>
            <a:r>
              <a:rPr lang="en-US" altLang="zh-CN" dirty="0" smtClean="0"/>
              <a:t>PS/2</a:t>
            </a:r>
            <a:r>
              <a:rPr lang="zh-CN" altLang="en-US" dirty="0" smtClean="0"/>
              <a:t>具有与</a:t>
            </a:r>
            <a:r>
              <a:rPr lang="en-US" altLang="zh-CN" dirty="0" smtClean="0"/>
              <a:t>AT</a:t>
            </a:r>
            <a:r>
              <a:rPr lang="zh-CN" altLang="en-US" dirty="0" smtClean="0"/>
              <a:t>相同的的存储器结构</a:t>
            </a:r>
            <a:endParaRPr lang="en-US" altLang="zh-CN" dirty="0" smtClean="0"/>
          </a:p>
          <a:p>
            <a:pPr lvl="1"/>
            <a:r>
              <a:rPr lang="zh-CN" altLang="en-US" sz="2400" dirty="0" smtClean="0"/>
              <a:t>又称为</a:t>
            </a:r>
            <a:r>
              <a:rPr lang="en-US" altLang="zh-CN" sz="2400" dirty="0" smtClean="0">
                <a:solidFill>
                  <a:srgbClr val="0000FF"/>
                </a:solidFill>
              </a:rPr>
              <a:t>ISA</a:t>
            </a:r>
            <a:r>
              <a:rPr lang="zh-CN" altLang="en-US" sz="2400" dirty="0" smtClean="0">
                <a:solidFill>
                  <a:srgbClr val="0000FF"/>
                </a:solidFill>
              </a:rPr>
              <a:t>机，或</a:t>
            </a:r>
            <a:r>
              <a:rPr lang="en-US" altLang="zh-CN" sz="2400" dirty="0" smtClean="0">
                <a:solidFill>
                  <a:srgbClr val="0000FF"/>
                </a:solidFill>
              </a:rPr>
              <a:t>EISA</a:t>
            </a:r>
            <a:r>
              <a:rPr lang="zh-CN" altLang="en-US" sz="2400" dirty="0" smtClean="0">
                <a:solidFill>
                  <a:srgbClr val="0000FF"/>
                </a:solidFill>
              </a:rPr>
              <a:t>机</a:t>
            </a:r>
            <a:r>
              <a:rPr lang="zh-CN" altLang="en-US" sz="2400" dirty="0" smtClean="0"/>
              <a:t>；</a:t>
            </a:r>
            <a:r>
              <a:rPr lang="en-US" sz="2400" dirty="0" smtClean="0"/>
              <a:t>PS/2</a:t>
            </a:r>
            <a:r>
              <a:rPr lang="zh-CN" altLang="en-US" sz="2400" dirty="0" smtClean="0"/>
              <a:t>可能是微通道体系结构系统，或</a:t>
            </a:r>
            <a:r>
              <a:rPr lang="en-US" altLang="zh-CN" sz="2400" dirty="0" smtClean="0"/>
              <a:t>ISA</a:t>
            </a:r>
            <a:r>
              <a:rPr lang="zh-CN" altLang="en-US" sz="2400" dirty="0" smtClean="0"/>
              <a:t>系统</a:t>
            </a:r>
            <a:endParaRPr lang="en-US" sz="2400" dirty="0"/>
          </a:p>
          <a:p>
            <a:pPr lvl="1"/>
            <a:r>
              <a:rPr lang="en-US" sz="2400" dirty="0" smtClean="0">
                <a:solidFill>
                  <a:srgbClr val="0000FF"/>
                </a:solidFill>
              </a:rPr>
              <a:t>ISA</a:t>
            </a:r>
            <a:r>
              <a:rPr lang="zh-CN" altLang="en-US" sz="2400" dirty="0" smtClean="0">
                <a:solidFill>
                  <a:srgbClr val="0000FF"/>
                </a:solidFill>
              </a:rPr>
              <a:t>：</a:t>
            </a:r>
            <a:r>
              <a:rPr lang="en-US" altLang="zh-CN" sz="2400" dirty="0" smtClean="0"/>
              <a:t>Industry Standard Architecture</a:t>
            </a:r>
          </a:p>
          <a:p>
            <a:pPr lvl="1"/>
            <a:r>
              <a:rPr lang="en-US" sz="2400" dirty="0" smtClean="0">
                <a:solidFill>
                  <a:srgbClr val="0000FF"/>
                </a:solidFill>
              </a:rPr>
              <a:t>EISA</a:t>
            </a:r>
            <a:r>
              <a:rPr lang="zh-CN" altLang="en-US" sz="2400" dirty="0" smtClean="0">
                <a:solidFill>
                  <a:srgbClr val="0000FF"/>
                </a:solidFill>
              </a:rPr>
              <a:t>：</a:t>
            </a:r>
            <a:r>
              <a:rPr lang="en-US" altLang="zh-CN" sz="2400" dirty="0" smtClean="0"/>
              <a:t>Extended ISA</a:t>
            </a:r>
          </a:p>
          <a:p>
            <a:pPr lvl="1"/>
            <a:r>
              <a:rPr lang="zh-CN" altLang="en-US" sz="2400" dirty="0">
                <a:solidFill>
                  <a:srgbClr val="0000FF"/>
                </a:solidFill>
              </a:rPr>
              <a:t>微</a:t>
            </a:r>
            <a:r>
              <a:rPr lang="zh-CN" altLang="en-US" sz="2400" dirty="0" smtClean="0">
                <a:solidFill>
                  <a:srgbClr val="0000FF"/>
                </a:solidFill>
              </a:rPr>
              <a:t>通道：</a:t>
            </a:r>
            <a:r>
              <a:rPr lang="en-US" altLang="zh-CN" sz="2400" dirty="0" smtClean="0"/>
              <a:t>Micro-channel</a:t>
            </a:r>
            <a:r>
              <a:rPr lang="zh-CN" altLang="en-US" sz="2400" dirty="0" smtClean="0"/>
              <a:t>，</a:t>
            </a:r>
            <a:r>
              <a:rPr lang="en-US" altLang="zh-CN" sz="2400" dirty="0" smtClean="0"/>
              <a:t>16/32</a:t>
            </a:r>
            <a:r>
              <a:rPr lang="zh-CN" altLang="en-US" sz="2400" dirty="0" smtClean="0"/>
              <a:t>位总线</a:t>
            </a:r>
            <a:endParaRPr lang="en-US" sz="2400" dirty="0"/>
          </a:p>
        </p:txBody>
      </p:sp>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a:t>
            </a:r>
            <a:endParaRPr lang="en-US" dirty="0"/>
          </a:p>
        </p:txBody>
      </p:sp>
      <p:sp>
        <p:nvSpPr>
          <p:cNvPr id="3" name="内容占位符 2"/>
          <p:cNvSpPr>
            <a:spLocks noGrp="1"/>
          </p:cNvSpPr>
          <p:nvPr>
            <p:ph idx="1"/>
          </p:nvPr>
        </p:nvSpPr>
        <p:spPr>
          <a:xfrm>
            <a:off x="71313" y="1052736"/>
            <a:ext cx="8893175" cy="5616624"/>
          </a:xfrm>
        </p:spPr>
        <p:txBody>
          <a:bodyPr/>
          <a:lstStyle/>
          <a:p>
            <a:r>
              <a:rPr lang="en-US" sz="2400" dirty="0" smtClean="0"/>
              <a:t>PCI</a:t>
            </a:r>
            <a:r>
              <a:rPr lang="zh-CN" altLang="en-US" sz="2400" dirty="0" smtClean="0"/>
              <a:t>，</a:t>
            </a:r>
            <a:r>
              <a:rPr lang="en-US" sz="2400" dirty="0" smtClean="0"/>
              <a:t>Peripheral </a:t>
            </a:r>
            <a:r>
              <a:rPr lang="en-US" sz="2400" dirty="0"/>
              <a:t>Component </a:t>
            </a:r>
            <a:r>
              <a:rPr lang="en-US" sz="2400" dirty="0" smtClean="0"/>
              <a:t>Interconnect，</a:t>
            </a:r>
            <a:r>
              <a:rPr lang="zh-CN" altLang="en-US" sz="2400" dirty="0"/>
              <a:t>外设部件互联</a:t>
            </a:r>
          </a:p>
          <a:p>
            <a:pPr lvl="1"/>
            <a:r>
              <a:rPr lang="en-US" sz="2400" dirty="0"/>
              <a:t>Pentium</a:t>
            </a:r>
            <a:r>
              <a:rPr lang="zh-CN" altLang="en-US" sz="2400" dirty="0"/>
              <a:t>微处理器和</a:t>
            </a:r>
            <a:r>
              <a:rPr lang="en-US" sz="2400" dirty="0"/>
              <a:t>ATX</a:t>
            </a:r>
            <a:r>
              <a:rPr lang="zh-CN" altLang="en-US" sz="2400" dirty="0"/>
              <a:t>类型</a:t>
            </a:r>
            <a:r>
              <a:rPr lang="zh-CN" altLang="en-US" sz="2400" dirty="0" smtClean="0"/>
              <a:t>机器</a:t>
            </a:r>
            <a:endParaRPr lang="en-US" altLang="zh-CN" sz="2400" dirty="0" smtClean="0"/>
          </a:p>
          <a:p>
            <a:pPr lvl="1"/>
            <a:endParaRPr lang="en-US" sz="2400" dirty="0" smtClean="0"/>
          </a:p>
          <a:p>
            <a:r>
              <a:rPr lang="en-US" sz="2400" dirty="0" smtClean="0"/>
              <a:t>VESA</a:t>
            </a:r>
            <a:r>
              <a:rPr lang="zh-CN" altLang="en-US" sz="2400" dirty="0" smtClean="0"/>
              <a:t>（</a:t>
            </a:r>
            <a:r>
              <a:rPr lang="zh-CN" altLang="en-US" sz="2400" dirty="0"/>
              <a:t>或</a:t>
            </a:r>
            <a:r>
              <a:rPr lang="en-US" altLang="zh-CN" sz="2400" dirty="0" smtClean="0"/>
              <a:t>VL</a:t>
            </a:r>
            <a:r>
              <a:rPr lang="zh-CN" altLang="en-US" sz="2400" dirty="0" smtClean="0"/>
              <a:t>）局部总线，将</a:t>
            </a:r>
            <a:r>
              <a:rPr lang="zh-CN" altLang="en-US" sz="2400" dirty="0"/>
              <a:t>磁盘</a:t>
            </a:r>
            <a:r>
              <a:rPr lang="zh-CN" altLang="en-US" sz="2400" dirty="0" smtClean="0"/>
              <a:t>和显示器接口连到微处理器</a:t>
            </a:r>
            <a:endParaRPr lang="en-US" altLang="zh-CN" sz="2400" dirty="0" smtClean="0"/>
          </a:p>
          <a:p>
            <a:pPr lvl="1"/>
            <a:r>
              <a:rPr lang="en-US" sz="2400" dirty="0" smtClean="0"/>
              <a:t>80486 PC</a:t>
            </a:r>
            <a:r>
              <a:rPr lang="zh-CN" altLang="en-US" sz="2400" dirty="0" smtClean="0"/>
              <a:t>机</a:t>
            </a:r>
            <a:endParaRPr lang="en-US" altLang="zh-CN" sz="2400" dirty="0" smtClean="0"/>
          </a:p>
          <a:p>
            <a:pPr lvl="1"/>
            <a:r>
              <a:rPr lang="zh-CN" altLang="en-US" sz="2400" dirty="0">
                <a:solidFill>
                  <a:srgbClr val="0000FF"/>
                </a:solidFill>
              </a:rPr>
              <a:t>局部</a:t>
            </a:r>
            <a:r>
              <a:rPr lang="zh-CN" altLang="en-US" sz="2400" dirty="0" smtClean="0">
                <a:solidFill>
                  <a:srgbClr val="0000FF"/>
                </a:solidFill>
              </a:rPr>
              <a:t>总线</a:t>
            </a:r>
            <a:r>
              <a:rPr lang="zh-CN" altLang="en-US" sz="2400" dirty="0" smtClean="0"/>
              <a:t>是</a:t>
            </a:r>
            <a:r>
              <a:rPr lang="zh-CN" altLang="en-US" sz="2400" dirty="0"/>
              <a:t>指来自处理器的延伸线路</a:t>
            </a:r>
            <a:r>
              <a:rPr lang="en-US" altLang="zh-CN" sz="2400" dirty="0"/>
              <a:t>,</a:t>
            </a:r>
            <a:r>
              <a:rPr lang="zh-CN" altLang="en-US" sz="2400" dirty="0"/>
              <a:t>与处理器</a:t>
            </a:r>
            <a:r>
              <a:rPr lang="zh-CN" altLang="en-US" sz="2400" dirty="0" smtClean="0"/>
              <a:t>同步操作。</a:t>
            </a:r>
            <a:endParaRPr lang="en-US" altLang="zh-CN" sz="2400" dirty="0" smtClean="0"/>
          </a:p>
          <a:p>
            <a:pPr lvl="1"/>
            <a:endParaRPr lang="en-US" sz="2400" dirty="0"/>
          </a:p>
          <a:p>
            <a:r>
              <a:rPr lang="zh-CN" altLang="en-US" sz="2400" dirty="0" smtClean="0"/>
              <a:t>更新的总线</a:t>
            </a:r>
            <a:endParaRPr lang="en-US" altLang="zh-CN" sz="2400" dirty="0" smtClean="0"/>
          </a:p>
          <a:p>
            <a:pPr lvl="1"/>
            <a:r>
              <a:rPr lang="en-US" sz="2400" dirty="0" smtClean="0"/>
              <a:t>USB</a:t>
            </a:r>
            <a:r>
              <a:rPr lang="zh-CN" altLang="en-US" sz="2400" dirty="0" smtClean="0"/>
              <a:t>，</a:t>
            </a:r>
            <a:r>
              <a:rPr lang="en-US" altLang="zh-CN" sz="2400" dirty="0" smtClean="0"/>
              <a:t>Universal Serial Bus</a:t>
            </a:r>
          </a:p>
          <a:p>
            <a:pPr lvl="1"/>
            <a:r>
              <a:rPr lang="en-US" sz="2400" dirty="0" smtClean="0"/>
              <a:t>AGP</a:t>
            </a:r>
            <a:r>
              <a:rPr lang="zh-CN" altLang="en-US" sz="2400" dirty="0" smtClean="0"/>
              <a:t>，</a:t>
            </a:r>
            <a:r>
              <a:rPr lang="en-US" altLang="zh-CN" sz="2400" dirty="0" smtClean="0"/>
              <a:t>Advanced Graphics Port</a:t>
            </a:r>
          </a:p>
          <a:p>
            <a:pPr lvl="1"/>
            <a:r>
              <a:rPr lang="en-US" sz="2400" dirty="0" smtClean="0"/>
              <a:t>SATA</a:t>
            </a:r>
            <a:r>
              <a:rPr lang="zh-CN" altLang="en-US" sz="2400" dirty="0" smtClean="0"/>
              <a:t>，</a:t>
            </a:r>
            <a:r>
              <a:rPr lang="en-US" altLang="zh-CN" sz="2400" dirty="0" smtClean="0"/>
              <a:t>Serial ATA interface</a:t>
            </a:r>
          </a:p>
          <a:p>
            <a:pPr lvl="1"/>
            <a:r>
              <a:rPr lang="en-US" sz="2400" dirty="0" smtClean="0"/>
              <a:t>PCI Express </a:t>
            </a:r>
            <a:endParaRPr lang="en-US" sz="2400" dirty="0"/>
          </a:p>
        </p:txBody>
      </p:sp>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DOS</a:t>
            </a:r>
            <a:r>
              <a:rPr lang="zh-CN" altLang="en-US" dirty="0" smtClean="0"/>
              <a:t>系统的存储器映像</a:t>
            </a:r>
            <a:endParaRPr lang="en-US" dirty="0"/>
          </a:p>
        </p:txBody>
      </p:sp>
      <p:sp>
        <p:nvSpPr>
          <p:cNvPr id="3" name="内容占位符 2"/>
          <p:cNvSpPr>
            <a:spLocks noGrp="1"/>
          </p:cNvSpPr>
          <p:nvPr>
            <p:ph idx="1"/>
          </p:nvPr>
        </p:nvSpPr>
        <p:spPr>
          <a:xfrm>
            <a:off x="250825" y="1052736"/>
            <a:ext cx="4537199" cy="5616624"/>
          </a:xfrm>
        </p:spPr>
        <p:txBody>
          <a:bodyPr/>
          <a:lstStyle/>
          <a:p>
            <a:r>
              <a:rPr lang="zh-CN" altLang="en-US" dirty="0" smtClean="0">
                <a:solidFill>
                  <a:srgbClr val="C00000"/>
                </a:solidFill>
              </a:rPr>
              <a:t>临时程序区</a:t>
            </a:r>
            <a:r>
              <a:rPr lang="en-US" dirty="0" smtClean="0">
                <a:solidFill>
                  <a:srgbClr val="C00000"/>
                </a:solidFill>
              </a:rPr>
              <a:t>TPA</a:t>
            </a:r>
            <a:r>
              <a:rPr lang="zh-CN" altLang="en-US" dirty="0">
                <a:solidFill>
                  <a:srgbClr val="C00000"/>
                </a:solidFill>
              </a:rPr>
              <a:t>，</a:t>
            </a:r>
            <a:r>
              <a:rPr lang="en-US" altLang="zh-CN" dirty="0">
                <a:solidFill>
                  <a:srgbClr val="C00000"/>
                </a:solidFill>
              </a:rPr>
              <a:t>640KB</a:t>
            </a:r>
            <a:endParaRPr lang="en-US" dirty="0" smtClean="0">
              <a:solidFill>
                <a:srgbClr val="C00000"/>
              </a:solidFill>
            </a:endParaRPr>
          </a:p>
          <a:p>
            <a:pPr lvl="1"/>
            <a:r>
              <a:rPr lang="zh-CN" altLang="en-US" dirty="0" smtClean="0"/>
              <a:t>驻留</a:t>
            </a:r>
            <a:r>
              <a:rPr lang="en-US" altLang="zh-CN" dirty="0" smtClean="0"/>
              <a:t>DOS</a:t>
            </a:r>
            <a:r>
              <a:rPr lang="zh-CN" altLang="en-US" dirty="0" smtClean="0"/>
              <a:t>操作系统和其他控制计算机系统的程序</a:t>
            </a:r>
            <a:endParaRPr lang="en-US" altLang="zh-CN" dirty="0" smtClean="0"/>
          </a:p>
          <a:p>
            <a:endParaRPr lang="en-US" dirty="0" smtClean="0"/>
          </a:p>
          <a:p>
            <a:pPr lvl="1"/>
            <a:r>
              <a:rPr lang="en-US" dirty="0" smtClean="0">
                <a:solidFill>
                  <a:srgbClr val="0000FF"/>
                </a:solidFill>
              </a:rPr>
              <a:t>BIOS</a:t>
            </a:r>
            <a:r>
              <a:rPr lang="zh-CN" altLang="en-US" dirty="0" smtClean="0">
                <a:solidFill>
                  <a:srgbClr val="0000FF"/>
                </a:solidFill>
              </a:rPr>
              <a:t>和</a:t>
            </a:r>
            <a:r>
              <a:rPr lang="en-US" altLang="zh-CN" dirty="0" smtClean="0">
                <a:solidFill>
                  <a:srgbClr val="0000FF"/>
                </a:solidFill>
              </a:rPr>
              <a:t>DOS</a:t>
            </a:r>
            <a:r>
              <a:rPr lang="zh-CN" altLang="en-US" dirty="0" smtClean="0">
                <a:solidFill>
                  <a:srgbClr val="0000FF"/>
                </a:solidFill>
              </a:rPr>
              <a:t>通信区</a:t>
            </a:r>
            <a:r>
              <a:rPr lang="zh-CN" altLang="en-US" dirty="0" smtClean="0"/>
              <a:t>包含程序访问</a:t>
            </a:r>
            <a:r>
              <a:rPr lang="en-US" altLang="zh-CN" dirty="0" smtClean="0"/>
              <a:t>I/O</a:t>
            </a:r>
            <a:r>
              <a:rPr lang="zh-CN" altLang="en-US" dirty="0" smtClean="0"/>
              <a:t>设备的临时数据和计算机系统的内部特征，随系统的操作而变化。</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692727504"/>
              </p:ext>
            </p:extLst>
          </p:nvPr>
        </p:nvGraphicFramePr>
        <p:xfrm>
          <a:off x="4860032" y="1124744"/>
          <a:ext cx="4104456" cy="5461244"/>
        </p:xfrm>
        <a:graphic>
          <a:graphicData uri="http://schemas.openxmlformats.org/drawingml/2006/table">
            <a:tbl>
              <a:tblPr firstRow="1" bandRow="1">
                <a:tableStyleId>{F5AB1C69-6EDB-4FF4-983F-18BD219EF322}</a:tableStyleId>
              </a:tblPr>
              <a:tblGrid>
                <a:gridCol w="1296144">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tblGrid>
              <a:tr h="450912">
                <a:tc>
                  <a:txBody>
                    <a:bodyPr/>
                    <a:lstStyle/>
                    <a:p>
                      <a:pPr algn="r">
                        <a:lnSpc>
                          <a:spcPts val="1000"/>
                        </a:lnSpc>
                      </a:pPr>
                      <a:r>
                        <a:rPr lang="en-US" sz="2000" b="1" dirty="0" smtClean="0">
                          <a:solidFill>
                            <a:schemeClr val="tx1"/>
                          </a:solidFill>
                        </a:rPr>
                        <a:t>9FFFF</a:t>
                      </a: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smtClean="0">
                          <a:solidFill>
                            <a:schemeClr val="tx1"/>
                          </a:solidFill>
                        </a:rPr>
                        <a:t>MSDOS</a:t>
                      </a:r>
                      <a:r>
                        <a:rPr lang="zh-CN" altLang="en-US" sz="2400" b="0" dirty="0" smtClean="0">
                          <a:solidFill>
                            <a:schemeClr val="tx1"/>
                          </a:solidFill>
                        </a:rPr>
                        <a:t>程序</a:t>
                      </a:r>
                      <a:endParaRPr 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03644">
                <a:tc>
                  <a:txBody>
                    <a:bodyPr/>
                    <a:lstStyle/>
                    <a:p>
                      <a:pPr algn="r">
                        <a:lnSpc>
                          <a:spcPts val="1000"/>
                        </a:lnSpc>
                      </a:pPr>
                      <a:r>
                        <a:rPr lang="en-US" sz="2000" b="1" dirty="0" smtClean="0"/>
                        <a:t>9</a:t>
                      </a:r>
                      <a:r>
                        <a:rPr lang="en-US" altLang="zh-CN" sz="2000" b="1" dirty="0" smtClean="0"/>
                        <a:t>FFF0</a:t>
                      </a:r>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r>
                        <a:rPr lang="en-US" sz="2000" b="1" dirty="0" smtClean="0"/>
                        <a:t>08</a:t>
                      </a:r>
                      <a:r>
                        <a:rPr lang="en-US" altLang="zh-CN" sz="2000" b="1" dirty="0" smtClean="0"/>
                        <a:t>E</a:t>
                      </a:r>
                      <a:r>
                        <a:rPr lang="en-US" sz="2000" b="1" dirty="0" smtClean="0"/>
                        <a:t>3</a:t>
                      </a:r>
                      <a:r>
                        <a:rPr lang="en-US" altLang="zh-CN" sz="2000" b="1" dirty="0" smtClean="0"/>
                        <a:t>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空闲</a:t>
                      </a:r>
                      <a:r>
                        <a:rPr lang="en-US" altLang="zh-CN" sz="2400" dirty="0" smtClean="0"/>
                        <a:t>TPA</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0912">
                <a:tc>
                  <a:txBody>
                    <a:bodyPr/>
                    <a:lstStyle/>
                    <a:p>
                      <a:pPr algn="r">
                        <a:lnSpc>
                          <a:spcPts val="1000"/>
                        </a:lnSpc>
                      </a:pPr>
                      <a:r>
                        <a:rPr lang="en-US" sz="2000" b="1" dirty="0" smtClean="0"/>
                        <a:t>08490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COMMAND.COM</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0912">
                <a:tc>
                  <a:txBody>
                    <a:bodyPr/>
                    <a:lstStyle/>
                    <a:p>
                      <a:pPr algn="r">
                        <a:lnSpc>
                          <a:spcPts val="1000"/>
                        </a:lnSpc>
                      </a:pPr>
                      <a:r>
                        <a:rPr lang="en-US" sz="2000" b="1" dirty="0" smtClean="0"/>
                        <a:t>02530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设备驱动程序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0912">
                <a:tc>
                  <a:txBody>
                    <a:bodyPr/>
                    <a:lstStyle/>
                    <a:p>
                      <a:pPr algn="r">
                        <a:lnSpc>
                          <a:spcPts val="1000"/>
                        </a:lnSpc>
                      </a:pPr>
                      <a:r>
                        <a:rPr lang="en-US" sz="2000" b="1" dirty="0" smtClean="0"/>
                        <a:t>01160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MSDO</a:t>
                      </a:r>
                      <a:r>
                        <a:rPr lang="en-US" altLang="zh-CN" sz="2400" dirty="0" smtClean="0"/>
                        <a:t>S</a:t>
                      </a:r>
                      <a:r>
                        <a:rPr lang="zh-CN" altLang="en-US" sz="2400" dirty="0" smtClean="0"/>
                        <a:t>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0912">
                <a:tc>
                  <a:txBody>
                    <a:bodyPr/>
                    <a:lstStyle/>
                    <a:p>
                      <a:pPr algn="r">
                        <a:lnSpc>
                          <a:spcPts val="1000"/>
                        </a:lnSpc>
                      </a:pPr>
                      <a:r>
                        <a:rPr lang="en-US" sz="2000" b="1" dirty="0" smtClean="0"/>
                        <a:t>00700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IO.SYS</a:t>
                      </a:r>
                      <a:r>
                        <a:rPr lang="zh-CN" altLang="en-US" sz="2400" dirty="0" smtClean="0"/>
                        <a:t>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0912">
                <a:tc>
                  <a:txBody>
                    <a:bodyPr/>
                    <a:lstStyle/>
                    <a:p>
                      <a:pPr marL="0" marR="0" indent="0" algn="r" defTabSz="914400" rtl="0" eaLnBrk="1" fontAlgn="auto" latinLnBrk="0" hangingPunct="1">
                        <a:lnSpc>
                          <a:spcPts val="1000"/>
                        </a:lnSpc>
                        <a:spcBef>
                          <a:spcPts val="0"/>
                        </a:spcBef>
                        <a:spcAft>
                          <a:spcPts val="0"/>
                        </a:spcAft>
                        <a:buClrTx/>
                        <a:buSzTx/>
                        <a:buFontTx/>
                        <a:buNone/>
                        <a:tabLst/>
                        <a:defRPr/>
                      </a:pPr>
                      <a:r>
                        <a:rPr lang="en-US" sz="2000" b="1" dirty="0" smtClean="0"/>
                        <a:t>00500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DOS</a:t>
                      </a:r>
                      <a:r>
                        <a:rPr lang="zh-CN" altLang="en-US" sz="2400" dirty="0" smtClean="0"/>
                        <a:t>通信区</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50912">
                <a:tc>
                  <a:txBody>
                    <a:bodyPr/>
                    <a:lstStyle/>
                    <a:p>
                      <a:pPr marL="0" marR="0" indent="0" algn="r" defTabSz="914400" rtl="0" eaLnBrk="1" fontAlgn="auto" latinLnBrk="0" hangingPunct="1">
                        <a:lnSpc>
                          <a:spcPts val="1000"/>
                        </a:lnSpc>
                        <a:spcBef>
                          <a:spcPts val="0"/>
                        </a:spcBef>
                        <a:spcAft>
                          <a:spcPts val="0"/>
                        </a:spcAft>
                        <a:buClrTx/>
                        <a:buSzTx/>
                        <a:buFontTx/>
                        <a:buNone/>
                        <a:tabLst/>
                        <a:defRPr/>
                      </a:pPr>
                      <a:r>
                        <a:rPr lang="en-US" sz="2000" b="1" dirty="0" smtClean="0"/>
                        <a:t>00400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BIO</a:t>
                      </a:r>
                      <a:r>
                        <a:rPr lang="en-US" altLang="zh-CN" sz="2400" dirty="0" smtClean="0"/>
                        <a:t>S</a:t>
                      </a:r>
                      <a:r>
                        <a:rPr lang="zh-CN" altLang="en-US" sz="2400" dirty="0" smtClean="0"/>
                        <a:t>通信区</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50912">
                <a:tc>
                  <a:txBody>
                    <a:bodyPr/>
                    <a:lstStyle/>
                    <a:p>
                      <a:pPr algn="r">
                        <a:lnSpc>
                          <a:spcPts val="1000"/>
                        </a:lnSpc>
                      </a:pPr>
                      <a:r>
                        <a:rPr lang="en-US" sz="2000" b="1" dirty="0" smtClean="0"/>
                        <a:t>00000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中断向量</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101841"/>
            <a:ext cx="2031375" cy="25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DOS</a:t>
            </a:r>
            <a:r>
              <a:rPr lang="zh-CN" altLang="en-US" dirty="0"/>
              <a:t>系统的存储器映像</a:t>
            </a:r>
            <a:endParaRPr lang="en-US" dirty="0"/>
          </a:p>
        </p:txBody>
      </p:sp>
      <p:sp>
        <p:nvSpPr>
          <p:cNvPr id="3" name="内容占位符 2"/>
          <p:cNvSpPr>
            <a:spLocks noGrp="1"/>
          </p:cNvSpPr>
          <p:nvPr>
            <p:ph idx="1"/>
          </p:nvPr>
        </p:nvSpPr>
        <p:spPr>
          <a:xfrm>
            <a:off x="250825" y="1052736"/>
            <a:ext cx="4393183" cy="3240360"/>
          </a:xfrm>
        </p:spPr>
        <p:txBody>
          <a:bodyPr/>
          <a:lstStyle/>
          <a:p>
            <a:r>
              <a:rPr lang="zh-CN" altLang="en-US" dirty="0" smtClean="0">
                <a:solidFill>
                  <a:srgbClr val="C00000"/>
                </a:solidFill>
              </a:rPr>
              <a:t>系统区</a:t>
            </a:r>
            <a:endParaRPr lang="en-US" altLang="zh-CN" dirty="0" smtClean="0">
              <a:solidFill>
                <a:srgbClr val="C00000"/>
              </a:solidFill>
            </a:endParaRPr>
          </a:p>
          <a:p>
            <a:pPr lvl="1"/>
            <a:r>
              <a:rPr lang="zh-CN" altLang="en-US" sz="2400" dirty="0" smtClean="0"/>
              <a:t>位于</a:t>
            </a:r>
            <a:r>
              <a:rPr lang="en-US" altLang="zh-CN" sz="2400" dirty="0" smtClean="0"/>
              <a:t>C8000~DFFFFH</a:t>
            </a:r>
            <a:r>
              <a:rPr lang="zh-CN" altLang="en-US" sz="2400" dirty="0" smtClean="0"/>
              <a:t>的区域通常是开放的，即空闲的，用于</a:t>
            </a:r>
            <a:r>
              <a:rPr lang="en-US" altLang="zh-CN" sz="2400" dirty="0" smtClean="0"/>
              <a:t>PC</a:t>
            </a:r>
            <a:r>
              <a:rPr lang="zh-CN" altLang="en-US" sz="2400" dirty="0" smtClean="0"/>
              <a:t>或</a:t>
            </a:r>
            <a:r>
              <a:rPr lang="en-US" altLang="zh-CN" sz="2400" dirty="0" smtClean="0"/>
              <a:t>XT</a:t>
            </a:r>
            <a:r>
              <a:rPr lang="zh-CN" altLang="en-US" sz="2400" dirty="0" smtClean="0"/>
              <a:t>系统中的扩展内存系统（</a:t>
            </a:r>
            <a:r>
              <a:rPr lang="en-US" altLang="zh-CN" sz="2400" dirty="0" smtClean="0"/>
              <a:t>EMS</a:t>
            </a:r>
            <a:r>
              <a:rPr lang="zh-CN" altLang="en-US" sz="2400" dirty="0" smtClean="0"/>
              <a:t>），或</a:t>
            </a:r>
            <a:r>
              <a:rPr lang="en-US" altLang="zh-CN" sz="2400" dirty="0" smtClean="0"/>
              <a:t>AT</a:t>
            </a:r>
            <a:r>
              <a:rPr lang="zh-CN" altLang="en-US" sz="2400" dirty="0" smtClean="0"/>
              <a:t>系统的上位内存系统。其使用取决于系统及其配置。</a:t>
            </a:r>
            <a:endParaRPr lang="en-US" altLang="zh-CN" sz="2400" dirty="0" smtClean="0"/>
          </a:p>
        </p:txBody>
      </p:sp>
      <p:pic>
        <p:nvPicPr>
          <p:cNvPr id="139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052736"/>
            <a:ext cx="3126110"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4093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188913"/>
            <a:ext cx="8424863" cy="719137"/>
          </a:xfrm>
        </p:spPr>
        <p:txBody>
          <a:bodyPr/>
          <a:lstStyle/>
          <a:p>
            <a:pPr eaLnBrk="1" hangingPunct="1"/>
            <a:r>
              <a:rPr lang="zh-CN" altLang="en-US" sz="4000" b="1" smtClean="0">
                <a:ea typeface="楷体_GB2312" pitchFamily="49" charset="-122"/>
              </a:rPr>
              <a:t>教学目的</a:t>
            </a:r>
          </a:p>
        </p:txBody>
      </p:sp>
      <p:sp>
        <p:nvSpPr>
          <p:cNvPr id="4099" name="Rectangle 3"/>
          <p:cNvSpPr>
            <a:spLocks noGrp="1" noChangeArrowheads="1"/>
          </p:cNvSpPr>
          <p:nvPr>
            <p:ph type="body" idx="1"/>
          </p:nvPr>
        </p:nvSpPr>
        <p:spPr>
          <a:xfrm>
            <a:off x="395288" y="1268413"/>
            <a:ext cx="8497192" cy="4897437"/>
          </a:xfrm>
        </p:spPr>
        <p:txBody>
          <a:bodyPr/>
          <a:lstStyle/>
          <a:p>
            <a:pPr eaLnBrk="1" hangingPunct="1">
              <a:lnSpc>
                <a:spcPct val="80000"/>
              </a:lnSpc>
            </a:pPr>
            <a:r>
              <a:rPr lang="zh-CN" altLang="en-US" sz="2400" dirty="0" smtClean="0"/>
              <a:t>硬件系列课程之一</a:t>
            </a:r>
          </a:p>
          <a:p>
            <a:pPr lvl="1" eaLnBrk="1" hangingPunct="1">
              <a:lnSpc>
                <a:spcPct val="80000"/>
              </a:lnSpc>
            </a:pPr>
            <a:r>
              <a:rPr lang="zh-CN" altLang="en-US" sz="2400" dirty="0" smtClean="0">
                <a:solidFill>
                  <a:srgbClr val="3333CC"/>
                </a:solidFill>
              </a:rPr>
              <a:t>计算机组成原理</a:t>
            </a:r>
          </a:p>
          <a:p>
            <a:pPr lvl="2" eaLnBrk="1" hangingPunct="1">
              <a:lnSpc>
                <a:spcPct val="80000"/>
              </a:lnSpc>
            </a:pPr>
            <a:r>
              <a:rPr lang="zh-CN" altLang="en-US" sz="2000" dirty="0" smtClean="0">
                <a:solidFill>
                  <a:srgbClr val="3333CC"/>
                </a:solidFill>
              </a:rPr>
              <a:t>对计算机系统的基本组成和工作机制有了比较透彻的理解</a:t>
            </a:r>
          </a:p>
          <a:p>
            <a:pPr lvl="1" eaLnBrk="1" hangingPunct="1">
              <a:lnSpc>
                <a:spcPct val="80000"/>
              </a:lnSpc>
            </a:pPr>
            <a:r>
              <a:rPr lang="zh-CN" altLang="en-US" sz="2400" dirty="0" smtClean="0">
                <a:solidFill>
                  <a:srgbClr val="CC0000"/>
                </a:solidFill>
              </a:rPr>
              <a:t>微机原理与系统</a:t>
            </a:r>
          </a:p>
          <a:p>
            <a:pPr lvl="1" eaLnBrk="1" hangingPunct="1">
              <a:lnSpc>
                <a:spcPct val="80000"/>
              </a:lnSpc>
            </a:pPr>
            <a:r>
              <a:rPr lang="zh-CN" altLang="en-US" sz="2400" dirty="0" smtClean="0">
                <a:solidFill>
                  <a:srgbClr val="3333CC"/>
                </a:solidFill>
              </a:rPr>
              <a:t>计算机体系结构</a:t>
            </a:r>
          </a:p>
          <a:p>
            <a:pPr lvl="2" eaLnBrk="1" hangingPunct="1">
              <a:lnSpc>
                <a:spcPct val="80000"/>
              </a:lnSpc>
            </a:pPr>
            <a:r>
              <a:rPr lang="zh-CN" altLang="en-US" sz="2000" dirty="0" smtClean="0">
                <a:solidFill>
                  <a:srgbClr val="3333CC"/>
                </a:solidFill>
              </a:rPr>
              <a:t>重点论述计算机系统的各种基本结构、设计技术和性能定量分析方法</a:t>
            </a:r>
          </a:p>
          <a:p>
            <a:pPr eaLnBrk="1" hangingPunct="1">
              <a:lnSpc>
                <a:spcPct val="80000"/>
              </a:lnSpc>
            </a:pPr>
            <a:endParaRPr lang="zh-CN" altLang="en-US" sz="2400" dirty="0" smtClean="0">
              <a:solidFill>
                <a:srgbClr val="3333CC"/>
              </a:solidFill>
            </a:endParaRPr>
          </a:p>
          <a:p>
            <a:pPr eaLnBrk="1" hangingPunct="1">
              <a:lnSpc>
                <a:spcPct val="80000"/>
              </a:lnSpc>
            </a:pPr>
            <a:r>
              <a:rPr lang="zh-CN" altLang="en-US" sz="2400" dirty="0" smtClean="0"/>
              <a:t>本课程的目的</a:t>
            </a:r>
          </a:p>
          <a:p>
            <a:pPr lvl="1" eaLnBrk="1" hangingPunct="1">
              <a:lnSpc>
                <a:spcPct val="80000"/>
              </a:lnSpc>
            </a:pPr>
            <a:r>
              <a:rPr lang="zh-CN" altLang="en-US" sz="2400" dirty="0" smtClean="0"/>
              <a:t>进一步理解</a:t>
            </a:r>
            <a:r>
              <a:rPr lang="zh-CN" altLang="en-US" sz="2400" dirty="0" smtClean="0">
                <a:solidFill>
                  <a:srgbClr val="CC0000"/>
                </a:solidFill>
              </a:rPr>
              <a:t>微处理器</a:t>
            </a:r>
            <a:r>
              <a:rPr lang="zh-CN" altLang="en-US" sz="2400" dirty="0" smtClean="0"/>
              <a:t>的内部结构和工作原理</a:t>
            </a:r>
          </a:p>
          <a:p>
            <a:pPr lvl="1" eaLnBrk="1" hangingPunct="1">
              <a:lnSpc>
                <a:spcPct val="80000"/>
              </a:lnSpc>
            </a:pPr>
            <a:r>
              <a:rPr lang="zh-CN" altLang="en-US" sz="2400" dirty="0" smtClean="0"/>
              <a:t>深入理解</a:t>
            </a:r>
            <a:r>
              <a:rPr lang="zh-CN" altLang="en-US" sz="2400" dirty="0" smtClean="0">
                <a:solidFill>
                  <a:srgbClr val="CC0000"/>
                </a:solidFill>
              </a:rPr>
              <a:t>微型计算机系统</a:t>
            </a:r>
            <a:r>
              <a:rPr lang="zh-CN" altLang="en-US" sz="2400" dirty="0" smtClean="0"/>
              <a:t>的组成和工作原理</a:t>
            </a:r>
          </a:p>
          <a:p>
            <a:pPr lvl="1" eaLnBrk="1" hangingPunct="1">
              <a:lnSpc>
                <a:spcPct val="80000"/>
              </a:lnSpc>
            </a:pPr>
            <a:r>
              <a:rPr lang="zh-CN" altLang="en-US" sz="2400" dirty="0" smtClean="0"/>
              <a:t>理解常用接口芯片的使用方法</a:t>
            </a:r>
          </a:p>
          <a:p>
            <a:pPr lvl="1" eaLnBrk="1" hangingPunct="1">
              <a:lnSpc>
                <a:spcPct val="80000"/>
              </a:lnSpc>
            </a:pPr>
            <a:r>
              <a:rPr kumimoji="1" lang="zh-CN" altLang="en-US" sz="2400" dirty="0" smtClean="0"/>
              <a:t>具有微机系统</a:t>
            </a:r>
            <a:r>
              <a:rPr kumimoji="1" lang="zh-CN" altLang="en-US" sz="2400" dirty="0" smtClean="0">
                <a:solidFill>
                  <a:srgbClr val="C00000"/>
                </a:solidFill>
              </a:rPr>
              <a:t>软硬件开发</a:t>
            </a:r>
            <a:r>
              <a:rPr kumimoji="1" lang="zh-CN" altLang="en-US" sz="2400" dirty="0" smtClean="0"/>
              <a:t>的初步能力</a:t>
            </a:r>
            <a:endParaRPr lang="zh-CN" altLang="en-US" sz="2400" dirty="0" smtClean="0"/>
          </a:p>
          <a:p>
            <a:pPr lvl="1" eaLnBrk="1" hangingPunct="1">
              <a:lnSpc>
                <a:spcPct val="80000"/>
              </a:lnSpc>
            </a:pPr>
            <a:r>
              <a:rPr lang="zh-CN" altLang="en-US" sz="2400" dirty="0" smtClean="0"/>
              <a:t>对微处理器和微机系统的发展动向和水平有明确的概念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anim calcmode="lin" valueType="num">
                                      <p:cBhvr additive="base">
                                        <p:cTn id="11"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12" presetClass="entr" presetSubtype="4" fill="hold" nodeType="afterEffect">
                                  <p:stCondLst>
                                    <p:cond delay="0"/>
                                  </p:stCondLst>
                                  <p:childTnLst>
                                    <p:set>
                                      <p:cBhvr>
                                        <p:cTn id="21" dur="1" fill="hold">
                                          <p:stCondLst>
                                            <p:cond delay="0"/>
                                          </p:stCondLst>
                                        </p:cTn>
                                        <p:tgtEl>
                                          <p:spTgt spid="4099">
                                            <p:txEl>
                                              <p:pRg st="7" end="7"/>
                                            </p:txEl>
                                          </p:spTgt>
                                        </p:tgtEl>
                                        <p:attrNameLst>
                                          <p:attrName>style.visibility</p:attrName>
                                        </p:attrNameLst>
                                      </p:cBhvr>
                                      <p:to>
                                        <p:strVal val="visible"/>
                                      </p:to>
                                    </p:set>
                                    <p:animEffect transition="in" filter="slide(fromBottom)">
                                      <p:cBhvr>
                                        <p:cTn id="22" dur="500"/>
                                        <p:tgtEl>
                                          <p:spTgt spid="4099">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anim calcmode="lin" valueType="num">
                                      <p:cBhvr additive="base">
                                        <p:cTn id="27"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099">
                                            <p:txEl>
                                              <p:pRg st="9" end="9"/>
                                            </p:txEl>
                                          </p:spTgt>
                                        </p:tgtEl>
                                        <p:attrNameLst>
                                          <p:attrName>style.visibility</p:attrName>
                                        </p:attrNameLst>
                                      </p:cBhvr>
                                      <p:to>
                                        <p:strVal val="visible"/>
                                      </p:to>
                                    </p:set>
                                    <p:anim calcmode="lin" valueType="num">
                                      <p:cBhvr additive="base">
                                        <p:cTn id="33"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099">
                                            <p:txEl>
                                              <p:pRg st="10" end="10"/>
                                            </p:txEl>
                                          </p:spTgt>
                                        </p:tgtEl>
                                        <p:attrNameLst>
                                          <p:attrName>style.visibility</p:attrName>
                                        </p:attrNameLst>
                                      </p:cBhvr>
                                      <p:to>
                                        <p:strVal val="visible"/>
                                      </p:to>
                                    </p:set>
                                    <p:anim calcmode="lin" valueType="num">
                                      <p:cBhvr additive="base">
                                        <p:cTn id="39"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099">
                                            <p:txEl>
                                              <p:pRg st="11" end="11"/>
                                            </p:txEl>
                                          </p:spTgt>
                                        </p:tgtEl>
                                        <p:attrNameLst>
                                          <p:attrName>style.visibility</p:attrName>
                                        </p:attrNameLst>
                                      </p:cBhvr>
                                      <p:to>
                                        <p:strVal val="visible"/>
                                      </p:to>
                                    </p:set>
                                    <p:anim calcmode="lin" valueType="num">
                                      <p:cBhvr additive="base">
                                        <p:cTn id="45" dur="500" fill="hold"/>
                                        <p:tgtEl>
                                          <p:spTgt spid="4099">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 calcmode="lin" valueType="num">
                                      <p:cBhvr additive="base">
                                        <p:cTn id="51" dur="500" fill="hold"/>
                                        <p:tgtEl>
                                          <p:spTgt spid="409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4099">
                                            <p:txEl>
                                              <p:pRg st="4" end="4"/>
                                            </p:txEl>
                                          </p:spTgt>
                                        </p:tgtEl>
                                        <p:attrNameLst>
                                          <p:attrName>style.visibility</p:attrName>
                                        </p:attrNameLst>
                                      </p:cBhvr>
                                      <p:to>
                                        <p:strVal val="visible"/>
                                      </p:to>
                                    </p:set>
                                    <p:anim calcmode="lin" valueType="num">
                                      <p:cBhvr additive="base">
                                        <p:cTn id="57"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099">
                                            <p:txEl>
                                              <p:pRg st="5" end="5"/>
                                            </p:txEl>
                                          </p:spTgt>
                                        </p:tgtEl>
                                        <p:attrNameLst>
                                          <p:attrName>style.visibility</p:attrName>
                                        </p:attrNameLst>
                                      </p:cBhvr>
                                      <p:to>
                                        <p:strVal val="visible"/>
                                      </p:to>
                                    </p:set>
                                    <p:anim calcmode="lin" valueType="num">
                                      <p:cBhvr additive="base">
                                        <p:cTn id="61"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4825231" cy="5472608"/>
          </a:xfrm>
        </p:spPr>
        <p:txBody>
          <a:bodyPr/>
          <a:lstStyle/>
          <a:p>
            <a:r>
              <a:rPr lang="zh-CN" altLang="en-US" dirty="0" smtClean="0">
                <a:solidFill>
                  <a:srgbClr val="C00000"/>
                </a:solidFill>
              </a:rPr>
              <a:t>两个区域</a:t>
            </a:r>
            <a:endParaRPr lang="en-US" altLang="zh-CN" dirty="0" smtClean="0">
              <a:solidFill>
                <a:srgbClr val="C00000"/>
              </a:solidFill>
            </a:endParaRPr>
          </a:p>
          <a:p>
            <a:pPr lvl="1"/>
            <a:r>
              <a:rPr lang="en-US" dirty="0" smtClean="0"/>
              <a:t>TPA</a:t>
            </a:r>
            <a:r>
              <a:rPr lang="zh-CN" altLang="en-US" dirty="0" smtClean="0"/>
              <a:t>和系统区，大小和区域均与</a:t>
            </a:r>
            <a:r>
              <a:rPr lang="en-US" altLang="zh-CN" dirty="0" smtClean="0"/>
              <a:t>DOS</a:t>
            </a:r>
            <a:r>
              <a:rPr lang="zh-CN" altLang="en-US" dirty="0" smtClean="0"/>
              <a:t>存储器映像不同。</a:t>
            </a:r>
            <a:endParaRPr lang="en-US" altLang="zh-CN" dirty="0" smtClean="0"/>
          </a:p>
          <a:p>
            <a:endParaRPr lang="en-US" altLang="zh-CN" dirty="0" smtClean="0">
              <a:solidFill>
                <a:srgbClr val="C00000"/>
              </a:solidFill>
            </a:endParaRPr>
          </a:p>
          <a:p>
            <a:r>
              <a:rPr lang="zh-CN" altLang="en-US" dirty="0" smtClean="0">
                <a:solidFill>
                  <a:srgbClr val="C00000"/>
                </a:solidFill>
              </a:rPr>
              <a:t>系统区：</a:t>
            </a:r>
            <a:r>
              <a:rPr lang="en-US" dirty="0" smtClean="0"/>
              <a:t>BIOS</a:t>
            </a:r>
            <a:r>
              <a:rPr lang="zh-CN" altLang="en-US" dirty="0" smtClean="0"/>
              <a:t>，视频存储器，驱动程序，</a:t>
            </a:r>
            <a:r>
              <a:rPr lang="en-US" altLang="zh-CN" dirty="0" smtClean="0"/>
              <a:t>Windows</a:t>
            </a:r>
            <a:r>
              <a:rPr lang="zh-CN" altLang="en-US" dirty="0" smtClean="0"/>
              <a:t>内核程序。</a:t>
            </a:r>
            <a:endParaRPr lang="en-US" altLang="zh-CN" dirty="0" smtClean="0"/>
          </a:p>
          <a:p>
            <a:r>
              <a:rPr lang="en-US" altLang="zh-CN" dirty="0" smtClean="0">
                <a:solidFill>
                  <a:srgbClr val="C00000"/>
                </a:solidFill>
              </a:rPr>
              <a:t>TPA</a:t>
            </a:r>
            <a:r>
              <a:rPr lang="zh-CN" altLang="en-US" dirty="0" smtClean="0">
                <a:solidFill>
                  <a:srgbClr val="C00000"/>
                </a:solidFill>
              </a:rPr>
              <a:t>：</a:t>
            </a:r>
            <a:r>
              <a:rPr lang="zh-CN" altLang="en-US" dirty="0" smtClean="0"/>
              <a:t>为</a:t>
            </a:r>
            <a:r>
              <a:rPr lang="en-US" altLang="zh-CN" dirty="0"/>
              <a:t>Windows</a:t>
            </a:r>
            <a:r>
              <a:rPr lang="zh-CN" altLang="en-US" dirty="0"/>
              <a:t>写的程序能使用线性地址</a:t>
            </a:r>
            <a:r>
              <a:rPr lang="en-US" altLang="zh-CN" dirty="0"/>
              <a:t>0000 0000H~7FFF FFFFH</a:t>
            </a:r>
            <a:r>
              <a:rPr lang="zh-CN" altLang="en-US" dirty="0"/>
              <a:t>的</a:t>
            </a:r>
            <a:r>
              <a:rPr lang="en-US" altLang="zh-CN" dirty="0"/>
              <a:t>2GB</a:t>
            </a:r>
            <a:r>
              <a:rPr lang="zh-CN" altLang="en-US" dirty="0"/>
              <a:t>存储器。</a:t>
            </a:r>
            <a:endParaRPr lang="en-US" altLang="zh-CN" dirty="0" smtClean="0"/>
          </a:p>
          <a:p>
            <a:endParaRPr lang="en-US" dirty="0" smtClean="0">
              <a:solidFill>
                <a:srgbClr val="0000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788174162"/>
              </p:ext>
            </p:extLst>
          </p:nvPr>
        </p:nvGraphicFramePr>
        <p:xfrm>
          <a:off x="5004048" y="1196752"/>
          <a:ext cx="3888432" cy="4206240"/>
        </p:xfrm>
        <a:graphic>
          <a:graphicData uri="http://schemas.openxmlformats.org/drawingml/2006/table">
            <a:tbl>
              <a:tblPr firstRow="1" bandRow="1">
                <a:tableStyleId>{F5AB1C69-6EDB-4FF4-983F-18BD219EF322}</a:tableStyleId>
              </a:tblPr>
              <a:tblGrid>
                <a:gridCol w="1800200">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1709407">
                <a:tc>
                  <a:txBody>
                    <a:bodyPr/>
                    <a:lstStyle/>
                    <a:p>
                      <a:pPr algn="r">
                        <a:lnSpc>
                          <a:spcPct val="100000"/>
                        </a:lnSpc>
                        <a:spcBef>
                          <a:spcPts val="0"/>
                        </a:spcBef>
                        <a:spcAft>
                          <a:spcPts val="0"/>
                        </a:spcAft>
                      </a:pPr>
                      <a:r>
                        <a:rPr lang="en-US" sz="2400" b="1" dirty="0" smtClean="0">
                          <a:solidFill>
                            <a:schemeClr val="tx1"/>
                          </a:solidFill>
                        </a:rPr>
                        <a:t>FFFF </a:t>
                      </a:r>
                      <a:r>
                        <a:rPr lang="en-US" sz="2400" b="1" dirty="0" err="1" smtClean="0">
                          <a:solidFill>
                            <a:schemeClr val="tx1"/>
                          </a:solidFill>
                        </a:rPr>
                        <a:t>FFFF</a:t>
                      </a:r>
                      <a:endParaRPr lang="en-US" altLang="zh-CN"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r>
                        <a:rPr lang="en-US" sz="2400" b="1" dirty="0" smtClean="0">
                          <a:solidFill>
                            <a:schemeClr val="tx1"/>
                          </a:solidFill>
                        </a:rPr>
                        <a:t>8000 0000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solidFill>
                            <a:schemeClr val="tx1"/>
                          </a:solidFill>
                        </a:rPr>
                        <a:t>Windows</a:t>
                      </a:r>
                    </a:p>
                    <a:p>
                      <a:pPr algn="ctr"/>
                      <a:r>
                        <a:rPr lang="zh-CN" altLang="en-US" sz="2400" b="1" dirty="0" smtClean="0">
                          <a:solidFill>
                            <a:schemeClr val="tx1"/>
                          </a:solidFill>
                        </a:rPr>
                        <a:t>系统区</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35009">
                <a:tc>
                  <a:txBody>
                    <a:bodyPr/>
                    <a:lstStyle/>
                    <a:p>
                      <a:pPr algn="r">
                        <a:lnSpc>
                          <a:spcPct val="100000"/>
                        </a:lnSpc>
                        <a:spcBef>
                          <a:spcPts val="0"/>
                        </a:spcBef>
                        <a:spcAft>
                          <a:spcPts val="0"/>
                        </a:spcAft>
                      </a:pPr>
                      <a:r>
                        <a:rPr lang="en-US" sz="2400" b="1" dirty="0" smtClean="0">
                          <a:solidFill>
                            <a:schemeClr val="tx1"/>
                          </a:solidFill>
                        </a:rPr>
                        <a:t>7FFF FFFF</a:t>
                      </a: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r>
                        <a:rPr lang="en-US" sz="2400" b="1" dirty="0" smtClean="0">
                          <a:solidFill>
                            <a:schemeClr val="tx1"/>
                          </a:solidFill>
                        </a:rPr>
                        <a:t>0000 0000</a:t>
                      </a:r>
                      <a:endParaRPr lang="en-US" sz="2400" b="1" dirty="0">
                        <a:solidFill>
                          <a:schemeClr val="tx1"/>
                        </a:solidFill>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solidFill>
                            <a:schemeClr val="tx1"/>
                          </a:solidFill>
                        </a:rPr>
                        <a:t>Windows</a:t>
                      </a:r>
                    </a:p>
                    <a:p>
                      <a:pPr algn="ctr"/>
                      <a:r>
                        <a:rPr lang="zh-CN" altLang="en-US" sz="2400" b="1" dirty="0" smtClean="0">
                          <a:solidFill>
                            <a:schemeClr val="tx1"/>
                          </a:solidFill>
                        </a:rPr>
                        <a:t>临时程序区</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矩形 5"/>
          <p:cNvSpPr/>
          <p:nvPr/>
        </p:nvSpPr>
        <p:spPr>
          <a:xfrm>
            <a:off x="6156176" y="5564758"/>
            <a:ext cx="2025426" cy="461665"/>
          </a:xfrm>
          <a:prstGeom prst="rect">
            <a:avLst/>
          </a:prstGeom>
        </p:spPr>
        <p:txBody>
          <a:bodyPr wrap="none">
            <a:spAutoFit/>
          </a:bodyPr>
          <a:lstStyle/>
          <a:p>
            <a:r>
              <a:rPr lang="en-US" sz="2400" b="1" dirty="0" smtClean="0">
                <a:solidFill>
                  <a:srgbClr val="0000FF"/>
                </a:solidFill>
              </a:rPr>
              <a:t>Windows XP</a:t>
            </a:r>
            <a:endParaRPr lang="en-US" sz="2400" b="1" dirty="0">
              <a:solidFill>
                <a:srgbClr val="0000FF"/>
              </a:solidFill>
            </a:endParaRPr>
          </a:p>
        </p:txBody>
      </p:sp>
    </p:spTree>
    <p:extLst>
      <p:ext uri="{BB962C8B-B14F-4D97-AF65-F5344CB8AC3E}">
        <p14:creationId xmlns:p14="http://schemas.microsoft.com/office/powerpoint/2010/main" val="3388403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8713663" cy="5544616"/>
          </a:xfrm>
        </p:spPr>
        <p:txBody>
          <a:bodyPr/>
          <a:lstStyle/>
          <a:p>
            <a:pPr hangingPunct="1"/>
            <a:r>
              <a:rPr lang="en-US" altLang="zh-CN" dirty="0" smtClean="0">
                <a:solidFill>
                  <a:srgbClr val="C00000"/>
                </a:solidFill>
              </a:rPr>
              <a:t>TPA</a:t>
            </a:r>
            <a:r>
              <a:rPr lang="zh-CN" altLang="en-US" dirty="0" smtClean="0">
                <a:solidFill>
                  <a:srgbClr val="C00000"/>
                </a:solidFill>
              </a:rPr>
              <a:t>：</a:t>
            </a:r>
            <a:r>
              <a:rPr lang="zh-CN" altLang="en-US" dirty="0" smtClean="0"/>
              <a:t>为</a:t>
            </a:r>
            <a:r>
              <a:rPr lang="en-US" altLang="zh-CN" dirty="0"/>
              <a:t>Windows</a:t>
            </a:r>
            <a:r>
              <a:rPr lang="zh-CN" altLang="en-US" dirty="0"/>
              <a:t>写的程序能使用线性地址</a:t>
            </a:r>
            <a:r>
              <a:rPr lang="en-US" altLang="zh-CN" dirty="0"/>
              <a:t>0000 0000H~7FFF FFFFH</a:t>
            </a:r>
            <a:r>
              <a:rPr lang="zh-CN" altLang="en-US" dirty="0"/>
              <a:t>的</a:t>
            </a:r>
            <a:r>
              <a:rPr lang="en-US" altLang="zh-CN" dirty="0"/>
              <a:t>2GB</a:t>
            </a:r>
            <a:r>
              <a:rPr lang="zh-CN" altLang="en-US" dirty="0"/>
              <a:t>存储器</a:t>
            </a:r>
            <a:r>
              <a:rPr lang="zh-CN" altLang="en-US" dirty="0" smtClean="0"/>
              <a:t>。</a:t>
            </a:r>
            <a:endParaRPr lang="en-US" altLang="zh-CN" dirty="0" smtClean="0"/>
          </a:p>
          <a:p>
            <a:pPr lvl="1" hangingPunct="1"/>
            <a:r>
              <a:rPr lang="zh-CN" altLang="en-US" dirty="0"/>
              <a:t>早期</a:t>
            </a:r>
            <a:r>
              <a:rPr lang="en-US" altLang="zh-CN" dirty="0"/>
              <a:t>64</a:t>
            </a:r>
            <a:r>
              <a:rPr lang="zh-CN" altLang="en-US" dirty="0"/>
              <a:t>位系统也是如此，允许访问更多存储器，但不能直接作为</a:t>
            </a:r>
            <a:r>
              <a:rPr lang="en-US" altLang="zh-CN" dirty="0"/>
              <a:t>Windows</a:t>
            </a:r>
            <a:r>
              <a:rPr lang="zh-CN" altLang="en-US" dirty="0"/>
              <a:t>的一部分。超过</a:t>
            </a:r>
            <a:r>
              <a:rPr lang="en-US" altLang="zh-CN" dirty="0"/>
              <a:t>2GB</a:t>
            </a:r>
            <a:r>
              <a:rPr lang="zh-CN" altLang="en-US" dirty="0"/>
              <a:t>的信息必须从存储器其它区域</a:t>
            </a:r>
            <a:r>
              <a:rPr lang="zh-CN" altLang="en-US" dirty="0">
                <a:solidFill>
                  <a:srgbClr val="0000FF"/>
                </a:solidFill>
              </a:rPr>
              <a:t>交换</a:t>
            </a:r>
            <a:r>
              <a:rPr lang="zh-CN" altLang="en-US" dirty="0"/>
              <a:t>到</a:t>
            </a:r>
            <a:r>
              <a:rPr lang="en-US" altLang="zh-CN" dirty="0"/>
              <a:t>Windows TPA</a:t>
            </a:r>
            <a:r>
              <a:rPr lang="zh-CN" altLang="en-US" dirty="0"/>
              <a:t>区。</a:t>
            </a:r>
          </a:p>
          <a:p>
            <a:pPr lvl="1" hangingPunct="1"/>
            <a:r>
              <a:rPr lang="zh-CN" altLang="en-US" dirty="0" smtClean="0"/>
              <a:t>目前</a:t>
            </a:r>
            <a:r>
              <a:rPr lang="en-US" altLang="zh-CN" dirty="0" smtClean="0"/>
              <a:t>Windows 64</a:t>
            </a:r>
            <a:r>
              <a:rPr lang="zh-CN" altLang="en-US" dirty="0"/>
              <a:t>支持到</a:t>
            </a:r>
            <a:r>
              <a:rPr lang="en-US" altLang="zh-CN" dirty="0">
                <a:solidFill>
                  <a:srgbClr val="0000FF"/>
                </a:solidFill>
              </a:rPr>
              <a:t>8GB</a:t>
            </a:r>
            <a:r>
              <a:rPr lang="zh-CN" altLang="en-US" dirty="0"/>
              <a:t>的</a:t>
            </a:r>
            <a:r>
              <a:rPr lang="en-US" altLang="zh-CN" dirty="0"/>
              <a:t>Windows</a:t>
            </a:r>
            <a:r>
              <a:rPr lang="zh-CN" altLang="en-US" dirty="0" smtClean="0"/>
              <a:t>存储器。</a:t>
            </a:r>
            <a:endParaRPr lang="en-US" altLang="zh-CN" dirty="0" smtClean="0"/>
          </a:p>
          <a:p>
            <a:pPr lvl="1" hangingPunct="1"/>
            <a:r>
              <a:rPr lang="zh-CN" altLang="en-US" dirty="0">
                <a:solidFill>
                  <a:srgbClr val="0000FF"/>
                </a:solidFill>
              </a:rPr>
              <a:t>回想</a:t>
            </a:r>
            <a:r>
              <a:rPr lang="zh-CN" altLang="en-US" dirty="0" smtClean="0">
                <a:solidFill>
                  <a:srgbClr val="0000FF"/>
                </a:solidFill>
              </a:rPr>
              <a:t>：不同版本</a:t>
            </a:r>
            <a:r>
              <a:rPr lang="zh-CN" altLang="en-US" dirty="0">
                <a:solidFill>
                  <a:srgbClr val="0000FF"/>
                </a:solidFill>
              </a:rPr>
              <a:t>的</a:t>
            </a:r>
            <a:r>
              <a:rPr lang="en-US" altLang="zh-CN" dirty="0" smtClean="0">
                <a:solidFill>
                  <a:srgbClr val="0000FF"/>
                </a:solidFill>
              </a:rPr>
              <a:t>Windows</a:t>
            </a:r>
            <a:r>
              <a:rPr lang="zh-CN" altLang="en-US" dirty="0" smtClean="0">
                <a:solidFill>
                  <a:srgbClr val="0000FF"/>
                </a:solidFill>
              </a:rPr>
              <a:t>系统推荐配置。</a:t>
            </a:r>
            <a:endParaRPr lang="en-US" altLang="zh-CN" dirty="0" smtClean="0">
              <a:solidFill>
                <a:srgbClr val="0000FF"/>
              </a:solidFill>
            </a:endParaRPr>
          </a:p>
          <a:p>
            <a:pPr hangingPunct="1"/>
            <a:endParaRPr lang="en-US" sz="2000" dirty="0" smtClean="0">
              <a:solidFill>
                <a:srgbClr val="0000FF"/>
              </a:solidFill>
            </a:endParaRPr>
          </a:p>
          <a:p>
            <a:pPr hangingPunct="1"/>
            <a:r>
              <a:rPr lang="zh-CN" altLang="en-US" dirty="0" smtClean="0">
                <a:solidFill>
                  <a:srgbClr val="C00000"/>
                </a:solidFill>
              </a:rPr>
              <a:t>问题</a:t>
            </a:r>
            <a:r>
              <a:rPr lang="en-US" altLang="zh-CN" dirty="0" smtClean="0">
                <a:solidFill>
                  <a:srgbClr val="C00000"/>
                </a:solidFill>
              </a:rPr>
              <a:t>1</a:t>
            </a:r>
            <a:r>
              <a:rPr lang="zh-CN" altLang="en-US" dirty="0" smtClean="0">
                <a:solidFill>
                  <a:srgbClr val="C00000"/>
                </a:solidFill>
              </a:rPr>
              <a:t>：</a:t>
            </a:r>
            <a:r>
              <a:rPr lang="zh-CN" altLang="en-US" dirty="0" smtClean="0"/>
              <a:t>物理内存只有</a:t>
            </a:r>
            <a:r>
              <a:rPr lang="en-US" altLang="zh-CN" dirty="0" smtClean="0"/>
              <a:t>2GB</a:t>
            </a:r>
            <a:r>
              <a:rPr lang="zh-CN" altLang="en-US" dirty="0" smtClean="0"/>
              <a:t>怎么办？</a:t>
            </a:r>
            <a:endParaRPr lang="en-US" altLang="zh-CN" dirty="0" smtClean="0"/>
          </a:p>
          <a:p>
            <a:pPr hangingPunct="1"/>
            <a:r>
              <a:rPr lang="zh-CN" altLang="en-US" dirty="0" smtClean="0">
                <a:solidFill>
                  <a:srgbClr val="C00000"/>
                </a:solidFill>
              </a:rPr>
              <a:t>问题</a:t>
            </a:r>
            <a:r>
              <a:rPr lang="en-US" altLang="zh-CN" dirty="0" smtClean="0">
                <a:solidFill>
                  <a:srgbClr val="C00000"/>
                </a:solidFill>
              </a:rPr>
              <a:t>2</a:t>
            </a:r>
            <a:r>
              <a:rPr lang="zh-CN" altLang="en-US" dirty="0" smtClean="0">
                <a:solidFill>
                  <a:srgbClr val="C00000"/>
                </a:solidFill>
              </a:rPr>
              <a:t>：</a:t>
            </a:r>
            <a:r>
              <a:rPr lang="zh-CN" altLang="en-US" dirty="0" smtClean="0"/>
              <a:t>任何</a:t>
            </a:r>
            <a:r>
              <a:rPr lang="zh-CN" altLang="en-US" dirty="0"/>
              <a:t>为</a:t>
            </a:r>
            <a:r>
              <a:rPr lang="en-US" altLang="zh-CN" dirty="0"/>
              <a:t>Windows</a:t>
            </a:r>
            <a:r>
              <a:rPr lang="zh-CN" altLang="en-US" dirty="0"/>
              <a:t>系统的程序将从物理地址</a:t>
            </a:r>
            <a:r>
              <a:rPr lang="en-US" altLang="zh-CN" dirty="0"/>
              <a:t>0000 0000H</a:t>
            </a:r>
            <a:r>
              <a:rPr lang="zh-CN" altLang="en-US" dirty="0"/>
              <a:t>开始吗？</a:t>
            </a:r>
            <a:endParaRPr lang="en-US" dirty="0" smtClean="0"/>
          </a:p>
        </p:txBody>
      </p:sp>
    </p:spTree>
    <p:extLst>
      <p:ext uri="{BB962C8B-B14F-4D97-AF65-F5344CB8AC3E}">
        <p14:creationId xmlns:p14="http://schemas.microsoft.com/office/powerpoint/2010/main" val="2726190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8713663" cy="5544616"/>
          </a:xfrm>
        </p:spPr>
        <p:txBody>
          <a:bodyPr/>
          <a:lstStyle/>
          <a:p>
            <a:pPr hangingPunct="1"/>
            <a:r>
              <a:rPr lang="zh-CN" altLang="en-US" dirty="0" smtClean="0">
                <a:solidFill>
                  <a:srgbClr val="C00000"/>
                </a:solidFill>
              </a:rPr>
              <a:t>问题</a:t>
            </a:r>
            <a:r>
              <a:rPr lang="en-US" altLang="zh-CN" dirty="0" smtClean="0">
                <a:solidFill>
                  <a:srgbClr val="C00000"/>
                </a:solidFill>
              </a:rPr>
              <a:t>1</a:t>
            </a:r>
            <a:r>
              <a:rPr lang="zh-CN" altLang="en-US" dirty="0" smtClean="0">
                <a:solidFill>
                  <a:srgbClr val="C00000"/>
                </a:solidFill>
              </a:rPr>
              <a:t>：</a:t>
            </a:r>
            <a:r>
              <a:rPr lang="zh-CN" altLang="en-US" dirty="0" smtClean="0"/>
              <a:t>物理内存只有</a:t>
            </a:r>
            <a:r>
              <a:rPr lang="en-US" altLang="zh-CN" dirty="0" smtClean="0"/>
              <a:t>2GB</a:t>
            </a:r>
            <a:r>
              <a:rPr lang="zh-CN" altLang="en-US" dirty="0" smtClean="0"/>
              <a:t>怎么办？</a:t>
            </a:r>
            <a:endParaRPr lang="en-US" altLang="zh-CN" dirty="0" smtClean="0"/>
          </a:p>
          <a:p>
            <a:pPr hangingPunct="1"/>
            <a:r>
              <a:rPr lang="zh-CN" altLang="en-US" dirty="0" smtClean="0">
                <a:solidFill>
                  <a:srgbClr val="C00000"/>
                </a:solidFill>
              </a:rPr>
              <a:t>问题</a:t>
            </a:r>
            <a:r>
              <a:rPr lang="en-US" altLang="zh-CN" dirty="0" smtClean="0">
                <a:solidFill>
                  <a:srgbClr val="C00000"/>
                </a:solidFill>
              </a:rPr>
              <a:t>2</a:t>
            </a:r>
            <a:r>
              <a:rPr lang="zh-CN" altLang="en-US" dirty="0" smtClean="0">
                <a:solidFill>
                  <a:srgbClr val="C00000"/>
                </a:solidFill>
              </a:rPr>
              <a:t>：</a:t>
            </a:r>
            <a:r>
              <a:rPr lang="zh-CN" altLang="en-US" dirty="0" smtClean="0"/>
              <a:t>任何</a:t>
            </a:r>
            <a:r>
              <a:rPr lang="zh-CN" altLang="en-US" dirty="0"/>
              <a:t>为</a:t>
            </a:r>
            <a:r>
              <a:rPr lang="en-US" altLang="zh-CN" dirty="0"/>
              <a:t>Windows</a:t>
            </a:r>
            <a:r>
              <a:rPr lang="zh-CN" altLang="en-US" dirty="0"/>
              <a:t>系统的程序将从物理地址</a:t>
            </a:r>
            <a:r>
              <a:rPr lang="en-US" altLang="zh-CN" dirty="0"/>
              <a:t>0000 0000H</a:t>
            </a:r>
            <a:r>
              <a:rPr lang="zh-CN" altLang="en-US" dirty="0"/>
              <a:t>开始吗</a:t>
            </a:r>
            <a:r>
              <a:rPr lang="zh-CN" altLang="en-US" dirty="0" smtClean="0"/>
              <a:t>？</a:t>
            </a:r>
            <a:endParaRPr lang="en-US" altLang="zh-CN" dirty="0" smtClean="0"/>
          </a:p>
          <a:p>
            <a:pPr lvl="1" hangingPunct="1"/>
            <a:r>
              <a:rPr lang="zh-CN" altLang="en-US" sz="2400" dirty="0"/>
              <a:t>不是</a:t>
            </a:r>
            <a:r>
              <a:rPr lang="zh-CN" altLang="en-US" sz="2400" dirty="0" smtClean="0"/>
              <a:t>。存储系统</a:t>
            </a:r>
            <a:r>
              <a:rPr lang="zh-CN" altLang="en-US" sz="2400" dirty="0"/>
              <a:t>的</a:t>
            </a:r>
            <a:r>
              <a:rPr lang="zh-CN" altLang="en-US" sz="2400" dirty="0">
                <a:solidFill>
                  <a:srgbClr val="0000FF"/>
                </a:solidFill>
              </a:rPr>
              <a:t>物理地址映像图</a:t>
            </a:r>
            <a:r>
              <a:rPr lang="zh-CN" altLang="en-US" sz="2400" dirty="0"/>
              <a:t>和</a:t>
            </a:r>
            <a:r>
              <a:rPr lang="zh-CN" altLang="en-US" sz="2400" dirty="0">
                <a:solidFill>
                  <a:srgbClr val="0000FF"/>
                </a:solidFill>
              </a:rPr>
              <a:t>线性编程模型</a:t>
            </a:r>
            <a:r>
              <a:rPr lang="zh-CN" altLang="en-US" sz="2400" dirty="0"/>
              <a:t>是不同的</a:t>
            </a:r>
            <a:r>
              <a:rPr lang="zh-CN" altLang="en-US" sz="2400" dirty="0" smtClean="0"/>
              <a:t>。</a:t>
            </a:r>
            <a:endParaRPr lang="en-US" altLang="zh-CN" sz="2400" dirty="0" smtClean="0"/>
          </a:p>
          <a:p>
            <a:pPr lvl="1" hangingPunct="1"/>
            <a:r>
              <a:rPr lang="en-US" altLang="zh-CN" sz="2400" dirty="0" smtClean="0"/>
              <a:t>Windows</a:t>
            </a:r>
            <a:r>
              <a:rPr lang="zh-CN" altLang="en-US" sz="2400" dirty="0"/>
              <a:t>系统中的每个进程都有它自己的</a:t>
            </a:r>
            <a:r>
              <a:rPr lang="zh-CN" altLang="en-US" sz="2400" dirty="0">
                <a:solidFill>
                  <a:srgbClr val="0000FF"/>
                </a:solidFill>
              </a:rPr>
              <a:t>页表</a:t>
            </a:r>
            <a:r>
              <a:rPr lang="zh-CN" altLang="en-US" sz="2400" dirty="0"/>
              <a:t>。页表定义进程的每</a:t>
            </a:r>
            <a:r>
              <a:rPr lang="en-US" altLang="zh-CN" sz="2400" dirty="0"/>
              <a:t>4KB</a:t>
            </a:r>
            <a:r>
              <a:rPr lang="zh-CN" altLang="en-US" sz="2400" dirty="0"/>
              <a:t>页在物理存储器的具体位置。这种方法可使进程位于存储器的任何地方，甚至不连续的页。</a:t>
            </a:r>
          </a:p>
          <a:p>
            <a:pPr lvl="1" hangingPunct="1"/>
            <a:r>
              <a:rPr lang="zh-CN" altLang="en-US" sz="2400" dirty="0"/>
              <a:t>就某个应用程序来说，即使计算机存储器少一些，也</a:t>
            </a:r>
            <a:r>
              <a:rPr lang="zh-CN" altLang="en-US" sz="2400" dirty="0">
                <a:solidFill>
                  <a:srgbClr val="0000FF"/>
                </a:solidFill>
              </a:rPr>
              <a:t>总有</a:t>
            </a:r>
            <a:r>
              <a:rPr lang="en-US" altLang="zh-CN" sz="2400" dirty="0">
                <a:solidFill>
                  <a:srgbClr val="0000FF"/>
                </a:solidFill>
              </a:rPr>
              <a:t>2GB</a:t>
            </a:r>
            <a:r>
              <a:rPr lang="zh-CN" altLang="en-US" sz="2400" dirty="0">
                <a:solidFill>
                  <a:srgbClr val="0000FF"/>
                </a:solidFill>
              </a:rPr>
              <a:t>的存储器可用</a:t>
            </a:r>
            <a:r>
              <a:rPr lang="zh-CN" altLang="en-US" sz="2400" dirty="0"/>
              <a:t>。</a:t>
            </a:r>
          </a:p>
          <a:p>
            <a:pPr lvl="1" hangingPunct="1"/>
            <a:r>
              <a:rPr lang="zh-CN" altLang="en-US" sz="2400" dirty="0"/>
              <a:t>操作系统（</a:t>
            </a:r>
            <a:r>
              <a:rPr lang="en-US" altLang="zh-CN" sz="2400" dirty="0"/>
              <a:t>Windows</a:t>
            </a:r>
            <a:r>
              <a:rPr lang="zh-CN" altLang="en-US" sz="2400" dirty="0"/>
              <a:t>）</a:t>
            </a:r>
            <a:r>
              <a:rPr lang="zh-CN" altLang="en-US" sz="2400" dirty="0" smtClean="0"/>
              <a:t>负责把物理</a:t>
            </a:r>
            <a:r>
              <a:rPr lang="zh-CN" altLang="en-US" sz="2400" dirty="0"/>
              <a:t>存储器分配给应用程序。</a:t>
            </a:r>
            <a:r>
              <a:rPr lang="zh-CN" altLang="en-US" sz="2400" dirty="0">
                <a:solidFill>
                  <a:srgbClr val="0000FF"/>
                </a:solidFill>
              </a:rPr>
              <a:t>如果物理存储器不够，就使用硬盘驱动器虚拟存储器。</a:t>
            </a:r>
            <a:endParaRPr lang="en-US" sz="2400" dirty="0" smtClean="0">
              <a:solidFill>
                <a:srgbClr val="0000FF"/>
              </a:solidFill>
            </a:endParaRPr>
          </a:p>
        </p:txBody>
      </p:sp>
    </p:spTree>
    <p:extLst>
      <p:ext uri="{BB962C8B-B14F-4D97-AF65-F5344CB8AC3E}">
        <p14:creationId xmlns:p14="http://schemas.microsoft.com/office/powerpoint/2010/main" val="278721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空间</a:t>
            </a:r>
            <a:endParaRPr lang="en-US" dirty="0"/>
          </a:p>
        </p:txBody>
      </p:sp>
      <p:sp>
        <p:nvSpPr>
          <p:cNvPr id="3" name="内容占位符 2"/>
          <p:cNvSpPr>
            <a:spLocks noGrp="1"/>
          </p:cNvSpPr>
          <p:nvPr>
            <p:ph idx="1"/>
          </p:nvPr>
        </p:nvSpPr>
        <p:spPr/>
        <p:txBody>
          <a:bodyPr/>
          <a:lstStyle/>
          <a:p>
            <a:r>
              <a:rPr lang="en-US" dirty="0" smtClean="0">
                <a:solidFill>
                  <a:srgbClr val="C00000"/>
                </a:solidFill>
              </a:rPr>
              <a:t>I/O</a:t>
            </a:r>
            <a:r>
              <a:rPr lang="zh-CN" altLang="en-US" dirty="0" smtClean="0">
                <a:solidFill>
                  <a:srgbClr val="C00000"/>
                </a:solidFill>
              </a:rPr>
              <a:t>空间的大小：</a:t>
            </a:r>
            <a:r>
              <a:rPr lang="en-US" altLang="zh-CN" dirty="0" smtClean="0"/>
              <a:t>64KB</a:t>
            </a:r>
            <a:r>
              <a:rPr lang="zh-CN" altLang="en-US" dirty="0" smtClean="0"/>
              <a:t>，</a:t>
            </a:r>
            <a:r>
              <a:rPr lang="en-US" dirty="0" smtClean="0"/>
              <a:t>0000H</a:t>
            </a:r>
            <a:r>
              <a:rPr lang="en-US" altLang="zh-CN" dirty="0" smtClean="0"/>
              <a:t>~FFFFH</a:t>
            </a:r>
          </a:p>
          <a:p>
            <a:pPr lvl="1"/>
            <a:r>
              <a:rPr lang="en-US" dirty="0" smtClean="0"/>
              <a:t>64</a:t>
            </a:r>
            <a:r>
              <a:rPr lang="en-US" altLang="zh-CN" dirty="0" smtClean="0"/>
              <a:t>K</a:t>
            </a:r>
            <a:r>
              <a:rPr lang="zh-CN" altLang="en-US" dirty="0" smtClean="0"/>
              <a:t>个不同的</a:t>
            </a:r>
            <a:r>
              <a:rPr lang="en-US" altLang="zh-CN" dirty="0" smtClean="0"/>
              <a:t>8</a:t>
            </a:r>
            <a:r>
              <a:rPr lang="zh-CN" altLang="en-US" dirty="0" smtClean="0"/>
              <a:t>位</a:t>
            </a:r>
            <a:r>
              <a:rPr lang="en-US" altLang="zh-CN" dirty="0" smtClean="0"/>
              <a:t>I/O</a:t>
            </a:r>
            <a:r>
              <a:rPr lang="zh-CN" altLang="en-US" dirty="0" smtClean="0"/>
              <a:t>设备，</a:t>
            </a:r>
            <a:r>
              <a:rPr lang="en-US" dirty="0" smtClean="0"/>
              <a:t>32</a:t>
            </a:r>
            <a:r>
              <a:rPr lang="en-US" altLang="zh-CN" dirty="0" smtClean="0"/>
              <a:t>K</a:t>
            </a:r>
            <a:r>
              <a:rPr lang="zh-CN" altLang="en-US" dirty="0"/>
              <a:t>个不同</a:t>
            </a:r>
            <a:r>
              <a:rPr lang="zh-CN" altLang="en-US" dirty="0" smtClean="0"/>
              <a:t>的</a:t>
            </a:r>
            <a:r>
              <a:rPr lang="en-US" altLang="zh-CN" dirty="0" smtClean="0"/>
              <a:t>16</a:t>
            </a:r>
            <a:r>
              <a:rPr lang="zh-CN" altLang="en-US" dirty="0" smtClean="0"/>
              <a:t>位</a:t>
            </a:r>
            <a:r>
              <a:rPr lang="en-US" altLang="zh-CN" dirty="0"/>
              <a:t>I/O</a:t>
            </a:r>
            <a:r>
              <a:rPr lang="zh-CN" altLang="en-US" dirty="0"/>
              <a:t>设备</a:t>
            </a:r>
            <a:r>
              <a:rPr lang="zh-CN" altLang="en-US" dirty="0" smtClean="0"/>
              <a:t>，</a:t>
            </a:r>
            <a:r>
              <a:rPr lang="en-US" dirty="0" smtClean="0"/>
              <a:t>16</a:t>
            </a:r>
            <a:r>
              <a:rPr lang="en-US" altLang="zh-CN" dirty="0" smtClean="0"/>
              <a:t>K</a:t>
            </a:r>
            <a:r>
              <a:rPr lang="zh-CN" altLang="en-US" dirty="0"/>
              <a:t>个不同</a:t>
            </a:r>
            <a:r>
              <a:rPr lang="zh-CN" altLang="en-US" dirty="0" smtClean="0"/>
              <a:t>的</a:t>
            </a:r>
            <a:r>
              <a:rPr lang="en-US" altLang="zh-CN" dirty="0" smtClean="0"/>
              <a:t>32</a:t>
            </a:r>
            <a:r>
              <a:rPr lang="zh-CN" altLang="en-US" dirty="0" smtClean="0"/>
              <a:t>位</a:t>
            </a:r>
            <a:r>
              <a:rPr lang="en-US" altLang="zh-CN" dirty="0"/>
              <a:t>I/O</a:t>
            </a:r>
            <a:r>
              <a:rPr lang="zh-CN" altLang="en-US" dirty="0" smtClean="0"/>
              <a:t>设备。</a:t>
            </a:r>
            <a:endParaRPr lang="en-US" dirty="0" smtClean="0"/>
          </a:p>
          <a:p>
            <a:endParaRPr lang="en-US" dirty="0"/>
          </a:p>
          <a:p>
            <a:r>
              <a:rPr lang="zh-CN" altLang="en-US" dirty="0" smtClean="0">
                <a:solidFill>
                  <a:srgbClr val="C00000"/>
                </a:solidFill>
              </a:rPr>
              <a:t>低于</a:t>
            </a:r>
            <a:r>
              <a:rPr lang="en-US" altLang="zh-CN" dirty="0" smtClean="0">
                <a:solidFill>
                  <a:srgbClr val="C00000"/>
                </a:solidFill>
              </a:rPr>
              <a:t>0400H</a:t>
            </a:r>
            <a:r>
              <a:rPr lang="zh-CN" altLang="en-US" dirty="0" smtClean="0"/>
              <a:t>地址的</a:t>
            </a:r>
            <a:r>
              <a:rPr lang="en-US" altLang="zh-CN" dirty="0" smtClean="0"/>
              <a:t>I/O</a:t>
            </a:r>
            <a:r>
              <a:rPr lang="zh-CN" altLang="en-US" dirty="0" smtClean="0"/>
              <a:t>区域是为系统设备保留的。</a:t>
            </a:r>
            <a:endParaRPr lang="en-US" altLang="zh-CN" dirty="0" smtClean="0"/>
          </a:p>
          <a:p>
            <a:pPr lvl="1"/>
            <a:r>
              <a:rPr lang="en-US" dirty="0" smtClean="0"/>
              <a:t>0000H</a:t>
            </a:r>
            <a:r>
              <a:rPr lang="en-US" altLang="zh-CN" dirty="0" smtClean="0"/>
              <a:t>~00FFH</a:t>
            </a:r>
            <a:r>
              <a:rPr lang="zh-CN" altLang="en-US" dirty="0" smtClean="0"/>
              <a:t>地址区域用于主板上的器件</a:t>
            </a:r>
            <a:endParaRPr lang="en-US" altLang="zh-CN" dirty="0" smtClean="0"/>
          </a:p>
          <a:p>
            <a:pPr lvl="1"/>
            <a:r>
              <a:rPr lang="en-US" dirty="0" smtClean="0"/>
              <a:t>0100</a:t>
            </a:r>
            <a:r>
              <a:rPr lang="en-US" altLang="zh-CN" dirty="0" smtClean="0"/>
              <a:t>H~03FFH</a:t>
            </a:r>
            <a:r>
              <a:rPr lang="zh-CN" altLang="en-US" dirty="0" smtClean="0"/>
              <a:t>地址区域用于插卡或主板器件</a:t>
            </a:r>
            <a:endParaRPr lang="en-US" dirty="0"/>
          </a:p>
          <a:p>
            <a:endParaRPr lang="en-US" dirty="0" smtClean="0"/>
          </a:p>
          <a:p>
            <a:r>
              <a:rPr lang="zh-CN" altLang="en-US" dirty="0"/>
              <a:t>大多数</a:t>
            </a:r>
            <a:r>
              <a:rPr lang="en-US" altLang="zh-CN" dirty="0"/>
              <a:t>I/O</a:t>
            </a:r>
            <a:r>
              <a:rPr lang="zh-CN" altLang="en-US" dirty="0"/>
              <a:t>设备的访问总是通过</a:t>
            </a:r>
            <a:r>
              <a:rPr lang="en-US" altLang="zh-CN" dirty="0"/>
              <a:t>Windows</a:t>
            </a:r>
            <a:r>
              <a:rPr lang="zh-CN" altLang="en-US" dirty="0"/>
              <a:t>、</a:t>
            </a:r>
            <a:r>
              <a:rPr lang="en-US" altLang="zh-CN" dirty="0"/>
              <a:t>DOS</a:t>
            </a:r>
            <a:r>
              <a:rPr lang="zh-CN" altLang="en-US" dirty="0"/>
              <a:t>或</a:t>
            </a:r>
            <a:r>
              <a:rPr lang="en-US" altLang="zh-CN" dirty="0"/>
              <a:t>BIOS</a:t>
            </a:r>
            <a:r>
              <a:rPr lang="zh-CN" altLang="en-US" dirty="0">
                <a:solidFill>
                  <a:srgbClr val="0000FF"/>
                </a:solidFill>
              </a:rPr>
              <a:t>功能调用</a:t>
            </a:r>
            <a:r>
              <a:rPr lang="zh-CN" altLang="en-US" dirty="0"/>
              <a:t>实现的，以便保持不同计算机之间的兼容性。</a:t>
            </a:r>
            <a:endParaRPr lang="en-US" dirty="0"/>
          </a:p>
        </p:txBody>
      </p:sp>
    </p:spTree>
    <p:extLst>
      <p:ext uri="{BB962C8B-B14F-4D97-AF65-F5344CB8AC3E}">
        <p14:creationId xmlns:p14="http://schemas.microsoft.com/office/powerpoint/2010/main" val="1134987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微处理器</a:t>
            </a:r>
            <a:endParaRPr lang="en-US" dirty="0"/>
          </a:p>
        </p:txBody>
      </p:sp>
      <p:sp>
        <p:nvSpPr>
          <p:cNvPr id="3" name="内容占位符 2"/>
          <p:cNvSpPr>
            <a:spLocks noGrp="1"/>
          </p:cNvSpPr>
          <p:nvPr>
            <p:ph idx="1"/>
          </p:nvPr>
        </p:nvSpPr>
        <p:spPr>
          <a:xfrm>
            <a:off x="250825" y="1052736"/>
            <a:ext cx="8642350" cy="5400600"/>
          </a:xfrm>
        </p:spPr>
        <p:txBody>
          <a:bodyPr/>
          <a:lstStyle/>
          <a:p>
            <a:r>
              <a:rPr lang="zh-CN" altLang="en-US" dirty="0" smtClean="0"/>
              <a:t>微处理器执行的</a:t>
            </a:r>
            <a:r>
              <a:rPr lang="zh-CN" altLang="en-US" dirty="0" smtClean="0">
                <a:solidFill>
                  <a:srgbClr val="C00000"/>
                </a:solidFill>
              </a:rPr>
              <a:t>算术和逻辑运算</a:t>
            </a:r>
            <a:endParaRPr lang="en-US" altLang="zh-CN" dirty="0" smtClean="0">
              <a:solidFill>
                <a:srgbClr val="C00000"/>
              </a:solidFill>
            </a:endParaRPr>
          </a:p>
          <a:p>
            <a:pPr lvl="1"/>
            <a:r>
              <a:rPr lang="zh-CN" altLang="en-US" dirty="0" smtClean="0"/>
              <a:t>加、减、乘、除</a:t>
            </a:r>
            <a:endParaRPr lang="en-US" altLang="zh-CN" dirty="0" smtClean="0"/>
          </a:p>
          <a:p>
            <a:pPr lvl="1"/>
            <a:r>
              <a:rPr lang="en-US" dirty="0" smtClean="0"/>
              <a:t>AND</a:t>
            </a:r>
            <a:r>
              <a:rPr lang="zh-CN" altLang="en-US" dirty="0" smtClean="0"/>
              <a:t>、</a:t>
            </a:r>
            <a:r>
              <a:rPr lang="en-US" altLang="zh-CN" dirty="0" smtClean="0"/>
              <a:t>OR</a:t>
            </a:r>
            <a:r>
              <a:rPr lang="zh-CN" altLang="en-US" dirty="0" smtClean="0"/>
              <a:t>、</a:t>
            </a:r>
            <a:r>
              <a:rPr lang="en-US" altLang="zh-CN" dirty="0" smtClean="0"/>
              <a:t>NOT</a:t>
            </a:r>
            <a:r>
              <a:rPr lang="zh-CN" altLang="en-US" dirty="0" smtClean="0"/>
              <a:t>、</a:t>
            </a:r>
            <a:r>
              <a:rPr lang="en-US" altLang="zh-CN" dirty="0" smtClean="0"/>
              <a:t>NEG</a:t>
            </a:r>
            <a:r>
              <a:rPr lang="zh-CN" altLang="en-US" dirty="0" smtClean="0"/>
              <a:t>（算术取反）</a:t>
            </a:r>
            <a:endParaRPr lang="en-US" altLang="zh-CN" dirty="0" smtClean="0"/>
          </a:p>
          <a:p>
            <a:pPr lvl="1"/>
            <a:r>
              <a:rPr lang="zh-CN" altLang="en-US" dirty="0" smtClean="0"/>
              <a:t>移位、循环</a:t>
            </a:r>
            <a:endParaRPr lang="en-US" altLang="zh-CN" dirty="0" smtClean="0"/>
          </a:p>
          <a:p>
            <a:endParaRPr lang="en-US" dirty="0"/>
          </a:p>
          <a:p>
            <a:r>
              <a:rPr lang="zh-CN" altLang="en-US" dirty="0" smtClean="0"/>
              <a:t>从</a:t>
            </a:r>
            <a:r>
              <a:rPr lang="en-US" altLang="zh-CN" dirty="0" smtClean="0"/>
              <a:t>80486</a:t>
            </a:r>
            <a:r>
              <a:rPr lang="zh-CN" altLang="en-US" dirty="0" smtClean="0"/>
              <a:t>开始，微处理器内部包含了一个</a:t>
            </a:r>
            <a:r>
              <a:rPr lang="zh-CN" altLang="en-US" dirty="0" smtClean="0">
                <a:solidFill>
                  <a:srgbClr val="C00000"/>
                </a:solidFill>
              </a:rPr>
              <a:t>数字协处理器</a:t>
            </a:r>
            <a:r>
              <a:rPr lang="zh-CN" altLang="en-US" dirty="0" smtClean="0"/>
              <a:t>，运行用浮点数完成复杂的运算。</a:t>
            </a:r>
            <a:endParaRPr lang="en-US" dirty="0"/>
          </a:p>
        </p:txBody>
      </p:sp>
    </p:spTree>
    <p:extLst>
      <p:ext uri="{BB962C8B-B14F-4D97-AF65-F5344CB8AC3E}">
        <p14:creationId xmlns:p14="http://schemas.microsoft.com/office/powerpoint/2010/main" val="166181411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188913"/>
            <a:ext cx="8642350" cy="719137"/>
          </a:xfrm>
        </p:spPr>
        <p:txBody>
          <a:bodyPr/>
          <a:lstStyle/>
          <a:p>
            <a:pPr eaLnBrk="1" hangingPunct="1"/>
            <a:r>
              <a:rPr lang="zh-CN" altLang="en-US" b="1" smtClean="0"/>
              <a:t>总线</a:t>
            </a:r>
          </a:p>
        </p:txBody>
      </p:sp>
      <p:sp>
        <p:nvSpPr>
          <p:cNvPr id="31747" name="Rectangle 3"/>
          <p:cNvSpPr>
            <a:spLocks noGrp="1" noChangeArrowheads="1"/>
          </p:cNvSpPr>
          <p:nvPr>
            <p:ph type="body" idx="1"/>
          </p:nvPr>
        </p:nvSpPr>
        <p:spPr/>
        <p:txBody>
          <a:bodyPr/>
          <a:lstStyle/>
          <a:p>
            <a:pPr eaLnBrk="1" hangingPunct="1"/>
            <a:r>
              <a:rPr lang="zh-CN" altLang="en-US" sz="2400" dirty="0" smtClean="0"/>
              <a:t>微型计算机的各个部件之间通过三组不同的总线相连</a:t>
            </a:r>
          </a:p>
          <a:p>
            <a:pPr lvl="1" eaLnBrk="1" hangingPunct="1"/>
            <a:r>
              <a:rPr lang="zh-CN" altLang="en-US" sz="2400" dirty="0" smtClean="0">
                <a:solidFill>
                  <a:srgbClr val="3333FF"/>
                </a:solidFill>
              </a:rPr>
              <a:t>数据总线（</a:t>
            </a:r>
            <a:r>
              <a:rPr lang="en-US" altLang="zh-CN" sz="2400" dirty="0" smtClean="0">
                <a:solidFill>
                  <a:srgbClr val="3333FF"/>
                </a:solidFill>
              </a:rPr>
              <a:t>Data Bus --DB</a:t>
            </a:r>
            <a:r>
              <a:rPr lang="zh-CN" altLang="en-US" sz="2400" dirty="0" smtClean="0">
                <a:solidFill>
                  <a:srgbClr val="3333FF"/>
                </a:solidFill>
              </a:rPr>
              <a:t>）</a:t>
            </a:r>
            <a:r>
              <a:rPr lang="en-US" altLang="zh-CN" sz="2400" dirty="0" smtClean="0">
                <a:solidFill>
                  <a:srgbClr val="3333FF"/>
                </a:solidFill>
              </a:rPr>
              <a:t>--</a:t>
            </a:r>
            <a:r>
              <a:rPr lang="zh-CN" altLang="en-US" sz="2400" dirty="0" smtClean="0">
                <a:solidFill>
                  <a:srgbClr val="3333FF"/>
                </a:solidFill>
              </a:rPr>
              <a:t>双向</a:t>
            </a:r>
          </a:p>
          <a:p>
            <a:pPr lvl="1" eaLnBrk="1" hangingPunct="1"/>
            <a:r>
              <a:rPr lang="zh-CN" altLang="en-US" sz="2400" dirty="0" smtClean="0">
                <a:solidFill>
                  <a:srgbClr val="3333FF"/>
                </a:solidFill>
              </a:rPr>
              <a:t>地址总线（</a:t>
            </a:r>
            <a:r>
              <a:rPr lang="en-US" altLang="zh-CN" sz="2400" dirty="0" smtClean="0">
                <a:solidFill>
                  <a:srgbClr val="3333FF"/>
                </a:solidFill>
              </a:rPr>
              <a:t>Address Bus---AB</a:t>
            </a:r>
            <a:r>
              <a:rPr lang="zh-CN" altLang="en-US" sz="2400" dirty="0" smtClean="0">
                <a:solidFill>
                  <a:srgbClr val="3333FF"/>
                </a:solidFill>
              </a:rPr>
              <a:t>）</a:t>
            </a:r>
            <a:r>
              <a:rPr lang="en-US" altLang="zh-CN" sz="2400" dirty="0" smtClean="0">
                <a:solidFill>
                  <a:srgbClr val="3333FF"/>
                </a:solidFill>
              </a:rPr>
              <a:t>--</a:t>
            </a:r>
            <a:r>
              <a:rPr lang="zh-CN" altLang="en-US" sz="2400" dirty="0" smtClean="0">
                <a:solidFill>
                  <a:srgbClr val="3333FF"/>
                </a:solidFill>
              </a:rPr>
              <a:t>单向</a:t>
            </a:r>
          </a:p>
          <a:p>
            <a:pPr lvl="1" eaLnBrk="1" hangingPunct="1"/>
            <a:r>
              <a:rPr lang="zh-CN" altLang="en-US" sz="2400" dirty="0" smtClean="0">
                <a:solidFill>
                  <a:srgbClr val="3333FF"/>
                </a:solidFill>
              </a:rPr>
              <a:t>控制总线（</a:t>
            </a:r>
            <a:r>
              <a:rPr lang="en-US" altLang="zh-CN" sz="2400" dirty="0" smtClean="0">
                <a:solidFill>
                  <a:srgbClr val="3333FF"/>
                </a:solidFill>
              </a:rPr>
              <a:t>Control Bus</a:t>
            </a:r>
            <a:r>
              <a:rPr lang="en-US" altLang="zh-CN" sz="2400" dirty="0" smtClean="0">
                <a:solidFill>
                  <a:srgbClr val="3333FF"/>
                </a:solidFill>
                <a:latin typeface="Tahoma" pitchFamily="34" charset="0"/>
              </a:rPr>
              <a:t>—</a:t>
            </a:r>
            <a:r>
              <a:rPr lang="en-US" altLang="zh-CN" sz="2400" dirty="0" smtClean="0">
                <a:solidFill>
                  <a:srgbClr val="3333FF"/>
                </a:solidFill>
              </a:rPr>
              <a:t>CB</a:t>
            </a:r>
            <a:r>
              <a:rPr lang="zh-CN" altLang="en-US" sz="2400" dirty="0" smtClean="0">
                <a:solidFill>
                  <a:srgbClr val="3333FF"/>
                </a:solidFill>
              </a:rPr>
              <a:t>）</a:t>
            </a:r>
            <a:r>
              <a:rPr lang="en-US" altLang="zh-CN" sz="2400" dirty="0" smtClean="0">
                <a:solidFill>
                  <a:srgbClr val="3333FF"/>
                </a:solidFill>
              </a:rPr>
              <a:t>--</a:t>
            </a:r>
            <a:r>
              <a:rPr lang="zh-CN" altLang="en-US" sz="2400" dirty="0" smtClean="0">
                <a:solidFill>
                  <a:srgbClr val="3333FF"/>
                </a:solidFill>
              </a:rPr>
              <a:t>双向</a:t>
            </a:r>
          </a:p>
          <a:p>
            <a:pPr eaLnBrk="1" hangingPunct="1"/>
            <a:endParaRPr lang="zh-CN" altLang="en-US" sz="2400" dirty="0" smtClean="0"/>
          </a:p>
          <a:p>
            <a:pPr eaLnBrk="1" hangingPunct="1"/>
            <a:r>
              <a:rPr lang="zh-CN" altLang="en-US" sz="2400" dirty="0" smtClean="0">
                <a:solidFill>
                  <a:srgbClr val="CC0000"/>
                </a:solidFill>
              </a:rPr>
              <a:t>总线</a:t>
            </a:r>
            <a:r>
              <a:rPr lang="zh-CN" altLang="en-US" sz="2400" dirty="0" smtClean="0"/>
              <a:t>是计算机的部件与部件之间传输信息的公共通路，它能</a:t>
            </a:r>
            <a:r>
              <a:rPr lang="zh-CN" altLang="en-US" sz="2400" dirty="0" smtClean="0">
                <a:solidFill>
                  <a:srgbClr val="0000FF"/>
                </a:solidFill>
              </a:rPr>
              <a:t>分时</a:t>
            </a:r>
            <a:r>
              <a:rPr lang="zh-CN" altLang="en-US" sz="2400" dirty="0" smtClean="0"/>
              <a:t>地发送和接收各部件的信息。</a:t>
            </a:r>
          </a:p>
          <a:p>
            <a:pPr lvl="1" eaLnBrk="1" hangingPunct="1"/>
            <a:r>
              <a:rPr lang="zh-CN" altLang="en-US" sz="2400" dirty="0" smtClean="0"/>
              <a:t>总线不仅仅是一组传输线，它还包括与数据传输有关的控制逻辑。</a:t>
            </a:r>
          </a:p>
          <a:p>
            <a:pPr lvl="1" eaLnBrk="1" hangingPunct="1"/>
            <a:r>
              <a:rPr lang="zh-CN" altLang="en-US" sz="2400" dirty="0" smtClean="0"/>
              <a:t>在一个计算机系统中，总线应被看成一个独立的部件。</a:t>
            </a:r>
          </a:p>
        </p:txBody>
      </p:sp>
    </p:spTree>
    <p:extLst>
      <p:ext uri="{BB962C8B-B14F-4D97-AF65-F5344CB8AC3E}">
        <p14:creationId xmlns:p14="http://schemas.microsoft.com/office/powerpoint/2010/main" val="18511386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Effect transition="in" filter="slide(fromBottom)">
                                      <p:cBhvr>
                                        <p:cTn id="7" dur="500"/>
                                        <p:tgtEl>
                                          <p:spTgt spid="31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1747">
                                            <p:txEl>
                                              <p:pRg st="6" end="6"/>
                                            </p:txEl>
                                          </p:spTgt>
                                        </p:tgtEl>
                                        <p:attrNameLst>
                                          <p:attrName>style.visibility</p:attrName>
                                        </p:attrNameLst>
                                      </p:cBhvr>
                                      <p:to>
                                        <p:strVal val="visible"/>
                                      </p:to>
                                    </p:set>
                                    <p:animEffect transition="in" filter="slide(fromBottom)">
                                      <p:cBhvr>
                                        <p:cTn id="12" dur="500"/>
                                        <p:tgtEl>
                                          <p:spTgt spid="31747">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1747">
                                            <p:txEl>
                                              <p:pRg st="7" end="7"/>
                                            </p:txEl>
                                          </p:spTgt>
                                        </p:tgtEl>
                                        <p:attrNameLst>
                                          <p:attrName>style.visibility</p:attrName>
                                        </p:attrNameLst>
                                      </p:cBhvr>
                                      <p:to>
                                        <p:strVal val="visible"/>
                                      </p:to>
                                    </p:set>
                                    <p:animEffect transition="in" filter="slide(fromBottom)">
                                      <p:cBhvr>
                                        <p:cTn id="17"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a:t>
            </a:r>
            <a:endParaRPr lang="en-US" dirty="0"/>
          </a:p>
        </p:txBody>
      </p:sp>
      <p:sp>
        <p:nvSpPr>
          <p:cNvPr id="3" name="内容占位符 2"/>
          <p:cNvSpPr>
            <a:spLocks noGrp="1"/>
          </p:cNvSpPr>
          <p:nvPr>
            <p:ph idx="1"/>
          </p:nvPr>
        </p:nvSpPr>
        <p:spPr>
          <a:xfrm>
            <a:off x="250825" y="1052736"/>
            <a:ext cx="8642350" cy="576064"/>
          </a:xfrm>
        </p:spPr>
        <p:txBody>
          <a:bodyPr/>
          <a:lstStyle/>
          <a:p>
            <a:r>
              <a:rPr lang="zh-CN" altLang="en-US" dirty="0" smtClean="0"/>
              <a:t>地址、数据和控制总线</a:t>
            </a:r>
            <a:endParaRPr lang="en-US" altLang="zh-CN" dirty="0" smtClean="0"/>
          </a:p>
        </p:txBody>
      </p:sp>
      <p:sp>
        <p:nvSpPr>
          <p:cNvPr id="6" name="矩形 5"/>
          <p:cNvSpPr/>
          <p:nvPr/>
        </p:nvSpPr>
        <p:spPr>
          <a:xfrm>
            <a:off x="251520" y="5341043"/>
            <a:ext cx="8712968" cy="1040285"/>
          </a:xfrm>
          <a:prstGeom prst="rect">
            <a:avLst/>
          </a:prstGeom>
        </p:spPr>
        <p:txBody>
          <a:bodyPr wrap="square">
            <a:spAutoFit/>
          </a:bodyPr>
          <a:lstStyle/>
          <a:p>
            <a:pPr marL="342900" lvl="0" indent="-342900" eaLnBrk="0">
              <a:spcBef>
                <a:spcPct val="20000"/>
              </a:spcBef>
              <a:buFontTx/>
              <a:buChar char="•"/>
            </a:pPr>
            <a:r>
              <a:rPr lang="zh-CN" altLang="en-US" sz="2800" b="1" kern="0" dirty="0">
                <a:solidFill>
                  <a:srgbClr val="000000"/>
                </a:solidFill>
                <a:latin typeface="Arial"/>
                <a:ea typeface="宋体"/>
              </a:rPr>
              <a:t>寻址</a:t>
            </a:r>
            <a:r>
              <a:rPr lang="en-US" altLang="zh-CN" sz="2800" b="1" kern="0" dirty="0">
                <a:solidFill>
                  <a:srgbClr val="0000FF"/>
                </a:solidFill>
                <a:latin typeface="Arial"/>
                <a:ea typeface="宋体"/>
              </a:rPr>
              <a:t>I/O</a:t>
            </a:r>
            <a:r>
              <a:rPr lang="zh-CN" altLang="en-US" sz="2800" b="1" kern="0" dirty="0">
                <a:solidFill>
                  <a:srgbClr val="000000"/>
                </a:solidFill>
                <a:latin typeface="Arial"/>
                <a:ea typeface="宋体"/>
              </a:rPr>
              <a:t>，地址总线包含</a:t>
            </a:r>
            <a:r>
              <a:rPr lang="en-US" altLang="zh-CN" sz="2800" b="1" kern="0" dirty="0" smtClean="0">
                <a:solidFill>
                  <a:srgbClr val="000000"/>
                </a:solidFill>
                <a:latin typeface="Arial"/>
                <a:ea typeface="宋体"/>
              </a:rPr>
              <a:t>16</a:t>
            </a:r>
            <a:r>
              <a:rPr lang="zh-CN" altLang="en-US" sz="2800" b="1" kern="0" dirty="0" smtClean="0">
                <a:solidFill>
                  <a:srgbClr val="000000"/>
                </a:solidFill>
                <a:latin typeface="Arial"/>
                <a:ea typeface="宋体"/>
              </a:rPr>
              <a:t>位</a:t>
            </a:r>
            <a:r>
              <a:rPr lang="en-US" altLang="zh-CN" sz="2800" b="1" kern="0" dirty="0" smtClean="0">
                <a:solidFill>
                  <a:srgbClr val="000000"/>
                </a:solidFill>
                <a:latin typeface="Arial"/>
                <a:ea typeface="宋体"/>
              </a:rPr>
              <a:t>I/O</a:t>
            </a:r>
            <a:r>
              <a:rPr lang="zh-CN" altLang="en-US" sz="2800" b="1" kern="0" dirty="0" smtClean="0">
                <a:solidFill>
                  <a:srgbClr val="000000"/>
                </a:solidFill>
                <a:latin typeface="Arial"/>
                <a:ea typeface="宋体"/>
              </a:rPr>
              <a:t>地址。</a:t>
            </a:r>
            <a:endParaRPr lang="en-US" altLang="zh-CN" sz="2800" b="1" kern="0" dirty="0">
              <a:solidFill>
                <a:srgbClr val="000000"/>
              </a:solidFill>
              <a:latin typeface="Arial"/>
              <a:ea typeface="宋体"/>
            </a:endParaRPr>
          </a:p>
          <a:p>
            <a:pPr marL="342900" lvl="0" indent="-342900" eaLnBrk="0">
              <a:spcBef>
                <a:spcPct val="20000"/>
              </a:spcBef>
              <a:buFontTx/>
              <a:buChar char="•"/>
            </a:pPr>
            <a:r>
              <a:rPr lang="zh-CN" altLang="en-US" sz="2800" b="1" kern="0" dirty="0">
                <a:solidFill>
                  <a:srgbClr val="000000"/>
                </a:solidFill>
                <a:latin typeface="Arial"/>
                <a:ea typeface="宋体"/>
              </a:rPr>
              <a:t>寻址</a:t>
            </a:r>
            <a:r>
              <a:rPr lang="zh-CN" altLang="en-US" sz="2800" b="1" kern="0" dirty="0">
                <a:solidFill>
                  <a:srgbClr val="0000FF"/>
                </a:solidFill>
                <a:latin typeface="Arial"/>
                <a:ea typeface="宋体"/>
              </a:rPr>
              <a:t>存储器</a:t>
            </a:r>
            <a:r>
              <a:rPr lang="zh-CN" altLang="en-US" sz="2800" b="1" kern="0" dirty="0">
                <a:solidFill>
                  <a:srgbClr val="000000"/>
                </a:solidFill>
                <a:latin typeface="Arial"/>
                <a:ea typeface="宋体"/>
              </a:rPr>
              <a:t>，地址总线宽度随</a:t>
            </a:r>
            <a:r>
              <a:rPr lang="zh-CN" altLang="en-US" sz="2800" b="1" kern="0" dirty="0" smtClean="0">
                <a:solidFill>
                  <a:srgbClr val="000000"/>
                </a:solidFill>
                <a:latin typeface="Arial"/>
                <a:ea typeface="宋体"/>
              </a:rPr>
              <a:t>微处理器不同</a:t>
            </a:r>
            <a:r>
              <a:rPr lang="zh-CN" altLang="en-US" sz="2800" b="1" kern="0" dirty="0">
                <a:solidFill>
                  <a:srgbClr val="000000"/>
                </a:solidFill>
                <a:latin typeface="Arial"/>
                <a:ea typeface="宋体"/>
              </a:rPr>
              <a:t>而不同。</a:t>
            </a:r>
            <a:endParaRPr lang="en-US" sz="2800" b="1" kern="0" dirty="0">
              <a:solidFill>
                <a:srgbClr val="000000"/>
              </a:solidFill>
              <a:latin typeface="Arial"/>
              <a:ea typeface="宋体"/>
            </a:endParaRPr>
          </a:p>
        </p:txBody>
      </p:sp>
      <p:pic>
        <p:nvPicPr>
          <p:cNvPr id="138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5" y="1556792"/>
            <a:ext cx="7771209" cy="363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774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arn(inVertical)">
                                      <p:cBhvr>
                                        <p:cTn id="7" dur="5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总线</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14725751"/>
              </p:ext>
            </p:extLst>
          </p:nvPr>
        </p:nvGraphicFramePr>
        <p:xfrm>
          <a:off x="251520" y="1023719"/>
          <a:ext cx="8568952" cy="5760720"/>
        </p:xfrm>
        <a:graphic>
          <a:graphicData uri="http://schemas.openxmlformats.org/drawingml/2006/table">
            <a:tbl>
              <a:tblPr firstRow="1" bandRow="1">
                <a:tableStyleId>{F5AB1C69-6EDB-4FF4-983F-18BD219EF322}</a:tableStyleId>
              </a:tblPr>
              <a:tblGrid>
                <a:gridCol w="3456384">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800200">
                  <a:extLst>
                    <a:ext uri="{9D8B030D-6E8A-4147-A177-3AD203B41FA5}">
                      <a16:colId xmlns:a16="http://schemas.microsoft.com/office/drawing/2014/main" val="20003"/>
                    </a:ext>
                  </a:extLst>
                </a:gridCol>
              </a:tblGrid>
              <a:tr h="355093">
                <a:tc>
                  <a:txBody>
                    <a:bodyPr/>
                    <a:lstStyle/>
                    <a:p>
                      <a:pPr algn="ctr"/>
                      <a:r>
                        <a:rPr lang="zh-CN" altLang="en-US" sz="2400" dirty="0" smtClean="0">
                          <a:solidFill>
                            <a:schemeClr val="tx1"/>
                          </a:solidFill>
                        </a:rPr>
                        <a:t>微处理器</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sz="2400" dirty="0" smtClean="0">
                          <a:solidFill>
                            <a:schemeClr val="tx1"/>
                          </a:solidFill>
                        </a:rPr>
                        <a:t>DB</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sz="2400" dirty="0" smtClean="0">
                          <a:solidFill>
                            <a:schemeClr val="tx1"/>
                          </a:solidFill>
                        </a:rPr>
                        <a:t>AB</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zh-CN" altLang="en-US" sz="2400" dirty="0" smtClean="0">
                          <a:solidFill>
                            <a:schemeClr val="tx1"/>
                          </a:solidFill>
                        </a:rPr>
                        <a:t>容量</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00"/>
                  </a:ext>
                </a:extLst>
              </a:tr>
              <a:tr h="355093">
                <a:tc>
                  <a:txBody>
                    <a:bodyPr/>
                    <a:lstStyle/>
                    <a:p>
                      <a:pPr algn="ctr"/>
                      <a:r>
                        <a:rPr lang="en-US" sz="2400" b="1" dirty="0" smtClean="0">
                          <a:solidFill>
                            <a:schemeClr val="tx1"/>
                          </a:solidFill>
                        </a:rPr>
                        <a:t>8086 / 8088</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16 / 8</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20</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1M</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5093">
                <a:tc>
                  <a:txBody>
                    <a:bodyPr/>
                    <a:lstStyle/>
                    <a:p>
                      <a:pPr algn="ctr"/>
                      <a:r>
                        <a:rPr lang="en-US" sz="2400" b="1" dirty="0" smtClean="0">
                          <a:solidFill>
                            <a:schemeClr val="tx1"/>
                          </a:solidFill>
                        </a:rPr>
                        <a:t>80286</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16</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24</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16M</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5093">
                <a:tc>
                  <a:txBody>
                    <a:bodyPr/>
                    <a:lstStyle/>
                    <a:p>
                      <a:pPr algn="ctr"/>
                      <a:r>
                        <a:rPr lang="en-US" sz="2400" b="1" dirty="0" smtClean="0">
                          <a:solidFill>
                            <a:schemeClr val="tx1"/>
                          </a:solidFill>
                        </a:rPr>
                        <a:t>80</a:t>
                      </a:r>
                      <a:r>
                        <a:rPr lang="en-US" altLang="zh-CN" sz="2400" b="1" dirty="0" smtClean="0">
                          <a:solidFill>
                            <a:schemeClr val="tx1"/>
                          </a:solidFill>
                        </a:rPr>
                        <a:t>386SX</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dirty="0" smtClean="0">
                          <a:solidFill>
                            <a:schemeClr val="tx1"/>
                          </a:solidFill>
                        </a:rPr>
                        <a:t>16</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dirty="0" smtClean="0">
                          <a:solidFill>
                            <a:schemeClr val="tx1"/>
                          </a:solidFill>
                        </a:rPr>
                        <a:t>24</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16M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3"/>
                  </a:ext>
                </a:extLst>
              </a:tr>
              <a:tr h="355093">
                <a:tc>
                  <a:txBody>
                    <a:bodyPr/>
                    <a:lstStyle/>
                    <a:p>
                      <a:pPr algn="ctr"/>
                      <a:r>
                        <a:rPr lang="en-US" sz="2400" b="1" kern="1200" dirty="0" smtClean="0">
                          <a:solidFill>
                            <a:schemeClr val="tx1"/>
                          </a:solidFill>
                          <a:latin typeface="+mn-lt"/>
                          <a:ea typeface="+mn-ea"/>
                          <a:cs typeface="+mn-cs"/>
                        </a:rPr>
                        <a:t>80386DX</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10004"/>
                  </a:ext>
                </a:extLst>
              </a:tr>
              <a:tr h="355093">
                <a:tc>
                  <a:txBody>
                    <a:bodyPr/>
                    <a:lstStyle/>
                    <a:p>
                      <a:pPr algn="ctr"/>
                      <a:r>
                        <a:rPr lang="en-US" sz="2400" b="1" kern="1200" dirty="0" smtClean="0">
                          <a:solidFill>
                            <a:schemeClr val="tx1"/>
                          </a:solidFill>
                          <a:latin typeface="+mn-lt"/>
                          <a:ea typeface="+mn-ea"/>
                          <a:cs typeface="+mn-cs"/>
                        </a:rPr>
                        <a:t>80486</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55093">
                <a:tc>
                  <a:txBody>
                    <a:bodyPr/>
                    <a:lstStyle/>
                    <a:p>
                      <a:pPr algn="ctr"/>
                      <a:r>
                        <a:rPr lang="en-US" sz="2400" b="1" kern="1200" dirty="0" smtClean="0">
                          <a:solidFill>
                            <a:schemeClr val="tx1"/>
                          </a:solidFill>
                          <a:latin typeface="+mn-lt"/>
                          <a:ea typeface="+mn-ea"/>
                          <a:cs typeface="+mn-cs"/>
                        </a:rPr>
                        <a:t>Pentium</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55093">
                <a:tc>
                  <a:txBody>
                    <a:bodyPr/>
                    <a:lstStyle/>
                    <a:p>
                      <a:pPr algn="ctr"/>
                      <a:r>
                        <a:rPr lang="en-US" sz="2400" b="1" kern="1200" dirty="0" smtClean="0">
                          <a:solidFill>
                            <a:schemeClr val="tx1"/>
                          </a:solidFill>
                          <a:latin typeface="+mn-lt"/>
                          <a:ea typeface="+mn-ea"/>
                          <a:cs typeface="+mn-cs"/>
                        </a:rPr>
                        <a:t>Pentium Pro ~Core2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639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Pentium Pro ~Core2</a:t>
                      </a:r>
                      <a:r>
                        <a:rPr lang="zh-CN" altLang="en-US" sz="2400" b="1" kern="1200" dirty="0" smtClean="0">
                          <a:solidFill>
                            <a:schemeClr val="tx1"/>
                          </a:solidFill>
                          <a:latin typeface="+mn-lt"/>
                          <a:ea typeface="+mn-ea"/>
                          <a:cs typeface="+mn-cs"/>
                        </a:rPr>
                        <a:t>（允许扩展寻址）</a:t>
                      </a:r>
                      <a:endParaRPr 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36</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64G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8"/>
                  </a:ext>
                </a:extLst>
              </a:tr>
              <a:tr h="639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Pentium4</a:t>
                      </a:r>
                      <a:r>
                        <a:rPr lang="zh-CN" altLang="en-US" sz="2400" b="1" kern="1200" dirty="0" smtClean="0">
                          <a:solidFill>
                            <a:schemeClr val="tx1"/>
                          </a:solidFill>
                          <a:latin typeface="+mn-lt"/>
                          <a:ea typeface="+mn-ea"/>
                          <a:cs typeface="+mn-cs"/>
                        </a:rPr>
                        <a:t>和</a:t>
                      </a:r>
                      <a:r>
                        <a:rPr lang="en-US" sz="2400" b="1" kern="1200" dirty="0" smtClean="0">
                          <a:solidFill>
                            <a:schemeClr val="tx1"/>
                          </a:solidFill>
                          <a:latin typeface="+mn-lt"/>
                          <a:ea typeface="+mn-ea"/>
                          <a:cs typeface="+mn-cs"/>
                        </a:rPr>
                        <a:t>Core2</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tx1"/>
                          </a:solidFill>
                          <a:latin typeface="+mn-lt"/>
                          <a:ea typeface="+mn-ea"/>
                          <a:cs typeface="+mn-cs"/>
                        </a:rPr>
                        <a:t>（带</a:t>
                      </a:r>
                      <a:r>
                        <a:rPr lang="en-US" altLang="zh-CN" sz="2400" b="1" kern="1200" dirty="0" smtClean="0">
                          <a:solidFill>
                            <a:schemeClr val="tx1"/>
                          </a:solidFill>
                          <a:latin typeface="+mn-lt"/>
                          <a:ea typeface="+mn-ea"/>
                          <a:cs typeface="+mn-cs"/>
                        </a:rPr>
                        <a:t>64-bit extensions</a:t>
                      </a:r>
                      <a:r>
                        <a:rPr lang="zh-CN" altLang="en-US" sz="2400" b="1" kern="1200" dirty="0" smtClean="0">
                          <a:solidFill>
                            <a:schemeClr val="tx1"/>
                          </a:solidFill>
                          <a:latin typeface="+mn-lt"/>
                          <a:ea typeface="+mn-ea"/>
                          <a:cs typeface="+mn-cs"/>
                        </a:rPr>
                        <a:t>）</a:t>
                      </a:r>
                      <a:endParaRPr 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40</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1T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9"/>
                  </a:ext>
                </a:extLst>
              </a:tr>
              <a:tr h="3884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mn-lt"/>
                          <a:ea typeface="+mn-ea"/>
                          <a:cs typeface="+mn-cs"/>
                        </a:rPr>
                        <a:t>Itanium</a:t>
                      </a:r>
                      <a:endParaRPr 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128</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40</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1T</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3790075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47864" y="1124744"/>
            <a:ext cx="5544616" cy="5491772"/>
            <a:chOff x="3347864" y="1124744"/>
            <a:chExt cx="5544616" cy="5491772"/>
          </a:xfrm>
        </p:grpSpPr>
        <p:pic>
          <p:nvPicPr>
            <p:cNvPr id="138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124744"/>
              <a:ext cx="48768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3635896" y="5301208"/>
              <a:ext cx="525658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marL="0" indent="0" algn="ctr">
                <a:buNone/>
              </a:pPr>
              <a:r>
                <a:rPr lang="en-US" sz="2400" dirty="0" smtClean="0">
                  <a:solidFill>
                    <a:srgbClr val="0000FF"/>
                  </a:solidFill>
                </a:rPr>
                <a:t>8086(</a:t>
              </a:r>
              <a:r>
                <a:rPr lang="zh-CN" altLang="en-US" sz="2400" dirty="0" smtClean="0">
                  <a:solidFill>
                    <a:srgbClr val="0000FF"/>
                  </a:solidFill>
                </a:rPr>
                <a:t>仅</a:t>
              </a:r>
              <a:r>
                <a:rPr lang="en-US" altLang="zh-CN" sz="2400" dirty="0" smtClean="0">
                  <a:solidFill>
                    <a:srgbClr val="0000FF"/>
                  </a:solidFill>
                </a:rPr>
                <a:t>1MB Memory</a:t>
              </a:r>
              <a:r>
                <a:rPr lang="en-US" sz="2400" dirty="0" smtClean="0">
                  <a:solidFill>
                    <a:srgbClr val="0000FF"/>
                  </a:solidFill>
                </a:rPr>
                <a:t>)</a:t>
              </a:r>
              <a:r>
                <a:rPr lang="zh-CN" altLang="en-US" sz="2400" dirty="0" smtClean="0">
                  <a:solidFill>
                    <a:srgbClr val="0000FF"/>
                  </a:solidFill>
                </a:rPr>
                <a:t>、</a:t>
              </a:r>
              <a:r>
                <a:rPr lang="en-US" altLang="zh-CN" sz="2400" dirty="0" smtClean="0">
                  <a:solidFill>
                    <a:srgbClr val="0000FF"/>
                  </a:solidFill>
                </a:rPr>
                <a:t>80286</a:t>
              </a:r>
              <a:r>
                <a:rPr lang="zh-CN" altLang="en-US" sz="2400" dirty="0" smtClean="0">
                  <a:solidFill>
                    <a:srgbClr val="0000FF"/>
                  </a:solidFill>
                </a:rPr>
                <a:t>、</a:t>
              </a:r>
              <a:endParaRPr lang="en-US" altLang="zh-CN" sz="2400" dirty="0" smtClean="0">
                <a:solidFill>
                  <a:srgbClr val="0000FF"/>
                </a:solidFill>
              </a:endParaRPr>
            </a:p>
            <a:p>
              <a:pPr marL="0" indent="0" algn="ctr">
                <a:buNone/>
              </a:pPr>
              <a:r>
                <a:rPr lang="en-US" altLang="zh-CN" sz="2400" dirty="0" smtClean="0">
                  <a:solidFill>
                    <a:srgbClr val="0000FF"/>
                  </a:solidFill>
                </a:rPr>
                <a:t>80386SX</a:t>
              </a:r>
              <a:r>
                <a:rPr lang="zh-CN" altLang="en-US" sz="2400" dirty="0" smtClean="0">
                  <a:solidFill>
                    <a:srgbClr val="0000FF"/>
                  </a:solidFill>
                </a:rPr>
                <a:t>、</a:t>
              </a:r>
              <a:r>
                <a:rPr lang="en-US" altLang="zh-CN" sz="2400" dirty="0" smtClean="0">
                  <a:solidFill>
                    <a:srgbClr val="0000FF"/>
                  </a:solidFill>
                </a:rPr>
                <a:t>80386SL</a:t>
              </a:r>
              <a:r>
                <a:rPr lang="zh-CN" altLang="en-US" sz="2400" dirty="0" smtClean="0">
                  <a:solidFill>
                    <a:srgbClr val="0000FF"/>
                  </a:solidFill>
                </a:rPr>
                <a:t>、</a:t>
              </a:r>
              <a:r>
                <a:rPr lang="en-US" altLang="zh-CN" sz="2400" dirty="0" smtClean="0">
                  <a:solidFill>
                    <a:srgbClr val="0000FF"/>
                  </a:solidFill>
                </a:rPr>
                <a:t>80386SLC</a:t>
              </a:r>
              <a:endParaRPr lang="en-US" sz="2400" dirty="0">
                <a:solidFill>
                  <a:srgbClr val="0000FF"/>
                </a:solidFill>
              </a:endParaRPr>
            </a:p>
          </p:txBody>
        </p:sp>
        <p:cxnSp>
          <p:nvCxnSpPr>
            <p:cNvPr id="5" name="直接连接符 4"/>
            <p:cNvCxnSpPr/>
            <p:nvPr/>
          </p:nvCxnSpPr>
          <p:spPr>
            <a:xfrm>
              <a:off x="3347864" y="1124744"/>
              <a:ext cx="0" cy="5400600"/>
            </a:xfrm>
            <a:prstGeom prst="line">
              <a:avLst/>
            </a:prstGeom>
            <a:ln>
              <a:solidFill>
                <a:srgbClr val="008000"/>
              </a:solidFill>
            </a:ln>
            <a:effectLst>
              <a:glow rad="101600">
                <a:schemeClr val="accent1">
                  <a:satMod val="175000"/>
                  <a:alpha val="40000"/>
                </a:schemeClr>
              </a:glow>
              <a:outerShdw blurRad="40000" dist="23000" dir="5400000" rotWithShape="0">
                <a:srgbClr val="000000">
                  <a:alpha val="35000"/>
                </a:srgbClr>
              </a:outerShdw>
            </a:effectLst>
          </p:spPr>
          <p:style>
            <a:lnRef idx="3">
              <a:schemeClr val="accent5"/>
            </a:lnRef>
            <a:fillRef idx="0">
              <a:schemeClr val="accent5"/>
            </a:fillRef>
            <a:effectRef idx="2">
              <a:schemeClr val="accent5"/>
            </a:effectRef>
            <a:fontRef idx="minor">
              <a:schemeClr val="tx1"/>
            </a:fontRef>
          </p:style>
        </p:cxnSp>
        <p:sp>
          <p:nvSpPr>
            <p:cNvPr id="8" name="矩形 7"/>
            <p:cNvSpPr/>
            <p:nvPr/>
          </p:nvSpPr>
          <p:spPr>
            <a:xfrm>
              <a:off x="4716016" y="6093296"/>
              <a:ext cx="3070071" cy="523220"/>
            </a:xfrm>
            <a:prstGeom prst="rect">
              <a:avLst/>
            </a:prstGeom>
          </p:spPr>
          <p:txBody>
            <a:bodyPr wrap="none">
              <a:spAutoFit/>
            </a:bodyPr>
            <a:lstStyle/>
            <a:p>
              <a:r>
                <a:rPr lang="zh-CN" altLang="en-US" sz="2800" b="1" kern="0" dirty="0">
                  <a:solidFill>
                    <a:srgbClr val="C00000"/>
                  </a:solidFill>
                  <a:latin typeface="Arial"/>
                  <a:ea typeface="宋体"/>
                </a:rPr>
                <a:t>字节交叉编址方式</a:t>
              </a:r>
              <a:endParaRPr lang="en-US" dirty="0">
                <a:solidFill>
                  <a:srgbClr val="C00000"/>
                </a:solidFill>
              </a:endParaRPr>
            </a:p>
          </p:txBody>
        </p:sp>
      </p:grpSp>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150986" y="5517232"/>
            <a:ext cx="3025031" cy="504056"/>
          </a:xfrm>
        </p:spPr>
        <p:txBody>
          <a:bodyPr/>
          <a:lstStyle/>
          <a:p>
            <a:pPr marL="0" indent="0" algn="ctr">
              <a:buNone/>
            </a:pPr>
            <a:r>
              <a:rPr lang="en-US" dirty="0" smtClean="0">
                <a:solidFill>
                  <a:srgbClr val="0000FF"/>
                </a:solidFill>
              </a:rPr>
              <a:t>8088</a:t>
            </a:r>
            <a:endParaRPr lang="en-US" dirty="0">
              <a:solidFill>
                <a:srgbClr val="0000FF"/>
              </a:solidFill>
            </a:endParaRPr>
          </a:p>
        </p:txBody>
      </p:sp>
      <p:pic>
        <p:nvPicPr>
          <p:cNvPr id="138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628800"/>
            <a:ext cx="22479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241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504056"/>
          </a:xfrm>
        </p:spPr>
        <p:txBody>
          <a:bodyPr/>
          <a:lstStyle/>
          <a:p>
            <a:r>
              <a:rPr lang="en-US" dirty="0" smtClean="0">
                <a:solidFill>
                  <a:srgbClr val="0000FF"/>
                </a:solidFill>
              </a:rPr>
              <a:t>8088</a:t>
            </a:r>
            <a:r>
              <a:rPr lang="zh-CN" altLang="en-US" dirty="0" smtClean="0">
                <a:solidFill>
                  <a:srgbClr val="0000FF"/>
                </a:solidFill>
              </a:rPr>
              <a:t>和</a:t>
            </a:r>
            <a:r>
              <a:rPr lang="en-US" altLang="zh-CN" dirty="0" smtClean="0">
                <a:solidFill>
                  <a:srgbClr val="0000FF"/>
                </a:solidFill>
              </a:rPr>
              <a:t>8086</a:t>
            </a:r>
            <a:endParaRPr lang="en-US" dirty="0">
              <a:solidFill>
                <a:srgbClr val="0000FF"/>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545109"/>
            <a:ext cx="8280400"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2771775" y="1545108"/>
            <a:ext cx="0" cy="5123185"/>
          </a:xfrm>
          <a:prstGeom prst="line">
            <a:avLst/>
          </a:prstGeom>
          <a:noFill/>
          <a:ln w="28575">
            <a:solidFill>
              <a:srgbClr val="33CC33"/>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506541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0825" y="188913"/>
            <a:ext cx="8642350" cy="719137"/>
          </a:xfrm>
        </p:spPr>
        <p:txBody>
          <a:bodyPr/>
          <a:lstStyle/>
          <a:p>
            <a:pPr eaLnBrk="1" hangingPunct="1"/>
            <a:r>
              <a:rPr lang="zh-CN" altLang="en-US" b="1" dirty="0" smtClean="0"/>
              <a:t>教学内容</a:t>
            </a:r>
          </a:p>
        </p:txBody>
      </p:sp>
      <p:sp>
        <p:nvSpPr>
          <p:cNvPr id="3075" name="Rectangle 3"/>
          <p:cNvSpPr>
            <a:spLocks noGrp="1" noChangeArrowheads="1"/>
          </p:cNvSpPr>
          <p:nvPr>
            <p:ph type="body" idx="1"/>
          </p:nvPr>
        </p:nvSpPr>
        <p:spPr>
          <a:xfrm>
            <a:off x="250825" y="1052513"/>
            <a:ext cx="8642350" cy="5545137"/>
          </a:xfrm>
        </p:spPr>
        <p:txBody>
          <a:bodyPr/>
          <a:lstStyle/>
          <a:p>
            <a:pPr eaLnBrk="1" hangingPunct="1">
              <a:lnSpc>
                <a:spcPct val="90000"/>
              </a:lnSpc>
              <a:defRPr/>
            </a:pPr>
            <a:r>
              <a:rPr lang="zh-CN" altLang="en-US" sz="2400" dirty="0" smtClean="0"/>
              <a:t>总学时：</a:t>
            </a:r>
            <a:r>
              <a:rPr lang="en-US" altLang="zh-CN" sz="2400" dirty="0" smtClean="0"/>
              <a:t>40/30</a:t>
            </a:r>
            <a:r>
              <a:rPr lang="zh-CN" altLang="en-US" sz="2400" dirty="0" smtClean="0"/>
              <a:t>，学分：</a:t>
            </a:r>
            <a:r>
              <a:rPr lang="en-US" altLang="zh-CN" sz="2400" dirty="0" smtClean="0"/>
              <a:t>2.5</a:t>
            </a:r>
          </a:p>
          <a:p>
            <a:pPr eaLnBrk="1" hangingPunct="1">
              <a:lnSpc>
                <a:spcPct val="90000"/>
              </a:lnSpc>
              <a:defRPr/>
            </a:pPr>
            <a:r>
              <a:rPr lang="zh-CN" altLang="en-US" sz="2400" dirty="0" smtClean="0"/>
              <a:t>内容</a:t>
            </a:r>
          </a:p>
          <a:p>
            <a:pPr lvl="1" eaLnBrk="1" hangingPunct="1">
              <a:lnSpc>
                <a:spcPct val="90000"/>
              </a:lnSpc>
              <a:defRPr/>
            </a:pPr>
            <a:r>
              <a:rPr lang="zh-CN" altLang="en-US" sz="2400" dirty="0" smtClean="0"/>
              <a:t>微处理器程序设计模型和系统结构</a:t>
            </a:r>
            <a:endParaRPr lang="en-US" altLang="zh-CN" sz="2400" dirty="0" smtClean="0"/>
          </a:p>
          <a:p>
            <a:pPr lvl="2" eaLnBrk="1" hangingPunct="1">
              <a:lnSpc>
                <a:spcPct val="90000"/>
              </a:lnSpc>
              <a:defRPr/>
            </a:pPr>
            <a:r>
              <a:rPr lang="zh-CN" altLang="en-US" sz="2000" dirty="0"/>
              <a:t>实</a:t>
            </a:r>
            <a:r>
              <a:rPr lang="zh-CN" altLang="en-US" sz="2000" dirty="0" smtClean="0"/>
              <a:t>模式和保护模式</a:t>
            </a:r>
            <a:endParaRPr lang="en-US" altLang="zh-CN" sz="2000" dirty="0" smtClean="0"/>
          </a:p>
          <a:p>
            <a:pPr lvl="1" eaLnBrk="1" hangingPunct="1">
              <a:lnSpc>
                <a:spcPct val="90000"/>
              </a:lnSpc>
              <a:defRPr/>
            </a:pPr>
            <a:r>
              <a:rPr lang="en-US" altLang="zh-CN" sz="2400" dirty="0">
                <a:effectLst>
                  <a:outerShdw blurRad="38100" dist="38100" dir="2700000" algn="tl">
                    <a:srgbClr val="C0C0C0"/>
                  </a:outerShdw>
                </a:effectLst>
              </a:rPr>
              <a:t>80x86</a:t>
            </a:r>
            <a:r>
              <a:rPr lang="zh-CN" altLang="en-US" sz="2400" dirty="0">
                <a:effectLst>
                  <a:outerShdw blurRad="38100" dist="38100" dir="2700000" algn="tl">
                    <a:srgbClr val="C0C0C0"/>
                  </a:outerShdw>
                </a:effectLst>
              </a:rPr>
              <a:t>汇编语言程序设计</a:t>
            </a:r>
          </a:p>
          <a:p>
            <a:pPr lvl="1" eaLnBrk="1" hangingPunct="1">
              <a:lnSpc>
                <a:spcPct val="90000"/>
              </a:lnSpc>
              <a:defRPr/>
            </a:pPr>
            <a:r>
              <a:rPr lang="en-US" altLang="zh-CN" sz="2400" dirty="0" smtClean="0"/>
              <a:t>80x86, Pentium</a:t>
            </a:r>
            <a:r>
              <a:rPr lang="zh-CN" altLang="en-US" sz="2400" dirty="0" smtClean="0"/>
              <a:t>微处理器</a:t>
            </a:r>
            <a:r>
              <a:rPr lang="zh-CN" altLang="en-US" sz="2400" b="0" dirty="0" smtClean="0">
                <a:effectLst>
                  <a:outerShdw blurRad="38100" dist="38100" dir="2700000" algn="tl">
                    <a:srgbClr val="C0C0C0"/>
                  </a:outerShdw>
                </a:effectLst>
              </a:rPr>
              <a:t>芯片</a:t>
            </a:r>
          </a:p>
          <a:p>
            <a:pPr lvl="2" eaLnBrk="1" hangingPunct="1">
              <a:lnSpc>
                <a:spcPct val="90000"/>
              </a:lnSpc>
              <a:defRPr/>
            </a:pPr>
            <a:r>
              <a:rPr lang="zh-CN" altLang="en-US" sz="2000" dirty="0" smtClean="0">
                <a:effectLst>
                  <a:outerShdw blurRad="38100" dist="38100" dir="2700000" algn="tl">
                    <a:srgbClr val="C0C0C0"/>
                  </a:outerShdw>
                </a:effectLst>
              </a:rPr>
              <a:t>结构、引脚</a:t>
            </a:r>
          </a:p>
          <a:p>
            <a:pPr lvl="1" eaLnBrk="1" hangingPunct="1">
              <a:lnSpc>
                <a:spcPct val="90000"/>
              </a:lnSpc>
              <a:defRPr/>
            </a:pPr>
            <a:r>
              <a:rPr lang="zh-CN" altLang="en-US" sz="2400" dirty="0" smtClean="0"/>
              <a:t>基本接口技术与接口芯片</a:t>
            </a:r>
            <a:endParaRPr lang="en-US" altLang="zh-CN" sz="2400" dirty="0" smtClean="0"/>
          </a:p>
          <a:p>
            <a:pPr lvl="1" eaLnBrk="1" hangingPunct="1">
              <a:lnSpc>
                <a:spcPct val="90000"/>
              </a:lnSpc>
              <a:defRPr/>
            </a:pPr>
            <a:r>
              <a:rPr lang="zh-CN" altLang="en-US" sz="2400" dirty="0"/>
              <a:t>算术协处理器</a:t>
            </a:r>
            <a:r>
              <a:rPr lang="zh-CN" altLang="en-US" sz="2400" dirty="0">
                <a:solidFill>
                  <a:srgbClr val="00B050"/>
                </a:solidFill>
              </a:rPr>
              <a:t>、</a:t>
            </a:r>
            <a:r>
              <a:rPr lang="en-US" sz="2400" dirty="0">
                <a:solidFill>
                  <a:srgbClr val="00B050"/>
                </a:solidFill>
              </a:rPr>
              <a:t>MMX</a:t>
            </a:r>
            <a:r>
              <a:rPr lang="zh-CN" altLang="en-US" sz="2400" dirty="0">
                <a:solidFill>
                  <a:srgbClr val="00B050"/>
                </a:solidFill>
              </a:rPr>
              <a:t>和</a:t>
            </a:r>
            <a:r>
              <a:rPr lang="en-US" sz="2400" dirty="0">
                <a:solidFill>
                  <a:srgbClr val="00B050"/>
                </a:solidFill>
              </a:rPr>
              <a:t>SIMD</a:t>
            </a:r>
            <a:r>
              <a:rPr lang="zh-CN" altLang="en-US" sz="2400" dirty="0">
                <a:solidFill>
                  <a:srgbClr val="00B050"/>
                </a:solidFill>
              </a:rPr>
              <a:t>技术</a:t>
            </a:r>
            <a:endParaRPr lang="en-US" altLang="zh-CN" sz="2400" dirty="0" smtClean="0">
              <a:solidFill>
                <a:srgbClr val="00B050"/>
              </a:solidFill>
            </a:endParaRPr>
          </a:p>
          <a:p>
            <a:pPr lvl="1" eaLnBrk="1" hangingPunct="1">
              <a:lnSpc>
                <a:spcPct val="90000"/>
              </a:lnSpc>
              <a:defRPr/>
            </a:pPr>
            <a:r>
              <a:rPr lang="zh-CN" altLang="en-US" sz="2400" dirty="0" smtClean="0">
                <a:solidFill>
                  <a:srgbClr val="008000"/>
                </a:solidFill>
              </a:rPr>
              <a:t>总线技术</a:t>
            </a:r>
          </a:p>
          <a:p>
            <a:pPr lvl="2" eaLnBrk="1" hangingPunct="1">
              <a:lnSpc>
                <a:spcPct val="90000"/>
              </a:lnSpc>
              <a:defRPr/>
            </a:pPr>
            <a:r>
              <a:rPr lang="en-US" altLang="zh-CN" sz="2000" dirty="0" smtClean="0">
                <a:solidFill>
                  <a:srgbClr val="008000"/>
                </a:solidFill>
              </a:rPr>
              <a:t>ISA</a:t>
            </a:r>
            <a:r>
              <a:rPr lang="zh-CN" altLang="en-US" sz="2000" dirty="0" smtClean="0">
                <a:solidFill>
                  <a:srgbClr val="008000"/>
                </a:solidFill>
              </a:rPr>
              <a:t>总线、</a:t>
            </a:r>
            <a:r>
              <a:rPr lang="en-US" altLang="zh-CN" sz="2000" dirty="0" smtClean="0">
                <a:solidFill>
                  <a:srgbClr val="008000"/>
                </a:solidFill>
              </a:rPr>
              <a:t>PCI</a:t>
            </a:r>
            <a:r>
              <a:rPr lang="zh-CN" altLang="en-US" sz="2000" dirty="0" smtClean="0">
                <a:solidFill>
                  <a:srgbClr val="008000"/>
                </a:solidFill>
              </a:rPr>
              <a:t>总线、</a:t>
            </a:r>
            <a:r>
              <a:rPr lang="en-US" altLang="zh-CN" sz="2000" dirty="0" smtClean="0">
                <a:solidFill>
                  <a:srgbClr val="008000"/>
                </a:solidFill>
              </a:rPr>
              <a:t>LPT</a:t>
            </a:r>
            <a:r>
              <a:rPr lang="zh-CN" altLang="en-US" sz="2000" dirty="0" smtClean="0">
                <a:solidFill>
                  <a:srgbClr val="008000"/>
                </a:solidFill>
              </a:rPr>
              <a:t>、</a:t>
            </a:r>
            <a:r>
              <a:rPr lang="en-US" altLang="zh-CN" sz="2000" dirty="0" smtClean="0">
                <a:solidFill>
                  <a:srgbClr val="008000"/>
                </a:solidFill>
              </a:rPr>
              <a:t>COM</a:t>
            </a:r>
            <a:r>
              <a:rPr lang="zh-CN" altLang="en-US" sz="2000" dirty="0" smtClean="0">
                <a:solidFill>
                  <a:srgbClr val="008000"/>
                </a:solidFill>
              </a:rPr>
              <a:t>、</a:t>
            </a:r>
            <a:r>
              <a:rPr lang="en-US" altLang="zh-CN" sz="2000" dirty="0" smtClean="0">
                <a:solidFill>
                  <a:srgbClr val="008000"/>
                </a:solidFill>
              </a:rPr>
              <a:t>USB</a:t>
            </a:r>
            <a:r>
              <a:rPr lang="zh-CN" altLang="en-US" sz="2000" dirty="0" smtClean="0">
                <a:solidFill>
                  <a:srgbClr val="008000"/>
                </a:solidFill>
              </a:rPr>
              <a:t>、</a:t>
            </a:r>
            <a:r>
              <a:rPr lang="en-US" altLang="zh-CN" sz="2000" dirty="0" smtClean="0">
                <a:solidFill>
                  <a:srgbClr val="008000"/>
                </a:solidFill>
              </a:rPr>
              <a:t>AGP</a:t>
            </a:r>
          </a:p>
          <a:p>
            <a:pPr lvl="1" eaLnBrk="1" hangingPunct="1">
              <a:lnSpc>
                <a:spcPct val="90000"/>
              </a:lnSpc>
              <a:defRPr/>
            </a:pPr>
            <a:r>
              <a:rPr lang="zh-CN" altLang="en-US" sz="2400" dirty="0" smtClean="0">
                <a:solidFill>
                  <a:srgbClr val="008000"/>
                </a:solidFill>
              </a:rPr>
              <a:t>中断和</a:t>
            </a:r>
            <a:r>
              <a:rPr lang="en-US" altLang="zh-CN" sz="2400" dirty="0" smtClean="0">
                <a:solidFill>
                  <a:srgbClr val="008000"/>
                </a:solidFill>
              </a:rPr>
              <a:t>DMA</a:t>
            </a:r>
          </a:p>
          <a:p>
            <a:pPr lvl="2" eaLnBrk="1" hangingPunct="1">
              <a:lnSpc>
                <a:spcPct val="90000"/>
              </a:lnSpc>
              <a:defRPr/>
            </a:pPr>
            <a:r>
              <a:rPr lang="en-US" altLang="zh-CN" sz="2000" dirty="0" smtClean="0">
                <a:solidFill>
                  <a:srgbClr val="008000"/>
                </a:solidFill>
              </a:rPr>
              <a:t>8259A</a:t>
            </a:r>
            <a:r>
              <a:rPr lang="zh-CN" altLang="en-US" sz="2000" dirty="0" smtClean="0">
                <a:solidFill>
                  <a:srgbClr val="008000"/>
                </a:solidFill>
              </a:rPr>
              <a:t>、</a:t>
            </a:r>
            <a:r>
              <a:rPr lang="en-US" altLang="zh-CN" sz="2000" dirty="0" smtClean="0">
                <a:solidFill>
                  <a:srgbClr val="008000"/>
                </a:solidFill>
              </a:rPr>
              <a:t>8237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slide(fromBottom)">
                                      <p:cBhvr>
                                        <p:cTn id="7" dur="500"/>
                                        <p:tgtEl>
                                          <p:spTgt spid="3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slide(fromBottom)">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slide(fromBottom)">
                                      <p:cBhvr>
                                        <p:cTn id="17" dur="500"/>
                                        <p:tgtEl>
                                          <p:spTgt spid="3075">
                                            <p:txEl>
                                              <p:pRg st="3" end="3"/>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075">
                                            <p:txEl>
                                              <p:pRg st="5" end="5"/>
                                            </p:txEl>
                                          </p:spTgt>
                                        </p:tgtEl>
                                        <p:attrNameLst>
                                          <p:attrName>style.visibility</p:attrName>
                                        </p:attrNameLst>
                                      </p:cBhvr>
                                      <p:to>
                                        <p:strVal val="visible"/>
                                      </p:to>
                                    </p:set>
                                    <p:animEffect transition="in" filter="slide(fromBottom)">
                                      <p:cBhvr>
                                        <p:cTn id="20" dur="500"/>
                                        <p:tgtEl>
                                          <p:spTgt spid="3075">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Effect transition="in" filter="slide(fromBottom)">
                                      <p:cBhvr>
                                        <p:cTn id="23" dur="500"/>
                                        <p:tgtEl>
                                          <p:spTgt spid="3075">
                                            <p:txEl>
                                              <p:pRg st="4" end="4"/>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075">
                                            <p:txEl>
                                              <p:pRg st="6" end="6"/>
                                            </p:txEl>
                                          </p:spTgt>
                                        </p:tgtEl>
                                        <p:attrNameLst>
                                          <p:attrName>style.visibility</p:attrName>
                                        </p:attrNameLst>
                                      </p:cBhvr>
                                      <p:to>
                                        <p:strVal val="visible"/>
                                      </p:to>
                                    </p:set>
                                    <p:animEffect transition="in" filter="slide(fromBottom)">
                                      <p:cBhvr>
                                        <p:cTn id="26" dur="500"/>
                                        <p:tgtEl>
                                          <p:spTgt spid="307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anim calcmode="lin" valueType="num">
                                      <p:cBhvr additive="base">
                                        <p:cTn id="31" dur="500" fill="hold"/>
                                        <p:tgtEl>
                                          <p:spTgt spid="307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5">
                                            <p:txEl>
                                              <p:pRg st="8" end="8"/>
                                            </p:txEl>
                                          </p:spTgt>
                                        </p:tgtEl>
                                        <p:attrNameLst>
                                          <p:attrName>style.visibility</p:attrName>
                                        </p:attrNameLst>
                                      </p:cBhvr>
                                      <p:to>
                                        <p:strVal val="visible"/>
                                      </p:to>
                                    </p:set>
                                    <p:anim calcmode="lin" valueType="num">
                                      <p:cBhvr additive="base">
                                        <p:cTn id="37" dur="500" fill="hold"/>
                                        <p:tgtEl>
                                          <p:spTgt spid="307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075">
                                            <p:txEl>
                                              <p:pRg st="9" end="9"/>
                                            </p:txEl>
                                          </p:spTgt>
                                        </p:tgtEl>
                                        <p:attrNameLst>
                                          <p:attrName>style.visibility</p:attrName>
                                        </p:attrNameLst>
                                      </p:cBhvr>
                                      <p:to>
                                        <p:strVal val="visible"/>
                                      </p:to>
                                    </p:set>
                                    <p:anim calcmode="lin" valueType="num">
                                      <p:cBhvr additive="base">
                                        <p:cTn id="43" dur="500" fill="hold"/>
                                        <p:tgtEl>
                                          <p:spTgt spid="307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75">
                                            <p:txEl>
                                              <p:pRg st="10" end="10"/>
                                            </p:txEl>
                                          </p:spTgt>
                                        </p:tgtEl>
                                        <p:attrNameLst>
                                          <p:attrName>style.visibility</p:attrName>
                                        </p:attrNameLst>
                                      </p:cBhvr>
                                      <p:to>
                                        <p:strVal val="visible"/>
                                      </p:to>
                                    </p:set>
                                    <p:anim calcmode="lin" valueType="num">
                                      <p:cBhvr additive="base">
                                        <p:cTn id="47" dur="500" fill="hold"/>
                                        <p:tgtEl>
                                          <p:spTgt spid="307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7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75">
                                            <p:txEl>
                                              <p:pRg st="11" end="11"/>
                                            </p:txEl>
                                          </p:spTgt>
                                        </p:tgtEl>
                                        <p:attrNameLst>
                                          <p:attrName>style.visibility</p:attrName>
                                        </p:attrNameLst>
                                      </p:cBhvr>
                                      <p:to>
                                        <p:strVal val="visible"/>
                                      </p:to>
                                    </p:set>
                                    <p:anim calcmode="lin" valueType="num">
                                      <p:cBhvr additive="base">
                                        <p:cTn id="51" dur="500" fill="hold"/>
                                        <p:tgtEl>
                                          <p:spTgt spid="307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7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75">
                                            <p:txEl>
                                              <p:pRg st="12" end="12"/>
                                            </p:txEl>
                                          </p:spTgt>
                                        </p:tgtEl>
                                        <p:attrNameLst>
                                          <p:attrName>style.visibility</p:attrName>
                                        </p:attrNameLst>
                                      </p:cBhvr>
                                      <p:to>
                                        <p:strVal val="visible"/>
                                      </p:to>
                                    </p:set>
                                    <p:anim calcmode="lin" valueType="num">
                                      <p:cBhvr additive="base">
                                        <p:cTn id="55" dur="500" fill="hold"/>
                                        <p:tgtEl>
                                          <p:spTgt spid="307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504056"/>
          </a:xfrm>
        </p:spPr>
        <p:txBody>
          <a:bodyPr/>
          <a:lstStyle/>
          <a:p>
            <a:r>
              <a:rPr lang="en-US" altLang="zh-CN" dirty="0" smtClean="0">
                <a:solidFill>
                  <a:srgbClr val="0000FF"/>
                </a:solidFill>
              </a:rPr>
              <a:t>8086</a:t>
            </a:r>
            <a:endParaRPr lang="en-US" dirty="0">
              <a:solidFill>
                <a:srgbClr val="0000FF"/>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968" y="1196752"/>
            <a:ext cx="61214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82937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1080120"/>
          </a:xfrm>
        </p:spPr>
        <p:txBody>
          <a:bodyPr/>
          <a:lstStyle/>
          <a:p>
            <a:r>
              <a:rPr lang="en-US" altLang="zh-CN" dirty="0" smtClean="0">
                <a:solidFill>
                  <a:srgbClr val="0000FF"/>
                </a:solidFill>
              </a:rPr>
              <a:t>8086</a:t>
            </a:r>
          </a:p>
          <a:p>
            <a:pPr lvl="1"/>
            <a:r>
              <a:rPr lang="zh-CN" altLang="en-US" dirty="0"/>
              <a:t>数据交换：按</a:t>
            </a:r>
            <a:r>
              <a:rPr lang="en-US" altLang="zh-CN" dirty="0"/>
              <a:t>16</a:t>
            </a:r>
            <a:r>
              <a:rPr lang="zh-CN" altLang="en-US" dirty="0"/>
              <a:t>位进行，从偶地址开始</a:t>
            </a:r>
            <a:r>
              <a:rPr lang="zh-CN" altLang="en-US" dirty="0" smtClean="0"/>
              <a:t>读写</a:t>
            </a:r>
            <a:endParaRPr lang="zh-CN" altLang="en-US" dirty="0"/>
          </a:p>
        </p:txBody>
      </p:sp>
      <p:grpSp>
        <p:nvGrpSpPr>
          <p:cNvPr id="7" name="Group 4"/>
          <p:cNvGrpSpPr>
            <a:grpSpLocks/>
          </p:cNvGrpSpPr>
          <p:nvPr/>
        </p:nvGrpSpPr>
        <p:grpSpPr bwMode="auto">
          <a:xfrm>
            <a:off x="538163" y="2349649"/>
            <a:ext cx="3895725" cy="1871662"/>
            <a:chOff x="339" y="1299"/>
            <a:chExt cx="2454" cy="1179"/>
          </a:xfrm>
        </p:grpSpPr>
        <p:sp>
          <p:nvSpPr>
            <p:cNvPr id="8" name="Rectangle 5"/>
            <p:cNvSpPr>
              <a:spLocks noChangeArrowheads="1"/>
            </p:cNvSpPr>
            <p:nvPr/>
          </p:nvSpPr>
          <p:spPr bwMode="auto">
            <a:xfrm>
              <a:off x="339" y="1526"/>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9" name="Rectangle 6"/>
            <p:cNvSpPr>
              <a:spLocks noChangeArrowheads="1"/>
            </p:cNvSpPr>
            <p:nvPr/>
          </p:nvSpPr>
          <p:spPr bwMode="auto">
            <a:xfrm>
              <a:off x="1337" y="1299"/>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Rectangle 7"/>
            <p:cNvSpPr>
              <a:spLocks noChangeArrowheads="1"/>
            </p:cNvSpPr>
            <p:nvPr/>
          </p:nvSpPr>
          <p:spPr bwMode="auto">
            <a:xfrm>
              <a:off x="1337" y="1887"/>
              <a:ext cx="635" cy="181"/>
            </a:xfrm>
            <a:prstGeom prst="rect">
              <a:avLst/>
            </a:prstGeom>
            <a:solidFill>
              <a:srgbClr val="FF0000"/>
            </a:solidFill>
            <a:ln w="9525">
              <a:solidFill>
                <a:schemeClr val="tx1"/>
              </a:solidFill>
              <a:miter lim="800000"/>
              <a:headEnd/>
              <a:tailEnd/>
            </a:ln>
          </p:spPr>
          <p:txBody>
            <a:bodyPr wrap="none" anchor="ctr"/>
            <a:lstStyle/>
            <a:p>
              <a:endParaRPr lang="zh-CN" altLang="en-US">
                <a:solidFill>
                  <a:srgbClr val="C00000"/>
                </a:solidFill>
              </a:endParaRPr>
            </a:p>
          </p:txBody>
        </p:sp>
        <p:sp>
          <p:nvSpPr>
            <p:cNvPr id="11" name="Rectangle 8"/>
            <p:cNvSpPr>
              <a:spLocks noChangeArrowheads="1"/>
            </p:cNvSpPr>
            <p:nvPr/>
          </p:nvSpPr>
          <p:spPr bwMode="auto">
            <a:xfrm>
              <a:off x="1337" y="1706"/>
              <a:ext cx="635" cy="181"/>
            </a:xfrm>
            <a:prstGeom prst="rect">
              <a:avLst/>
            </a:prstGeom>
            <a:solidFill>
              <a:schemeClr val="bg1">
                <a:lumMod val="65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12" name="Text Box 9"/>
            <p:cNvSpPr txBox="1">
              <a:spLocks noChangeArrowheads="1"/>
            </p:cNvSpPr>
            <p:nvPr/>
          </p:nvSpPr>
          <p:spPr bwMode="auto">
            <a:xfrm>
              <a:off x="2245" y="184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dirty="0"/>
                <a:t>偶地址</a:t>
              </a:r>
            </a:p>
          </p:txBody>
        </p:sp>
        <p:sp>
          <p:nvSpPr>
            <p:cNvPr id="13" name="Line 10"/>
            <p:cNvSpPr>
              <a:spLocks noChangeShapeType="1"/>
            </p:cNvSpPr>
            <p:nvPr/>
          </p:nvSpPr>
          <p:spPr bwMode="auto">
            <a:xfrm flipH="1">
              <a:off x="1986" y="197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AutoShape 11"/>
            <p:cNvSpPr>
              <a:spLocks noChangeArrowheads="1"/>
            </p:cNvSpPr>
            <p:nvPr/>
          </p:nvSpPr>
          <p:spPr bwMode="auto">
            <a:xfrm rot="10800000">
              <a:off x="838" y="1979"/>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5" name="Group 12"/>
          <p:cNvGrpSpPr>
            <a:grpSpLocks/>
          </p:cNvGrpSpPr>
          <p:nvPr/>
        </p:nvGrpSpPr>
        <p:grpSpPr bwMode="auto">
          <a:xfrm>
            <a:off x="4786313" y="2421086"/>
            <a:ext cx="3873500" cy="1871663"/>
            <a:chOff x="3015" y="1344"/>
            <a:chExt cx="2440" cy="1179"/>
          </a:xfrm>
        </p:grpSpPr>
        <p:sp>
          <p:nvSpPr>
            <p:cNvPr id="16" name="Rectangle 13"/>
            <p:cNvSpPr>
              <a:spLocks noChangeArrowheads="1"/>
            </p:cNvSpPr>
            <p:nvPr/>
          </p:nvSpPr>
          <p:spPr bwMode="auto">
            <a:xfrm>
              <a:off x="3015" y="1571"/>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17" name="Rectangle 14"/>
            <p:cNvSpPr>
              <a:spLocks noChangeArrowheads="1"/>
            </p:cNvSpPr>
            <p:nvPr/>
          </p:nvSpPr>
          <p:spPr bwMode="auto">
            <a:xfrm>
              <a:off x="4013" y="1344"/>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Rectangle 15"/>
            <p:cNvSpPr>
              <a:spLocks noChangeArrowheads="1"/>
            </p:cNvSpPr>
            <p:nvPr/>
          </p:nvSpPr>
          <p:spPr bwMode="auto">
            <a:xfrm>
              <a:off x="4013" y="1888"/>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19" name="Rectangle 16"/>
            <p:cNvSpPr>
              <a:spLocks noChangeArrowheads="1"/>
            </p:cNvSpPr>
            <p:nvPr/>
          </p:nvSpPr>
          <p:spPr bwMode="auto">
            <a:xfrm>
              <a:off x="4013" y="1707"/>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0" name="Text Box 17"/>
            <p:cNvSpPr txBox="1">
              <a:spLocks noChangeArrowheads="1"/>
            </p:cNvSpPr>
            <p:nvPr/>
          </p:nvSpPr>
          <p:spPr bwMode="auto">
            <a:xfrm>
              <a:off x="4907" y="183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a:t>偶地址</a:t>
              </a:r>
            </a:p>
          </p:txBody>
        </p:sp>
        <p:sp>
          <p:nvSpPr>
            <p:cNvPr id="21" name="Line 18"/>
            <p:cNvSpPr>
              <a:spLocks noChangeShapeType="1"/>
            </p:cNvSpPr>
            <p:nvPr/>
          </p:nvSpPr>
          <p:spPr bwMode="auto">
            <a:xfrm flipH="1">
              <a:off x="4648" y="1971"/>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AutoShape 19"/>
            <p:cNvSpPr>
              <a:spLocks noChangeArrowheads="1"/>
            </p:cNvSpPr>
            <p:nvPr/>
          </p:nvSpPr>
          <p:spPr bwMode="auto">
            <a:xfrm rot="10800000">
              <a:off x="3514" y="2024"/>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23" name="Group 20"/>
          <p:cNvGrpSpPr>
            <a:grpSpLocks/>
          </p:cNvGrpSpPr>
          <p:nvPr/>
        </p:nvGrpSpPr>
        <p:grpSpPr bwMode="auto">
          <a:xfrm>
            <a:off x="538163" y="4510236"/>
            <a:ext cx="3873500" cy="1871663"/>
            <a:chOff x="339" y="2660"/>
            <a:chExt cx="2440" cy="1179"/>
          </a:xfrm>
        </p:grpSpPr>
        <p:sp>
          <p:nvSpPr>
            <p:cNvPr id="24" name="Rectangle 21"/>
            <p:cNvSpPr>
              <a:spLocks noChangeArrowheads="1"/>
            </p:cNvSpPr>
            <p:nvPr/>
          </p:nvSpPr>
          <p:spPr bwMode="auto">
            <a:xfrm>
              <a:off x="339" y="2887"/>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25" name="Rectangle 22"/>
            <p:cNvSpPr>
              <a:spLocks noChangeArrowheads="1"/>
            </p:cNvSpPr>
            <p:nvPr/>
          </p:nvSpPr>
          <p:spPr bwMode="auto">
            <a:xfrm>
              <a:off x="1337" y="2660"/>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Rectangle 23"/>
            <p:cNvSpPr>
              <a:spLocks noChangeArrowheads="1"/>
            </p:cNvSpPr>
            <p:nvPr/>
          </p:nvSpPr>
          <p:spPr bwMode="auto">
            <a:xfrm>
              <a:off x="1337" y="3023"/>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7" name="Rectangle 24"/>
            <p:cNvSpPr>
              <a:spLocks noChangeArrowheads="1"/>
            </p:cNvSpPr>
            <p:nvPr/>
          </p:nvSpPr>
          <p:spPr bwMode="auto">
            <a:xfrm>
              <a:off x="1337" y="3204"/>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8" name="Text Box 25"/>
            <p:cNvSpPr txBox="1">
              <a:spLocks noChangeArrowheads="1"/>
            </p:cNvSpPr>
            <p:nvPr/>
          </p:nvSpPr>
          <p:spPr bwMode="auto">
            <a:xfrm>
              <a:off x="2231" y="315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a:t>偶地址</a:t>
              </a:r>
            </a:p>
          </p:txBody>
        </p:sp>
        <p:sp>
          <p:nvSpPr>
            <p:cNvPr id="29" name="Line 26"/>
            <p:cNvSpPr>
              <a:spLocks noChangeShapeType="1"/>
            </p:cNvSpPr>
            <p:nvPr/>
          </p:nvSpPr>
          <p:spPr bwMode="auto">
            <a:xfrm flipH="1">
              <a:off x="1972" y="3287"/>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AutoShape 27"/>
            <p:cNvSpPr>
              <a:spLocks noChangeArrowheads="1"/>
            </p:cNvSpPr>
            <p:nvPr/>
          </p:nvSpPr>
          <p:spPr bwMode="auto">
            <a:xfrm rot="10800000">
              <a:off x="838" y="3431"/>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31" name="Group 28"/>
          <p:cNvGrpSpPr>
            <a:grpSpLocks/>
          </p:cNvGrpSpPr>
          <p:nvPr/>
        </p:nvGrpSpPr>
        <p:grpSpPr bwMode="auto">
          <a:xfrm>
            <a:off x="4786313" y="4581674"/>
            <a:ext cx="3895725" cy="1871662"/>
            <a:chOff x="3015" y="2705"/>
            <a:chExt cx="2454" cy="1179"/>
          </a:xfrm>
        </p:grpSpPr>
        <p:sp>
          <p:nvSpPr>
            <p:cNvPr id="32" name="Rectangle 29"/>
            <p:cNvSpPr>
              <a:spLocks noChangeArrowheads="1"/>
            </p:cNvSpPr>
            <p:nvPr/>
          </p:nvSpPr>
          <p:spPr bwMode="auto">
            <a:xfrm>
              <a:off x="3015" y="2932"/>
              <a:ext cx="576" cy="589"/>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33" name="Rectangle 30"/>
            <p:cNvSpPr>
              <a:spLocks noChangeArrowheads="1"/>
            </p:cNvSpPr>
            <p:nvPr/>
          </p:nvSpPr>
          <p:spPr bwMode="auto">
            <a:xfrm>
              <a:off x="4013" y="2705"/>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Rectangle 31"/>
            <p:cNvSpPr>
              <a:spLocks noChangeArrowheads="1"/>
            </p:cNvSpPr>
            <p:nvPr/>
          </p:nvSpPr>
          <p:spPr bwMode="auto">
            <a:xfrm>
              <a:off x="4013" y="3068"/>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 name="Rectangle 32"/>
            <p:cNvSpPr>
              <a:spLocks noChangeArrowheads="1"/>
            </p:cNvSpPr>
            <p:nvPr/>
          </p:nvSpPr>
          <p:spPr bwMode="auto">
            <a:xfrm>
              <a:off x="4013" y="3249"/>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6" name="Text Box 33"/>
            <p:cNvSpPr txBox="1">
              <a:spLocks noChangeArrowheads="1"/>
            </p:cNvSpPr>
            <p:nvPr/>
          </p:nvSpPr>
          <p:spPr bwMode="auto">
            <a:xfrm>
              <a:off x="4921" y="3381"/>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dirty="0"/>
                <a:t>偶地址</a:t>
              </a:r>
            </a:p>
          </p:txBody>
        </p:sp>
        <p:sp>
          <p:nvSpPr>
            <p:cNvPr id="37" name="Line 34"/>
            <p:cNvSpPr>
              <a:spLocks noChangeShapeType="1"/>
            </p:cNvSpPr>
            <p:nvPr/>
          </p:nvSpPr>
          <p:spPr bwMode="auto">
            <a:xfrm flipH="1">
              <a:off x="4662" y="3514"/>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AutoShape 35"/>
            <p:cNvSpPr>
              <a:spLocks noChangeArrowheads="1"/>
            </p:cNvSpPr>
            <p:nvPr/>
          </p:nvSpPr>
          <p:spPr bwMode="auto">
            <a:xfrm rot="10800000">
              <a:off x="3470" y="3521"/>
              <a:ext cx="544" cy="182"/>
            </a:xfrm>
            <a:prstGeom prst="curvedDownArrow">
              <a:avLst>
                <a:gd name="adj1" fmla="val 59780"/>
                <a:gd name="adj2" fmla="val 11956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sp>
          <p:nvSpPr>
            <p:cNvPr id="39" name="Rectangle 36"/>
            <p:cNvSpPr>
              <a:spLocks noChangeArrowheads="1"/>
            </p:cNvSpPr>
            <p:nvPr/>
          </p:nvSpPr>
          <p:spPr bwMode="auto">
            <a:xfrm>
              <a:off x="4013" y="3431"/>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p>
          </p:txBody>
        </p:sp>
        <p:sp>
          <p:nvSpPr>
            <p:cNvPr id="40" name="Rectangle 37"/>
            <p:cNvSpPr>
              <a:spLocks noChangeArrowheads="1"/>
            </p:cNvSpPr>
            <p:nvPr/>
          </p:nvSpPr>
          <p:spPr bwMode="auto">
            <a:xfrm>
              <a:off x="4013" y="2887"/>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41" name="AutoShape 38"/>
            <p:cNvSpPr>
              <a:spLocks noChangeArrowheads="1"/>
            </p:cNvSpPr>
            <p:nvPr/>
          </p:nvSpPr>
          <p:spPr bwMode="auto">
            <a:xfrm rot="10800000">
              <a:off x="3469" y="2750"/>
              <a:ext cx="545" cy="181"/>
            </a:xfrm>
            <a:prstGeom prst="curvedUpArrow">
              <a:avLst>
                <a:gd name="adj1" fmla="val 60221"/>
                <a:gd name="adj2" fmla="val 120442"/>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1009888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Bottom)">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8086~Core2</a:t>
            </a:r>
            <a:r>
              <a:rPr lang="zh-CN" altLang="en-US" dirty="0" smtClean="0"/>
              <a:t>的物理存储系统</a:t>
            </a:r>
            <a:endParaRPr lang="en-US" dirty="0"/>
          </a:p>
        </p:txBody>
      </p:sp>
      <p:sp>
        <p:nvSpPr>
          <p:cNvPr id="3" name="内容占位符 2"/>
          <p:cNvSpPr>
            <a:spLocks noGrp="1"/>
          </p:cNvSpPr>
          <p:nvPr>
            <p:ph idx="1"/>
          </p:nvPr>
        </p:nvSpPr>
        <p:spPr>
          <a:xfrm>
            <a:off x="250825" y="1052736"/>
            <a:ext cx="8642350" cy="1440160"/>
          </a:xfrm>
        </p:spPr>
        <p:txBody>
          <a:bodyPr/>
          <a:lstStyle/>
          <a:p>
            <a:r>
              <a:rPr lang="en-US" altLang="zh-CN" dirty="0" smtClean="0"/>
              <a:t>80386DX</a:t>
            </a:r>
            <a:r>
              <a:rPr lang="zh-CN" altLang="en-US" dirty="0" smtClean="0"/>
              <a:t>、</a:t>
            </a:r>
            <a:r>
              <a:rPr lang="en-US" altLang="zh-CN" dirty="0"/>
              <a:t> </a:t>
            </a:r>
            <a:r>
              <a:rPr lang="en-US" altLang="zh-CN" dirty="0" smtClean="0"/>
              <a:t>80486SX</a:t>
            </a:r>
            <a:r>
              <a:rPr lang="zh-CN" altLang="en-US" dirty="0" smtClean="0"/>
              <a:t>、</a:t>
            </a:r>
            <a:r>
              <a:rPr lang="en-US" altLang="zh-CN" dirty="0" smtClean="0"/>
              <a:t>80486DX</a:t>
            </a:r>
          </a:p>
          <a:p>
            <a:pPr lvl="1"/>
            <a:r>
              <a:rPr lang="zh-CN" altLang="en-US" dirty="0">
                <a:solidFill>
                  <a:srgbClr val="CC0000"/>
                </a:solidFill>
              </a:rPr>
              <a:t>字节允许线</a:t>
            </a:r>
            <a:r>
              <a:rPr lang="en-US" altLang="zh-CN" dirty="0"/>
              <a:t>BE0#~BE3# </a:t>
            </a:r>
            <a:r>
              <a:rPr lang="zh-CN" altLang="en-US" dirty="0"/>
              <a:t>，用来选通数据总线的不同部件</a:t>
            </a:r>
            <a:r>
              <a:rPr lang="zh-CN" altLang="en-US" dirty="0" smtClean="0"/>
              <a:t>。</a:t>
            </a:r>
            <a:endParaRPr lang="en-US" dirty="0"/>
          </a:p>
        </p:txBody>
      </p:sp>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37656"/>
            <a:ext cx="8923500" cy="338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89431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8086~Core2</a:t>
            </a:r>
            <a:r>
              <a:rPr lang="zh-CN" altLang="en-US" dirty="0" smtClean="0"/>
              <a:t>的物理存储系统</a:t>
            </a:r>
            <a:endParaRPr lang="en-US" dirty="0"/>
          </a:p>
        </p:txBody>
      </p:sp>
      <p:sp>
        <p:nvSpPr>
          <p:cNvPr id="3" name="内容占位符 2"/>
          <p:cNvSpPr>
            <a:spLocks noGrp="1"/>
          </p:cNvSpPr>
          <p:nvPr>
            <p:ph idx="1"/>
          </p:nvPr>
        </p:nvSpPr>
        <p:spPr>
          <a:xfrm>
            <a:off x="250825" y="980728"/>
            <a:ext cx="8642350" cy="648072"/>
          </a:xfrm>
        </p:spPr>
        <p:txBody>
          <a:bodyPr/>
          <a:lstStyle/>
          <a:p>
            <a:r>
              <a:rPr lang="en-US" altLang="zh-CN" dirty="0" smtClean="0"/>
              <a:t>Pentium~Core2</a:t>
            </a:r>
            <a:r>
              <a:rPr lang="zh-CN" altLang="en-US" dirty="0" smtClean="0"/>
              <a:t>微处理器</a:t>
            </a:r>
            <a:endParaRPr lang="en-US" dirty="0"/>
          </a:p>
        </p:txBody>
      </p:sp>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6720840" cy="531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26140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控制总线</a:t>
            </a:r>
            <a:endParaRPr lang="en-US" dirty="0"/>
          </a:p>
        </p:txBody>
      </p:sp>
      <p:sp>
        <p:nvSpPr>
          <p:cNvPr id="3" name="内容占位符 2"/>
          <p:cNvSpPr>
            <a:spLocks noGrp="1"/>
          </p:cNvSpPr>
          <p:nvPr>
            <p:ph idx="1"/>
          </p:nvPr>
        </p:nvSpPr>
        <p:spPr/>
        <p:txBody>
          <a:bodyPr/>
          <a:lstStyle/>
          <a:p>
            <a:r>
              <a:rPr lang="en-US" dirty="0" smtClean="0"/>
              <a:t>MRDC</a:t>
            </a:r>
            <a:r>
              <a:rPr lang="en-US" altLang="zh-CN" dirty="0" smtClean="0"/>
              <a:t>#</a:t>
            </a:r>
            <a:r>
              <a:rPr lang="zh-CN" altLang="en-US" dirty="0" smtClean="0"/>
              <a:t>：存储器读控制</a:t>
            </a:r>
            <a:endParaRPr lang="en-US" altLang="zh-CN" dirty="0" smtClean="0"/>
          </a:p>
          <a:p>
            <a:r>
              <a:rPr lang="en-US" dirty="0" smtClean="0"/>
              <a:t>MWTC</a:t>
            </a:r>
            <a:r>
              <a:rPr lang="en-US" altLang="zh-CN" dirty="0" smtClean="0"/>
              <a:t>#</a:t>
            </a:r>
            <a:r>
              <a:rPr lang="zh-CN" altLang="en-US" dirty="0" smtClean="0"/>
              <a:t>：存储器写控制</a:t>
            </a:r>
            <a:endParaRPr lang="en-US" altLang="zh-CN" dirty="0" smtClean="0"/>
          </a:p>
          <a:p>
            <a:r>
              <a:rPr lang="en-US" dirty="0" smtClean="0"/>
              <a:t>IORC</a:t>
            </a:r>
            <a:r>
              <a:rPr lang="en-US" altLang="zh-CN" dirty="0" smtClean="0"/>
              <a:t>#</a:t>
            </a:r>
            <a:r>
              <a:rPr lang="zh-CN" altLang="en-US" dirty="0" smtClean="0"/>
              <a:t>：</a:t>
            </a:r>
            <a:r>
              <a:rPr lang="en-US" altLang="zh-CN" dirty="0" smtClean="0"/>
              <a:t>I/O</a:t>
            </a:r>
            <a:r>
              <a:rPr lang="zh-CN" altLang="en-US" dirty="0" smtClean="0"/>
              <a:t>读控制</a:t>
            </a:r>
            <a:endParaRPr lang="en-US" altLang="zh-CN" dirty="0" smtClean="0"/>
          </a:p>
          <a:p>
            <a:r>
              <a:rPr lang="en-US" dirty="0" smtClean="0"/>
              <a:t>IOWC</a:t>
            </a:r>
            <a:r>
              <a:rPr lang="en-US" altLang="zh-CN" dirty="0" smtClean="0"/>
              <a:t>#</a:t>
            </a:r>
            <a:r>
              <a:rPr lang="zh-CN" altLang="en-US" dirty="0" smtClean="0"/>
              <a:t>：</a:t>
            </a:r>
            <a:r>
              <a:rPr lang="en-US" altLang="zh-CN" dirty="0" smtClean="0"/>
              <a:t>I/O</a:t>
            </a:r>
            <a:r>
              <a:rPr lang="zh-CN" altLang="en-US" dirty="0" smtClean="0"/>
              <a:t>写控制</a:t>
            </a:r>
            <a:endParaRPr lang="en-US" altLang="zh-CN" dirty="0" smtClean="0"/>
          </a:p>
          <a:p>
            <a:endParaRPr lang="en-US" dirty="0"/>
          </a:p>
          <a:p>
            <a:r>
              <a:rPr lang="zh-CN" altLang="en-US" dirty="0" smtClean="0">
                <a:solidFill>
                  <a:srgbClr val="0000FF"/>
                </a:solidFill>
              </a:rPr>
              <a:t>控制信号的名字在不同的微处理器上有所不同。</a:t>
            </a:r>
            <a:endParaRPr lang="en-US" altLang="zh-CN" dirty="0" smtClean="0">
              <a:solidFill>
                <a:srgbClr val="0000FF"/>
              </a:solidFill>
            </a:endParaRPr>
          </a:p>
          <a:p>
            <a:pPr lvl="1"/>
            <a:r>
              <a:rPr lang="en-US" dirty="0" smtClean="0"/>
              <a:t>RD</a:t>
            </a:r>
            <a:r>
              <a:rPr lang="en-US" altLang="zh-CN" dirty="0" smtClean="0"/>
              <a:t>#</a:t>
            </a:r>
            <a:r>
              <a:rPr lang="zh-CN" altLang="en-US" dirty="0" smtClean="0"/>
              <a:t>、</a:t>
            </a:r>
            <a:r>
              <a:rPr lang="en-US" altLang="zh-CN" dirty="0" smtClean="0"/>
              <a:t>WR#</a:t>
            </a:r>
            <a:r>
              <a:rPr lang="zh-CN" altLang="en-US" dirty="0" smtClean="0"/>
              <a:t>、</a:t>
            </a:r>
            <a:r>
              <a:rPr lang="en-US" altLang="zh-CN" dirty="0" smtClean="0"/>
              <a:t>M/IO#</a:t>
            </a:r>
            <a:endParaRPr lang="en-US" dirty="0"/>
          </a:p>
        </p:txBody>
      </p:sp>
    </p:spTree>
    <p:extLst>
      <p:ext uri="{BB962C8B-B14F-4D97-AF65-F5344CB8AC3E}">
        <p14:creationId xmlns:p14="http://schemas.microsoft.com/office/powerpoint/2010/main" val="10005152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0825" y="188913"/>
            <a:ext cx="8642350" cy="719137"/>
          </a:xfrm>
        </p:spPr>
        <p:txBody>
          <a:bodyPr/>
          <a:lstStyle/>
          <a:p>
            <a:pPr eaLnBrk="1" hangingPunct="1"/>
            <a:r>
              <a:rPr lang="zh-CN" altLang="en-US" b="1" smtClean="0"/>
              <a:t>总线与三态</a:t>
            </a:r>
          </a:p>
        </p:txBody>
      </p:sp>
      <p:sp>
        <p:nvSpPr>
          <p:cNvPr id="31747" name="Rectangle 3"/>
          <p:cNvSpPr>
            <a:spLocks noGrp="1" noChangeArrowheads="1"/>
          </p:cNvSpPr>
          <p:nvPr>
            <p:ph type="body" idx="1"/>
          </p:nvPr>
        </p:nvSpPr>
        <p:spPr>
          <a:xfrm>
            <a:off x="250825" y="1196975"/>
            <a:ext cx="8642350" cy="2651125"/>
          </a:xfrm>
        </p:spPr>
        <p:txBody>
          <a:bodyPr/>
          <a:lstStyle/>
          <a:p>
            <a:pPr eaLnBrk="1" hangingPunct="1">
              <a:lnSpc>
                <a:spcPct val="80000"/>
              </a:lnSpc>
            </a:pPr>
            <a:r>
              <a:rPr kumimoji="1" lang="zh-CN" altLang="en-US" sz="2400" dirty="0" smtClean="0">
                <a:latin typeface="楷体_GB2312" pitchFamily="49" charset="-122"/>
                <a:ea typeface="楷体_GB2312" pitchFamily="49" charset="-122"/>
              </a:rPr>
              <a:t>根据不同的使用意义，控制总线上有的信号线为</a:t>
            </a:r>
            <a:r>
              <a:rPr kumimoji="1" lang="zh-CN" altLang="en-US" sz="2400" dirty="0" smtClean="0">
                <a:solidFill>
                  <a:srgbClr val="800000"/>
                </a:solidFill>
                <a:latin typeface="楷体_GB2312" pitchFamily="49" charset="-122"/>
                <a:ea typeface="楷体_GB2312" pitchFamily="49" charset="-122"/>
              </a:rPr>
              <a:t>三态</a:t>
            </a:r>
            <a:r>
              <a:rPr kumimoji="1" lang="zh-CN" altLang="en-US" sz="2400" dirty="0" smtClean="0">
                <a:latin typeface="楷体_GB2312" pitchFamily="49" charset="-122"/>
                <a:ea typeface="楷体_GB2312" pitchFamily="49" charset="-122"/>
              </a:rPr>
              <a:t>，有的非三态。</a:t>
            </a:r>
          </a:p>
          <a:p>
            <a:pPr eaLnBrk="1" hangingPunct="1">
              <a:lnSpc>
                <a:spcPct val="80000"/>
              </a:lnSpc>
            </a:pPr>
            <a:endParaRPr kumimoji="1" lang="zh-CN" altLang="en-US" sz="2400" dirty="0" smtClean="0">
              <a:ea typeface="楷体_GB2312" pitchFamily="49" charset="-122"/>
            </a:endParaRPr>
          </a:p>
          <a:p>
            <a:pPr eaLnBrk="1" hangingPunct="1">
              <a:lnSpc>
                <a:spcPct val="80000"/>
              </a:lnSpc>
            </a:pPr>
            <a:r>
              <a:rPr kumimoji="1" lang="zh-CN" altLang="en-US" sz="2400" dirty="0" smtClean="0">
                <a:ea typeface="楷体_GB2312" pitchFamily="49" charset="-122"/>
              </a:rPr>
              <a:t>地址总线是</a:t>
            </a:r>
            <a:r>
              <a:rPr kumimoji="1" lang="zh-CN" altLang="en-US" sz="2400" dirty="0" smtClean="0">
                <a:solidFill>
                  <a:srgbClr val="800000"/>
                </a:solidFill>
                <a:ea typeface="楷体_GB2312" pitchFamily="49" charset="-122"/>
              </a:rPr>
              <a:t>三态</a:t>
            </a:r>
            <a:r>
              <a:rPr kumimoji="1" lang="zh-CN" altLang="en-US" sz="2400" dirty="0" smtClean="0">
                <a:ea typeface="楷体_GB2312" pitchFamily="49" charset="-122"/>
              </a:rPr>
              <a:t>的。</a:t>
            </a:r>
          </a:p>
          <a:p>
            <a:pPr eaLnBrk="1" hangingPunct="1">
              <a:lnSpc>
                <a:spcPct val="80000"/>
              </a:lnSpc>
            </a:pPr>
            <a:endParaRPr kumimoji="1" lang="zh-CN" altLang="en-US" sz="2400" dirty="0" smtClean="0">
              <a:latin typeface="楷体_GB2312" pitchFamily="49" charset="-122"/>
              <a:ea typeface="楷体_GB2312" pitchFamily="49" charset="-122"/>
            </a:endParaRPr>
          </a:p>
          <a:p>
            <a:pPr eaLnBrk="1" hangingPunct="1">
              <a:lnSpc>
                <a:spcPct val="80000"/>
              </a:lnSpc>
            </a:pPr>
            <a:r>
              <a:rPr kumimoji="1" lang="zh-CN" altLang="en-US" sz="2400" dirty="0" smtClean="0">
                <a:latin typeface="楷体_GB2312" pitchFamily="49" charset="-122"/>
                <a:ea typeface="楷体_GB2312" pitchFamily="49" charset="-122"/>
              </a:rPr>
              <a:t>数据总线是</a:t>
            </a:r>
            <a:r>
              <a:rPr kumimoji="1" lang="zh-CN" altLang="en-US" sz="2400" dirty="0" smtClean="0">
                <a:solidFill>
                  <a:srgbClr val="990000"/>
                </a:solidFill>
                <a:latin typeface="楷体_GB2312" pitchFamily="49" charset="-122"/>
                <a:ea typeface="楷体_GB2312" pitchFamily="49" charset="-122"/>
              </a:rPr>
              <a:t>三态</a:t>
            </a:r>
            <a:r>
              <a:rPr kumimoji="1" lang="zh-CN" altLang="en-US" sz="2400" dirty="0" smtClean="0">
                <a:latin typeface="楷体_GB2312" pitchFamily="49" charset="-122"/>
                <a:ea typeface="楷体_GB2312" pitchFamily="49" charset="-122"/>
              </a:rPr>
              <a:t>的，未被地址信号选中的部件，不驱动数据总线（其数据引脚为高阻）。</a:t>
            </a:r>
          </a:p>
        </p:txBody>
      </p:sp>
      <p:grpSp>
        <p:nvGrpSpPr>
          <p:cNvPr id="2" name="Group 4"/>
          <p:cNvGrpSpPr>
            <a:grpSpLocks/>
          </p:cNvGrpSpPr>
          <p:nvPr/>
        </p:nvGrpSpPr>
        <p:grpSpPr bwMode="auto">
          <a:xfrm>
            <a:off x="539750" y="3933825"/>
            <a:ext cx="8064500" cy="2735263"/>
            <a:chOff x="340" y="2478"/>
            <a:chExt cx="5080" cy="1723"/>
          </a:xfrm>
        </p:grpSpPr>
        <p:grpSp>
          <p:nvGrpSpPr>
            <p:cNvPr id="31759" name="Group 5"/>
            <p:cNvGrpSpPr>
              <a:grpSpLocks/>
            </p:cNvGrpSpPr>
            <p:nvPr/>
          </p:nvGrpSpPr>
          <p:grpSpPr bwMode="auto">
            <a:xfrm>
              <a:off x="340" y="2478"/>
              <a:ext cx="5080" cy="1723"/>
              <a:chOff x="340" y="2478"/>
              <a:chExt cx="5080" cy="1723"/>
            </a:xfrm>
          </p:grpSpPr>
          <p:sp>
            <p:nvSpPr>
              <p:cNvPr id="31761" name="AutoShape 6"/>
              <p:cNvSpPr>
                <a:spLocks noChangeArrowheads="1"/>
              </p:cNvSpPr>
              <p:nvPr/>
            </p:nvSpPr>
            <p:spPr bwMode="auto">
              <a:xfrm flipV="1">
                <a:off x="340" y="2478"/>
                <a:ext cx="4899" cy="680"/>
              </a:xfrm>
              <a:prstGeom prst="wedgeRoundRectCallout">
                <a:avLst>
                  <a:gd name="adj1" fmla="val -19648"/>
                  <a:gd name="adj2" fmla="val 89556"/>
                  <a:gd name="adj3" fmla="val 16667"/>
                </a:avLst>
              </a:prstGeom>
              <a:noFill/>
              <a:ln w="2857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p>
                <a:r>
                  <a:rPr lang="zh-CN" altLang="en-US" sz="2000" b="1" dirty="0">
                    <a:latin typeface="楷体_GB2312" pitchFamily="49" charset="-122"/>
                    <a:ea typeface="楷体_GB2312" pitchFamily="49" charset="-122"/>
                  </a:rPr>
                  <a:t>为什么使用三态？所谓三态，是指</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和高阻抗三个状态。由于数据总线是公共通道，在某一时刻，只允许接收某一设备的信号，其他一切设备都应和它断开（呈高阻抗状态）。</a:t>
                </a:r>
              </a:p>
            </p:txBody>
          </p:sp>
          <p:sp>
            <p:nvSpPr>
              <p:cNvPr id="31762" name="Line 7"/>
              <p:cNvSpPr>
                <a:spLocks noChangeShapeType="1"/>
              </p:cNvSpPr>
              <p:nvPr/>
            </p:nvSpPr>
            <p:spPr bwMode="auto">
              <a:xfrm>
                <a:off x="884" y="3430"/>
                <a:ext cx="4536" cy="0"/>
              </a:xfrm>
              <a:prstGeom prst="line">
                <a:avLst/>
              </a:prstGeom>
              <a:noFill/>
              <a:ln w="1016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3" name="Text Box 8"/>
              <p:cNvSpPr txBox="1">
                <a:spLocks noChangeArrowheads="1"/>
              </p:cNvSpPr>
              <p:nvPr/>
            </p:nvSpPr>
            <p:spPr bwMode="auto">
              <a:xfrm>
                <a:off x="373" y="3343"/>
                <a:ext cx="55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ea typeface="楷体_GB2312" pitchFamily="49" charset="-122"/>
                  </a:rPr>
                  <a:t>数据总线</a:t>
                </a:r>
              </a:p>
            </p:txBody>
          </p:sp>
          <p:sp>
            <p:nvSpPr>
              <p:cNvPr id="31764" name="Text Box 9"/>
              <p:cNvSpPr txBox="1">
                <a:spLocks noChangeArrowheads="1"/>
              </p:cNvSpPr>
              <p:nvPr/>
            </p:nvSpPr>
            <p:spPr bwMode="auto">
              <a:xfrm>
                <a:off x="2064"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2</a:t>
                </a:r>
              </a:p>
            </p:txBody>
          </p:sp>
          <p:sp>
            <p:nvSpPr>
              <p:cNvPr id="31765" name="Line 10"/>
              <p:cNvSpPr>
                <a:spLocks noChangeShapeType="1"/>
              </p:cNvSpPr>
              <p:nvPr/>
            </p:nvSpPr>
            <p:spPr bwMode="auto">
              <a:xfrm>
                <a:off x="2437"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6" name="Text Box 11"/>
              <p:cNvSpPr txBox="1">
                <a:spLocks noChangeArrowheads="1"/>
              </p:cNvSpPr>
              <p:nvPr/>
            </p:nvSpPr>
            <p:spPr bwMode="auto">
              <a:xfrm>
                <a:off x="4331"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n</a:t>
                </a:r>
              </a:p>
            </p:txBody>
          </p:sp>
          <p:sp>
            <p:nvSpPr>
              <p:cNvPr id="31767" name="Line 12"/>
              <p:cNvSpPr>
                <a:spLocks noChangeShapeType="1"/>
              </p:cNvSpPr>
              <p:nvPr/>
            </p:nvSpPr>
            <p:spPr bwMode="auto">
              <a:xfrm>
                <a:off x="4704"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8" name="Text Box 13"/>
              <p:cNvSpPr txBox="1">
                <a:spLocks noChangeArrowheads="1"/>
              </p:cNvSpPr>
              <p:nvPr/>
            </p:nvSpPr>
            <p:spPr bwMode="auto">
              <a:xfrm>
                <a:off x="3016"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3</a:t>
                </a:r>
              </a:p>
            </p:txBody>
          </p:sp>
          <p:sp>
            <p:nvSpPr>
              <p:cNvPr id="31769" name="Line 14"/>
              <p:cNvSpPr>
                <a:spLocks noChangeShapeType="1"/>
              </p:cNvSpPr>
              <p:nvPr/>
            </p:nvSpPr>
            <p:spPr bwMode="auto">
              <a:xfrm>
                <a:off x="3389"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Text Box 15"/>
              <p:cNvSpPr txBox="1">
                <a:spLocks noChangeArrowheads="1"/>
              </p:cNvSpPr>
              <p:nvPr/>
            </p:nvSpPr>
            <p:spPr bwMode="auto">
              <a:xfrm>
                <a:off x="1060"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1</a:t>
                </a:r>
              </a:p>
            </p:txBody>
          </p:sp>
          <p:sp>
            <p:nvSpPr>
              <p:cNvPr id="31771" name="Line 16"/>
              <p:cNvSpPr>
                <a:spLocks noChangeShapeType="1"/>
              </p:cNvSpPr>
              <p:nvPr/>
            </p:nvSpPr>
            <p:spPr bwMode="auto">
              <a:xfrm>
                <a:off x="1433"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1760" name="Line 17"/>
            <p:cNvSpPr>
              <a:spLocks noChangeShapeType="1"/>
            </p:cNvSpPr>
            <p:nvPr/>
          </p:nvSpPr>
          <p:spPr bwMode="auto">
            <a:xfrm>
              <a:off x="3787" y="4020"/>
              <a:ext cx="499" cy="0"/>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8"/>
          <p:cNvGrpSpPr>
            <a:grpSpLocks/>
          </p:cNvGrpSpPr>
          <p:nvPr/>
        </p:nvGrpSpPr>
        <p:grpSpPr bwMode="auto">
          <a:xfrm>
            <a:off x="2259013" y="5516563"/>
            <a:ext cx="1593850" cy="687387"/>
            <a:chOff x="1423" y="3475"/>
            <a:chExt cx="1004" cy="433"/>
          </a:xfrm>
        </p:grpSpPr>
        <p:cxnSp>
          <p:nvCxnSpPr>
            <p:cNvPr id="31757" name="AutoShape 19"/>
            <p:cNvCxnSpPr>
              <a:cxnSpLocks noChangeShapeType="1"/>
              <a:stCxn id="31764" idx="0"/>
              <a:endCxn id="31770" idx="0"/>
            </p:cNvCxnSpPr>
            <p:nvPr/>
          </p:nvCxnSpPr>
          <p:spPr bwMode="auto">
            <a:xfrm rot="-5400000" flipH="1" flipV="1">
              <a:off x="1924" y="3406"/>
              <a:ext cx="1" cy="1004"/>
            </a:xfrm>
            <a:prstGeom prst="curvedConnector3">
              <a:avLst>
                <a:gd name="adj1" fmla="val -43200014"/>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cxnSp>
        <p:sp>
          <p:nvSpPr>
            <p:cNvPr id="31758" name="Text Box 20"/>
            <p:cNvSpPr txBox="1">
              <a:spLocks noChangeArrowheads="1"/>
            </p:cNvSpPr>
            <p:nvPr/>
          </p:nvSpPr>
          <p:spPr bwMode="auto">
            <a:xfrm>
              <a:off x="1701" y="3475"/>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通信</a:t>
              </a:r>
            </a:p>
          </p:txBody>
        </p:sp>
      </p:grpSp>
      <p:grpSp>
        <p:nvGrpSpPr>
          <p:cNvPr id="5" name="Group 21"/>
          <p:cNvGrpSpPr>
            <a:grpSpLocks/>
          </p:cNvGrpSpPr>
          <p:nvPr/>
        </p:nvGrpSpPr>
        <p:grpSpPr bwMode="auto">
          <a:xfrm>
            <a:off x="5148263" y="5661025"/>
            <a:ext cx="2590800" cy="361950"/>
            <a:chOff x="3243" y="3566"/>
            <a:chExt cx="1632" cy="228"/>
          </a:xfrm>
        </p:grpSpPr>
        <p:grpSp>
          <p:nvGrpSpPr>
            <p:cNvPr id="31751" name="Group 22"/>
            <p:cNvGrpSpPr>
              <a:grpSpLocks/>
            </p:cNvGrpSpPr>
            <p:nvPr/>
          </p:nvGrpSpPr>
          <p:grpSpPr bwMode="auto">
            <a:xfrm>
              <a:off x="3243" y="3566"/>
              <a:ext cx="317" cy="182"/>
              <a:chOff x="3243" y="3566"/>
              <a:chExt cx="317" cy="182"/>
            </a:xfrm>
          </p:grpSpPr>
          <p:sp>
            <p:nvSpPr>
              <p:cNvPr id="31755" name="Line 23"/>
              <p:cNvSpPr>
                <a:spLocks noChangeShapeType="1"/>
              </p:cNvSpPr>
              <p:nvPr/>
            </p:nvSpPr>
            <p:spPr bwMode="auto">
              <a:xfrm>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24"/>
              <p:cNvSpPr>
                <a:spLocks noChangeShapeType="1"/>
              </p:cNvSpPr>
              <p:nvPr/>
            </p:nvSpPr>
            <p:spPr bwMode="auto">
              <a:xfrm flipV="1">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52" name="Group 25"/>
            <p:cNvGrpSpPr>
              <a:grpSpLocks/>
            </p:cNvGrpSpPr>
            <p:nvPr/>
          </p:nvGrpSpPr>
          <p:grpSpPr bwMode="auto">
            <a:xfrm>
              <a:off x="4558" y="3612"/>
              <a:ext cx="317" cy="182"/>
              <a:chOff x="3243" y="3566"/>
              <a:chExt cx="317" cy="182"/>
            </a:xfrm>
          </p:grpSpPr>
          <p:sp>
            <p:nvSpPr>
              <p:cNvPr id="31753" name="Line 26"/>
              <p:cNvSpPr>
                <a:spLocks noChangeShapeType="1"/>
              </p:cNvSpPr>
              <p:nvPr/>
            </p:nvSpPr>
            <p:spPr bwMode="auto">
              <a:xfrm>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27"/>
              <p:cNvSpPr>
                <a:spLocks noChangeShapeType="1"/>
              </p:cNvSpPr>
              <p:nvPr/>
            </p:nvSpPr>
            <p:spPr bwMode="auto">
              <a:xfrm flipV="1">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743465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0825" y="188913"/>
            <a:ext cx="8642350" cy="719137"/>
          </a:xfrm>
        </p:spPr>
        <p:txBody>
          <a:bodyPr/>
          <a:lstStyle/>
          <a:p>
            <a:pPr eaLnBrk="1" hangingPunct="1"/>
            <a:r>
              <a:rPr kumimoji="1" lang="zh-CN" altLang="en-US" b="1" smtClean="0">
                <a:solidFill>
                  <a:schemeClr val="tx1"/>
                </a:solidFill>
              </a:rPr>
              <a:t>微型计算机</a:t>
            </a:r>
          </a:p>
        </p:txBody>
      </p:sp>
      <p:sp>
        <p:nvSpPr>
          <p:cNvPr id="11267" name="Rectangle 3"/>
          <p:cNvSpPr>
            <a:spLocks noGrp="1" noChangeArrowheads="1"/>
          </p:cNvSpPr>
          <p:nvPr>
            <p:ph type="body" idx="1"/>
          </p:nvPr>
        </p:nvSpPr>
        <p:spPr/>
        <p:txBody>
          <a:bodyPr/>
          <a:lstStyle/>
          <a:p>
            <a:pPr eaLnBrk="1" hangingPunct="1"/>
            <a:r>
              <a:rPr kumimoji="1" lang="zh-CN" altLang="en-US" dirty="0" smtClean="0"/>
              <a:t>以微处理器为核心，配上由大规模集成电路制作的只读存储器（</a:t>
            </a:r>
            <a:r>
              <a:rPr kumimoji="1" lang="en-US" altLang="zh-CN" dirty="0" smtClean="0"/>
              <a:t>ROM</a:t>
            </a:r>
            <a:r>
              <a:rPr kumimoji="1" lang="zh-CN" altLang="en-US" dirty="0" smtClean="0"/>
              <a:t>）、读写存储器（</a:t>
            </a:r>
            <a:r>
              <a:rPr kumimoji="1" lang="en-US" altLang="zh-CN" dirty="0" smtClean="0"/>
              <a:t>RAM</a:t>
            </a:r>
            <a:r>
              <a:rPr kumimoji="1" lang="zh-CN" altLang="en-US" dirty="0" smtClean="0"/>
              <a:t>）、输入／输出接口电路以及相应的辅助电路等所组成的计算机，称为</a:t>
            </a:r>
            <a:r>
              <a:rPr kumimoji="1" lang="zh-CN" altLang="en-US" dirty="0" smtClean="0">
                <a:solidFill>
                  <a:srgbClr val="CC0000"/>
                </a:solidFill>
              </a:rPr>
              <a:t>微型计算机（</a:t>
            </a:r>
            <a:r>
              <a:rPr kumimoji="1" lang="en-US" altLang="zh-CN" dirty="0" smtClean="0">
                <a:solidFill>
                  <a:srgbClr val="CC0000"/>
                </a:solidFill>
              </a:rPr>
              <a:t>Microcomputer</a:t>
            </a:r>
            <a:r>
              <a:rPr kumimoji="1" lang="zh-CN" altLang="en-US" dirty="0" smtClean="0">
                <a:solidFill>
                  <a:srgbClr val="CC0000"/>
                </a:solidFill>
              </a:rPr>
              <a:t>）</a:t>
            </a:r>
            <a:r>
              <a:rPr kumimoji="1" lang="zh-CN" altLang="en-US" dirty="0" smtClean="0"/>
              <a:t>。</a:t>
            </a:r>
          </a:p>
          <a:p>
            <a:pPr eaLnBrk="1" hangingPunct="1"/>
            <a:endParaRPr kumimoji="1" lang="zh-CN" altLang="en-US" dirty="0" smtClean="0"/>
          </a:p>
          <a:p>
            <a:pPr eaLnBrk="1" hangingPunct="1"/>
            <a:r>
              <a:rPr kumimoji="1" lang="zh-CN" altLang="en-US" dirty="0" smtClean="0"/>
              <a:t>将这些组成部分集成在一片超大规模集成电路芯片上，称为单片微型计算机，简称</a:t>
            </a:r>
            <a:r>
              <a:rPr kumimoji="1" lang="zh-CN" altLang="en-US" dirty="0" smtClean="0">
                <a:solidFill>
                  <a:srgbClr val="CC0000"/>
                </a:solidFill>
              </a:rPr>
              <a:t>单片机</a:t>
            </a:r>
            <a:r>
              <a:rPr kumimoji="1" lang="zh-CN" altLang="en-US" dirty="0" smtClean="0"/>
              <a:t>。</a:t>
            </a:r>
          </a:p>
          <a:p>
            <a:pPr lvl="1" eaLnBrk="1" hangingPunct="1"/>
            <a:r>
              <a:rPr lang="zh-CN" altLang="en-US" dirty="0" smtClean="0"/>
              <a:t>单片机体积小、功耗低，在智能化仪器仪表以及控制领域应用极广。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slide(fromBottom)">
                                      <p:cBhvr>
                                        <p:cTn id="7" dur="500"/>
                                        <p:tgtEl>
                                          <p:spTgt spid="11267">
                                            <p:txEl>
                                              <p:pRg st="2" end="2"/>
                                            </p:txEl>
                                          </p:spTgt>
                                        </p:tgtEl>
                                      </p:cBhvr>
                                    </p:animEffect>
                                  </p:childTnLst>
                                </p:cTn>
                              </p:par>
                            </p:childTnLst>
                          </p:cTn>
                        </p:par>
                        <p:par>
                          <p:cTn id="8" fill="hold" nodeType="with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animEffect transition="in" filter="slide(fromBottom)">
                                      <p:cBhvr>
                                        <p:cTn id="11"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0825" y="188913"/>
            <a:ext cx="8642350" cy="719137"/>
          </a:xfrm>
        </p:spPr>
        <p:txBody>
          <a:bodyPr/>
          <a:lstStyle/>
          <a:p>
            <a:pPr eaLnBrk="1" hangingPunct="1"/>
            <a:r>
              <a:rPr kumimoji="1" lang="zh-CN" altLang="en-US" smtClean="0">
                <a:solidFill>
                  <a:schemeClr val="tx1"/>
                </a:solidFill>
              </a:rPr>
              <a:t>微型计算机系统</a:t>
            </a:r>
          </a:p>
        </p:txBody>
      </p:sp>
      <p:sp>
        <p:nvSpPr>
          <p:cNvPr id="12291" name="Rectangle 3"/>
          <p:cNvSpPr>
            <a:spLocks noGrp="1" noChangeArrowheads="1"/>
          </p:cNvSpPr>
          <p:nvPr>
            <p:ph type="body" idx="1"/>
          </p:nvPr>
        </p:nvSpPr>
        <p:spPr>
          <a:xfrm>
            <a:off x="250825" y="1125538"/>
            <a:ext cx="8642350" cy="5183187"/>
          </a:xfrm>
        </p:spPr>
        <p:txBody>
          <a:bodyPr/>
          <a:lstStyle/>
          <a:p>
            <a:pPr eaLnBrk="1" hangingPunct="1">
              <a:lnSpc>
                <a:spcPct val="90000"/>
              </a:lnSpc>
            </a:pPr>
            <a:r>
              <a:rPr kumimoji="1" lang="zh-CN" altLang="en-US" dirty="0" smtClean="0"/>
              <a:t>以微型计算机为中心，配以相应的</a:t>
            </a:r>
            <a:r>
              <a:rPr kumimoji="1" lang="zh-CN" altLang="en-US" b="0" dirty="0" smtClean="0"/>
              <a:t>外围设备（如键盘、鼠标、显示器、打印机等）</a:t>
            </a:r>
            <a:r>
              <a:rPr kumimoji="1" lang="zh-CN" altLang="en-US" dirty="0" smtClean="0"/>
              <a:t>和</a:t>
            </a:r>
            <a:r>
              <a:rPr kumimoji="1" lang="zh-CN" altLang="en-US" b="0" dirty="0" smtClean="0"/>
              <a:t>其他专用电器、电源、面板、机架</a:t>
            </a:r>
            <a:r>
              <a:rPr kumimoji="1" lang="zh-CN" altLang="en-US" dirty="0" smtClean="0"/>
              <a:t>以及控制微型计算机工作的软件，就构成了完整的</a:t>
            </a:r>
            <a:r>
              <a:rPr kumimoji="1" lang="zh-CN" altLang="en-US" dirty="0" smtClean="0">
                <a:solidFill>
                  <a:srgbClr val="CC0000"/>
                </a:solidFill>
              </a:rPr>
              <a:t>微型计算机系统</a:t>
            </a:r>
            <a:r>
              <a:rPr kumimoji="1" lang="zh-CN" altLang="en-US" dirty="0" smtClean="0"/>
              <a:t>（</a:t>
            </a:r>
            <a:r>
              <a:rPr kumimoji="1" lang="en-US" altLang="zh-CN" dirty="0" smtClean="0"/>
              <a:t>Microcomputer System</a:t>
            </a:r>
            <a:r>
              <a:rPr kumimoji="1" lang="zh-CN" altLang="en-US" dirty="0" smtClean="0"/>
              <a:t>）。</a:t>
            </a:r>
          </a:p>
          <a:p>
            <a:pPr lvl="1" eaLnBrk="1" hangingPunct="1">
              <a:lnSpc>
                <a:spcPct val="90000"/>
              </a:lnSpc>
            </a:pPr>
            <a:r>
              <a:rPr kumimoji="1" lang="zh-CN" altLang="en-US" dirty="0" smtClean="0"/>
              <a:t>软件分为系统软件和应用软件两大类。</a:t>
            </a:r>
          </a:p>
          <a:p>
            <a:pPr eaLnBrk="1" hangingPunct="1">
              <a:lnSpc>
                <a:spcPct val="90000"/>
              </a:lnSpc>
            </a:pPr>
            <a:endParaRPr kumimoji="1" lang="zh-CN" altLang="en-US" dirty="0" smtClean="0"/>
          </a:p>
          <a:p>
            <a:pPr eaLnBrk="1" hangingPunct="1">
              <a:lnSpc>
                <a:spcPct val="90000"/>
              </a:lnSpc>
            </a:pPr>
            <a:r>
              <a:rPr kumimoji="1" lang="zh-CN" altLang="en-US" dirty="0" smtClean="0"/>
              <a:t>微型计算机如果不配有软件，通常称为</a:t>
            </a:r>
            <a:r>
              <a:rPr kumimoji="1" lang="zh-CN" altLang="en-US" dirty="0" smtClean="0">
                <a:solidFill>
                  <a:srgbClr val="CC0000"/>
                </a:solidFill>
              </a:rPr>
              <a:t>裸机</a:t>
            </a:r>
            <a:r>
              <a:rPr kumimoji="1" lang="zh-CN" altLang="en-US" dirty="0" smtClean="0"/>
              <a:t>。</a:t>
            </a:r>
          </a:p>
          <a:p>
            <a:pPr eaLnBrk="1" hangingPunct="1">
              <a:lnSpc>
                <a:spcPct val="90000"/>
              </a:lnSpc>
            </a:pPr>
            <a:endParaRPr kumimoji="1" lang="zh-CN" altLang="en-US" dirty="0" smtClean="0"/>
          </a:p>
          <a:p>
            <a:pPr eaLnBrk="1" hangingPunct="1">
              <a:lnSpc>
                <a:spcPct val="90000"/>
              </a:lnSpc>
            </a:pPr>
            <a:r>
              <a:rPr kumimoji="1" lang="zh-CN" altLang="en-US" dirty="0" smtClean="0"/>
              <a:t>将微型计算机与简单的外设集成在一块电路板上，称为</a:t>
            </a:r>
            <a:r>
              <a:rPr kumimoji="1" lang="zh-CN" altLang="en-US" dirty="0" smtClean="0">
                <a:solidFill>
                  <a:srgbClr val="CC0000"/>
                </a:solidFill>
              </a:rPr>
              <a:t>单板机</a:t>
            </a:r>
            <a:r>
              <a:rPr kumimoji="1" lang="zh-CN" altLang="en-US" dirty="0" smtClean="0"/>
              <a:t>。</a:t>
            </a:r>
          </a:p>
          <a:p>
            <a:pPr lvl="1" eaLnBrk="1" hangingPunct="1">
              <a:lnSpc>
                <a:spcPct val="90000"/>
              </a:lnSpc>
            </a:pPr>
            <a:r>
              <a:rPr kumimoji="1" lang="zh-CN" altLang="en-US" dirty="0" smtClean="0"/>
              <a:t>广泛应用于生成过程的实时控制及教学实验。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animEffect transition="in" filter="slide(fromBottom)">
                                      <p:cBhvr>
                                        <p:cTn id="7" dur="500"/>
                                        <p:tgtEl>
                                          <p:spTgt spid="12291">
                                            <p:txEl>
                                              <p:pRg st="5" end="5"/>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animEffect transition="in" filter="slide(fromBottom)">
                                      <p:cBhvr>
                                        <p:cTn id="11"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0825" y="188913"/>
            <a:ext cx="8642350" cy="719137"/>
          </a:xfrm>
        </p:spPr>
        <p:txBody>
          <a:bodyPr/>
          <a:lstStyle/>
          <a:p>
            <a:pPr eaLnBrk="1" hangingPunct="1"/>
            <a:r>
              <a:rPr lang="zh-CN" altLang="en-US" smtClean="0"/>
              <a:t>微机系统的组成</a:t>
            </a:r>
          </a:p>
        </p:txBody>
      </p:sp>
      <p:grpSp>
        <p:nvGrpSpPr>
          <p:cNvPr id="15363" name="Group 36"/>
          <p:cNvGrpSpPr>
            <a:grpSpLocks/>
          </p:cNvGrpSpPr>
          <p:nvPr/>
        </p:nvGrpSpPr>
        <p:grpSpPr bwMode="auto">
          <a:xfrm>
            <a:off x="539750" y="1412875"/>
            <a:ext cx="7496175" cy="4543425"/>
            <a:chOff x="340" y="890"/>
            <a:chExt cx="4722" cy="2862"/>
          </a:xfrm>
        </p:grpSpPr>
        <p:sp>
          <p:nvSpPr>
            <p:cNvPr id="15364" name="AutoShape 4"/>
            <p:cNvSpPr>
              <a:spLocks/>
            </p:cNvSpPr>
            <p:nvPr/>
          </p:nvSpPr>
          <p:spPr bwMode="auto">
            <a:xfrm>
              <a:off x="1153" y="1455"/>
              <a:ext cx="144" cy="2160"/>
            </a:xfrm>
            <a:prstGeom prst="leftBrace">
              <a:avLst>
                <a:gd name="adj1" fmla="val 1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65" name="Text Box 5"/>
            <p:cNvSpPr txBox="1">
              <a:spLocks noChangeArrowheads="1"/>
            </p:cNvSpPr>
            <p:nvPr/>
          </p:nvSpPr>
          <p:spPr bwMode="auto">
            <a:xfrm>
              <a:off x="340" y="2463"/>
              <a:ext cx="8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latin typeface="Tahoma" pitchFamily="34" charset="0"/>
                </a:rPr>
                <a:t>微机系统</a:t>
              </a:r>
            </a:p>
          </p:txBody>
        </p:sp>
        <p:sp>
          <p:nvSpPr>
            <p:cNvPr id="15366" name="Text Box 6"/>
            <p:cNvSpPr txBox="1">
              <a:spLocks noChangeArrowheads="1"/>
            </p:cNvSpPr>
            <p:nvPr/>
          </p:nvSpPr>
          <p:spPr bwMode="auto">
            <a:xfrm>
              <a:off x="1297" y="1743"/>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硬件</a:t>
              </a:r>
            </a:p>
          </p:txBody>
        </p:sp>
        <p:sp>
          <p:nvSpPr>
            <p:cNvPr id="15367" name="Text Box 7"/>
            <p:cNvSpPr txBox="1">
              <a:spLocks noChangeArrowheads="1"/>
            </p:cNvSpPr>
            <p:nvPr/>
          </p:nvSpPr>
          <p:spPr bwMode="auto">
            <a:xfrm>
              <a:off x="1338" y="2851"/>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软件</a:t>
              </a:r>
            </a:p>
          </p:txBody>
        </p:sp>
        <p:sp>
          <p:nvSpPr>
            <p:cNvPr id="15368" name="AutoShape 8"/>
            <p:cNvSpPr>
              <a:spLocks/>
            </p:cNvSpPr>
            <p:nvPr/>
          </p:nvSpPr>
          <p:spPr bwMode="auto">
            <a:xfrm>
              <a:off x="1777" y="1359"/>
              <a:ext cx="48" cy="960"/>
            </a:xfrm>
            <a:prstGeom prst="leftBrace">
              <a:avLst>
                <a:gd name="adj1" fmla="val 1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69" name="AutoShape 9"/>
            <p:cNvSpPr>
              <a:spLocks/>
            </p:cNvSpPr>
            <p:nvPr/>
          </p:nvSpPr>
          <p:spPr bwMode="auto">
            <a:xfrm>
              <a:off x="1722" y="2707"/>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0" name="AutoShape 10"/>
            <p:cNvSpPr>
              <a:spLocks/>
            </p:cNvSpPr>
            <p:nvPr/>
          </p:nvSpPr>
          <p:spPr bwMode="auto">
            <a:xfrm>
              <a:off x="3334" y="938"/>
              <a:ext cx="175" cy="1767"/>
            </a:xfrm>
            <a:prstGeom prst="leftBrace">
              <a:avLst>
                <a:gd name="adj1" fmla="val 84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1" name="AutoShape 12"/>
            <p:cNvSpPr>
              <a:spLocks/>
            </p:cNvSpPr>
            <p:nvPr/>
          </p:nvSpPr>
          <p:spPr bwMode="auto">
            <a:xfrm>
              <a:off x="4198" y="1754"/>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2" name="AutoShape 13"/>
            <p:cNvSpPr>
              <a:spLocks/>
            </p:cNvSpPr>
            <p:nvPr/>
          </p:nvSpPr>
          <p:spPr bwMode="auto">
            <a:xfrm>
              <a:off x="4198" y="938"/>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3" name="Text Box 14"/>
            <p:cNvSpPr txBox="1">
              <a:spLocks noChangeArrowheads="1"/>
            </p:cNvSpPr>
            <p:nvPr/>
          </p:nvSpPr>
          <p:spPr bwMode="auto">
            <a:xfrm>
              <a:off x="3430" y="98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微处理器</a:t>
              </a:r>
            </a:p>
          </p:txBody>
        </p:sp>
        <p:sp>
          <p:nvSpPr>
            <p:cNvPr id="15374" name="Text Box 15"/>
            <p:cNvSpPr txBox="1">
              <a:spLocks noChangeArrowheads="1"/>
            </p:cNvSpPr>
            <p:nvPr/>
          </p:nvSpPr>
          <p:spPr bwMode="auto">
            <a:xfrm>
              <a:off x="1866" y="3091"/>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应用软件</a:t>
              </a:r>
            </a:p>
          </p:txBody>
        </p:sp>
        <p:sp>
          <p:nvSpPr>
            <p:cNvPr id="15375" name="Text Box 16"/>
            <p:cNvSpPr txBox="1">
              <a:spLocks noChangeArrowheads="1"/>
            </p:cNvSpPr>
            <p:nvPr/>
          </p:nvSpPr>
          <p:spPr bwMode="auto">
            <a:xfrm>
              <a:off x="1818" y="2659"/>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系统软件</a:t>
              </a:r>
            </a:p>
          </p:txBody>
        </p:sp>
        <p:sp>
          <p:nvSpPr>
            <p:cNvPr id="15376" name="Text Box 17"/>
            <p:cNvSpPr txBox="1">
              <a:spLocks noChangeArrowheads="1"/>
            </p:cNvSpPr>
            <p:nvPr/>
          </p:nvSpPr>
          <p:spPr bwMode="auto">
            <a:xfrm>
              <a:off x="1882" y="2160"/>
              <a:ext cx="11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dirty="0">
                  <a:latin typeface="Tahoma" pitchFamily="34" charset="0"/>
                </a:rPr>
                <a:t>外设和外存储器</a:t>
              </a:r>
            </a:p>
          </p:txBody>
        </p:sp>
        <p:sp>
          <p:nvSpPr>
            <p:cNvPr id="15377" name="Text Box 18"/>
            <p:cNvSpPr txBox="1">
              <a:spLocks noChangeArrowheads="1"/>
            </p:cNvSpPr>
            <p:nvPr/>
          </p:nvSpPr>
          <p:spPr bwMode="auto">
            <a:xfrm>
              <a:off x="1873" y="1311"/>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微型计算机</a:t>
              </a:r>
            </a:p>
          </p:txBody>
        </p:sp>
        <p:sp>
          <p:nvSpPr>
            <p:cNvPr id="15378" name="AutoShape 19"/>
            <p:cNvSpPr>
              <a:spLocks noChangeArrowheads="1"/>
            </p:cNvSpPr>
            <p:nvPr/>
          </p:nvSpPr>
          <p:spPr bwMode="auto">
            <a:xfrm>
              <a:off x="2608" y="1480"/>
              <a:ext cx="791" cy="342"/>
            </a:xfrm>
            <a:prstGeom prst="lightningBolt">
              <a:avLst/>
            </a:prstGeom>
            <a:solidFill>
              <a:srgbClr val="FF9966"/>
            </a:solidFill>
            <a:ln w="9525">
              <a:solidFill>
                <a:schemeClr val="bg1"/>
              </a:solidFill>
              <a:miter lim="800000"/>
              <a:headEnd/>
              <a:tailEnd/>
            </a:ln>
          </p:spPr>
          <p:txBody>
            <a:bodyPr wrap="none" anchor="ctr"/>
            <a:lstStyle/>
            <a:p>
              <a:endParaRPr lang="zh-CN" altLang="en-US" b="1"/>
            </a:p>
          </p:txBody>
        </p:sp>
        <p:sp>
          <p:nvSpPr>
            <p:cNvPr id="15379" name="Text Box 20"/>
            <p:cNvSpPr txBox="1">
              <a:spLocks noChangeArrowheads="1"/>
            </p:cNvSpPr>
            <p:nvPr/>
          </p:nvSpPr>
          <p:spPr bwMode="auto">
            <a:xfrm>
              <a:off x="3430" y="194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主存储器</a:t>
              </a:r>
            </a:p>
          </p:txBody>
        </p:sp>
        <p:sp>
          <p:nvSpPr>
            <p:cNvPr id="15380" name="Text Box 21"/>
            <p:cNvSpPr txBox="1">
              <a:spLocks noChangeArrowheads="1"/>
            </p:cNvSpPr>
            <p:nvPr/>
          </p:nvSpPr>
          <p:spPr bwMode="auto">
            <a:xfrm>
              <a:off x="3430" y="2570"/>
              <a:ext cx="10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latin typeface="Tahoma" pitchFamily="34" charset="0"/>
                </a:rPr>
                <a:t>I/O</a:t>
              </a:r>
              <a:r>
                <a:rPr lang="zh-CN" altLang="en-US" b="1" dirty="0">
                  <a:latin typeface="Tahoma" pitchFamily="34" charset="0"/>
                </a:rPr>
                <a:t>接口电路</a:t>
              </a:r>
            </a:p>
          </p:txBody>
        </p:sp>
        <p:sp>
          <p:nvSpPr>
            <p:cNvPr id="15381" name="Text Box 23"/>
            <p:cNvSpPr txBox="1">
              <a:spLocks noChangeArrowheads="1"/>
            </p:cNvSpPr>
            <p:nvPr/>
          </p:nvSpPr>
          <p:spPr bwMode="auto">
            <a:xfrm>
              <a:off x="4342" y="890"/>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latin typeface="Tahoma" pitchFamily="34" charset="0"/>
                </a:rPr>
                <a:t>ALU</a:t>
              </a:r>
            </a:p>
          </p:txBody>
        </p:sp>
        <p:sp>
          <p:nvSpPr>
            <p:cNvPr id="15382" name="Text Box 24"/>
            <p:cNvSpPr txBox="1">
              <a:spLocks noChangeArrowheads="1"/>
            </p:cNvSpPr>
            <p:nvPr/>
          </p:nvSpPr>
          <p:spPr bwMode="auto">
            <a:xfrm>
              <a:off x="4246" y="108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控制单元</a:t>
              </a:r>
            </a:p>
          </p:txBody>
        </p:sp>
        <p:sp>
          <p:nvSpPr>
            <p:cNvPr id="15383" name="Text Box 28"/>
            <p:cNvSpPr txBox="1">
              <a:spLocks noChangeArrowheads="1"/>
            </p:cNvSpPr>
            <p:nvPr/>
          </p:nvSpPr>
          <p:spPr bwMode="auto">
            <a:xfrm>
              <a:off x="4342" y="209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Tahoma" pitchFamily="34" charset="0"/>
                </a:rPr>
                <a:t>RAM</a:t>
              </a:r>
            </a:p>
          </p:txBody>
        </p:sp>
        <p:sp>
          <p:nvSpPr>
            <p:cNvPr id="15384" name="Text Box 31"/>
            <p:cNvSpPr txBox="1">
              <a:spLocks noChangeArrowheads="1"/>
            </p:cNvSpPr>
            <p:nvPr/>
          </p:nvSpPr>
          <p:spPr bwMode="auto">
            <a:xfrm>
              <a:off x="4342" y="170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Tahoma" pitchFamily="34" charset="0"/>
                </a:rPr>
                <a:t>ROM</a:t>
              </a:r>
            </a:p>
          </p:txBody>
        </p:sp>
        <p:sp>
          <p:nvSpPr>
            <p:cNvPr id="15385" name="Text Box 32"/>
            <p:cNvSpPr txBox="1">
              <a:spLocks noChangeArrowheads="1"/>
            </p:cNvSpPr>
            <p:nvPr/>
          </p:nvSpPr>
          <p:spPr bwMode="auto">
            <a:xfrm>
              <a:off x="4246" y="127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寄存器组</a:t>
              </a:r>
            </a:p>
          </p:txBody>
        </p:sp>
        <p:sp>
          <p:nvSpPr>
            <p:cNvPr id="15386" name="Text Box 35"/>
            <p:cNvSpPr txBox="1">
              <a:spLocks noChangeArrowheads="1"/>
            </p:cNvSpPr>
            <p:nvPr/>
          </p:nvSpPr>
          <p:spPr bwMode="auto">
            <a:xfrm>
              <a:off x="1338" y="3521"/>
              <a:ext cx="9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电源和机架等</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1</a:t>
            </a:r>
            <a:r>
              <a:rPr kumimoji="1" lang="zh-CN" altLang="en-US" smtClean="0">
                <a:solidFill>
                  <a:schemeClr val="tx1"/>
                </a:solidFill>
              </a:rPr>
              <a:t>）</a:t>
            </a:r>
          </a:p>
        </p:txBody>
      </p:sp>
      <p:sp>
        <p:nvSpPr>
          <p:cNvPr id="15363" name="Rectangle 3"/>
          <p:cNvSpPr>
            <a:spLocks noGrp="1" noChangeArrowheads="1"/>
          </p:cNvSpPr>
          <p:nvPr>
            <p:ph type="body" idx="1"/>
          </p:nvPr>
        </p:nvSpPr>
        <p:spPr>
          <a:xfrm>
            <a:off x="250825" y="1196975"/>
            <a:ext cx="8497888" cy="4968875"/>
          </a:xfrm>
        </p:spPr>
        <p:txBody>
          <a:bodyPr/>
          <a:lstStyle/>
          <a:p>
            <a:pPr eaLnBrk="1" hangingPunct="1"/>
            <a:r>
              <a:rPr kumimoji="1" lang="zh-CN" altLang="en-US" sz="2400" dirty="0" smtClean="0">
                <a:solidFill>
                  <a:srgbClr val="CC0000"/>
                </a:solidFill>
                <a:latin typeface="楷体_GB2312" pitchFamily="49" charset="-122"/>
                <a:ea typeface="楷体_GB2312" pitchFamily="49" charset="-122"/>
              </a:rPr>
              <a:t>字长</a:t>
            </a:r>
            <a:r>
              <a:rPr kumimoji="1" lang="zh-CN" altLang="en-US" sz="2400" dirty="0" smtClean="0">
                <a:latin typeface="楷体_GB2312" pitchFamily="49" charset="-122"/>
                <a:ea typeface="楷体_GB2312" pitchFamily="49" charset="-122"/>
              </a:rPr>
              <a:t>：指微处理器一次可以直接处理的二进制数码的位数。</a:t>
            </a:r>
          </a:p>
          <a:p>
            <a:pPr lvl="1" eaLnBrk="1" hangingPunct="1"/>
            <a:r>
              <a:rPr kumimoji="1" lang="zh-CN" altLang="en-US" sz="2400" dirty="0" smtClean="0">
                <a:latin typeface="楷体_GB2312" pitchFamily="49" charset="-122"/>
                <a:ea typeface="楷体_GB2312" pitchFamily="49" charset="-122"/>
              </a:rPr>
              <a:t>它通常取决于微处理器内部</a:t>
            </a:r>
            <a:r>
              <a:rPr kumimoji="1" lang="zh-CN" altLang="en-US" sz="2400" dirty="0" smtClean="0">
                <a:solidFill>
                  <a:srgbClr val="3333CC"/>
                </a:solidFill>
                <a:latin typeface="楷体_GB2312" pitchFamily="49" charset="-122"/>
                <a:ea typeface="楷体_GB2312" pitchFamily="49" charset="-122"/>
              </a:rPr>
              <a:t>通用寄存器</a:t>
            </a:r>
            <a:r>
              <a:rPr kumimoji="1" lang="zh-CN" altLang="en-US" sz="2400" dirty="0" smtClean="0">
                <a:latin typeface="楷体_GB2312" pitchFamily="49" charset="-122"/>
                <a:ea typeface="楷体_GB2312" pitchFamily="49" charset="-122"/>
              </a:rPr>
              <a:t>的位数和</a:t>
            </a:r>
            <a:r>
              <a:rPr kumimoji="1" lang="zh-CN" altLang="en-US" sz="2400" dirty="0" smtClean="0">
                <a:solidFill>
                  <a:srgbClr val="3333CC"/>
                </a:solidFill>
                <a:latin typeface="楷体_GB2312" pitchFamily="49" charset="-122"/>
                <a:ea typeface="楷体_GB2312" pitchFamily="49" charset="-122"/>
              </a:rPr>
              <a:t>数据总线</a:t>
            </a:r>
            <a:r>
              <a:rPr kumimoji="1" lang="zh-CN" altLang="en-US" sz="2400" dirty="0" smtClean="0">
                <a:latin typeface="楷体_GB2312" pitchFamily="49" charset="-122"/>
                <a:ea typeface="楷体_GB2312" pitchFamily="49" charset="-122"/>
              </a:rPr>
              <a:t>的宽度。</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zh-CN" altLang="en-US" sz="2400" dirty="0" smtClean="0">
                <a:latin typeface="楷体_GB2312" pitchFamily="49" charset="-122"/>
                <a:ea typeface="楷体_GB2312" pitchFamily="49" charset="-122"/>
              </a:rPr>
              <a:t>微处理器的字长有</a:t>
            </a:r>
            <a:r>
              <a:rPr kumimoji="1" lang="en-US" altLang="zh-CN" sz="2400" dirty="0" smtClean="0">
                <a:latin typeface="楷体_GB2312" pitchFamily="49" charset="-122"/>
                <a:ea typeface="楷体_GB2312" pitchFamily="49" charset="-122"/>
              </a:rPr>
              <a:t>4</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32</a:t>
            </a:r>
            <a:r>
              <a:rPr kumimoji="1" lang="zh-CN" altLang="en-US" sz="2400" dirty="0" smtClean="0">
                <a:latin typeface="楷体_GB2312" pitchFamily="49" charset="-122"/>
                <a:ea typeface="楷体_GB2312" pitchFamily="49" charset="-122"/>
              </a:rPr>
              <a:t>位和</a:t>
            </a:r>
            <a:r>
              <a:rPr kumimoji="1" lang="en-US" altLang="zh-CN" sz="2400" dirty="0" smtClean="0">
                <a:latin typeface="楷体_GB2312" pitchFamily="49" charset="-122"/>
                <a:ea typeface="楷体_GB2312" pitchFamily="49" charset="-122"/>
              </a:rPr>
              <a:t>64</a:t>
            </a:r>
            <a:r>
              <a:rPr kumimoji="1" lang="zh-CN" altLang="en-US" sz="2400" dirty="0" smtClean="0">
                <a:latin typeface="楷体_GB2312" pitchFamily="49" charset="-122"/>
                <a:ea typeface="楷体_GB2312" pitchFamily="49" charset="-122"/>
              </a:rPr>
              <a:t>位等。</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en-US" altLang="zh-CN" sz="2400" dirty="0" smtClean="0">
                <a:latin typeface="楷体_GB2312" pitchFamily="49" charset="-122"/>
                <a:ea typeface="楷体_GB2312" pitchFamily="49" charset="-122"/>
              </a:rPr>
              <a:t>8086</a:t>
            </a:r>
            <a:r>
              <a:rPr kumimoji="1" lang="zh-CN" altLang="en-US" sz="2400" dirty="0" smtClean="0">
                <a:latin typeface="楷体_GB2312" pitchFamily="49" charset="-122"/>
                <a:ea typeface="楷体_GB2312" pitchFamily="49" charset="-122"/>
              </a:rPr>
              <a:t>称为</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位微处理器，而</a:t>
            </a:r>
            <a:r>
              <a:rPr kumimoji="1" lang="en-US" altLang="zh-CN" sz="2400" dirty="0" smtClean="0">
                <a:latin typeface="楷体_GB2312" pitchFamily="49" charset="-122"/>
                <a:ea typeface="楷体_GB2312" pitchFamily="49" charset="-122"/>
              </a:rPr>
              <a:t>80386DX</a:t>
            </a:r>
            <a:r>
              <a:rPr kumimoji="1" lang="zh-CN" altLang="en-US" sz="2400" dirty="0" smtClean="0">
                <a:latin typeface="楷体_GB2312" pitchFamily="49" charset="-122"/>
                <a:ea typeface="楷体_GB2312" pitchFamily="49" charset="-122"/>
              </a:rPr>
              <a:t>称为</a:t>
            </a:r>
            <a:r>
              <a:rPr kumimoji="1" lang="en-US" altLang="zh-CN" sz="2400" dirty="0" smtClean="0">
                <a:latin typeface="楷体_GB2312" pitchFamily="49" charset="-122"/>
                <a:ea typeface="楷体_GB2312" pitchFamily="49" charset="-122"/>
              </a:rPr>
              <a:t>32</a:t>
            </a:r>
            <a:r>
              <a:rPr kumimoji="1" lang="zh-CN" altLang="en-US" sz="2400" dirty="0" smtClean="0">
                <a:latin typeface="楷体_GB2312" pitchFamily="49" charset="-122"/>
                <a:ea typeface="楷体_GB2312" pitchFamily="49" charset="-122"/>
              </a:rPr>
              <a:t>位微处理器，安腾（</a:t>
            </a:r>
            <a:r>
              <a:rPr kumimoji="1" lang="en-US" altLang="zh-CN" sz="2400" dirty="0" err="1" smtClean="0">
                <a:latin typeface="楷体_GB2312" pitchFamily="49" charset="-122"/>
                <a:ea typeface="楷体_GB2312" pitchFamily="49" charset="-122"/>
              </a:rPr>
              <a:t>Itanuim</a:t>
            </a:r>
            <a:r>
              <a:rPr kumimoji="1" lang="zh-CN" altLang="en-US" sz="2400" dirty="0" smtClean="0">
                <a:latin typeface="楷体_GB2312" pitchFamily="49" charset="-122"/>
                <a:ea typeface="楷体_GB2312" pitchFamily="49" charset="-122"/>
              </a:rPr>
              <a:t>）为</a:t>
            </a:r>
            <a:r>
              <a:rPr kumimoji="1" lang="en-US" altLang="zh-CN" sz="2400" dirty="0" smtClean="0">
                <a:latin typeface="楷体_GB2312" pitchFamily="49" charset="-122"/>
                <a:ea typeface="楷体_GB2312" pitchFamily="49" charset="-122"/>
              </a:rPr>
              <a:t>64</a:t>
            </a:r>
            <a:r>
              <a:rPr kumimoji="1" lang="zh-CN" altLang="en-US" sz="2400" dirty="0" smtClean="0">
                <a:latin typeface="楷体_GB2312" pitchFamily="49" charset="-122"/>
                <a:ea typeface="楷体_GB2312" pitchFamily="49" charset="-122"/>
              </a:rPr>
              <a:t>位微处理器。 </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称为</a:t>
            </a:r>
            <a:r>
              <a:rPr kumimoji="1" lang="zh-CN" altLang="en-US" sz="2400" dirty="0" smtClean="0">
                <a:solidFill>
                  <a:srgbClr val="0000FF"/>
                </a:solidFill>
                <a:latin typeface="楷体_GB2312" pitchFamily="49" charset="-122"/>
                <a:ea typeface="楷体_GB2312" pitchFamily="49" charset="-122"/>
              </a:rPr>
              <a:t>准</a:t>
            </a:r>
            <a:r>
              <a:rPr kumimoji="1" lang="en-US" altLang="zh-CN" sz="2400" dirty="0" smtClean="0">
                <a:solidFill>
                  <a:srgbClr val="0000FF"/>
                </a:solidFill>
                <a:latin typeface="楷体_GB2312" pitchFamily="49" charset="-122"/>
                <a:ea typeface="楷体_GB2312" pitchFamily="49" charset="-122"/>
              </a:rPr>
              <a:t>16</a:t>
            </a:r>
            <a:r>
              <a:rPr kumimoji="1" lang="zh-CN" altLang="en-US" sz="2400" dirty="0" smtClean="0">
                <a:solidFill>
                  <a:srgbClr val="0000FF"/>
                </a:solidFill>
                <a:latin typeface="楷体_GB2312" pitchFamily="49" charset="-122"/>
                <a:ea typeface="楷体_GB2312" pitchFamily="49" charset="-122"/>
              </a:rPr>
              <a:t>位微处理器</a:t>
            </a:r>
            <a:r>
              <a:rPr kumimoji="1" lang="zh-CN" altLang="en-US" sz="2400" dirty="0" smtClean="0">
                <a:latin typeface="楷体_GB2312" pitchFamily="49" charset="-122"/>
                <a:ea typeface="楷体_GB2312" pitchFamily="49" charset="-122"/>
              </a:rPr>
              <a:t>，而</a:t>
            </a:r>
            <a:r>
              <a:rPr kumimoji="1" lang="en-US" altLang="zh-CN" sz="2400" dirty="0" smtClean="0">
                <a:latin typeface="楷体_GB2312" pitchFamily="49" charset="-122"/>
                <a:ea typeface="楷体_GB2312" pitchFamily="49" charset="-122"/>
              </a:rPr>
              <a:t>80386SX</a:t>
            </a:r>
            <a:r>
              <a:rPr kumimoji="1" lang="zh-CN" altLang="en-US" sz="2400" dirty="0" smtClean="0">
                <a:latin typeface="楷体_GB2312" pitchFamily="49" charset="-122"/>
                <a:ea typeface="楷体_GB2312" pitchFamily="49" charset="-122"/>
              </a:rPr>
              <a:t>称为</a:t>
            </a:r>
            <a:r>
              <a:rPr kumimoji="1" lang="zh-CN" altLang="en-US" sz="2400" dirty="0" smtClean="0">
                <a:solidFill>
                  <a:srgbClr val="0000FF"/>
                </a:solidFill>
                <a:latin typeface="楷体_GB2312" pitchFamily="49" charset="-122"/>
                <a:ea typeface="楷体_GB2312" pitchFamily="49" charset="-122"/>
              </a:rPr>
              <a:t>准</a:t>
            </a:r>
            <a:r>
              <a:rPr kumimoji="1" lang="en-US" altLang="zh-CN" sz="2400" dirty="0" smtClean="0">
                <a:solidFill>
                  <a:srgbClr val="0000FF"/>
                </a:solidFill>
                <a:latin typeface="楷体_GB2312" pitchFamily="49" charset="-122"/>
                <a:ea typeface="楷体_GB2312" pitchFamily="49" charset="-122"/>
              </a:rPr>
              <a:t>32</a:t>
            </a:r>
            <a:r>
              <a:rPr kumimoji="1" lang="zh-CN" altLang="en-US" sz="2400" dirty="0" smtClean="0">
                <a:solidFill>
                  <a:srgbClr val="0000FF"/>
                </a:solidFill>
                <a:latin typeface="楷体_GB2312" pitchFamily="49" charset="-122"/>
                <a:ea typeface="楷体_GB2312" pitchFamily="49" charset="-122"/>
              </a:rPr>
              <a:t>位微处理器</a:t>
            </a:r>
            <a:r>
              <a:rPr kumimoji="1"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slide(fromBottom)">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363">
                                            <p:txEl>
                                              <p:pRg st="3" end="3"/>
                                            </p:txEl>
                                          </p:spTgt>
                                        </p:tgtEl>
                                        <p:attrNameLst>
                                          <p:attrName>style.visibility</p:attrName>
                                        </p:attrNameLst>
                                      </p:cBhvr>
                                      <p:to>
                                        <p:strVal val="visible"/>
                                      </p:to>
                                    </p:set>
                                    <p:animEffect transition="in" filter="slide(fromBottom)">
                                      <p:cBhvr>
                                        <p:cTn id="12" dur="500"/>
                                        <p:tgtEl>
                                          <p:spTgt spid="153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animEffect transition="in" filter="slide(fromBottom)">
                                      <p:cBhvr>
                                        <p:cTn id="17" dur="500"/>
                                        <p:tgtEl>
                                          <p:spTgt spid="1536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363">
                                            <p:txEl>
                                              <p:pRg st="7" end="7"/>
                                            </p:txEl>
                                          </p:spTgt>
                                        </p:tgtEl>
                                        <p:attrNameLst>
                                          <p:attrName>style.visibility</p:attrName>
                                        </p:attrNameLst>
                                      </p:cBhvr>
                                      <p:to>
                                        <p:strVal val="visible"/>
                                      </p:to>
                                    </p:set>
                                    <p:animEffect transition="in" filter="slide(fromBottom)">
                                      <p:cBhvr>
                                        <p:cTn id="22" dur="500"/>
                                        <p:tgtEl>
                                          <p:spTgt spid="15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268760"/>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50825" y="188913"/>
            <a:ext cx="8642350" cy="719137"/>
          </a:xfrm>
        </p:spPr>
        <p:txBody>
          <a:bodyPr/>
          <a:lstStyle/>
          <a:p>
            <a:pPr eaLnBrk="1" hangingPunct="1"/>
            <a:r>
              <a:rPr lang="zh-CN" altLang="en-US" b="1" dirty="0" smtClean="0"/>
              <a:t>教材</a:t>
            </a:r>
          </a:p>
        </p:txBody>
      </p:sp>
      <p:sp>
        <p:nvSpPr>
          <p:cNvPr id="7171" name="Rectangle 3"/>
          <p:cNvSpPr>
            <a:spLocks noGrp="1" noChangeArrowheads="1"/>
          </p:cNvSpPr>
          <p:nvPr>
            <p:ph type="body" idx="1"/>
          </p:nvPr>
        </p:nvSpPr>
        <p:spPr>
          <a:xfrm>
            <a:off x="250825" y="1196975"/>
            <a:ext cx="6913563" cy="1871985"/>
          </a:xfrm>
        </p:spPr>
        <p:txBody>
          <a:bodyPr/>
          <a:lstStyle/>
          <a:p>
            <a:pPr lvl="0"/>
            <a:r>
              <a:rPr lang="zh-CN" altLang="en-US" sz="2400" dirty="0" smtClean="0"/>
              <a:t>教材：</a:t>
            </a:r>
            <a:r>
              <a:rPr lang="en-US" sz="2400" dirty="0"/>
              <a:t>Barry B. </a:t>
            </a:r>
            <a:r>
              <a:rPr lang="en-US" sz="2400" dirty="0" err="1" smtClean="0"/>
              <a:t>Brey</a:t>
            </a:r>
            <a:r>
              <a:rPr lang="zh-CN" altLang="en-US" sz="2400" dirty="0" smtClean="0"/>
              <a:t>，“</a:t>
            </a:r>
            <a:r>
              <a:rPr lang="en-US" sz="2400" dirty="0" smtClean="0"/>
              <a:t>Intel</a:t>
            </a:r>
            <a:r>
              <a:rPr lang="zh-CN" altLang="en-US" sz="2400" dirty="0" smtClean="0"/>
              <a:t>微处理器</a:t>
            </a:r>
            <a:r>
              <a:rPr lang="en-US" sz="2400" dirty="0" smtClean="0"/>
              <a:t>(</a:t>
            </a:r>
            <a:r>
              <a:rPr lang="en-US" sz="2400" dirty="0"/>
              <a:t>8th Edition</a:t>
            </a:r>
            <a:r>
              <a:rPr lang="en-US" sz="2400" dirty="0" smtClean="0"/>
              <a:t>)</a:t>
            </a:r>
            <a:r>
              <a:rPr lang="zh-CN" altLang="en-US" sz="2400" dirty="0" smtClean="0"/>
              <a:t>”，中文版</a:t>
            </a:r>
            <a:r>
              <a:rPr lang="zh-CN" altLang="en-US" sz="2400" dirty="0"/>
              <a:t>，机械工业</a:t>
            </a:r>
            <a:r>
              <a:rPr lang="zh-CN" altLang="en-US" sz="2400" dirty="0" smtClean="0"/>
              <a:t>出版社</a:t>
            </a:r>
          </a:p>
          <a:p>
            <a:pPr lvl="1" eaLnBrk="1" hangingPunct="1">
              <a:lnSpc>
                <a:spcPct val="80000"/>
              </a:lnSpc>
            </a:pPr>
            <a:r>
              <a:rPr lang="zh-CN" altLang="en-US" sz="2400" dirty="0" smtClean="0">
                <a:solidFill>
                  <a:srgbClr val="FF0000"/>
                </a:solidFill>
              </a:rPr>
              <a:t>特点</a:t>
            </a:r>
            <a:r>
              <a:rPr lang="zh-CN" altLang="en-US" sz="2400" dirty="0">
                <a:solidFill>
                  <a:srgbClr val="FF0000"/>
                </a:solidFill>
              </a:rPr>
              <a:t>：</a:t>
            </a:r>
            <a:r>
              <a:rPr lang="zh-CN" altLang="en-US" sz="2400" dirty="0"/>
              <a:t>讲解</a:t>
            </a:r>
            <a:r>
              <a:rPr lang="en-US" altLang="zh-CN" sz="2400" dirty="0"/>
              <a:t>Intel</a:t>
            </a:r>
            <a:r>
              <a:rPr lang="zh-CN" altLang="en-US" sz="2400" dirty="0"/>
              <a:t>系列微处理器的体系结构、程序设计、接口通信技术，将三者有机整合在一起。</a:t>
            </a:r>
            <a:endParaRPr lang="zh-CN" altLang="en-US" sz="2400" dirty="0" smtClean="0"/>
          </a:p>
        </p:txBody>
      </p:sp>
      <p:sp>
        <p:nvSpPr>
          <p:cNvPr id="7" name="矩形 6"/>
          <p:cNvSpPr/>
          <p:nvPr/>
        </p:nvSpPr>
        <p:spPr>
          <a:xfrm>
            <a:off x="238125" y="3419357"/>
            <a:ext cx="8596313" cy="2529923"/>
          </a:xfrm>
          <a:prstGeom prst="rect">
            <a:avLst/>
          </a:prstGeom>
        </p:spPr>
        <p:txBody>
          <a:bodyPr>
            <a:spAutoFit/>
          </a:bodyPr>
          <a:lstStyle/>
          <a:p>
            <a:pPr marL="342900" indent="-342900">
              <a:spcBef>
                <a:spcPct val="20000"/>
              </a:spcBef>
              <a:buFontTx/>
              <a:buChar char="•"/>
              <a:defRPr/>
            </a:pPr>
            <a:r>
              <a:rPr lang="zh-CN" altLang="en-US" sz="2400" b="1" kern="0" dirty="0">
                <a:solidFill>
                  <a:srgbClr val="0000FF"/>
                </a:solidFill>
                <a:latin typeface="Arial"/>
                <a:ea typeface="宋体"/>
              </a:rPr>
              <a:t>主要参考书</a:t>
            </a:r>
          </a:p>
          <a:p>
            <a:pPr marL="742950" lvl="1" indent="-285750">
              <a:spcBef>
                <a:spcPct val="20000"/>
              </a:spcBef>
              <a:buFontTx/>
              <a:buChar char="–"/>
              <a:defRPr/>
            </a:pPr>
            <a:r>
              <a:rPr kumimoji="1" lang="zh-CN" altLang="en-US" sz="2400" b="1" kern="0" dirty="0" smtClean="0">
                <a:solidFill>
                  <a:srgbClr val="000000"/>
                </a:solidFill>
                <a:latin typeface="Arial"/>
                <a:ea typeface="宋体"/>
              </a:rPr>
              <a:t>孙德文等，</a:t>
            </a:r>
            <a:r>
              <a:rPr kumimoji="1" lang="zh-CN" altLang="en-US" sz="2400" kern="0" dirty="0" smtClean="0">
                <a:solidFill>
                  <a:srgbClr val="000000"/>
                </a:solidFill>
                <a:latin typeface="Arial"/>
                <a:ea typeface="宋体"/>
              </a:rPr>
              <a:t>“微型计算机技术</a:t>
            </a:r>
            <a:r>
              <a:rPr kumimoji="1" lang="en-US" altLang="zh-CN" sz="2400" kern="0" dirty="0" smtClean="0">
                <a:solidFill>
                  <a:srgbClr val="000000"/>
                </a:solidFill>
                <a:latin typeface="Arial"/>
                <a:ea typeface="宋体"/>
              </a:rPr>
              <a:t>(</a:t>
            </a:r>
            <a:r>
              <a:rPr kumimoji="1" lang="zh-CN" altLang="en-US" sz="2400" kern="0" dirty="0" smtClean="0">
                <a:solidFill>
                  <a:srgbClr val="000000"/>
                </a:solidFill>
                <a:latin typeface="Arial"/>
                <a:ea typeface="宋体"/>
              </a:rPr>
              <a:t>第</a:t>
            </a:r>
            <a:r>
              <a:rPr kumimoji="1" lang="en-US" altLang="zh-CN" sz="2400" kern="0" dirty="0" smtClean="0">
                <a:solidFill>
                  <a:srgbClr val="000000"/>
                </a:solidFill>
                <a:latin typeface="Arial"/>
                <a:ea typeface="宋体"/>
              </a:rPr>
              <a:t>4</a:t>
            </a:r>
            <a:r>
              <a:rPr kumimoji="1" lang="zh-CN" altLang="en-US" sz="2400" kern="0" dirty="0" smtClean="0">
                <a:solidFill>
                  <a:srgbClr val="000000"/>
                </a:solidFill>
                <a:latin typeface="Arial"/>
                <a:ea typeface="宋体"/>
              </a:rPr>
              <a:t>版</a:t>
            </a:r>
            <a:r>
              <a:rPr kumimoji="1" lang="en-US" altLang="zh-CN" sz="2400" kern="0" dirty="0">
                <a:solidFill>
                  <a:srgbClr val="000000"/>
                </a:solidFill>
                <a:latin typeface="Arial"/>
                <a:ea typeface="宋体"/>
              </a:rPr>
              <a:t>)</a:t>
            </a:r>
            <a:r>
              <a:rPr kumimoji="1" lang="zh-CN" altLang="en-US" sz="2400" kern="0" dirty="0" smtClean="0">
                <a:solidFill>
                  <a:srgbClr val="000000"/>
                </a:solidFill>
                <a:latin typeface="Arial"/>
                <a:ea typeface="宋体"/>
              </a:rPr>
              <a:t>”，</a:t>
            </a:r>
            <a:r>
              <a:rPr kumimoji="1" lang="zh-CN" altLang="en-US" sz="2400" b="1" kern="0" dirty="0" smtClean="0">
                <a:solidFill>
                  <a:srgbClr val="000000"/>
                </a:solidFill>
                <a:latin typeface="Arial"/>
                <a:ea typeface="宋体"/>
              </a:rPr>
              <a:t>高教</a:t>
            </a:r>
            <a:r>
              <a:rPr kumimoji="1" lang="zh-CN" altLang="en-US" sz="2400" b="1" kern="0" dirty="0">
                <a:solidFill>
                  <a:srgbClr val="000000"/>
                </a:solidFill>
                <a:latin typeface="Arial"/>
                <a:ea typeface="宋体"/>
              </a:rPr>
              <a:t>出版社</a:t>
            </a:r>
            <a:endParaRPr kumimoji="1" lang="en-US" altLang="zh-CN" sz="2400" b="1" kern="0" dirty="0" smtClean="0">
              <a:solidFill>
                <a:srgbClr val="000000"/>
              </a:solidFill>
              <a:latin typeface="Arial"/>
              <a:ea typeface="宋体"/>
            </a:endParaRPr>
          </a:p>
          <a:p>
            <a:pPr marL="742950" lvl="1" indent="-285750">
              <a:spcBef>
                <a:spcPct val="20000"/>
              </a:spcBef>
              <a:buFontTx/>
              <a:buChar char="–"/>
              <a:defRPr/>
            </a:pPr>
            <a:r>
              <a:rPr kumimoji="1" lang="zh-CN" altLang="en-US" sz="2400" b="1" kern="0" dirty="0" smtClean="0">
                <a:solidFill>
                  <a:srgbClr val="000000"/>
                </a:solidFill>
                <a:latin typeface="Arial"/>
                <a:ea typeface="宋体"/>
              </a:rPr>
              <a:t>周</a:t>
            </a:r>
            <a:r>
              <a:rPr kumimoji="1" lang="zh-CN" altLang="en-US" sz="2400" b="1" kern="0" dirty="0">
                <a:solidFill>
                  <a:srgbClr val="000000"/>
                </a:solidFill>
                <a:latin typeface="Arial"/>
                <a:ea typeface="宋体"/>
              </a:rPr>
              <a:t>杰英，张萍等编著， </a:t>
            </a:r>
            <a:r>
              <a:rPr kumimoji="1" lang="zh-CN" altLang="en-US" sz="2400" b="1" kern="0" dirty="0" smtClean="0">
                <a:solidFill>
                  <a:srgbClr val="000000"/>
                </a:solidFill>
                <a:latin typeface="Arial"/>
                <a:ea typeface="宋体"/>
              </a:rPr>
              <a:t>“</a:t>
            </a:r>
            <a:r>
              <a:rPr kumimoji="1" lang="zh-CN" altLang="en-US" sz="2400" kern="0" dirty="0">
                <a:solidFill>
                  <a:srgbClr val="000000"/>
                </a:solidFill>
                <a:latin typeface="Arial"/>
                <a:ea typeface="宋体"/>
              </a:rPr>
              <a:t>微机原理、汇编语言与接口技术</a:t>
            </a:r>
            <a:r>
              <a:rPr kumimoji="1" lang="zh-CN" altLang="en-US" sz="2400" b="1" kern="0" dirty="0" smtClean="0">
                <a:solidFill>
                  <a:srgbClr val="000000"/>
                </a:solidFill>
                <a:latin typeface="Arial"/>
                <a:ea typeface="宋体"/>
              </a:rPr>
              <a:t>”，人民邮电出版社</a:t>
            </a:r>
            <a:endParaRPr lang="zh-CN" altLang="en-US" sz="2400" b="1" kern="0" dirty="0">
              <a:solidFill>
                <a:srgbClr val="000000"/>
              </a:solidFill>
              <a:latin typeface="Arial"/>
              <a:ea typeface="宋体"/>
            </a:endParaRPr>
          </a:p>
          <a:p>
            <a:pPr marL="742950" lvl="1" indent="-285750">
              <a:spcBef>
                <a:spcPct val="20000"/>
              </a:spcBef>
              <a:buFontTx/>
              <a:buChar char="–"/>
              <a:defRPr/>
            </a:pPr>
            <a:r>
              <a:rPr kumimoji="1" lang="zh-CN" altLang="en-US" sz="2400" b="1" kern="0" dirty="0">
                <a:solidFill>
                  <a:srgbClr val="000000"/>
                </a:solidFill>
                <a:latin typeface="Arial"/>
                <a:ea typeface="宋体"/>
              </a:rPr>
              <a:t>周荷琴，冯焕清。</a:t>
            </a:r>
            <a:r>
              <a:rPr kumimoji="1" lang="zh-CN" altLang="en-US" sz="2400" kern="0" dirty="0">
                <a:solidFill>
                  <a:srgbClr val="000000"/>
                </a:solidFill>
                <a:latin typeface="Arial"/>
                <a:ea typeface="宋体"/>
              </a:rPr>
              <a:t>微型计算机原理与接口</a:t>
            </a:r>
            <a:r>
              <a:rPr kumimoji="1" lang="zh-CN" altLang="en-US" sz="2400" kern="0" dirty="0" smtClean="0">
                <a:solidFill>
                  <a:srgbClr val="000000"/>
                </a:solidFill>
                <a:latin typeface="Arial"/>
                <a:ea typeface="宋体"/>
              </a:rPr>
              <a:t>技术（第</a:t>
            </a:r>
            <a:r>
              <a:rPr kumimoji="1" lang="en-US" altLang="zh-CN" sz="2400" kern="0" dirty="0" smtClean="0">
                <a:solidFill>
                  <a:srgbClr val="000000"/>
                </a:solidFill>
                <a:latin typeface="Arial"/>
                <a:ea typeface="宋体"/>
              </a:rPr>
              <a:t>5</a:t>
            </a:r>
            <a:r>
              <a:rPr kumimoji="1" lang="zh-CN" altLang="en-US" sz="2400" kern="0" dirty="0" smtClean="0">
                <a:solidFill>
                  <a:srgbClr val="000000"/>
                </a:solidFill>
                <a:latin typeface="Arial"/>
                <a:ea typeface="宋体"/>
              </a:rPr>
              <a:t>版）。</a:t>
            </a:r>
            <a:r>
              <a:rPr kumimoji="1" lang="zh-CN" altLang="en-US" sz="2400" b="1" kern="0" dirty="0">
                <a:solidFill>
                  <a:srgbClr val="000000"/>
                </a:solidFill>
                <a:latin typeface="Arial"/>
                <a:ea typeface="宋体"/>
              </a:rPr>
              <a:t>中国科学技术大学出版社</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2</a:t>
            </a:r>
            <a:r>
              <a:rPr kumimoji="1" lang="zh-CN" altLang="en-US" smtClean="0">
                <a:solidFill>
                  <a:schemeClr val="tx1"/>
                </a:solidFill>
              </a:rPr>
              <a:t>）</a:t>
            </a:r>
          </a:p>
        </p:txBody>
      </p:sp>
      <p:sp>
        <p:nvSpPr>
          <p:cNvPr id="17411" name="Rectangle 3"/>
          <p:cNvSpPr>
            <a:spLocks noGrp="1" noChangeArrowheads="1"/>
          </p:cNvSpPr>
          <p:nvPr>
            <p:ph type="body" idx="1"/>
          </p:nvPr>
        </p:nvSpPr>
        <p:spPr>
          <a:xfrm>
            <a:off x="323850" y="1125538"/>
            <a:ext cx="8569325" cy="5327650"/>
          </a:xfrm>
        </p:spPr>
        <p:txBody>
          <a:bodyPr/>
          <a:lstStyle/>
          <a:p>
            <a:pPr eaLnBrk="1" hangingPunct="1"/>
            <a:r>
              <a:rPr kumimoji="1" lang="zh-CN" altLang="en-US" sz="2400" dirty="0" smtClean="0">
                <a:solidFill>
                  <a:srgbClr val="CC0000"/>
                </a:solidFill>
              </a:rPr>
              <a:t>主频</a:t>
            </a:r>
            <a:r>
              <a:rPr kumimoji="1" lang="zh-CN" altLang="en-US" sz="2400" dirty="0" smtClean="0">
                <a:solidFill>
                  <a:srgbClr val="C00000"/>
                </a:solidFill>
              </a:rPr>
              <a:t>：</a:t>
            </a:r>
            <a:r>
              <a:rPr kumimoji="1" lang="zh-CN" altLang="en-US" sz="2400" dirty="0" smtClean="0"/>
              <a:t>也称为时钟频率，用来表示微处理器的运行速度，主频越高表明微处理器运行越快，主频的单位是</a:t>
            </a:r>
            <a:r>
              <a:rPr kumimoji="1" lang="en-US" altLang="zh-CN" sz="2400" dirty="0" smtClean="0"/>
              <a:t>MHz</a:t>
            </a:r>
            <a:r>
              <a:rPr kumimoji="1" lang="zh-CN" altLang="en-US" sz="2400" dirty="0" smtClean="0"/>
              <a:t>或</a:t>
            </a:r>
            <a:r>
              <a:rPr kumimoji="1" lang="en-US" altLang="zh-CN" sz="2400" dirty="0" smtClean="0"/>
              <a:t>GHz</a:t>
            </a:r>
            <a:r>
              <a:rPr kumimoji="1" lang="zh-CN" altLang="en-US" sz="2400" dirty="0" smtClean="0"/>
              <a:t>。</a:t>
            </a:r>
          </a:p>
          <a:p>
            <a:pPr lvl="1" eaLnBrk="1" hangingPunct="1"/>
            <a:r>
              <a:rPr kumimoji="1" lang="zh-CN" altLang="en-US" sz="2400" dirty="0" smtClean="0"/>
              <a:t>早期微处理器的主频与外部总线的频率相同。</a:t>
            </a:r>
          </a:p>
          <a:p>
            <a:pPr lvl="1" eaLnBrk="1" hangingPunct="1"/>
            <a:r>
              <a:rPr kumimoji="1" lang="zh-CN" altLang="en-US" sz="2400" dirty="0" smtClean="0"/>
              <a:t>从</a:t>
            </a:r>
            <a:r>
              <a:rPr kumimoji="1" lang="en-US" altLang="zh-CN" sz="2400" dirty="0" smtClean="0"/>
              <a:t>80486DX2</a:t>
            </a:r>
            <a:r>
              <a:rPr kumimoji="1" lang="zh-CN" altLang="en-US" sz="2400" dirty="0" smtClean="0"/>
              <a:t>开始，</a:t>
            </a:r>
            <a:r>
              <a:rPr kumimoji="1" lang="zh-CN" altLang="en-US" sz="2400" dirty="0" smtClean="0">
                <a:solidFill>
                  <a:srgbClr val="CC0000"/>
                </a:solidFill>
              </a:rPr>
              <a:t>主频</a:t>
            </a:r>
            <a:r>
              <a:rPr kumimoji="1" lang="en-US" altLang="zh-CN" sz="2400" dirty="0" smtClean="0">
                <a:solidFill>
                  <a:srgbClr val="CC0000"/>
                </a:solidFill>
              </a:rPr>
              <a:t>=</a:t>
            </a:r>
            <a:r>
              <a:rPr kumimoji="1" lang="zh-CN" altLang="en-US" sz="2400" dirty="0" smtClean="0">
                <a:solidFill>
                  <a:srgbClr val="CC0000"/>
                </a:solidFill>
              </a:rPr>
              <a:t>外部总线频率</a:t>
            </a:r>
            <a:r>
              <a:rPr kumimoji="1" lang="zh-CN" altLang="en-US" sz="2400" dirty="0" smtClean="0">
                <a:solidFill>
                  <a:srgbClr val="CC0000"/>
                </a:solidFill>
                <a:sym typeface="Symbol" pitchFamily="18" charset="2"/>
              </a:rPr>
              <a:t></a:t>
            </a:r>
            <a:r>
              <a:rPr kumimoji="1" lang="zh-CN" altLang="en-US" sz="2400" dirty="0" smtClean="0">
                <a:solidFill>
                  <a:srgbClr val="CC0000"/>
                </a:solidFill>
              </a:rPr>
              <a:t>倍频系数</a:t>
            </a:r>
          </a:p>
          <a:p>
            <a:pPr lvl="1" eaLnBrk="1" hangingPunct="1"/>
            <a:r>
              <a:rPr kumimoji="1" lang="zh-CN" altLang="en-US" sz="2400" dirty="0" smtClean="0"/>
              <a:t>外部总线频率频率通常简称为</a:t>
            </a:r>
            <a:r>
              <a:rPr kumimoji="1" lang="zh-CN" altLang="en-US" sz="2400" dirty="0" smtClean="0">
                <a:solidFill>
                  <a:srgbClr val="3333CC"/>
                </a:solidFill>
              </a:rPr>
              <a:t>外频</a:t>
            </a:r>
            <a:r>
              <a:rPr kumimoji="1" lang="zh-CN" altLang="en-US" sz="2400" dirty="0" smtClean="0"/>
              <a:t>，也即为</a:t>
            </a:r>
            <a:r>
              <a:rPr lang="zh-CN" altLang="en-US" sz="2400" dirty="0" smtClean="0"/>
              <a:t>主板的工作频率，</a:t>
            </a:r>
            <a:r>
              <a:rPr kumimoji="1" lang="zh-CN" altLang="en-US" sz="2400" dirty="0" smtClean="0"/>
              <a:t>它的单位也是</a:t>
            </a:r>
            <a:r>
              <a:rPr kumimoji="1" lang="en-US" altLang="zh-CN" sz="2400" dirty="0" smtClean="0"/>
              <a:t>MHz</a:t>
            </a:r>
            <a:r>
              <a:rPr kumimoji="1" lang="zh-CN" altLang="en-US" sz="2400" dirty="0" smtClean="0"/>
              <a:t>。外频越高说明微处理器与系统内存数据交换的速度越快，因而微型计算机的运行速度也越快。</a:t>
            </a:r>
          </a:p>
          <a:p>
            <a:pPr lvl="1" eaLnBrk="1" hangingPunct="1"/>
            <a:r>
              <a:rPr kumimoji="1" lang="zh-CN" altLang="en-US" sz="2400" dirty="0" smtClean="0">
                <a:solidFill>
                  <a:srgbClr val="3333CC"/>
                </a:solidFill>
              </a:rPr>
              <a:t>倍频系数</a:t>
            </a:r>
            <a:r>
              <a:rPr kumimoji="1" lang="zh-CN" altLang="en-US" sz="2400" dirty="0" smtClean="0"/>
              <a:t>是微处理器的主频与外频之间的相对比例系数。</a:t>
            </a:r>
          </a:p>
          <a:p>
            <a:pPr lvl="1" eaLnBrk="1" hangingPunct="1"/>
            <a:r>
              <a:rPr kumimoji="1" lang="zh-CN" altLang="en-US" sz="2400" dirty="0" smtClean="0"/>
              <a:t>通过提高外频或倍频系数，可以使微处理器工作在比标称主频更高的时钟频率上，这就是所谓的</a:t>
            </a:r>
            <a:r>
              <a:rPr kumimoji="1" lang="zh-CN" altLang="en-US" sz="2400" dirty="0" smtClean="0">
                <a:solidFill>
                  <a:srgbClr val="3333CC"/>
                </a:solidFill>
              </a:rPr>
              <a:t>超频</a:t>
            </a:r>
            <a:r>
              <a:rPr kumimoji="1" lang="zh-CN" altLang="en-US" sz="2400" dirty="0" smtClean="0"/>
              <a:t>。超频往往以改变</a:t>
            </a:r>
            <a:r>
              <a:rPr kumimoji="1" lang="zh-CN" altLang="en-US" sz="2400" dirty="0" smtClean="0">
                <a:solidFill>
                  <a:srgbClr val="3333CC"/>
                </a:solidFill>
              </a:rPr>
              <a:t>外频</a:t>
            </a:r>
            <a:r>
              <a:rPr kumimoji="1" lang="zh-CN" altLang="en-US" sz="2400" dirty="0" smtClean="0"/>
              <a:t>为主。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slide(fromBottom)">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slide(fromBottom)">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slide(fromBottom)">
                                      <p:cBhvr>
                                        <p:cTn id="17" dur="500"/>
                                        <p:tgtEl>
                                          <p:spTgt spid="174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slide(fromBottom)">
                                      <p:cBhvr>
                                        <p:cTn id="22" dur="500"/>
                                        <p:tgtEl>
                                          <p:spTgt spid="174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Effect transition="in" filter="slide(fromBottom)">
                                      <p:cBhvr>
                                        <p:cTn id="2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3</a:t>
            </a:r>
            <a:r>
              <a:rPr kumimoji="1" lang="zh-CN" altLang="en-US" smtClean="0">
                <a:solidFill>
                  <a:schemeClr val="tx1"/>
                </a:solidFill>
              </a:rPr>
              <a:t>）</a:t>
            </a:r>
          </a:p>
        </p:txBody>
      </p:sp>
      <p:sp>
        <p:nvSpPr>
          <p:cNvPr id="18435" name="Rectangle 3"/>
          <p:cNvSpPr>
            <a:spLocks noGrp="1" noChangeArrowheads="1"/>
          </p:cNvSpPr>
          <p:nvPr>
            <p:ph type="body" idx="1"/>
          </p:nvPr>
        </p:nvSpPr>
        <p:spPr>
          <a:xfrm>
            <a:off x="250825" y="1125538"/>
            <a:ext cx="8642350" cy="5183187"/>
          </a:xfrm>
        </p:spPr>
        <p:txBody>
          <a:bodyPr/>
          <a:lstStyle/>
          <a:p>
            <a:pPr eaLnBrk="1" hangingPunct="1"/>
            <a:r>
              <a:rPr kumimoji="1" lang="zh-CN" altLang="en-US" sz="2400" dirty="0" smtClean="0">
                <a:solidFill>
                  <a:srgbClr val="0000CC"/>
                </a:solidFill>
              </a:rPr>
              <a:t>微处理器的生产工艺</a:t>
            </a:r>
            <a:endParaRPr kumimoji="1" lang="zh-CN" altLang="en-US" sz="2400" dirty="0" smtClean="0"/>
          </a:p>
          <a:p>
            <a:pPr lvl="1" eaLnBrk="1" hangingPunct="1"/>
            <a:r>
              <a:rPr kumimoji="1" lang="zh-CN" altLang="en-US" sz="2400" dirty="0" smtClean="0"/>
              <a:t>指在硅材料上生产微处理器时内部各元器件间连接线的宽度</a:t>
            </a:r>
            <a:r>
              <a:rPr kumimoji="1" lang="en-US" altLang="zh-CN" sz="2400" dirty="0" smtClean="0"/>
              <a:t>(</a:t>
            </a:r>
            <a:r>
              <a:rPr kumimoji="1" lang="zh-CN" altLang="en-US" sz="2400" dirty="0" smtClean="0"/>
              <a:t>线宽</a:t>
            </a:r>
            <a:r>
              <a:rPr kumimoji="1" lang="en-US" altLang="zh-CN" sz="2400" dirty="0" smtClean="0"/>
              <a:t>)</a:t>
            </a:r>
            <a:r>
              <a:rPr kumimoji="1" lang="zh-CN" altLang="en-US" sz="2400" dirty="0" smtClean="0"/>
              <a:t>，一般以</a:t>
            </a:r>
            <a:r>
              <a:rPr kumimoji="1" lang="zh-CN" altLang="en-US" sz="2400" dirty="0" smtClean="0">
                <a:sym typeface="Symbol" pitchFamily="18" charset="2"/>
              </a:rPr>
              <a:t></a:t>
            </a:r>
            <a:r>
              <a:rPr kumimoji="1" lang="en-US" altLang="zh-CN" sz="2400" dirty="0" smtClean="0"/>
              <a:t>m</a:t>
            </a:r>
            <a:r>
              <a:rPr kumimoji="1" lang="zh-CN" altLang="en-US" sz="2400" dirty="0" smtClean="0"/>
              <a:t>、</a:t>
            </a:r>
            <a:r>
              <a:rPr kumimoji="1" lang="en-US" altLang="zh-CN" sz="2400" dirty="0" smtClean="0"/>
              <a:t>nm</a:t>
            </a:r>
            <a:r>
              <a:rPr kumimoji="1" lang="zh-CN" altLang="en-US" sz="2400" dirty="0" smtClean="0"/>
              <a:t>为单位，数值越小，生产工艺越先进，微处理器的功耗和发热量越小。</a:t>
            </a:r>
          </a:p>
          <a:p>
            <a:pPr lvl="1" eaLnBrk="1" hangingPunct="1"/>
            <a:r>
              <a:rPr kumimoji="1" lang="zh-CN" altLang="en-US" sz="2400" dirty="0" smtClean="0"/>
              <a:t>目前微处理器的生产工艺已经达到</a:t>
            </a:r>
            <a:r>
              <a:rPr kumimoji="1" lang="en-US" altLang="zh-CN" sz="2400" dirty="0" smtClean="0"/>
              <a:t>90nm</a:t>
            </a:r>
            <a:r>
              <a:rPr kumimoji="1" lang="zh-CN" altLang="en-US" sz="2400" dirty="0" smtClean="0"/>
              <a:t>，</a:t>
            </a:r>
            <a:r>
              <a:rPr kumimoji="1" lang="en-US" altLang="zh-CN" sz="2400" dirty="0" smtClean="0"/>
              <a:t>65nm</a:t>
            </a:r>
            <a:r>
              <a:rPr kumimoji="1" lang="zh-CN" altLang="en-US" sz="2400" dirty="0" smtClean="0"/>
              <a:t>，</a:t>
            </a:r>
            <a:r>
              <a:rPr kumimoji="1" lang="en-US" altLang="zh-CN" sz="2400" dirty="0" smtClean="0"/>
              <a:t>45nm</a:t>
            </a:r>
            <a:r>
              <a:rPr kumimoji="1" lang="zh-CN" altLang="en-US" sz="2400" dirty="0" smtClean="0"/>
              <a:t>。</a:t>
            </a:r>
            <a:endParaRPr kumimoji="1" lang="en-US" altLang="zh-CN" sz="2400" dirty="0" smtClean="0"/>
          </a:p>
          <a:p>
            <a:pPr lvl="1" eaLnBrk="1" hangingPunct="1"/>
            <a:endParaRPr kumimoji="1" lang="zh-CN" altLang="en-US" sz="2400" dirty="0" smtClean="0"/>
          </a:p>
          <a:p>
            <a:pPr eaLnBrk="1" hangingPunct="1"/>
            <a:r>
              <a:rPr kumimoji="1" lang="zh-CN" altLang="en-US" sz="2400" dirty="0" smtClean="0">
                <a:solidFill>
                  <a:srgbClr val="0000CC"/>
                </a:solidFill>
              </a:rPr>
              <a:t>微处理器的集成度</a:t>
            </a:r>
            <a:endParaRPr kumimoji="1" lang="zh-CN" altLang="en-US" sz="2400" dirty="0" smtClean="0"/>
          </a:p>
          <a:p>
            <a:pPr lvl="1" eaLnBrk="1" hangingPunct="1"/>
            <a:r>
              <a:rPr kumimoji="1" lang="zh-CN" altLang="en-US" sz="2400" dirty="0" smtClean="0"/>
              <a:t>指微处理器芯片上集成的晶体管的密度。</a:t>
            </a:r>
          </a:p>
          <a:p>
            <a:pPr lvl="1" eaLnBrk="1" hangingPunct="1"/>
            <a:r>
              <a:rPr kumimoji="1" lang="zh-CN" altLang="en-US" sz="2400" dirty="0" smtClean="0"/>
              <a:t>最早</a:t>
            </a:r>
            <a:r>
              <a:rPr kumimoji="1" lang="en-US" altLang="zh-CN" sz="2400" dirty="0" smtClean="0"/>
              <a:t>Intel 4004</a:t>
            </a:r>
            <a:r>
              <a:rPr kumimoji="1" lang="zh-CN" altLang="en-US" sz="2400" dirty="0" smtClean="0"/>
              <a:t>的集成度为</a:t>
            </a:r>
            <a:r>
              <a:rPr kumimoji="1" lang="en-US" altLang="zh-CN" sz="2400" dirty="0" smtClean="0"/>
              <a:t>2250</a:t>
            </a:r>
            <a:r>
              <a:rPr kumimoji="1" lang="zh-CN" altLang="en-US" sz="2400" dirty="0" smtClean="0"/>
              <a:t>个晶体管，而</a:t>
            </a:r>
            <a:r>
              <a:rPr kumimoji="1" lang="en-US" altLang="zh-CN" sz="2400" dirty="0" smtClean="0"/>
              <a:t>Pentium III</a:t>
            </a:r>
            <a:r>
              <a:rPr kumimoji="1" lang="zh-CN" altLang="en-US" sz="2400" dirty="0" smtClean="0"/>
              <a:t>的集成度已经达到</a:t>
            </a:r>
            <a:r>
              <a:rPr kumimoji="1" lang="en-US" altLang="zh-CN" sz="2400" dirty="0" smtClean="0"/>
              <a:t>750</a:t>
            </a:r>
            <a:r>
              <a:rPr kumimoji="1" lang="zh-CN" altLang="en-US" sz="2400" dirty="0" smtClean="0"/>
              <a:t>万个晶体管以上，集成度提高了</a:t>
            </a:r>
            <a:r>
              <a:rPr kumimoji="1" lang="en-US" altLang="zh-CN" sz="2400" dirty="0" smtClean="0"/>
              <a:t>3000</a:t>
            </a:r>
            <a:r>
              <a:rPr kumimoji="1" lang="zh-CN" altLang="en-US" sz="2400" dirty="0" smtClean="0"/>
              <a:t>多倍。</a:t>
            </a:r>
            <a:r>
              <a:rPr kumimoji="1" lang="en-US" altLang="zh-CN" sz="2400" dirty="0" smtClean="0"/>
              <a:t>Pentium IV</a:t>
            </a:r>
            <a:r>
              <a:rPr kumimoji="1" lang="zh-CN" altLang="en-US" sz="2400" dirty="0" smtClean="0"/>
              <a:t>集成了</a:t>
            </a:r>
            <a:r>
              <a:rPr kumimoji="1" lang="en-US" altLang="zh-CN" sz="2400" dirty="0" smtClean="0"/>
              <a:t>4200</a:t>
            </a:r>
            <a:r>
              <a:rPr kumimoji="1" lang="zh-CN" altLang="en-US" sz="2400" dirty="0" smtClean="0"/>
              <a:t>万个晶体管。</a:t>
            </a:r>
          </a:p>
          <a:p>
            <a:pPr lvl="1" eaLnBrk="1" hangingPunct="1"/>
            <a:r>
              <a:rPr kumimoji="1" lang="zh-CN" altLang="en-US" sz="2400" dirty="0" smtClean="0"/>
              <a:t>安腾四核处理器</a:t>
            </a:r>
            <a:r>
              <a:rPr kumimoji="1" lang="en-US" altLang="zh-CN" sz="2400" dirty="0" err="1" smtClean="0"/>
              <a:t>Tukwilla</a:t>
            </a:r>
            <a:r>
              <a:rPr kumimoji="1" lang="zh-CN" altLang="en-US" sz="2400" dirty="0" smtClean="0"/>
              <a:t>：</a:t>
            </a:r>
            <a:r>
              <a:rPr kumimoji="1" lang="en-US" altLang="zh-CN" sz="2400" dirty="0" smtClean="0"/>
              <a:t>20.5</a:t>
            </a:r>
            <a:r>
              <a:rPr kumimoji="1" lang="zh-CN" altLang="en-US" sz="2400" dirty="0" smtClean="0"/>
              <a:t>亿个晶体管，</a:t>
            </a:r>
            <a:r>
              <a:rPr kumimoji="1" lang="en-US" altLang="zh-CN" sz="2400" dirty="0" smtClean="0"/>
              <a:t>65nm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slide(fromBottom)">
                                      <p:cBhvr>
                                        <p:cTn id="7" dur="500"/>
                                        <p:tgtEl>
                                          <p:spTgt spid="184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Effect transition="in" filter="slide(fromBottom)">
                                      <p:cBhvr>
                                        <p:cTn id="12" dur="500"/>
                                        <p:tgtEl>
                                          <p:spTgt spid="18435">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Effect transition="in" filter="slide(fromBottom)">
                                      <p:cBhvr>
                                        <p:cTn id="15" dur="500"/>
                                        <p:tgtEl>
                                          <p:spTgt spid="1843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8435">
                                            <p:txEl>
                                              <p:pRg st="6" end="6"/>
                                            </p:txEl>
                                          </p:spTgt>
                                        </p:tgtEl>
                                        <p:attrNameLst>
                                          <p:attrName>style.visibility</p:attrName>
                                        </p:attrNameLst>
                                      </p:cBhvr>
                                      <p:to>
                                        <p:strVal val="visible"/>
                                      </p:to>
                                    </p:set>
                                    <p:animEffect transition="in" filter="slide(fromBottom)">
                                      <p:cBhvr>
                                        <p:cTn id="20" dur="500"/>
                                        <p:tgtEl>
                                          <p:spTgt spid="18435">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Effect transition="in" filter="slide(fromBottom)">
                                      <p:cBhvr>
                                        <p:cTn id="23"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188913"/>
            <a:ext cx="8435975" cy="534987"/>
          </a:xfrm>
        </p:spPr>
        <p:txBody>
          <a:bodyPr/>
          <a:lstStyle/>
          <a:p>
            <a:pPr eaLnBrk="1" hangingPunct="1"/>
            <a:r>
              <a:rPr lang="zh-CN" altLang="en-US" b="1" smtClean="0">
                <a:solidFill>
                  <a:schemeClr val="accent2"/>
                </a:solidFill>
                <a:ea typeface="楷体_GB2312" pitchFamily="49" charset="-122"/>
              </a:rPr>
              <a:t>微型计算机的发展</a:t>
            </a:r>
          </a:p>
        </p:txBody>
      </p:sp>
      <p:sp>
        <p:nvSpPr>
          <p:cNvPr id="21507" name="Rectangle 3"/>
          <p:cNvSpPr>
            <a:spLocks noGrp="1" noChangeArrowheads="1"/>
          </p:cNvSpPr>
          <p:nvPr>
            <p:ph type="body" idx="1"/>
          </p:nvPr>
        </p:nvSpPr>
        <p:spPr>
          <a:xfrm>
            <a:off x="250825" y="1125538"/>
            <a:ext cx="8435975" cy="5472112"/>
          </a:xfrm>
        </p:spPr>
        <p:txBody>
          <a:bodyPr/>
          <a:lstStyle/>
          <a:p>
            <a:pPr eaLnBrk="1" hangingPunct="1"/>
            <a:r>
              <a:rPr lang="zh-CN" altLang="en-US" dirty="0" smtClean="0">
                <a:solidFill>
                  <a:srgbClr val="C00000"/>
                </a:solidFill>
                <a:latin typeface="楷体_GB2312" pitchFamily="49" charset="-122"/>
                <a:ea typeface="楷体_GB2312" pitchFamily="49" charset="-122"/>
              </a:rPr>
              <a:t>第一代：</a:t>
            </a:r>
            <a:r>
              <a:rPr lang="en-US" altLang="zh-CN" dirty="0" smtClean="0">
                <a:solidFill>
                  <a:srgbClr val="C00000"/>
                </a:solidFill>
                <a:latin typeface="楷体_GB2312" pitchFamily="49" charset="-122"/>
                <a:ea typeface="楷体_GB2312" pitchFamily="49" charset="-122"/>
              </a:rPr>
              <a:t>4</a:t>
            </a:r>
            <a:r>
              <a:rPr lang="zh-CN" altLang="en-US" dirty="0" smtClean="0">
                <a:solidFill>
                  <a:srgbClr val="C00000"/>
                </a:solidFill>
                <a:latin typeface="楷体_GB2312" pitchFamily="49" charset="-122"/>
                <a:ea typeface="楷体_GB2312" pitchFamily="49" charset="-122"/>
              </a:rPr>
              <a:t>位机</a:t>
            </a:r>
          </a:p>
          <a:p>
            <a:pPr lvl="1" eaLnBrk="1" hangingPunct="1"/>
            <a:r>
              <a:rPr lang="en-US" altLang="zh-CN" dirty="0" smtClean="0">
                <a:latin typeface="楷体_GB2312" pitchFamily="49" charset="-122"/>
                <a:ea typeface="楷体_GB2312" pitchFamily="49" charset="-122"/>
              </a:rPr>
              <a:t>1971</a:t>
            </a:r>
            <a:r>
              <a:rPr lang="zh-CN" altLang="en-US" dirty="0" smtClean="0">
                <a:latin typeface="楷体_GB2312" pitchFamily="49" charset="-122"/>
                <a:ea typeface="楷体_GB2312" pitchFamily="49" charset="-122"/>
              </a:rPr>
              <a:t>年，</a:t>
            </a:r>
            <a:r>
              <a:rPr lang="en-US" altLang="zh-CN" dirty="0" smtClean="0">
                <a:latin typeface="楷体_GB2312" pitchFamily="49" charset="-122"/>
                <a:ea typeface="楷体_GB2312" pitchFamily="49" charset="-122"/>
              </a:rPr>
              <a:t>Intel4004</a:t>
            </a:r>
            <a:r>
              <a:rPr lang="zh-CN" altLang="en-US" dirty="0" smtClean="0">
                <a:latin typeface="楷体_GB2312" pitchFamily="49" charset="-122"/>
                <a:ea typeface="楷体_GB2312" pitchFamily="49" charset="-122"/>
              </a:rPr>
              <a:t>，</a:t>
            </a:r>
            <a:r>
              <a:rPr kumimoji="1" lang="zh-CN" altLang="en-US" dirty="0" smtClean="0">
                <a:latin typeface="楷体_GB2312" pitchFamily="49" charset="-122"/>
                <a:ea typeface="楷体_GB2312" pitchFamily="49" charset="-122"/>
              </a:rPr>
              <a:t>寻址空间为</a:t>
            </a:r>
            <a:r>
              <a:rPr kumimoji="1" lang="en-US" altLang="zh-CN" dirty="0" smtClean="0">
                <a:latin typeface="楷体_GB2312" pitchFamily="49" charset="-122"/>
                <a:ea typeface="楷体_GB2312" pitchFamily="49" charset="-122"/>
              </a:rPr>
              <a:t>4096</a:t>
            </a:r>
            <a:r>
              <a:rPr kumimoji="1" lang="zh-CN" altLang="en-US" dirty="0" smtClean="0">
                <a:latin typeface="楷体_GB2312" pitchFamily="49" charset="-122"/>
                <a:ea typeface="楷体_GB2312" pitchFamily="49" charset="-122"/>
              </a:rPr>
              <a:t>个半字节</a:t>
            </a:r>
            <a:r>
              <a:rPr kumimoji="1" lang="en-US" altLang="zh-CN" dirty="0" smtClean="0">
                <a:latin typeface="楷体_GB2312" pitchFamily="49" charset="-122"/>
                <a:ea typeface="楷体_GB2312" pitchFamily="49" charset="-122"/>
              </a:rPr>
              <a:t>, </a:t>
            </a:r>
            <a:r>
              <a:rPr kumimoji="1" lang="zh-CN" altLang="en-US" dirty="0" smtClean="0">
                <a:latin typeface="楷体_GB2312" pitchFamily="49" charset="-122"/>
                <a:ea typeface="楷体_GB2312" pitchFamily="49" charset="-122"/>
              </a:rPr>
              <a:t>指令系统包括</a:t>
            </a:r>
            <a:r>
              <a:rPr kumimoji="1" lang="en-US" altLang="zh-CN" dirty="0" smtClean="0">
                <a:latin typeface="楷体_GB2312" pitchFamily="49" charset="-122"/>
                <a:ea typeface="楷体_GB2312" pitchFamily="49" charset="-122"/>
              </a:rPr>
              <a:t>45</a:t>
            </a:r>
            <a:r>
              <a:rPr kumimoji="1" lang="zh-CN" altLang="en-US" dirty="0" smtClean="0">
                <a:latin typeface="楷体_GB2312" pitchFamily="49" charset="-122"/>
                <a:ea typeface="楷体_GB2312" pitchFamily="49" charset="-122"/>
              </a:rPr>
              <a:t>条指令</a:t>
            </a:r>
            <a:endParaRPr lang="zh-CN" altLang="en-US" dirty="0" smtClean="0">
              <a:latin typeface="楷体_GB2312" pitchFamily="49" charset="-122"/>
              <a:ea typeface="楷体_GB2312" pitchFamily="49" charset="-122"/>
            </a:endParaRPr>
          </a:p>
          <a:p>
            <a:pPr eaLnBrk="1" hangingPunct="1"/>
            <a:endParaRPr lang="zh-CN" altLang="en-US" dirty="0" smtClean="0">
              <a:latin typeface="楷体_GB2312" pitchFamily="49" charset="-122"/>
              <a:ea typeface="楷体_GB2312" pitchFamily="49" charset="-122"/>
            </a:endParaRPr>
          </a:p>
          <a:p>
            <a:pPr eaLnBrk="1" hangingPunct="1"/>
            <a:r>
              <a:rPr lang="zh-CN" altLang="en-US" dirty="0" smtClean="0">
                <a:solidFill>
                  <a:srgbClr val="C00000"/>
                </a:solidFill>
                <a:latin typeface="楷体_GB2312" pitchFamily="49" charset="-122"/>
                <a:ea typeface="楷体_GB2312" pitchFamily="49" charset="-122"/>
              </a:rPr>
              <a:t>第二代：</a:t>
            </a:r>
            <a:r>
              <a:rPr lang="en-US" altLang="zh-CN" dirty="0" smtClean="0">
                <a:solidFill>
                  <a:srgbClr val="C00000"/>
                </a:solidFill>
                <a:latin typeface="楷体_GB2312" pitchFamily="49" charset="-122"/>
                <a:ea typeface="楷体_GB2312" pitchFamily="49" charset="-122"/>
              </a:rPr>
              <a:t>8</a:t>
            </a:r>
            <a:r>
              <a:rPr lang="zh-CN" altLang="en-US" dirty="0" smtClean="0">
                <a:solidFill>
                  <a:srgbClr val="C00000"/>
                </a:solidFill>
                <a:latin typeface="楷体_GB2312" pitchFamily="49" charset="-122"/>
                <a:ea typeface="楷体_GB2312" pitchFamily="49" charset="-122"/>
              </a:rPr>
              <a:t>位机</a:t>
            </a:r>
          </a:p>
          <a:p>
            <a:pPr lvl="1" eaLnBrk="1" hangingPunct="1"/>
            <a:r>
              <a:rPr lang="en-US" altLang="zh-CN" dirty="0" smtClean="0">
                <a:latin typeface="楷体_GB2312" pitchFamily="49" charset="-122"/>
                <a:ea typeface="楷体_GB2312" pitchFamily="49" charset="-122"/>
              </a:rPr>
              <a:t>8008</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Z80</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M6800</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Apple II</a:t>
            </a:r>
          </a:p>
          <a:p>
            <a:pPr lvl="2" eaLnBrk="1" hangingPunct="1"/>
            <a:r>
              <a:rPr kumimoji="1" lang="en-US" altLang="zh-CN" dirty="0" smtClean="0">
                <a:latin typeface="楷体_GB2312" pitchFamily="49" charset="-122"/>
                <a:ea typeface="楷体_GB2312" pitchFamily="49" charset="-122"/>
              </a:rPr>
              <a:t>1972</a:t>
            </a:r>
            <a:r>
              <a:rPr kumimoji="1" lang="zh-CN" altLang="en-US" dirty="0" smtClean="0">
                <a:latin typeface="楷体_GB2312" pitchFamily="49" charset="-122"/>
                <a:ea typeface="楷体_GB2312" pitchFamily="49" charset="-122"/>
              </a:rPr>
              <a:t>年，</a:t>
            </a:r>
            <a:r>
              <a:rPr kumimoji="1" lang="en-US" altLang="zh-CN" dirty="0" smtClean="0">
                <a:latin typeface="楷体_GB2312" pitchFamily="49" charset="-122"/>
                <a:ea typeface="楷体_GB2312" pitchFamily="49" charset="-122"/>
              </a:rPr>
              <a:t>8008</a:t>
            </a:r>
            <a:r>
              <a:rPr kumimoji="1" lang="zh-CN" altLang="en-US" dirty="0" smtClean="0">
                <a:latin typeface="楷体_GB2312" pitchFamily="49" charset="-122"/>
                <a:ea typeface="楷体_GB2312" pitchFamily="49" charset="-122"/>
              </a:rPr>
              <a:t>采用了</a:t>
            </a:r>
            <a:r>
              <a:rPr kumimoji="1" lang="en-US" altLang="zh-CN" dirty="0" smtClean="0">
                <a:latin typeface="楷体_GB2312" pitchFamily="49" charset="-122"/>
                <a:ea typeface="楷体_GB2312" pitchFamily="49" charset="-122"/>
              </a:rPr>
              <a:t>10</a:t>
            </a:r>
            <a:r>
              <a:rPr kumimoji="1" lang="en-US" altLang="zh-CN" dirty="0" smtClean="0">
                <a:latin typeface="楷体_GB2312" pitchFamily="49" charset="-122"/>
                <a:ea typeface="楷体_GB2312" pitchFamily="49" charset="-122"/>
                <a:sym typeface="Symbol" pitchFamily="18" charset="2"/>
              </a:rPr>
              <a:t></a:t>
            </a:r>
            <a:r>
              <a:rPr kumimoji="1" lang="en-US" altLang="zh-CN" dirty="0" smtClean="0">
                <a:latin typeface="楷体_GB2312" pitchFamily="49" charset="-122"/>
                <a:ea typeface="楷体_GB2312" pitchFamily="49" charset="-122"/>
              </a:rPr>
              <a:t>m</a:t>
            </a:r>
            <a:r>
              <a:rPr kumimoji="1" lang="zh-CN" altLang="en-US" dirty="0" smtClean="0">
                <a:latin typeface="楷体_GB2312" pitchFamily="49" charset="-122"/>
                <a:ea typeface="楷体_GB2312" pitchFamily="49" charset="-122"/>
              </a:rPr>
              <a:t>生产工艺，集成度为</a:t>
            </a:r>
            <a:r>
              <a:rPr kumimoji="1" lang="en-US" altLang="zh-CN" dirty="0" smtClean="0">
                <a:latin typeface="楷体_GB2312" pitchFamily="49" charset="-122"/>
                <a:ea typeface="楷体_GB2312" pitchFamily="49" charset="-122"/>
              </a:rPr>
              <a:t>3500</a:t>
            </a:r>
            <a:r>
              <a:rPr kumimoji="1" lang="zh-CN" altLang="en-US" dirty="0" smtClean="0">
                <a:latin typeface="楷体_GB2312" pitchFamily="49" charset="-122"/>
                <a:ea typeface="楷体_GB2312" pitchFamily="49" charset="-122"/>
              </a:rPr>
              <a:t>个晶体管，工作频率为</a:t>
            </a:r>
            <a:r>
              <a:rPr kumimoji="1" lang="en-US" altLang="zh-CN" dirty="0" smtClean="0">
                <a:latin typeface="楷体_GB2312" pitchFamily="49" charset="-122"/>
                <a:ea typeface="楷体_GB2312" pitchFamily="49" charset="-122"/>
              </a:rPr>
              <a:t>200KHz</a:t>
            </a:r>
            <a:endParaRPr lang="en-US" altLang="zh-CN" dirty="0" smtClean="0">
              <a:latin typeface="楷体_GB2312" pitchFamily="49" charset="-122"/>
              <a:ea typeface="楷体_GB2312" pitchFamily="49" charset="-122"/>
            </a:endParaRPr>
          </a:p>
          <a:p>
            <a:pPr eaLnBrk="1" hangingPunct="1"/>
            <a:endParaRPr kumimoji="1" lang="en-US" altLang="zh-CN" b="0"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0825" y="188913"/>
            <a:ext cx="8435975" cy="534987"/>
          </a:xfrm>
        </p:spPr>
        <p:txBody>
          <a:bodyPr/>
          <a:lstStyle/>
          <a:p>
            <a:pPr eaLnBrk="1" hangingPunct="1"/>
            <a:r>
              <a:rPr lang="zh-CN" altLang="en-US" b="1" smtClean="0">
                <a:solidFill>
                  <a:schemeClr val="accent2"/>
                </a:solidFill>
                <a:ea typeface="楷体_GB2312" pitchFamily="49" charset="-122"/>
              </a:rPr>
              <a:t>微型计算机的发展</a:t>
            </a:r>
          </a:p>
        </p:txBody>
      </p:sp>
      <p:sp>
        <p:nvSpPr>
          <p:cNvPr id="52227" name="Rectangle 3"/>
          <p:cNvSpPr>
            <a:spLocks noGrp="1" noChangeArrowheads="1"/>
          </p:cNvSpPr>
          <p:nvPr>
            <p:ph type="body" idx="1"/>
          </p:nvPr>
        </p:nvSpPr>
        <p:spPr>
          <a:xfrm>
            <a:off x="250825" y="1125538"/>
            <a:ext cx="8435975" cy="5472112"/>
          </a:xfrm>
        </p:spPr>
        <p:txBody>
          <a:bodyPr/>
          <a:lstStyle/>
          <a:p>
            <a:pPr eaLnBrk="1" hangingPunct="1"/>
            <a:r>
              <a:rPr lang="zh-CN" altLang="en-US" sz="2400" dirty="0" smtClean="0">
                <a:solidFill>
                  <a:srgbClr val="C00000"/>
                </a:solidFill>
                <a:latin typeface="楷体_GB2312" pitchFamily="49" charset="-122"/>
                <a:ea typeface="楷体_GB2312" pitchFamily="49" charset="-122"/>
              </a:rPr>
              <a:t>第三代：</a:t>
            </a:r>
            <a:r>
              <a:rPr lang="en-US" altLang="zh-CN" sz="2400" dirty="0" smtClean="0">
                <a:solidFill>
                  <a:srgbClr val="C00000"/>
                </a:solidFill>
                <a:latin typeface="楷体_GB2312" pitchFamily="49" charset="-122"/>
                <a:ea typeface="楷体_GB2312" pitchFamily="49" charset="-122"/>
              </a:rPr>
              <a:t>16</a:t>
            </a:r>
            <a:r>
              <a:rPr lang="zh-CN" altLang="en-US" sz="2400" dirty="0" smtClean="0">
                <a:solidFill>
                  <a:srgbClr val="C00000"/>
                </a:solidFill>
                <a:latin typeface="楷体_GB2312" pitchFamily="49" charset="-122"/>
                <a:ea typeface="楷体_GB2312" pitchFamily="49" charset="-122"/>
              </a:rPr>
              <a:t>位机</a:t>
            </a:r>
          </a:p>
          <a:p>
            <a:pPr lvl="1" eaLnBrk="1" hangingPunct="1"/>
            <a:r>
              <a:rPr lang="en-US" altLang="zh-CN" sz="2400" dirty="0" smtClean="0">
                <a:latin typeface="楷体_GB2312" pitchFamily="49" charset="-122"/>
                <a:ea typeface="楷体_GB2312" pitchFamily="49" charset="-122"/>
              </a:rPr>
              <a:t>8086</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8088</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80286</a:t>
            </a:r>
          </a:p>
          <a:p>
            <a:pPr lvl="1" eaLnBrk="1" hangingPunct="1"/>
            <a:r>
              <a:rPr kumimoji="1" lang="en-US" altLang="zh-CN" sz="2400" dirty="0" smtClean="0">
                <a:latin typeface="楷体_GB2312" pitchFamily="49" charset="-122"/>
                <a:ea typeface="楷体_GB2312" pitchFamily="49" charset="-122"/>
              </a:rPr>
              <a:t>1978</a:t>
            </a:r>
            <a:r>
              <a:rPr kumimoji="1" lang="zh-CN" altLang="en-US" sz="2400" dirty="0" smtClean="0">
                <a:latin typeface="楷体_GB2312" pitchFamily="49" charset="-122"/>
                <a:ea typeface="楷体_GB2312" pitchFamily="49" charset="-122"/>
              </a:rPr>
              <a:t>年，</a:t>
            </a:r>
            <a:r>
              <a:rPr kumimoji="1" lang="en-US" altLang="zh-CN" sz="2400" dirty="0" smtClean="0">
                <a:latin typeface="楷体_GB2312" pitchFamily="49" charset="-122"/>
                <a:ea typeface="楷体_GB2312" pitchFamily="49" charset="-122"/>
              </a:rPr>
              <a:t>8086</a:t>
            </a:r>
            <a:r>
              <a:rPr kumimoji="1" lang="zh-CN" altLang="en-US" sz="2400" dirty="0" smtClean="0">
                <a:latin typeface="楷体_GB2312" pitchFamily="49" charset="-122"/>
                <a:ea typeface="楷体_GB2312" pitchFamily="49" charset="-122"/>
              </a:rPr>
              <a:t>采用了</a:t>
            </a:r>
            <a:r>
              <a:rPr kumimoji="1" lang="en-US" altLang="zh-CN" sz="2400" dirty="0" smtClean="0">
                <a:latin typeface="楷体_GB2312" pitchFamily="49" charset="-122"/>
                <a:ea typeface="楷体_GB2312" pitchFamily="49" charset="-122"/>
              </a:rPr>
              <a:t>3</a:t>
            </a:r>
            <a:r>
              <a:rPr kumimoji="1" lang="en-US" altLang="zh-CN" sz="2400" dirty="0" smtClean="0">
                <a:latin typeface="楷体_GB2312" pitchFamily="49" charset="-122"/>
                <a:ea typeface="楷体_GB2312" pitchFamily="49" charset="-122"/>
                <a:sym typeface="Symbol" pitchFamily="18" charset="2"/>
              </a:rPr>
              <a:t></a:t>
            </a:r>
            <a:r>
              <a:rPr kumimoji="1" lang="en-US" altLang="zh-CN" sz="2400" dirty="0" smtClean="0">
                <a:latin typeface="楷体_GB2312" pitchFamily="49" charset="-122"/>
                <a:ea typeface="楷体_GB2312" pitchFamily="49" charset="-122"/>
              </a:rPr>
              <a:t>m</a:t>
            </a:r>
            <a:r>
              <a:rPr kumimoji="1" lang="zh-CN" altLang="en-US" sz="2400" dirty="0" smtClean="0">
                <a:latin typeface="楷体_GB2312" pitchFamily="49" charset="-122"/>
                <a:ea typeface="楷体_GB2312" pitchFamily="49" charset="-122"/>
              </a:rPr>
              <a:t>工艺，集成了</a:t>
            </a:r>
            <a:r>
              <a:rPr kumimoji="1" lang="en-US" altLang="zh-CN" sz="2400" dirty="0" smtClean="0">
                <a:latin typeface="楷体_GB2312" pitchFamily="49" charset="-122"/>
                <a:ea typeface="楷体_GB2312" pitchFamily="49" charset="-122"/>
              </a:rPr>
              <a:t>29,000</a:t>
            </a:r>
            <a:r>
              <a:rPr kumimoji="1" lang="zh-CN" altLang="en-US" sz="2400" dirty="0" smtClean="0">
                <a:latin typeface="楷体_GB2312" pitchFamily="49" charset="-122"/>
                <a:ea typeface="楷体_GB2312" pitchFamily="49" charset="-122"/>
              </a:rPr>
              <a:t>个晶体管，工作频率为</a:t>
            </a:r>
            <a:r>
              <a:rPr kumimoji="1" lang="en-US" altLang="zh-CN" sz="2400" dirty="0" smtClean="0">
                <a:latin typeface="楷体_GB2312" pitchFamily="49" charset="-122"/>
                <a:ea typeface="楷体_GB2312" pitchFamily="49" charset="-122"/>
              </a:rPr>
              <a:t>4.77 MHz</a:t>
            </a:r>
            <a:r>
              <a:rPr kumimoji="1" lang="zh-CN" altLang="en-US" sz="2400" dirty="0" smtClean="0">
                <a:latin typeface="楷体_GB2312" pitchFamily="49" charset="-122"/>
                <a:ea typeface="楷体_GB2312" pitchFamily="49" charset="-122"/>
              </a:rPr>
              <a:t>。它的寄存器和数据总线均为</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位，地址总线为</a:t>
            </a:r>
            <a:r>
              <a:rPr kumimoji="1" lang="en-US" altLang="zh-CN" sz="2400" dirty="0" smtClean="0">
                <a:latin typeface="楷体_GB2312" pitchFamily="49" charset="-122"/>
                <a:ea typeface="楷体_GB2312" pitchFamily="49" charset="-122"/>
              </a:rPr>
              <a:t>20</a:t>
            </a:r>
            <a:r>
              <a:rPr kumimoji="1" lang="zh-CN" altLang="en-US" sz="2400" dirty="0" smtClean="0">
                <a:latin typeface="楷体_GB2312" pitchFamily="49" charset="-122"/>
                <a:ea typeface="楷体_GB2312" pitchFamily="49" charset="-122"/>
              </a:rPr>
              <a:t>位，从而使寻址空间达</a:t>
            </a:r>
            <a:r>
              <a:rPr kumimoji="1" lang="en-US" altLang="zh-CN" sz="2400" dirty="0" smtClean="0">
                <a:latin typeface="楷体_GB2312" pitchFamily="49" charset="-122"/>
                <a:ea typeface="楷体_GB2312" pitchFamily="49" charset="-122"/>
              </a:rPr>
              <a:t>1MB</a:t>
            </a:r>
            <a:r>
              <a:rPr kumimoji="1" lang="zh-CN" altLang="en-US" sz="2400" dirty="0" smtClean="0">
                <a:latin typeface="楷体_GB2312" pitchFamily="49" charset="-122"/>
                <a:ea typeface="楷体_GB2312" pitchFamily="49" charset="-122"/>
              </a:rPr>
              <a:t>。同时，</a:t>
            </a:r>
            <a:r>
              <a:rPr kumimoji="1" lang="en-US" altLang="zh-CN" sz="2400" dirty="0" smtClean="0">
                <a:latin typeface="楷体_GB2312" pitchFamily="49" charset="-122"/>
                <a:ea typeface="楷体_GB2312" pitchFamily="49" charset="-122"/>
              </a:rPr>
              <a:t>CPU</a:t>
            </a:r>
            <a:r>
              <a:rPr kumimoji="1" lang="zh-CN" altLang="en-US" sz="2400" dirty="0" smtClean="0">
                <a:latin typeface="楷体_GB2312" pitchFamily="49" charset="-122"/>
                <a:ea typeface="楷体_GB2312" pitchFamily="49" charset="-122"/>
              </a:rPr>
              <a:t>的内部结构也有很大的改进，采用了流水线结构，并设置了</a:t>
            </a:r>
            <a:r>
              <a:rPr kumimoji="1" lang="en-US" altLang="zh-CN" sz="2400" dirty="0" smtClean="0">
                <a:latin typeface="楷体_GB2312" pitchFamily="49" charset="-122"/>
                <a:ea typeface="楷体_GB2312" pitchFamily="49" charset="-122"/>
              </a:rPr>
              <a:t>6</a:t>
            </a:r>
            <a:r>
              <a:rPr kumimoji="1" lang="zh-CN" altLang="en-US" sz="2400" dirty="0" smtClean="0">
                <a:latin typeface="楷体_GB2312" pitchFamily="49" charset="-122"/>
                <a:ea typeface="楷体_GB2312" pitchFamily="49" charset="-122"/>
              </a:rPr>
              <a:t>字节的指令预取队列。</a:t>
            </a:r>
          </a:p>
          <a:p>
            <a:pPr lvl="1" eaLnBrk="1" hangingPunct="1"/>
            <a:r>
              <a:rPr kumimoji="1" lang="en-US" altLang="zh-CN" sz="2400" dirty="0" smtClean="0">
                <a:latin typeface="楷体_GB2312" pitchFamily="49" charset="-122"/>
                <a:ea typeface="楷体_GB2312" pitchFamily="49" charset="-122"/>
              </a:rPr>
              <a:t>1979</a:t>
            </a:r>
            <a:r>
              <a:rPr kumimoji="1" lang="zh-CN" altLang="en-US" sz="2400" dirty="0" smtClean="0">
                <a:latin typeface="楷体_GB2312" pitchFamily="49" charset="-122"/>
                <a:ea typeface="楷体_GB2312" pitchFamily="49" charset="-122"/>
              </a:rPr>
              <a:t>年，</a:t>
            </a:r>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采用</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位数据总线是为了利用当时现有的</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位设备控制芯片。</a:t>
            </a:r>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称为准</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位微处理器（内部</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位，外部</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a:t>
            </a:r>
          </a:p>
          <a:p>
            <a:pPr lvl="1" eaLnBrk="1" hangingPunct="1"/>
            <a:r>
              <a:rPr kumimoji="1" lang="en-US" altLang="zh-CN" sz="2400" dirty="0" smtClean="0">
                <a:latin typeface="楷体_GB2312" pitchFamily="49" charset="-122"/>
                <a:ea typeface="楷体_GB2312" pitchFamily="49" charset="-122"/>
              </a:rPr>
              <a:t>1981</a:t>
            </a:r>
            <a:r>
              <a:rPr kumimoji="1" lang="zh-CN" altLang="en-US" sz="2400" dirty="0" smtClean="0">
                <a:latin typeface="楷体_GB2312" pitchFamily="49" charset="-122"/>
                <a:ea typeface="楷体_GB2312" pitchFamily="49" charset="-122"/>
              </a:rPr>
              <a:t>年</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月，</a:t>
            </a:r>
            <a:r>
              <a:rPr kumimoji="1" lang="en-US" altLang="zh-CN" sz="2400" dirty="0" smtClean="0">
                <a:latin typeface="楷体_GB2312" pitchFamily="49" charset="-122"/>
                <a:ea typeface="楷体_GB2312" pitchFamily="49" charset="-122"/>
              </a:rPr>
              <a:t>IBM</a:t>
            </a:r>
            <a:r>
              <a:rPr kumimoji="1" lang="zh-CN" altLang="en-US" sz="2400" dirty="0" smtClean="0">
                <a:latin typeface="楷体_GB2312" pitchFamily="49" charset="-122"/>
                <a:ea typeface="楷体_GB2312" pitchFamily="49" charset="-122"/>
              </a:rPr>
              <a:t>公司推出以</a:t>
            </a:r>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为</a:t>
            </a:r>
            <a:r>
              <a:rPr kumimoji="1" lang="en-US" altLang="zh-CN" sz="2400" dirty="0" smtClean="0">
                <a:latin typeface="楷体_GB2312" pitchFamily="49" charset="-122"/>
                <a:ea typeface="楷体_GB2312" pitchFamily="49" charset="-122"/>
              </a:rPr>
              <a:t>CPU</a:t>
            </a:r>
            <a:r>
              <a:rPr kumimoji="1" lang="zh-CN" altLang="en-US" sz="2400" dirty="0" smtClean="0">
                <a:latin typeface="楷体_GB2312" pitchFamily="49" charset="-122"/>
                <a:ea typeface="楷体_GB2312" pitchFamily="49" charset="-122"/>
              </a:rPr>
              <a:t>的世界上第一台</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位微型计算机</a:t>
            </a:r>
            <a:r>
              <a:rPr kumimoji="1" lang="en-US" altLang="zh-CN" sz="2400" dirty="0" smtClean="0">
                <a:latin typeface="楷体_GB2312" pitchFamily="49" charset="-122"/>
                <a:ea typeface="楷体_GB2312" pitchFamily="49" charset="-122"/>
              </a:rPr>
              <a:t>IBM 5150 Personal Computer</a:t>
            </a:r>
            <a:r>
              <a:rPr kumimoji="1" lang="zh-CN" altLang="en-US" sz="2400" dirty="0" smtClean="0">
                <a:latin typeface="楷体_GB2312" pitchFamily="49" charset="-122"/>
                <a:ea typeface="楷体_GB2312" pitchFamily="49" charset="-122"/>
              </a:rPr>
              <a:t>，即著名的</a:t>
            </a:r>
            <a:r>
              <a:rPr kumimoji="1" lang="en-US" altLang="zh-CN" sz="2400" dirty="0" smtClean="0">
                <a:latin typeface="楷体_GB2312" pitchFamily="49" charset="-122"/>
                <a:ea typeface="楷体_GB2312" pitchFamily="49" charset="-122"/>
              </a:rPr>
              <a:t>IBM PC</a:t>
            </a:r>
            <a:r>
              <a:rPr kumimoji="1"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slide(fromBottom)">
                                      <p:cBhvr>
                                        <p:cTn id="7" dur="500"/>
                                        <p:tgtEl>
                                          <p:spTgt spid="522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slide(fromBottom)">
                                      <p:cBhvr>
                                        <p:cTn id="12" dur="500"/>
                                        <p:tgtEl>
                                          <p:spTgt spid="522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animEffect transition="in" filter="slide(fromBottom)">
                                      <p:cBhvr>
                                        <p:cTn id="17"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0825" y="188913"/>
            <a:ext cx="8642350" cy="719137"/>
          </a:xfrm>
        </p:spPr>
        <p:txBody>
          <a:bodyPr/>
          <a:lstStyle/>
          <a:p>
            <a:pPr eaLnBrk="1" hangingPunct="1"/>
            <a:r>
              <a:rPr lang="zh-CN" altLang="en-US" b="1" smtClean="0">
                <a:solidFill>
                  <a:schemeClr val="accent2"/>
                </a:solidFill>
                <a:ea typeface="楷体_GB2312" pitchFamily="49" charset="-122"/>
              </a:rPr>
              <a:t>微型计算机的发展（续）</a:t>
            </a:r>
          </a:p>
        </p:txBody>
      </p:sp>
      <p:sp>
        <p:nvSpPr>
          <p:cNvPr id="25603" name="Rectangle 3"/>
          <p:cNvSpPr>
            <a:spLocks noGrp="1" noChangeArrowheads="1"/>
          </p:cNvSpPr>
          <p:nvPr>
            <p:ph type="body" idx="1"/>
          </p:nvPr>
        </p:nvSpPr>
        <p:spPr>
          <a:xfrm>
            <a:off x="250825" y="1196975"/>
            <a:ext cx="8435975" cy="5184775"/>
          </a:xfrm>
        </p:spPr>
        <p:txBody>
          <a:bodyPr/>
          <a:lstStyle/>
          <a:p>
            <a:pPr eaLnBrk="1" hangingPunct="1"/>
            <a:r>
              <a:rPr lang="zh-CN" altLang="en-US" sz="2400" dirty="0" smtClean="0">
                <a:solidFill>
                  <a:srgbClr val="C00000"/>
                </a:solidFill>
                <a:latin typeface="楷体_GB2312" pitchFamily="49" charset="-122"/>
                <a:ea typeface="楷体_GB2312" pitchFamily="49" charset="-122"/>
              </a:rPr>
              <a:t>第四代：</a:t>
            </a:r>
            <a:r>
              <a:rPr lang="en-US" altLang="zh-CN" sz="2400" dirty="0" smtClean="0">
                <a:solidFill>
                  <a:srgbClr val="C00000"/>
                </a:solidFill>
                <a:latin typeface="楷体_GB2312" pitchFamily="49" charset="-122"/>
                <a:ea typeface="楷体_GB2312" pitchFamily="49" charset="-122"/>
              </a:rPr>
              <a:t>32</a:t>
            </a:r>
            <a:r>
              <a:rPr lang="zh-CN" altLang="en-US" sz="2400" dirty="0" smtClean="0">
                <a:solidFill>
                  <a:srgbClr val="C00000"/>
                </a:solidFill>
                <a:latin typeface="楷体_GB2312" pitchFamily="49" charset="-122"/>
                <a:ea typeface="楷体_GB2312" pitchFamily="49" charset="-122"/>
              </a:rPr>
              <a:t>位机</a:t>
            </a:r>
          </a:p>
          <a:p>
            <a:pPr lvl="1" eaLnBrk="1" hangingPunct="1"/>
            <a:r>
              <a:rPr lang="en-US" altLang="zh-CN" sz="2400" dirty="0" smtClean="0">
                <a:latin typeface="楷体_GB2312" pitchFamily="49" charset="-122"/>
                <a:ea typeface="楷体_GB2312" pitchFamily="49" charset="-122"/>
              </a:rPr>
              <a:t>80386</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80486</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Pentium</a:t>
            </a:r>
            <a:r>
              <a:rPr lang="en-US" altLang="zh-CN" sz="2400" dirty="0" smtClean="0">
                <a:ea typeface="楷体_GB2312" pitchFamily="49" charset="-122"/>
              </a:rPr>
              <a:t>……</a:t>
            </a:r>
            <a:r>
              <a:rPr lang="zh-CN" altLang="en-US" sz="2400" dirty="0" smtClean="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32</a:t>
            </a:r>
            <a:r>
              <a:rPr lang="zh-CN" altLang="en-US" sz="2400" dirty="0" smtClean="0">
                <a:latin typeface="楷体_GB2312" pitchFamily="49" charset="-122"/>
                <a:ea typeface="楷体_GB2312" pitchFamily="49" charset="-122"/>
              </a:rPr>
              <a:t>位</a:t>
            </a:r>
            <a:r>
              <a:rPr lang="en-US" altLang="zh-CN" sz="2400" dirty="0" smtClean="0">
                <a:latin typeface="楷体_GB2312" pitchFamily="49" charset="-122"/>
                <a:ea typeface="楷体_GB2312" pitchFamily="49" charset="-122"/>
              </a:rPr>
              <a:t>PC</a:t>
            </a:r>
            <a:r>
              <a:rPr lang="zh-CN" altLang="en-US" sz="2400" dirty="0" smtClean="0">
                <a:latin typeface="楷体_GB2312" pitchFamily="49" charset="-122"/>
                <a:ea typeface="楷体_GB2312" pitchFamily="49" charset="-122"/>
              </a:rPr>
              <a:t>机、</a:t>
            </a:r>
            <a:r>
              <a:rPr lang="en-US" altLang="zh-CN" sz="2400" dirty="0" smtClean="0">
                <a:latin typeface="楷体_GB2312" pitchFamily="49" charset="-122"/>
                <a:ea typeface="楷体_GB2312" pitchFamily="49" charset="-122"/>
              </a:rPr>
              <a:t>Macintosh</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PS/2</a:t>
            </a:r>
          </a:p>
          <a:p>
            <a:pPr lvl="2" eaLnBrk="1" hangingPunct="1"/>
            <a:r>
              <a:rPr lang="en-US" altLang="zh-CN" sz="2000" dirty="0" smtClean="0">
                <a:latin typeface="楷体_GB2312" pitchFamily="49" charset="-122"/>
                <a:ea typeface="楷体_GB2312" pitchFamily="49" charset="-122"/>
              </a:rPr>
              <a:t>1985</a:t>
            </a:r>
            <a:r>
              <a:rPr lang="zh-CN" altLang="en-US" sz="2000" dirty="0" smtClean="0">
                <a:latin typeface="楷体_GB2312" pitchFamily="49" charset="-122"/>
                <a:ea typeface="楷体_GB2312" pitchFamily="49" charset="-122"/>
              </a:rPr>
              <a:t>年，</a:t>
            </a:r>
            <a:r>
              <a:rPr lang="en-US" altLang="zh-CN" sz="2000" dirty="0" smtClean="0">
                <a:latin typeface="楷体_GB2312" pitchFamily="49" charset="-122"/>
                <a:ea typeface="楷体_GB2312" pitchFamily="49" charset="-122"/>
              </a:rPr>
              <a:t>80386</a:t>
            </a:r>
            <a:r>
              <a:rPr kumimoji="1" lang="zh-CN" altLang="en-US" sz="2000" dirty="0" smtClean="0">
                <a:latin typeface="楷体_GB2312" pitchFamily="49" charset="-122"/>
                <a:ea typeface="楷体_GB2312" pitchFamily="49" charset="-122"/>
              </a:rPr>
              <a:t>采用了</a:t>
            </a:r>
            <a:r>
              <a:rPr kumimoji="1" lang="en-US" altLang="zh-CN" sz="2000" dirty="0" smtClean="0">
                <a:latin typeface="楷体_GB2312" pitchFamily="49" charset="-122"/>
                <a:ea typeface="楷体_GB2312" pitchFamily="49" charset="-122"/>
              </a:rPr>
              <a:t>1.5</a:t>
            </a:r>
            <a:r>
              <a:rPr kumimoji="1" lang="en-US" altLang="zh-CN" sz="2000" dirty="0" smtClean="0">
                <a:latin typeface="楷体_GB2312" pitchFamily="49" charset="-122"/>
                <a:ea typeface="楷体_GB2312" pitchFamily="49" charset="-122"/>
                <a:sym typeface="Symbol" pitchFamily="18" charset="2"/>
              </a:rPr>
              <a:t></a:t>
            </a:r>
            <a:r>
              <a:rPr kumimoji="1" lang="en-US" altLang="zh-CN" sz="2000" dirty="0" smtClean="0">
                <a:latin typeface="楷体_GB2312" pitchFamily="49" charset="-122"/>
                <a:ea typeface="楷体_GB2312" pitchFamily="49" charset="-122"/>
              </a:rPr>
              <a:t>m</a:t>
            </a:r>
            <a:r>
              <a:rPr kumimoji="1" lang="zh-CN" altLang="en-US" sz="2000" dirty="0" smtClean="0">
                <a:latin typeface="楷体_GB2312" pitchFamily="49" charset="-122"/>
                <a:ea typeface="楷体_GB2312" pitchFamily="49" charset="-122"/>
              </a:rPr>
              <a:t>工艺，集成了</a:t>
            </a:r>
            <a:r>
              <a:rPr kumimoji="1" lang="en-US" altLang="zh-CN" sz="2000" dirty="0" smtClean="0">
                <a:latin typeface="楷体_GB2312" pitchFamily="49" charset="-122"/>
                <a:ea typeface="楷体_GB2312" pitchFamily="49" charset="-122"/>
              </a:rPr>
              <a:t>275,000</a:t>
            </a:r>
            <a:r>
              <a:rPr kumimoji="1" lang="zh-CN" altLang="en-US" sz="2000" dirty="0" smtClean="0">
                <a:latin typeface="楷体_GB2312" pitchFamily="49" charset="-122"/>
                <a:ea typeface="楷体_GB2312" pitchFamily="49" charset="-122"/>
              </a:rPr>
              <a:t>个晶体管，工作频率达到</a:t>
            </a:r>
            <a:r>
              <a:rPr kumimoji="1" lang="en-US" altLang="zh-CN" sz="2000" dirty="0" smtClean="0">
                <a:latin typeface="楷体_GB2312" pitchFamily="49" charset="-122"/>
                <a:ea typeface="楷体_GB2312" pitchFamily="49" charset="-122"/>
              </a:rPr>
              <a:t>16MHz</a:t>
            </a:r>
            <a:r>
              <a:rPr kumimoji="1" lang="zh-CN" altLang="en-US" sz="2000" dirty="0" smtClean="0">
                <a:latin typeface="楷体_GB2312" pitchFamily="49" charset="-122"/>
                <a:ea typeface="楷体_GB2312" pitchFamily="49" charset="-122"/>
              </a:rPr>
              <a:t>。</a:t>
            </a:r>
            <a:r>
              <a:rPr kumimoji="1" lang="en-US" altLang="zh-CN" sz="2000" dirty="0" smtClean="0">
                <a:latin typeface="楷体_GB2312" pitchFamily="49" charset="-122"/>
                <a:ea typeface="楷体_GB2312" pitchFamily="49" charset="-122"/>
              </a:rPr>
              <a:t>80386</a:t>
            </a:r>
            <a:r>
              <a:rPr kumimoji="1" lang="zh-CN" altLang="en-US" sz="2000" dirty="0" smtClean="0">
                <a:latin typeface="楷体_GB2312" pitchFamily="49" charset="-122"/>
                <a:ea typeface="楷体_GB2312" pitchFamily="49" charset="-122"/>
              </a:rPr>
              <a:t>的内部寄存器、数据总线和地址总线都是</a:t>
            </a:r>
            <a:r>
              <a:rPr kumimoji="1" lang="en-US" altLang="zh-CN" sz="2000" dirty="0" smtClean="0">
                <a:latin typeface="楷体_GB2312" pitchFamily="49" charset="-122"/>
                <a:ea typeface="楷体_GB2312" pitchFamily="49" charset="-122"/>
              </a:rPr>
              <a:t>32</a:t>
            </a:r>
            <a:r>
              <a:rPr kumimoji="1" lang="zh-CN" altLang="en-US" sz="2000" dirty="0" smtClean="0">
                <a:latin typeface="楷体_GB2312" pitchFamily="49" charset="-122"/>
                <a:ea typeface="楷体_GB2312" pitchFamily="49" charset="-122"/>
              </a:rPr>
              <a:t>位的。通过</a:t>
            </a:r>
            <a:r>
              <a:rPr kumimoji="1" lang="en-US" altLang="zh-CN" sz="2000" dirty="0" smtClean="0">
                <a:latin typeface="楷体_GB2312" pitchFamily="49" charset="-122"/>
                <a:ea typeface="楷体_GB2312" pitchFamily="49" charset="-122"/>
              </a:rPr>
              <a:t>32</a:t>
            </a:r>
            <a:r>
              <a:rPr kumimoji="1" lang="zh-CN" altLang="en-US" sz="2000" dirty="0" smtClean="0">
                <a:latin typeface="楷体_GB2312" pitchFamily="49" charset="-122"/>
                <a:ea typeface="楷体_GB2312" pitchFamily="49" charset="-122"/>
              </a:rPr>
              <a:t>位的地址总线，</a:t>
            </a:r>
            <a:r>
              <a:rPr kumimoji="1" lang="en-US" altLang="zh-CN" sz="2000" dirty="0" smtClean="0">
                <a:latin typeface="楷体_GB2312" pitchFamily="49" charset="-122"/>
                <a:ea typeface="楷体_GB2312" pitchFamily="49" charset="-122"/>
              </a:rPr>
              <a:t>80386</a:t>
            </a:r>
            <a:r>
              <a:rPr kumimoji="1" lang="zh-CN" altLang="en-US" sz="2000" dirty="0" smtClean="0">
                <a:latin typeface="楷体_GB2312" pitchFamily="49" charset="-122"/>
                <a:ea typeface="楷体_GB2312" pitchFamily="49" charset="-122"/>
              </a:rPr>
              <a:t>的可寻址空间达到</a:t>
            </a:r>
            <a:r>
              <a:rPr kumimoji="1" lang="en-US" altLang="zh-CN" sz="2000" dirty="0" smtClean="0">
                <a:latin typeface="楷体_GB2312" pitchFamily="49" charset="-122"/>
                <a:ea typeface="楷体_GB2312" pitchFamily="49" charset="-122"/>
              </a:rPr>
              <a:t>4GB</a:t>
            </a:r>
            <a:r>
              <a:rPr kumimoji="1" lang="zh-CN" altLang="en-US" sz="2000" dirty="0" smtClean="0">
                <a:latin typeface="楷体_GB2312" pitchFamily="49" charset="-122"/>
                <a:ea typeface="楷体_GB2312" pitchFamily="49" charset="-122"/>
              </a:rPr>
              <a:t>。这时由</a:t>
            </a:r>
            <a:r>
              <a:rPr kumimoji="1" lang="en-US" altLang="zh-CN" sz="2000" dirty="0" smtClean="0">
                <a:latin typeface="楷体_GB2312" pitchFamily="49" charset="-122"/>
                <a:ea typeface="楷体_GB2312" pitchFamily="49" charset="-122"/>
              </a:rPr>
              <a:t>32</a:t>
            </a:r>
            <a:r>
              <a:rPr kumimoji="1" lang="zh-CN" altLang="en-US" sz="2000" dirty="0" smtClean="0">
                <a:latin typeface="楷体_GB2312" pitchFamily="49" charset="-122"/>
                <a:ea typeface="楷体_GB2312" pitchFamily="49" charset="-122"/>
              </a:rPr>
              <a:t>位微处理器组成的微型计算机已经达到超级小型机的水平。</a:t>
            </a:r>
          </a:p>
          <a:p>
            <a:pPr lvl="2" eaLnBrk="1" hangingPunct="1"/>
            <a:r>
              <a:rPr kumimoji="1" lang="en-US" altLang="zh-CN" sz="2000" dirty="0" smtClean="0">
                <a:latin typeface="楷体_GB2312" pitchFamily="49" charset="-122"/>
                <a:ea typeface="楷体_GB2312" pitchFamily="49" charset="-122"/>
              </a:rPr>
              <a:t>1996</a:t>
            </a:r>
            <a:r>
              <a:rPr kumimoji="1" lang="zh-CN" altLang="en-US" sz="2000" dirty="0" smtClean="0">
                <a:latin typeface="楷体_GB2312" pitchFamily="49" charset="-122"/>
                <a:ea typeface="楷体_GB2312" pitchFamily="49" charset="-122"/>
              </a:rPr>
              <a:t>年以来，</a:t>
            </a:r>
            <a:r>
              <a:rPr kumimoji="1" lang="en-US" altLang="zh-CN" sz="2000" dirty="0" smtClean="0">
                <a:latin typeface="楷体_GB2312" pitchFamily="49" charset="-122"/>
                <a:ea typeface="楷体_GB2312" pitchFamily="49" charset="-122"/>
              </a:rPr>
              <a:t>P6</a:t>
            </a:r>
            <a:r>
              <a:rPr kumimoji="1" lang="zh-CN" altLang="en-US" sz="2000" dirty="0" smtClean="0">
                <a:latin typeface="楷体_GB2312" pitchFamily="49" charset="-122"/>
                <a:ea typeface="楷体_GB2312" pitchFamily="49" charset="-122"/>
              </a:rPr>
              <a:t>（高能奔腾，</a:t>
            </a:r>
            <a:r>
              <a:rPr kumimoji="1" lang="en-US" altLang="zh-CN" sz="2000" dirty="0" smtClean="0">
                <a:latin typeface="楷体_GB2312" pitchFamily="49" charset="-122"/>
                <a:ea typeface="楷体_GB2312" pitchFamily="49" charset="-122"/>
              </a:rPr>
              <a:t>Pentium Pro</a:t>
            </a:r>
            <a:r>
              <a:rPr kumimoji="1" lang="zh-CN" altLang="en-US" sz="2000" dirty="0" smtClean="0">
                <a:latin typeface="楷体_GB2312" pitchFamily="49" charset="-122"/>
                <a:ea typeface="楷体_GB2312" pitchFamily="49" charset="-122"/>
              </a:rPr>
              <a:t>）采用</a:t>
            </a:r>
            <a:r>
              <a:rPr kumimoji="1" lang="en-US" altLang="zh-CN" sz="2000" dirty="0" smtClean="0">
                <a:latin typeface="楷体_GB2312" pitchFamily="49" charset="-122"/>
                <a:ea typeface="楷体_GB2312" pitchFamily="49" charset="-122"/>
              </a:rPr>
              <a:t>0.6 </a:t>
            </a:r>
            <a:r>
              <a:rPr kumimoji="1" lang="en-US" altLang="zh-CN" sz="2000" dirty="0" smtClean="0">
                <a:latin typeface="楷体_GB2312" pitchFamily="49" charset="-122"/>
                <a:ea typeface="楷体_GB2312" pitchFamily="49" charset="-122"/>
                <a:sym typeface="Symbol" pitchFamily="18" charset="2"/>
              </a:rPr>
              <a:t>m</a:t>
            </a:r>
            <a:r>
              <a:rPr kumimoji="1" lang="en-US" altLang="zh-CN" sz="2000" dirty="0" smtClean="0">
                <a:latin typeface="楷体_GB2312" pitchFamily="49" charset="-122"/>
                <a:ea typeface="楷体_GB2312" pitchFamily="49" charset="-122"/>
              </a:rPr>
              <a:t> -0.18</a:t>
            </a:r>
            <a:r>
              <a:rPr kumimoji="1" lang="en-US" altLang="zh-CN" sz="2000" dirty="0" smtClean="0">
                <a:latin typeface="楷体_GB2312" pitchFamily="49" charset="-122"/>
                <a:ea typeface="楷体_GB2312" pitchFamily="49" charset="-122"/>
                <a:sym typeface="Symbol" pitchFamily="18" charset="2"/>
              </a:rPr>
              <a:t>m</a:t>
            </a:r>
            <a:r>
              <a:rPr kumimoji="1" lang="zh-CN" altLang="zh-CN" sz="2000" dirty="0" smtClean="0">
                <a:latin typeface="楷体_GB2312" pitchFamily="49" charset="-122"/>
                <a:ea typeface="楷体_GB2312" pitchFamily="49" charset="-122"/>
                <a:sym typeface="Symbol" pitchFamily="18" charset="2"/>
              </a:rPr>
              <a:t>工艺，集成度550万-750万晶体管，时钟频率166</a:t>
            </a:r>
            <a:r>
              <a:rPr kumimoji="1" lang="en-US" altLang="zh-CN" sz="2000" dirty="0" smtClean="0">
                <a:latin typeface="楷体_GB2312" pitchFamily="49" charset="-122"/>
                <a:ea typeface="楷体_GB2312" pitchFamily="49" charset="-122"/>
                <a:sym typeface="Symbol" pitchFamily="18" charset="2"/>
              </a:rPr>
              <a:t>MHz-1GHz</a:t>
            </a:r>
            <a:r>
              <a:rPr kumimoji="1" lang="zh-CN" altLang="en-US" sz="2000" dirty="0" smtClean="0">
                <a:latin typeface="楷体_GB2312" pitchFamily="49" charset="-122"/>
                <a:ea typeface="楷体_GB2312" pitchFamily="49" charset="-122"/>
                <a:sym typeface="Symbol" pitchFamily="18" charset="2"/>
              </a:rPr>
              <a:t>，采用二级高速缓存，</a:t>
            </a:r>
            <a:r>
              <a:rPr kumimoji="1" lang="en-US" altLang="zh-CN" sz="2000" dirty="0" smtClean="0">
                <a:latin typeface="楷体_GB2312" pitchFamily="49" charset="-122"/>
                <a:ea typeface="楷体_GB2312" pitchFamily="49" charset="-122"/>
                <a:sym typeface="Symbol" pitchFamily="18" charset="2"/>
              </a:rPr>
              <a:t>2</a:t>
            </a:r>
            <a:r>
              <a:rPr kumimoji="1" lang="zh-CN" altLang="en-US" sz="2000" dirty="0" smtClean="0">
                <a:latin typeface="楷体_GB2312" pitchFamily="49" charset="-122"/>
                <a:ea typeface="楷体_GB2312" pitchFamily="49" charset="-122"/>
                <a:sym typeface="Symbol" pitchFamily="18" charset="2"/>
              </a:rPr>
              <a:t>级超标量流水线结构，一个时钟周期可以执行</a:t>
            </a:r>
            <a:r>
              <a:rPr kumimoji="1" lang="en-US" altLang="zh-CN" sz="2000" dirty="0" smtClean="0">
                <a:latin typeface="楷体_GB2312" pitchFamily="49" charset="-122"/>
                <a:ea typeface="楷体_GB2312" pitchFamily="49" charset="-122"/>
                <a:sym typeface="Symbol" pitchFamily="18" charset="2"/>
              </a:rPr>
              <a:t>3</a:t>
            </a:r>
            <a:r>
              <a:rPr kumimoji="1" lang="zh-CN" altLang="en-US" sz="2000" dirty="0" smtClean="0">
                <a:latin typeface="楷体_GB2312" pitchFamily="49" charset="-122"/>
                <a:ea typeface="楷体_GB2312" pitchFamily="49" charset="-122"/>
                <a:sym typeface="Symbol" pitchFamily="18" charset="2"/>
              </a:rPr>
              <a:t>条指令</a:t>
            </a:r>
            <a:endParaRPr lang="zh-CN" altLang="en-US" sz="2000" dirty="0" smtClean="0">
              <a:latin typeface="楷体_GB2312" pitchFamily="49" charset="-122"/>
              <a:ea typeface="楷体_GB2312" pitchFamily="49" charset="-122"/>
            </a:endParaRPr>
          </a:p>
          <a:p>
            <a:pPr eaLnBrk="1" hangingPunct="1"/>
            <a:r>
              <a:rPr lang="zh-CN" altLang="en-US" sz="2400" dirty="0" smtClean="0">
                <a:solidFill>
                  <a:srgbClr val="C00000"/>
                </a:solidFill>
                <a:latin typeface="楷体_GB2312" pitchFamily="49" charset="-122"/>
                <a:ea typeface="楷体_GB2312" pitchFamily="49" charset="-122"/>
              </a:rPr>
              <a:t>第五代：</a:t>
            </a:r>
            <a:r>
              <a:rPr lang="en-US" altLang="zh-CN" sz="2400" dirty="0" smtClean="0">
                <a:solidFill>
                  <a:srgbClr val="C00000"/>
                </a:solidFill>
                <a:latin typeface="楷体_GB2312" pitchFamily="49" charset="-122"/>
                <a:ea typeface="楷体_GB2312" pitchFamily="49" charset="-122"/>
              </a:rPr>
              <a:t>64</a:t>
            </a:r>
            <a:r>
              <a:rPr lang="zh-CN" altLang="en-US" sz="2400" dirty="0" smtClean="0">
                <a:solidFill>
                  <a:srgbClr val="C00000"/>
                </a:solidFill>
                <a:latin typeface="楷体_GB2312" pitchFamily="49" charset="-122"/>
                <a:ea typeface="楷体_GB2312" pitchFamily="49" charset="-122"/>
              </a:rPr>
              <a:t>位机</a:t>
            </a:r>
          </a:p>
          <a:p>
            <a:pPr lvl="1" eaLnBrk="1" hangingPunct="1"/>
            <a:r>
              <a:rPr lang="en-US" altLang="zh-CN" sz="2400" dirty="0" smtClean="0">
                <a:latin typeface="楷体_GB2312" pitchFamily="49" charset="-122"/>
                <a:ea typeface="楷体_GB2312" pitchFamily="49" charset="-122"/>
              </a:rPr>
              <a:t>Itanium</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E2K</a:t>
            </a:r>
            <a:r>
              <a:rPr lang="zh-CN" altLang="en-US" sz="2400" dirty="0" smtClean="0">
                <a:latin typeface="楷体_GB2312" pitchFamily="49" charset="-122"/>
                <a:ea typeface="楷体_GB2312" pitchFamily="49" charset="-122"/>
              </a:rPr>
              <a:t>，多线程（引擎），双核</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多核，</a:t>
            </a:r>
            <a:r>
              <a:rPr lang="en-US" altLang="zh-CN" sz="2400" dirty="0" smtClean="0">
                <a:ea typeface="楷体_GB2312" pitchFamily="49" charset="-122"/>
              </a:rPr>
              <a:t>……</a:t>
            </a:r>
            <a:r>
              <a:rPr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slide(fromBottom)">
                                      <p:cBhvr>
                                        <p:cTn id="7" dur="500"/>
                                        <p:tgtEl>
                                          <p:spTgt spid="25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5603">
                                            <p:txEl>
                                              <p:pRg st="3" end="3"/>
                                            </p:txEl>
                                          </p:spTgt>
                                        </p:tgtEl>
                                        <p:attrNameLst>
                                          <p:attrName>style.visibility</p:attrName>
                                        </p:attrNameLst>
                                      </p:cBhvr>
                                      <p:to>
                                        <p:strVal val="visible"/>
                                      </p:to>
                                    </p:set>
                                    <p:animEffect transition="in" filter="slide(fromBottom)">
                                      <p:cBhvr>
                                        <p:cTn id="12" dur="500"/>
                                        <p:tgtEl>
                                          <p:spTgt spid="256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slide(fromBottom)">
                                      <p:cBhvr>
                                        <p:cTn id="17" dur="500"/>
                                        <p:tgtEl>
                                          <p:spTgt spid="25603">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5603">
                                            <p:txEl>
                                              <p:pRg st="5" end="5"/>
                                            </p:txEl>
                                          </p:spTgt>
                                        </p:tgtEl>
                                        <p:attrNameLst>
                                          <p:attrName>style.visibility</p:attrName>
                                        </p:attrNameLst>
                                      </p:cBhvr>
                                      <p:to>
                                        <p:strVal val="visible"/>
                                      </p:to>
                                    </p:set>
                                    <p:animEffect transition="in" filter="slide(fromBottom)">
                                      <p:cBhvr>
                                        <p:cTn id="20"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0825" y="188913"/>
            <a:ext cx="8642350" cy="719137"/>
          </a:xfrm>
        </p:spPr>
        <p:txBody>
          <a:bodyPr/>
          <a:lstStyle/>
          <a:p>
            <a:pPr eaLnBrk="1" hangingPunct="1"/>
            <a:r>
              <a:rPr lang="zh-CN" altLang="en-US" smtClean="0"/>
              <a:t>微型计算机的典型应用</a:t>
            </a:r>
          </a:p>
        </p:txBody>
      </p:sp>
      <p:sp>
        <p:nvSpPr>
          <p:cNvPr id="24579" name="Rectangle 3"/>
          <p:cNvSpPr>
            <a:spLocks noGrp="1" noChangeArrowheads="1"/>
          </p:cNvSpPr>
          <p:nvPr>
            <p:ph type="body" idx="1"/>
          </p:nvPr>
        </p:nvSpPr>
        <p:spPr/>
        <p:txBody>
          <a:bodyPr/>
          <a:lstStyle/>
          <a:p>
            <a:pPr eaLnBrk="1" hangingPunct="1"/>
            <a:r>
              <a:rPr lang="zh-CN" altLang="en-US" smtClean="0"/>
              <a:t>数值计算、数据管理、信息处理</a:t>
            </a:r>
          </a:p>
          <a:p>
            <a:pPr lvl="1" eaLnBrk="1" hangingPunct="1"/>
            <a:r>
              <a:rPr lang="zh-CN" altLang="en-US" smtClean="0"/>
              <a:t>通用微机</a:t>
            </a:r>
          </a:p>
          <a:p>
            <a:pPr lvl="1" eaLnBrk="1" hangingPunct="1"/>
            <a:r>
              <a:rPr lang="zh-CN" altLang="en-US" smtClean="0"/>
              <a:t>要求功能强、使用方便</a:t>
            </a:r>
          </a:p>
          <a:p>
            <a:pPr eaLnBrk="1" hangingPunct="1"/>
            <a:endParaRPr lang="zh-CN" altLang="en-US" smtClean="0"/>
          </a:p>
          <a:p>
            <a:pPr eaLnBrk="1" hangingPunct="1"/>
            <a:r>
              <a:rPr lang="zh-CN" altLang="en-US" smtClean="0"/>
              <a:t>过程控制、智能化仪器仪表、数据通讯</a:t>
            </a:r>
          </a:p>
          <a:p>
            <a:pPr lvl="1" eaLnBrk="1" hangingPunct="1"/>
            <a:r>
              <a:rPr lang="zh-CN" altLang="en-US" smtClean="0"/>
              <a:t>专用微机：单片机（</a:t>
            </a:r>
            <a:r>
              <a:rPr lang="en-US" altLang="zh-CN" smtClean="0"/>
              <a:t>MCS</a:t>
            </a:r>
            <a:r>
              <a:rPr lang="zh-CN" altLang="en-US" smtClean="0"/>
              <a:t>－</a:t>
            </a:r>
            <a:r>
              <a:rPr lang="en-US" altLang="zh-CN" smtClean="0"/>
              <a:t>51</a:t>
            </a:r>
            <a:r>
              <a:rPr lang="zh-CN" altLang="en-US" smtClean="0"/>
              <a:t>等）、单板机（</a:t>
            </a:r>
            <a:r>
              <a:rPr lang="en-US" altLang="zh-CN" smtClean="0"/>
              <a:t>Z80</a:t>
            </a:r>
            <a:r>
              <a:rPr lang="zh-CN" altLang="en-US" smtClean="0"/>
              <a:t>）、工控机</a:t>
            </a:r>
          </a:p>
          <a:p>
            <a:pPr lvl="1" eaLnBrk="1" hangingPunct="1"/>
            <a:r>
              <a:rPr lang="zh-CN" altLang="en-US" smtClean="0"/>
              <a:t>要求可靠性高、实时性强</a:t>
            </a:r>
          </a:p>
          <a:p>
            <a:pPr lvl="1" eaLnBrk="1" hangingPunct="1"/>
            <a:r>
              <a:rPr lang="zh-CN" altLang="en-US" smtClean="0"/>
              <a:t>应用程序相对简单、数据处理量较小</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0825" y="188913"/>
            <a:ext cx="8642350" cy="719137"/>
          </a:xfrm>
        </p:spPr>
        <p:txBody>
          <a:bodyPr/>
          <a:lstStyle/>
          <a:p>
            <a:pPr eaLnBrk="1" hangingPunct="1"/>
            <a:r>
              <a:rPr lang="zh-CN" altLang="en-US" smtClean="0"/>
              <a:t>微处理器的功能</a:t>
            </a:r>
          </a:p>
        </p:txBody>
      </p:sp>
      <p:sp>
        <p:nvSpPr>
          <p:cNvPr id="25603" name="Rectangle 3"/>
          <p:cNvSpPr>
            <a:spLocks noGrp="1" noChangeArrowheads="1"/>
          </p:cNvSpPr>
          <p:nvPr>
            <p:ph type="body" idx="1"/>
          </p:nvPr>
        </p:nvSpPr>
        <p:spPr>
          <a:xfrm>
            <a:off x="250825" y="1196975"/>
            <a:ext cx="8555038" cy="4968875"/>
          </a:xfrm>
        </p:spPr>
        <p:txBody>
          <a:bodyPr/>
          <a:lstStyle/>
          <a:p>
            <a:pPr eaLnBrk="1" hangingPunct="1"/>
            <a:r>
              <a:rPr lang="zh-CN" altLang="en-US" smtClean="0"/>
              <a:t>算术逻辑运算</a:t>
            </a:r>
          </a:p>
          <a:p>
            <a:pPr eaLnBrk="1" hangingPunct="1"/>
            <a:r>
              <a:rPr lang="zh-CN" altLang="en-US" smtClean="0"/>
              <a:t>指令译码、执行</a:t>
            </a:r>
          </a:p>
          <a:p>
            <a:pPr eaLnBrk="1" hangingPunct="1"/>
            <a:r>
              <a:rPr lang="zh-CN" altLang="en-US" smtClean="0"/>
              <a:t>数据暂存</a:t>
            </a:r>
          </a:p>
          <a:p>
            <a:pPr eaLnBrk="1" hangingPunct="1"/>
            <a:r>
              <a:rPr lang="zh-CN" altLang="en-US" smtClean="0"/>
              <a:t>与</a:t>
            </a:r>
            <a:r>
              <a:rPr lang="en-US" altLang="zh-CN" smtClean="0"/>
              <a:t>MEM</a:t>
            </a:r>
            <a:r>
              <a:rPr lang="zh-CN" altLang="en-US" smtClean="0"/>
              <a:t>、</a:t>
            </a:r>
            <a:r>
              <a:rPr lang="en-US" altLang="zh-CN" smtClean="0"/>
              <a:t>I/O</a:t>
            </a:r>
            <a:r>
              <a:rPr lang="zh-CN" altLang="en-US" smtClean="0"/>
              <a:t>交换数据</a:t>
            </a:r>
          </a:p>
          <a:p>
            <a:pPr eaLnBrk="1" hangingPunct="1"/>
            <a:r>
              <a:rPr lang="zh-CN" altLang="en-US" smtClean="0"/>
              <a:t>提供整个系统所需的定时和控制</a:t>
            </a:r>
          </a:p>
          <a:p>
            <a:pPr eaLnBrk="1" hangingPunct="1"/>
            <a:r>
              <a:rPr lang="zh-CN" altLang="en-US" smtClean="0"/>
              <a:t>响应中断请求</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0825" y="188913"/>
            <a:ext cx="8642350" cy="719137"/>
          </a:xfrm>
        </p:spPr>
        <p:txBody>
          <a:bodyPr/>
          <a:lstStyle/>
          <a:p>
            <a:pPr eaLnBrk="1" hangingPunct="1"/>
            <a:r>
              <a:rPr lang="zh-CN" altLang="en-US" smtClean="0"/>
              <a:t>微处理器的典型结构</a:t>
            </a:r>
          </a:p>
        </p:txBody>
      </p:sp>
      <p:pic>
        <p:nvPicPr>
          <p:cNvPr id="26627" name="Picture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052513"/>
            <a:ext cx="6337300"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28" name="Text Box 156"/>
          <p:cNvSpPr txBox="1">
            <a:spLocks noChangeArrowheads="1"/>
          </p:cNvSpPr>
          <p:nvPr/>
        </p:nvSpPr>
        <p:spPr bwMode="auto">
          <a:xfrm>
            <a:off x="1403350" y="6237288"/>
            <a:ext cx="6289675"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各部分通过内部总线（又称</a:t>
            </a:r>
            <a:r>
              <a:rPr lang="zh-CN" altLang="en-US" sz="2400" b="1">
                <a:solidFill>
                  <a:srgbClr val="CC0000"/>
                </a:solidFill>
              </a:rPr>
              <a:t>片内总线</a:t>
            </a:r>
            <a:r>
              <a:rPr lang="zh-CN" altLang="en-US" sz="2400" b="1"/>
              <a:t>）连接。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828"/>
                                        </p:tgtEl>
                                        <p:attrNameLst>
                                          <p:attrName>style.visibility</p:attrName>
                                        </p:attrNameLst>
                                      </p:cBhvr>
                                      <p:to>
                                        <p:strVal val="visible"/>
                                      </p:to>
                                    </p:set>
                                    <p:animEffect transition="in" filter="slide(fromBottom)">
                                      <p:cBhvr>
                                        <p:cTn id="7" dur="500"/>
                                        <p:tgtEl>
                                          <p:spTgt spid="28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0825" y="188913"/>
            <a:ext cx="8642350" cy="719137"/>
          </a:xfrm>
        </p:spPr>
        <p:txBody>
          <a:bodyPr/>
          <a:lstStyle/>
          <a:p>
            <a:pPr eaLnBrk="1" hangingPunct="1"/>
            <a:r>
              <a:rPr lang="zh-CN" altLang="en-US" smtClean="0"/>
              <a:t>微型计算机的基本结构</a:t>
            </a:r>
          </a:p>
        </p:txBody>
      </p:sp>
      <p:sp>
        <p:nvSpPr>
          <p:cNvPr id="27651" name="Rectangle 3"/>
          <p:cNvSpPr>
            <a:spLocks noGrp="1" noChangeArrowheads="1"/>
          </p:cNvSpPr>
          <p:nvPr>
            <p:ph type="body" idx="1"/>
          </p:nvPr>
        </p:nvSpPr>
        <p:spPr/>
        <p:txBody>
          <a:bodyPr/>
          <a:lstStyle/>
          <a:p>
            <a:pPr eaLnBrk="1" hangingPunct="1">
              <a:buFontTx/>
              <a:buNone/>
            </a:pPr>
            <a:r>
              <a:rPr lang="en-US" altLang="zh-CN" smtClean="0">
                <a:solidFill>
                  <a:srgbClr val="CC0000"/>
                </a:solidFill>
              </a:rPr>
              <a:t>      </a:t>
            </a:r>
            <a:r>
              <a:rPr lang="en-US" altLang="zh-CN" smtClean="0">
                <a:solidFill>
                  <a:srgbClr val="CC0000"/>
                </a:solidFill>
                <a:latin typeface="Tahoma" pitchFamily="34" charset="0"/>
              </a:rPr>
              <a:t>“</a:t>
            </a:r>
            <a:r>
              <a:rPr lang="en-US" altLang="zh-CN" smtClean="0">
                <a:solidFill>
                  <a:srgbClr val="CC0000"/>
                </a:solidFill>
              </a:rPr>
              <a:t>CPU+</a:t>
            </a:r>
            <a:r>
              <a:rPr lang="zh-CN" altLang="en-US" smtClean="0">
                <a:solidFill>
                  <a:srgbClr val="CC0000"/>
                </a:solidFill>
              </a:rPr>
              <a:t>存储器</a:t>
            </a:r>
            <a:r>
              <a:rPr lang="en-US" altLang="zh-CN" smtClean="0">
                <a:solidFill>
                  <a:srgbClr val="CC0000"/>
                </a:solidFill>
              </a:rPr>
              <a:t>+I/O</a:t>
            </a:r>
            <a:r>
              <a:rPr lang="zh-CN" altLang="en-US" smtClean="0">
                <a:solidFill>
                  <a:srgbClr val="CC0000"/>
                </a:solidFill>
              </a:rPr>
              <a:t>接口</a:t>
            </a:r>
            <a:r>
              <a:rPr lang="en-US" altLang="zh-CN" smtClean="0">
                <a:solidFill>
                  <a:srgbClr val="CC0000"/>
                </a:solidFill>
              </a:rPr>
              <a:t>+</a:t>
            </a:r>
            <a:r>
              <a:rPr lang="zh-CN" altLang="en-US" smtClean="0">
                <a:solidFill>
                  <a:srgbClr val="CC0000"/>
                </a:solidFill>
              </a:rPr>
              <a:t>系统总线＋外设</a:t>
            </a:r>
            <a:r>
              <a:rPr lang="zh-CN" altLang="en-US" smtClean="0">
                <a:solidFill>
                  <a:srgbClr val="CC0000"/>
                </a:solidFill>
                <a:latin typeface="Tahoma" pitchFamily="34" charset="0"/>
              </a:rPr>
              <a:t>”</a:t>
            </a:r>
            <a:endParaRPr lang="zh-CN" altLang="en-US" smtClean="0">
              <a:solidFill>
                <a:srgbClr val="CC0000"/>
              </a:solidFill>
            </a:endParaRPr>
          </a:p>
        </p:txBody>
      </p:sp>
      <p:grpSp>
        <p:nvGrpSpPr>
          <p:cNvPr id="27652" name="Group 4"/>
          <p:cNvGrpSpPr>
            <a:grpSpLocks/>
          </p:cNvGrpSpPr>
          <p:nvPr/>
        </p:nvGrpSpPr>
        <p:grpSpPr bwMode="auto">
          <a:xfrm>
            <a:off x="900113" y="1773238"/>
            <a:ext cx="7643812" cy="3751262"/>
            <a:chOff x="528" y="1824"/>
            <a:chExt cx="4407" cy="1756"/>
          </a:xfrm>
        </p:grpSpPr>
        <p:sp>
          <p:nvSpPr>
            <p:cNvPr id="27655" name="Rectangle 5"/>
            <p:cNvSpPr>
              <a:spLocks noChangeArrowheads="1"/>
            </p:cNvSpPr>
            <p:nvPr/>
          </p:nvSpPr>
          <p:spPr bwMode="auto">
            <a:xfrm>
              <a:off x="528" y="2448"/>
              <a:ext cx="464" cy="6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solidFill>
                    <a:schemeClr val="hlink"/>
                  </a:solidFill>
                  <a:latin typeface="Tahoma" pitchFamily="34" charset="0"/>
                </a:rPr>
                <a:t>CPU</a:t>
              </a:r>
            </a:p>
          </p:txBody>
        </p:sp>
        <p:sp>
          <p:nvSpPr>
            <p:cNvPr id="27656" name="Rectangle 6"/>
            <p:cNvSpPr>
              <a:spLocks noChangeArrowheads="1"/>
            </p:cNvSpPr>
            <p:nvPr/>
          </p:nvSpPr>
          <p:spPr bwMode="auto">
            <a:xfrm>
              <a:off x="3154" y="2304"/>
              <a:ext cx="590"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chemeClr val="hlink"/>
                  </a:solidFill>
                  <a:latin typeface="Tahoma" pitchFamily="34" charset="0"/>
                </a:rPr>
                <a:t>I/O</a:t>
              </a:r>
            </a:p>
            <a:p>
              <a:pPr algn="ctr"/>
              <a:r>
                <a:rPr lang="zh-CN" altLang="en-US">
                  <a:solidFill>
                    <a:schemeClr val="hlink"/>
                  </a:solidFill>
                  <a:latin typeface="Tahoma" pitchFamily="34" charset="0"/>
                </a:rPr>
                <a:t>接口</a:t>
              </a:r>
            </a:p>
          </p:txBody>
        </p:sp>
        <p:sp>
          <p:nvSpPr>
            <p:cNvPr id="27657" name="Line 7"/>
            <p:cNvSpPr>
              <a:spLocks noChangeShapeType="1"/>
            </p:cNvSpPr>
            <p:nvPr/>
          </p:nvSpPr>
          <p:spPr bwMode="auto">
            <a:xfrm flipV="1">
              <a:off x="720" y="3360"/>
              <a:ext cx="29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8"/>
            <p:cNvSpPr>
              <a:spLocks noChangeShapeType="1"/>
            </p:cNvSpPr>
            <p:nvPr/>
          </p:nvSpPr>
          <p:spPr bwMode="auto">
            <a:xfrm flipV="1">
              <a:off x="816" y="3264"/>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9"/>
            <p:cNvSpPr>
              <a:spLocks noChangeShapeType="1"/>
            </p:cNvSpPr>
            <p:nvPr/>
          </p:nvSpPr>
          <p:spPr bwMode="auto">
            <a:xfrm>
              <a:off x="2448" y="2688"/>
              <a:ext cx="0"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0"/>
            <p:cNvSpPr>
              <a:spLocks noChangeShapeType="1"/>
            </p:cNvSpPr>
            <p:nvPr/>
          </p:nvSpPr>
          <p:spPr bwMode="auto">
            <a:xfrm>
              <a:off x="2352" y="2688"/>
              <a:ext cx="0"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1"/>
            <p:cNvSpPr>
              <a:spLocks noChangeShapeType="1"/>
            </p:cNvSpPr>
            <p:nvPr/>
          </p:nvSpPr>
          <p:spPr bwMode="auto">
            <a:xfrm>
              <a:off x="2304" y="20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2"/>
            <p:cNvSpPr>
              <a:spLocks noChangeShapeType="1"/>
            </p:cNvSpPr>
            <p:nvPr/>
          </p:nvSpPr>
          <p:spPr bwMode="auto">
            <a:xfrm>
              <a:off x="2304" y="21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3"/>
            <p:cNvSpPr>
              <a:spLocks noChangeShapeType="1"/>
            </p:cNvSpPr>
            <p:nvPr/>
          </p:nvSpPr>
          <p:spPr bwMode="auto">
            <a:xfrm>
              <a:off x="3408" y="206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Text Box 14"/>
            <p:cNvSpPr txBox="1">
              <a:spLocks noChangeArrowheads="1"/>
            </p:cNvSpPr>
            <p:nvPr/>
          </p:nvSpPr>
          <p:spPr bwMode="auto">
            <a:xfrm>
              <a:off x="1824" y="3408"/>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控制总线</a:t>
              </a:r>
            </a:p>
          </p:txBody>
        </p:sp>
        <p:sp>
          <p:nvSpPr>
            <p:cNvPr id="27665" name="Line 15"/>
            <p:cNvSpPr>
              <a:spLocks noChangeShapeType="1"/>
            </p:cNvSpPr>
            <p:nvPr/>
          </p:nvSpPr>
          <p:spPr bwMode="auto">
            <a:xfrm>
              <a:off x="720" y="31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6" name="Line 16"/>
            <p:cNvSpPr>
              <a:spLocks noChangeShapeType="1"/>
            </p:cNvSpPr>
            <p:nvPr/>
          </p:nvSpPr>
          <p:spPr bwMode="auto">
            <a:xfrm>
              <a:off x="3312"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7" name="Line 17"/>
            <p:cNvSpPr>
              <a:spLocks noChangeShapeType="1"/>
            </p:cNvSpPr>
            <p:nvPr/>
          </p:nvSpPr>
          <p:spPr bwMode="auto">
            <a:xfrm>
              <a:off x="720" y="2064"/>
              <a:ext cx="1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8" name="Line 18"/>
            <p:cNvSpPr>
              <a:spLocks noChangeShapeType="1"/>
            </p:cNvSpPr>
            <p:nvPr/>
          </p:nvSpPr>
          <p:spPr bwMode="auto">
            <a:xfrm>
              <a:off x="816" y="2160"/>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19"/>
            <p:cNvSpPr>
              <a:spLocks noChangeShapeType="1"/>
            </p:cNvSpPr>
            <p:nvPr/>
          </p:nvSpPr>
          <p:spPr bwMode="auto">
            <a:xfrm>
              <a:off x="2304"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0" name="Line 20"/>
            <p:cNvSpPr>
              <a:spLocks noChangeShapeType="1"/>
            </p:cNvSpPr>
            <p:nvPr/>
          </p:nvSpPr>
          <p:spPr bwMode="auto">
            <a:xfrm>
              <a:off x="2208"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1" name="Rectangle 21"/>
            <p:cNvSpPr>
              <a:spLocks noChangeArrowheads="1"/>
            </p:cNvSpPr>
            <p:nvPr/>
          </p:nvSpPr>
          <p:spPr bwMode="auto">
            <a:xfrm>
              <a:off x="2064" y="2304"/>
              <a:ext cx="43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solidFill>
                    <a:schemeClr val="hlink"/>
                  </a:solidFill>
                  <a:latin typeface="Tahoma" pitchFamily="34" charset="0"/>
                </a:rPr>
                <a:t>存储器</a:t>
              </a:r>
            </a:p>
          </p:txBody>
        </p:sp>
        <p:sp>
          <p:nvSpPr>
            <p:cNvPr id="27672" name="Line 22"/>
            <p:cNvSpPr>
              <a:spLocks noChangeShapeType="1"/>
            </p:cNvSpPr>
            <p:nvPr/>
          </p:nvSpPr>
          <p:spPr bwMode="auto">
            <a:xfrm flipV="1">
              <a:off x="816" y="216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3"/>
            <p:cNvSpPr>
              <a:spLocks noChangeShapeType="1"/>
            </p:cNvSpPr>
            <p:nvPr/>
          </p:nvSpPr>
          <p:spPr bwMode="auto">
            <a:xfrm flipV="1">
              <a:off x="720" y="206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4" name="Text Box 24"/>
            <p:cNvSpPr txBox="1">
              <a:spLocks noChangeArrowheads="1"/>
            </p:cNvSpPr>
            <p:nvPr/>
          </p:nvSpPr>
          <p:spPr bwMode="auto">
            <a:xfrm>
              <a:off x="1968" y="1824"/>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地址总线</a:t>
              </a:r>
            </a:p>
          </p:txBody>
        </p:sp>
        <p:sp>
          <p:nvSpPr>
            <p:cNvPr id="27675" name="Line 25"/>
            <p:cNvSpPr>
              <a:spLocks noChangeShapeType="1"/>
            </p:cNvSpPr>
            <p:nvPr/>
          </p:nvSpPr>
          <p:spPr bwMode="auto">
            <a:xfrm>
              <a:off x="2160"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26"/>
            <p:cNvSpPr>
              <a:spLocks noChangeShapeType="1"/>
            </p:cNvSpPr>
            <p:nvPr/>
          </p:nvSpPr>
          <p:spPr bwMode="auto">
            <a:xfrm flipH="1">
              <a:off x="2304"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7"/>
            <p:cNvSpPr>
              <a:spLocks noChangeShapeType="1"/>
            </p:cNvSpPr>
            <p:nvPr/>
          </p:nvSpPr>
          <p:spPr bwMode="auto">
            <a:xfrm>
              <a:off x="3264"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28"/>
            <p:cNvSpPr>
              <a:spLocks noChangeShapeType="1"/>
            </p:cNvSpPr>
            <p:nvPr/>
          </p:nvSpPr>
          <p:spPr bwMode="auto">
            <a:xfrm flipH="1">
              <a:off x="3408"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29"/>
            <p:cNvSpPr>
              <a:spLocks noChangeShapeType="1"/>
            </p:cNvSpPr>
            <p:nvPr/>
          </p:nvSpPr>
          <p:spPr bwMode="auto">
            <a:xfrm>
              <a:off x="816" y="312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0" name="Line 30"/>
            <p:cNvSpPr>
              <a:spLocks noChangeShapeType="1"/>
            </p:cNvSpPr>
            <p:nvPr/>
          </p:nvSpPr>
          <p:spPr bwMode="auto">
            <a:xfrm flipH="1">
              <a:off x="2304"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31"/>
            <p:cNvSpPr>
              <a:spLocks noChangeShapeType="1"/>
            </p:cNvSpPr>
            <p:nvPr/>
          </p:nvSpPr>
          <p:spPr bwMode="auto">
            <a:xfrm>
              <a:off x="2448"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32"/>
            <p:cNvSpPr>
              <a:spLocks noChangeShapeType="1"/>
            </p:cNvSpPr>
            <p:nvPr/>
          </p:nvSpPr>
          <p:spPr bwMode="auto">
            <a:xfrm>
              <a:off x="3648" y="28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33"/>
            <p:cNvSpPr>
              <a:spLocks noChangeShapeType="1"/>
            </p:cNvSpPr>
            <p:nvPr/>
          </p:nvSpPr>
          <p:spPr bwMode="auto">
            <a:xfrm>
              <a:off x="3552" y="288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34"/>
            <p:cNvSpPr>
              <a:spLocks noChangeShapeType="1"/>
            </p:cNvSpPr>
            <p:nvPr/>
          </p:nvSpPr>
          <p:spPr bwMode="auto">
            <a:xfrm flipH="1">
              <a:off x="3504" y="288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5" name="Line 35"/>
            <p:cNvSpPr>
              <a:spLocks noChangeShapeType="1"/>
            </p:cNvSpPr>
            <p:nvPr/>
          </p:nvSpPr>
          <p:spPr bwMode="auto">
            <a:xfrm>
              <a:off x="3648" y="288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6" name="Line 36"/>
            <p:cNvSpPr>
              <a:spLocks noChangeShapeType="1"/>
            </p:cNvSpPr>
            <p:nvPr/>
          </p:nvSpPr>
          <p:spPr bwMode="auto">
            <a:xfrm flipH="1">
              <a:off x="672" y="312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7" name="Line 37"/>
            <p:cNvSpPr>
              <a:spLocks noChangeShapeType="1"/>
            </p:cNvSpPr>
            <p:nvPr/>
          </p:nvSpPr>
          <p:spPr bwMode="auto">
            <a:xfrm flipH="1">
              <a:off x="672" y="31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8" name="Line 38"/>
            <p:cNvSpPr>
              <a:spLocks noChangeShapeType="1"/>
            </p:cNvSpPr>
            <p:nvPr/>
          </p:nvSpPr>
          <p:spPr bwMode="auto">
            <a:xfrm>
              <a:off x="816" y="31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9" name="Line 39"/>
            <p:cNvSpPr>
              <a:spLocks noChangeShapeType="1"/>
            </p:cNvSpPr>
            <p:nvPr/>
          </p:nvSpPr>
          <p:spPr bwMode="auto">
            <a:xfrm flipV="1">
              <a:off x="2448" y="32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0" name="Line 40"/>
            <p:cNvSpPr>
              <a:spLocks noChangeShapeType="1"/>
            </p:cNvSpPr>
            <p:nvPr/>
          </p:nvSpPr>
          <p:spPr bwMode="auto">
            <a:xfrm flipV="1">
              <a:off x="1008" y="2976"/>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1" name="Line 41"/>
            <p:cNvSpPr>
              <a:spLocks noChangeShapeType="1"/>
            </p:cNvSpPr>
            <p:nvPr/>
          </p:nvSpPr>
          <p:spPr bwMode="auto">
            <a:xfrm>
              <a:off x="1008" y="307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2" name="Line 42"/>
            <p:cNvSpPr>
              <a:spLocks noChangeShapeType="1"/>
            </p:cNvSpPr>
            <p:nvPr/>
          </p:nvSpPr>
          <p:spPr bwMode="auto">
            <a:xfrm flipH="1">
              <a:off x="1008" y="292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3" name="Line 43"/>
            <p:cNvSpPr>
              <a:spLocks noChangeShapeType="1"/>
            </p:cNvSpPr>
            <p:nvPr/>
          </p:nvSpPr>
          <p:spPr bwMode="auto">
            <a:xfrm>
              <a:off x="1008" y="307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4" name="Line 44"/>
            <p:cNvSpPr>
              <a:spLocks noChangeShapeType="1"/>
            </p:cNvSpPr>
            <p:nvPr/>
          </p:nvSpPr>
          <p:spPr bwMode="auto">
            <a:xfrm>
              <a:off x="3456" y="2928"/>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5" name="Line 45"/>
            <p:cNvSpPr>
              <a:spLocks noChangeShapeType="1"/>
            </p:cNvSpPr>
            <p:nvPr/>
          </p:nvSpPr>
          <p:spPr bwMode="auto">
            <a:xfrm flipH="1">
              <a:off x="3504" y="307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6" name="AutoShape 46"/>
            <p:cNvSpPr>
              <a:spLocks noChangeArrowheads="1"/>
            </p:cNvSpPr>
            <p:nvPr/>
          </p:nvSpPr>
          <p:spPr bwMode="auto">
            <a:xfrm>
              <a:off x="2112" y="2688"/>
              <a:ext cx="144" cy="288"/>
            </a:xfrm>
            <a:prstGeom prst="upDownArrow">
              <a:avLst>
                <a:gd name="adj1" fmla="val 50000"/>
                <a:gd name="adj2" fmla="val 4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7" name="AutoShape 47"/>
            <p:cNvSpPr>
              <a:spLocks noChangeArrowheads="1"/>
            </p:cNvSpPr>
            <p:nvPr/>
          </p:nvSpPr>
          <p:spPr bwMode="auto">
            <a:xfrm>
              <a:off x="3216" y="2880"/>
              <a:ext cx="96" cy="96"/>
            </a:xfrm>
            <a:prstGeom prst="upDownArrow">
              <a:avLst>
                <a:gd name="adj1" fmla="val 50000"/>
                <a:gd name="adj2" fmla="val 2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8" name="AutoShape 48"/>
            <p:cNvSpPr>
              <a:spLocks noChangeArrowheads="1"/>
            </p:cNvSpPr>
            <p:nvPr/>
          </p:nvSpPr>
          <p:spPr bwMode="auto">
            <a:xfrm>
              <a:off x="3744" y="2496"/>
              <a:ext cx="525" cy="144"/>
            </a:xfrm>
            <a:prstGeom prst="leftRightArrow">
              <a:avLst>
                <a:gd name="adj1" fmla="val 50000"/>
                <a:gd name="adj2" fmla="val 7291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9" name="Text Box 49"/>
            <p:cNvSpPr txBox="1">
              <a:spLocks noChangeArrowheads="1"/>
            </p:cNvSpPr>
            <p:nvPr/>
          </p:nvSpPr>
          <p:spPr bwMode="auto">
            <a:xfrm>
              <a:off x="4301" y="2448"/>
              <a:ext cx="63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latin typeface="Tahoma" pitchFamily="34" charset="0"/>
                </a:rPr>
                <a:t>外围设备</a:t>
              </a:r>
            </a:p>
          </p:txBody>
        </p:sp>
        <p:sp>
          <p:nvSpPr>
            <p:cNvPr id="27700" name="Text Box 50"/>
            <p:cNvSpPr txBox="1">
              <a:spLocks noChangeArrowheads="1"/>
            </p:cNvSpPr>
            <p:nvPr/>
          </p:nvSpPr>
          <p:spPr bwMode="auto">
            <a:xfrm>
              <a:off x="2640" y="3072"/>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数据总线</a:t>
              </a:r>
            </a:p>
          </p:txBody>
        </p:sp>
      </p:grpSp>
      <p:sp>
        <p:nvSpPr>
          <p:cNvPr id="29747" name="Text Box 51"/>
          <p:cNvSpPr txBox="1">
            <a:spLocks noChangeArrowheads="1"/>
          </p:cNvSpPr>
          <p:nvPr/>
        </p:nvSpPr>
        <p:spPr bwMode="auto">
          <a:xfrm>
            <a:off x="395288" y="5805488"/>
            <a:ext cx="8208962" cy="8318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此处的总线称为“片总线”，是微处理器的引脚信号，它是连接微处理器同内存储器、</a:t>
            </a:r>
            <a:r>
              <a:rPr lang="en-US" altLang="zh-CN" sz="2400" b="1"/>
              <a:t>I/O</a:t>
            </a:r>
            <a:r>
              <a:rPr lang="zh-CN" altLang="en-US" sz="2400" b="1"/>
              <a:t>接口电路之间的连接纽带。</a:t>
            </a:r>
          </a:p>
        </p:txBody>
      </p:sp>
      <p:sp>
        <p:nvSpPr>
          <p:cNvPr id="27654" name="Rectangle 52"/>
          <p:cNvSpPr>
            <a:spLocks noChangeArrowheads="1"/>
          </p:cNvSpPr>
          <p:nvPr/>
        </p:nvSpPr>
        <p:spPr bwMode="auto">
          <a:xfrm>
            <a:off x="684213" y="1773238"/>
            <a:ext cx="6192837" cy="37433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47"/>
                                        </p:tgtEl>
                                        <p:attrNameLst>
                                          <p:attrName>style.visibility</p:attrName>
                                        </p:attrNameLst>
                                      </p:cBhvr>
                                      <p:to>
                                        <p:strVal val="visible"/>
                                      </p:to>
                                    </p:set>
                                    <p:animEffect transition="in" filter="blinds(horizontal)">
                                      <p:cBhvr>
                                        <p:cTn id="7" dur="500"/>
                                        <p:tgtEl>
                                          <p:spTgt spid="2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kumimoji="1" lang="zh-CN" altLang="en-US" b="1" dirty="0" smtClean="0">
                <a:solidFill>
                  <a:schemeClr val="tx1"/>
                </a:solidFill>
              </a:rPr>
              <a:t>由三类总线构成的微机系统</a:t>
            </a:r>
          </a:p>
        </p:txBody>
      </p:sp>
      <p:sp>
        <p:nvSpPr>
          <p:cNvPr id="34819" name="Rectangle 3"/>
          <p:cNvSpPr>
            <a:spLocks noGrp="1" noChangeArrowheads="1"/>
          </p:cNvSpPr>
          <p:nvPr>
            <p:ph type="body" sz="half" idx="1"/>
          </p:nvPr>
        </p:nvSpPr>
        <p:spPr>
          <a:xfrm>
            <a:off x="250825" y="4221163"/>
            <a:ext cx="8713788" cy="2447925"/>
          </a:xfrm>
        </p:spPr>
        <p:txBody>
          <a:bodyPr/>
          <a:lstStyle/>
          <a:p>
            <a:pPr eaLnBrk="1" hangingPunct="1">
              <a:lnSpc>
                <a:spcPct val="90000"/>
              </a:lnSpc>
            </a:pPr>
            <a:r>
              <a:rPr kumimoji="1" lang="zh-CN" altLang="en-US" sz="2400" smtClean="0">
                <a:solidFill>
                  <a:srgbClr val="CC0000"/>
                </a:solidFill>
              </a:rPr>
              <a:t>片总线：</a:t>
            </a:r>
            <a:r>
              <a:rPr kumimoji="1" lang="zh-CN" altLang="en-US" sz="2400" smtClean="0"/>
              <a:t>又称元件级总线</a:t>
            </a:r>
          </a:p>
          <a:p>
            <a:pPr eaLnBrk="1" hangingPunct="1">
              <a:lnSpc>
                <a:spcPct val="90000"/>
              </a:lnSpc>
            </a:pPr>
            <a:r>
              <a:rPr kumimoji="1" lang="zh-CN" altLang="en-US" sz="2400" smtClean="0">
                <a:solidFill>
                  <a:srgbClr val="CC0000"/>
                </a:solidFill>
              </a:rPr>
              <a:t>内总线：</a:t>
            </a:r>
            <a:r>
              <a:rPr kumimoji="1" lang="zh-CN" altLang="en-US" sz="2400" smtClean="0"/>
              <a:t>又称系统总线、微机总线、板级总线</a:t>
            </a:r>
          </a:p>
          <a:p>
            <a:pPr lvl="1" eaLnBrk="1" hangingPunct="1">
              <a:lnSpc>
                <a:spcPct val="90000"/>
              </a:lnSpc>
            </a:pPr>
            <a:r>
              <a:rPr kumimoji="1" lang="zh-CN" altLang="en-US" sz="2400" smtClean="0"/>
              <a:t>微型计算机系统中各插件之间的信息传输通路。</a:t>
            </a:r>
          </a:p>
          <a:p>
            <a:pPr eaLnBrk="1" hangingPunct="1">
              <a:lnSpc>
                <a:spcPct val="90000"/>
              </a:lnSpc>
            </a:pPr>
            <a:r>
              <a:rPr kumimoji="1" lang="zh-CN" altLang="en-US" sz="2400" smtClean="0">
                <a:solidFill>
                  <a:srgbClr val="CC0000"/>
                </a:solidFill>
              </a:rPr>
              <a:t>外总线：</a:t>
            </a:r>
            <a:r>
              <a:rPr kumimoji="1" lang="zh-CN" altLang="en-US" sz="2400" smtClean="0"/>
              <a:t>又称通信总线。</a:t>
            </a:r>
          </a:p>
          <a:p>
            <a:pPr lvl="1" eaLnBrk="1" hangingPunct="1">
              <a:lnSpc>
                <a:spcPct val="90000"/>
              </a:lnSpc>
            </a:pPr>
            <a:r>
              <a:rPr lang="zh-CN" altLang="en-US" sz="2400" smtClean="0"/>
              <a:t>微型计算机系统之间，或是微型计算机系统与其它系统之间的</a:t>
            </a:r>
            <a:r>
              <a:rPr kumimoji="1" lang="zh-CN" altLang="en-US" sz="2400" smtClean="0"/>
              <a:t>信息传输通路。</a:t>
            </a:r>
          </a:p>
        </p:txBody>
      </p:sp>
      <p:pic>
        <p:nvPicPr>
          <p:cNvPr id="297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125538"/>
            <a:ext cx="7056438"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lide(fromBottom)">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slide(fromBottom)">
                                      <p:cBhvr>
                                        <p:cTn id="12" dur="500"/>
                                        <p:tgtEl>
                                          <p:spTgt spid="34819">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slide(fromBottom)">
                                      <p:cBhvr>
                                        <p:cTn id="15" dur="500"/>
                                        <p:tgtEl>
                                          <p:spTgt spid="348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4819">
                                            <p:txEl>
                                              <p:pRg st="3" end="3"/>
                                            </p:txEl>
                                          </p:spTgt>
                                        </p:tgtEl>
                                        <p:attrNameLst>
                                          <p:attrName>style.visibility</p:attrName>
                                        </p:attrNameLst>
                                      </p:cBhvr>
                                      <p:to>
                                        <p:strVal val="visible"/>
                                      </p:to>
                                    </p:set>
                                    <p:animEffect transition="in" filter="slide(fromBottom)">
                                      <p:cBhvr>
                                        <p:cTn id="20" dur="500"/>
                                        <p:tgtEl>
                                          <p:spTgt spid="34819">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slide(fromBottom)">
                                      <p:cBhvr>
                                        <p:cTn id="23"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0825" y="188913"/>
            <a:ext cx="8642350" cy="719137"/>
          </a:xfrm>
        </p:spPr>
        <p:txBody>
          <a:bodyPr/>
          <a:lstStyle/>
          <a:p>
            <a:pPr eaLnBrk="1" hangingPunct="1"/>
            <a:r>
              <a:rPr lang="zh-CN" altLang="en-US" smtClean="0"/>
              <a:t>成绩考核</a:t>
            </a:r>
          </a:p>
        </p:txBody>
      </p:sp>
      <p:sp>
        <p:nvSpPr>
          <p:cNvPr id="8195" name="Rectangle 3"/>
          <p:cNvSpPr>
            <a:spLocks noGrp="1" noChangeArrowheads="1"/>
          </p:cNvSpPr>
          <p:nvPr>
            <p:ph type="body" idx="1"/>
          </p:nvPr>
        </p:nvSpPr>
        <p:spPr>
          <a:xfrm>
            <a:off x="250825" y="1196975"/>
            <a:ext cx="8642350" cy="5327650"/>
          </a:xfrm>
        </p:spPr>
        <p:txBody>
          <a:bodyPr/>
          <a:lstStyle/>
          <a:p>
            <a:pPr eaLnBrk="1" hangingPunct="1"/>
            <a:r>
              <a:rPr lang="zh-CN" altLang="en-US" dirty="0" smtClean="0"/>
              <a:t>期末考试（开卷）：</a:t>
            </a:r>
            <a:r>
              <a:rPr lang="en-US" altLang="zh-CN" dirty="0" smtClean="0"/>
              <a:t>65</a:t>
            </a:r>
            <a:r>
              <a:rPr lang="zh-CN" altLang="en-US" dirty="0" smtClean="0"/>
              <a:t>％</a:t>
            </a:r>
          </a:p>
          <a:p>
            <a:pPr eaLnBrk="1" hangingPunct="1"/>
            <a:r>
              <a:rPr lang="zh-CN" altLang="en-US" dirty="0" smtClean="0"/>
              <a:t>作业（</a:t>
            </a:r>
            <a:r>
              <a:rPr lang="en-US" altLang="zh-CN" dirty="0" smtClean="0"/>
              <a:t>+</a:t>
            </a:r>
            <a:r>
              <a:rPr lang="zh-CN" altLang="en-US" dirty="0" smtClean="0"/>
              <a:t>课堂练习）：</a:t>
            </a:r>
            <a:r>
              <a:rPr lang="en-US" altLang="zh-CN" dirty="0" smtClean="0"/>
              <a:t>15%</a:t>
            </a:r>
          </a:p>
          <a:p>
            <a:pPr eaLnBrk="1" hangingPunct="1"/>
            <a:r>
              <a:rPr lang="zh-CN" altLang="en-US" dirty="0" smtClean="0"/>
              <a:t>实验：</a:t>
            </a:r>
            <a:r>
              <a:rPr lang="en-US" altLang="zh-CN" dirty="0" smtClean="0"/>
              <a:t>20</a:t>
            </a:r>
            <a:r>
              <a:rPr lang="zh-CN" altLang="en-US" dirty="0" smtClean="0"/>
              <a:t>％</a:t>
            </a:r>
          </a:p>
          <a:p>
            <a:pPr marL="0" indent="0" eaLnBrk="1" hangingPunct="1">
              <a:buNone/>
            </a:pPr>
            <a:endParaRPr lang="zh-CN" altLang="en-US" b="0" dirty="0" smtClean="0"/>
          </a:p>
          <a:p>
            <a:pPr eaLnBrk="1" hangingPunct="1"/>
            <a:r>
              <a:rPr lang="zh-CN" altLang="en-US" b="0" dirty="0" smtClean="0"/>
              <a:t>教师</a:t>
            </a:r>
          </a:p>
          <a:p>
            <a:pPr lvl="1" eaLnBrk="1" hangingPunct="1"/>
            <a:r>
              <a:rPr lang="zh-CN" altLang="en-US" b="0" dirty="0" smtClean="0"/>
              <a:t>王行甫</a:t>
            </a:r>
            <a:r>
              <a:rPr lang="zh-CN" altLang="en-US" b="0" dirty="0" smtClean="0"/>
              <a:t>（</a:t>
            </a:r>
            <a:r>
              <a:rPr lang="en-US" altLang="zh-CN" b="0" dirty="0" smtClean="0">
                <a:hlinkClick r:id="rId2"/>
              </a:rPr>
              <a:t>Wangxfu@ustc.edu.cn</a:t>
            </a:r>
            <a:r>
              <a:rPr lang="zh-CN" altLang="en-US" b="0" dirty="0" smtClean="0"/>
              <a:t>，</a:t>
            </a:r>
            <a:r>
              <a:rPr lang="en-US" altLang="zh-CN" b="0" dirty="0" smtClean="0"/>
              <a:t>0551-63607858</a:t>
            </a:r>
            <a:r>
              <a:rPr lang="zh-CN" altLang="en-US" b="0" dirty="0" smtClean="0"/>
              <a:t>）</a:t>
            </a:r>
            <a:endParaRPr lang="zh-CN" altLang="en-US" b="0" dirty="0" smtClean="0"/>
          </a:p>
          <a:p>
            <a:pPr eaLnBrk="1" hangingPunct="1"/>
            <a:r>
              <a:rPr lang="zh-CN" altLang="en-US" b="0" dirty="0" smtClean="0"/>
              <a:t>助教</a:t>
            </a:r>
            <a:r>
              <a:rPr lang="zh-CN" altLang="en-US" b="0" dirty="0" smtClean="0"/>
              <a:t>信息</a:t>
            </a:r>
            <a:endParaRPr lang="zh-CN" altLang="en-US" b="0" dirty="0" smtClean="0"/>
          </a:p>
          <a:p>
            <a:pPr lvl="1" eaLnBrk="1" hangingPunct="1"/>
            <a:r>
              <a:rPr lang="zh-CN" altLang="en-US" b="0" dirty="0" smtClean="0"/>
              <a:t>解鹏飞，</a:t>
            </a:r>
            <a:r>
              <a:rPr lang="en-US" altLang="zh-CN" b="0" dirty="0"/>
              <a:t>pengfeix@mail.ustc.edu.cn</a:t>
            </a:r>
            <a:r>
              <a:rPr lang="en-US" altLang="zh-CN" b="0" dirty="0" smtClean="0"/>
              <a:t> </a:t>
            </a:r>
          </a:p>
          <a:p>
            <a:pPr lvl="1" eaLnBrk="1" hangingPunct="1"/>
            <a:r>
              <a:rPr lang="zh-CN" altLang="en-US" b="0" dirty="0" smtClean="0"/>
              <a:t>吴为岂，</a:t>
            </a:r>
            <a:r>
              <a:rPr lang="en-US" altLang="zh-CN" b="0" dirty="0" smtClean="0"/>
              <a:t>wwqacmy@mail.ustc.edu.cn</a:t>
            </a:r>
            <a:endParaRPr lang="en-US" altLang="zh-CN" b="0" dirty="0"/>
          </a:p>
          <a:p>
            <a:pPr lvl="1" eaLnBrk="1" hangingPunct="1"/>
            <a:endParaRPr lang="en-US" altLang="zh-CN" b="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8" y="274638"/>
            <a:ext cx="8785225" cy="633412"/>
          </a:xfrm>
        </p:spPr>
        <p:txBody>
          <a:bodyPr/>
          <a:lstStyle/>
          <a:p>
            <a:pPr algn="l" eaLnBrk="1" hangingPunct="1"/>
            <a:r>
              <a:rPr lang="zh-CN" altLang="en-US" sz="3600" dirty="0" smtClean="0"/>
              <a:t>微处理器家族的兼容性</a:t>
            </a:r>
            <a:r>
              <a:rPr lang="en-US" altLang="zh-CN" sz="3600" dirty="0" smtClean="0"/>
              <a:t>(compatibility)</a:t>
            </a:r>
          </a:p>
        </p:txBody>
      </p:sp>
      <p:sp>
        <p:nvSpPr>
          <p:cNvPr id="41987" name="Rectangle 3"/>
          <p:cNvSpPr>
            <a:spLocks noGrp="1" noChangeArrowheads="1"/>
          </p:cNvSpPr>
          <p:nvPr>
            <p:ph type="body" idx="1"/>
          </p:nvPr>
        </p:nvSpPr>
        <p:spPr/>
        <p:txBody>
          <a:bodyPr/>
          <a:lstStyle/>
          <a:p>
            <a:pPr eaLnBrk="1" hangingPunct="1">
              <a:spcBef>
                <a:spcPct val="0"/>
              </a:spcBef>
            </a:pPr>
            <a:r>
              <a:rPr kumimoji="1" lang="zh-CN" altLang="en-US" dirty="0" smtClean="0"/>
              <a:t>向上兼容</a:t>
            </a:r>
          </a:p>
          <a:p>
            <a:pPr lvl="1" eaLnBrk="1" hangingPunct="1"/>
            <a:r>
              <a:rPr kumimoji="1" lang="zh-CN" altLang="en-US" dirty="0" smtClean="0"/>
              <a:t>在多机种同时存在的情况下，为某个档次机种编制的软件能够不加修改地运行在比它高档的机种上</a:t>
            </a:r>
          </a:p>
          <a:p>
            <a:pPr eaLnBrk="1" hangingPunct="1"/>
            <a:endParaRPr kumimoji="1" lang="zh-CN" altLang="en-US" dirty="0" smtClean="0"/>
          </a:p>
          <a:p>
            <a:pPr eaLnBrk="1" hangingPunct="1"/>
            <a:r>
              <a:rPr kumimoji="1" lang="zh-CN" altLang="en-US" dirty="0" smtClean="0"/>
              <a:t>向后兼容</a:t>
            </a:r>
          </a:p>
          <a:p>
            <a:pPr lvl="1" eaLnBrk="1" hangingPunct="1"/>
            <a:r>
              <a:rPr kumimoji="1" lang="zh-CN" altLang="en-US" dirty="0" smtClean="0"/>
              <a:t>为某个时期生产的机种编制的软件能够不加修改地运行在它之后新生产的机种上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41987">
                                            <p:txEl>
                                              <p:pRg st="3" end="3"/>
                                            </p:txEl>
                                          </p:spTgt>
                                        </p:tgtEl>
                                        <p:attrNameLst>
                                          <p:attrName>style.visibility</p:attrName>
                                        </p:attrNameLst>
                                      </p:cBhvr>
                                      <p:to>
                                        <p:strVal val="visible"/>
                                      </p:to>
                                    </p:set>
                                    <p:animEffect transition="in" filter="slide(fromBottom)">
                                      <p:cBhvr>
                                        <p:cTn id="7" dur="500"/>
                                        <p:tgtEl>
                                          <p:spTgt spid="4198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1987">
                                            <p:txEl>
                                              <p:pRg st="4" end="4"/>
                                            </p:txEl>
                                          </p:spTgt>
                                        </p:tgtEl>
                                        <p:attrNameLst>
                                          <p:attrName>style.visibility</p:attrName>
                                        </p:attrNameLst>
                                      </p:cBhvr>
                                      <p:to>
                                        <p:strVal val="visible"/>
                                      </p:to>
                                    </p:set>
                                    <p:animEffect transition="in" filter="slide(fromBottom)">
                                      <p:cBhvr>
                                        <p:cTn id="10"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dirty="0"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smtClean="0">
                <a:solidFill>
                  <a:srgbClr val="008000"/>
                </a:solidFill>
              </a:rPr>
              <a:t>数制</a:t>
            </a:r>
            <a:endParaRPr lang="en-US" altLang="zh-CN" sz="3200" dirty="0" smtClean="0">
              <a:solidFill>
                <a:srgbClr val="008000"/>
              </a:solidFill>
            </a:endParaRPr>
          </a:p>
          <a:p>
            <a:pPr marL="742950" lvl="2" indent="-342900" eaLnBrk="1" hangingPunct="1"/>
            <a:r>
              <a:rPr lang="zh-CN" altLang="en-US" sz="3200" dirty="0">
                <a:solidFill>
                  <a:srgbClr val="008000"/>
                </a:solidFill>
              </a:rPr>
              <a:t>课后阅读</a:t>
            </a: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lvl="1" eaLnBrk="1" hangingPunct="1"/>
            <a:r>
              <a:rPr lang="zh-CN" altLang="en-US" sz="3200" dirty="0" smtClean="0">
                <a:solidFill>
                  <a:srgbClr val="008000"/>
                </a:solidFill>
              </a:rPr>
              <a:t>课后阅读</a:t>
            </a:r>
            <a:endParaRPr lang="zh-CN" altLang="en-US" sz="3200" dirty="0">
              <a:solidFill>
                <a:srgbClr val="008000"/>
              </a:solidFill>
            </a:endParaRPr>
          </a:p>
          <a:p>
            <a:pPr eaLnBrk="1" hangingPunct="1"/>
            <a:r>
              <a:rPr lang="zh-CN" altLang="en-US" sz="3200" dirty="0" smtClean="0"/>
              <a:t>主板简介</a:t>
            </a:r>
            <a:endParaRPr lang="en-US" altLang="zh-CN" sz="3200" dirty="0" smtClean="0"/>
          </a:p>
          <a:p>
            <a:pPr eaLnBrk="1" hangingPunct="1"/>
            <a:r>
              <a:rPr lang="zh-CN" altLang="en-US" sz="3200" dirty="0"/>
              <a:t>芯片组简介</a:t>
            </a:r>
            <a:endParaRPr lang="en-US" altLang="zh-CN" sz="3200" dirty="0"/>
          </a:p>
        </p:txBody>
      </p:sp>
    </p:spTree>
    <p:extLst>
      <p:ext uri="{BB962C8B-B14F-4D97-AF65-F5344CB8AC3E}">
        <p14:creationId xmlns:p14="http://schemas.microsoft.com/office/powerpoint/2010/main" val="93305985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a:solidFill>
                  <a:srgbClr val="008000"/>
                </a:solidFill>
              </a:rPr>
              <a:t>数制</a:t>
            </a:r>
            <a:endParaRPr lang="en-US" altLang="zh-CN" sz="3200" dirty="0">
              <a:solidFill>
                <a:srgbClr val="008000"/>
              </a:solidFill>
            </a:endParaRPr>
          </a:p>
          <a:p>
            <a:pPr eaLnBrk="1" hangingPunct="1"/>
            <a:r>
              <a:rPr lang="zh-CN" altLang="en-US" sz="3200" dirty="0">
                <a:solidFill>
                  <a:srgbClr val="008000"/>
                </a:solidFill>
              </a:rPr>
              <a:t>计算机数据格式</a:t>
            </a:r>
          </a:p>
          <a:p>
            <a:pPr eaLnBrk="1" hangingPunct="1"/>
            <a:r>
              <a:rPr lang="zh-CN" altLang="en-US" sz="3200" dirty="0" smtClean="0">
                <a:solidFill>
                  <a:srgbClr val="CC0000"/>
                </a:solidFill>
              </a:rPr>
              <a:t>主板简介</a:t>
            </a:r>
            <a:endParaRPr lang="en-US" altLang="zh-CN" sz="3200" dirty="0" smtClean="0">
              <a:solidFill>
                <a:srgbClr val="CC0000"/>
              </a:solidFill>
            </a:endParaRPr>
          </a:p>
          <a:p>
            <a:pPr eaLnBrk="1" hangingPunct="1"/>
            <a:r>
              <a:rPr lang="zh-CN" altLang="en-US" sz="3200" dirty="0"/>
              <a:t>芯片组简介</a:t>
            </a:r>
            <a:endParaRPr lang="en-US" altLang="zh-CN" sz="3200" dirty="0"/>
          </a:p>
        </p:txBody>
      </p:sp>
    </p:spTree>
    <p:extLst>
      <p:ext uri="{BB962C8B-B14F-4D97-AF65-F5344CB8AC3E}">
        <p14:creationId xmlns:p14="http://schemas.microsoft.com/office/powerpoint/2010/main" val="176670613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0825" y="188913"/>
            <a:ext cx="8642350" cy="719137"/>
          </a:xfrm>
        </p:spPr>
        <p:txBody>
          <a:bodyPr/>
          <a:lstStyle/>
          <a:p>
            <a:pPr eaLnBrk="1" hangingPunct="1"/>
            <a:r>
              <a:rPr lang="zh-CN" altLang="en-US" dirty="0" smtClean="0"/>
              <a:t>主板的组成</a:t>
            </a:r>
          </a:p>
        </p:txBody>
      </p:sp>
      <p:sp>
        <p:nvSpPr>
          <p:cNvPr id="59395" name="Rectangle 3"/>
          <p:cNvSpPr>
            <a:spLocks noGrp="1" noChangeArrowheads="1"/>
          </p:cNvSpPr>
          <p:nvPr>
            <p:ph type="body" idx="1"/>
          </p:nvPr>
        </p:nvSpPr>
        <p:spPr>
          <a:xfrm>
            <a:off x="250825" y="1066800"/>
            <a:ext cx="8713788" cy="5543550"/>
          </a:xfrm>
        </p:spPr>
        <p:txBody>
          <a:bodyPr/>
          <a:lstStyle/>
          <a:p>
            <a:pPr eaLnBrk="1" hangingPunct="1">
              <a:defRPr/>
            </a:pPr>
            <a:r>
              <a:rPr lang="zh-CN" altLang="en-US" sz="2400" dirty="0" smtClean="0"/>
              <a:t>主板（</a:t>
            </a:r>
            <a:r>
              <a:rPr lang="en-US" altLang="zh-CN" sz="2400" dirty="0" smtClean="0"/>
              <a:t>Main Board</a:t>
            </a:r>
            <a:r>
              <a:rPr lang="zh-CN" altLang="en-US" sz="2400" dirty="0" smtClean="0"/>
              <a:t>，</a:t>
            </a:r>
            <a:r>
              <a:rPr lang="en-US" altLang="zh-CN" sz="2400" dirty="0" smtClean="0"/>
              <a:t>Mother Board</a:t>
            </a:r>
            <a:r>
              <a:rPr lang="zh-CN" altLang="en-US" sz="2400" dirty="0" smtClean="0"/>
              <a:t>，</a:t>
            </a:r>
            <a:r>
              <a:rPr lang="en-US" altLang="zh-CN" sz="2400" dirty="0" smtClean="0"/>
              <a:t>System Board</a:t>
            </a:r>
            <a:r>
              <a:rPr lang="zh-CN" altLang="en-US" sz="2400" dirty="0" smtClean="0"/>
              <a:t>）</a:t>
            </a:r>
          </a:p>
          <a:p>
            <a:pPr lvl="1" eaLnBrk="1" hangingPunct="1">
              <a:defRPr/>
            </a:pPr>
            <a:r>
              <a:rPr lang="zh-CN" altLang="en-US" sz="2400" dirty="0" smtClean="0"/>
              <a:t>完成电脑系统的管理和协调各部件工作。</a:t>
            </a:r>
          </a:p>
          <a:p>
            <a:pPr marL="533400" indent="-533400" eaLnBrk="1" hangingPunct="1">
              <a:defRPr/>
            </a:pPr>
            <a:r>
              <a:rPr lang="zh-CN" altLang="en-US" sz="2400" dirty="0" smtClean="0"/>
              <a:t>主板主要由以下几个部分组成：</a:t>
            </a:r>
          </a:p>
          <a:p>
            <a:pPr marL="914400" lvl="1" indent="-457200" eaLnBrk="1" hangingPunct="1">
              <a:buFontTx/>
              <a:buAutoNum type="arabicPeriod"/>
              <a:defRPr/>
            </a:pPr>
            <a:r>
              <a:rPr lang="en-US" altLang="zh-CN" sz="2400" dirty="0" smtClean="0"/>
              <a:t>CPU</a:t>
            </a:r>
            <a:r>
              <a:rPr lang="zh-CN" altLang="en-US" sz="2400" dirty="0" smtClean="0"/>
              <a:t>插槽</a:t>
            </a:r>
            <a:r>
              <a:rPr lang="en-US" altLang="zh-CN" sz="2400" dirty="0" smtClean="0"/>
              <a:t>[</a:t>
            </a:r>
            <a:r>
              <a:rPr lang="zh-CN" altLang="en-US" sz="2400" dirty="0" smtClean="0"/>
              <a:t>插座</a:t>
            </a:r>
            <a:r>
              <a:rPr lang="en-US" altLang="zh-CN" sz="2400" dirty="0" smtClean="0"/>
              <a:t>]</a:t>
            </a:r>
          </a:p>
          <a:p>
            <a:pPr marL="914400" lvl="1" indent="-457200" eaLnBrk="1" hangingPunct="1">
              <a:buFontTx/>
              <a:buAutoNum type="arabicPeriod"/>
              <a:defRPr/>
            </a:pPr>
            <a:r>
              <a:rPr lang="zh-CN" altLang="en-US" sz="2400" dirty="0" smtClean="0"/>
              <a:t>内存插槽</a:t>
            </a:r>
          </a:p>
          <a:p>
            <a:pPr marL="914400" lvl="1" indent="-457200" eaLnBrk="1" hangingPunct="1">
              <a:buFontTx/>
              <a:buAutoNum type="arabicPeriod"/>
              <a:defRPr/>
            </a:pPr>
            <a:r>
              <a:rPr lang="zh-CN" altLang="en-US" sz="2400" dirty="0" smtClean="0"/>
              <a:t>连接硬盘机、光盘驱动器的外设接口插座（</a:t>
            </a:r>
            <a:r>
              <a:rPr lang="en-US" altLang="zh-CN" sz="2400" dirty="0" smtClean="0"/>
              <a:t>IDE</a:t>
            </a:r>
            <a:r>
              <a:rPr lang="zh-CN" altLang="en-US" sz="2400" dirty="0" smtClean="0"/>
              <a:t>接口）</a:t>
            </a:r>
          </a:p>
          <a:p>
            <a:pPr marL="914400" lvl="1" indent="-457200" eaLnBrk="1" hangingPunct="1">
              <a:buFontTx/>
              <a:buAutoNum type="arabicPeriod"/>
              <a:defRPr/>
            </a:pPr>
            <a:r>
              <a:rPr lang="en-US" altLang="zh-CN" sz="2400" dirty="0" smtClean="0"/>
              <a:t>PCI</a:t>
            </a:r>
            <a:r>
              <a:rPr lang="zh-CN" altLang="en-US" sz="2400" dirty="0" smtClean="0"/>
              <a:t>插槽、</a:t>
            </a:r>
            <a:r>
              <a:rPr lang="en-US" altLang="zh-CN" sz="2400" dirty="0" smtClean="0"/>
              <a:t>ISA</a:t>
            </a:r>
            <a:r>
              <a:rPr lang="zh-CN" altLang="en-US" sz="2400" dirty="0" smtClean="0"/>
              <a:t>插槽、 </a:t>
            </a:r>
            <a:r>
              <a:rPr lang="en-US" altLang="zh-CN" sz="2400" dirty="0" smtClean="0"/>
              <a:t>AGP</a:t>
            </a:r>
            <a:r>
              <a:rPr lang="zh-CN" altLang="en-US" sz="2400" dirty="0" smtClean="0"/>
              <a:t>插槽等接插各种接口卡所用的扩展插槽</a:t>
            </a:r>
          </a:p>
          <a:p>
            <a:pPr marL="914400" lvl="1" indent="-457200" eaLnBrk="1" hangingPunct="1">
              <a:buFontTx/>
              <a:buAutoNum type="arabicPeriod"/>
              <a:defRPr/>
            </a:pPr>
            <a:r>
              <a:rPr lang="zh-CN" altLang="en-US" sz="2400" dirty="0" smtClean="0"/>
              <a:t>主板</a:t>
            </a:r>
            <a:r>
              <a:rPr lang="en-US" altLang="zh-CN" sz="2400" dirty="0" smtClean="0"/>
              <a:t>BIOS</a:t>
            </a:r>
            <a:r>
              <a:rPr lang="zh-CN" altLang="en-US" sz="2400" dirty="0" smtClean="0"/>
              <a:t>芯片、</a:t>
            </a:r>
            <a:r>
              <a:rPr lang="en-US" altLang="zh-CN" sz="2400" dirty="0" smtClean="0"/>
              <a:t>CMOS</a:t>
            </a:r>
            <a:r>
              <a:rPr lang="zh-CN" altLang="en-US" sz="2400" dirty="0" smtClean="0"/>
              <a:t>芯片等</a:t>
            </a:r>
          </a:p>
          <a:p>
            <a:pPr marL="914400" lvl="1" indent="-457200" eaLnBrk="1" hangingPunct="1">
              <a:buFontTx/>
              <a:buAutoNum type="arabicPeriod"/>
              <a:defRPr/>
            </a:pPr>
            <a:r>
              <a:rPr lang="zh-CN" altLang="en-US" sz="2400" dirty="0" smtClean="0">
                <a:solidFill>
                  <a:srgbClr val="CC0000"/>
                </a:solidFill>
              </a:rPr>
              <a:t>控制芯片组</a:t>
            </a:r>
          </a:p>
          <a:p>
            <a:pPr marL="914400" lvl="1" indent="-457200" eaLnBrk="1" hangingPunct="1">
              <a:buFontTx/>
              <a:buAutoNum type="arabicPeriod"/>
              <a:defRPr/>
            </a:pPr>
            <a:r>
              <a:rPr lang="zh-CN" altLang="en-US" sz="2400" dirty="0" smtClean="0"/>
              <a:t>外设接口（鼠标、键盘、串</a:t>
            </a:r>
            <a:r>
              <a:rPr lang="en-US" altLang="zh-CN" sz="2400" dirty="0" smtClean="0"/>
              <a:t>/</a:t>
            </a:r>
            <a:r>
              <a:rPr lang="zh-CN" altLang="en-US" sz="2400" dirty="0" smtClean="0"/>
              <a:t>并口、</a:t>
            </a:r>
            <a:r>
              <a:rPr lang="en-US" altLang="zh-CN" sz="2400" dirty="0" smtClean="0"/>
              <a:t>USB</a:t>
            </a:r>
            <a:r>
              <a:rPr lang="zh-CN" altLang="en-US" sz="2400" dirty="0" smtClean="0"/>
              <a:t>）、电源插座等</a:t>
            </a:r>
          </a:p>
          <a:p>
            <a:pPr marL="914400" lvl="1" indent="-457200" eaLnBrk="1" hangingPunct="1">
              <a:buFontTx/>
              <a:buAutoNum type="arabicPeriod"/>
              <a:defRPr/>
            </a:pPr>
            <a:r>
              <a:rPr lang="zh-CN" altLang="en-US" sz="2400" dirty="0" smtClean="0"/>
              <a:t>跳线和开关、电池、电容、电阻，等等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395">
                                            <p:txEl>
                                              <p:pRg st="3" end="3"/>
                                            </p:txEl>
                                          </p:spTgt>
                                        </p:tgtEl>
                                        <p:attrNameLst>
                                          <p:attrName>style.visibility</p:attrName>
                                        </p:attrNameLst>
                                      </p:cBhvr>
                                      <p:to>
                                        <p:strVal val="visible"/>
                                      </p:to>
                                    </p:set>
                                    <p:animEffect transition="in" filter="slide(fromBottom)">
                                      <p:cBhvr>
                                        <p:cTn id="7" dur="500"/>
                                        <p:tgtEl>
                                          <p:spTgt spid="5939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9395">
                                            <p:txEl>
                                              <p:pRg st="4" end="4"/>
                                            </p:txEl>
                                          </p:spTgt>
                                        </p:tgtEl>
                                        <p:attrNameLst>
                                          <p:attrName>style.visibility</p:attrName>
                                        </p:attrNameLst>
                                      </p:cBhvr>
                                      <p:to>
                                        <p:strVal val="visible"/>
                                      </p:to>
                                    </p:set>
                                    <p:animEffect transition="in" filter="slide(fromBottom)">
                                      <p:cBhvr>
                                        <p:cTn id="12" dur="500"/>
                                        <p:tgtEl>
                                          <p:spTgt spid="593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animEffect transition="in" filter="slide(fromBottom)">
                                      <p:cBhvr>
                                        <p:cTn id="17" dur="500"/>
                                        <p:tgtEl>
                                          <p:spTgt spid="5939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9395">
                                            <p:txEl>
                                              <p:pRg st="6" end="6"/>
                                            </p:txEl>
                                          </p:spTgt>
                                        </p:tgtEl>
                                        <p:attrNameLst>
                                          <p:attrName>style.visibility</p:attrName>
                                        </p:attrNameLst>
                                      </p:cBhvr>
                                      <p:to>
                                        <p:strVal val="visible"/>
                                      </p:to>
                                    </p:set>
                                    <p:animEffect transition="in" filter="slide(fromBottom)">
                                      <p:cBhvr>
                                        <p:cTn id="22" dur="500"/>
                                        <p:tgtEl>
                                          <p:spTgt spid="5939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9395">
                                            <p:txEl>
                                              <p:pRg st="7" end="7"/>
                                            </p:txEl>
                                          </p:spTgt>
                                        </p:tgtEl>
                                        <p:attrNameLst>
                                          <p:attrName>style.visibility</p:attrName>
                                        </p:attrNameLst>
                                      </p:cBhvr>
                                      <p:to>
                                        <p:strVal val="visible"/>
                                      </p:to>
                                    </p:set>
                                    <p:animEffect transition="in" filter="slide(fromBottom)">
                                      <p:cBhvr>
                                        <p:cTn id="27" dur="500"/>
                                        <p:tgtEl>
                                          <p:spTgt spid="5939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59395">
                                            <p:txEl>
                                              <p:pRg st="8" end="8"/>
                                            </p:txEl>
                                          </p:spTgt>
                                        </p:tgtEl>
                                        <p:attrNameLst>
                                          <p:attrName>style.visibility</p:attrName>
                                        </p:attrNameLst>
                                      </p:cBhvr>
                                      <p:to>
                                        <p:strVal val="visible"/>
                                      </p:to>
                                    </p:set>
                                    <p:animEffect transition="in" filter="slide(fromBottom)">
                                      <p:cBhvr>
                                        <p:cTn id="32" dur="500"/>
                                        <p:tgtEl>
                                          <p:spTgt spid="5939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9395">
                                            <p:txEl>
                                              <p:pRg st="9" end="9"/>
                                            </p:txEl>
                                          </p:spTgt>
                                        </p:tgtEl>
                                        <p:attrNameLst>
                                          <p:attrName>style.visibility</p:attrName>
                                        </p:attrNameLst>
                                      </p:cBhvr>
                                      <p:to>
                                        <p:strVal val="visible"/>
                                      </p:to>
                                    </p:set>
                                    <p:animEffect transition="in" filter="slide(fromBottom)">
                                      <p:cBhvr>
                                        <p:cTn id="37" dur="500"/>
                                        <p:tgtEl>
                                          <p:spTgt spid="5939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59395">
                                            <p:txEl>
                                              <p:pRg st="10" end="10"/>
                                            </p:txEl>
                                          </p:spTgt>
                                        </p:tgtEl>
                                        <p:attrNameLst>
                                          <p:attrName>style.visibility</p:attrName>
                                        </p:attrNameLst>
                                      </p:cBhvr>
                                      <p:to>
                                        <p:strVal val="visible"/>
                                      </p:to>
                                    </p:set>
                                    <p:animEffect transition="in" filter="slide(fromBottom)">
                                      <p:cBhvr>
                                        <p:cTn id="42" dur="500"/>
                                        <p:tgtEl>
                                          <p:spTgt spid="59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0825" y="188913"/>
            <a:ext cx="8642350" cy="719137"/>
          </a:xfrm>
        </p:spPr>
        <p:txBody>
          <a:bodyPr/>
          <a:lstStyle/>
          <a:p>
            <a:pPr eaLnBrk="1" hangingPunct="1"/>
            <a:endParaRPr lang="zh-CN" altLang="zh-CN" smtClean="0"/>
          </a:p>
        </p:txBody>
      </p:sp>
      <p:pic>
        <p:nvPicPr>
          <p:cNvPr id="60419" name="Picture 3" descr="p4s533-mx_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8475" y="214313"/>
            <a:ext cx="6403975" cy="6454775"/>
          </a:xfrm>
          <a:noFill/>
        </p:spPr>
      </p:pic>
      <p:sp>
        <p:nvSpPr>
          <p:cNvPr id="60420" name="Text Box 4"/>
          <p:cNvSpPr txBox="1">
            <a:spLocks noChangeArrowheads="1"/>
          </p:cNvSpPr>
          <p:nvPr/>
        </p:nvSpPr>
        <p:spPr bwMode="auto">
          <a:xfrm>
            <a:off x="8242300" y="1071563"/>
            <a:ext cx="733425" cy="4576762"/>
          </a:xfrm>
          <a:prstGeom prst="rect">
            <a:avLst/>
          </a:prstGeom>
          <a:noFill/>
          <a:ln w="9525">
            <a:noFill/>
            <a:miter lim="800000"/>
            <a:headEnd/>
            <a:tailEnd/>
          </a:ln>
          <a:effectLst/>
        </p:spPr>
        <p:txBody>
          <a:bodyPr vert="eaVert" wrap="none">
            <a:spAutoFit/>
          </a:bodyPr>
          <a:lstStyle/>
          <a:p>
            <a:pPr>
              <a:defRPr/>
            </a:pPr>
            <a:r>
              <a:rPr lang="zh-CN" altLang="en-US" sz="3600">
                <a:solidFill>
                  <a:schemeClr val="folHlink"/>
                </a:solidFill>
                <a:effectLst>
                  <a:outerShdw blurRad="38100" dist="38100" dir="2700000" algn="tl">
                    <a:srgbClr val="C0C0C0"/>
                  </a:outerShdw>
                </a:effectLst>
                <a:latin typeface="Tahoma" pitchFamily="34" charset="0"/>
              </a:rPr>
              <a:t>华硕</a:t>
            </a:r>
            <a:r>
              <a:rPr lang="en-US" altLang="zh-CN" sz="3600" b="1">
                <a:solidFill>
                  <a:schemeClr val="folHlink"/>
                </a:solidFill>
                <a:effectLst>
                  <a:outerShdw blurRad="38100" dist="38100" dir="2700000" algn="tl">
                    <a:srgbClr val="C0C0C0"/>
                  </a:outerShdw>
                </a:effectLst>
                <a:latin typeface="Tahoma" pitchFamily="34" charset="0"/>
              </a:rPr>
              <a:t>P4S533-MX</a:t>
            </a:r>
            <a:r>
              <a:rPr lang="zh-CN" altLang="en-US" sz="3600" b="1">
                <a:solidFill>
                  <a:schemeClr val="folHlink"/>
                </a:solidFill>
                <a:effectLst>
                  <a:outerShdw blurRad="38100" dist="38100" dir="2700000" algn="tl">
                    <a:srgbClr val="C0C0C0"/>
                  </a:outerShdw>
                </a:effectLst>
                <a:latin typeface="Tahoma" pitchFamily="34" charset="0"/>
              </a:rPr>
              <a:t>主板</a:t>
            </a:r>
          </a:p>
        </p:txBody>
      </p:sp>
      <p:sp>
        <p:nvSpPr>
          <p:cNvPr id="60421" name="AutoShape 5"/>
          <p:cNvSpPr>
            <a:spLocks noChangeArrowheads="1"/>
          </p:cNvSpPr>
          <p:nvPr/>
        </p:nvSpPr>
        <p:spPr bwMode="auto">
          <a:xfrm>
            <a:off x="438150" y="5065713"/>
            <a:ext cx="1470025" cy="1087437"/>
          </a:xfrm>
          <a:prstGeom prst="wedgeRoundRectCallout">
            <a:avLst>
              <a:gd name="adj1" fmla="val 179681"/>
              <a:gd name="adj2" fmla="val -39782"/>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dirty="0">
                <a:solidFill>
                  <a:srgbClr val="FFFF00"/>
                </a:solidFill>
                <a:effectLst>
                  <a:outerShdw blurRad="38100" dist="38100" dir="2700000" algn="tl">
                    <a:srgbClr val="000000"/>
                  </a:outerShdw>
                </a:effectLst>
                <a:latin typeface="Tahoma" pitchFamily="34" charset="0"/>
              </a:rPr>
              <a:t>内存条插槽</a:t>
            </a:r>
          </a:p>
        </p:txBody>
      </p:sp>
      <p:sp>
        <p:nvSpPr>
          <p:cNvPr id="60422" name="AutoShape 6"/>
          <p:cNvSpPr>
            <a:spLocks noChangeArrowheads="1"/>
          </p:cNvSpPr>
          <p:nvPr/>
        </p:nvSpPr>
        <p:spPr bwMode="auto">
          <a:xfrm>
            <a:off x="306388" y="2773363"/>
            <a:ext cx="1738312" cy="1087437"/>
          </a:xfrm>
          <a:prstGeom prst="wedgeRoundRectCallout">
            <a:avLst>
              <a:gd name="adj1" fmla="val 263426"/>
              <a:gd name="adj2" fmla="val -91898"/>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CPU</a:t>
            </a:r>
            <a:r>
              <a:rPr lang="zh-CN" altLang="en-US" sz="2800">
                <a:solidFill>
                  <a:srgbClr val="FFFF00"/>
                </a:solidFill>
                <a:effectLst>
                  <a:outerShdw blurRad="38100" dist="38100" dir="2700000" algn="tl">
                    <a:srgbClr val="000000"/>
                  </a:outerShdw>
                </a:effectLst>
                <a:latin typeface="Tahoma" pitchFamily="34" charset="0"/>
              </a:rPr>
              <a:t>风扇支架</a:t>
            </a:r>
          </a:p>
        </p:txBody>
      </p:sp>
      <p:sp>
        <p:nvSpPr>
          <p:cNvPr id="60423" name="AutoShape 7"/>
          <p:cNvSpPr>
            <a:spLocks noChangeArrowheads="1"/>
          </p:cNvSpPr>
          <p:nvPr/>
        </p:nvSpPr>
        <p:spPr bwMode="auto">
          <a:xfrm>
            <a:off x="290513" y="4008438"/>
            <a:ext cx="1738312" cy="1087437"/>
          </a:xfrm>
          <a:prstGeom prst="wedgeRoundRectCallout">
            <a:avLst>
              <a:gd name="adj1" fmla="val 71463"/>
              <a:gd name="adj2" fmla="val -81241"/>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PCI</a:t>
            </a:r>
          </a:p>
          <a:p>
            <a:pPr algn="ctr">
              <a:defRPr/>
            </a:pPr>
            <a:r>
              <a:rPr lang="zh-CN" altLang="en-US" sz="2800">
                <a:solidFill>
                  <a:srgbClr val="FFFF00"/>
                </a:solidFill>
                <a:effectLst>
                  <a:outerShdw blurRad="38100" dist="38100" dir="2700000" algn="tl">
                    <a:srgbClr val="000000"/>
                  </a:outerShdw>
                </a:effectLst>
                <a:latin typeface="Tahoma" pitchFamily="34" charset="0"/>
              </a:rPr>
              <a:t>扩展槽</a:t>
            </a:r>
          </a:p>
        </p:txBody>
      </p:sp>
      <p:sp>
        <p:nvSpPr>
          <p:cNvPr id="60424" name="AutoShape 8"/>
          <p:cNvSpPr>
            <a:spLocks noChangeArrowheads="1"/>
          </p:cNvSpPr>
          <p:nvPr/>
        </p:nvSpPr>
        <p:spPr bwMode="auto">
          <a:xfrm>
            <a:off x="452438" y="4913313"/>
            <a:ext cx="1455737" cy="1087437"/>
          </a:xfrm>
          <a:prstGeom prst="wedgeRoundRectCallout">
            <a:avLst>
              <a:gd name="adj1" fmla="val 191458"/>
              <a:gd name="adj2" fmla="val 59051"/>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IDE</a:t>
            </a:r>
            <a:r>
              <a:rPr lang="zh-CN" altLang="en-US" sz="2800">
                <a:solidFill>
                  <a:srgbClr val="FFFF00"/>
                </a:solidFill>
                <a:effectLst>
                  <a:outerShdw blurRad="38100" dist="38100" dir="2700000" algn="tl">
                    <a:srgbClr val="000000"/>
                  </a:outerShdw>
                </a:effectLst>
                <a:latin typeface="Tahoma" pitchFamily="34" charset="0"/>
              </a:rPr>
              <a:t>硬盘接口</a:t>
            </a:r>
          </a:p>
        </p:txBody>
      </p:sp>
      <p:sp>
        <p:nvSpPr>
          <p:cNvPr id="60425" name="AutoShape 9"/>
          <p:cNvSpPr>
            <a:spLocks noChangeArrowheads="1"/>
          </p:cNvSpPr>
          <p:nvPr/>
        </p:nvSpPr>
        <p:spPr bwMode="auto">
          <a:xfrm>
            <a:off x="261938" y="638175"/>
            <a:ext cx="3003550" cy="2393950"/>
          </a:xfrm>
          <a:prstGeom prst="wedgeRoundRectCallout">
            <a:avLst>
              <a:gd name="adj1" fmla="val 68606"/>
              <a:gd name="adj2" fmla="val -41046"/>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a:solidFill>
                  <a:srgbClr val="FFFF00"/>
                </a:solidFill>
                <a:effectLst>
                  <a:outerShdw blurRad="38100" dist="38100" dir="2700000" algn="tl">
                    <a:srgbClr val="000000"/>
                  </a:outerShdw>
                </a:effectLst>
                <a:latin typeface="Tahoma" pitchFamily="34" charset="0"/>
              </a:rPr>
              <a:t>各种外设接口，包括：键盘、鼠标、显示器、</a:t>
            </a:r>
            <a:r>
              <a:rPr lang="en-US" altLang="zh-CN" sz="2800">
                <a:solidFill>
                  <a:srgbClr val="FFFF00"/>
                </a:solidFill>
                <a:effectLst>
                  <a:outerShdw blurRad="38100" dist="38100" dir="2700000" algn="tl">
                    <a:srgbClr val="000000"/>
                  </a:outerShdw>
                </a:effectLst>
                <a:latin typeface="Tahoma" pitchFamily="34" charset="0"/>
              </a:rPr>
              <a:t>USB</a:t>
            </a:r>
            <a:r>
              <a:rPr lang="zh-CN" altLang="en-US" sz="2800">
                <a:solidFill>
                  <a:srgbClr val="FFFF00"/>
                </a:solidFill>
                <a:effectLst>
                  <a:outerShdw blurRad="38100" dist="38100" dir="2700000" algn="tl">
                    <a:srgbClr val="000000"/>
                  </a:outerShdw>
                </a:effectLst>
                <a:latin typeface="Tahoma" pitchFamily="34" charset="0"/>
              </a:rPr>
              <a:t>、声卡、网卡、并行口等</a:t>
            </a:r>
          </a:p>
        </p:txBody>
      </p:sp>
      <p:sp>
        <p:nvSpPr>
          <p:cNvPr id="60426" name="Oval 10"/>
          <p:cNvSpPr>
            <a:spLocks noChangeArrowheads="1"/>
          </p:cNvSpPr>
          <p:nvPr/>
        </p:nvSpPr>
        <p:spPr bwMode="auto">
          <a:xfrm>
            <a:off x="3716338" y="42863"/>
            <a:ext cx="4789487" cy="1262062"/>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7" name="Oval 11"/>
          <p:cNvSpPr>
            <a:spLocks noChangeArrowheads="1"/>
          </p:cNvSpPr>
          <p:nvPr/>
        </p:nvSpPr>
        <p:spPr bwMode="auto">
          <a:xfrm>
            <a:off x="5791200" y="2711450"/>
            <a:ext cx="1566863" cy="1262063"/>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8" name="Oval 12"/>
          <p:cNvSpPr>
            <a:spLocks noChangeArrowheads="1"/>
          </p:cNvSpPr>
          <p:nvPr/>
        </p:nvSpPr>
        <p:spPr bwMode="auto">
          <a:xfrm>
            <a:off x="3557588" y="4468813"/>
            <a:ext cx="4803775" cy="1423987"/>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29" name="Oval 13"/>
          <p:cNvSpPr>
            <a:spLocks noChangeArrowheads="1"/>
          </p:cNvSpPr>
          <p:nvPr/>
        </p:nvSpPr>
        <p:spPr bwMode="auto">
          <a:xfrm>
            <a:off x="3689350" y="5854700"/>
            <a:ext cx="2119313" cy="763588"/>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30" name="Oval 14"/>
          <p:cNvSpPr>
            <a:spLocks noChangeArrowheads="1"/>
          </p:cNvSpPr>
          <p:nvPr/>
        </p:nvSpPr>
        <p:spPr bwMode="auto">
          <a:xfrm>
            <a:off x="1741488" y="1201738"/>
            <a:ext cx="2117725" cy="2524125"/>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31" name="AutoShape 15"/>
          <p:cNvSpPr>
            <a:spLocks noChangeArrowheads="1"/>
          </p:cNvSpPr>
          <p:nvPr/>
        </p:nvSpPr>
        <p:spPr bwMode="auto">
          <a:xfrm>
            <a:off x="423863" y="5006975"/>
            <a:ext cx="1812925" cy="1044575"/>
          </a:xfrm>
          <a:prstGeom prst="wedgeRoundRectCallout">
            <a:avLst>
              <a:gd name="adj1" fmla="val 255255"/>
              <a:gd name="adj2" fmla="val -168542"/>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CPU</a:t>
            </a:r>
          </a:p>
          <a:p>
            <a:pPr algn="ctr">
              <a:defRPr/>
            </a:pPr>
            <a:r>
              <a:rPr lang="zh-CN" altLang="en-US" sz="2800">
                <a:solidFill>
                  <a:srgbClr val="FFFF00"/>
                </a:solidFill>
                <a:effectLst>
                  <a:outerShdw blurRad="38100" dist="38100" dir="2700000" algn="tl">
                    <a:srgbClr val="000000"/>
                  </a:outerShdw>
                </a:effectLst>
                <a:latin typeface="Tahoma" pitchFamily="34" charset="0"/>
              </a:rPr>
              <a:t>插槽</a:t>
            </a:r>
          </a:p>
        </p:txBody>
      </p:sp>
      <p:grpSp>
        <p:nvGrpSpPr>
          <p:cNvPr id="2" name="Group 16"/>
          <p:cNvGrpSpPr>
            <a:grpSpLocks/>
          </p:cNvGrpSpPr>
          <p:nvPr/>
        </p:nvGrpSpPr>
        <p:grpSpPr bwMode="auto">
          <a:xfrm>
            <a:off x="639763" y="2708275"/>
            <a:ext cx="5067300" cy="3559175"/>
            <a:chOff x="403" y="1706"/>
            <a:chExt cx="3192" cy="2242"/>
          </a:xfrm>
        </p:grpSpPr>
        <p:sp>
          <p:nvSpPr>
            <p:cNvPr id="35857" name="Oval 17"/>
            <p:cNvSpPr>
              <a:spLocks noChangeArrowheads="1"/>
            </p:cNvSpPr>
            <p:nvPr/>
          </p:nvSpPr>
          <p:spPr bwMode="auto">
            <a:xfrm>
              <a:off x="2608" y="1706"/>
              <a:ext cx="987" cy="79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4" name="AutoShape 18"/>
            <p:cNvSpPr>
              <a:spLocks noChangeArrowheads="1"/>
            </p:cNvSpPr>
            <p:nvPr/>
          </p:nvSpPr>
          <p:spPr bwMode="auto">
            <a:xfrm>
              <a:off x="403" y="3290"/>
              <a:ext cx="1142" cy="658"/>
            </a:xfrm>
            <a:prstGeom prst="wedgeRoundRectCallout">
              <a:avLst>
                <a:gd name="adj1" fmla="val 61995"/>
                <a:gd name="adj2" fmla="val -106384"/>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a:solidFill>
                    <a:srgbClr val="FFFF00"/>
                  </a:solidFill>
                  <a:effectLst>
                    <a:outerShdw blurRad="38100" dist="38100" dir="2700000" algn="tl">
                      <a:srgbClr val="000000"/>
                    </a:outerShdw>
                  </a:effectLst>
                  <a:latin typeface="Tahoma" pitchFamily="34" charset="0"/>
                </a:rPr>
                <a:t>控制芯片组</a:t>
              </a:r>
            </a:p>
          </p:txBody>
        </p:sp>
        <p:sp>
          <p:nvSpPr>
            <p:cNvPr id="35859" name="Oval 19"/>
            <p:cNvSpPr>
              <a:spLocks noChangeArrowheads="1"/>
            </p:cNvSpPr>
            <p:nvPr/>
          </p:nvSpPr>
          <p:spPr bwMode="auto">
            <a:xfrm>
              <a:off x="1655" y="2478"/>
              <a:ext cx="635" cy="63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60" name="Line 20"/>
            <p:cNvSpPr>
              <a:spLocks noChangeShapeType="1"/>
            </p:cNvSpPr>
            <p:nvPr/>
          </p:nvSpPr>
          <p:spPr bwMode="auto">
            <a:xfrm flipV="1">
              <a:off x="2154" y="2296"/>
              <a:ext cx="499" cy="227"/>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4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4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31"/>
                                        </p:tgtEl>
                                        <p:attrNameLst>
                                          <p:attrName>style.visibility</p:attrName>
                                        </p:attrNameLst>
                                      </p:cBhvr>
                                      <p:to>
                                        <p:strVal val="visible"/>
                                      </p:to>
                                    </p:set>
                                  </p:childTnLst>
                                  <p:subTnLst>
                                    <p:set>
                                      <p:cBhvr override="childStyle">
                                        <p:cTn dur="1" fill="hold" display="0" masterRel="nextClick" afterEffect="1"/>
                                        <p:tgtEl>
                                          <p:spTgt spid="6043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60427"/>
                                        </p:tgtEl>
                                        <p:attrNameLst>
                                          <p:attrName>style.visibility</p:attrName>
                                        </p:attrNameLst>
                                      </p:cBhvr>
                                      <p:to>
                                        <p:strVal val="visible"/>
                                      </p:to>
                                    </p:set>
                                  </p:childTnLst>
                                  <p:subTnLst>
                                    <p:set>
                                      <p:cBhvr override="childStyle">
                                        <p:cTn dur="1" fill="hold" display="0" masterRel="nextClick" afterEffect="1"/>
                                        <p:tgtEl>
                                          <p:spTgt spid="60427"/>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422"/>
                                        </p:tgtEl>
                                        <p:attrNameLst>
                                          <p:attrName>style.visibility</p:attrName>
                                        </p:attrNameLst>
                                      </p:cBhvr>
                                      <p:to>
                                        <p:strVal val="visible"/>
                                      </p:to>
                                    </p:set>
                                  </p:childTnLst>
                                  <p:subTnLst>
                                    <p:set>
                                      <p:cBhvr override="childStyle">
                                        <p:cTn dur="1" fill="hold" display="0" masterRel="nextClick" afterEffect="1"/>
                                        <p:tgtEl>
                                          <p:spTgt spid="6042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21"/>
                                        </p:tgtEl>
                                        <p:attrNameLst>
                                          <p:attrName>style.visibility</p:attrName>
                                        </p:attrNameLst>
                                      </p:cBhvr>
                                      <p:to>
                                        <p:strVal val="visible"/>
                                      </p:to>
                                    </p:set>
                                  </p:childTnLst>
                                  <p:subTnLst>
                                    <p:set>
                                      <p:cBhvr override="childStyle">
                                        <p:cTn dur="1" fill="hold" display="0" masterRel="nextClick" afterEffect="1"/>
                                        <p:tgtEl>
                                          <p:spTgt spid="60421"/>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60428"/>
                                        </p:tgtEl>
                                        <p:attrNameLst>
                                          <p:attrName>style.visibility</p:attrName>
                                        </p:attrNameLst>
                                      </p:cBhvr>
                                      <p:to>
                                        <p:strVal val="visible"/>
                                      </p:to>
                                    </p:set>
                                  </p:childTnLst>
                                  <p:subTnLst>
                                    <p:set>
                                      <p:cBhvr override="childStyle">
                                        <p:cTn dur="1" fill="hold" display="0" masterRel="nextClick" afterEffect="1"/>
                                        <p:tgtEl>
                                          <p:spTgt spid="6042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25"/>
                                        </p:tgtEl>
                                        <p:attrNameLst>
                                          <p:attrName>style.visibility</p:attrName>
                                        </p:attrNameLst>
                                      </p:cBhvr>
                                      <p:to>
                                        <p:strVal val="visible"/>
                                      </p:to>
                                    </p:set>
                                  </p:childTnLst>
                                  <p:subTnLst>
                                    <p:set>
                                      <p:cBhvr override="childStyle">
                                        <p:cTn dur="1" fill="hold" display="0" masterRel="nextClick" afterEffect="1"/>
                                        <p:tgtEl>
                                          <p:spTgt spid="60425"/>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60426"/>
                                        </p:tgtEl>
                                        <p:attrNameLst>
                                          <p:attrName>style.visibility</p:attrName>
                                        </p:attrNameLst>
                                      </p:cBhvr>
                                      <p:to>
                                        <p:strVal val="visible"/>
                                      </p:to>
                                    </p:set>
                                  </p:childTnLst>
                                  <p:subTnLst>
                                    <p:set>
                                      <p:cBhvr override="childStyle">
                                        <p:cTn dur="1" fill="hold" display="0" masterRel="nextClick" afterEffect="1"/>
                                        <p:tgtEl>
                                          <p:spTgt spid="6042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424"/>
                                        </p:tgtEl>
                                        <p:attrNameLst>
                                          <p:attrName>style.visibility</p:attrName>
                                        </p:attrNameLst>
                                      </p:cBhvr>
                                      <p:to>
                                        <p:strVal val="visible"/>
                                      </p:to>
                                    </p:set>
                                  </p:childTnLst>
                                  <p:subTnLst>
                                    <p:set>
                                      <p:cBhvr override="childStyle">
                                        <p:cTn dur="1" fill="hold" display="0" masterRel="nextClick" afterEffect="1"/>
                                        <p:tgtEl>
                                          <p:spTgt spid="60424"/>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60429"/>
                                        </p:tgtEl>
                                        <p:attrNameLst>
                                          <p:attrName>style.visibility</p:attrName>
                                        </p:attrNameLst>
                                      </p:cBhvr>
                                      <p:to>
                                        <p:strVal val="visible"/>
                                      </p:to>
                                    </p:set>
                                  </p:childTnLst>
                                  <p:subTnLst>
                                    <p:set>
                                      <p:cBhvr override="childStyle">
                                        <p:cTn dur="1" fill="hold" display="0" masterRel="nextClick" afterEffect="1"/>
                                        <p:tgtEl>
                                          <p:spTgt spid="60429"/>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423"/>
                                        </p:tgtEl>
                                        <p:attrNameLst>
                                          <p:attrName>style.visibility</p:attrName>
                                        </p:attrNameLst>
                                      </p:cBhvr>
                                      <p:to>
                                        <p:strVal val="visible"/>
                                      </p:to>
                                    </p:set>
                                  </p:childTnLst>
                                  <p:subTnLst>
                                    <p:set>
                                      <p:cBhvr override="childStyle">
                                        <p:cTn dur="1" fill="hold" display="0" masterRel="nextClick" afterEffect="1"/>
                                        <p:tgtEl>
                                          <p:spTgt spid="60423"/>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60430"/>
                                        </p:tgtEl>
                                        <p:attrNameLst>
                                          <p:attrName>style.visibility</p:attrName>
                                        </p:attrNameLst>
                                      </p:cBhvr>
                                      <p:to>
                                        <p:strVal val="visible"/>
                                      </p:to>
                                    </p:set>
                                  </p:childTnLst>
                                  <p:subTnLst>
                                    <p:set>
                                      <p:cBhvr override="childStyle">
                                        <p:cTn dur="1" fill="hold" display="0" masterRel="nextClick" afterEffect="1"/>
                                        <p:tgtEl>
                                          <p:spTgt spid="6043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0" grpId="0"/>
      <p:bldP spid="60421" grpId="0" animBg="1"/>
      <p:bldP spid="60422" grpId="0" animBg="1"/>
      <p:bldP spid="60423" grpId="0" animBg="1"/>
      <p:bldP spid="60424" grpId="0" animBg="1"/>
      <p:bldP spid="60425" grpId="0" animBg="1"/>
      <p:bldP spid="60426" grpId="0" animBg="1"/>
      <p:bldP spid="60427" grpId="0" animBg="1"/>
      <p:bldP spid="60428" grpId="0" animBg="1"/>
      <p:bldP spid="60429" grpId="0" animBg="1"/>
      <p:bldP spid="60430" grpId="0" animBg="1"/>
      <p:bldP spid="6043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188913"/>
            <a:ext cx="8424863" cy="863600"/>
          </a:xfrm>
        </p:spPr>
        <p:txBody>
          <a:bodyPr/>
          <a:lstStyle/>
          <a:p>
            <a:pPr eaLnBrk="1" hangingPunct="1"/>
            <a:r>
              <a:rPr lang="en-US" altLang="zh-CN" dirty="0" smtClean="0"/>
              <a:t>CPU</a:t>
            </a:r>
            <a:r>
              <a:rPr lang="zh-CN" altLang="en-US" dirty="0" smtClean="0"/>
              <a:t>插座</a:t>
            </a:r>
          </a:p>
        </p:txBody>
      </p:sp>
      <p:sp>
        <p:nvSpPr>
          <p:cNvPr id="62467" name="Rectangle 3"/>
          <p:cNvSpPr>
            <a:spLocks noGrp="1" noChangeArrowheads="1"/>
          </p:cNvSpPr>
          <p:nvPr>
            <p:ph type="body" idx="1"/>
          </p:nvPr>
        </p:nvSpPr>
        <p:spPr>
          <a:xfrm>
            <a:off x="179388" y="1484313"/>
            <a:ext cx="8569325" cy="4114800"/>
          </a:xfrm>
        </p:spPr>
        <p:txBody>
          <a:bodyPr/>
          <a:lstStyle/>
          <a:p>
            <a:pPr eaLnBrk="1" hangingPunct="1"/>
            <a:r>
              <a:rPr lang="en-US" altLang="zh-CN" dirty="0" smtClean="0"/>
              <a:t>CPU</a:t>
            </a:r>
            <a:r>
              <a:rPr lang="zh-CN" altLang="en-US" dirty="0" smtClean="0"/>
              <a:t>插座类型可分为</a:t>
            </a:r>
            <a:r>
              <a:rPr lang="en-US" altLang="zh-CN" dirty="0" smtClean="0"/>
              <a:t>Slot</a:t>
            </a:r>
            <a:r>
              <a:rPr lang="zh-CN" altLang="en-US" dirty="0" smtClean="0"/>
              <a:t>架构和</a:t>
            </a:r>
            <a:r>
              <a:rPr lang="en-US" altLang="zh-CN" dirty="0" smtClean="0"/>
              <a:t>Socket</a:t>
            </a:r>
            <a:r>
              <a:rPr lang="zh-CN" altLang="en-US" dirty="0" smtClean="0"/>
              <a:t>架构。</a:t>
            </a:r>
          </a:p>
          <a:p>
            <a:pPr lvl="1" eaLnBrk="1" hangingPunct="1">
              <a:lnSpc>
                <a:spcPct val="200000"/>
              </a:lnSpc>
            </a:pPr>
            <a:r>
              <a:rPr lang="en-US" altLang="zh-CN" dirty="0" smtClean="0"/>
              <a:t>Slot</a:t>
            </a:r>
            <a:r>
              <a:rPr lang="zh-CN" altLang="en-US" dirty="0" smtClean="0"/>
              <a:t>架构又分为</a:t>
            </a:r>
            <a:r>
              <a:rPr lang="en-US" altLang="zh-CN" dirty="0" smtClean="0"/>
              <a:t>Slot 1</a:t>
            </a:r>
            <a:r>
              <a:rPr lang="zh-CN" altLang="en-US" dirty="0" smtClean="0"/>
              <a:t>、 </a:t>
            </a:r>
            <a:r>
              <a:rPr lang="en-US" altLang="zh-CN" dirty="0" smtClean="0"/>
              <a:t>Slot 2 </a:t>
            </a:r>
            <a:r>
              <a:rPr lang="zh-CN" altLang="en-US" dirty="0" smtClean="0"/>
              <a:t>和</a:t>
            </a:r>
            <a:r>
              <a:rPr lang="en-US" altLang="zh-CN" dirty="0" smtClean="0"/>
              <a:t>Slot A</a:t>
            </a:r>
            <a:r>
              <a:rPr lang="zh-CN" altLang="en-US" dirty="0" smtClean="0"/>
              <a:t>等；</a:t>
            </a:r>
          </a:p>
          <a:p>
            <a:pPr lvl="1" eaLnBrk="1" hangingPunct="1">
              <a:lnSpc>
                <a:spcPct val="160000"/>
              </a:lnSpc>
            </a:pPr>
            <a:r>
              <a:rPr lang="en-US" altLang="zh-CN" dirty="0" smtClean="0"/>
              <a:t>Socket</a:t>
            </a:r>
            <a:r>
              <a:rPr lang="zh-CN" altLang="en-US" dirty="0" smtClean="0"/>
              <a:t>架构又分为</a:t>
            </a:r>
            <a:r>
              <a:rPr lang="en-US" altLang="zh-CN" dirty="0" smtClean="0"/>
              <a:t>Socket 7</a:t>
            </a:r>
            <a:r>
              <a:rPr lang="zh-CN" altLang="en-US" dirty="0" smtClean="0"/>
              <a:t>（</a:t>
            </a:r>
            <a:r>
              <a:rPr lang="en-US" altLang="zh-CN" dirty="0" smtClean="0"/>
              <a:t>Super 7</a:t>
            </a:r>
            <a:r>
              <a:rPr lang="zh-CN" altLang="en-US" dirty="0" smtClean="0"/>
              <a:t>）、 </a:t>
            </a:r>
            <a:r>
              <a:rPr lang="en-US" altLang="zh-CN" dirty="0" smtClean="0"/>
              <a:t>Socket 370</a:t>
            </a:r>
            <a:r>
              <a:rPr lang="zh-CN" altLang="en-US" dirty="0" smtClean="0"/>
              <a:t>和</a:t>
            </a:r>
            <a:r>
              <a:rPr lang="en-US" altLang="zh-CN" dirty="0" smtClean="0"/>
              <a:t>Socket 478</a:t>
            </a:r>
            <a:r>
              <a:rPr lang="zh-CN" altLang="en-US" dirty="0" smtClean="0"/>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slide(fromBottom)">
                                      <p:cBhvr>
                                        <p:cTn id="7" dur="500"/>
                                        <p:tgtEl>
                                          <p:spTgt spid="624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slide(fromBottom)">
                                      <p:cBhvr>
                                        <p:cTn id="12" dur="5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0825" y="188913"/>
            <a:ext cx="8642350" cy="719137"/>
          </a:xfrm>
        </p:spPr>
        <p:txBody>
          <a:bodyPr/>
          <a:lstStyle/>
          <a:p>
            <a:pPr eaLnBrk="1" hangingPunct="1"/>
            <a:r>
              <a:rPr lang="en-US" altLang="zh-CN" smtClean="0"/>
              <a:t>Slot A</a:t>
            </a:r>
            <a:r>
              <a:rPr lang="zh-CN" altLang="en-US" smtClean="0"/>
              <a:t>架构</a:t>
            </a:r>
          </a:p>
        </p:txBody>
      </p:sp>
      <p:pic>
        <p:nvPicPr>
          <p:cNvPr id="65539" name="Picture 3" descr="slo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538" y="1497013"/>
            <a:ext cx="4954587"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4" descr="slot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941888"/>
            <a:ext cx="6202362"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5"/>
          <p:cNvSpPr>
            <a:spLocks noGrp="1" noChangeArrowheads="1"/>
          </p:cNvSpPr>
          <p:nvPr>
            <p:ph type="body" idx="1"/>
          </p:nvPr>
        </p:nvSpPr>
        <p:spPr>
          <a:xfrm>
            <a:off x="179388" y="1196975"/>
            <a:ext cx="3887787" cy="3097213"/>
          </a:xfrm>
          <a:noFill/>
        </p:spPr>
        <p:txBody>
          <a:bodyPr/>
          <a:lstStyle/>
          <a:p>
            <a:pPr eaLnBrk="1" hangingPunct="1">
              <a:lnSpc>
                <a:spcPct val="130000"/>
              </a:lnSpc>
            </a:pPr>
            <a:r>
              <a:rPr lang="en-US" altLang="zh-CN" sz="2000" dirty="0" smtClean="0"/>
              <a:t>Slot A</a:t>
            </a:r>
            <a:r>
              <a:rPr lang="zh-CN" altLang="en-US" sz="2000" dirty="0" smtClean="0"/>
              <a:t>是</a:t>
            </a:r>
            <a:r>
              <a:rPr lang="en-US" altLang="zh-CN" sz="2000" dirty="0" smtClean="0"/>
              <a:t>AMD</a:t>
            </a:r>
            <a:r>
              <a:rPr lang="zh-CN" altLang="en-US" sz="2000" dirty="0" smtClean="0"/>
              <a:t>专为其</a:t>
            </a:r>
            <a:r>
              <a:rPr lang="en-US" altLang="zh-CN" sz="2000" dirty="0" smtClean="0"/>
              <a:t>AMD K7</a:t>
            </a:r>
            <a:r>
              <a:rPr lang="zh-CN" altLang="en-US" sz="2000" dirty="0" smtClean="0"/>
              <a:t>设计的，和</a:t>
            </a:r>
            <a:r>
              <a:rPr lang="en-US" altLang="zh-CN" sz="2000" dirty="0" smtClean="0"/>
              <a:t>Intel</a:t>
            </a:r>
            <a:r>
              <a:rPr lang="zh-CN" altLang="en-US" sz="2000" dirty="0" smtClean="0"/>
              <a:t>的</a:t>
            </a:r>
            <a:r>
              <a:rPr lang="en-US" altLang="zh-CN" sz="2000" dirty="0" smtClean="0"/>
              <a:t>Slot 1</a:t>
            </a:r>
            <a:r>
              <a:rPr lang="zh-CN" altLang="en-US" sz="2000" dirty="0" smtClean="0"/>
              <a:t>一样，采用的插槽方式，表面上这两种插槽看不出区别，实际的内部结构完全不同。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checkerboard(across)">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ox(out)">
                                      <p:cBhvr>
                                        <p:cTn id="1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0825" y="188913"/>
            <a:ext cx="8642350" cy="719137"/>
          </a:xfrm>
        </p:spPr>
        <p:txBody>
          <a:bodyPr/>
          <a:lstStyle/>
          <a:p>
            <a:pPr eaLnBrk="1" hangingPunct="1"/>
            <a:r>
              <a:rPr lang="en-US" altLang="zh-CN" smtClean="0"/>
              <a:t>Socket 7</a:t>
            </a:r>
            <a:r>
              <a:rPr lang="zh-CN" altLang="en-US" smtClean="0"/>
              <a:t>（</a:t>
            </a:r>
            <a:r>
              <a:rPr lang="en-US" altLang="zh-CN" smtClean="0"/>
              <a:t>Super 7</a:t>
            </a:r>
            <a:r>
              <a:rPr lang="zh-CN" altLang="en-US" smtClean="0"/>
              <a:t>）架构</a:t>
            </a:r>
          </a:p>
        </p:txBody>
      </p:sp>
      <p:pic>
        <p:nvPicPr>
          <p:cNvPr id="41987" name="Picture 3" descr="supe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263" y="1268413"/>
            <a:ext cx="5254625"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4" descr="Socket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060575"/>
            <a:ext cx="3379787"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ox(in)">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260350"/>
            <a:ext cx="8435975" cy="720725"/>
          </a:xfrm>
          <a:noFill/>
        </p:spPr>
        <p:txBody>
          <a:bodyPr anchor="b"/>
          <a:lstStyle/>
          <a:p>
            <a:pPr eaLnBrk="1" hangingPunct="1"/>
            <a:r>
              <a:rPr lang="en-US" altLang="zh-CN" smtClean="0"/>
              <a:t>Socket 478</a:t>
            </a:r>
            <a:r>
              <a:rPr lang="zh-CN" altLang="en-US" smtClean="0"/>
              <a:t>架构</a:t>
            </a:r>
          </a:p>
        </p:txBody>
      </p:sp>
      <p:pic>
        <p:nvPicPr>
          <p:cNvPr id="70659" name="Picture 3" descr="Socket4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00300"/>
            <a:ext cx="65532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4" descr="Socket47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1590675"/>
            <a:ext cx="3268663"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5"/>
          <p:cNvSpPr>
            <a:spLocks noChangeArrowheads="1"/>
          </p:cNvSpPr>
          <p:nvPr/>
        </p:nvSpPr>
        <p:spPr bwMode="auto">
          <a:xfrm>
            <a:off x="107454" y="1190843"/>
            <a:ext cx="36004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Font typeface="Arial" charset="0"/>
              <a:buChar char="•"/>
            </a:pPr>
            <a:r>
              <a:rPr lang="en-US" altLang="zh-CN" sz="2800" b="1" dirty="0"/>
              <a:t>Socket 478</a:t>
            </a:r>
            <a:r>
              <a:rPr lang="zh-CN" altLang="en-US" sz="2800" b="1" dirty="0"/>
              <a:t>插座主要是用于搭配</a:t>
            </a:r>
            <a:r>
              <a:rPr lang="en-US" altLang="zh-CN" sz="2800" b="1" dirty="0"/>
              <a:t>Intel Pentium 4</a:t>
            </a:r>
            <a:r>
              <a:rPr lang="zh-CN" altLang="en-US" sz="2800" b="1" dirty="0"/>
              <a:t>等类型的</a:t>
            </a:r>
            <a:r>
              <a:rPr lang="en-US" altLang="zh-CN" sz="2800" b="1" dirty="0"/>
              <a:t>CPU</a:t>
            </a:r>
            <a:r>
              <a:rPr lang="zh-CN" altLang="en-US" sz="2800" b="1" dirty="0"/>
              <a:t>。</a:t>
            </a:r>
          </a:p>
        </p:txBody>
      </p:sp>
      <p:grpSp>
        <p:nvGrpSpPr>
          <p:cNvPr id="2" name="Group 6"/>
          <p:cNvGrpSpPr>
            <a:grpSpLocks/>
          </p:cNvGrpSpPr>
          <p:nvPr/>
        </p:nvGrpSpPr>
        <p:grpSpPr bwMode="auto">
          <a:xfrm>
            <a:off x="463550" y="3455988"/>
            <a:ext cx="3962400" cy="3281362"/>
            <a:chOff x="292" y="2177"/>
            <a:chExt cx="2496" cy="2067"/>
          </a:xfrm>
        </p:grpSpPr>
        <p:pic>
          <p:nvPicPr>
            <p:cNvPr id="45063" name="Picture 7" descr="Socket47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 y="2177"/>
              <a:ext cx="2496" cy="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Oval 8"/>
            <p:cNvSpPr>
              <a:spLocks noChangeArrowheads="1"/>
            </p:cNvSpPr>
            <p:nvPr/>
          </p:nvSpPr>
          <p:spPr bwMode="auto">
            <a:xfrm>
              <a:off x="1882" y="2750"/>
              <a:ext cx="590" cy="589"/>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p:cTn id="7" dur="500" fill="hold"/>
                                        <p:tgtEl>
                                          <p:spTgt spid="70659"/>
                                        </p:tgtEl>
                                        <p:attrNameLst>
                                          <p:attrName>ppt_w</p:attrName>
                                        </p:attrNameLst>
                                      </p:cBhvr>
                                      <p:tavLst>
                                        <p:tav tm="0">
                                          <p:val>
                                            <p:fltVal val="0"/>
                                          </p:val>
                                        </p:tav>
                                        <p:tav tm="100000">
                                          <p:val>
                                            <p:strVal val="#ppt_w"/>
                                          </p:val>
                                        </p:tav>
                                      </p:tavLst>
                                    </p:anim>
                                    <p:anim calcmode="lin" valueType="num">
                                      <p:cBhvr>
                                        <p:cTn id="8" dur="500" fill="hold"/>
                                        <p:tgtEl>
                                          <p:spTgt spid="7065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70660"/>
                                        </p:tgtEl>
                                        <p:attrNameLst>
                                          <p:attrName>style.visibility</p:attrName>
                                        </p:attrNameLst>
                                      </p:cBhvr>
                                      <p:to>
                                        <p:strVal val="visible"/>
                                      </p:to>
                                    </p:set>
                                    <p:animEffect transition="in" filter="barn(outHorizontal)">
                                      <p:cBhvr>
                                        <p:cTn id="13" dur="500"/>
                                        <p:tgtEl>
                                          <p:spTgt spid="70660"/>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0825" y="188913"/>
            <a:ext cx="8435975" cy="527050"/>
          </a:xfrm>
        </p:spPr>
        <p:txBody>
          <a:bodyPr/>
          <a:lstStyle/>
          <a:p>
            <a:pPr eaLnBrk="1" hangingPunct="1"/>
            <a:r>
              <a:rPr lang="zh-CN" altLang="en-US" smtClean="0"/>
              <a:t>总线扩展槽</a:t>
            </a:r>
          </a:p>
        </p:txBody>
      </p:sp>
      <p:pic>
        <p:nvPicPr>
          <p:cNvPr id="73731" name="Picture 3" descr="line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68413"/>
            <a:ext cx="80772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checkerboard(across)">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lstStyle/>
          <a:p>
            <a:pPr eaLnBrk="1" hangingPunct="1"/>
            <a:r>
              <a:rPr lang="zh-CN" altLang="en-US" sz="4000" b="1" dirty="0" smtClean="0"/>
              <a:t>第</a:t>
            </a:r>
            <a:r>
              <a:rPr lang="en-US" altLang="zh-CN" sz="4000" b="1" dirty="0" smtClean="0"/>
              <a:t>1</a:t>
            </a:r>
            <a:r>
              <a:rPr lang="zh-CN" altLang="en-US" sz="4000" b="1" dirty="0" smtClean="0"/>
              <a:t>章  微处理器和计算机导论</a:t>
            </a:r>
            <a:endParaRPr kumimoji="1" lang="zh-CN" altLang="en-US" sz="4000" b="1"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0825" y="188913"/>
            <a:ext cx="8435975" cy="527050"/>
          </a:xfrm>
        </p:spPr>
        <p:txBody>
          <a:bodyPr/>
          <a:lstStyle/>
          <a:p>
            <a:pPr eaLnBrk="1" hangingPunct="1"/>
            <a:r>
              <a:rPr lang="en-US" altLang="zh-CN" smtClean="0"/>
              <a:t>PCI</a:t>
            </a:r>
            <a:r>
              <a:rPr lang="zh-CN" altLang="en-US" smtClean="0"/>
              <a:t>总线扩展槽</a:t>
            </a:r>
          </a:p>
        </p:txBody>
      </p:sp>
      <p:sp>
        <p:nvSpPr>
          <p:cNvPr id="74755" name="Rectangle 3"/>
          <p:cNvSpPr>
            <a:spLocks noGrp="1" noChangeArrowheads="1"/>
          </p:cNvSpPr>
          <p:nvPr>
            <p:ph type="body" idx="1"/>
          </p:nvPr>
        </p:nvSpPr>
        <p:spPr/>
        <p:txBody>
          <a:bodyPr/>
          <a:lstStyle/>
          <a:p>
            <a:pPr eaLnBrk="1" hangingPunct="1"/>
            <a:r>
              <a:rPr lang="en-US" altLang="zh-CN" sz="2400" dirty="0" smtClean="0"/>
              <a:t>PCI</a:t>
            </a:r>
            <a:r>
              <a:rPr lang="zh-CN" altLang="en-US" sz="2400" dirty="0" smtClean="0"/>
              <a:t>（</a:t>
            </a:r>
            <a:r>
              <a:rPr lang="en-US" altLang="zh-CN" sz="2400" dirty="0" smtClean="0"/>
              <a:t>Peripheral Component Interconnect</a:t>
            </a:r>
            <a:r>
              <a:rPr lang="zh-CN" altLang="en-US" sz="2400" dirty="0" smtClean="0"/>
              <a:t>，外设部件互连总线）是一个先进的高性能局部总线（支持多个外设），同时它还支持即插即用。</a:t>
            </a:r>
          </a:p>
          <a:p>
            <a:pPr lvl="1" eaLnBrk="1" hangingPunct="1"/>
            <a:r>
              <a:rPr lang="zh-CN" altLang="en-US" dirty="0" smtClean="0"/>
              <a:t>颜色一般为白色。</a:t>
            </a:r>
          </a:p>
          <a:p>
            <a:pPr lvl="1" eaLnBrk="1" hangingPunct="1"/>
            <a:r>
              <a:rPr lang="zh-CN" altLang="en-US" dirty="0" smtClean="0"/>
              <a:t>有一长（</a:t>
            </a:r>
            <a:r>
              <a:rPr lang="en-US" altLang="zh-CN" dirty="0" smtClean="0"/>
              <a:t>64</a:t>
            </a:r>
            <a:r>
              <a:rPr lang="zh-CN" altLang="en-US" dirty="0" smtClean="0"/>
              <a:t>位）一短（</a:t>
            </a:r>
            <a:r>
              <a:rPr lang="en-US" altLang="zh-CN" dirty="0" smtClean="0"/>
              <a:t>32</a:t>
            </a:r>
            <a:r>
              <a:rPr lang="zh-CN" altLang="en-US" dirty="0" smtClean="0"/>
              <a:t>位）两种扩展槽。</a:t>
            </a:r>
          </a:p>
        </p:txBody>
      </p:sp>
      <p:pic>
        <p:nvPicPr>
          <p:cNvPr id="74756" name="Picture 4" descr="pci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789363"/>
            <a:ext cx="381635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slide(fromBottom)">
                                      <p:cBhvr>
                                        <p:cTn id="7" dur="500"/>
                                        <p:tgtEl>
                                          <p:spTgt spid="7475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4755">
                                            <p:txEl>
                                              <p:pRg st="2" end="2"/>
                                            </p:txEl>
                                          </p:spTgt>
                                        </p:tgtEl>
                                        <p:attrNameLst>
                                          <p:attrName>style.visibility</p:attrName>
                                        </p:attrNameLst>
                                      </p:cBhvr>
                                      <p:to>
                                        <p:strVal val="visible"/>
                                      </p:to>
                                    </p:set>
                                    <p:animEffect transition="in" filter="slide(fromBottom)">
                                      <p:cBhvr>
                                        <p:cTn id="10" dur="500"/>
                                        <p:tgtEl>
                                          <p:spTgt spid="74755">
                                            <p:txEl>
                                              <p:pRg st="2" end="2"/>
                                            </p:txEl>
                                          </p:spTgt>
                                        </p:tgtEl>
                                      </p:cBhvr>
                                    </p:animEffect>
                                  </p:childTnLst>
                                </p:cTn>
                              </p:par>
                            </p:childTnLst>
                          </p:cTn>
                        </p:par>
                        <p:par>
                          <p:cTn id="11" fill="hold" nodeType="afterGroup">
                            <p:stCondLst>
                              <p:cond delay="500"/>
                            </p:stCondLst>
                            <p:childTnLst>
                              <p:par>
                                <p:cTn id="12" presetID="5" presetClass="entr" presetSubtype="5" fill="hold" nodeType="afterEffect">
                                  <p:stCondLst>
                                    <p:cond delay="0"/>
                                  </p:stCondLst>
                                  <p:childTnLst>
                                    <p:set>
                                      <p:cBhvr>
                                        <p:cTn id="13" dur="1" fill="hold">
                                          <p:stCondLst>
                                            <p:cond delay="0"/>
                                          </p:stCondLst>
                                        </p:cTn>
                                        <p:tgtEl>
                                          <p:spTgt spid="74756"/>
                                        </p:tgtEl>
                                        <p:attrNameLst>
                                          <p:attrName>style.visibility</p:attrName>
                                        </p:attrNameLst>
                                      </p:cBhvr>
                                      <p:to>
                                        <p:strVal val="visible"/>
                                      </p:to>
                                    </p:set>
                                    <p:animEffect transition="in" filter="checkerboard(down)">
                                      <p:cBhvr>
                                        <p:cTn id="14"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0825" y="188913"/>
            <a:ext cx="8424863" cy="647700"/>
          </a:xfrm>
        </p:spPr>
        <p:txBody>
          <a:bodyPr/>
          <a:lstStyle/>
          <a:p>
            <a:pPr eaLnBrk="1" hangingPunct="1"/>
            <a:r>
              <a:rPr lang="en-US" altLang="zh-CN" smtClean="0"/>
              <a:t>ISA</a:t>
            </a:r>
            <a:r>
              <a:rPr lang="zh-CN" altLang="en-US" smtClean="0"/>
              <a:t>总线扩展槽</a:t>
            </a:r>
          </a:p>
        </p:txBody>
      </p:sp>
      <p:sp>
        <p:nvSpPr>
          <p:cNvPr id="50179" name="Rectangle 3"/>
          <p:cNvSpPr>
            <a:spLocks noGrp="1" noChangeArrowheads="1"/>
          </p:cNvSpPr>
          <p:nvPr>
            <p:ph type="body" idx="1"/>
          </p:nvPr>
        </p:nvSpPr>
        <p:spPr>
          <a:xfrm>
            <a:off x="250825" y="1196975"/>
            <a:ext cx="8785225" cy="1584325"/>
          </a:xfrm>
        </p:spPr>
        <p:txBody>
          <a:bodyPr/>
          <a:lstStyle/>
          <a:p>
            <a:pPr eaLnBrk="1" hangingPunct="1"/>
            <a:r>
              <a:rPr lang="en-US" altLang="zh-CN" sz="2400" smtClean="0"/>
              <a:t>ISA</a:t>
            </a:r>
            <a:r>
              <a:rPr lang="zh-CN" altLang="en-US" sz="2400" smtClean="0"/>
              <a:t>（</a:t>
            </a:r>
            <a:r>
              <a:rPr lang="en-US" altLang="zh-CN" sz="2400" smtClean="0"/>
              <a:t>Industry Standard Architecture</a:t>
            </a:r>
            <a:r>
              <a:rPr lang="zh-CN" altLang="en-US" sz="2400" smtClean="0"/>
              <a:t>，工业标准结构总线）一种</a:t>
            </a:r>
            <a:r>
              <a:rPr lang="en-US" altLang="zh-CN" sz="2400" smtClean="0"/>
              <a:t>16</a:t>
            </a:r>
            <a:r>
              <a:rPr lang="zh-CN" altLang="en-US" sz="2400" smtClean="0"/>
              <a:t>位的总线，扩展槽教长。</a:t>
            </a:r>
          </a:p>
          <a:p>
            <a:pPr lvl="1" eaLnBrk="1" hangingPunct="1"/>
            <a:r>
              <a:rPr lang="zh-CN" altLang="en-US" smtClean="0"/>
              <a:t>颜色一般为黑色，目前已经很少使用。</a:t>
            </a:r>
          </a:p>
        </p:txBody>
      </p:sp>
      <p:pic>
        <p:nvPicPr>
          <p:cNvPr id="75780" name="Picture 4" descr="isa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708275"/>
            <a:ext cx="540067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500" fill="hold"/>
                                        <p:tgtEl>
                                          <p:spTgt spid="75780"/>
                                        </p:tgtEl>
                                        <p:attrNameLst>
                                          <p:attrName>ppt_w</p:attrName>
                                        </p:attrNameLst>
                                      </p:cBhvr>
                                      <p:tavLst>
                                        <p:tav tm="0">
                                          <p:val>
                                            <p:fltVal val="0"/>
                                          </p:val>
                                        </p:tav>
                                        <p:tav tm="100000">
                                          <p:val>
                                            <p:strVal val="#ppt_w"/>
                                          </p:val>
                                        </p:tav>
                                      </p:tavLst>
                                    </p:anim>
                                    <p:anim calcmode="lin" valueType="num">
                                      <p:cBhvr>
                                        <p:cTn id="8" dur="500" fill="hold"/>
                                        <p:tgtEl>
                                          <p:spTgt spid="757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50825" y="188913"/>
            <a:ext cx="8424863" cy="719137"/>
          </a:xfrm>
        </p:spPr>
        <p:txBody>
          <a:bodyPr/>
          <a:lstStyle/>
          <a:p>
            <a:pPr eaLnBrk="1" hangingPunct="1"/>
            <a:r>
              <a:rPr lang="en-US" altLang="zh-CN" smtClean="0"/>
              <a:t>AGP</a:t>
            </a:r>
            <a:r>
              <a:rPr lang="zh-CN" altLang="en-US" smtClean="0"/>
              <a:t>接口</a:t>
            </a:r>
          </a:p>
        </p:txBody>
      </p:sp>
      <p:sp>
        <p:nvSpPr>
          <p:cNvPr id="76803" name="Rectangle 3"/>
          <p:cNvSpPr>
            <a:spLocks noGrp="1" noChangeArrowheads="1"/>
          </p:cNvSpPr>
          <p:nvPr>
            <p:ph type="body" idx="1"/>
          </p:nvPr>
        </p:nvSpPr>
        <p:spPr>
          <a:xfrm>
            <a:off x="250825" y="1052513"/>
            <a:ext cx="8642350" cy="2376487"/>
          </a:xfrm>
        </p:spPr>
        <p:txBody>
          <a:bodyPr/>
          <a:lstStyle/>
          <a:p>
            <a:pPr eaLnBrk="1" hangingPunct="1"/>
            <a:r>
              <a:rPr lang="en-US" altLang="zh-CN" sz="2400" smtClean="0"/>
              <a:t>AGP</a:t>
            </a:r>
            <a:r>
              <a:rPr lang="zh-CN" altLang="en-US" sz="2400" smtClean="0"/>
              <a:t>（</a:t>
            </a:r>
            <a:r>
              <a:rPr lang="en-US" altLang="zh-CN" sz="2400" smtClean="0"/>
              <a:t>Accelerated Graphics Port</a:t>
            </a:r>
            <a:r>
              <a:rPr lang="zh-CN" altLang="en-US" sz="2400" smtClean="0"/>
              <a:t>）叫做图形加速接口，是</a:t>
            </a:r>
            <a:r>
              <a:rPr lang="en-US" altLang="zh-CN" sz="2400" smtClean="0"/>
              <a:t>Intel</a:t>
            </a:r>
            <a:r>
              <a:rPr lang="zh-CN" altLang="en-US" sz="2400" smtClean="0"/>
              <a:t>公司推出的图形显示卡专用数据通道。</a:t>
            </a:r>
          </a:p>
          <a:p>
            <a:pPr lvl="1" eaLnBrk="1" hangingPunct="1"/>
            <a:r>
              <a:rPr lang="zh-CN" altLang="en-US" sz="2400" smtClean="0"/>
              <a:t>只能安装</a:t>
            </a:r>
            <a:r>
              <a:rPr lang="en-US" altLang="zh-CN" sz="2400" smtClean="0"/>
              <a:t>AGP</a:t>
            </a:r>
            <a:r>
              <a:rPr lang="zh-CN" altLang="en-US" sz="2400" smtClean="0"/>
              <a:t>的显示卡。</a:t>
            </a:r>
          </a:p>
          <a:p>
            <a:pPr lvl="1" eaLnBrk="1" hangingPunct="1"/>
            <a:r>
              <a:rPr lang="zh-CN" altLang="en-US" sz="2400" smtClean="0"/>
              <a:t>它将</a:t>
            </a:r>
            <a:r>
              <a:rPr lang="zh-CN" altLang="en-US" sz="2400" smtClean="0">
                <a:solidFill>
                  <a:srgbClr val="CC0000"/>
                </a:solidFill>
              </a:rPr>
              <a:t>显示卡</a:t>
            </a:r>
            <a:r>
              <a:rPr lang="zh-CN" altLang="en-US" sz="2400" smtClean="0"/>
              <a:t>同主板</a:t>
            </a:r>
            <a:r>
              <a:rPr lang="zh-CN" altLang="en-US" sz="2400" smtClean="0">
                <a:solidFill>
                  <a:srgbClr val="CC0000"/>
                </a:solidFill>
              </a:rPr>
              <a:t>内存芯片组</a:t>
            </a:r>
            <a:r>
              <a:rPr lang="zh-CN" altLang="en-US" sz="2400" smtClean="0"/>
              <a:t>直接相连，大幅提高了电脑对</a:t>
            </a:r>
            <a:r>
              <a:rPr lang="en-US" altLang="zh-CN" sz="2400" smtClean="0"/>
              <a:t>3D</a:t>
            </a:r>
            <a:r>
              <a:rPr lang="zh-CN" altLang="en-US" sz="2400" smtClean="0"/>
              <a:t>图形的处理速度，信号的传送速率可以提高到</a:t>
            </a:r>
            <a:r>
              <a:rPr lang="en-US" altLang="zh-CN" sz="2400" smtClean="0"/>
              <a:t>533MB/s</a:t>
            </a:r>
            <a:r>
              <a:rPr lang="zh-CN" altLang="en-US" sz="2400" smtClean="0"/>
              <a:t>。</a:t>
            </a:r>
          </a:p>
        </p:txBody>
      </p:sp>
      <p:pic>
        <p:nvPicPr>
          <p:cNvPr id="4" name="Picture 3" descr="agp01"/>
          <p:cNvPicPr>
            <a:picLocks noChangeAspect="1" noChangeArrowheads="1"/>
          </p:cNvPicPr>
          <p:nvPr/>
        </p:nvPicPr>
        <p:blipFill>
          <a:blip r:embed="rId2">
            <a:extLst>
              <a:ext uri="{28A0092B-C50C-407E-A947-70E740481C1C}">
                <a14:useLocalDpi xmlns:a14="http://schemas.microsoft.com/office/drawing/2010/main" val="0"/>
              </a:ext>
            </a:extLst>
          </a:blip>
          <a:srcRect l="1128" r="728" b="722"/>
          <a:stretch>
            <a:fillRect/>
          </a:stretch>
        </p:blipFill>
        <p:spPr bwMode="auto">
          <a:xfrm>
            <a:off x="3059113" y="3213100"/>
            <a:ext cx="4486275"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slide(fromBottom)">
                                      <p:cBhvr>
                                        <p:cTn id="7" dur="500"/>
                                        <p:tgtEl>
                                          <p:spTgt spid="7680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6803">
                                            <p:txEl>
                                              <p:pRg st="2" end="2"/>
                                            </p:txEl>
                                          </p:spTgt>
                                        </p:tgtEl>
                                        <p:attrNameLst>
                                          <p:attrName>style.visibility</p:attrName>
                                        </p:attrNameLst>
                                      </p:cBhvr>
                                      <p:to>
                                        <p:strVal val="visible"/>
                                      </p:to>
                                    </p:set>
                                    <p:animEffect transition="in" filter="slide(fromBottom)">
                                      <p:cBhvr>
                                        <p:cTn id="10" dur="500"/>
                                        <p:tgtEl>
                                          <p:spTgt spid="76803">
                                            <p:txEl>
                                              <p:pRg st="2" end="2"/>
                                            </p:txEl>
                                          </p:spTgt>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825" y="188913"/>
            <a:ext cx="8424863" cy="647700"/>
          </a:xfrm>
        </p:spPr>
        <p:txBody>
          <a:bodyPr/>
          <a:lstStyle/>
          <a:p>
            <a:pPr eaLnBrk="1" hangingPunct="1"/>
            <a:r>
              <a:rPr lang="zh-CN" altLang="en-US" smtClean="0"/>
              <a:t>主板接口</a:t>
            </a:r>
          </a:p>
        </p:txBody>
      </p:sp>
      <p:sp>
        <p:nvSpPr>
          <p:cNvPr id="53251" name="Rectangle 3"/>
          <p:cNvSpPr>
            <a:spLocks noGrp="1" noChangeArrowheads="1"/>
          </p:cNvSpPr>
          <p:nvPr>
            <p:ph type="body" idx="1"/>
          </p:nvPr>
        </p:nvSpPr>
        <p:spPr>
          <a:xfrm>
            <a:off x="323850" y="1125538"/>
            <a:ext cx="8305800" cy="2447925"/>
          </a:xfrm>
        </p:spPr>
        <p:txBody>
          <a:bodyPr/>
          <a:lstStyle/>
          <a:p>
            <a:pPr eaLnBrk="1" hangingPunct="1"/>
            <a:r>
              <a:rPr lang="zh-CN" altLang="en-US" sz="2400" smtClean="0"/>
              <a:t>目前的主板都把</a:t>
            </a:r>
            <a:r>
              <a:rPr lang="en-US" altLang="zh-CN" sz="2400" smtClean="0"/>
              <a:t>IDE</a:t>
            </a:r>
            <a:r>
              <a:rPr lang="zh-CN" altLang="en-US" sz="2400" smtClean="0"/>
              <a:t>接口（主</a:t>
            </a:r>
            <a:r>
              <a:rPr lang="en-US" altLang="zh-CN" sz="2400" smtClean="0"/>
              <a:t>IDE</a:t>
            </a:r>
            <a:r>
              <a:rPr lang="zh-CN" altLang="en-US" sz="2400" smtClean="0"/>
              <a:t>接口、副</a:t>
            </a:r>
            <a:r>
              <a:rPr lang="en-US" altLang="zh-CN" sz="2400" smtClean="0"/>
              <a:t>IDE</a:t>
            </a:r>
            <a:r>
              <a:rPr lang="zh-CN" altLang="en-US" sz="2400" smtClean="0"/>
              <a:t>接口）、并行口（打印接口） 、串行口（</a:t>
            </a:r>
            <a:r>
              <a:rPr lang="en-US" altLang="zh-CN" sz="2400" smtClean="0"/>
              <a:t>COM1</a:t>
            </a:r>
            <a:r>
              <a:rPr lang="zh-CN" altLang="en-US" sz="2400" smtClean="0"/>
              <a:t>，</a:t>
            </a:r>
            <a:r>
              <a:rPr lang="en-US" altLang="zh-CN" sz="2400" smtClean="0"/>
              <a:t>COM2</a:t>
            </a:r>
            <a:r>
              <a:rPr lang="zh-CN" altLang="en-US" sz="2400" smtClean="0"/>
              <a:t>） 、 </a:t>
            </a:r>
            <a:r>
              <a:rPr lang="en-US" altLang="zh-CN" sz="2400" smtClean="0"/>
              <a:t>PS/2</a:t>
            </a:r>
            <a:r>
              <a:rPr lang="zh-CN" altLang="en-US" sz="2400" smtClean="0"/>
              <a:t>的鼠标和键盘接口、</a:t>
            </a:r>
            <a:r>
              <a:rPr lang="en-US" altLang="zh-CN" sz="2400" smtClean="0"/>
              <a:t>USB</a:t>
            </a:r>
            <a:r>
              <a:rPr lang="zh-CN" altLang="en-US" sz="2400" smtClean="0"/>
              <a:t>接口（即通用串行总线）集成到主板上。</a:t>
            </a:r>
          </a:p>
          <a:p>
            <a:pPr lvl="1" eaLnBrk="1" hangingPunct="1"/>
            <a:r>
              <a:rPr lang="zh-CN" altLang="en-US" smtClean="0"/>
              <a:t>另外有些主板上还集成有声卡、显卡等接口。</a:t>
            </a:r>
          </a:p>
        </p:txBody>
      </p:sp>
      <p:pic>
        <p:nvPicPr>
          <p:cNvPr id="79876" name="Picture 4" descr="port01"/>
          <p:cNvPicPr>
            <a:picLocks noChangeAspect="1" noChangeArrowheads="1"/>
          </p:cNvPicPr>
          <p:nvPr/>
        </p:nvPicPr>
        <p:blipFill>
          <a:blip r:embed="rId3">
            <a:extLst>
              <a:ext uri="{28A0092B-C50C-407E-A947-70E740481C1C}">
                <a14:useLocalDpi xmlns:a14="http://schemas.microsoft.com/office/drawing/2010/main" val="0"/>
              </a:ext>
            </a:extLst>
          </a:blip>
          <a:srcRect b="30000"/>
          <a:stretch>
            <a:fillRect/>
          </a:stretch>
        </p:blipFill>
        <p:spPr bwMode="auto">
          <a:xfrm>
            <a:off x="1692275" y="3644900"/>
            <a:ext cx="53149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up)">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0825" y="188913"/>
            <a:ext cx="8435975" cy="647700"/>
          </a:xfrm>
        </p:spPr>
        <p:txBody>
          <a:bodyPr/>
          <a:lstStyle/>
          <a:p>
            <a:pPr eaLnBrk="1" hangingPunct="1"/>
            <a:r>
              <a:rPr lang="zh-CN" altLang="en-US" dirty="0" smtClean="0"/>
              <a:t>主板上的硬盘接口</a:t>
            </a:r>
          </a:p>
        </p:txBody>
      </p:sp>
      <p:sp>
        <p:nvSpPr>
          <p:cNvPr id="56323" name="Rectangle 3"/>
          <p:cNvSpPr>
            <a:spLocks noGrp="1" noChangeArrowheads="1"/>
          </p:cNvSpPr>
          <p:nvPr>
            <p:ph type="body" idx="1"/>
          </p:nvPr>
        </p:nvSpPr>
        <p:spPr>
          <a:xfrm>
            <a:off x="250825" y="1052513"/>
            <a:ext cx="8642350" cy="936625"/>
          </a:xfrm>
        </p:spPr>
        <p:txBody>
          <a:bodyPr/>
          <a:lstStyle/>
          <a:p>
            <a:pPr eaLnBrk="1" hangingPunct="1"/>
            <a:r>
              <a:rPr lang="en-US" altLang="zh-CN" sz="2400" smtClean="0">
                <a:solidFill>
                  <a:srgbClr val="CC0000"/>
                </a:solidFill>
              </a:rPr>
              <a:t>IDE</a:t>
            </a:r>
            <a:r>
              <a:rPr lang="zh-CN" altLang="en-US" sz="2400" smtClean="0">
                <a:solidFill>
                  <a:srgbClr val="CC0000"/>
                </a:solidFill>
              </a:rPr>
              <a:t>接口：</a:t>
            </a:r>
            <a:r>
              <a:rPr lang="zh-CN" altLang="en-US" sz="2400" smtClean="0"/>
              <a:t>主板上一般有</a:t>
            </a:r>
            <a:r>
              <a:rPr lang="en-US" altLang="zh-CN" sz="2400" smtClean="0"/>
              <a:t>2</a:t>
            </a:r>
            <a:r>
              <a:rPr lang="zh-CN" altLang="en-US" sz="2400" smtClean="0"/>
              <a:t>～</a:t>
            </a:r>
            <a:r>
              <a:rPr lang="en-US" altLang="zh-CN" sz="2400" smtClean="0"/>
              <a:t>4</a:t>
            </a:r>
            <a:r>
              <a:rPr lang="zh-CN" altLang="en-US" sz="2400" smtClean="0"/>
              <a:t>个</a:t>
            </a:r>
            <a:r>
              <a:rPr lang="en-US" altLang="zh-CN" sz="2400" smtClean="0"/>
              <a:t>IDE</a:t>
            </a:r>
            <a:r>
              <a:rPr lang="zh-CN" altLang="en-US" sz="2400" smtClean="0"/>
              <a:t>接口，</a:t>
            </a:r>
            <a:r>
              <a:rPr lang="en-US" altLang="zh-CN" sz="2400" smtClean="0"/>
              <a:t>1</a:t>
            </a:r>
            <a:r>
              <a:rPr lang="zh-CN" altLang="en-US" sz="2400" smtClean="0"/>
              <a:t>个软驱接口。</a:t>
            </a:r>
          </a:p>
          <a:p>
            <a:pPr lvl="1" eaLnBrk="1" hangingPunct="1"/>
            <a:r>
              <a:rPr lang="en-US" altLang="zh-CN" sz="2400" smtClean="0"/>
              <a:t>ATA</a:t>
            </a:r>
            <a:r>
              <a:rPr lang="zh-CN" altLang="en-US" sz="2400" smtClean="0"/>
              <a:t>、</a:t>
            </a:r>
            <a:r>
              <a:rPr lang="en-US" altLang="zh-CN" sz="2400" smtClean="0"/>
              <a:t>Ultra ATA</a:t>
            </a:r>
            <a:r>
              <a:rPr lang="zh-CN" altLang="en-US" sz="2400" smtClean="0"/>
              <a:t>、</a:t>
            </a:r>
            <a:r>
              <a:rPr lang="en-US" altLang="zh-CN" sz="2400" smtClean="0"/>
              <a:t>DMA</a:t>
            </a:r>
            <a:r>
              <a:rPr lang="zh-CN" altLang="en-US" sz="2400" smtClean="0"/>
              <a:t>、</a:t>
            </a:r>
            <a:r>
              <a:rPr lang="en-US" altLang="zh-CN" sz="2400" smtClean="0"/>
              <a:t>Ultra DMA </a:t>
            </a:r>
          </a:p>
        </p:txBody>
      </p:sp>
      <p:pic>
        <p:nvPicPr>
          <p:cNvPr id="82948" name="Picture 4" descr="14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255270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0"/>
          <p:cNvGrpSpPr>
            <a:grpSpLocks/>
          </p:cNvGrpSpPr>
          <p:nvPr/>
        </p:nvGrpSpPr>
        <p:grpSpPr bwMode="auto">
          <a:xfrm>
            <a:off x="265113" y="2062163"/>
            <a:ext cx="8642350" cy="4535487"/>
            <a:chOff x="264893" y="2062516"/>
            <a:chExt cx="8642350" cy="4534836"/>
          </a:xfrm>
        </p:grpSpPr>
        <p:sp>
          <p:nvSpPr>
            <p:cNvPr id="6" name="Rectangle 3"/>
            <p:cNvSpPr txBox="1">
              <a:spLocks noChangeArrowheads="1"/>
            </p:cNvSpPr>
            <p:nvPr/>
          </p:nvSpPr>
          <p:spPr bwMode="auto">
            <a:xfrm>
              <a:off x="264893" y="4005337"/>
              <a:ext cx="8642350" cy="2592015"/>
            </a:xfrm>
            <a:prstGeom prst="rect">
              <a:avLst/>
            </a:prstGeom>
            <a:noFill/>
            <a:ln w="9525">
              <a:noFill/>
              <a:miter lim="800000"/>
              <a:headEnd/>
              <a:tailEnd/>
            </a:ln>
          </p:spPr>
          <p:txBody>
            <a:bodyPr/>
            <a:lstStyle/>
            <a:p>
              <a:pPr marL="342900" indent="-342900">
                <a:spcBef>
                  <a:spcPct val="20000"/>
                </a:spcBef>
                <a:buFontTx/>
                <a:buChar char="•"/>
                <a:defRPr/>
              </a:pPr>
              <a:r>
                <a:rPr lang="en-US" altLang="zh-CN" sz="2400" b="1" kern="0" dirty="0">
                  <a:solidFill>
                    <a:srgbClr val="CC0000"/>
                  </a:solidFill>
                  <a:latin typeface="+mn-lt"/>
                  <a:ea typeface="+mn-ea"/>
                </a:rPr>
                <a:t>SATA</a:t>
              </a:r>
              <a:r>
                <a:rPr lang="zh-CN" altLang="en-US" sz="2400" b="1" kern="0" dirty="0">
                  <a:solidFill>
                    <a:srgbClr val="CC0000"/>
                  </a:solidFill>
                  <a:latin typeface="+mn-lt"/>
                  <a:ea typeface="+mn-ea"/>
                </a:rPr>
                <a:t>：</a:t>
              </a:r>
              <a:r>
                <a:rPr lang="zh-CN" altLang="en-US" sz="2400" b="1" kern="0" dirty="0">
                  <a:latin typeface="+mn-lt"/>
                  <a:ea typeface="+mn-ea"/>
                </a:rPr>
                <a:t>使用</a:t>
              </a:r>
              <a:r>
                <a:rPr lang="en-US" altLang="zh-CN" sz="2400" b="1" kern="0" dirty="0">
                  <a:latin typeface="+mn-lt"/>
                  <a:ea typeface="+mn-ea"/>
                </a:rPr>
                <a:t>SATA</a:t>
              </a:r>
              <a:r>
                <a:rPr lang="zh-CN" altLang="en-US" sz="2400" b="1" kern="0" dirty="0">
                  <a:latin typeface="+mn-lt"/>
                  <a:ea typeface="+mn-ea"/>
                </a:rPr>
                <a:t>（</a:t>
              </a:r>
              <a:r>
                <a:rPr lang="en-US" altLang="zh-CN" sz="2400" b="1" kern="0" dirty="0">
                  <a:latin typeface="+mn-lt"/>
                  <a:ea typeface="+mn-ea"/>
                </a:rPr>
                <a:t>Serial ATA</a:t>
              </a:r>
              <a:r>
                <a:rPr lang="zh-CN" altLang="en-US" sz="2400" b="1" kern="0" dirty="0">
                  <a:latin typeface="+mn-lt"/>
                  <a:ea typeface="+mn-ea"/>
                </a:rPr>
                <a:t>）口的硬盘又叫</a:t>
              </a:r>
              <a:r>
                <a:rPr lang="zh-CN" altLang="en-US" sz="2400" b="1" kern="0" dirty="0">
                  <a:solidFill>
                    <a:srgbClr val="CC0000"/>
                  </a:solidFill>
                  <a:latin typeface="+mn-lt"/>
                  <a:ea typeface="+mn-ea"/>
                </a:rPr>
                <a:t>串口硬盘</a:t>
              </a:r>
              <a:r>
                <a:rPr lang="zh-CN" altLang="en-US" sz="2400" b="1" kern="0" dirty="0">
                  <a:latin typeface="+mn-lt"/>
                  <a:ea typeface="+mn-ea"/>
                </a:rPr>
                <a:t>。</a:t>
              </a:r>
              <a:r>
                <a:rPr lang="zh-CN" altLang="en-US" sz="2800" b="1" kern="0" dirty="0">
                  <a:latin typeface="+mn-lt"/>
                  <a:ea typeface="+mn-ea"/>
                </a:rPr>
                <a:t> </a:t>
              </a:r>
            </a:p>
            <a:p>
              <a:pPr marL="742950" lvl="1" indent="-285750">
                <a:spcBef>
                  <a:spcPct val="20000"/>
                </a:spcBef>
                <a:buFontTx/>
                <a:buChar char="–"/>
                <a:defRPr/>
              </a:pPr>
              <a:r>
                <a:rPr lang="zh-CN" altLang="en-US" sz="2400" b="1" kern="0" dirty="0">
                  <a:latin typeface="+mn-lt"/>
                  <a:ea typeface="+mn-ea"/>
                </a:rPr>
                <a:t>采用串行连接方式，一次只传送</a:t>
              </a:r>
              <a:r>
                <a:rPr lang="en-US" altLang="zh-CN" sz="2400" b="1" kern="0" dirty="0">
                  <a:latin typeface="+mn-lt"/>
                  <a:ea typeface="+mn-ea"/>
                </a:rPr>
                <a:t>1</a:t>
              </a:r>
              <a:r>
                <a:rPr lang="zh-CN" altLang="en-US" sz="2400" b="1" kern="0" dirty="0">
                  <a:latin typeface="+mn-lt"/>
                  <a:ea typeface="+mn-ea"/>
                </a:rPr>
                <a:t>位数据 。</a:t>
              </a:r>
            </a:p>
            <a:p>
              <a:pPr marL="742950" lvl="1" indent="-285750">
                <a:spcBef>
                  <a:spcPct val="20000"/>
                </a:spcBef>
                <a:buFontTx/>
                <a:buChar char="–"/>
                <a:defRPr/>
              </a:pPr>
              <a:r>
                <a:rPr lang="zh-CN" altLang="en-US" sz="2400" b="1" kern="0" dirty="0">
                  <a:latin typeface="+mn-lt"/>
                  <a:ea typeface="+mn-ea"/>
                </a:rPr>
                <a:t>具备了更强的纠错能力，与以往相比其最大的区别在于能对传输</a:t>
              </a:r>
              <a:r>
                <a:rPr lang="zh-CN" altLang="en-US" sz="2400" b="1" kern="0" dirty="0">
                  <a:solidFill>
                    <a:srgbClr val="CC0000"/>
                  </a:solidFill>
                  <a:latin typeface="+mn-lt"/>
                  <a:ea typeface="+mn-ea"/>
                </a:rPr>
                <a:t>指令</a:t>
              </a:r>
              <a:r>
                <a:rPr lang="zh-CN" altLang="en-US" sz="2400" b="1" kern="0" dirty="0">
                  <a:latin typeface="+mn-lt"/>
                  <a:ea typeface="+mn-ea"/>
                </a:rPr>
                <a:t>（不仅仅是</a:t>
              </a:r>
              <a:r>
                <a:rPr lang="zh-CN" altLang="en-US" sz="2400" b="1" kern="0" dirty="0">
                  <a:solidFill>
                    <a:srgbClr val="CC0000"/>
                  </a:solidFill>
                  <a:latin typeface="+mn-lt"/>
                  <a:ea typeface="+mn-ea"/>
                </a:rPr>
                <a:t>数据</a:t>
              </a:r>
              <a:r>
                <a:rPr lang="zh-CN" altLang="en-US" sz="2400" b="1" kern="0" dirty="0">
                  <a:latin typeface="+mn-lt"/>
                  <a:ea typeface="+mn-ea"/>
                </a:rPr>
                <a:t>）进行检查。如果发现错误会自动矫正，这在很大程度上提高了数据传输的可靠性。</a:t>
              </a:r>
            </a:p>
            <a:p>
              <a:pPr marL="742950" lvl="1" indent="-285750">
                <a:spcBef>
                  <a:spcPct val="20000"/>
                </a:spcBef>
                <a:buFontTx/>
                <a:buChar char="–"/>
                <a:defRPr/>
              </a:pPr>
              <a:r>
                <a:rPr lang="zh-CN" altLang="en-US" sz="2400" b="1" kern="0" dirty="0">
                  <a:latin typeface="+mn-lt"/>
                  <a:ea typeface="+mn-ea"/>
                </a:rPr>
                <a:t>串行接口还具有结构简单、支持热插拔的优点。</a:t>
              </a:r>
              <a:endParaRPr lang="zh-CN" altLang="en-US" sz="2800" b="1" kern="0" dirty="0">
                <a:latin typeface="+mn-lt"/>
                <a:ea typeface="+mn-ea"/>
              </a:endParaRPr>
            </a:p>
          </p:txBody>
        </p:sp>
        <p:pic>
          <p:nvPicPr>
            <p:cNvPr id="56327" name="Picture 4" descr="2455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420888"/>
              <a:ext cx="125730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5" descr="2455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6762" y="2062516"/>
              <a:ext cx="215538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6" descr="20071241255597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2105472"/>
              <a:ext cx="2244757" cy="168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slide(fromBottom)">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50825" y="188913"/>
            <a:ext cx="8435975" cy="719137"/>
          </a:xfrm>
        </p:spPr>
        <p:txBody>
          <a:bodyPr/>
          <a:lstStyle/>
          <a:p>
            <a:pPr eaLnBrk="1" hangingPunct="1"/>
            <a:r>
              <a:rPr lang="zh-CN" altLang="en-US" smtClean="0"/>
              <a:t>电源插座</a:t>
            </a:r>
          </a:p>
        </p:txBody>
      </p:sp>
      <p:sp>
        <p:nvSpPr>
          <p:cNvPr id="57347" name="Rectangle 3"/>
          <p:cNvSpPr>
            <a:spLocks noGrp="1" noChangeArrowheads="1"/>
          </p:cNvSpPr>
          <p:nvPr>
            <p:ph type="body" idx="1"/>
          </p:nvPr>
        </p:nvSpPr>
        <p:spPr>
          <a:xfrm>
            <a:off x="250825" y="1196975"/>
            <a:ext cx="8424863" cy="1800225"/>
          </a:xfrm>
        </p:spPr>
        <p:txBody>
          <a:bodyPr/>
          <a:lstStyle/>
          <a:p>
            <a:pPr eaLnBrk="1" hangingPunct="1"/>
            <a:r>
              <a:rPr lang="zh-CN" altLang="en-US" smtClean="0"/>
              <a:t>电源插座主要有</a:t>
            </a:r>
            <a:r>
              <a:rPr lang="en-US" altLang="zh-CN" smtClean="0"/>
              <a:t>AT</a:t>
            </a:r>
            <a:r>
              <a:rPr lang="zh-CN" altLang="en-US" smtClean="0"/>
              <a:t>电源插座和</a:t>
            </a:r>
            <a:r>
              <a:rPr lang="en-US" altLang="zh-CN" smtClean="0"/>
              <a:t>ATX</a:t>
            </a:r>
            <a:r>
              <a:rPr lang="zh-CN" altLang="en-US" smtClean="0"/>
              <a:t>电源插座两种。 </a:t>
            </a:r>
            <a:endParaRPr lang="en-US" altLang="zh-CN" smtClean="0"/>
          </a:p>
          <a:p>
            <a:pPr lvl="1" eaLnBrk="1" hangingPunct="1"/>
            <a:r>
              <a:rPr lang="en-US" altLang="zh-CN" smtClean="0"/>
              <a:t>AT</a:t>
            </a:r>
            <a:r>
              <a:rPr lang="zh-CN" altLang="en-US" smtClean="0"/>
              <a:t>电源插座为两组共</a:t>
            </a:r>
            <a:r>
              <a:rPr lang="en-US" altLang="zh-CN" smtClean="0"/>
              <a:t>12</a:t>
            </a:r>
            <a:r>
              <a:rPr lang="zh-CN" altLang="en-US" smtClean="0"/>
              <a:t>芯单列插座；</a:t>
            </a:r>
            <a:endParaRPr lang="en-US" altLang="zh-CN" smtClean="0"/>
          </a:p>
          <a:p>
            <a:pPr lvl="1" eaLnBrk="1" hangingPunct="1"/>
            <a:r>
              <a:rPr lang="en-US" altLang="zh-CN" smtClean="0"/>
              <a:t>ATX</a:t>
            </a:r>
            <a:r>
              <a:rPr lang="zh-CN" altLang="en-US" smtClean="0"/>
              <a:t>电源插座为</a:t>
            </a:r>
            <a:r>
              <a:rPr lang="en-US" altLang="zh-CN" smtClean="0"/>
              <a:t>D</a:t>
            </a:r>
            <a:r>
              <a:rPr lang="zh-CN" altLang="en-US" smtClean="0"/>
              <a:t>型</a:t>
            </a:r>
            <a:r>
              <a:rPr lang="en-US" altLang="zh-CN" smtClean="0"/>
              <a:t>20</a:t>
            </a:r>
            <a:r>
              <a:rPr lang="zh-CN" altLang="en-US" smtClean="0"/>
              <a:t>芯双列插座。</a:t>
            </a:r>
          </a:p>
        </p:txBody>
      </p:sp>
      <p:pic>
        <p:nvPicPr>
          <p:cNvPr id="87044" name="Picture 4" descr="pow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068638"/>
            <a:ext cx="59436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ox(out)">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0825" y="188913"/>
            <a:ext cx="8424863" cy="719137"/>
          </a:xfrm>
        </p:spPr>
        <p:txBody>
          <a:bodyPr/>
          <a:lstStyle/>
          <a:p>
            <a:pPr eaLnBrk="1" hangingPunct="1"/>
            <a:r>
              <a:rPr lang="zh-CN" altLang="en-US" smtClean="0"/>
              <a:t>主板控制芯片组</a:t>
            </a:r>
          </a:p>
        </p:txBody>
      </p:sp>
      <p:sp>
        <p:nvSpPr>
          <p:cNvPr id="89091" name="Rectangle 3"/>
          <p:cNvSpPr>
            <a:spLocks noGrp="1" noChangeArrowheads="1"/>
          </p:cNvSpPr>
          <p:nvPr>
            <p:ph type="body" idx="1"/>
          </p:nvPr>
        </p:nvSpPr>
        <p:spPr/>
        <p:txBody>
          <a:bodyPr/>
          <a:lstStyle/>
          <a:p>
            <a:pPr eaLnBrk="1" hangingPunct="1"/>
            <a:r>
              <a:rPr lang="zh-CN" altLang="en-US" smtClean="0">
                <a:solidFill>
                  <a:srgbClr val="CC0000"/>
                </a:solidFill>
              </a:rPr>
              <a:t>主板控制</a:t>
            </a:r>
            <a:r>
              <a:rPr lang="zh-CN" altLang="en-US" u="sng" smtClean="0">
                <a:solidFill>
                  <a:srgbClr val="CC0000"/>
                </a:solidFill>
              </a:rPr>
              <a:t>芯片组</a:t>
            </a:r>
            <a:r>
              <a:rPr lang="zh-CN" altLang="en-US" smtClean="0"/>
              <a:t>（</a:t>
            </a:r>
            <a:r>
              <a:rPr lang="en-US" altLang="zh-CN" smtClean="0"/>
              <a:t>Chipset</a:t>
            </a:r>
            <a:r>
              <a:rPr lang="zh-CN" altLang="en-US" smtClean="0"/>
              <a:t>）是控制局部总线、内存和各种扩展卡的，是整块主板的灵魂所在。</a:t>
            </a:r>
          </a:p>
          <a:p>
            <a:pPr lvl="1" eaLnBrk="1" hangingPunct="1"/>
            <a:r>
              <a:rPr lang="en-US" altLang="zh-CN" smtClean="0"/>
              <a:t>CPU</a:t>
            </a:r>
            <a:r>
              <a:rPr lang="zh-CN" altLang="en-US" smtClean="0"/>
              <a:t>对其它设备的控制都是通过它们来完成的。</a:t>
            </a:r>
          </a:p>
          <a:p>
            <a:pPr eaLnBrk="1" hangingPunct="1"/>
            <a:endParaRPr lang="zh-CN" altLang="en-US" smtClean="0"/>
          </a:p>
          <a:p>
            <a:pPr eaLnBrk="1" hangingPunct="1"/>
            <a:r>
              <a:rPr lang="zh-CN" altLang="en-US" smtClean="0"/>
              <a:t>典型的主板控制芯片组由</a:t>
            </a:r>
            <a:r>
              <a:rPr lang="zh-CN" altLang="en-US" u="sng" smtClean="0">
                <a:solidFill>
                  <a:srgbClr val="CC0000"/>
                </a:solidFill>
              </a:rPr>
              <a:t>南桥</a:t>
            </a:r>
            <a:r>
              <a:rPr lang="zh-CN" altLang="en-US" u="sng" smtClean="0"/>
              <a:t>（</a:t>
            </a:r>
            <a:r>
              <a:rPr lang="en-US" altLang="zh-CN" u="sng" smtClean="0"/>
              <a:t>South Bridge</a:t>
            </a:r>
            <a:r>
              <a:rPr lang="zh-CN" altLang="en-US" u="sng" smtClean="0"/>
              <a:t>）芯片</a:t>
            </a:r>
            <a:r>
              <a:rPr lang="zh-CN" altLang="en-US" smtClean="0"/>
              <a:t>和</a:t>
            </a:r>
            <a:r>
              <a:rPr lang="zh-CN" altLang="en-US" u="sng" smtClean="0">
                <a:solidFill>
                  <a:srgbClr val="CC0000"/>
                </a:solidFill>
              </a:rPr>
              <a:t>北桥</a:t>
            </a:r>
            <a:r>
              <a:rPr lang="zh-CN" altLang="en-US" u="sng" smtClean="0"/>
              <a:t>（</a:t>
            </a:r>
            <a:r>
              <a:rPr lang="en-US" altLang="zh-CN" u="sng" smtClean="0"/>
              <a:t>North Bridge</a:t>
            </a:r>
            <a:r>
              <a:rPr lang="zh-CN" altLang="en-US" u="sng" smtClean="0"/>
              <a:t>）芯片</a:t>
            </a:r>
            <a:r>
              <a:rPr lang="zh-CN" altLang="en-US" smtClean="0"/>
              <a:t>组成。</a:t>
            </a:r>
          </a:p>
          <a:p>
            <a:pPr lvl="1" eaLnBrk="1" hangingPunct="1"/>
            <a:r>
              <a:rPr lang="zh-CN" altLang="en-US" smtClean="0"/>
              <a:t>南桥芯片在</a:t>
            </a:r>
            <a:r>
              <a:rPr lang="en-US" altLang="zh-CN" smtClean="0"/>
              <a:t>PCI</a:t>
            </a:r>
            <a:r>
              <a:rPr lang="zh-CN" altLang="en-US" smtClean="0"/>
              <a:t>插槽旁边，北桥芯片在</a:t>
            </a:r>
            <a:r>
              <a:rPr lang="en-US" altLang="zh-CN" smtClean="0"/>
              <a:t>CPU</a:t>
            </a:r>
            <a:r>
              <a:rPr lang="zh-CN" altLang="en-US" smtClean="0"/>
              <a:t>旁边。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9091">
                                            <p:txEl>
                                              <p:pRg st="3" end="3"/>
                                            </p:txEl>
                                          </p:spTgt>
                                        </p:tgtEl>
                                        <p:attrNameLst>
                                          <p:attrName>style.visibility</p:attrName>
                                        </p:attrNameLst>
                                      </p:cBhvr>
                                      <p:to>
                                        <p:strVal val="visible"/>
                                      </p:to>
                                    </p:set>
                                    <p:animEffect transition="in" filter="slide(fromBottom)">
                                      <p:cBhvr>
                                        <p:cTn id="7" dur="500"/>
                                        <p:tgtEl>
                                          <p:spTgt spid="89091">
                                            <p:txEl>
                                              <p:pRg st="3" end="3"/>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9091">
                                            <p:txEl>
                                              <p:pRg st="4" end="4"/>
                                            </p:txEl>
                                          </p:spTgt>
                                        </p:tgtEl>
                                        <p:attrNameLst>
                                          <p:attrName>style.visibility</p:attrName>
                                        </p:attrNameLst>
                                      </p:cBhvr>
                                      <p:to>
                                        <p:strVal val="visible"/>
                                      </p:to>
                                    </p:set>
                                    <p:animEffect transition="in" filter="slide(fromBottom)">
                                      <p:cBhvr>
                                        <p:cTn id="10" dur="500"/>
                                        <p:tgtEl>
                                          <p:spTgt spid="89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0825" y="188913"/>
            <a:ext cx="8435975" cy="527050"/>
          </a:xfrm>
        </p:spPr>
        <p:txBody>
          <a:bodyPr/>
          <a:lstStyle/>
          <a:p>
            <a:pPr eaLnBrk="1" hangingPunct="1"/>
            <a:r>
              <a:rPr lang="zh-CN" altLang="en-US" smtClean="0"/>
              <a:t>主板控制芯片组</a:t>
            </a:r>
          </a:p>
        </p:txBody>
      </p:sp>
      <p:pic>
        <p:nvPicPr>
          <p:cNvPr id="90115" name="Picture 3" descr="chipset01"/>
          <p:cNvPicPr>
            <a:picLocks noChangeAspect="1" noChangeArrowheads="1"/>
          </p:cNvPicPr>
          <p:nvPr/>
        </p:nvPicPr>
        <p:blipFill>
          <a:blip r:embed="rId2">
            <a:extLst>
              <a:ext uri="{28A0092B-C50C-407E-A947-70E740481C1C}">
                <a14:useLocalDpi xmlns:a14="http://schemas.microsoft.com/office/drawing/2010/main" val="0"/>
              </a:ext>
            </a:extLst>
          </a:blip>
          <a:srcRect l="1112" t="6535" r="4289" b="7011"/>
          <a:stretch>
            <a:fillRect/>
          </a:stretch>
        </p:blipFill>
        <p:spPr bwMode="auto">
          <a:xfrm>
            <a:off x="395288" y="1341438"/>
            <a:ext cx="8062912"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strips(downLeft)">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188913"/>
            <a:ext cx="8435975" cy="527050"/>
          </a:xfrm>
        </p:spPr>
        <p:txBody>
          <a:bodyPr/>
          <a:lstStyle/>
          <a:p>
            <a:pPr eaLnBrk="1" hangingPunct="1"/>
            <a:r>
              <a:rPr lang="zh-CN" altLang="en-US" smtClean="0"/>
              <a:t>南桥芯片和北桥芯片</a:t>
            </a:r>
          </a:p>
        </p:txBody>
      </p:sp>
      <p:sp>
        <p:nvSpPr>
          <p:cNvPr id="91139" name="Rectangle 3"/>
          <p:cNvSpPr>
            <a:spLocks noGrp="1" noChangeArrowheads="1"/>
          </p:cNvSpPr>
          <p:nvPr>
            <p:ph type="body" idx="1"/>
          </p:nvPr>
        </p:nvSpPr>
        <p:spPr/>
        <p:txBody>
          <a:bodyPr/>
          <a:lstStyle/>
          <a:p>
            <a:pPr eaLnBrk="1" hangingPunct="1">
              <a:lnSpc>
                <a:spcPct val="90000"/>
              </a:lnSpc>
            </a:pPr>
            <a:r>
              <a:rPr lang="zh-CN" altLang="en-US" smtClean="0">
                <a:solidFill>
                  <a:srgbClr val="CC0000"/>
                </a:solidFill>
              </a:rPr>
              <a:t>南桥芯片</a:t>
            </a:r>
            <a:r>
              <a:rPr lang="zh-CN" altLang="en-US" smtClean="0"/>
              <a:t>主要南桥芯片负责</a:t>
            </a:r>
            <a:r>
              <a:rPr lang="en-US" altLang="zh-CN" smtClean="0"/>
              <a:t>I/O</a:t>
            </a:r>
            <a:r>
              <a:rPr lang="zh-CN" altLang="en-US" smtClean="0"/>
              <a:t>总线之间的通信，如</a:t>
            </a:r>
            <a:r>
              <a:rPr lang="en-US" altLang="zh-CN" smtClean="0"/>
              <a:t>PCI</a:t>
            </a:r>
            <a:r>
              <a:rPr lang="zh-CN" altLang="en-US" smtClean="0"/>
              <a:t>总线、</a:t>
            </a:r>
            <a:r>
              <a:rPr lang="en-US" altLang="zh-CN" smtClean="0"/>
              <a:t>USB</a:t>
            </a:r>
            <a:r>
              <a:rPr lang="zh-CN" altLang="en-US" smtClean="0"/>
              <a:t>、</a:t>
            </a:r>
            <a:r>
              <a:rPr lang="en-US" altLang="zh-CN" smtClean="0"/>
              <a:t>LAN</a:t>
            </a:r>
            <a:r>
              <a:rPr lang="zh-CN" altLang="en-US" smtClean="0"/>
              <a:t>、</a:t>
            </a:r>
            <a:r>
              <a:rPr lang="en-US" altLang="zh-CN" smtClean="0"/>
              <a:t>ATA</a:t>
            </a:r>
            <a:r>
              <a:rPr lang="zh-CN" altLang="en-US" smtClean="0"/>
              <a:t>、</a:t>
            </a:r>
            <a:r>
              <a:rPr lang="en-US" altLang="zh-CN" smtClean="0"/>
              <a:t>SATA</a:t>
            </a:r>
            <a:r>
              <a:rPr lang="zh-CN" altLang="en-US" smtClean="0"/>
              <a:t>、音频控制器、键盘控制器、实时时钟控制器、高级电源管理等。</a:t>
            </a:r>
          </a:p>
          <a:p>
            <a:pPr lvl="1" eaLnBrk="1" hangingPunct="1">
              <a:lnSpc>
                <a:spcPct val="90000"/>
              </a:lnSpc>
            </a:pPr>
            <a:r>
              <a:rPr lang="zh-CN" altLang="en-US" smtClean="0"/>
              <a:t>发展方向主要是集成更多的功能，例如网卡、</a:t>
            </a:r>
            <a:r>
              <a:rPr lang="en-US" altLang="zh-CN" smtClean="0"/>
              <a:t>RAID</a:t>
            </a:r>
            <a:r>
              <a:rPr lang="zh-CN" altLang="en-US" smtClean="0"/>
              <a:t>、</a:t>
            </a:r>
            <a:r>
              <a:rPr lang="en-US" altLang="zh-CN" smtClean="0"/>
              <a:t>IEEE 1394</a:t>
            </a:r>
            <a:r>
              <a:rPr lang="zh-CN" altLang="en-US" smtClean="0"/>
              <a:t>、甚至</a:t>
            </a:r>
            <a:r>
              <a:rPr lang="en-US" altLang="zh-CN" smtClean="0"/>
              <a:t>WI-FI</a:t>
            </a:r>
            <a:r>
              <a:rPr lang="zh-CN" altLang="en-US" smtClean="0"/>
              <a:t>无线网络等等。</a:t>
            </a:r>
          </a:p>
          <a:p>
            <a:pPr lvl="1" eaLnBrk="1" hangingPunct="1">
              <a:lnSpc>
                <a:spcPct val="90000"/>
              </a:lnSpc>
            </a:pPr>
            <a:endParaRPr lang="zh-CN" altLang="en-US" smtClean="0"/>
          </a:p>
          <a:p>
            <a:pPr eaLnBrk="1" hangingPunct="1">
              <a:lnSpc>
                <a:spcPct val="90000"/>
              </a:lnSpc>
            </a:pPr>
            <a:r>
              <a:rPr lang="zh-CN" altLang="en-US" smtClean="0">
                <a:solidFill>
                  <a:srgbClr val="CC0000"/>
                </a:solidFill>
              </a:rPr>
              <a:t>北桥芯片</a:t>
            </a:r>
            <a:r>
              <a:rPr lang="zh-CN" altLang="en-US" smtClean="0"/>
              <a:t>是</a:t>
            </a:r>
            <a:r>
              <a:rPr lang="en-US" altLang="zh-CN" smtClean="0"/>
              <a:t>CPU</a:t>
            </a:r>
            <a:r>
              <a:rPr lang="zh-CN" altLang="en-US" smtClean="0"/>
              <a:t>与外部设备之间联系的纽带，负责控制主板可以支持</a:t>
            </a:r>
            <a:r>
              <a:rPr lang="en-US" altLang="zh-CN" smtClean="0"/>
              <a:t>CPU</a:t>
            </a:r>
            <a:r>
              <a:rPr lang="zh-CN" altLang="en-US" smtClean="0"/>
              <a:t>的种类、内存类型和容量等。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139">
                                            <p:txEl>
                                              <p:pRg st="3" end="3"/>
                                            </p:txEl>
                                          </p:spTgt>
                                        </p:tgtEl>
                                        <p:attrNameLst>
                                          <p:attrName>style.visibility</p:attrName>
                                        </p:attrNameLst>
                                      </p:cBhvr>
                                      <p:to>
                                        <p:strVal val="visible"/>
                                      </p:to>
                                    </p:set>
                                    <p:animEffect transition="in" filter="slide(fromBottom)">
                                      <p:cBhvr>
                                        <p:cTn id="7" dur="500"/>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0825" y="188913"/>
            <a:ext cx="8353425" cy="719137"/>
          </a:xfrm>
        </p:spPr>
        <p:txBody>
          <a:bodyPr/>
          <a:lstStyle/>
          <a:p>
            <a:pPr eaLnBrk="1" hangingPunct="1"/>
            <a:r>
              <a:rPr lang="en-US" altLang="zh-CN" dirty="0" smtClean="0"/>
              <a:t>BIOS</a:t>
            </a:r>
            <a:r>
              <a:rPr lang="zh-CN" altLang="en-US" dirty="0" smtClean="0"/>
              <a:t>芯片</a:t>
            </a:r>
          </a:p>
        </p:txBody>
      </p:sp>
      <p:sp>
        <p:nvSpPr>
          <p:cNvPr id="63491" name="Rectangle 3"/>
          <p:cNvSpPr>
            <a:spLocks noGrp="1" noChangeArrowheads="1"/>
          </p:cNvSpPr>
          <p:nvPr>
            <p:ph type="body" idx="1"/>
          </p:nvPr>
        </p:nvSpPr>
        <p:spPr>
          <a:xfrm>
            <a:off x="250825" y="1125538"/>
            <a:ext cx="8642350" cy="1727200"/>
          </a:xfrm>
        </p:spPr>
        <p:txBody>
          <a:bodyPr/>
          <a:lstStyle/>
          <a:p>
            <a:pPr eaLnBrk="1" hangingPunct="1">
              <a:lnSpc>
                <a:spcPct val="90000"/>
              </a:lnSpc>
            </a:pPr>
            <a:r>
              <a:rPr lang="en-US" altLang="zh-CN" sz="2400" dirty="0" smtClean="0"/>
              <a:t>BIOS</a:t>
            </a:r>
            <a:r>
              <a:rPr lang="zh-CN" altLang="en-US" sz="2400" dirty="0" smtClean="0"/>
              <a:t>芯片是主板上一个很重要的芯片，</a:t>
            </a:r>
            <a:r>
              <a:rPr lang="en-US" altLang="zh-CN" sz="2400" dirty="0" smtClean="0"/>
              <a:t>BIOS</a:t>
            </a:r>
            <a:r>
              <a:rPr lang="zh-CN" altLang="en-US" sz="2400" dirty="0" smtClean="0"/>
              <a:t>的中文意思是“</a:t>
            </a:r>
            <a:r>
              <a:rPr lang="zh-CN" altLang="en-US" sz="2400" u="sng" dirty="0" smtClean="0"/>
              <a:t>基本输入输出系统</a:t>
            </a:r>
            <a:r>
              <a:rPr lang="zh-CN" altLang="en-US" sz="2400" dirty="0" smtClean="0"/>
              <a:t>”。</a:t>
            </a:r>
          </a:p>
          <a:p>
            <a:pPr lvl="1" eaLnBrk="1" hangingPunct="1">
              <a:lnSpc>
                <a:spcPct val="90000"/>
              </a:lnSpc>
            </a:pPr>
            <a:r>
              <a:rPr lang="en-US" altLang="zh-CN" sz="2400" dirty="0" smtClean="0"/>
              <a:t>BIOS</a:t>
            </a:r>
            <a:r>
              <a:rPr lang="zh-CN" altLang="en-US" sz="2400" dirty="0" smtClean="0"/>
              <a:t>包含一组例行程序，由它们来完成系统与外设之间的输入输出工作。 </a:t>
            </a:r>
            <a:endParaRPr lang="zh-CN" altLang="en-US" sz="2000" dirty="0" smtClean="0"/>
          </a:p>
        </p:txBody>
      </p:sp>
      <p:pic>
        <p:nvPicPr>
          <p:cNvPr id="93188" name="Picture 4" descr="bios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2492375"/>
            <a:ext cx="3960812"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5"/>
          <p:cNvSpPr>
            <a:spLocks noChangeArrowheads="1"/>
          </p:cNvSpPr>
          <p:nvPr/>
        </p:nvSpPr>
        <p:spPr bwMode="auto">
          <a:xfrm>
            <a:off x="250825" y="3141663"/>
            <a:ext cx="4537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spcBef>
                <a:spcPct val="20000"/>
              </a:spcBef>
              <a:buFontTx/>
              <a:buChar char="•"/>
            </a:pPr>
            <a:r>
              <a:rPr lang="en-US" altLang="zh-CN" sz="2400" b="1" dirty="0"/>
              <a:t>BIOS</a:t>
            </a:r>
            <a:r>
              <a:rPr lang="zh-CN" altLang="en-US" sz="2400" b="1" dirty="0"/>
              <a:t>芯片还有</a:t>
            </a:r>
            <a:r>
              <a:rPr lang="zh-CN" altLang="en-US" sz="2400" b="1" u="sng" dirty="0"/>
              <a:t>内部的诊断程序和一些实用程序</a:t>
            </a:r>
            <a:r>
              <a:rPr lang="zh-CN" altLang="en-US" sz="2400" b="1" dirty="0"/>
              <a:t>，比如每次启动计算机时，都要调用</a:t>
            </a:r>
            <a:r>
              <a:rPr lang="en-US" altLang="zh-CN" sz="2400" b="1" dirty="0"/>
              <a:t>BIOS</a:t>
            </a:r>
            <a:r>
              <a:rPr lang="zh-CN" altLang="en-US" sz="2400" b="1" dirty="0"/>
              <a:t>的自检程序，检查主要部件以确保它们工作正常。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vertical)">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slide(fromBottom)">
                                      <p:cBhvr>
                                        <p:cTn id="1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solidFill>
                  <a:srgbClr val="CC0000"/>
                </a:solidFill>
              </a:rPr>
              <a:t>历史背景</a:t>
            </a:r>
          </a:p>
          <a:p>
            <a:pPr eaLnBrk="1" hangingPunct="1"/>
            <a:r>
              <a:rPr lang="zh-CN" altLang="en-US" sz="3200" dirty="0" smtClean="0"/>
              <a:t>基于微处理器的</a:t>
            </a:r>
            <a:r>
              <a:rPr lang="en-US" altLang="zh-CN" sz="3200" dirty="0" smtClean="0"/>
              <a:t>PC</a:t>
            </a:r>
            <a:r>
              <a:rPr lang="zh-CN" altLang="en-US" sz="3200" dirty="0" smtClean="0"/>
              <a:t>系统</a:t>
            </a:r>
            <a:endParaRPr lang="en-US" altLang="zh-CN" sz="3200" dirty="0" smtClean="0"/>
          </a:p>
          <a:p>
            <a:pPr eaLnBrk="1" hangingPunct="1"/>
            <a:r>
              <a:rPr lang="zh-CN" altLang="en-US" sz="3200" dirty="0" smtClean="0">
                <a:solidFill>
                  <a:srgbClr val="008000"/>
                </a:solidFill>
              </a:rPr>
              <a:t>数制</a:t>
            </a:r>
            <a:endParaRPr lang="en-US" altLang="zh-CN" sz="3200" dirty="0" smtClean="0">
              <a:solidFill>
                <a:srgbClr val="008000"/>
              </a:solidFill>
            </a:endParaRP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eaLnBrk="1" hangingPunct="1"/>
            <a:r>
              <a:rPr lang="zh-CN" altLang="en-US" sz="3200" dirty="0"/>
              <a:t>主板简介</a:t>
            </a:r>
            <a:endParaRPr lang="en-US" altLang="zh-CN" sz="3200" dirty="0"/>
          </a:p>
          <a:p>
            <a:pPr eaLnBrk="1" hangingPunct="1"/>
            <a:r>
              <a:rPr lang="zh-CN" altLang="en-US" sz="3200" dirty="0"/>
              <a:t>芯片组简介</a:t>
            </a:r>
            <a:endParaRPr lang="en-US" altLang="zh-CN" sz="32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0825" y="188913"/>
            <a:ext cx="8435975" cy="527050"/>
          </a:xfrm>
        </p:spPr>
        <p:txBody>
          <a:bodyPr/>
          <a:lstStyle/>
          <a:p>
            <a:pPr eaLnBrk="1" hangingPunct="1"/>
            <a:r>
              <a:rPr lang="en-US" altLang="zh-CN" dirty="0" smtClean="0"/>
              <a:t>BIOS</a:t>
            </a:r>
            <a:r>
              <a:rPr lang="zh-CN" altLang="en-US" dirty="0" smtClean="0"/>
              <a:t>芯片</a:t>
            </a:r>
          </a:p>
        </p:txBody>
      </p:sp>
      <p:sp>
        <p:nvSpPr>
          <p:cNvPr id="64515" name="Rectangle 3"/>
          <p:cNvSpPr>
            <a:spLocks noGrp="1" noChangeArrowheads="1"/>
          </p:cNvSpPr>
          <p:nvPr>
            <p:ph type="body" idx="1"/>
          </p:nvPr>
        </p:nvSpPr>
        <p:spPr>
          <a:xfrm>
            <a:off x="250825" y="1125538"/>
            <a:ext cx="8281988" cy="2416175"/>
          </a:xfrm>
        </p:spPr>
        <p:txBody>
          <a:bodyPr/>
          <a:lstStyle/>
          <a:p>
            <a:pPr eaLnBrk="1" hangingPunct="1">
              <a:lnSpc>
                <a:spcPct val="90000"/>
              </a:lnSpc>
            </a:pPr>
            <a:r>
              <a:rPr lang="zh-CN" altLang="en-US" dirty="0" smtClean="0"/>
              <a:t>早期的主板上叫</a:t>
            </a:r>
            <a:r>
              <a:rPr lang="en-US" altLang="zh-CN" dirty="0" smtClean="0">
                <a:solidFill>
                  <a:srgbClr val="CC0000"/>
                </a:solidFill>
              </a:rPr>
              <a:t>ROM BIOS</a:t>
            </a:r>
            <a:r>
              <a:rPr lang="zh-CN" altLang="en-US" dirty="0" smtClean="0"/>
              <a:t>，它是被烧录在</a:t>
            </a:r>
            <a:r>
              <a:rPr lang="en-US" altLang="zh-CN" dirty="0" smtClean="0"/>
              <a:t>EPROM</a:t>
            </a:r>
            <a:r>
              <a:rPr lang="zh-CN" altLang="en-US" dirty="0" smtClean="0"/>
              <a:t>里，要通过特殊的设备进行修改，想升级就要更换新的</a:t>
            </a:r>
            <a:r>
              <a:rPr lang="en-US" altLang="zh-CN" dirty="0" smtClean="0"/>
              <a:t>ROM</a:t>
            </a:r>
            <a:r>
              <a:rPr lang="zh-CN" altLang="en-US" dirty="0" smtClean="0"/>
              <a:t>。</a:t>
            </a:r>
          </a:p>
          <a:p>
            <a:pPr eaLnBrk="1" hangingPunct="1">
              <a:lnSpc>
                <a:spcPct val="90000"/>
              </a:lnSpc>
            </a:pPr>
            <a:r>
              <a:rPr lang="zh-CN" altLang="en-US" dirty="0" smtClean="0"/>
              <a:t>新式的主板大多采用</a:t>
            </a:r>
            <a:r>
              <a:rPr lang="zh-CN" altLang="en-US" dirty="0" smtClean="0">
                <a:solidFill>
                  <a:srgbClr val="CC0000"/>
                </a:solidFill>
              </a:rPr>
              <a:t>闪烁存储器芯片</a:t>
            </a:r>
            <a:r>
              <a:rPr lang="en-US" altLang="zh-CN" dirty="0" smtClean="0"/>
              <a:t>(Flash ROM)</a:t>
            </a:r>
            <a:r>
              <a:rPr lang="zh-CN" altLang="en-US" dirty="0" smtClean="0"/>
              <a:t>，可使用软件进行升级。</a:t>
            </a:r>
          </a:p>
        </p:txBody>
      </p:sp>
      <p:sp>
        <p:nvSpPr>
          <p:cNvPr id="94212" name="Rectangle 4"/>
          <p:cNvSpPr>
            <a:spLocks noChangeArrowheads="1"/>
          </p:cNvSpPr>
          <p:nvPr/>
        </p:nvSpPr>
        <p:spPr bwMode="auto">
          <a:xfrm>
            <a:off x="755650" y="3573463"/>
            <a:ext cx="77724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rgbClr val="A50021"/>
              </a:buClr>
              <a:buSzPct val="75000"/>
              <a:buFont typeface="Wingdings" pitchFamily="2" charset="2"/>
              <a:buChar char="n"/>
            </a:pPr>
            <a:r>
              <a:rPr kumimoji="1" lang="zh-CN" altLang="en-US" sz="2800" b="1" dirty="0">
                <a:latin typeface="Times New Roman" pitchFamily="18" charset="0"/>
              </a:rPr>
              <a:t>为了安全起见，有些主板上有</a:t>
            </a:r>
            <a:r>
              <a:rPr kumimoji="1" lang="zh-CN" altLang="en-US" sz="2800" b="1" dirty="0">
                <a:solidFill>
                  <a:srgbClr val="CC0000"/>
                </a:solidFill>
                <a:latin typeface="Times New Roman" pitchFamily="18" charset="0"/>
              </a:rPr>
              <a:t>跳线</a:t>
            </a:r>
            <a:r>
              <a:rPr kumimoji="1" lang="zh-CN" altLang="en-US" sz="2800" b="1" dirty="0">
                <a:latin typeface="Times New Roman" pitchFamily="18" charset="0"/>
              </a:rPr>
              <a:t>决定</a:t>
            </a:r>
            <a:r>
              <a:rPr kumimoji="1" lang="en-US" altLang="zh-CN" sz="2800" b="1" dirty="0">
                <a:latin typeface="Times New Roman" pitchFamily="18" charset="0"/>
              </a:rPr>
              <a:t>BIOS</a:t>
            </a:r>
            <a:r>
              <a:rPr kumimoji="1" lang="zh-CN" altLang="en-US" sz="2800" b="1" dirty="0">
                <a:latin typeface="Times New Roman" pitchFamily="18" charset="0"/>
              </a:rPr>
              <a:t>能不能被修改，默认的情况下是不能修改。如果你不想对其升级或在升级之后，最好把跳线设置到不能修改的位置。另有一些主板没有跳线来控制</a:t>
            </a:r>
            <a:r>
              <a:rPr kumimoji="1" lang="en-US" altLang="zh-CN" sz="2800" b="1" dirty="0">
                <a:latin typeface="Times New Roman" pitchFamily="18" charset="0"/>
              </a:rPr>
              <a:t>BIOS</a:t>
            </a:r>
            <a:r>
              <a:rPr kumimoji="1" lang="zh-CN" altLang="en-US" sz="2800" b="1" dirty="0">
                <a:latin typeface="Times New Roman" pitchFamily="18" charset="0"/>
              </a:rPr>
              <a:t>是否可以修改，软件可以直接更新</a:t>
            </a:r>
            <a:r>
              <a:rPr kumimoji="1" lang="en-US" altLang="zh-CN" sz="2800" b="1" dirty="0">
                <a:latin typeface="Times New Roman" pitchFamily="18" charset="0"/>
              </a:rPr>
              <a:t>BIOS</a:t>
            </a:r>
            <a:r>
              <a:rPr kumimoji="1" lang="zh-CN" altLang="en-US" sz="2800" b="1"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12">
                                            <p:txEl>
                                              <p:pRg st="0" end="0"/>
                                            </p:txEl>
                                          </p:spTgt>
                                        </p:tgtEl>
                                        <p:attrNameLst>
                                          <p:attrName>style.visibility</p:attrName>
                                        </p:attrNameLst>
                                      </p:cBhvr>
                                      <p:to>
                                        <p:strVal val="visible"/>
                                      </p:to>
                                    </p:set>
                                    <p:animEffect transition="in" filter="slide(fromBottom)">
                                      <p:cBhvr>
                                        <p:cTn id="7" dur="500"/>
                                        <p:tgtEl>
                                          <p:spTgt spid="94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0825" y="188913"/>
            <a:ext cx="8435975" cy="527050"/>
          </a:xfrm>
        </p:spPr>
        <p:txBody>
          <a:bodyPr/>
          <a:lstStyle/>
          <a:p>
            <a:pPr eaLnBrk="1" hangingPunct="1"/>
            <a:r>
              <a:rPr lang="en-US" altLang="zh-CN" smtClean="0"/>
              <a:t>CMOS</a:t>
            </a:r>
            <a:r>
              <a:rPr lang="zh-CN" altLang="en-US" smtClean="0"/>
              <a:t>芯片</a:t>
            </a:r>
          </a:p>
        </p:txBody>
      </p:sp>
      <p:sp>
        <p:nvSpPr>
          <p:cNvPr id="66563" name="Rectangle 3"/>
          <p:cNvSpPr>
            <a:spLocks noGrp="1" noChangeArrowheads="1"/>
          </p:cNvSpPr>
          <p:nvPr>
            <p:ph type="body" idx="1"/>
          </p:nvPr>
        </p:nvSpPr>
        <p:spPr>
          <a:xfrm>
            <a:off x="250825" y="1196975"/>
            <a:ext cx="8642350" cy="2376488"/>
          </a:xfrm>
        </p:spPr>
        <p:txBody>
          <a:bodyPr/>
          <a:lstStyle/>
          <a:p>
            <a:pPr eaLnBrk="1" hangingPunct="1"/>
            <a:r>
              <a:rPr lang="zh-CN" altLang="en-US" sz="2400" dirty="0" smtClean="0"/>
              <a:t>系统设置或配置信息存储在</a:t>
            </a:r>
            <a:r>
              <a:rPr lang="en-US" altLang="zh-CN" sz="2400" u="sng" dirty="0" smtClean="0"/>
              <a:t>CMOS RAM(</a:t>
            </a:r>
            <a:r>
              <a:rPr lang="zh-CN" altLang="en-US" sz="2400" u="sng" dirty="0" smtClean="0"/>
              <a:t>或</a:t>
            </a:r>
            <a:r>
              <a:rPr lang="en-US" altLang="zh-CN" sz="2400" u="sng" dirty="0" smtClean="0"/>
              <a:t>CMOS SRAM)</a:t>
            </a:r>
            <a:r>
              <a:rPr lang="zh-CN" altLang="en-US" sz="2400" dirty="0" smtClean="0"/>
              <a:t>中，叫做</a:t>
            </a:r>
            <a:r>
              <a:rPr lang="zh-CN" altLang="en-US" sz="2400" u="sng" dirty="0" smtClean="0"/>
              <a:t>互补金属氧化物半导体存储器</a:t>
            </a:r>
            <a:r>
              <a:rPr lang="zh-CN" altLang="en-US" sz="2400" dirty="0" smtClean="0"/>
              <a:t>，属于内存的一种，它需要很少的电源来维持所存储的信息。</a:t>
            </a:r>
          </a:p>
          <a:p>
            <a:pPr lvl="1" eaLnBrk="1" hangingPunct="1"/>
            <a:r>
              <a:rPr lang="zh-CN" altLang="en-US" sz="2400" dirty="0" smtClean="0"/>
              <a:t>所以，一些主板上都能看到一块金属的锂电池来提供电源。</a:t>
            </a:r>
          </a:p>
        </p:txBody>
      </p:sp>
      <p:pic>
        <p:nvPicPr>
          <p:cNvPr id="96260" name="Picture 4" descr="CMOS01"/>
          <p:cNvPicPr>
            <a:picLocks noChangeAspect="1" noChangeArrowheads="1"/>
          </p:cNvPicPr>
          <p:nvPr/>
        </p:nvPicPr>
        <p:blipFill>
          <a:blip r:embed="rId3">
            <a:extLst>
              <a:ext uri="{28A0092B-C50C-407E-A947-70E740481C1C}">
                <a14:useLocalDpi xmlns:a14="http://schemas.microsoft.com/office/drawing/2010/main" val="0"/>
              </a:ext>
            </a:extLst>
          </a:blip>
          <a:srcRect l="2136" t="5466" r="2136" b="8731"/>
          <a:stretch>
            <a:fillRect/>
          </a:stretch>
        </p:blipFill>
        <p:spPr bwMode="auto">
          <a:xfrm>
            <a:off x="2051050" y="3213100"/>
            <a:ext cx="4772025"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0825" y="188913"/>
            <a:ext cx="8642350" cy="719137"/>
          </a:xfrm>
        </p:spPr>
        <p:txBody>
          <a:bodyPr/>
          <a:lstStyle/>
          <a:p>
            <a:pPr eaLnBrk="1" hangingPunct="1"/>
            <a:r>
              <a:rPr lang="en-US" altLang="zh-CN" smtClean="0"/>
              <a:t>CMOS</a:t>
            </a:r>
            <a:r>
              <a:rPr lang="zh-CN" altLang="en-US" smtClean="0"/>
              <a:t>芯片</a:t>
            </a:r>
          </a:p>
        </p:txBody>
      </p:sp>
      <p:sp>
        <p:nvSpPr>
          <p:cNvPr id="67587" name="Rectangle 3"/>
          <p:cNvSpPr>
            <a:spLocks noGrp="1" noChangeArrowheads="1"/>
          </p:cNvSpPr>
          <p:nvPr>
            <p:ph type="body" idx="1"/>
          </p:nvPr>
        </p:nvSpPr>
        <p:spPr>
          <a:xfrm>
            <a:off x="468313" y="1125538"/>
            <a:ext cx="8064500" cy="2317750"/>
          </a:xfrm>
        </p:spPr>
        <p:txBody>
          <a:bodyPr/>
          <a:lstStyle/>
          <a:p>
            <a:pPr eaLnBrk="1" hangingPunct="1">
              <a:lnSpc>
                <a:spcPct val="125000"/>
              </a:lnSpc>
            </a:pPr>
            <a:r>
              <a:rPr lang="en-US" altLang="zh-CN" sz="2400" smtClean="0">
                <a:solidFill>
                  <a:srgbClr val="CC0000"/>
                </a:solidFill>
              </a:rPr>
              <a:t>CMOS</a:t>
            </a:r>
            <a:r>
              <a:rPr lang="zh-CN" altLang="en-US" sz="2400" smtClean="0">
                <a:solidFill>
                  <a:srgbClr val="CC0000"/>
                </a:solidFill>
              </a:rPr>
              <a:t>记录了系统的一些重要信息</a:t>
            </a:r>
            <a:r>
              <a:rPr lang="zh-CN" altLang="en-US" sz="2400" smtClean="0"/>
              <a:t>，如硬盘的设置以及系统日期和时间等，电脑每次启动时都要先读取里面的信息。某些情况会引起</a:t>
            </a:r>
            <a:r>
              <a:rPr lang="en-US" altLang="zh-CN" sz="2400" smtClean="0"/>
              <a:t>CMOS</a:t>
            </a:r>
            <a:r>
              <a:rPr lang="zh-CN" altLang="en-US" sz="2400" smtClean="0"/>
              <a:t>内容的丢失，比如电池电量不足，或者其他一些不可知的原因。</a:t>
            </a:r>
          </a:p>
        </p:txBody>
      </p:sp>
      <p:sp>
        <p:nvSpPr>
          <p:cNvPr id="98308" name="Rectangle 4"/>
          <p:cNvSpPr>
            <a:spLocks noChangeArrowheads="1"/>
          </p:cNvSpPr>
          <p:nvPr/>
        </p:nvSpPr>
        <p:spPr bwMode="auto">
          <a:xfrm>
            <a:off x="395288" y="3284538"/>
            <a:ext cx="820896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Clr>
                <a:srgbClr val="A50021"/>
              </a:buClr>
              <a:buSzPct val="75000"/>
              <a:buFont typeface="Wingdings" pitchFamily="2" charset="2"/>
              <a:buChar char="n"/>
            </a:pPr>
            <a:r>
              <a:rPr kumimoji="1" lang="zh-CN" altLang="en-US" sz="2400" b="1" dirty="0">
                <a:latin typeface="Times New Roman" pitchFamily="18" charset="0"/>
              </a:rPr>
              <a:t>有时我们需要主动清除</a:t>
            </a:r>
            <a:r>
              <a:rPr kumimoji="1" lang="en-US" altLang="zh-CN" sz="2400" b="1" dirty="0">
                <a:latin typeface="Times New Roman" pitchFamily="18" charset="0"/>
              </a:rPr>
              <a:t>CMOS</a:t>
            </a:r>
            <a:r>
              <a:rPr kumimoji="1" lang="zh-CN" altLang="en-US" sz="2400" b="1" dirty="0">
                <a:latin typeface="Times New Roman" pitchFamily="18" charset="0"/>
              </a:rPr>
              <a:t>中的信息，比如忘记了开机密码而无法启动系统。一般，主板上有专门的</a:t>
            </a:r>
            <a:r>
              <a:rPr kumimoji="1" lang="zh-CN" altLang="en-US" sz="2400" b="1" u="sng" dirty="0">
                <a:latin typeface="Times New Roman" pitchFamily="18" charset="0"/>
              </a:rPr>
              <a:t>跳线</a:t>
            </a:r>
            <a:r>
              <a:rPr kumimoji="1" lang="zh-CN" altLang="en-US" sz="2400" b="1" dirty="0">
                <a:latin typeface="Times New Roman" pitchFamily="18" charset="0"/>
              </a:rPr>
              <a:t>来解决这个问题。</a:t>
            </a:r>
            <a:endParaRPr kumimoji="1" lang="en-US" altLang="zh-CN" sz="2400" b="1" dirty="0">
              <a:latin typeface="Times New Roman" pitchFamily="18" charset="0"/>
            </a:endParaRPr>
          </a:p>
          <a:p>
            <a:pPr marL="914400" lvl="1" indent="-457200">
              <a:lnSpc>
                <a:spcPct val="125000"/>
              </a:lnSpc>
              <a:spcBef>
                <a:spcPct val="20000"/>
              </a:spcBef>
              <a:buClr>
                <a:srgbClr val="A50021"/>
              </a:buClr>
              <a:buSzPct val="75000"/>
              <a:buFont typeface="Wingdings" pitchFamily="2" charset="2"/>
              <a:buChar char="Ø"/>
            </a:pPr>
            <a:r>
              <a:rPr kumimoji="1" lang="zh-CN" altLang="en-US" sz="2400" b="1" dirty="0">
                <a:latin typeface="Times New Roman" pitchFamily="18" charset="0"/>
              </a:rPr>
              <a:t>参考主板说明书，找到正确的跳线，按指示的方法进行。一般的方法是先关闭电源，把</a:t>
            </a:r>
            <a:r>
              <a:rPr kumimoji="1" lang="en-US" altLang="zh-CN" sz="2400" b="1" dirty="0">
                <a:latin typeface="Times New Roman" pitchFamily="18" charset="0"/>
              </a:rPr>
              <a:t>CMOS</a:t>
            </a:r>
            <a:r>
              <a:rPr kumimoji="1" lang="zh-CN" altLang="en-US" sz="2400" b="1" dirty="0">
                <a:latin typeface="Times New Roman" pitchFamily="18" charset="0"/>
              </a:rPr>
              <a:t>跳线短接一会儿，然后还原，重新开机即可。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slide(fromBottom)">
                                      <p:cBhvr>
                                        <p:cTn id="7" dur="500"/>
                                        <p:tgtEl>
                                          <p:spTgt spid="98308">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8308">
                                            <p:txEl>
                                              <p:pRg st="1" end="1"/>
                                            </p:txEl>
                                          </p:spTgt>
                                        </p:tgtEl>
                                        <p:attrNameLst>
                                          <p:attrName>style.visibility</p:attrName>
                                        </p:attrNameLst>
                                      </p:cBhvr>
                                      <p:to>
                                        <p:strVal val="visible"/>
                                      </p:to>
                                    </p:set>
                                    <p:animEffect transition="in" filter="slide(fromBottom)">
                                      <p:cBhvr>
                                        <p:cTn id="10" dur="500"/>
                                        <p:tgtEl>
                                          <p:spTgt spid="983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0825" y="188913"/>
            <a:ext cx="8497888" cy="719137"/>
          </a:xfrm>
        </p:spPr>
        <p:txBody>
          <a:bodyPr/>
          <a:lstStyle/>
          <a:p>
            <a:pPr eaLnBrk="1" hangingPunct="1"/>
            <a:r>
              <a:rPr lang="zh-CN" altLang="en-US" smtClean="0"/>
              <a:t>外围设备控制芯片</a:t>
            </a:r>
          </a:p>
        </p:txBody>
      </p:sp>
      <p:sp>
        <p:nvSpPr>
          <p:cNvPr id="100355" name="Rectangle 3"/>
          <p:cNvSpPr>
            <a:spLocks noGrp="1" noChangeArrowheads="1"/>
          </p:cNvSpPr>
          <p:nvPr>
            <p:ph type="body" idx="1"/>
          </p:nvPr>
        </p:nvSpPr>
        <p:spPr>
          <a:xfrm>
            <a:off x="179388" y="1125538"/>
            <a:ext cx="8348662" cy="2447925"/>
          </a:xfrm>
        </p:spPr>
        <p:txBody>
          <a:bodyPr/>
          <a:lstStyle/>
          <a:p>
            <a:pPr eaLnBrk="1" hangingPunct="1"/>
            <a:r>
              <a:rPr lang="zh-CN" altLang="en-US" smtClean="0"/>
              <a:t>前面介绍了主要控制芯片，主板上还有一颗控制外部接口的芯片：</a:t>
            </a:r>
          </a:p>
          <a:p>
            <a:pPr lvl="1" eaLnBrk="1" hangingPunct="1"/>
            <a:r>
              <a:rPr lang="en-US" altLang="zh-CN" smtClean="0">
                <a:solidFill>
                  <a:srgbClr val="CC0000"/>
                </a:solidFill>
              </a:rPr>
              <a:t>MULTI/IO</a:t>
            </a:r>
            <a:endParaRPr lang="en-US" altLang="zh-CN" smtClean="0"/>
          </a:p>
          <a:p>
            <a:pPr lvl="2" eaLnBrk="1" hangingPunct="1"/>
            <a:r>
              <a:rPr lang="zh-CN" altLang="en-US" smtClean="0"/>
              <a:t>它主要控制并口、串口、键盘、鼠标，甚至还有软盘驱动器的接口。</a:t>
            </a:r>
          </a:p>
        </p:txBody>
      </p:sp>
      <p:pic>
        <p:nvPicPr>
          <p:cNvPr id="100356" name="Picture 4" descr="port01"/>
          <p:cNvPicPr>
            <a:picLocks noChangeAspect="1" noChangeArrowheads="1"/>
          </p:cNvPicPr>
          <p:nvPr/>
        </p:nvPicPr>
        <p:blipFill>
          <a:blip r:embed="rId2">
            <a:extLst>
              <a:ext uri="{28A0092B-C50C-407E-A947-70E740481C1C}">
                <a14:useLocalDpi xmlns:a14="http://schemas.microsoft.com/office/drawing/2010/main" val="0"/>
              </a:ext>
            </a:extLst>
          </a:blip>
          <a:srcRect l="2275" t="3267" r="1755" b="5957"/>
          <a:stretch>
            <a:fillRect/>
          </a:stretch>
        </p:blipFill>
        <p:spPr bwMode="auto">
          <a:xfrm>
            <a:off x="3635375" y="3500438"/>
            <a:ext cx="4751388"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slide(fromBottom)">
                                      <p:cBhvr>
                                        <p:cTn id="7" dur="500"/>
                                        <p:tgtEl>
                                          <p:spTgt spid="10035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0355">
                                            <p:txEl>
                                              <p:pRg st="2" end="2"/>
                                            </p:txEl>
                                          </p:spTgt>
                                        </p:tgtEl>
                                        <p:attrNameLst>
                                          <p:attrName>style.visibility</p:attrName>
                                        </p:attrNameLst>
                                      </p:cBhvr>
                                      <p:to>
                                        <p:strVal val="visible"/>
                                      </p:to>
                                    </p:set>
                                    <p:animEffect transition="in" filter="slide(fromBottom)">
                                      <p:cBhvr>
                                        <p:cTn id="10" dur="500"/>
                                        <p:tgtEl>
                                          <p:spTgt spid="100355">
                                            <p:txEl>
                                              <p:pRg st="2" end="2"/>
                                            </p:txEl>
                                          </p:spTgt>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00356"/>
                                        </p:tgtEl>
                                        <p:attrNameLst>
                                          <p:attrName>style.visibility</p:attrName>
                                        </p:attrNameLst>
                                      </p:cBhvr>
                                      <p:to>
                                        <p:strVal val="visible"/>
                                      </p:to>
                                    </p:set>
                                    <p:animEffect transition="in" filter="dissolve">
                                      <p:cBhvr>
                                        <p:cTn id="14"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50825" y="188913"/>
            <a:ext cx="8435975" cy="719137"/>
          </a:xfrm>
        </p:spPr>
        <p:txBody>
          <a:bodyPr/>
          <a:lstStyle/>
          <a:p>
            <a:pPr eaLnBrk="1" hangingPunct="1"/>
            <a:r>
              <a:rPr lang="zh-CN" altLang="en-US" smtClean="0"/>
              <a:t>内存插槽</a:t>
            </a:r>
          </a:p>
        </p:txBody>
      </p:sp>
      <p:sp>
        <p:nvSpPr>
          <p:cNvPr id="71683" name="Rectangle 3"/>
          <p:cNvSpPr>
            <a:spLocks noGrp="1" noChangeArrowheads="1"/>
          </p:cNvSpPr>
          <p:nvPr>
            <p:ph type="body" idx="1"/>
          </p:nvPr>
        </p:nvSpPr>
        <p:spPr>
          <a:xfrm>
            <a:off x="400050" y="1196975"/>
            <a:ext cx="7772400" cy="935881"/>
          </a:xfrm>
        </p:spPr>
        <p:txBody>
          <a:bodyPr/>
          <a:lstStyle/>
          <a:p>
            <a:pPr eaLnBrk="1" hangingPunct="1"/>
            <a:r>
              <a:rPr lang="zh-CN" altLang="en-US" dirty="0" smtClean="0"/>
              <a:t>目前主板上用来固定内存条的槽主要有两种，老一点的叫</a:t>
            </a:r>
            <a:r>
              <a:rPr lang="en-US" altLang="zh-CN" dirty="0" smtClean="0"/>
              <a:t>SIMM</a:t>
            </a:r>
            <a:r>
              <a:rPr lang="zh-CN" altLang="en-US" dirty="0" smtClean="0"/>
              <a:t>槽，最新型的叫</a:t>
            </a:r>
            <a:r>
              <a:rPr lang="en-US" altLang="zh-CN" dirty="0" smtClean="0"/>
              <a:t>DIMM</a:t>
            </a:r>
            <a:r>
              <a:rPr lang="zh-CN" altLang="en-US" dirty="0" smtClean="0"/>
              <a:t>槽。</a:t>
            </a:r>
          </a:p>
        </p:txBody>
      </p:sp>
      <p:sp>
        <p:nvSpPr>
          <p:cNvPr id="102404" name="Rectangle 4"/>
          <p:cNvSpPr>
            <a:spLocks noChangeArrowheads="1"/>
          </p:cNvSpPr>
          <p:nvPr/>
        </p:nvSpPr>
        <p:spPr bwMode="auto">
          <a:xfrm>
            <a:off x="323850" y="2204864"/>
            <a:ext cx="820896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A50021"/>
              </a:buClr>
              <a:buSzPct val="75000"/>
              <a:buFont typeface="Wingdings" pitchFamily="2" charset="2"/>
              <a:buChar char="n"/>
            </a:pPr>
            <a:r>
              <a:rPr kumimoji="1" lang="en-US" altLang="zh-CN" sz="2800" dirty="0">
                <a:latin typeface="Times New Roman" pitchFamily="18" charset="0"/>
              </a:rPr>
              <a:t>SIMM </a:t>
            </a:r>
            <a:r>
              <a:rPr kumimoji="1" lang="zh-CN" altLang="en-US" sz="2800" dirty="0">
                <a:latin typeface="Times New Roman" pitchFamily="18" charset="0"/>
              </a:rPr>
              <a:t>：</a:t>
            </a:r>
            <a:r>
              <a:rPr kumimoji="1" lang="en-US" altLang="zh-CN" sz="2800" dirty="0">
                <a:latin typeface="Times New Roman" pitchFamily="18" charset="0"/>
              </a:rPr>
              <a:t>Single Inline Memory Module (</a:t>
            </a:r>
            <a:r>
              <a:rPr kumimoji="1" lang="zh-CN" altLang="en-US" sz="2800" dirty="0">
                <a:latin typeface="Times New Roman" pitchFamily="18" charset="0"/>
              </a:rPr>
              <a:t>单列直插</a:t>
            </a:r>
            <a:r>
              <a:rPr kumimoji="1" lang="en-US" altLang="zh-CN" sz="2800" dirty="0">
                <a:latin typeface="Times New Roman" pitchFamily="18" charset="0"/>
              </a:rPr>
              <a:t>) </a:t>
            </a:r>
          </a:p>
        </p:txBody>
      </p:sp>
      <p:sp>
        <p:nvSpPr>
          <p:cNvPr id="102405" name="Rectangle 5"/>
          <p:cNvSpPr>
            <a:spLocks noChangeArrowheads="1"/>
          </p:cNvSpPr>
          <p:nvPr/>
        </p:nvSpPr>
        <p:spPr bwMode="auto">
          <a:xfrm>
            <a:off x="323850" y="3861048"/>
            <a:ext cx="820896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A50021"/>
              </a:buClr>
              <a:buSzPct val="75000"/>
              <a:buFont typeface="Wingdings" pitchFamily="2" charset="2"/>
              <a:buChar char="n"/>
            </a:pPr>
            <a:r>
              <a:rPr kumimoji="1" lang="en-US" altLang="zh-CN" sz="2800" dirty="0">
                <a:latin typeface="Times New Roman" pitchFamily="18" charset="0"/>
              </a:rPr>
              <a:t>DIMM </a:t>
            </a:r>
            <a:r>
              <a:rPr kumimoji="1" lang="zh-CN" altLang="en-US" sz="2800" dirty="0">
                <a:latin typeface="Times New Roman" pitchFamily="18" charset="0"/>
              </a:rPr>
              <a:t>：</a:t>
            </a:r>
            <a:r>
              <a:rPr kumimoji="1" lang="en-US" altLang="zh-CN" sz="2800" dirty="0">
                <a:latin typeface="Times New Roman" pitchFamily="18" charset="0"/>
              </a:rPr>
              <a:t>Dual Inline Memory Module   (</a:t>
            </a:r>
            <a:r>
              <a:rPr kumimoji="1" lang="zh-CN" altLang="en-US" sz="2800" dirty="0">
                <a:latin typeface="Times New Roman" pitchFamily="18" charset="0"/>
              </a:rPr>
              <a:t>双列直插</a:t>
            </a:r>
            <a:r>
              <a:rPr kumimoji="1" lang="en-US" altLang="zh-CN" sz="2800" dirty="0">
                <a:latin typeface="Times New Roman" pitchFamily="18" charset="0"/>
              </a:rPr>
              <a:t>)</a:t>
            </a:r>
          </a:p>
          <a:p>
            <a:pPr marL="914400" lvl="1" indent="-457200">
              <a:spcBef>
                <a:spcPct val="20000"/>
              </a:spcBef>
              <a:buClr>
                <a:srgbClr val="A50021"/>
              </a:buClr>
              <a:buSzPct val="75000"/>
              <a:buFont typeface="Wingdings" pitchFamily="2" charset="2"/>
              <a:buChar char="Ø"/>
            </a:pPr>
            <a:r>
              <a:rPr lang="zh-CN" altLang="en-US" sz="2800" dirty="0"/>
              <a:t>现在市场上比较流行的内存插槽是是</a:t>
            </a:r>
            <a:r>
              <a:rPr lang="en-US" altLang="zh-CN" sz="2800" dirty="0"/>
              <a:t>DDR DIMM</a:t>
            </a:r>
            <a:r>
              <a:rPr lang="zh-CN" altLang="en-US" sz="2800" dirty="0"/>
              <a:t>槽、</a:t>
            </a:r>
            <a:r>
              <a:rPr lang="en-US" altLang="zh-CN" sz="2800" dirty="0"/>
              <a:t>DDR2 DIMM</a:t>
            </a:r>
            <a:r>
              <a:rPr lang="zh-CN" altLang="en-US" sz="2800" dirty="0"/>
              <a:t>槽</a:t>
            </a:r>
            <a:r>
              <a:rPr kumimoji="1" lang="en-US" altLang="zh-CN" sz="2800" dirty="0">
                <a:latin typeface="Times New Roman" pitchFamily="18" charset="0"/>
              </a:rPr>
              <a:t> </a:t>
            </a:r>
          </a:p>
        </p:txBody>
      </p:sp>
      <p:pic>
        <p:nvPicPr>
          <p:cNvPr id="6" name="Picture 5" descr="simm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5486400" cy="114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imm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285035"/>
            <a:ext cx="6362700" cy="145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slide(fromBottom)">
                                      <p:cBhvr>
                                        <p:cTn id="7" dur="500"/>
                                        <p:tgtEl>
                                          <p:spTgt spid="102404"/>
                                        </p:tgtEl>
                                      </p:cBhvr>
                                    </p:animEffect>
                                  </p:childTnLst>
                                </p:cTn>
                              </p:par>
                            </p:childTnLst>
                          </p:cTn>
                        </p:par>
                        <p:par>
                          <p:cTn id="8" fill="hold" nodeType="withGroup">
                            <p:stCondLst>
                              <p:cond delay="500"/>
                            </p:stCondLst>
                            <p:childTnLst>
                              <p:par>
                                <p:cTn id="9" presetID="17"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ppt_w/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02405"/>
                                        </p:tgtEl>
                                        <p:attrNameLst>
                                          <p:attrName>style.visibility</p:attrName>
                                        </p:attrNameLst>
                                      </p:cBhvr>
                                      <p:to>
                                        <p:strVal val="visible"/>
                                      </p:to>
                                    </p:set>
                                    <p:animEffect transition="in" filter="slide(fromBottom)">
                                      <p:cBhvr>
                                        <p:cTn id="19" dur="500"/>
                                        <p:tgtEl>
                                          <p:spTgt spid="102405"/>
                                        </p:tgtEl>
                                      </p:cBhvr>
                                    </p:animEffect>
                                  </p:childTnLst>
                                </p:cTn>
                              </p:par>
                            </p:childTnLst>
                          </p:cTn>
                        </p:par>
                        <p:par>
                          <p:cTn id="20" fill="hold">
                            <p:stCondLst>
                              <p:cond delay="500"/>
                            </p:stCondLst>
                            <p:childTnLst>
                              <p:par>
                                <p:cTn id="21" presetID="17"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P spid="102405"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50825" y="188913"/>
            <a:ext cx="8642350" cy="719137"/>
          </a:xfrm>
        </p:spPr>
        <p:txBody>
          <a:bodyPr/>
          <a:lstStyle/>
          <a:p>
            <a:pPr eaLnBrk="1" hangingPunct="1"/>
            <a:r>
              <a:rPr lang="zh-CN" altLang="en-US" smtClean="0"/>
              <a:t>常见主板结构规范</a:t>
            </a:r>
          </a:p>
        </p:txBody>
      </p:sp>
      <p:sp>
        <p:nvSpPr>
          <p:cNvPr id="106499" name="Rectangle 3"/>
          <p:cNvSpPr>
            <a:spLocks noGrp="1" noChangeArrowheads="1"/>
          </p:cNvSpPr>
          <p:nvPr>
            <p:ph type="body" idx="1"/>
          </p:nvPr>
        </p:nvSpPr>
        <p:spPr>
          <a:xfrm>
            <a:off x="179388" y="1196975"/>
            <a:ext cx="8893175" cy="5256213"/>
          </a:xfrm>
        </p:spPr>
        <p:txBody>
          <a:bodyPr/>
          <a:lstStyle/>
          <a:p>
            <a:pPr eaLnBrk="1" hangingPunct="1">
              <a:lnSpc>
                <a:spcPct val="90000"/>
              </a:lnSpc>
            </a:pPr>
            <a:r>
              <a:rPr lang="zh-CN" altLang="en-US" sz="2400" smtClean="0"/>
              <a:t>在</a:t>
            </a:r>
            <a:r>
              <a:rPr lang="en-US" altLang="zh-CN" sz="2400" smtClean="0"/>
              <a:t>PC</a:t>
            </a:r>
            <a:r>
              <a:rPr lang="zh-CN" altLang="en-US" sz="2400" smtClean="0"/>
              <a:t>序列机中</a:t>
            </a:r>
          </a:p>
          <a:p>
            <a:pPr lvl="1" eaLnBrk="1" hangingPunct="1">
              <a:lnSpc>
                <a:spcPct val="90000"/>
              </a:lnSpc>
            </a:pPr>
            <a:r>
              <a:rPr lang="en-US" altLang="zh-CN" sz="2400" smtClean="0"/>
              <a:t>Intel</a:t>
            </a:r>
            <a:r>
              <a:rPr lang="zh-CN" altLang="en-US" sz="2400" smtClean="0"/>
              <a:t>确立了</a:t>
            </a:r>
            <a:r>
              <a:rPr lang="en-US" altLang="zh-CN" sz="2400" smtClean="0"/>
              <a:t>80X86</a:t>
            </a:r>
            <a:r>
              <a:rPr lang="zh-CN" altLang="en-US" sz="2400" smtClean="0"/>
              <a:t>系列的</a:t>
            </a:r>
            <a:r>
              <a:rPr lang="en-US" altLang="zh-CN" sz="2400" smtClean="0"/>
              <a:t>CPU</a:t>
            </a:r>
            <a:r>
              <a:rPr lang="zh-CN" altLang="en-US" sz="2400" smtClean="0"/>
              <a:t>标准，</a:t>
            </a:r>
            <a:r>
              <a:rPr lang="zh-CN" altLang="en-US" sz="2400" u="sng" smtClean="0"/>
              <a:t>规定了</a:t>
            </a:r>
            <a:r>
              <a:rPr lang="en-US" altLang="zh-CN" sz="2400" u="sng" smtClean="0"/>
              <a:t>PC</a:t>
            </a:r>
            <a:r>
              <a:rPr lang="zh-CN" altLang="en-US" sz="2400" u="sng" smtClean="0"/>
              <a:t>机的指令</a:t>
            </a:r>
          </a:p>
          <a:p>
            <a:pPr lvl="1" eaLnBrk="1" hangingPunct="1">
              <a:lnSpc>
                <a:spcPct val="90000"/>
              </a:lnSpc>
            </a:pPr>
            <a:r>
              <a:rPr lang="en-US" altLang="zh-CN" sz="2400" smtClean="0"/>
              <a:t>IBM</a:t>
            </a:r>
            <a:r>
              <a:rPr lang="zh-CN" altLang="en-US" sz="2400" smtClean="0"/>
              <a:t>制定了</a:t>
            </a:r>
            <a:r>
              <a:rPr lang="en-US" altLang="zh-CN" sz="2400" smtClean="0"/>
              <a:t>ISA</a:t>
            </a:r>
            <a:r>
              <a:rPr lang="zh-CN" altLang="en-US" sz="2400" smtClean="0"/>
              <a:t>总线结构标准，</a:t>
            </a:r>
            <a:r>
              <a:rPr lang="zh-CN" altLang="en-US" sz="2400" u="sng" smtClean="0"/>
              <a:t>规定了</a:t>
            </a:r>
            <a:r>
              <a:rPr lang="en-US" altLang="zh-CN" sz="2400" u="sng" smtClean="0"/>
              <a:t>PC</a:t>
            </a:r>
            <a:r>
              <a:rPr lang="zh-CN" altLang="en-US" sz="2400" u="sng" smtClean="0"/>
              <a:t>机的电气特征</a:t>
            </a:r>
          </a:p>
          <a:p>
            <a:pPr lvl="1" eaLnBrk="1" hangingPunct="1">
              <a:lnSpc>
                <a:spcPct val="90000"/>
              </a:lnSpc>
              <a:buFontTx/>
              <a:buNone/>
            </a:pPr>
            <a:r>
              <a:rPr lang="zh-CN" altLang="en-US" sz="2400" smtClean="0"/>
              <a:t>形成了通用的标准化的</a:t>
            </a:r>
            <a:r>
              <a:rPr lang="en-US" altLang="zh-CN" sz="2400" smtClean="0"/>
              <a:t>IBM PC</a:t>
            </a:r>
            <a:r>
              <a:rPr lang="zh-CN" altLang="en-US" sz="2400" smtClean="0"/>
              <a:t>。</a:t>
            </a:r>
          </a:p>
          <a:p>
            <a:pPr lvl="1" eaLnBrk="1" hangingPunct="1">
              <a:lnSpc>
                <a:spcPct val="90000"/>
              </a:lnSpc>
              <a:buFontTx/>
              <a:buNone/>
            </a:pPr>
            <a:r>
              <a:rPr lang="zh-CN" altLang="en-US" sz="2400" u="sng" smtClean="0"/>
              <a:t>然而上述标准对</a:t>
            </a:r>
            <a:r>
              <a:rPr lang="en-US" altLang="zh-CN" sz="2400" u="sng" smtClean="0"/>
              <a:t>PC</a:t>
            </a:r>
            <a:r>
              <a:rPr lang="zh-CN" altLang="en-US" sz="2400" u="sng" smtClean="0"/>
              <a:t>机内部机械结构方面未有明确的规定。</a:t>
            </a:r>
          </a:p>
          <a:p>
            <a:pPr eaLnBrk="1" hangingPunct="1">
              <a:lnSpc>
                <a:spcPct val="90000"/>
              </a:lnSpc>
            </a:pPr>
            <a:r>
              <a:rPr lang="en-US" altLang="zh-CN" sz="2400" smtClean="0">
                <a:solidFill>
                  <a:srgbClr val="CC0000"/>
                </a:solidFill>
              </a:rPr>
              <a:t>AT</a:t>
            </a:r>
            <a:r>
              <a:rPr lang="zh-CN" altLang="en-US" sz="2400" smtClean="0">
                <a:solidFill>
                  <a:srgbClr val="CC0000"/>
                </a:solidFill>
              </a:rPr>
              <a:t>：</a:t>
            </a:r>
            <a:r>
              <a:rPr lang="en-US" altLang="zh-CN" sz="2400" smtClean="0"/>
              <a:t>AT</a:t>
            </a:r>
            <a:r>
              <a:rPr lang="zh-CN" altLang="en-US" sz="2400" smtClean="0"/>
              <a:t>、</a:t>
            </a:r>
            <a:r>
              <a:rPr lang="en-US" altLang="zh-CN" sz="2400" smtClean="0"/>
              <a:t>Full AT</a:t>
            </a:r>
            <a:r>
              <a:rPr lang="zh-CN" altLang="en-US" sz="2400" smtClean="0"/>
              <a:t>、</a:t>
            </a:r>
            <a:r>
              <a:rPr lang="en-US" altLang="zh-CN" sz="2400" smtClean="0"/>
              <a:t>Baby AT</a:t>
            </a:r>
          </a:p>
          <a:p>
            <a:pPr lvl="1" eaLnBrk="1" hangingPunct="1">
              <a:lnSpc>
                <a:spcPct val="90000"/>
              </a:lnSpc>
            </a:pPr>
            <a:r>
              <a:rPr lang="en-US" altLang="zh-CN" sz="2400" smtClean="0"/>
              <a:t>IBM</a:t>
            </a:r>
            <a:r>
              <a:rPr lang="zh-CN" altLang="en-US" sz="2400" smtClean="0"/>
              <a:t>于</a:t>
            </a:r>
            <a:r>
              <a:rPr lang="en-US" altLang="zh-CN" sz="2400" smtClean="0"/>
              <a:t>1984</a:t>
            </a:r>
            <a:r>
              <a:rPr lang="zh-CN" altLang="en-US" sz="2400" smtClean="0"/>
              <a:t>年在推出</a:t>
            </a:r>
            <a:r>
              <a:rPr lang="en-US" altLang="zh-CN" sz="2400" smtClean="0"/>
              <a:t>IBM PC/XT</a:t>
            </a:r>
            <a:r>
              <a:rPr lang="zh-CN" altLang="en-US" sz="2400" smtClean="0"/>
              <a:t>时，以产品定义了内部结构的标准，以主板结构为主要特征，称为</a:t>
            </a:r>
            <a:r>
              <a:rPr lang="en-US" altLang="zh-CN" sz="2400" u="sng" smtClean="0"/>
              <a:t>AT</a:t>
            </a:r>
            <a:r>
              <a:rPr lang="zh-CN" altLang="en-US" sz="2400" u="sng" smtClean="0"/>
              <a:t>结构标准</a:t>
            </a:r>
          </a:p>
          <a:p>
            <a:pPr eaLnBrk="1" hangingPunct="1">
              <a:lnSpc>
                <a:spcPct val="90000"/>
              </a:lnSpc>
            </a:pPr>
            <a:r>
              <a:rPr lang="en-US" altLang="zh-CN" sz="2400" smtClean="0">
                <a:solidFill>
                  <a:srgbClr val="CC0000"/>
                </a:solidFill>
              </a:rPr>
              <a:t>ATX</a:t>
            </a:r>
            <a:r>
              <a:rPr lang="zh-CN" altLang="en-US" sz="2400" smtClean="0">
                <a:solidFill>
                  <a:srgbClr val="CC0000"/>
                </a:solidFill>
              </a:rPr>
              <a:t>：</a:t>
            </a:r>
            <a:r>
              <a:rPr lang="en-US" altLang="zh-CN" sz="2400" smtClean="0"/>
              <a:t>ATX</a:t>
            </a:r>
            <a:r>
              <a:rPr lang="zh-CN" altLang="en-US" sz="2400" smtClean="0"/>
              <a:t>、</a:t>
            </a:r>
            <a:r>
              <a:rPr lang="en-US" altLang="zh-CN" sz="2400" smtClean="0"/>
              <a:t>Mini ATX</a:t>
            </a:r>
            <a:r>
              <a:rPr lang="zh-CN" altLang="en-US" sz="2400" smtClean="0"/>
              <a:t>、</a:t>
            </a:r>
            <a:r>
              <a:rPr lang="en-US" altLang="zh-CN" sz="2400" smtClean="0"/>
              <a:t>Micro ATX</a:t>
            </a:r>
            <a:r>
              <a:rPr lang="zh-CN" altLang="en-US" sz="2400" smtClean="0"/>
              <a:t>、</a:t>
            </a:r>
            <a:r>
              <a:rPr lang="en-US" altLang="zh-CN" sz="2400" smtClean="0"/>
              <a:t>Flex ATX</a:t>
            </a:r>
            <a:r>
              <a:rPr lang="zh-CN" altLang="en-US" sz="2400" smtClean="0"/>
              <a:t>等</a:t>
            </a:r>
          </a:p>
          <a:p>
            <a:pPr lvl="1" eaLnBrk="1" hangingPunct="1">
              <a:lnSpc>
                <a:spcPct val="90000"/>
              </a:lnSpc>
            </a:pPr>
            <a:r>
              <a:rPr lang="en-US" altLang="zh-CN" sz="2400" smtClean="0"/>
              <a:t>Intel</a:t>
            </a:r>
            <a:r>
              <a:rPr lang="zh-CN" altLang="en-US" sz="2400" smtClean="0"/>
              <a:t>提出，是以主板结构为主要特征的</a:t>
            </a:r>
            <a:r>
              <a:rPr lang="en-US" altLang="zh-CN" sz="2400" smtClean="0"/>
              <a:t>PC</a:t>
            </a:r>
            <a:r>
              <a:rPr lang="zh-CN" altLang="en-US" sz="2400" smtClean="0"/>
              <a:t>机内部结构标准</a:t>
            </a:r>
          </a:p>
          <a:p>
            <a:pPr eaLnBrk="1" hangingPunct="1">
              <a:lnSpc>
                <a:spcPct val="90000"/>
              </a:lnSpc>
            </a:pPr>
            <a:r>
              <a:rPr lang="en-US" altLang="zh-CN" sz="2400" smtClean="0"/>
              <a:t>……</a:t>
            </a:r>
          </a:p>
          <a:p>
            <a:pPr eaLnBrk="1" hangingPunct="1">
              <a:lnSpc>
                <a:spcPct val="90000"/>
              </a:lnSpc>
            </a:pPr>
            <a:r>
              <a:rPr lang="en-US" altLang="zh-CN" sz="2400" smtClean="0">
                <a:solidFill>
                  <a:srgbClr val="CC0000"/>
                </a:solidFill>
              </a:rPr>
              <a:t>BTX</a:t>
            </a:r>
            <a:r>
              <a:rPr lang="zh-CN" altLang="en-US" sz="2400" smtClean="0"/>
              <a:t>：分三种，分别是</a:t>
            </a:r>
            <a:r>
              <a:rPr lang="en-US" altLang="zh-CN" sz="2400" smtClean="0"/>
              <a:t>BTX</a:t>
            </a:r>
            <a:r>
              <a:rPr lang="zh-CN" altLang="en-US" sz="2400" smtClean="0"/>
              <a:t>、</a:t>
            </a:r>
            <a:r>
              <a:rPr lang="en-US" altLang="zh-CN" sz="2400" smtClean="0"/>
              <a:t>MicroBTX</a:t>
            </a:r>
            <a:r>
              <a:rPr lang="zh-CN" altLang="en-US" sz="2400" smtClean="0"/>
              <a:t>及</a:t>
            </a:r>
            <a:r>
              <a:rPr lang="en-US" altLang="zh-CN" sz="2400" smtClean="0"/>
              <a:t>PicoBTX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9">
                                            <p:txEl>
                                              <p:pRg st="5" end="5"/>
                                            </p:txEl>
                                          </p:spTgt>
                                        </p:tgtEl>
                                        <p:attrNameLst>
                                          <p:attrName>style.visibility</p:attrName>
                                        </p:attrNameLst>
                                      </p:cBhvr>
                                      <p:to>
                                        <p:strVal val="visible"/>
                                      </p:to>
                                    </p:set>
                                    <p:animEffect transition="in" filter="slide(fromBottom)">
                                      <p:cBhvr>
                                        <p:cTn id="7" dur="500"/>
                                        <p:tgtEl>
                                          <p:spTgt spid="106499">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6499">
                                            <p:txEl>
                                              <p:pRg st="6" end="6"/>
                                            </p:txEl>
                                          </p:spTgt>
                                        </p:tgtEl>
                                        <p:attrNameLst>
                                          <p:attrName>style.visibility</p:attrName>
                                        </p:attrNameLst>
                                      </p:cBhvr>
                                      <p:to>
                                        <p:strVal val="visible"/>
                                      </p:to>
                                    </p:set>
                                    <p:animEffect transition="in" filter="slide(fromBottom)">
                                      <p:cBhvr>
                                        <p:cTn id="10" dur="500"/>
                                        <p:tgtEl>
                                          <p:spTgt spid="10649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06499">
                                            <p:txEl>
                                              <p:pRg st="7" end="7"/>
                                            </p:txEl>
                                          </p:spTgt>
                                        </p:tgtEl>
                                        <p:attrNameLst>
                                          <p:attrName>style.visibility</p:attrName>
                                        </p:attrNameLst>
                                      </p:cBhvr>
                                      <p:to>
                                        <p:strVal val="visible"/>
                                      </p:to>
                                    </p:set>
                                    <p:animEffect transition="in" filter="slide(fromBottom)">
                                      <p:cBhvr>
                                        <p:cTn id="15" dur="500"/>
                                        <p:tgtEl>
                                          <p:spTgt spid="106499">
                                            <p:txEl>
                                              <p:pRg st="7" end="7"/>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06499">
                                            <p:txEl>
                                              <p:pRg st="8" end="8"/>
                                            </p:txEl>
                                          </p:spTgt>
                                        </p:tgtEl>
                                        <p:attrNameLst>
                                          <p:attrName>style.visibility</p:attrName>
                                        </p:attrNameLst>
                                      </p:cBhvr>
                                      <p:to>
                                        <p:strVal val="visible"/>
                                      </p:to>
                                    </p:set>
                                    <p:animEffect transition="in" filter="slide(fromBottom)">
                                      <p:cBhvr>
                                        <p:cTn id="18" dur="500"/>
                                        <p:tgtEl>
                                          <p:spTgt spid="106499">
                                            <p:txEl>
                                              <p:pRg st="8" end="8"/>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06499">
                                            <p:txEl>
                                              <p:pRg st="9" end="9"/>
                                            </p:txEl>
                                          </p:spTgt>
                                        </p:tgtEl>
                                        <p:attrNameLst>
                                          <p:attrName>style.visibility</p:attrName>
                                        </p:attrNameLst>
                                      </p:cBhvr>
                                      <p:to>
                                        <p:strVal val="visible"/>
                                      </p:to>
                                    </p:set>
                                    <p:animEffect transition="in" filter="slide(fromBottom)">
                                      <p:cBhvr>
                                        <p:cTn id="21" dur="500"/>
                                        <p:tgtEl>
                                          <p:spTgt spid="106499">
                                            <p:txEl>
                                              <p:pRg st="9" end="9"/>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06499">
                                            <p:txEl>
                                              <p:pRg st="10" end="10"/>
                                            </p:txEl>
                                          </p:spTgt>
                                        </p:tgtEl>
                                        <p:attrNameLst>
                                          <p:attrName>style.visibility</p:attrName>
                                        </p:attrNameLst>
                                      </p:cBhvr>
                                      <p:to>
                                        <p:strVal val="visible"/>
                                      </p:to>
                                    </p:set>
                                    <p:animEffect transition="in" filter="slide(fromBottom)">
                                      <p:cBhvr>
                                        <p:cTn id="24" dur="500"/>
                                        <p:tgtEl>
                                          <p:spTgt spid="1064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50825" y="188913"/>
            <a:ext cx="8642350" cy="719137"/>
          </a:xfrm>
        </p:spPr>
        <p:txBody>
          <a:bodyPr/>
          <a:lstStyle/>
          <a:p>
            <a:pPr eaLnBrk="1" hangingPunct="1"/>
            <a:r>
              <a:rPr lang="en-US" altLang="zh-CN" sz="4000" smtClean="0"/>
              <a:t>BTX</a:t>
            </a:r>
            <a:r>
              <a:rPr lang="zh-CN" altLang="en-US" sz="4000" smtClean="0"/>
              <a:t>主板结构示意图</a:t>
            </a:r>
          </a:p>
        </p:txBody>
      </p:sp>
      <p:pic>
        <p:nvPicPr>
          <p:cNvPr id="74755" name="Picture 3" descr="139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5538"/>
            <a:ext cx="84963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50825" y="188913"/>
            <a:ext cx="8642350" cy="719137"/>
          </a:xfrm>
        </p:spPr>
        <p:txBody>
          <a:bodyPr/>
          <a:lstStyle/>
          <a:p>
            <a:pPr eaLnBrk="1" hangingPunct="1"/>
            <a:r>
              <a:rPr lang="en-US" altLang="zh-CN" smtClean="0"/>
              <a:t>BTX</a:t>
            </a:r>
            <a:r>
              <a:rPr lang="zh-CN" altLang="en-US" smtClean="0"/>
              <a:t>主板实物图</a:t>
            </a:r>
          </a:p>
        </p:txBody>
      </p:sp>
      <p:pic>
        <p:nvPicPr>
          <p:cNvPr id="75779" name="Picture 3" descr="139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125538"/>
            <a:ext cx="5208588"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a:solidFill>
                  <a:srgbClr val="008000"/>
                </a:solidFill>
              </a:rPr>
              <a:t>数制</a:t>
            </a:r>
            <a:endParaRPr lang="en-US" altLang="zh-CN" sz="3200" dirty="0">
              <a:solidFill>
                <a:srgbClr val="008000"/>
              </a:solidFill>
            </a:endParaRPr>
          </a:p>
          <a:p>
            <a:pPr eaLnBrk="1" hangingPunct="1"/>
            <a:r>
              <a:rPr lang="zh-CN" altLang="en-US" sz="3200" dirty="0">
                <a:solidFill>
                  <a:srgbClr val="008000"/>
                </a:solidFill>
              </a:rPr>
              <a:t>计算机数据格式</a:t>
            </a:r>
          </a:p>
          <a:p>
            <a:pPr eaLnBrk="1" hangingPunct="1"/>
            <a:r>
              <a:rPr lang="zh-CN" altLang="en-US" sz="3200" dirty="0" smtClean="0"/>
              <a:t>主板简介</a:t>
            </a:r>
            <a:endParaRPr lang="en-US" altLang="zh-CN" sz="3200" dirty="0" smtClean="0"/>
          </a:p>
          <a:p>
            <a:pPr eaLnBrk="1" hangingPunct="1"/>
            <a:r>
              <a:rPr lang="zh-CN" altLang="en-US" sz="3200" dirty="0">
                <a:solidFill>
                  <a:srgbClr val="CC0000"/>
                </a:solidFill>
              </a:rPr>
              <a:t>芯片组简介</a:t>
            </a:r>
            <a:endParaRPr lang="en-US" altLang="zh-CN" sz="3200" dirty="0">
              <a:solidFill>
                <a:srgbClr val="CC0000"/>
              </a:solidFill>
            </a:endParaRPr>
          </a:p>
        </p:txBody>
      </p:sp>
    </p:spTree>
    <p:extLst>
      <p:ext uri="{BB962C8B-B14F-4D97-AF65-F5344CB8AC3E}">
        <p14:creationId xmlns:p14="http://schemas.microsoft.com/office/powerpoint/2010/main" val="200549722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1</a:t>
            </a:r>
            <a:r>
              <a:rPr lang="zh-CN" altLang="en-US" sz="4000" smtClean="0"/>
              <a:t>）</a:t>
            </a:r>
          </a:p>
        </p:txBody>
      </p:sp>
      <p:sp>
        <p:nvSpPr>
          <p:cNvPr id="113667" name="Rectangle 3"/>
          <p:cNvSpPr>
            <a:spLocks noGrp="1" noChangeArrowheads="1"/>
          </p:cNvSpPr>
          <p:nvPr>
            <p:ph type="body" idx="1"/>
          </p:nvPr>
        </p:nvSpPr>
        <p:spPr>
          <a:xfrm>
            <a:off x="250825" y="1196975"/>
            <a:ext cx="8713788" cy="5545138"/>
          </a:xfrm>
        </p:spPr>
        <p:txBody>
          <a:bodyPr/>
          <a:lstStyle/>
          <a:p>
            <a:pPr eaLnBrk="1" hangingPunct="1">
              <a:lnSpc>
                <a:spcPct val="90000"/>
              </a:lnSpc>
            </a:pPr>
            <a:r>
              <a:rPr lang="en-US" altLang="zh-CN" sz="2400" smtClean="0"/>
              <a:t>CPU</a:t>
            </a:r>
            <a:r>
              <a:rPr lang="zh-CN" altLang="en-US" sz="2400" smtClean="0"/>
              <a:t>是</a:t>
            </a:r>
            <a:r>
              <a:rPr lang="en-US" altLang="zh-CN" sz="2400" smtClean="0"/>
              <a:t>PC</a:t>
            </a:r>
            <a:r>
              <a:rPr lang="zh-CN" altLang="en-US" sz="2400" smtClean="0"/>
              <a:t>机能完成信息处理功能的核心器件，但是</a:t>
            </a:r>
            <a:r>
              <a:rPr lang="en-US" altLang="zh-CN" sz="2400" smtClean="0"/>
              <a:t>CPU</a:t>
            </a:r>
            <a:r>
              <a:rPr lang="zh-CN" altLang="en-US" sz="2400" smtClean="0"/>
              <a:t>要完成</a:t>
            </a:r>
            <a:r>
              <a:rPr lang="en-US" altLang="zh-CN" sz="2400" smtClean="0"/>
              <a:t>PC</a:t>
            </a:r>
            <a:r>
              <a:rPr lang="zh-CN" altLang="en-US" sz="2400" smtClean="0"/>
              <a:t>机所需要的信息处理功能，还必须有一系列的</a:t>
            </a:r>
            <a:r>
              <a:rPr lang="zh-CN" altLang="en-US" sz="2400" u="sng" smtClean="0"/>
              <a:t>“</a:t>
            </a:r>
            <a:r>
              <a:rPr lang="zh-CN" altLang="en-US" sz="2400" u="sng" smtClean="0">
                <a:solidFill>
                  <a:srgbClr val="CC0000"/>
                </a:solidFill>
              </a:rPr>
              <a:t>支持电路</a:t>
            </a:r>
            <a:r>
              <a:rPr lang="zh-CN" altLang="en-US" sz="2400" u="sng" smtClean="0"/>
              <a:t>”和“</a:t>
            </a:r>
            <a:r>
              <a:rPr lang="zh-CN" altLang="en-US" sz="2400" u="sng" smtClean="0">
                <a:solidFill>
                  <a:srgbClr val="CC0000"/>
                </a:solidFill>
              </a:rPr>
              <a:t>接口电路</a:t>
            </a:r>
            <a:r>
              <a:rPr lang="zh-CN" altLang="en-US" sz="2400" u="sng" smtClean="0"/>
              <a:t>”</a:t>
            </a:r>
            <a:r>
              <a:rPr lang="zh-CN" altLang="en-US" sz="2400" smtClean="0"/>
              <a:t>。</a:t>
            </a:r>
          </a:p>
          <a:p>
            <a:pPr eaLnBrk="1" hangingPunct="1">
              <a:lnSpc>
                <a:spcPct val="90000"/>
              </a:lnSpc>
            </a:pPr>
            <a:r>
              <a:rPr lang="zh-CN" altLang="en-US" sz="2400" smtClean="0"/>
              <a:t>例如：</a:t>
            </a:r>
          </a:p>
          <a:p>
            <a:pPr lvl="1" eaLnBrk="1" hangingPunct="1">
              <a:lnSpc>
                <a:spcPct val="90000"/>
              </a:lnSpc>
            </a:pPr>
            <a:r>
              <a:rPr lang="en-US" altLang="zh-CN" sz="2400" smtClean="0"/>
              <a:t>CPU</a:t>
            </a:r>
            <a:r>
              <a:rPr lang="zh-CN" altLang="en-US" sz="2400" smtClean="0"/>
              <a:t>要能向外部设备输入或输出信息，必须要有</a:t>
            </a:r>
            <a:r>
              <a:rPr lang="zh-CN" altLang="en-US" sz="2400" u="sng" smtClean="0"/>
              <a:t>并行接口电路和串行接口电路</a:t>
            </a:r>
            <a:r>
              <a:rPr lang="zh-CN" altLang="en-US" sz="2400" smtClean="0"/>
              <a:t>等。</a:t>
            </a:r>
          </a:p>
          <a:p>
            <a:pPr lvl="1" eaLnBrk="1" hangingPunct="1">
              <a:lnSpc>
                <a:spcPct val="90000"/>
              </a:lnSpc>
            </a:pPr>
            <a:r>
              <a:rPr lang="en-US" altLang="zh-CN" sz="2400" smtClean="0"/>
              <a:t>CPU</a:t>
            </a:r>
            <a:r>
              <a:rPr lang="zh-CN" altLang="en-US" sz="2400" smtClean="0"/>
              <a:t>要能向内存芯片进行数据传送．必须要有</a:t>
            </a:r>
            <a:r>
              <a:rPr lang="zh-CN" altLang="en-US" sz="2400" u="sng" smtClean="0"/>
              <a:t>内存控制电路</a:t>
            </a:r>
            <a:r>
              <a:rPr lang="zh-CN" altLang="en-US" sz="2400" smtClean="0"/>
              <a:t>。</a:t>
            </a:r>
          </a:p>
          <a:p>
            <a:pPr lvl="1" eaLnBrk="1" hangingPunct="1">
              <a:lnSpc>
                <a:spcPct val="90000"/>
              </a:lnSpc>
            </a:pPr>
            <a:r>
              <a:rPr lang="en-US" altLang="zh-CN" sz="2400" smtClean="0"/>
              <a:t>CPU</a:t>
            </a:r>
            <a:r>
              <a:rPr lang="zh-CN" altLang="en-US" sz="2400" smtClean="0"/>
              <a:t>要能具有中断功能，必须要有“</a:t>
            </a:r>
            <a:r>
              <a:rPr lang="zh-CN" altLang="en-US" sz="2400" u="sng" smtClean="0"/>
              <a:t>中断控制电路</a:t>
            </a:r>
            <a:r>
              <a:rPr lang="zh-CN" altLang="en-US" sz="2400" smtClean="0"/>
              <a:t>”。</a:t>
            </a:r>
          </a:p>
          <a:p>
            <a:pPr lvl="1" eaLnBrk="1" hangingPunct="1">
              <a:lnSpc>
                <a:spcPct val="90000"/>
              </a:lnSpc>
            </a:pPr>
            <a:r>
              <a:rPr lang="en-US" altLang="zh-CN" sz="2400" smtClean="0"/>
              <a:t>CPU</a:t>
            </a:r>
            <a:r>
              <a:rPr lang="zh-CN" altLang="en-US" sz="2400" smtClean="0"/>
              <a:t>要能支持功能</a:t>
            </a:r>
            <a:r>
              <a:rPr lang="en-US" altLang="zh-CN" sz="2400" smtClean="0"/>
              <a:t>DMA</a:t>
            </a:r>
            <a:r>
              <a:rPr lang="zh-CN" altLang="en-US" sz="2400" smtClean="0"/>
              <a:t>，必须要有“</a:t>
            </a:r>
            <a:r>
              <a:rPr lang="en-US" altLang="zh-CN" sz="2400" u="sng" smtClean="0"/>
              <a:t>DMA</a:t>
            </a:r>
            <a:r>
              <a:rPr lang="zh-CN" altLang="en-US" sz="2400" u="sng" smtClean="0"/>
              <a:t>控制电路</a:t>
            </a:r>
            <a:r>
              <a:rPr lang="zh-CN" altLang="en-US" sz="2400" smtClean="0"/>
              <a:t>”。</a:t>
            </a:r>
          </a:p>
          <a:p>
            <a:pPr lvl="1" eaLnBrk="1" hangingPunct="1">
              <a:lnSpc>
                <a:spcPct val="90000"/>
              </a:lnSpc>
            </a:pPr>
            <a:r>
              <a:rPr lang="zh-CN" altLang="en-US" sz="2400" smtClean="0"/>
              <a:t>要把</a:t>
            </a:r>
            <a:r>
              <a:rPr lang="en-US" altLang="zh-CN" sz="2400" smtClean="0"/>
              <a:t>CPU</a:t>
            </a:r>
            <a:r>
              <a:rPr lang="zh-CN" altLang="en-US" sz="2400" smtClean="0"/>
              <a:t>的芯片总线转换成系统中各模块间传输信息的公共通路</a:t>
            </a:r>
            <a:r>
              <a:rPr lang="en-US" altLang="zh-CN" sz="2400" smtClean="0"/>
              <a:t>——</a:t>
            </a:r>
            <a:r>
              <a:rPr lang="zh-CN" altLang="en-US" sz="2400" smtClean="0"/>
              <a:t>系统总线，必须要有“</a:t>
            </a:r>
            <a:r>
              <a:rPr lang="zh-CN" altLang="en-US" sz="2400" u="sng" smtClean="0"/>
              <a:t>总线控制电路</a:t>
            </a:r>
            <a:r>
              <a:rPr lang="zh-CN" altLang="en-US" sz="2400" smtClean="0"/>
              <a:t>”。</a:t>
            </a:r>
          </a:p>
          <a:p>
            <a:pPr lvl="1" eaLnBrk="1" hangingPunct="1">
              <a:lnSpc>
                <a:spcPct val="90000"/>
              </a:lnSpc>
            </a:pPr>
            <a:r>
              <a:rPr lang="zh-CN" altLang="en-US" sz="2400" smtClean="0"/>
              <a:t>要向</a:t>
            </a:r>
            <a:r>
              <a:rPr lang="en-US" altLang="zh-CN" sz="2400" smtClean="0"/>
              <a:t>CPU</a:t>
            </a:r>
            <a:r>
              <a:rPr lang="zh-CN" altLang="en-US" sz="2400" smtClean="0"/>
              <a:t>及系统中其他部件提供时钟信号，那么“</a:t>
            </a:r>
            <a:r>
              <a:rPr lang="zh-CN" altLang="en-US" sz="2400" u="sng" smtClean="0"/>
              <a:t>时钟发生电路</a:t>
            </a:r>
            <a:r>
              <a:rPr lang="zh-CN" altLang="en-US" sz="2400" smtClean="0"/>
              <a:t>”也是必不对少的，等等。</a:t>
            </a:r>
            <a:endParaRPr lang="zh-CN" altLang="en-US" sz="1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animEffect transition="in" filter="slide(fromBottom)">
                                      <p:cBhvr>
                                        <p:cTn id="7" dur="500"/>
                                        <p:tgtEl>
                                          <p:spTgt spid="113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3667">
                                            <p:txEl>
                                              <p:pRg st="2" end="2"/>
                                            </p:txEl>
                                          </p:spTgt>
                                        </p:tgtEl>
                                        <p:attrNameLst>
                                          <p:attrName>style.visibility</p:attrName>
                                        </p:attrNameLst>
                                      </p:cBhvr>
                                      <p:to>
                                        <p:strVal val="visible"/>
                                      </p:to>
                                    </p:set>
                                    <p:animEffect transition="in" filter="slide(fromBottom)">
                                      <p:cBhvr>
                                        <p:cTn id="12" dur="500"/>
                                        <p:tgtEl>
                                          <p:spTgt spid="1136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3667">
                                            <p:txEl>
                                              <p:pRg st="3" end="3"/>
                                            </p:txEl>
                                          </p:spTgt>
                                        </p:tgtEl>
                                        <p:attrNameLst>
                                          <p:attrName>style.visibility</p:attrName>
                                        </p:attrNameLst>
                                      </p:cBhvr>
                                      <p:to>
                                        <p:strVal val="visible"/>
                                      </p:to>
                                    </p:set>
                                    <p:animEffect transition="in" filter="slide(fromBottom)">
                                      <p:cBhvr>
                                        <p:cTn id="17" dur="500"/>
                                        <p:tgtEl>
                                          <p:spTgt spid="1136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3667">
                                            <p:txEl>
                                              <p:pRg st="4" end="4"/>
                                            </p:txEl>
                                          </p:spTgt>
                                        </p:tgtEl>
                                        <p:attrNameLst>
                                          <p:attrName>style.visibility</p:attrName>
                                        </p:attrNameLst>
                                      </p:cBhvr>
                                      <p:to>
                                        <p:strVal val="visible"/>
                                      </p:to>
                                    </p:set>
                                    <p:animEffect transition="in" filter="slide(fromBottom)">
                                      <p:cBhvr>
                                        <p:cTn id="22" dur="500"/>
                                        <p:tgtEl>
                                          <p:spTgt spid="1136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13667">
                                            <p:txEl>
                                              <p:pRg st="5" end="5"/>
                                            </p:txEl>
                                          </p:spTgt>
                                        </p:tgtEl>
                                        <p:attrNameLst>
                                          <p:attrName>style.visibility</p:attrName>
                                        </p:attrNameLst>
                                      </p:cBhvr>
                                      <p:to>
                                        <p:strVal val="visible"/>
                                      </p:to>
                                    </p:set>
                                    <p:animEffect transition="in" filter="slide(fromBottom)">
                                      <p:cBhvr>
                                        <p:cTn id="27" dur="500"/>
                                        <p:tgtEl>
                                          <p:spTgt spid="113667">
                                            <p:txEl>
                                              <p:pRg st="5" end="5"/>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13667">
                                            <p:txEl>
                                              <p:pRg st="6" end="6"/>
                                            </p:txEl>
                                          </p:spTgt>
                                        </p:tgtEl>
                                        <p:attrNameLst>
                                          <p:attrName>style.visibility</p:attrName>
                                        </p:attrNameLst>
                                      </p:cBhvr>
                                      <p:to>
                                        <p:strVal val="visible"/>
                                      </p:to>
                                    </p:set>
                                    <p:animEffect transition="in" filter="slide(fromBottom)">
                                      <p:cBhvr>
                                        <p:cTn id="30" dur="500"/>
                                        <p:tgtEl>
                                          <p:spTgt spid="113667">
                                            <p:txEl>
                                              <p:pRg st="6" end="6"/>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13667">
                                            <p:txEl>
                                              <p:pRg st="7" end="7"/>
                                            </p:txEl>
                                          </p:spTgt>
                                        </p:tgtEl>
                                        <p:attrNameLst>
                                          <p:attrName>style.visibility</p:attrName>
                                        </p:attrNameLst>
                                      </p:cBhvr>
                                      <p:to>
                                        <p:strVal val="visible"/>
                                      </p:to>
                                    </p:set>
                                    <p:animEffect transition="in" filter="slide(fromBottom)">
                                      <p:cBhvr>
                                        <p:cTn id="33" dur="500"/>
                                        <p:tgtEl>
                                          <p:spTgt spid="113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历史背景</a:t>
            </a:r>
            <a:endParaRPr lang="en-US" dirty="0"/>
          </a:p>
        </p:txBody>
      </p:sp>
      <p:sp>
        <p:nvSpPr>
          <p:cNvPr id="3" name="内容占位符 2"/>
          <p:cNvSpPr>
            <a:spLocks noGrp="1"/>
          </p:cNvSpPr>
          <p:nvPr>
            <p:ph idx="1"/>
          </p:nvPr>
        </p:nvSpPr>
        <p:spPr>
          <a:xfrm>
            <a:off x="250825" y="1052737"/>
            <a:ext cx="8642350" cy="4896544"/>
          </a:xfrm>
        </p:spPr>
        <p:txBody>
          <a:bodyPr/>
          <a:lstStyle/>
          <a:p>
            <a:r>
              <a:rPr lang="zh-CN" altLang="en-US" sz="2400" dirty="0" smtClean="0"/>
              <a:t>机械时代</a:t>
            </a:r>
            <a:endParaRPr lang="en-US" altLang="zh-CN" sz="2400" dirty="0" smtClean="0"/>
          </a:p>
          <a:p>
            <a:pPr lvl="1"/>
            <a:r>
              <a:rPr lang="zh-CN" altLang="en-US" sz="2400" dirty="0" smtClean="0"/>
              <a:t>算盘</a:t>
            </a:r>
            <a:endParaRPr lang="en-US" altLang="zh-CN" sz="2400" dirty="0" smtClean="0"/>
          </a:p>
          <a:p>
            <a:r>
              <a:rPr lang="zh-CN" altLang="en-US" sz="2400" dirty="0" smtClean="0"/>
              <a:t>电子时代</a:t>
            </a:r>
            <a:endParaRPr lang="en-US" altLang="zh-CN" sz="2400" dirty="0" smtClean="0"/>
          </a:p>
          <a:p>
            <a:pPr lvl="1"/>
            <a:r>
              <a:rPr kumimoji="1" lang="zh-CN" altLang="en-US" sz="2400" dirty="0" smtClean="0"/>
              <a:t>世界上第一台</a:t>
            </a:r>
            <a:r>
              <a:rPr kumimoji="1" lang="zh-CN" altLang="en-US" sz="2400" dirty="0" smtClean="0">
                <a:solidFill>
                  <a:srgbClr val="0000FF"/>
                </a:solidFill>
              </a:rPr>
              <a:t>通用可编程</a:t>
            </a:r>
            <a:r>
              <a:rPr kumimoji="1" lang="zh-CN" altLang="en-US" sz="2400" dirty="0" smtClean="0"/>
              <a:t>电子计算机系统是</a:t>
            </a:r>
            <a:r>
              <a:rPr kumimoji="1" lang="en-US" altLang="zh-CN" sz="2400" dirty="0" smtClean="0"/>
              <a:t>1946</a:t>
            </a:r>
            <a:r>
              <a:rPr kumimoji="1" lang="zh-CN" altLang="en-US" sz="2400" dirty="0" smtClean="0"/>
              <a:t>年美国宾夕法尼亚大学设计制造的</a:t>
            </a:r>
            <a:r>
              <a:rPr kumimoji="1" lang="en-US" altLang="zh-CN" sz="2400" dirty="0" smtClean="0"/>
              <a:t>ENIAC</a:t>
            </a:r>
          </a:p>
          <a:p>
            <a:endParaRPr kumimoji="1" lang="en-US" sz="2400" dirty="0"/>
          </a:p>
          <a:p>
            <a:pPr eaLnBrk="1" hangingPunct="1"/>
            <a:r>
              <a:rPr kumimoji="1" lang="zh-CN" altLang="en-US" sz="2400" dirty="0" smtClean="0"/>
              <a:t>电子计算机的发展</a:t>
            </a:r>
          </a:p>
          <a:p>
            <a:pPr lvl="1" eaLnBrk="1" hangingPunct="1"/>
            <a:r>
              <a:rPr kumimoji="1" lang="zh-CN" altLang="en-US" sz="2400" dirty="0" smtClean="0"/>
              <a:t>电子管计算机（</a:t>
            </a:r>
            <a:r>
              <a:rPr kumimoji="1" lang="en-US" altLang="zh-CN" sz="2400" dirty="0" smtClean="0"/>
              <a:t>Vacuum Tubes</a:t>
            </a:r>
            <a:r>
              <a:rPr kumimoji="1" lang="zh-CN" altLang="en-US" sz="2400" dirty="0" smtClean="0"/>
              <a:t>）</a:t>
            </a:r>
          </a:p>
          <a:p>
            <a:pPr lvl="1" eaLnBrk="1" hangingPunct="1"/>
            <a:r>
              <a:rPr kumimoji="1" lang="zh-CN" altLang="en-US" sz="2400" dirty="0" smtClean="0"/>
              <a:t>晶体管计算机（</a:t>
            </a:r>
            <a:r>
              <a:rPr kumimoji="1" lang="en-US" altLang="zh-CN" sz="2400" dirty="0" smtClean="0"/>
              <a:t>Transistors</a:t>
            </a:r>
            <a:r>
              <a:rPr kumimoji="1" lang="zh-CN" altLang="en-US" sz="2400" dirty="0" smtClean="0"/>
              <a:t>）</a:t>
            </a:r>
          </a:p>
          <a:p>
            <a:pPr lvl="1" eaLnBrk="1" hangingPunct="1"/>
            <a:r>
              <a:rPr kumimoji="1" lang="zh-CN" altLang="en-US" sz="2400" dirty="0" smtClean="0"/>
              <a:t>中小规模集成电路计算机</a:t>
            </a:r>
          </a:p>
          <a:p>
            <a:pPr lvl="1" eaLnBrk="1" hangingPunct="1"/>
            <a:r>
              <a:rPr kumimoji="1" lang="zh-CN" altLang="en-US" sz="2400" dirty="0" smtClean="0">
                <a:solidFill>
                  <a:srgbClr val="CC0000"/>
                </a:solidFill>
              </a:rPr>
              <a:t>大规模</a:t>
            </a:r>
            <a:r>
              <a:rPr kumimoji="1" lang="en-US" altLang="zh-CN" sz="2400" dirty="0" smtClean="0">
                <a:solidFill>
                  <a:srgbClr val="CC0000"/>
                </a:solidFill>
              </a:rPr>
              <a:t>/</a:t>
            </a:r>
            <a:r>
              <a:rPr kumimoji="1" lang="zh-CN" altLang="en-US" sz="2400" dirty="0" smtClean="0">
                <a:solidFill>
                  <a:srgbClr val="CC0000"/>
                </a:solidFill>
              </a:rPr>
              <a:t>超大规模集成电路计算机</a:t>
            </a:r>
          </a:p>
        </p:txBody>
      </p:sp>
      <p:graphicFrame>
        <p:nvGraphicFramePr>
          <p:cNvPr id="4" name="对象 3"/>
          <p:cNvGraphicFramePr>
            <a:graphicFrameLocks noChangeAspect="1"/>
          </p:cNvGraphicFramePr>
          <p:nvPr>
            <p:extLst>
              <p:ext uri="{D42A27DB-BD31-4B8C-83A1-F6EECF244321}">
                <p14:modId xmlns:p14="http://schemas.microsoft.com/office/powerpoint/2010/main" val="2363188329"/>
              </p:ext>
            </p:extLst>
          </p:nvPr>
        </p:nvGraphicFramePr>
        <p:xfrm>
          <a:off x="6876256" y="1052736"/>
          <a:ext cx="1728192" cy="1367929"/>
        </p:xfrm>
        <a:graphic>
          <a:graphicData uri="http://schemas.openxmlformats.org/presentationml/2006/ole">
            <mc:AlternateContent xmlns:mc="http://schemas.openxmlformats.org/markup-compatibility/2006">
              <mc:Choice xmlns:v="urn:schemas-microsoft-com:vml" Requires="v">
                <p:oleObj spid="_x0000_s137495" name="位图图像" r:id="rId4" imgW="2629267" imgH="2276793" progId="PBrush">
                  <p:embed/>
                </p:oleObj>
              </mc:Choice>
              <mc:Fallback>
                <p:oleObj name="位图图像" r:id="rId4" imgW="2629267" imgH="2276793"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1052736"/>
                        <a:ext cx="1728192" cy="1367929"/>
                      </a:xfrm>
                      <a:prstGeom prst="rect">
                        <a:avLst/>
                      </a:prstGeom>
                      <a:noFill/>
                      <a:ln>
                        <a:noFill/>
                      </a:ln>
                      <a:effectLst/>
                    </p:spPr>
                  </p:pic>
                </p:oleObj>
              </mc:Fallback>
            </mc:AlternateContent>
          </a:graphicData>
        </a:graphic>
      </p:graphicFrame>
      <p:sp>
        <p:nvSpPr>
          <p:cNvPr id="5" name="Rectangle 3"/>
          <p:cNvSpPr txBox="1">
            <a:spLocks noChangeArrowheads="1"/>
          </p:cNvSpPr>
          <p:nvPr/>
        </p:nvSpPr>
        <p:spPr bwMode="auto">
          <a:xfrm>
            <a:off x="5679115" y="3573016"/>
            <a:ext cx="3213366"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eaLnBrk="1" hangingPunct="1"/>
            <a:r>
              <a:rPr kumimoji="1" lang="zh-CN" altLang="en-US" sz="2400" dirty="0" smtClean="0"/>
              <a:t>电子计算机按其性能分类</a:t>
            </a:r>
          </a:p>
          <a:p>
            <a:pPr lvl="1" eaLnBrk="1" hangingPunct="1"/>
            <a:r>
              <a:rPr kumimoji="1" lang="zh-CN" altLang="en-US" sz="2400" dirty="0" smtClean="0"/>
              <a:t>大型计算机</a:t>
            </a:r>
          </a:p>
          <a:p>
            <a:pPr lvl="1" eaLnBrk="1" hangingPunct="1"/>
            <a:r>
              <a:rPr kumimoji="1" lang="zh-CN" altLang="en-US" sz="2400" dirty="0" smtClean="0"/>
              <a:t>中型计算机</a:t>
            </a:r>
          </a:p>
          <a:p>
            <a:pPr lvl="1" eaLnBrk="1" hangingPunct="1"/>
            <a:r>
              <a:rPr kumimoji="1" lang="zh-CN" altLang="en-US" sz="2400" dirty="0" smtClean="0"/>
              <a:t>小型计算机</a:t>
            </a:r>
          </a:p>
          <a:p>
            <a:pPr lvl="1" eaLnBrk="1" hangingPunct="1"/>
            <a:r>
              <a:rPr kumimoji="1" lang="zh-CN" altLang="en-US" sz="2400" dirty="0" smtClean="0">
                <a:solidFill>
                  <a:srgbClr val="CC0000"/>
                </a:solidFill>
              </a:rPr>
              <a:t>微型计算机</a:t>
            </a:r>
            <a:endParaRPr kumimoji="1" lang="en-US" altLang="zh-CN" sz="2400" dirty="0" smtClean="0">
              <a:solidFill>
                <a:srgbClr val="CC0000"/>
              </a:solidFill>
            </a:endParaRPr>
          </a:p>
          <a:p>
            <a:pPr lvl="1" eaLnBrk="1" hangingPunct="1"/>
            <a:r>
              <a:rPr kumimoji="1" lang="zh-CN" altLang="en-US" sz="2400" dirty="0" smtClean="0"/>
              <a:t>单片计算机</a:t>
            </a:r>
          </a:p>
        </p:txBody>
      </p:sp>
    </p:spTree>
    <p:extLst>
      <p:ext uri="{BB962C8B-B14F-4D97-AF65-F5344CB8AC3E}">
        <p14:creationId xmlns:p14="http://schemas.microsoft.com/office/powerpoint/2010/main" val="727502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2</a:t>
            </a:r>
            <a:r>
              <a:rPr lang="zh-CN" altLang="en-US" sz="4000" smtClean="0"/>
              <a:t>）</a:t>
            </a:r>
          </a:p>
        </p:txBody>
      </p:sp>
      <p:sp>
        <p:nvSpPr>
          <p:cNvPr id="114691" name="Rectangle 3"/>
          <p:cNvSpPr>
            <a:spLocks noGrp="1" noChangeArrowheads="1"/>
          </p:cNvSpPr>
          <p:nvPr>
            <p:ph type="body" idx="1"/>
          </p:nvPr>
        </p:nvSpPr>
        <p:spPr>
          <a:xfrm>
            <a:off x="250825" y="1196975"/>
            <a:ext cx="8713788" cy="5184775"/>
          </a:xfrm>
        </p:spPr>
        <p:txBody>
          <a:bodyPr/>
          <a:lstStyle/>
          <a:p>
            <a:pPr eaLnBrk="1" hangingPunct="1"/>
            <a:r>
              <a:rPr lang="zh-CN" altLang="en-US" dirty="0" smtClean="0"/>
              <a:t>早期</a:t>
            </a:r>
            <a:r>
              <a:rPr lang="en-US" altLang="zh-CN" dirty="0" smtClean="0"/>
              <a:t>PC</a:t>
            </a:r>
            <a:r>
              <a:rPr lang="zh-CN" altLang="en-US" dirty="0" smtClean="0"/>
              <a:t>机中，这些接口电路和支持电路都是由一些中、小规模集成电路和成千上万个电阻、电容组成。</a:t>
            </a:r>
          </a:p>
          <a:p>
            <a:pPr lvl="1" eaLnBrk="1" hangingPunct="1"/>
            <a:r>
              <a:rPr lang="zh-CN" altLang="en-US" dirty="0" smtClean="0">
                <a:solidFill>
                  <a:srgbClr val="C00000"/>
                </a:solidFill>
              </a:rPr>
              <a:t>不但占用了主板上很大的空间，而且还给维修带来了很大的麻烦。</a:t>
            </a:r>
          </a:p>
          <a:p>
            <a:pPr lvl="0" eaLnBrk="1" hangingPunct="1"/>
            <a:endParaRPr lang="en-US" altLang="zh-CN" dirty="0" smtClean="0">
              <a:solidFill>
                <a:srgbClr val="000000"/>
              </a:solidFill>
            </a:endParaRPr>
          </a:p>
          <a:p>
            <a:pPr lvl="0" eaLnBrk="1" hangingPunct="1"/>
            <a:r>
              <a:rPr lang="zh-CN" altLang="en-US" dirty="0" smtClean="0">
                <a:solidFill>
                  <a:srgbClr val="000000"/>
                </a:solidFill>
              </a:rPr>
              <a:t>从</a:t>
            </a:r>
            <a:r>
              <a:rPr lang="en-US" altLang="zh-CN" dirty="0">
                <a:solidFill>
                  <a:srgbClr val="000000"/>
                </a:solidFill>
              </a:rPr>
              <a:t>80286</a:t>
            </a:r>
            <a:r>
              <a:rPr lang="zh-CN" altLang="en-US" dirty="0">
                <a:solidFill>
                  <a:srgbClr val="000000"/>
                </a:solidFill>
              </a:rPr>
              <a:t>微机系统开始，为简化设计，提高可靠性，便于测试、维护和维修，采用了</a:t>
            </a:r>
            <a:r>
              <a:rPr lang="zh-CN" altLang="en-US" u="sng" dirty="0">
                <a:solidFill>
                  <a:srgbClr val="CC0000"/>
                </a:solidFill>
              </a:rPr>
              <a:t>芯片组技术</a:t>
            </a:r>
            <a:r>
              <a:rPr lang="zh-CN" altLang="en-US" dirty="0">
                <a:solidFill>
                  <a:srgbClr val="000000"/>
                </a:solidFill>
              </a:rPr>
              <a:t>。</a:t>
            </a:r>
          </a:p>
          <a:p>
            <a:pPr lvl="1" eaLnBrk="1" hangingPunct="1"/>
            <a:r>
              <a:rPr lang="zh-CN" altLang="en-US" dirty="0" smtClean="0">
                <a:solidFill>
                  <a:srgbClr val="000000"/>
                </a:solidFill>
              </a:rPr>
              <a:t>通过</a:t>
            </a:r>
            <a:r>
              <a:rPr lang="en-US" altLang="zh-CN" dirty="0">
                <a:solidFill>
                  <a:srgbClr val="000000"/>
                </a:solidFill>
              </a:rPr>
              <a:t>VLSI</a:t>
            </a:r>
            <a:r>
              <a:rPr lang="zh-CN" altLang="en-US" dirty="0">
                <a:solidFill>
                  <a:srgbClr val="000000"/>
                </a:solidFill>
              </a:rPr>
              <a:t>技术，将主板上众多的接口电路和支持电路按不同功能分别集成到一块或几块集成芯片之中，这几片</a:t>
            </a:r>
            <a:r>
              <a:rPr lang="en-US" altLang="zh-CN" dirty="0">
                <a:solidFill>
                  <a:srgbClr val="000000"/>
                </a:solidFill>
              </a:rPr>
              <a:t>VLSI</a:t>
            </a:r>
            <a:r>
              <a:rPr lang="zh-CN" altLang="en-US" dirty="0">
                <a:solidFill>
                  <a:srgbClr val="000000"/>
                </a:solidFill>
              </a:rPr>
              <a:t>芯片的组合称为“</a:t>
            </a:r>
            <a:r>
              <a:rPr lang="zh-CN" altLang="en-US" dirty="0">
                <a:solidFill>
                  <a:srgbClr val="CC0000"/>
                </a:solidFill>
              </a:rPr>
              <a:t>控制芯片组</a:t>
            </a:r>
            <a:r>
              <a:rPr lang="zh-CN" altLang="en-US" dirty="0">
                <a:solidFill>
                  <a:srgbClr val="000000"/>
                </a:solidFill>
              </a:rPr>
              <a:t>”，简称“</a:t>
            </a:r>
            <a:r>
              <a:rPr lang="zh-CN" altLang="en-US" dirty="0">
                <a:solidFill>
                  <a:srgbClr val="CC0000"/>
                </a:solidFill>
              </a:rPr>
              <a:t>芯片组</a:t>
            </a:r>
            <a:r>
              <a:rPr lang="zh-CN" altLang="en-US" dirty="0">
                <a:solidFill>
                  <a:srgbClr val="000000"/>
                </a:solidFill>
              </a:rPr>
              <a:t>”。</a:t>
            </a:r>
          </a:p>
          <a:p>
            <a:pPr eaLnBrk="1" hangingPunct="1"/>
            <a:endParaRPr lang="en-US" altLang="zh-CN"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Effect transition="in" filter="slide(fromBottom)">
                                      <p:cBhvr>
                                        <p:cTn id="7" dur="500"/>
                                        <p:tgtEl>
                                          <p:spTgt spid="1146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4691">
                                            <p:txEl>
                                              <p:pRg st="3" end="3"/>
                                            </p:txEl>
                                          </p:spTgt>
                                        </p:tgtEl>
                                        <p:attrNameLst>
                                          <p:attrName>style.visibility</p:attrName>
                                        </p:attrNameLst>
                                      </p:cBhvr>
                                      <p:to>
                                        <p:strVal val="visible"/>
                                      </p:to>
                                    </p:set>
                                    <p:animEffect transition="in" filter="slide(fromBottom)">
                                      <p:cBhvr>
                                        <p:cTn id="12" dur="500"/>
                                        <p:tgtEl>
                                          <p:spTgt spid="1146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4691">
                                            <p:txEl>
                                              <p:pRg st="4" end="4"/>
                                            </p:txEl>
                                          </p:spTgt>
                                        </p:tgtEl>
                                        <p:attrNameLst>
                                          <p:attrName>style.visibility</p:attrName>
                                        </p:attrNameLst>
                                      </p:cBhvr>
                                      <p:to>
                                        <p:strVal val="visible"/>
                                      </p:to>
                                    </p:set>
                                    <p:animEffect transition="in" filter="slide(fromBottom)">
                                      <p:cBhvr>
                                        <p:cTn id="17" dur="500"/>
                                        <p:tgtEl>
                                          <p:spTgt spid="114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4</a:t>
            </a:r>
            <a:r>
              <a:rPr lang="zh-CN" altLang="en-US" sz="4000" smtClean="0"/>
              <a:t>）</a:t>
            </a:r>
          </a:p>
        </p:txBody>
      </p:sp>
      <p:sp>
        <p:nvSpPr>
          <p:cNvPr id="116739" name="Rectangle 3"/>
          <p:cNvSpPr>
            <a:spLocks noGrp="1" noChangeArrowheads="1"/>
          </p:cNvSpPr>
          <p:nvPr>
            <p:ph type="body" idx="1"/>
          </p:nvPr>
        </p:nvSpPr>
        <p:spPr>
          <a:xfrm>
            <a:off x="250825" y="1052513"/>
            <a:ext cx="8642350" cy="5472112"/>
          </a:xfrm>
        </p:spPr>
        <p:txBody>
          <a:bodyPr/>
          <a:lstStyle/>
          <a:p>
            <a:pPr eaLnBrk="1" hangingPunct="1"/>
            <a:r>
              <a:rPr lang="zh-CN" altLang="en-US" sz="2400" smtClean="0"/>
              <a:t>例如，</a:t>
            </a:r>
            <a:r>
              <a:rPr lang="en-US" altLang="zh-CN" sz="2400" smtClean="0"/>
              <a:t>386AT</a:t>
            </a:r>
            <a:r>
              <a:rPr lang="zh-CN" altLang="en-US" sz="2400" smtClean="0"/>
              <a:t>系统</a:t>
            </a:r>
            <a:r>
              <a:rPr lang="en-US" altLang="zh-CN" sz="2400" smtClean="0"/>
              <a:t>PC/AT VLSI</a:t>
            </a:r>
            <a:r>
              <a:rPr lang="zh-CN" altLang="en-US" sz="2400" smtClean="0"/>
              <a:t>芯片组中的</a:t>
            </a:r>
            <a:r>
              <a:rPr lang="en-US" altLang="zh-CN" sz="2400" smtClean="0">
                <a:solidFill>
                  <a:srgbClr val="CC0000"/>
                </a:solidFill>
              </a:rPr>
              <a:t>82C206</a:t>
            </a:r>
            <a:r>
              <a:rPr lang="zh-CN" altLang="en-US" sz="2400" smtClean="0"/>
              <a:t>集成外设控制器</a:t>
            </a:r>
            <a:r>
              <a:rPr lang="en-US" altLang="zh-CN" sz="2400" smtClean="0"/>
              <a:t>(IPC</a:t>
            </a:r>
            <a:r>
              <a:rPr lang="zh-CN" altLang="en-US" sz="2400" smtClean="0"/>
              <a:t>，</a:t>
            </a:r>
            <a:r>
              <a:rPr lang="en-US" altLang="zh-CN" sz="2400" smtClean="0"/>
              <a:t>Integrated Peripheral Controller)</a:t>
            </a:r>
            <a:r>
              <a:rPr lang="zh-CN" altLang="en-US" sz="2400" smtClean="0"/>
              <a:t>就是为</a:t>
            </a:r>
            <a:r>
              <a:rPr lang="en-US" altLang="zh-CN" sz="2400" smtClean="0"/>
              <a:t>PC/AT</a:t>
            </a:r>
            <a:r>
              <a:rPr lang="zh-CN" altLang="en-US" sz="2400" smtClean="0"/>
              <a:t>主板而设计的外设控制器。</a:t>
            </a:r>
          </a:p>
          <a:p>
            <a:pPr eaLnBrk="1" hangingPunct="1"/>
            <a:endParaRPr lang="zh-CN" altLang="en-US" sz="2400" smtClean="0"/>
          </a:p>
          <a:p>
            <a:pPr eaLnBrk="1" hangingPunct="1"/>
            <a:r>
              <a:rPr lang="en-US" altLang="zh-CN" sz="2400" smtClean="0">
                <a:solidFill>
                  <a:srgbClr val="CC0000"/>
                </a:solidFill>
              </a:rPr>
              <a:t>82C206</a:t>
            </a:r>
            <a:r>
              <a:rPr lang="zh-CN" altLang="en-US" sz="2400" smtClean="0"/>
              <a:t>提供了除键盘接口控制外，主板工作所需要的全部标准外设的控制，片内包括：</a:t>
            </a:r>
          </a:p>
          <a:p>
            <a:pPr lvl="1" eaLnBrk="1" hangingPunct="1"/>
            <a:r>
              <a:rPr lang="en-US" altLang="zh-CN" smtClean="0"/>
              <a:t>2</a:t>
            </a:r>
            <a:r>
              <a:rPr lang="zh-CN" altLang="en-US" smtClean="0"/>
              <a:t>个完全相同的</a:t>
            </a:r>
            <a:r>
              <a:rPr lang="en-US" altLang="zh-CN" smtClean="0"/>
              <a:t>8237A DMA</a:t>
            </a:r>
            <a:r>
              <a:rPr lang="zh-CN" altLang="en-US" smtClean="0"/>
              <a:t>控制器，</a:t>
            </a:r>
          </a:p>
          <a:p>
            <a:pPr lvl="1" eaLnBrk="1" hangingPunct="1"/>
            <a:r>
              <a:rPr lang="en-US" altLang="zh-CN" smtClean="0"/>
              <a:t>1</a:t>
            </a:r>
            <a:r>
              <a:rPr lang="zh-CN" altLang="en-US" smtClean="0"/>
              <a:t>个</a:t>
            </a:r>
            <a:r>
              <a:rPr lang="en-US" altLang="zh-CN" smtClean="0"/>
              <a:t>74LS612</a:t>
            </a:r>
            <a:r>
              <a:rPr lang="zh-CN" altLang="en-US" smtClean="0"/>
              <a:t>页面寄存器，</a:t>
            </a:r>
          </a:p>
          <a:p>
            <a:pPr lvl="1" eaLnBrk="1" hangingPunct="1"/>
            <a:r>
              <a:rPr lang="en-US" altLang="zh-CN" smtClean="0"/>
              <a:t>2</a:t>
            </a:r>
            <a:r>
              <a:rPr lang="zh-CN" altLang="en-US" smtClean="0"/>
              <a:t>个</a:t>
            </a:r>
            <a:r>
              <a:rPr lang="en-US" altLang="zh-CN" smtClean="0"/>
              <a:t>8259A</a:t>
            </a:r>
            <a:r>
              <a:rPr lang="zh-CN" altLang="en-US" smtClean="0"/>
              <a:t>中断控制器，</a:t>
            </a:r>
          </a:p>
          <a:p>
            <a:pPr lvl="1" eaLnBrk="1" hangingPunct="1"/>
            <a:r>
              <a:rPr lang="en-US" altLang="zh-CN" smtClean="0"/>
              <a:t>1</a:t>
            </a:r>
            <a:r>
              <a:rPr lang="zh-CN" altLang="en-US" smtClean="0"/>
              <a:t>个</a:t>
            </a:r>
            <a:r>
              <a:rPr lang="en-US" altLang="zh-CN" smtClean="0"/>
              <a:t>8254</a:t>
            </a:r>
            <a:r>
              <a:rPr lang="zh-CN" altLang="en-US" smtClean="0"/>
              <a:t>定时器</a:t>
            </a:r>
            <a:r>
              <a:rPr lang="en-US" altLang="zh-CN" smtClean="0"/>
              <a:t>/</a:t>
            </a:r>
            <a:r>
              <a:rPr lang="zh-CN" altLang="en-US" smtClean="0"/>
              <a:t>计数器</a:t>
            </a:r>
          </a:p>
          <a:p>
            <a:pPr lvl="1" eaLnBrk="1" hangingPunct="1"/>
            <a:r>
              <a:rPr lang="en-US" altLang="zh-CN" smtClean="0"/>
              <a:t>1</a:t>
            </a:r>
            <a:r>
              <a:rPr lang="zh-CN" altLang="en-US" smtClean="0"/>
              <a:t>个带</a:t>
            </a:r>
            <a:r>
              <a:rPr lang="en-US" altLang="zh-CN" smtClean="0"/>
              <a:t>RAM</a:t>
            </a:r>
            <a:r>
              <a:rPr lang="zh-CN" altLang="en-US" smtClean="0"/>
              <a:t>的</a:t>
            </a:r>
            <a:r>
              <a:rPr lang="en-US" altLang="zh-CN" smtClean="0"/>
              <a:t>MC146818</a:t>
            </a:r>
            <a:r>
              <a:rPr lang="zh-CN" altLang="en-US" smtClean="0"/>
              <a:t>实时时钟控制器。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animEffect transition="in" filter="slide(fromBottom)">
                                      <p:cBhvr>
                                        <p:cTn id="7" dur="500"/>
                                        <p:tgtEl>
                                          <p:spTgt spid="1167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6739">
                                            <p:txEl>
                                              <p:pRg st="3" end="3"/>
                                            </p:txEl>
                                          </p:spTgt>
                                        </p:tgtEl>
                                        <p:attrNameLst>
                                          <p:attrName>style.visibility</p:attrName>
                                        </p:attrNameLst>
                                      </p:cBhvr>
                                      <p:to>
                                        <p:strVal val="visible"/>
                                      </p:to>
                                    </p:set>
                                    <p:animEffect transition="in" filter="slide(fromBottom)">
                                      <p:cBhvr>
                                        <p:cTn id="12" dur="500"/>
                                        <p:tgtEl>
                                          <p:spTgt spid="116739">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6739">
                                            <p:txEl>
                                              <p:pRg st="4" end="4"/>
                                            </p:txEl>
                                          </p:spTgt>
                                        </p:tgtEl>
                                        <p:attrNameLst>
                                          <p:attrName>style.visibility</p:attrName>
                                        </p:attrNameLst>
                                      </p:cBhvr>
                                      <p:to>
                                        <p:strVal val="visible"/>
                                      </p:to>
                                    </p:set>
                                    <p:animEffect transition="in" filter="slide(fromBottom)">
                                      <p:cBhvr>
                                        <p:cTn id="15" dur="500"/>
                                        <p:tgtEl>
                                          <p:spTgt spid="116739">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16739">
                                            <p:txEl>
                                              <p:pRg st="5" end="5"/>
                                            </p:txEl>
                                          </p:spTgt>
                                        </p:tgtEl>
                                        <p:attrNameLst>
                                          <p:attrName>style.visibility</p:attrName>
                                        </p:attrNameLst>
                                      </p:cBhvr>
                                      <p:to>
                                        <p:strVal val="visible"/>
                                      </p:to>
                                    </p:set>
                                    <p:animEffect transition="in" filter="slide(fromBottom)">
                                      <p:cBhvr>
                                        <p:cTn id="18" dur="500"/>
                                        <p:tgtEl>
                                          <p:spTgt spid="116739">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16739">
                                            <p:txEl>
                                              <p:pRg st="6" end="6"/>
                                            </p:txEl>
                                          </p:spTgt>
                                        </p:tgtEl>
                                        <p:attrNameLst>
                                          <p:attrName>style.visibility</p:attrName>
                                        </p:attrNameLst>
                                      </p:cBhvr>
                                      <p:to>
                                        <p:strVal val="visible"/>
                                      </p:to>
                                    </p:set>
                                    <p:animEffect transition="in" filter="slide(fromBottom)">
                                      <p:cBhvr>
                                        <p:cTn id="21" dur="500"/>
                                        <p:tgtEl>
                                          <p:spTgt spid="116739">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16739">
                                            <p:txEl>
                                              <p:pRg st="7" end="7"/>
                                            </p:txEl>
                                          </p:spTgt>
                                        </p:tgtEl>
                                        <p:attrNameLst>
                                          <p:attrName>style.visibility</p:attrName>
                                        </p:attrNameLst>
                                      </p:cBhvr>
                                      <p:to>
                                        <p:strVal val="visible"/>
                                      </p:to>
                                    </p:set>
                                    <p:animEffect transition="in" filter="slide(fromBottom)">
                                      <p:cBhvr>
                                        <p:cTn id="24" dur="500"/>
                                        <p:tgtEl>
                                          <p:spTgt spid="116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7812088" y="765175"/>
            <a:ext cx="863600" cy="5759450"/>
          </a:xfrm>
        </p:spPr>
        <p:txBody>
          <a:bodyPr/>
          <a:lstStyle/>
          <a:p>
            <a:pPr eaLnBrk="1" hangingPunct="1"/>
            <a:r>
              <a:rPr lang="zh-CN" altLang="en-US" sz="3600" smtClean="0"/>
              <a:t>南北桥芯片组的示意图</a:t>
            </a:r>
          </a:p>
        </p:txBody>
      </p:sp>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33375"/>
            <a:ext cx="505777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linds(horizontal)">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50825" y="188913"/>
            <a:ext cx="8642350" cy="719137"/>
          </a:xfrm>
        </p:spPr>
        <p:txBody>
          <a:bodyPr/>
          <a:lstStyle/>
          <a:p>
            <a:pPr eaLnBrk="1" hangingPunct="1"/>
            <a:r>
              <a:rPr lang="zh-CN" altLang="en-US" smtClean="0">
                <a:latin typeface="Times New Roman" pitchFamily="18" charset="0"/>
                <a:ea typeface="楷体_GB2312" pitchFamily="49" charset="-122"/>
              </a:rPr>
              <a:t>南、北桥结构</a:t>
            </a:r>
            <a:endParaRPr lang="zh-CN" altLang="en-US" smtClean="0">
              <a:ea typeface="楷体_GB2312" pitchFamily="49" charset="-122"/>
            </a:endParaRPr>
          </a:p>
        </p:txBody>
      </p:sp>
      <p:sp>
        <p:nvSpPr>
          <p:cNvPr id="119811" name="Rectangle 3"/>
          <p:cNvSpPr>
            <a:spLocks noGrp="1" noChangeArrowheads="1"/>
          </p:cNvSpPr>
          <p:nvPr>
            <p:ph type="body" idx="1"/>
          </p:nvPr>
        </p:nvSpPr>
        <p:spPr>
          <a:xfrm>
            <a:off x="250825" y="1052513"/>
            <a:ext cx="8713788" cy="5661025"/>
          </a:xfrm>
        </p:spPr>
        <p:txBody>
          <a:bodyPr/>
          <a:lstStyle/>
          <a:p>
            <a:pPr algn="just" eaLnBrk="1" hangingPunct="1">
              <a:lnSpc>
                <a:spcPct val="110000"/>
              </a:lnSpc>
            </a:pPr>
            <a:r>
              <a:rPr lang="zh-CN" altLang="en-US" sz="2400" smtClean="0">
                <a:latin typeface="Times New Roman" pitchFamily="18" charset="0"/>
              </a:rPr>
              <a:t>南、北桥的结构一般是由两块芯片组成的芯片组结构，即北桥芯片（</a:t>
            </a:r>
            <a:r>
              <a:rPr lang="en-US" altLang="zh-CN" sz="2400" smtClean="0">
                <a:latin typeface="Times New Roman" pitchFamily="18" charset="0"/>
                <a:cs typeface="Times New Roman" pitchFamily="18" charset="0"/>
              </a:rPr>
              <a:t>North Bridge</a:t>
            </a:r>
            <a:r>
              <a:rPr lang="zh-CN" altLang="en-US" sz="2400" smtClean="0">
                <a:latin typeface="Times New Roman" pitchFamily="18" charset="0"/>
              </a:rPr>
              <a:t>）和南桥芯片（</a:t>
            </a:r>
            <a:r>
              <a:rPr lang="en-US" altLang="zh-CN" sz="2400" smtClean="0">
                <a:latin typeface="Times New Roman" pitchFamily="18" charset="0"/>
                <a:cs typeface="Times New Roman" pitchFamily="18" charset="0"/>
              </a:rPr>
              <a:t>South Bridge</a:t>
            </a:r>
            <a:r>
              <a:rPr lang="zh-CN" altLang="en-US" sz="2400" smtClean="0">
                <a:latin typeface="Times New Roman" pitchFamily="18" charset="0"/>
              </a:rPr>
              <a:t>）。</a:t>
            </a:r>
          </a:p>
          <a:p>
            <a:pPr algn="just" eaLnBrk="1" hangingPunct="1">
              <a:lnSpc>
                <a:spcPct val="110000"/>
              </a:lnSpc>
            </a:pPr>
            <a:endParaRPr lang="zh-CN" altLang="en-US" sz="2400" smtClean="0">
              <a:latin typeface="Times New Roman" pitchFamily="18" charset="0"/>
            </a:endParaRPr>
          </a:p>
          <a:p>
            <a:pPr algn="just" eaLnBrk="1" hangingPunct="1">
              <a:lnSpc>
                <a:spcPct val="110000"/>
              </a:lnSpc>
            </a:pPr>
            <a:r>
              <a:rPr lang="zh-CN" altLang="en-US" sz="2400" smtClean="0">
                <a:solidFill>
                  <a:srgbClr val="CC0000"/>
                </a:solidFill>
                <a:latin typeface="Times New Roman" pitchFamily="18" charset="0"/>
              </a:rPr>
              <a:t>桥</a:t>
            </a:r>
            <a:r>
              <a:rPr lang="zh-CN" altLang="en-US" sz="2400" smtClean="0">
                <a:latin typeface="Times New Roman" pitchFamily="18" charset="0"/>
              </a:rPr>
              <a:t>就是一个总线转换器和控制器。</a:t>
            </a:r>
          </a:p>
          <a:p>
            <a:pPr lvl="1" algn="just" eaLnBrk="1" hangingPunct="1">
              <a:lnSpc>
                <a:spcPct val="110000"/>
              </a:lnSpc>
            </a:pPr>
            <a:r>
              <a:rPr lang="zh-CN" altLang="en-US" sz="2400" smtClean="0">
                <a:latin typeface="Times New Roman" pitchFamily="18" charset="0"/>
              </a:rPr>
              <a:t>桥是不对称的。</a:t>
            </a:r>
          </a:p>
          <a:p>
            <a:pPr lvl="1" algn="just" eaLnBrk="1" hangingPunct="1">
              <a:lnSpc>
                <a:spcPct val="110000"/>
              </a:lnSpc>
            </a:pPr>
            <a:r>
              <a:rPr lang="zh-CN" altLang="en-US" sz="2400" smtClean="0">
                <a:latin typeface="Times New Roman" pitchFamily="18" charset="0"/>
              </a:rPr>
              <a:t>在桥的内部包含有</a:t>
            </a:r>
            <a:r>
              <a:rPr lang="zh-CN" altLang="en-US" sz="2400" smtClean="0">
                <a:solidFill>
                  <a:srgbClr val="3333CC"/>
                </a:solidFill>
                <a:latin typeface="Times New Roman" pitchFamily="18" charset="0"/>
              </a:rPr>
              <a:t>兼容协议</a:t>
            </a:r>
            <a:r>
              <a:rPr lang="zh-CN" altLang="en-US" sz="2400" smtClean="0">
                <a:latin typeface="Times New Roman" pitchFamily="18" charset="0"/>
              </a:rPr>
              <a:t>以及</a:t>
            </a:r>
            <a:r>
              <a:rPr lang="zh-CN" altLang="en-US" sz="2400" smtClean="0">
                <a:solidFill>
                  <a:srgbClr val="3333CC"/>
                </a:solidFill>
                <a:latin typeface="Times New Roman" pitchFamily="18" charset="0"/>
              </a:rPr>
              <a:t>总线信号线和数据的缓冲电路</a:t>
            </a:r>
            <a:r>
              <a:rPr lang="zh-CN" altLang="en-US" sz="2400" smtClean="0">
                <a:latin typeface="Times New Roman" pitchFamily="18" charset="0"/>
              </a:rPr>
              <a:t>，以便把一条总线映射到另一条总线上。</a:t>
            </a:r>
          </a:p>
          <a:p>
            <a:pPr lvl="1" algn="just" eaLnBrk="1" hangingPunct="1">
              <a:lnSpc>
                <a:spcPct val="110000"/>
              </a:lnSpc>
            </a:pPr>
            <a:r>
              <a:rPr lang="zh-CN" altLang="en-US" sz="2400" smtClean="0">
                <a:latin typeface="Times New Roman" pitchFamily="18" charset="0"/>
              </a:rPr>
              <a:t>北桥与南桥之间也通过</a:t>
            </a:r>
            <a:r>
              <a:rPr lang="en-US" altLang="zh-CN" sz="2400" smtClean="0">
                <a:solidFill>
                  <a:srgbClr val="3333CC"/>
                </a:solidFill>
                <a:latin typeface="Times New Roman" pitchFamily="18" charset="0"/>
                <a:cs typeface="Times New Roman" pitchFamily="18" charset="0"/>
              </a:rPr>
              <a:t>PCI</a:t>
            </a:r>
            <a:r>
              <a:rPr lang="zh-CN" altLang="en-US" sz="2400" smtClean="0">
                <a:solidFill>
                  <a:srgbClr val="3333CC"/>
                </a:solidFill>
                <a:latin typeface="Times New Roman" pitchFamily="18" charset="0"/>
              </a:rPr>
              <a:t>总线</a:t>
            </a:r>
            <a:r>
              <a:rPr lang="en-US" altLang="zh-CN" sz="2400" smtClean="0">
                <a:solidFill>
                  <a:srgbClr val="3333CC"/>
                </a:solidFill>
                <a:latin typeface="Times New Roman" pitchFamily="18" charset="0"/>
              </a:rPr>
              <a:t>(</a:t>
            </a:r>
            <a:r>
              <a:rPr lang="zh-CN" altLang="en-US" sz="2400" smtClean="0">
                <a:solidFill>
                  <a:srgbClr val="3333CC"/>
                </a:solidFill>
                <a:latin typeface="Times New Roman" pitchFamily="18" charset="0"/>
              </a:rPr>
              <a:t>或专用高速总线</a:t>
            </a:r>
            <a:r>
              <a:rPr lang="en-US" altLang="zh-CN" sz="2400" smtClean="0">
                <a:solidFill>
                  <a:srgbClr val="3333CC"/>
                </a:solidFill>
                <a:latin typeface="Times New Roman" pitchFamily="18" charset="0"/>
              </a:rPr>
              <a:t>)</a:t>
            </a:r>
            <a:r>
              <a:rPr lang="zh-CN" altLang="en-US" sz="2400" smtClean="0">
                <a:latin typeface="Times New Roman" pitchFamily="18" charset="0"/>
              </a:rPr>
              <a:t>完成通讯。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9811">
                                            <p:txEl>
                                              <p:pRg st="2" end="2"/>
                                            </p:txEl>
                                          </p:spTgt>
                                        </p:tgtEl>
                                        <p:attrNameLst>
                                          <p:attrName>style.visibility</p:attrName>
                                        </p:attrNameLst>
                                      </p:cBhvr>
                                      <p:to>
                                        <p:strVal val="visible"/>
                                      </p:to>
                                    </p:set>
                                    <p:animEffect transition="in" filter="slide(fromBottom)">
                                      <p:cBhvr>
                                        <p:cTn id="7" dur="500"/>
                                        <p:tgtEl>
                                          <p:spTgt spid="1198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9811">
                                            <p:txEl>
                                              <p:pRg st="3" end="3"/>
                                            </p:txEl>
                                          </p:spTgt>
                                        </p:tgtEl>
                                        <p:attrNameLst>
                                          <p:attrName>style.visibility</p:attrName>
                                        </p:attrNameLst>
                                      </p:cBhvr>
                                      <p:to>
                                        <p:strVal val="visible"/>
                                      </p:to>
                                    </p:set>
                                    <p:animEffect transition="in" filter="slide(fromBottom)">
                                      <p:cBhvr>
                                        <p:cTn id="12" dur="500"/>
                                        <p:tgtEl>
                                          <p:spTgt spid="1198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9811">
                                            <p:txEl>
                                              <p:pRg st="4" end="4"/>
                                            </p:txEl>
                                          </p:spTgt>
                                        </p:tgtEl>
                                        <p:attrNameLst>
                                          <p:attrName>style.visibility</p:attrName>
                                        </p:attrNameLst>
                                      </p:cBhvr>
                                      <p:to>
                                        <p:strVal val="visible"/>
                                      </p:to>
                                    </p:set>
                                    <p:animEffect transition="in" filter="slide(fromBottom)">
                                      <p:cBhvr>
                                        <p:cTn id="17" dur="500"/>
                                        <p:tgtEl>
                                          <p:spTgt spid="11981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9811">
                                            <p:txEl>
                                              <p:pRg st="5" end="5"/>
                                            </p:txEl>
                                          </p:spTgt>
                                        </p:tgtEl>
                                        <p:attrNameLst>
                                          <p:attrName>style.visibility</p:attrName>
                                        </p:attrNameLst>
                                      </p:cBhvr>
                                      <p:to>
                                        <p:strVal val="visible"/>
                                      </p:to>
                                    </p:set>
                                    <p:animEffect transition="in" filter="slide(fromBottom)">
                                      <p:cBhvr>
                                        <p:cTn id="22"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4000" b="1" dirty="0" smtClean="0">
                <a:latin typeface="Times New Roman" pitchFamily="18" charset="0"/>
                <a:ea typeface="楷体_GB2312" pitchFamily="49" charset="-122"/>
              </a:rPr>
              <a:t>南、北桥结构</a:t>
            </a:r>
          </a:p>
        </p:txBody>
      </p:sp>
      <p:sp>
        <p:nvSpPr>
          <p:cNvPr id="120835" name="Rectangle 3"/>
          <p:cNvSpPr>
            <a:spLocks noGrp="1" noChangeArrowheads="1"/>
          </p:cNvSpPr>
          <p:nvPr>
            <p:ph type="body" idx="4294967295"/>
          </p:nvPr>
        </p:nvSpPr>
        <p:spPr>
          <a:xfrm>
            <a:off x="323850" y="1196975"/>
            <a:ext cx="7993063" cy="3600177"/>
          </a:xfrm>
        </p:spPr>
        <p:txBody>
          <a:bodyPr/>
          <a:lstStyle/>
          <a:p>
            <a:pPr algn="just" eaLnBrk="1" hangingPunct="1">
              <a:lnSpc>
                <a:spcPct val="110000"/>
              </a:lnSpc>
            </a:pPr>
            <a:r>
              <a:rPr lang="zh-CN" altLang="en-US" sz="2400" dirty="0" smtClean="0">
                <a:solidFill>
                  <a:srgbClr val="CC0000"/>
                </a:solidFill>
                <a:latin typeface="Times New Roman" pitchFamily="18" charset="0"/>
              </a:rPr>
              <a:t>北桥芯片</a:t>
            </a:r>
            <a:r>
              <a:rPr lang="zh-CN" altLang="en-US" sz="2400" dirty="0" smtClean="0">
                <a:latin typeface="Times New Roman" pitchFamily="18" charset="0"/>
              </a:rPr>
              <a:t>主要负责管理</a:t>
            </a:r>
            <a:r>
              <a:rPr lang="en-US" altLang="zh-CN" sz="2400" dirty="0" smtClean="0">
                <a:latin typeface="Times New Roman" pitchFamily="18" charset="0"/>
                <a:cs typeface="Times New Roman" pitchFamily="18" charset="0"/>
              </a:rPr>
              <a:t>CPU</a:t>
            </a:r>
            <a:r>
              <a:rPr lang="zh-CN" altLang="en-US" sz="2400" dirty="0" smtClean="0">
                <a:latin typeface="Times New Roman" pitchFamily="18" charset="0"/>
              </a:rPr>
              <a:t>、内存与</a:t>
            </a:r>
            <a:r>
              <a:rPr lang="en-US" altLang="zh-CN" sz="2400" dirty="0" smtClean="0">
                <a:latin typeface="Times New Roman" pitchFamily="18" charset="0"/>
                <a:cs typeface="Times New Roman" pitchFamily="18" charset="0"/>
              </a:rPr>
              <a:t>AGP</a:t>
            </a:r>
            <a:r>
              <a:rPr lang="zh-CN" altLang="en-US" sz="2400" dirty="0" smtClean="0">
                <a:latin typeface="Times New Roman" pitchFamily="18" charset="0"/>
              </a:rPr>
              <a:t>接口间的数据传输，为</a:t>
            </a:r>
            <a:r>
              <a:rPr lang="en-US" altLang="zh-CN" sz="2400" dirty="0" smtClean="0">
                <a:latin typeface="Times New Roman" pitchFamily="18" charset="0"/>
                <a:cs typeface="Times New Roman" pitchFamily="18" charset="0"/>
              </a:rPr>
              <a:t>Cache</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PCI</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AGP</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ECC</a:t>
            </a:r>
            <a:r>
              <a:rPr lang="zh-CN" altLang="en-US" sz="2400" dirty="0" smtClean="0">
                <a:latin typeface="Times New Roman" pitchFamily="18" charset="0"/>
              </a:rPr>
              <a:t>纠错提供工作平台。</a:t>
            </a:r>
          </a:p>
          <a:p>
            <a:pPr lvl="1" algn="just" eaLnBrk="1" hangingPunct="1">
              <a:lnSpc>
                <a:spcPct val="110000"/>
              </a:lnSpc>
            </a:pPr>
            <a:r>
              <a:rPr lang="zh-CN" altLang="en-US" sz="2400" dirty="0" smtClean="0">
                <a:latin typeface="Times New Roman" pitchFamily="18" charset="0"/>
              </a:rPr>
              <a:t>北桥芯片一般位于</a:t>
            </a:r>
            <a:r>
              <a:rPr lang="en-US" altLang="zh-CN" sz="2400" dirty="0" smtClean="0">
                <a:latin typeface="Times New Roman" pitchFamily="18" charset="0"/>
                <a:cs typeface="Times New Roman" pitchFamily="18" charset="0"/>
              </a:rPr>
              <a:t>CPU</a:t>
            </a:r>
            <a:r>
              <a:rPr lang="zh-CN" altLang="en-US" sz="2400" dirty="0" smtClean="0">
                <a:latin typeface="Times New Roman" pitchFamily="18" charset="0"/>
              </a:rPr>
              <a:t>插槽附近。</a:t>
            </a:r>
          </a:p>
          <a:p>
            <a:pPr algn="just" eaLnBrk="1" hangingPunct="1">
              <a:lnSpc>
                <a:spcPct val="110000"/>
              </a:lnSpc>
            </a:pPr>
            <a:endParaRPr lang="zh-CN" altLang="en-US" sz="2400" dirty="0" smtClean="0">
              <a:latin typeface="Times New Roman" pitchFamily="18" charset="0"/>
              <a:cs typeface="Times New Roman" pitchFamily="18" charset="0"/>
            </a:endParaRPr>
          </a:p>
          <a:p>
            <a:pPr eaLnBrk="1" hangingPunct="1">
              <a:lnSpc>
                <a:spcPct val="110000"/>
              </a:lnSpc>
            </a:pPr>
            <a:r>
              <a:rPr lang="zh-CN" altLang="en-US" sz="2400" dirty="0" smtClean="0">
                <a:solidFill>
                  <a:srgbClr val="CC0000"/>
                </a:solidFill>
                <a:latin typeface="Times New Roman" pitchFamily="18" charset="0"/>
              </a:rPr>
              <a:t>南桥芯片</a:t>
            </a:r>
            <a:r>
              <a:rPr lang="zh-CN" altLang="en-US" sz="2400" dirty="0" smtClean="0">
                <a:latin typeface="Times New Roman" pitchFamily="18" charset="0"/>
              </a:rPr>
              <a:t>负责管理</a:t>
            </a:r>
            <a:r>
              <a:rPr lang="en-US" altLang="zh-CN" sz="2400" dirty="0" smtClean="0">
                <a:latin typeface="Times New Roman" pitchFamily="18" charset="0"/>
                <a:cs typeface="Times New Roman" pitchFamily="18" charset="0"/>
              </a:rPr>
              <a:t>IDE</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I/O</a:t>
            </a:r>
            <a:r>
              <a:rPr lang="zh-CN" altLang="en-US" sz="2400" dirty="0" smtClean="0">
                <a:latin typeface="Times New Roman" pitchFamily="18" charset="0"/>
              </a:rPr>
              <a:t>设备接口，为高级电源管理、</a:t>
            </a:r>
            <a:r>
              <a:rPr lang="en-US" altLang="zh-CN" sz="2400" dirty="0" smtClean="0">
                <a:latin typeface="Times New Roman" pitchFamily="18" charset="0"/>
                <a:cs typeface="Times New Roman" pitchFamily="18" charset="0"/>
              </a:rPr>
              <a:t>USB</a:t>
            </a:r>
            <a:r>
              <a:rPr lang="zh-CN" altLang="en-US" sz="2400" dirty="0" smtClean="0">
                <a:latin typeface="Times New Roman" pitchFamily="18" charset="0"/>
              </a:rPr>
              <a:t>等提供工作平台。南桥芯片往往也集成了多媒体功能，整合了</a:t>
            </a:r>
            <a:r>
              <a:rPr lang="en-US" altLang="zh-CN" sz="2400" dirty="0" smtClean="0">
                <a:latin typeface="Times New Roman" pitchFamily="18" charset="0"/>
                <a:cs typeface="Times New Roman" pitchFamily="18" charset="0"/>
              </a:rPr>
              <a:t>AC97 2.0</a:t>
            </a:r>
            <a:r>
              <a:rPr lang="zh-CN" altLang="en-US" sz="2400" dirty="0" smtClean="0">
                <a:latin typeface="Times New Roman" pitchFamily="18" charset="0"/>
              </a:rPr>
              <a:t>（满足</a:t>
            </a:r>
            <a:r>
              <a:rPr lang="en-US" altLang="zh-CN" sz="2400" dirty="0" smtClean="0">
                <a:latin typeface="Times New Roman" pitchFamily="18" charset="0"/>
                <a:cs typeface="Times New Roman" pitchFamily="18" charset="0"/>
              </a:rPr>
              <a:t>PC98</a:t>
            </a:r>
            <a:r>
              <a:rPr lang="zh-CN" altLang="en-US" sz="2400" dirty="0" smtClean="0">
                <a:latin typeface="Times New Roman" pitchFamily="18" charset="0"/>
              </a:rPr>
              <a:t>基本音频规范）</a:t>
            </a:r>
            <a:r>
              <a:rPr lang="en-US" altLang="zh-CN" sz="2400" dirty="0" smtClean="0">
                <a:latin typeface="Times New Roman" pitchFamily="18" charset="0"/>
                <a:cs typeface="Times New Roman" pitchFamily="18" charset="0"/>
              </a:rPr>
              <a:t>/SoundBlaster</a:t>
            </a:r>
            <a:r>
              <a:rPr lang="zh-CN" altLang="en-US" sz="2400" dirty="0" smtClean="0">
                <a:latin typeface="Times New Roman" pitchFamily="18" charset="0"/>
              </a:rPr>
              <a:t>兼容的音频处理等。</a:t>
            </a:r>
            <a:r>
              <a:rPr lang="zh-CN" altLang="en-US" sz="2400" dirty="0" smtClean="0"/>
              <a:t> </a:t>
            </a:r>
          </a:p>
        </p:txBody>
      </p:sp>
      <p:pic>
        <p:nvPicPr>
          <p:cNvPr id="140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283" y="4221088"/>
            <a:ext cx="200047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816747"/>
            <a:ext cx="2925763"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188913"/>
            <a:ext cx="8642350" cy="719137"/>
          </a:xfrm>
        </p:spPr>
        <p:txBody>
          <a:bodyPr/>
          <a:lstStyle/>
          <a:p>
            <a:pPr eaLnBrk="1" hangingPunct="1"/>
            <a:r>
              <a:rPr kumimoji="1" lang="zh-CN" altLang="en-US" smtClean="0">
                <a:solidFill>
                  <a:schemeClr val="tx1"/>
                </a:solidFill>
              </a:rPr>
              <a:t>南北桥结构的</a:t>
            </a:r>
            <a:r>
              <a:rPr kumimoji="1" lang="en-US" altLang="zh-CN" smtClean="0">
                <a:solidFill>
                  <a:schemeClr val="tx1"/>
                </a:solidFill>
              </a:rPr>
              <a:t>KT133</a:t>
            </a:r>
            <a:r>
              <a:rPr kumimoji="1" lang="zh-CN" altLang="en-US" smtClean="0">
                <a:solidFill>
                  <a:schemeClr val="tx1"/>
                </a:solidFill>
              </a:rPr>
              <a:t>芯片组</a:t>
            </a:r>
          </a:p>
        </p:txBody>
      </p:sp>
      <p:pic>
        <p:nvPicPr>
          <p:cNvPr id="86019" name="Picture 3" descr="blockt13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89063"/>
            <a:ext cx="8064500"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981075"/>
          <a:ext cx="5799138" cy="5876925"/>
        </p:xfrm>
        <a:graphic>
          <a:graphicData uri="http://schemas.openxmlformats.org/presentationml/2006/ole">
            <mc:AlternateContent xmlns:mc="http://schemas.openxmlformats.org/markup-compatibility/2006">
              <mc:Choice xmlns:v="urn:schemas-microsoft-com:vml" Requires="v">
                <p:oleObj spid="_x0000_s2335" name="BMP 图象" r:id="rId3" imgW="4076190" imgH="3742857" progId="Paint.Picture">
                  <p:embed/>
                </p:oleObj>
              </mc:Choice>
              <mc:Fallback>
                <p:oleObj name="BMP 图象" r:id="rId3" imgW="4076190" imgH="3742857"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81075"/>
                        <a:ext cx="5799138"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p:cNvSpPr>
            <a:spLocks noGrp="1" noChangeArrowheads="1"/>
          </p:cNvSpPr>
          <p:nvPr>
            <p:ph type="title"/>
          </p:nvPr>
        </p:nvSpPr>
        <p:spPr>
          <a:xfrm>
            <a:off x="250825" y="188913"/>
            <a:ext cx="8642350" cy="719137"/>
          </a:xfrm>
        </p:spPr>
        <p:txBody>
          <a:bodyPr/>
          <a:lstStyle/>
          <a:p>
            <a:pPr eaLnBrk="1" hangingPunct="1"/>
            <a:r>
              <a:rPr lang="en-US" altLang="zh-CN" smtClean="0"/>
              <a:t>Intel 815E</a:t>
            </a:r>
            <a:r>
              <a:rPr lang="zh-CN" altLang="en-US" smtClean="0"/>
              <a:t>芯片组</a:t>
            </a:r>
          </a:p>
        </p:txBody>
      </p:sp>
      <p:sp>
        <p:nvSpPr>
          <p:cNvPr id="123908" name="Rectangle 4"/>
          <p:cNvSpPr>
            <a:spLocks noGrp="1" noChangeArrowheads="1"/>
          </p:cNvSpPr>
          <p:nvPr>
            <p:ph type="body" idx="1"/>
          </p:nvPr>
        </p:nvSpPr>
        <p:spPr>
          <a:xfrm>
            <a:off x="5580063" y="1123950"/>
            <a:ext cx="3492500" cy="5113338"/>
          </a:xfrm>
          <a:noFill/>
        </p:spPr>
        <p:txBody>
          <a:bodyPr/>
          <a:lstStyle/>
          <a:p>
            <a:pPr eaLnBrk="1" hangingPunct="1">
              <a:lnSpc>
                <a:spcPct val="80000"/>
              </a:lnSpc>
            </a:pPr>
            <a:r>
              <a:rPr lang="en-US" altLang="zh-CN" sz="2000" dirty="0" smtClean="0">
                <a:solidFill>
                  <a:srgbClr val="800000"/>
                </a:solidFill>
              </a:rPr>
              <a:t>GMCH</a:t>
            </a:r>
            <a:r>
              <a:rPr lang="zh-CN" altLang="en-US" sz="2000" dirty="0" smtClean="0"/>
              <a:t>（图形和内存控制中心：</a:t>
            </a:r>
            <a:r>
              <a:rPr lang="en-US" altLang="zh-CN" sz="2000" dirty="0" smtClean="0"/>
              <a:t>Graphics &amp; Memory Controller Hub</a:t>
            </a:r>
            <a:r>
              <a:rPr lang="zh-CN" altLang="en-US" sz="2000" dirty="0" smtClean="0"/>
              <a:t>）</a:t>
            </a:r>
          </a:p>
          <a:p>
            <a:pPr eaLnBrk="1" hangingPunct="1">
              <a:lnSpc>
                <a:spcPct val="80000"/>
              </a:lnSpc>
            </a:pPr>
            <a:r>
              <a:rPr lang="en-US" altLang="zh-CN" sz="2000" dirty="0" smtClean="0">
                <a:solidFill>
                  <a:srgbClr val="800000"/>
                </a:solidFill>
              </a:rPr>
              <a:t>ICH</a:t>
            </a:r>
            <a:r>
              <a:rPr lang="zh-CN" altLang="en-US" sz="2000" dirty="0" smtClean="0"/>
              <a:t>（</a:t>
            </a:r>
            <a:r>
              <a:rPr lang="en-US" altLang="zh-CN" sz="2000" dirty="0" smtClean="0"/>
              <a:t>I/O</a:t>
            </a:r>
            <a:r>
              <a:rPr lang="zh-CN" altLang="en-US" sz="2000" dirty="0" smtClean="0"/>
              <a:t>控制中心：</a:t>
            </a:r>
            <a:r>
              <a:rPr lang="en-US" altLang="zh-CN" sz="2000" dirty="0" smtClean="0"/>
              <a:t>I/O Controller Hub</a:t>
            </a:r>
            <a:r>
              <a:rPr lang="zh-CN" altLang="en-US" sz="2000" dirty="0" smtClean="0"/>
              <a:t>）</a:t>
            </a:r>
          </a:p>
          <a:p>
            <a:pPr eaLnBrk="1" hangingPunct="1">
              <a:lnSpc>
                <a:spcPct val="80000"/>
              </a:lnSpc>
            </a:pPr>
            <a:r>
              <a:rPr lang="en-US" altLang="zh-CN" sz="2000" dirty="0" smtClean="0">
                <a:solidFill>
                  <a:srgbClr val="800000"/>
                </a:solidFill>
              </a:rPr>
              <a:t>FWH</a:t>
            </a:r>
            <a:r>
              <a:rPr lang="zh-CN" altLang="en-US" sz="2000" dirty="0" smtClean="0"/>
              <a:t>（固件中心：</a:t>
            </a:r>
            <a:r>
              <a:rPr lang="en-US" altLang="zh-CN" sz="2000" dirty="0" smtClean="0"/>
              <a:t>Firmware Hub</a:t>
            </a:r>
            <a:r>
              <a:rPr lang="zh-CN" altLang="en-US" sz="2000" dirty="0" smtClean="0"/>
              <a:t>），即</a:t>
            </a:r>
            <a:r>
              <a:rPr lang="en-US" altLang="zh-CN" sz="2000" dirty="0" smtClean="0"/>
              <a:t>BIOS</a:t>
            </a:r>
          </a:p>
          <a:p>
            <a:pPr eaLnBrk="1" hangingPunct="1">
              <a:lnSpc>
                <a:spcPct val="80000"/>
              </a:lnSpc>
            </a:pPr>
            <a:r>
              <a:rPr lang="zh-CN" altLang="en-US" sz="2000" dirty="0" smtClean="0"/>
              <a:t>三块芯片组成的芯片组。三块芯片之间采用数据带宽为</a:t>
            </a:r>
            <a:r>
              <a:rPr lang="en-US" altLang="zh-CN" sz="2000" dirty="0" smtClean="0"/>
              <a:t>266Mbps</a:t>
            </a:r>
            <a:r>
              <a:rPr lang="zh-CN" altLang="en-US" sz="2000" dirty="0" smtClean="0"/>
              <a:t>的新型专用高速总线，较之</a:t>
            </a:r>
            <a:r>
              <a:rPr lang="en-US" altLang="zh-CN" sz="2000" dirty="0" smtClean="0"/>
              <a:t>PCI</a:t>
            </a:r>
            <a:r>
              <a:rPr lang="zh-CN" altLang="en-US" sz="2000" dirty="0" smtClean="0"/>
              <a:t>总线的南、北桥结构要快得多。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3908">
                                            <p:txEl>
                                              <p:pRg st="1" end="1"/>
                                            </p:txEl>
                                          </p:spTgt>
                                        </p:tgtEl>
                                        <p:attrNameLst>
                                          <p:attrName>style.visibility</p:attrName>
                                        </p:attrNameLst>
                                      </p:cBhvr>
                                      <p:to>
                                        <p:strVal val="visible"/>
                                      </p:to>
                                    </p:set>
                                    <p:animEffect transition="in" filter="slide(fromBottom)">
                                      <p:cBhvr>
                                        <p:cTn id="7" dur="500"/>
                                        <p:tgtEl>
                                          <p:spTgt spid="1239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3908">
                                            <p:txEl>
                                              <p:pRg st="2" end="2"/>
                                            </p:txEl>
                                          </p:spTgt>
                                        </p:tgtEl>
                                        <p:attrNameLst>
                                          <p:attrName>style.visibility</p:attrName>
                                        </p:attrNameLst>
                                      </p:cBhvr>
                                      <p:to>
                                        <p:strVal val="visible"/>
                                      </p:to>
                                    </p:set>
                                    <p:animEffect transition="in" filter="slide(fromBottom)">
                                      <p:cBhvr>
                                        <p:cTn id="12" dur="500"/>
                                        <p:tgtEl>
                                          <p:spTgt spid="1239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3908">
                                            <p:txEl>
                                              <p:pRg st="3" end="3"/>
                                            </p:txEl>
                                          </p:spTgt>
                                        </p:tgtEl>
                                        <p:attrNameLst>
                                          <p:attrName>style.visibility</p:attrName>
                                        </p:attrNameLst>
                                      </p:cBhvr>
                                      <p:to>
                                        <p:strVal val="visible"/>
                                      </p:to>
                                    </p:set>
                                    <p:animEffect transition="in" filter="slide(fromBottom)">
                                      <p:cBhvr>
                                        <p:cTn id="17" dur="500"/>
                                        <p:tgtEl>
                                          <p:spTgt spid="123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0825" y="188913"/>
            <a:ext cx="8642350" cy="719137"/>
          </a:xfrm>
        </p:spPr>
        <p:txBody>
          <a:bodyPr/>
          <a:lstStyle/>
          <a:p>
            <a:pPr eaLnBrk="1" hangingPunct="1"/>
            <a:r>
              <a:rPr lang="en-US" altLang="zh-CN" smtClean="0"/>
              <a:t>Intel 975X </a:t>
            </a:r>
            <a:r>
              <a:rPr lang="zh-CN" altLang="en-US" smtClean="0"/>
              <a:t>高速芯片组</a:t>
            </a:r>
          </a:p>
        </p:txBody>
      </p:sp>
      <p:pic>
        <p:nvPicPr>
          <p:cNvPr id="87043" name="Picture 3" descr="246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90600"/>
            <a:ext cx="6048375"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188913"/>
            <a:ext cx="8642350" cy="719137"/>
          </a:xfrm>
        </p:spPr>
        <p:txBody>
          <a:bodyPr/>
          <a:lstStyle/>
          <a:p>
            <a:pPr eaLnBrk="1" hangingPunct="1"/>
            <a:r>
              <a:rPr lang="en-US" altLang="zh-CN" smtClean="0">
                <a:latin typeface="Times New Roman" pitchFamily="18" charset="0"/>
                <a:cs typeface="Times New Roman" pitchFamily="18" charset="0"/>
              </a:rPr>
              <a:t>AMD 760</a:t>
            </a:r>
            <a:r>
              <a:rPr lang="zh-CN" altLang="en-US" smtClean="0">
                <a:latin typeface="Times New Roman" pitchFamily="18" charset="0"/>
              </a:rPr>
              <a:t>芯片组</a:t>
            </a:r>
          </a:p>
        </p:txBody>
      </p:sp>
      <p:sp>
        <p:nvSpPr>
          <p:cNvPr id="88067" name="Rectangle 3"/>
          <p:cNvSpPr>
            <a:spLocks noChangeArrowheads="1"/>
          </p:cNvSpPr>
          <p:nvPr/>
        </p:nvSpPr>
        <p:spPr bwMode="auto">
          <a:xfrm>
            <a:off x="4257675" y="324643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a:t>760 </a:t>
            </a:r>
          </a:p>
        </p:txBody>
      </p:sp>
      <p:pic>
        <p:nvPicPr>
          <p:cNvPr id="88068" name="Picture 4" descr="blockdi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6975"/>
            <a:ext cx="7848600"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dirty="0" smtClean="0"/>
              <a:t>本章小结</a:t>
            </a:r>
          </a:p>
        </p:txBody>
      </p:sp>
      <p:sp>
        <p:nvSpPr>
          <p:cNvPr id="10243" name="Rectangle 3"/>
          <p:cNvSpPr>
            <a:spLocks noGrp="1" noChangeArrowheads="1"/>
          </p:cNvSpPr>
          <p:nvPr>
            <p:ph type="body" idx="1"/>
          </p:nvPr>
        </p:nvSpPr>
        <p:spPr/>
        <p:txBody>
          <a:bodyPr/>
          <a:lstStyle/>
          <a:p>
            <a:pPr marL="457200" indent="-457200" eaLnBrk="1" hangingPunct="1"/>
            <a:r>
              <a:rPr lang="zh-CN" altLang="en-US" dirty="0" smtClean="0"/>
              <a:t>微处理器和微机</a:t>
            </a:r>
            <a:r>
              <a:rPr lang="zh-CN" altLang="en-US" dirty="0"/>
              <a:t>系统概论</a:t>
            </a:r>
          </a:p>
          <a:p>
            <a:pPr marL="914400" lvl="1" indent="-457200" eaLnBrk="1" hangingPunct="1"/>
            <a:r>
              <a:rPr lang="zh-CN" altLang="en-US" dirty="0"/>
              <a:t>微处理器、微机系统的发展历程</a:t>
            </a:r>
            <a:endParaRPr lang="en-US" altLang="zh-CN" dirty="0"/>
          </a:p>
          <a:p>
            <a:pPr marL="914400" lvl="1" indent="-457200" eaLnBrk="1" hangingPunct="1"/>
            <a:r>
              <a:rPr lang="zh-CN" altLang="en-US" dirty="0" smtClean="0"/>
              <a:t>微处理器的基本结构、</a:t>
            </a:r>
            <a:r>
              <a:rPr lang="zh-CN" altLang="en-US" dirty="0"/>
              <a:t>性能指标</a:t>
            </a:r>
          </a:p>
          <a:p>
            <a:pPr marL="914400" lvl="1" indent="-457200" eaLnBrk="1" hangingPunct="1"/>
            <a:r>
              <a:rPr lang="zh-CN" altLang="en-US" dirty="0" smtClean="0"/>
              <a:t>微机存储系统、</a:t>
            </a:r>
            <a:r>
              <a:rPr lang="en-US" altLang="zh-CN" dirty="0" smtClean="0"/>
              <a:t>I/O</a:t>
            </a:r>
            <a:r>
              <a:rPr lang="zh-CN" altLang="en-US" dirty="0" smtClean="0"/>
              <a:t>空间</a:t>
            </a:r>
            <a:endParaRPr lang="en-US" altLang="zh-CN" dirty="0" smtClean="0"/>
          </a:p>
          <a:p>
            <a:pPr marL="914400" lvl="1" indent="-457200" eaLnBrk="1" hangingPunct="1"/>
            <a:r>
              <a:rPr lang="zh-CN" altLang="en-US" dirty="0" smtClean="0"/>
              <a:t>微机</a:t>
            </a:r>
            <a:r>
              <a:rPr lang="zh-CN" altLang="en-US" dirty="0"/>
              <a:t>系统的总线结构</a:t>
            </a:r>
          </a:p>
          <a:p>
            <a:pPr marL="457200" indent="-457200" eaLnBrk="1" hangingPunct="1"/>
            <a:endParaRPr lang="zh-CN" altLang="en-US" dirty="0"/>
          </a:p>
          <a:p>
            <a:pPr marL="457200" indent="-457200" eaLnBrk="1" hangingPunct="1"/>
            <a:r>
              <a:rPr lang="zh-CN" altLang="en-US" dirty="0"/>
              <a:t>主板和芯片组</a:t>
            </a:r>
          </a:p>
          <a:p>
            <a:pPr marL="914400" lvl="1" indent="-457200" eaLnBrk="1" hangingPunct="1"/>
            <a:r>
              <a:rPr lang="zh-CN" altLang="en-US" dirty="0"/>
              <a:t>主板的组成</a:t>
            </a:r>
          </a:p>
          <a:p>
            <a:pPr marL="914400" lvl="1" indent="-457200" eaLnBrk="1" hangingPunct="1"/>
            <a:r>
              <a:rPr lang="zh-CN" altLang="en-US" dirty="0"/>
              <a:t>芯片组的功能</a:t>
            </a:r>
          </a:p>
          <a:p>
            <a:pPr marL="914400" lvl="1" indent="-457200" eaLnBrk="1" hangingPunct="1"/>
            <a:r>
              <a:rPr lang="zh-CN" altLang="en-US" dirty="0"/>
              <a:t>典型芯片组的</a:t>
            </a:r>
            <a:r>
              <a:rPr lang="zh-CN" altLang="en-US" dirty="0" smtClean="0"/>
              <a:t>结构</a:t>
            </a:r>
            <a:endParaRPr lang="zh-CN" altLang="en-US" dirty="0"/>
          </a:p>
        </p:txBody>
      </p:sp>
    </p:spTree>
    <p:extLst>
      <p:ext uri="{BB962C8B-B14F-4D97-AF65-F5344CB8AC3E}">
        <p14:creationId xmlns:p14="http://schemas.microsoft.com/office/powerpoint/2010/main" val="318691006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程序设计的发展</a:t>
            </a:r>
            <a:endParaRPr lang="en-US" dirty="0"/>
          </a:p>
        </p:txBody>
      </p:sp>
      <p:sp>
        <p:nvSpPr>
          <p:cNvPr id="3" name="内容占位符 2"/>
          <p:cNvSpPr>
            <a:spLocks noGrp="1"/>
          </p:cNvSpPr>
          <p:nvPr>
            <p:ph idx="1"/>
          </p:nvPr>
        </p:nvSpPr>
        <p:spPr/>
        <p:txBody>
          <a:bodyPr/>
          <a:lstStyle/>
          <a:p>
            <a:pPr marL="342900" lvl="1" indent="-342900">
              <a:buFontTx/>
              <a:buChar char="•"/>
            </a:pPr>
            <a:r>
              <a:rPr lang="zh-CN" altLang="en-US" sz="2400" dirty="0" smtClean="0">
                <a:solidFill>
                  <a:srgbClr val="C00000"/>
                </a:solidFill>
              </a:rPr>
              <a:t>重新连接线路</a:t>
            </a:r>
            <a:endParaRPr lang="en-US" altLang="zh-CN" sz="2400" dirty="0" smtClean="0">
              <a:solidFill>
                <a:srgbClr val="C00000"/>
              </a:solidFill>
            </a:endParaRPr>
          </a:p>
          <a:p>
            <a:pPr lvl="1"/>
            <a:r>
              <a:rPr lang="en-US" sz="2400" dirty="0" smtClean="0"/>
              <a:t>ENIAC</a:t>
            </a:r>
          </a:p>
          <a:p>
            <a:r>
              <a:rPr lang="zh-CN" altLang="en-US" sz="2400" dirty="0" smtClean="0">
                <a:solidFill>
                  <a:srgbClr val="C00000"/>
                </a:solidFill>
              </a:rPr>
              <a:t>机器语言</a:t>
            </a:r>
            <a:endParaRPr lang="en-US" altLang="zh-CN" sz="2400" dirty="0" smtClean="0">
              <a:solidFill>
                <a:srgbClr val="C00000"/>
              </a:solidFill>
            </a:endParaRPr>
          </a:p>
          <a:p>
            <a:pPr lvl="1"/>
            <a:r>
              <a:rPr lang="zh-CN" altLang="en-US" sz="2400" dirty="0" smtClean="0">
                <a:solidFill>
                  <a:srgbClr val="0000FF"/>
                </a:solidFill>
              </a:rPr>
              <a:t>由多个</a:t>
            </a:r>
            <a:r>
              <a:rPr lang="en-US" altLang="zh-CN" sz="2400" dirty="0" smtClean="0">
                <a:solidFill>
                  <a:srgbClr val="0000FF"/>
                </a:solidFill>
              </a:rPr>
              <a:t>0 </a:t>
            </a:r>
            <a:r>
              <a:rPr lang="zh-CN" altLang="en-US" sz="2400" dirty="0" smtClean="0">
                <a:solidFill>
                  <a:srgbClr val="0000FF"/>
                </a:solidFill>
              </a:rPr>
              <a:t>和</a:t>
            </a:r>
            <a:r>
              <a:rPr lang="en-US" altLang="zh-CN" sz="2400" dirty="0" smtClean="0">
                <a:solidFill>
                  <a:srgbClr val="0000FF"/>
                </a:solidFill>
              </a:rPr>
              <a:t>1</a:t>
            </a:r>
            <a:r>
              <a:rPr lang="zh-CN" altLang="en-US" sz="2400" dirty="0" smtClean="0">
                <a:solidFill>
                  <a:srgbClr val="0000FF"/>
                </a:solidFill>
              </a:rPr>
              <a:t>组成的二进制代码</a:t>
            </a:r>
            <a:r>
              <a:rPr lang="zh-CN" altLang="en-US" sz="2400" dirty="0" smtClean="0"/>
              <a:t>，以指令组的形式存储在计算机系统中，称为程序。</a:t>
            </a:r>
            <a:endParaRPr lang="en-US" sz="2400" dirty="0"/>
          </a:p>
          <a:p>
            <a:pPr lvl="1"/>
            <a:r>
              <a:rPr lang="zh-CN" altLang="en-US" sz="2400" dirty="0" smtClean="0"/>
              <a:t>冯</a:t>
            </a:r>
            <a:r>
              <a:rPr lang="zh-CN" altLang="en-US" sz="2400" dirty="0" smtClean="0">
                <a:sym typeface="Symbol"/>
              </a:rPr>
              <a:t></a:t>
            </a:r>
            <a:r>
              <a:rPr lang="zh-CN" altLang="en-US" sz="2400" dirty="0" smtClean="0"/>
              <a:t>诺依曼机器</a:t>
            </a:r>
            <a:endParaRPr lang="en-US" altLang="zh-CN" sz="2400" dirty="0" smtClean="0"/>
          </a:p>
          <a:p>
            <a:r>
              <a:rPr lang="zh-CN" altLang="en-US" sz="2400" dirty="0" smtClean="0">
                <a:solidFill>
                  <a:srgbClr val="C00000"/>
                </a:solidFill>
              </a:rPr>
              <a:t>汇编语言</a:t>
            </a:r>
            <a:endParaRPr lang="en-US" altLang="zh-CN" sz="2400" dirty="0" smtClean="0">
              <a:solidFill>
                <a:srgbClr val="C00000"/>
              </a:solidFill>
            </a:endParaRPr>
          </a:p>
          <a:p>
            <a:pPr lvl="1"/>
            <a:r>
              <a:rPr lang="zh-CN" altLang="en-US" sz="2400" dirty="0" smtClean="0"/>
              <a:t>允许程序员用</a:t>
            </a:r>
            <a:r>
              <a:rPr lang="zh-CN" altLang="en-US" sz="2400" dirty="0" smtClean="0">
                <a:solidFill>
                  <a:srgbClr val="0000FF"/>
                </a:solidFill>
              </a:rPr>
              <a:t>助记符</a:t>
            </a:r>
            <a:r>
              <a:rPr lang="zh-CN" altLang="en-US" sz="2400" dirty="0" smtClean="0"/>
              <a:t>代替二进制码，简化了以二进制代码为计算机输入指令的繁琐工作。</a:t>
            </a:r>
            <a:endParaRPr lang="en-US" altLang="zh-CN" sz="2400" dirty="0" smtClean="0"/>
          </a:p>
          <a:p>
            <a:r>
              <a:rPr lang="zh-CN" altLang="en-US" sz="2400" dirty="0" smtClean="0">
                <a:solidFill>
                  <a:srgbClr val="C00000"/>
                </a:solidFill>
              </a:rPr>
              <a:t>高级程序设计语言</a:t>
            </a:r>
            <a:endParaRPr lang="en-US" altLang="zh-CN" sz="2400" dirty="0" smtClean="0">
              <a:solidFill>
                <a:srgbClr val="C00000"/>
              </a:solidFill>
            </a:endParaRPr>
          </a:p>
          <a:p>
            <a:pPr lvl="1"/>
            <a:r>
              <a:rPr lang="en-US" sz="2400" dirty="0" smtClean="0"/>
              <a:t>FORTRAN</a:t>
            </a:r>
            <a:r>
              <a:rPr lang="zh-CN" altLang="en-US" sz="2400" dirty="0" smtClean="0"/>
              <a:t>，</a:t>
            </a:r>
            <a:r>
              <a:rPr lang="en-US" altLang="zh-CN" sz="2400" dirty="0" smtClean="0"/>
              <a:t>COBOL</a:t>
            </a:r>
            <a:r>
              <a:rPr lang="zh-CN" altLang="en-US" sz="2400" dirty="0" smtClean="0"/>
              <a:t>，</a:t>
            </a:r>
            <a:r>
              <a:rPr lang="en-US" altLang="zh-CN" sz="2400" dirty="0" smtClean="0"/>
              <a:t>BASIC</a:t>
            </a:r>
            <a:r>
              <a:rPr lang="zh-CN" altLang="en-US" sz="2400" dirty="0" smtClean="0"/>
              <a:t>，</a:t>
            </a:r>
            <a:r>
              <a:rPr lang="en-US" altLang="zh-CN" sz="2400" dirty="0" smtClean="0"/>
              <a:t>PASCAL</a:t>
            </a:r>
            <a:r>
              <a:rPr lang="zh-CN" altLang="en-US" sz="2400" dirty="0" smtClean="0"/>
              <a:t>，</a:t>
            </a:r>
            <a:r>
              <a:rPr lang="en-US" altLang="zh-CN" sz="2400" dirty="0" smtClean="0"/>
              <a:t>C/C++</a:t>
            </a:r>
            <a:r>
              <a:rPr lang="zh-CN" altLang="en-US" sz="2400" dirty="0" smtClean="0"/>
              <a:t>，</a:t>
            </a:r>
            <a:r>
              <a:rPr lang="en-US" altLang="zh-CN" sz="2400" dirty="0" smtClean="0"/>
              <a:t>Java</a:t>
            </a:r>
            <a:r>
              <a:rPr lang="zh-CN" altLang="en-US" sz="2400" dirty="0" smtClean="0"/>
              <a:t>，</a:t>
            </a:r>
            <a:r>
              <a:rPr lang="en-US" altLang="zh-CN" sz="2400" dirty="0" smtClean="0"/>
              <a:t>C#</a:t>
            </a:r>
            <a:r>
              <a:rPr lang="zh-CN" altLang="en-US" sz="2400" dirty="0" smtClean="0"/>
              <a:t>，</a:t>
            </a:r>
            <a:r>
              <a:rPr lang="en-US" altLang="zh-CN" sz="2400" dirty="0" smtClean="0"/>
              <a:t>Python</a:t>
            </a:r>
            <a:r>
              <a:rPr lang="zh-CN" altLang="en-US" sz="2400" dirty="0" smtClean="0"/>
              <a:t>，</a:t>
            </a:r>
            <a:r>
              <a:rPr lang="en-US" altLang="zh-CN" sz="2400" dirty="0"/>
              <a:t>Julia</a:t>
            </a:r>
            <a:endParaRPr lang="en-US" sz="2400" dirty="0"/>
          </a:p>
        </p:txBody>
      </p:sp>
    </p:spTree>
    <p:extLst>
      <p:ext uri="{BB962C8B-B14F-4D97-AF65-F5344CB8AC3E}">
        <p14:creationId xmlns:p14="http://schemas.microsoft.com/office/powerpoint/2010/main" val="2383693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50825" y="188913"/>
            <a:ext cx="8642350" cy="719137"/>
          </a:xfrm>
        </p:spPr>
        <p:txBody>
          <a:bodyPr/>
          <a:lstStyle/>
          <a:p>
            <a:pPr eaLnBrk="1" hangingPunct="1"/>
            <a:r>
              <a:rPr lang="zh-CN" altLang="en-US" dirty="0" smtClean="0"/>
              <a:t>作业（</a:t>
            </a:r>
            <a:r>
              <a:rPr lang="en-US" altLang="zh-CN" dirty="0" smtClean="0"/>
              <a:t>1</a:t>
            </a:r>
            <a:r>
              <a:rPr lang="zh-CN" altLang="en-US" dirty="0" smtClean="0"/>
              <a:t>）</a:t>
            </a:r>
          </a:p>
        </p:txBody>
      </p:sp>
      <p:sp>
        <p:nvSpPr>
          <p:cNvPr id="91139" name="Rectangle 3"/>
          <p:cNvSpPr>
            <a:spLocks noGrp="1" noChangeArrowheads="1"/>
          </p:cNvSpPr>
          <p:nvPr>
            <p:ph type="body" idx="1"/>
          </p:nvPr>
        </p:nvSpPr>
        <p:spPr/>
        <p:txBody>
          <a:bodyPr/>
          <a:lstStyle/>
          <a:p>
            <a:pPr marL="457200" indent="-457200" eaLnBrk="1" hangingPunct="1"/>
            <a:r>
              <a:rPr lang="zh-CN" altLang="en-US" dirty="0" smtClean="0"/>
              <a:t>课后阅读</a:t>
            </a:r>
          </a:p>
          <a:p>
            <a:pPr marL="914400" lvl="1" indent="-457200" eaLnBrk="1" hangingPunct="1"/>
            <a:r>
              <a:rPr lang="zh-CN" altLang="en-US" dirty="0" smtClean="0"/>
              <a:t>第</a:t>
            </a:r>
            <a:r>
              <a:rPr lang="en-US" altLang="zh-CN" dirty="0" smtClean="0"/>
              <a:t>1</a:t>
            </a:r>
            <a:r>
              <a:rPr lang="zh-CN" altLang="en-US" dirty="0" smtClean="0"/>
              <a:t>章</a:t>
            </a:r>
            <a:r>
              <a:rPr lang="en-US" altLang="zh-CN" dirty="0" smtClean="0"/>
              <a:t>1.1</a:t>
            </a:r>
            <a:r>
              <a:rPr lang="zh-CN" altLang="en-US" dirty="0" smtClean="0"/>
              <a:t>和</a:t>
            </a:r>
            <a:r>
              <a:rPr lang="en-US" altLang="zh-CN" dirty="0" smtClean="0"/>
              <a:t>1.2</a:t>
            </a:r>
            <a:r>
              <a:rPr lang="zh-CN" altLang="en-US" dirty="0" smtClean="0"/>
              <a:t>节。</a:t>
            </a:r>
          </a:p>
          <a:p>
            <a:pPr marL="457200" indent="-457200" eaLnBrk="1" hangingPunct="1"/>
            <a:endParaRPr lang="zh-CN" altLang="en-US" dirty="0" smtClean="0"/>
          </a:p>
          <a:p>
            <a:pPr marL="457200" indent="-457200" eaLnBrk="1" hangingPunct="1"/>
            <a:r>
              <a:rPr lang="zh-CN" altLang="en-US" dirty="0" smtClean="0"/>
              <a:t>作业</a:t>
            </a:r>
          </a:p>
          <a:p>
            <a:pPr marL="914400" lvl="1" indent="-457200" eaLnBrk="1" hangingPunct="1">
              <a:buFontTx/>
              <a:buAutoNum type="arabicPeriod"/>
            </a:pPr>
            <a:r>
              <a:rPr lang="zh-CN" altLang="en-US" dirty="0" smtClean="0"/>
              <a:t>习题</a:t>
            </a:r>
            <a:r>
              <a:rPr lang="en-US" altLang="zh-CN" dirty="0" smtClean="0"/>
              <a:t>33</a:t>
            </a:r>
            <a:r>
              <a:rPr lang="zh-CN" altLang="en-US" dirty="0" smtClean="0"/>
              <a:t>。</a:t>
            </a:r>
            <a:endParaRPr lang="zh-CN" altLang="en-US" dirty="0"/>
          </a:p>
          <a:p>
            <a:pPr marL="914400" lvl="1" indent="-457200" eaLnBrk="1" hangingPunct="1">
              <a:buFontTx/>
              <a:buAutoNum type="arabicPeriod"/>
            </a:pPr>
            <a:r>
              <a:rPr lang="zh-CN" altLang="en-US" dirty="0" smtClean="0"/>
              <a:t>习题</a:t>
            </a:r>
            <a:r>
              <a:rPr lang="en-US" altLang="zh-CN" dirty="0" smtClean="0"/>
              <a:t>53</a:t>
            </a:r>
            <a:r>
              <a:rPr lang="zh-CN" altLang="en-US" dirty="0" smtClean="0"/>
              <a:t>。</a:t>
            </a:r>
            <a:endParaRPr lang="en-US" altLang="zh-CN" dirty="0" smtClean="0"/>
          </a:p>
          <a:p>
            <a:pPr marL="914400" lvl="1" indent="-457200" eaLnBrk="1" hangingPunct="1">
              <a:buFontTx/>
              <a:buAutoNum type="arabicPeriod"/>
            </a:pPr>
            <a:r>
              <a:rPr lang="zh-CN" altLang="en-US" dirty="0" smtClean="0"/>
              <a:t>习题</a:t>
            </a:r>
            <a:r>
              <a:rPr lang="en-US" altLang="zh-CN" dirty="0" smtClean="0"/>
              <a:t>69</a:t>
            </a:r>
            <a:r>
              <a:rPr lang="zh-CN" altLang="en-US" dirty="0" smtClean="0"/>
              <a:t>。</a:t>
            </a:r>
            <a:endParaRPr lang="en-US" altLang="zh-CN" dirty="0"/>
          </a:p>
          <a:p>
            <a:pPr marL="914400" lvl="1" indent="-457200" eaLnBrk="1" hangingPunct="1">
              <a:buFontTx/>
              <a:buAutoNum type="arabicPeriod"/>
            </a:pPr>
            <a:r>
              <a:rPr lang="zh-CN" altLang="en-US" dirty="0" smtClean="0"/>
              <a:t>什么</a:t>
            </a:r>
            <a:r>
              <a:rPr lang="zh-CN" altLang="en-US" dirty="0"/>
              <a:t>是芯片组</a:t>
            </a:r>
            <a:r>
              <a:rPr lang="en-US" altLang="zh-CN" dirty="0"/>
              <a:t>?</a:t>
            </a:r>
            <a:r>
              <a:rPr lang="zh-CN" altLang="en-US" dirty="0"/>
              <a:t>为什么说选择主板主要是选择芯片组</a:t>
            </a:r>
            <a:r>
              <a:rPr lang="en-US" altLang="zh-CN" dirty="0"/>
              <a:t>? </a:t>
            </a:r>
            <a:endParaRPr lang="en-US" altLang="zh-CN"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98425"/>
            <a:ext cx="8229600" cy="810295"/>
          </a:xfrm>
        </p:spPr>
        <p:txBody>
          <a:bodyPr/>
          <a:lstStyle/>
          <a:p>
            <a:r>
              <a:rPr lang="zh-CN" altLang="en-US" sz="3600" b="1" dirty="0"/>
              <a:t>作业</a:t>
            </a:r>
            <a:r>
              <a:rPr lang="zh-CN" altLang="en-US" sz="3600" b="1" dirty="0" smtClean="0"/>
              <a:t>（</a:t>
            </a:r>
            <a:r>
              <a:rPr lang="en-US" altLang="zh-CN" sz="3600" b="1" dirty="0" smtClean="0"/>
              <a:t>2</a:t>
            </a:r>
            <a:r>
              <a:rPr lang="zh-CN" altLang="en-US" sz="3600" b="1" dirty="0" smtClean="0"/>
              <a:t>）</a:t>
            </a:r>
            <a:endParaRPr lang="zh-CN" altLang="en-US" sz="4800" b="1" dirty="0" smtClean="0"/>
          </a:p>
        </p:txBody>
      </p:sp>
      <p:sp>
        <p:nvSpPr>
          <p:cNvPr id="4099" name="Rectangle 3"/>
          <p:cNvSpPr>
            <a:spLocks noGrp="1" noChangeArrowheads="1"/>
          </p:cNvSpPr>
          <p:nvPr>
            <p:ph type="body" idx="4294967295"/>
          </p:nvPr>
        </p:nvSpPr>
        <p:spPr>
          <a:xfrm>
            <a:off x="261938" y="1124744"/>
            <a:ext cx="8775700" cy="5472608"/>
          </a:xfrm>
        </p:spPr>
        <p:txBody>
          <a:bodyPr/>
          <a:lstStyle/>
          <a:p>
            <a:pPr hangingPunct="1">
              <a:spcBef>
                <a:spcPts val="1200"/>
              </a:spcBef>
              <a:defRPr/>
            </a:pPr>
            <a:r>
              <a:rPr lang="zh-CN" altLang="en-US" dirty="0" smtClean="0"/>
              <a:t>作业（续）：</a:t>
            </a:r>
            <a:endParaRPr lang="en-US" altLang="zh-CN" dirty="0" smtClean="0"/>
          </a:p>
          <a:p>
            <a:pPr marL="971550" lvl="1" indent="-514350" hangingPunct="1">
              <a:spcBef>
                <a:spcPts val="1200"/>
              </a:spcBef>
              <a:buFont typeface="+mj-lt"/>
              <a:buAutoNum type="arabicPeriod" startAt="5"/>
              <a:defRPr/>
            </a:pPr>
            <a:r>
              <a:rPr lang="zh-CN" altLang="zh-CN" sz="2000" dirty="0" smtClean="0">
                <a:latin typeface="+mn-ea"/>
              </a:rPr>
              <a:t>计算机</a:t>
            </a:r>
            <a:r>
              <a:rPr lang="zh-CN" altLang="zh-CN" sz="2000" dirty="0">
                <a:latin typeface="+mn-ea"/>
              </a:rPr>
              <a:t>存储器按字节编址，采用小端方式存放数据。假定</a:t>
            </a:r>
            <a:r>
              <a:rPr lang="en-US" altLang="zh-CN" sz="2000" dirty="0" err="1">
                <a:latin typeface="+mn-ea"/>
              </a:rPr>
              <a:t>int</a:t>
            </a:r>
            <a:r>
              <a:rPr lang="zh-CN" altLang="zh-CN" sz="2000" dirty="0">
                <a:latin typeface="+mn-ea"/>
              </a:rPr>
              <a:t>型和</a:t>
            </a:r>
            <a:r>
              <a:rPr lang="en-US" altLang="zh-CN" sz="2000" dirty="0">
                <a:latin typeface="+mn-ea"/>
              </a:rPr>
              <a:t>short</a:t>
            </a:r>
            <a:r>
              <a:rPr lang="zh-CN" altLang="zh-CN" sz="2000" dirty="0">
                <a:latin typeface="+mn-ea"/>
              </a:rPr>
              <a:t>型长度分别为</a:t>
            </a:r>
            <a:r>
              <a:rPr lang="en-US" altLang="zh-CN" sz="2000" dirty="0">
                <a:latin typeface="+mn-ea"/>
              </a:rPr>
              <a:t>32</a:t>
            </a:r>
            <a:r>
              <a:rPr lang="zh-CN" altLang="zh-CN" sz="2000" dirty="0">
                <a:latin typeface="+mn-ea"/>
              </a:rPr>
              <a:t>位和</a:t>
            </a:r>
            <a:r>
              <a:rPr lang="en-US" altLang="zh-CN" sz="2000" dirty="0">
                <a:latin typeface="+mn-ea"/>
              </a:rPr>
              <a:t>16</a:t>
            </a:r>
            <a:r>
              <a:rPr lang="zh-CN" altLang="zh-CN" sz="2000" dirty="0">
                <a:latin typeface="+mn-ea"/>
              </a:rPr>
              <a:t>位，并且数据按边界对齐存储。某</a:t>
            </a:r>
            <a:r>
              <a:rPr lang="en-US" altLang="zh-CN" sz="2000" dirty="0">
                <a:latin typeface="+mn-ea"/>
              </a:rPr>
              <a:t>C</a:t>
            </a:r>
            <a:r>
              <a:rPr lang="zh-CN" altLang="zh-CN" sz="2000" dirty="0">
                <a:latin typeface="+mn-ea"/>
              </a:rPr>
              <a:t>语言程序段如下：</a:t>
            </a:r>
            <a:endParaRPr lang="en-US" altLang="zh-CN" sz="2000" dirty="0">
              <a:latin typeface="+mn-ea"/>
            </a:endParaRPr>
          </a:p>
          <a:p>
            <a:pPr marL="1257300" lvl="3" indent="0" hangingPunct="1">
              <a:buFontTx/>
              <a:buNone/>
              <a:defRPr/>
            </a:pPr>
            <a:r>
              <a:rPr lang="en-US" altLang="zh-CN" sz="2000" dirty="0" smtClean="0">
                <a:latin typeface="+mn-ea"/>
              </a:rPr>
              <a:t> </a:t>
            </a:r>
            <a:r>
              <a:rPr lang="en-US" altLang="zh-CN" sz="2000" dirty="0" err="1">
                <a:latin typeface="+mn-ea"/>
              </a:rPr>
              <a:t>struct</a:t>
            </a:r>
            <a:r>
              <a:rPr lang="en-US" altLang="zh-CN" sz="2000" dirty="0">
                <a:latin typeface="+mn-ea"/>
              </a:rPr>
              <a:t> {</a:t>
            </a:r>
            <a:endParaRPr lang="zh-CN" altLang="zh-CN" sz="2000" dirty="0">
              <a:latin typeface="+mn-ea"/>
            </a:endParaRPr>
          </a:p>
          <a:p>
            <a:pPr marL="1257300" lvl="3" indent="0" hangingPunct="1">
              <a:spcBef>
                <a:spcPts val="0"/>
              </a:spcBef>
              <a:buFontTx/>
              <a:buNone/>
              <a:defRPr/>
            </a:pPr>
            <a:r>
              <a:rPr lang="en-US" altLang="zh-CN" sz="2000" dirty="0">
                <a:latin typeface="+mn-ea"/>
              </a:rPr>
              <a:t>       </a:t>
            </a:r>
            <a:r>
              <a:rPr lang="en-US" altLang="zh-CN" sz="2000" dirty="0" err="1">
                <a:latin typeface="+mn-ea"/>
              </a:rPr>
              <a:t>int</a:t>
            </a:r>
            <a:r>
              <a:rPr lang="en-US" altLang="zh-CN" sz="2000" dirty="0">
                <a:latin typeface="+mn-ea"/>
              </a:rPr>
              <a:t>     </a:t>
            </a:r>
            <a:r>
              <a:rPr lang="en-US" altLang="zh-CN" sz="2000" dirty="0" smtClean="0">
                <a:latin typeface="+mn-ea"/>
              </a:rPr>
              <a:t> a</a:t>
            </a:r>
            <a:r>
              <a:rPr lang="en-US" altLang="zh-CN" sz="2000" dirty="0">
                <a:latin typeface="+mn-ea"/>
              </a:rPr>
              <a:t>;</a:t>
            </a:r>
            <a:endParaRPr lang="zh-CN" altLang="zh-CN" sz="2000" dirty="0">
              <a:latin typeface="+mn-ea"/>
            </a:endParaRPr>
          </a:p>
          <a:p>
            <a:pPr marL="1257300" lvl="3" indent="0" hangingPunct="1">
              <a:spcBef>
                <a:spcPts val="0"/>
              </a:spcBef>
              <a:buFontTx/>
              <a:buNone/>
              <a:defRPr/>
            </a:pPr>
            <a:r>
              <a:rPr lang="en-US" altLang="zh-CN" sz="2000" dirty="0">
                <a:latin typeface="+mn-ea"/>
              </a:rPr>
              <a:t>       char     b;</a:t>
            </a:r>
            <a:endParaRPr lang="zh-CN" altLang="zh-CN" sz="2000" dirty="0">
              <a:latin typeface="+mn-ea"/>
            </a:endParaRPr>
          </a:p>
          <a:p>
            <a:pPr marL="1257300" lvl="3" indent="0" hangingPunct="1">
              <a:spcBef>
                <a:spcPts val="0"/>
              </a:spcBef>
              <a:buFontTx/>
              <a:buNone/>
              <a:defRPr/>
            </a:pPr>
            <a:r>
              <a:rPr lang="en-US" altLang="zh-CN" sz="2000" dirty="0">
                <a:latin typeface="+mn-ea"/>
              </a:rPr>
              <a:t>       short    c;</a:t>
            </a:r>
            <a:endParaRPr lang="zh-CN" altLang="zh-CN" sz="2000" dirty="0">
              <a:latin typeface="+mn-ea"/>
            </a:endParaRPr>
          </a:p>
          <a:p>
            <a:pPr marL="1257300" lvl="3" indent="0" hangingPunct="1">
              <a:spcBef>
                <a:spcPts val="0"/>
              </a:spcBef>
              <a:buFontTx/>
              <a:buNone/>
              <a:defRPr/>
            </a:pPr>
            <a:r>
              <a:rPr lang="en-US" altLang="zh-CN" sz="2000" dirty="0" smtClean="0">
                <a:latin typeface="+mn-ea"/>
              </a:rPr>
              <a:t> </a:t>
            </a:r>
            <a:r>
              <a:rPr lang="en-US" altLang="zh-CN" sz="2000" dirty="0">
                <a:latin typeface="+mn-ea"/>
              </a:rPr>
              <a:t>} </a:t>
            </a:r>
            <a:r>
              <a:rPr lang="en-US" altLang="zh-CN" sz="2000" dirty="0" smtClean="0">
                <a:latin typeface="+mn-ea"/>
              </a:rPr>
              <a:t>record</a:t>
            </a:r>
            <a:r>
              <a:rPr lang="en-US" altLang="zh-CN" sz="2000" dirty="0">
                <a:latin typeface="+mn-ea"/>
              </a:rPr>
              <a:t>;</a:t>
            </a:r>
            <a:endParaRPr lang="zh-CN" altLang="zh-CN" sz="2000" dirty="0">
              <a:latin typeface="+mn-ea"/>
            </a:endParaRPr>
          </a:p>
          <a:p>
            <a:pPr marL="1257300" lvl="3" indent="0" hangingPunct="1">
              <a:spcBef>
                <a:spcPts val="0"/>
              </a:spcBef>
              <a:buFontTx/>
              <a:buNone/>
              <a:defRPr/>
            </a:pPr>
            <a:r>
              <a:rPr lang="en-US" altLang="zh-CN" sz="2000" dirty="0" err="1" smtClean="0">
                <a:latin typeface="+mn-ea"/>
              </a:rPr>
              <a:t>record.a</a:t>
            </a:r>
            <a:r>
              <a:rPr lang="en-US" altLang="zh-CN" sz="2000" dirty="0" smtClean="0">
                <a:latin typeface="+mn-ea"/>
              </a:rPr>
              <a:t>=273</a:t>
            </a:r>
            <a:r>
              <a:rPr lang="en-US" altLang="zh-CN" sz="2000" dirty="0">
                <a:latin typeface="+mn-ea"/>
              </a:rPr>
              <a:t>;</a:t>
            </a:r>
            <a:endParaRPr lang="zh-CN" altLang="zh-CN" sz="2000" dirty="0">
              <a:latin typeface="+mn-ea"/>
            </a:endParaRPr>
          </a:p>
          <a:p>
            <a:pPr marL="800100" lvl="2" indent="0" hangingPunct="1">
              <a:buFontTx/>
              <a:buNone/>
              <a:defRPr/>
            </a:pPr>
            <a:r>
              <a:rPr lang="zh-CN" altLang="zh-CN" sz="2000" dirty="0" smtClean="0">
                <a:latin typeface="+mn-ea"/>
              </a:rPr>
              <a:t>若</a:t>
            </a:r>
            <a:r>
              <a:rPr lang="en-US" altLang="zh-CN" sz="2000" dirty="0" smtClean="0">
                <a:latin typeface="+mn-ea"/>
              </a:rPr>
              <a:t>record</a:t>
            </a:r>
            <a:r>
              <a:rPr lang="zh-CN" altLang="zh-CN" sz="2000" dirty="0" smtClean="0">
                <a:latin typeface="+mn-ea"/>
              </a:rPr>
              <a:t>首</a:t>
            </a:r>
            <a:r>
              <a:rPr lang="zh-CN" altLang="zh-CN" sz="2000" dirty="0">
                <a:latin typeface="+mn-ea"/>
              </a:rPr>
              <a:t>地址为</a:t>
            </a:r>
            <a:r>
              <a:rPr lang="en-US" altLang="zh-CN" sz="2000" dirty="0">
                <a:latin typeface="+mn-ea"/>
              </a:rPr>
              <a:t>0xC008</a:t>
            </a:r>
            <a:r>
              <a:rPr lang="zh-CN" altLang="zh-CN" sz="2000" dirty="0">
                <a:latin typeface="+mn-ea"/>
              </a:rPr>
              <a:t>，则地址</a:t>
            </a:r>
            <a:r>
              <a:rPr lang="en-US" altLang="zh-CN" sz="2000" dirty="0">
                <a:latin typeface="+mn-ea"/>
              </a:rPr>
              <a:t>0xC008</a:t>
            </a:r>
            <a:r>
              <a:rPr lang="zh-CN" altLang="zh-CN" sz="2000" dirty="0">
                <a:latin typeface="+mn-ea"/>
              </a:rPr>
              <a:t>中内容及</a:t>
            </a:r>
            <a:r>
              <a:rPr lang="en-US" altLang="zh-CN" sz="2000" dirty="0" err="1">
                <a:latin typeface="+mn-ea"/>
              </a:rPr>
              <a:t>record.c</a:t>
            </a:r>
            <a:r>
              <a:rPr lang="zh-CN" altLang="zh-CN" sz="2000" dirty="0">
                <a:latin typeface="+mn-ea"/>
              </a:rPr>
              <a:t>的地址</a:t>
            </a:r>
            <a:r>
              <a:rPr lang="zh-CN" altLang="zh-CN" sz="2000" dirty="0" smtClean="0">
                <a:latin typeface="+mn-ea"/>
              </a:rPr>
              <a:t>是</a:t>
            </a:r>
            <a:r>
              <a:rPr lang="zh-CN" altLang="en-US" sz="2000" dirty="0" smtClean="0">
                <a:latin typeface="+mn-ea"/>
              </a:rPr>
              <a:t>：</a:t>
            </a:r>
            <a:endParaRPr lang="en-US" altLang="zh-CN" sz="2000" dirty="0" smtClean="0">
              <a:latin typeface="+mn-ea"/>
            </a:endParaRPr>
          </a:p>
          <a:p>
            <a:pPr marL="800100" lvl="2" indent="0" hangingPunct="1">
              <a:buNone/>
              <a:defRPr/>
            </a:pPr>
            <a:r>
              <a:rPr lang="en-US" altLang="zh-CN" sz="2000" dirty="0" smtClean="0">
                <a:latin typeface="+mn-ea"/>
              </a:rPr>
              <a:t>A. 0x00</a:t>
            </a:r>
            <a:r>
              <a:rPr lang="zh-CN" altLang="zh-CN" sz="2000" dirty="0">
                <a:latin typeface="+mn-ea"/>
              </a:rPr>
              <a:t>、</a:t>
            </a:r>
            <a:r>
              <a:rPr lang="en-US" altLang="zh-CN" sz="2000" dirty="0">
                <a:latin typeface="+mn-ea"/>
              </a:rPr>
              <a:t>0xC00D  </a:t>
            </a:r>
            <a:r>
              <a:rPr lang="en-US" altLang="zh-CN" sz="2000" dirty="0" smtClean="0">
                <a:latin typeface="+mn-ea"/>
              </a:rPr>
              <a:t>			B</a:t>
            </a:r>
            <a:r>
              <a:rPr lang="zh-CN" altLang="zh-CN" sz="2000" dirty="0">
                <a:latin typeface="+mn-ea"/>
              </a:rPr>
              <a:t>．</a:t>
            </a:r>
            <a:r>
              <a:rPr lang="en-US" altLang="zh-CN" sz="2000" dirty="0">
                <a:latin typeface="+mn-ea"/>
              </a:rPr>
              <a:t>0x11</a:t>
            </a:r>
            <a:r>
              <a:rPr lang="zh-CN" altLang="zh-CN" sz="2000" dirty="0">
                <a:latin typeface="+mn-ea"/>
              </a:rPr>
              <a:t>、</a:t>
            </a:r>
            <a:r>
              <a:rPr lang="en-US" altLang="zh-CN" sz="2000" dirty="0" smtClean="0">
                <a:latin typeface="+mn-ea"/>
              </a:rPr>
              <a:t>0xC00E</a:t>
            </a:r>
            <a:r>
              <a:rPr lang="en-US" altLang="zh-CN" sz="2000" dirty="0">
                <a:latin typeface="+mn-ea"/>
              </a:rPr>
              <a:t> </a:t>
            </a:r>
            <a:endParaRPr lang="en-US" altLang="zh-CN" sz="2000" dirty="0" smtClean="0">
              <a:latin typeface="+mn-ea"/>
            </a:endParaRPr>
          </a:p>
          <a:p>
            <a:pPr marL="800100" lvl="2" indent="0" hangingPunct="1">
              <a:buFontTx/>
              <a:buNone/>
              <a:defRPr/>
            </a:pPr>
            <a:r>
              <a:rPr lang="en-US" altLang="zh-CN" sz="2000" dirty="0" smtClean="0">
                <a:latin typeface="+mn-ea"/>
              </a:rPr>
              <a:t>C</a:t>
            </a:r>
            <a:r>
              <a:rPr lang="zh-CN" altLang="zh-CN" sz="2000" dirty="0">
                <a:latin typeface="+mn-ea"/>
              </a:rPr>
              <a:t>．</a:t>
            </a:r>
            <a:r>
              <a:rPr lang="en-US" altLang="zh-CN" sz="2000" dirty="0">
                <a:latin typeface="+mn-ea"/>
              </a:rPr>
              <a:t>0x11</a:t>
            </a:r>
            <a:r>
              <a:rPr lang="zh-CN" altLang="zh-CN" sz="2000" dirty="0">
                <a:latin typeface="+mn-ea"/>
              </a:rPr>
              <a:t>、</a:t>
            </a:r>
            <a:r>
              <a:rPr lang="en-US" altLang="zh-CN" sz="2000" dirty="0">
                <a:latin typeface="+mn-ea"/>
              </a:rPr>
              <a:t>0xC00D  </a:t>
            </a:r>
            <a:r>
              <a:rPr lang="en-US" altLang="zh-CN" sz="2000" dirty="0" smtClean="0">
                <a:latin typeface="+mn-ea"/>
              </a:rPr>
              <a:t>			D</a:t>
            </a:r>
            <a:r>
              <a:rPr lang="zh-CN" altLang="zh-CN" sz="2000" dirty="0">
                <a:latin typeface="+mn-ea"/>
              </a:rPr>
              <a:t>．</a:t>
            </a:r>
            <a:r>
              <a:rPr lang="en-US" altLang="zh-CN" sz="2000" dirty="0">
                <a:latin typeface="+mn-ea"/>
              </a:rPr>
              <a:t>0x00</a:t>
            </a:r>
            <a:r>
              <a:rPr lang="zh-CN" altLang="zh-CN" sz="2000" dirty="0">
                <a:latin typeface="+mn-ea"/>
              </a:rPr>
              <a:t>、</a:t>
            </a:r>
            <a:r>
              <a:rPr lang="en-US" altLang="zh-CN" sz="2000" dirty="0" smtClean="0">
                <a:latin typeface="+mn-ea"/>
              </a:rPr>
              <a:t>0xC00E</a:t>
            </a:r>
          </a:p>
          <a:p>
            <a:pPr marL="800100" lvl="2" indent="0" hangingPunct="1">
              <a:buFontTx/>
              <a:buNone/>
              <a:defRPr/>
            </a:pPr>
            <a:r>
              <a:rPr lang="zh-CN" altLang="en-US" sz="2000" dirty="0" smtClean="0">
                <a:latin typeface="+mn-ea"/>
              </a:rPr>
              <a:t>给出您的答案，并简要解释您的答案。</a:t>
            </a:r>
            <a:endParaRPr lang="zh-CN" altLang="zh-CN" sz="2000" dirty="0">
              <a:latin typeface="+mn-ea"/>
            </a:endParaRPr>
          </a:p>
        </p:txBody>
      </p:sp>
    </p:spTree>
    <p:extLst>
      <p:ext uri="{BB962C8B-B14F-4D97-AF65-F5344CB8AC3E}">
        <p14:creationId xmlns:p14="http://schemas.microsoft.com/office/powerpoint/2010/main" val="123455664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3765</TotalTime>
  <Words>6667</Words>
  <Application>Microsoft Office PowerPoint</Application>
  <PresentationFormat>全屏显示(4:3)</PresentationFormat>
  <Paragraphs>750</Paragraphs>
  <Slides>91</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101" baseType="lpstr">
      <vt:lpstr>楷体_GB2312</vt:lpstr>
      <vt:lpstr>宋体</vt:lpstr>
      <vt:lpstr>Arial</vt:lpstr>
      <vt:lpstr>Symbol</vt:lpstr>
      <vt:lpstr>Tahoma</vt:lpstr>
      <vt:lpstr>Times New Roman</vt:lpstr>
      <vt:lpstr>Wingdings</vt:lpstr>
      <vt:lpstr>默认设计模板</vt:lpstr>
      <vt:lpstr>位图图像</vt:lpstr>
      <vt:lpstr>BMP 图象</vt:lpstr>
      <vt:lpstr>微机原理与系统  第1章  微处理器和计算机导论</vt:lpstr>
      <vt:lpstr>教学目的</vt:lpstr>
      <vt:lpstr>教学内容</vt:lpstr>
      <vt:lpstr>教材</vt:lpstr>
      <vt:lpstr>成绩考核</vt:lpstr>
      <vt:lpstr>第1章  微处理器和计算机导论</vt:lpstr>
      <vt:lpstr>本章内容</vt:lpstr>
      <vt:lpstr>历史背景</vt:lpstr>
      <vt:lpstr>程序设计的发展</vt:lpstr>
      <vt:lpstr>微处理器</vt:lpstr>
      <vt:lpstr>微处理器的发展</vt:lpstr>
      <vt:lpstr>80486~Pentium 4的概念视图</vt:lpstr>
      <vt:lpstr>本章内容</vt:lpstr>
      <vt:lpstr>基于微处理器的计算机系统框架</vt:lpstr>
      <vt:lpstr>存储器</vt:lpstr>
      <vt:lpstr>存储器</vt:lpstr>
      <vt:lpstr>总线</vt:lpstr>
      <vt:lpstr>DOS系统的存储器映像</vt:lpstr>
      <vt:lpstr>DOS系统的存储器映像</vt:lpstr>
      <vt:lpstr>Windows系统的存储器映像</vt:lpstr>
      <vt:lpstr>Windows系统的存储器映像</vt:lpstr>
      <vt:lpstr>Windows系统的存储器映像</vt:lpstr>
      <vt:lpstr>I/O空间</vt:lpstr>
      <vt:lpstr>微处理器</vt:lpstr>
      <vt:lpstr>总线</vt:lpstr>
      <vt:lpstr>总线</vt:lpstr>
      <vt:lpstr>总线</vt:lpstr>
      <vt:lpstr>8086~Core2的物理存储系统</vt:lpstr>
      <vt:lpstr>8086~Core2的物理存储系统</vt:lpstr>
      <vt:lpstr>8086~Core2的物理存储系统</vt:lpstr>
      <vt:lpstr>8086~Core2的物理存储系统</vt:lpstr>
      <vt:lpstr>8086~Core2的物理存储系统</vt:lpstr>
      <vt:lpstr>8086~Core2的物理存储系统</vt:lpstr>
      <vt:lpstr>控制总线</vt:lpstr>
      <vt:lpstr>总线与三态</vt:lpstr>
      <vt:lpstr>微型计算机</vt:lpstr>
      <vt:lpstr>微型计算机系统</vt:lpstr>
      <vt:lpstr>微机系统的组成</vt:lpstr>
      <vt:lpstr>微型计算机的相关术语（1）</vt:lpstr>
      <vt:lpstr>微型计算机的相关术语（2）</vt:lpstr>
      <vt:lpstr>微型计算机的相关术语（3）</vt:lpstr>
      <vt:lpstr>微型计算机的发展</vt:lpstr>
      <vt:lpstr>微型计算机的发展</vt:lpstr>
      <vt:lpstr>微型计算机的发展（续）</vt:lpstr>
      <vt:lpstr>微型计算机的典型应用</vt:lpstr>
      <vt:lpstr>微处理器的功能</vt:lpstr>
      <vt:lpstr>微处理器的典型结构</vt:lpstr>
      <vt:lpstr>微型计算机的基本结构</vt:lpstr>
      <vt:lpstr>由三类总线构成的微机系统</vt:lpstr>
      <vt:lpstr>微处理器家族的兼容性(compatibility)</vt:lpstr>
      <vt:lpstr>本章内容</vt:lpstr>
      <vt:lpstr>本章内容</vt:lpstr>
      <vt:lpstr>主板的组成</vt:lpstr>
      <vt:lpstr>PowerPoint 演示文稿</vt:lpstr>
      <vt:lpstr>CPU插座</vt:lpstr>
      <vt:lpstr>Slot A架构</vt:lpstr>
      <vt:lpstr>Socket 7（Super 7）架构</vt:lpstr>
      <vt:lpstr>Socket 478架构</vt:lpstr>
      <vt:lpstr>总线扩展槽</vt:lpstr>
      <vt:lpstr>PCI总线扩展槽</vt:lpstr>
      <vt:lpstr>ISA总线扩展槽</vt:lpstr>
      <vt:lpstr>AGP接口</vt:lpstr>
      <vt:lpstr>主板接口</vt:lpstr>
      <vt:lpstr>主板上的硬盘接口</vt:lpstr>
      <vt:lpstr>电源插座</vt:lpstr>
      <vt:lpstr>主板控制芯片组</vt:lpstr>
      <vt:lpstr>主板控制芯片组</vt:lpstr>
      <vt:lpstr>南桥芯片和北桥芯片</vt:lpstr>
      <vt:lpstr>BIOS芯片</vt:lpstr>
      <vt:lpstr>BIOS芯片</vt:lpstr>
      <vt:lpstr>CMOS芯片</vt:lpstr>
      <vt:lpstr>CMOS芯片</vt:lpstr>
      <vt:lpstr>外围设备控制芯片</vt:lpstr>
      <vt:lpstr>内存插槽</vt:lpstr>
      <vt:lpstr>常见主板结构规范</vt:lpstr>
      <vt:lpstr>BTX主板结构示意图</vt:lpstr>
      <vt:lpstr>BTX主板实物图</vt:lpstr>
      <vt:lpstr>本章内容</vt:lpstr>
      <vt:lpstr>芯片组的功能（1）</vt:lpstr>
      <vt:lpstr>芯片组的功能（2）</vt:lpstr>
      <vt:lpstr>芯片组的功能（4）</vt:lpstr>
      <vt:lpstr>南北桥芯片组的示意图</vt:lpstr>
      <vt:lpstr>南、北桥结构</vt:lpstr>
      <vt:lpstr>南、北桥结构</vt:lpstr>
      <vt:lpstr>南北桥结构的KT133芯片组</vt:lpstr>
      <vt:lpstr>Intel 815E芯片组</vt:lpstr>
      <vt:lpstr>Intel 975X 高速芯片组</vt:lpstr>
      <vt:lpstr>AMD 760芯片组</vt:lpstr>
      <vt:lpstr>本章小结</vt:lpstr>
      <vt:lpstr>作业（1）</vt:lpstr>
      <vt:lpstr>作业（2）</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微型计算机技术</dc:title>
  <dc:creator>Luo</dc:creator>
  <cp:lastModifiedBy>admin</cp:lastModifiedBy>
  <cp:revision>559</cp:revision>
  <dcterms:created xsi:type="dcterms:W3CDTF">2003-08-25T07:31:39Z</dcterms:created>
  <dcterms:modified xsi:type="dcterms:W3CDTF">2020-09-16T00:50:09Z</dcterms:modified>
</cp:coreProperties>
</file>