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504" r:id="rId3"/>
    <p:sldId id="624" r:id="rId4"/>
    <p:sldId id="632" r:id="rId5"/>
    <p:sldId id="633" r:id="rId6"/>
    <p:sldId id="634" r:id="rId7"/>
    <p:sldId id="635" r:id="rId8"/>
    <p:sldId id="631" r:id="rId9"/>
    <p:sldId id="505" r:id="rId10"/>
    <p:sldId id="637" r:id="rId11"/>
    <p:sldId id="639" r:id="rId12"/>
    <p:sldId id="636" r:id="rId13"/>
    <p:sldId id="625" r:id="rId14"/>
    <p:sldId id="640" r:id="rId15"/>
    <p:sldId id="626" r:id="rId16"/>
    <p:sldId id="641" r:id="rId17"/>
    <p:sldId id="627" r:id="rId18"/>
    <p:sldId id="638" r:id="rId19"/>
    <p:sldId id="628" r:id="rId20"/>
    <p:sldId id="642" r:id="rId21"/>
    <p:sldId id="629" r:id="rId22"/>
    <p:sldId id="644" r:id="rId23"/>
    <p:sldId id="645" r:id="rId24"/>
    <p:sldId id="646" r:id="rId25"/>
    <p:sldId id="643" r:id="rId26"/>
    <p:sldId id="623" r:id="rId27"/>
    <p:sldId id="513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CC"/>
    <a:srgbClr val="CC00CC"/>
    <a:srgbClr val="008000"/>
    <a:srgbClr val="33CC33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92" d="100"/>
          <a:sy n="92" d="100"/>
        </p:scale>
        <p:origin x="19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4763" indent="-309524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38098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33337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28576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23815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19054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714293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209532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7B4591-7632-4C1D-8E76-C81C5A9CC7F4}" type="slidenum">
              <a:rPr lang="en-US" altLang="zh-CN" sz="1300" b="0"/>
              <a:pPr eaLnBrk="1" hangingPunct="1"/>
              <a:t>21</a:t>
            </a:fld>
            <a:endParaRPr lang="en-US" altLang="zh-CN" sz="13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/>
              <a:t>行地址、列地址分两次送入。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4763" indent="-309524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38098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33337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28576" indent="-247620" eaLnBrk="0" hangingPunct="0"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23815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19054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714293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209532" indent="-24762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D0DF5A-D3C8-4E36-8CE4-A7CFB69AE1E4}" type="slidenum">
              <a:rPr lang="en-US" altLang="zh-CN" sz="1300" b="0"/>
              <a:pPr eaLnBrk="1" hangingPunct="1"/>
              <a:t>22</a:t>
            </a:fld>
            <a:endParaRPr lang="en-US" altLang="zh-CN" sz="13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909C-BFD8-427E-9EFB-99ADC43DE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453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137025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37000"/>
            <a:ext cx="4137025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AF70-4347-4FED-B5F4-2C2321907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9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3627-ACFA-48F8-A337-1A4F500962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9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2C466-6D9C-4084-A3B9-563BFABAD6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85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967C6-AD0F-40A8-9771-EA3096DED27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5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41697-5348-4EF4-B086-3C6C010698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1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A6DF-42D5-4374-BBC6-8D099EEA9F2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A0E4A-5592-4FDD-B02A-C5DF09BAAA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DBC8E-026D-4297-89CA-8714545F7D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889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1FC72-5F94-4C7C-8E96-033DC0A3DDA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2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B47B8-4E90-41BD-ABD1-4B5FF64B44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32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49EED-78FA-40D3-B381-8320176748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04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3688" y="204788"/>
            <a:ext cx="2105025" cy="6392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04788"/>
            <a:ext cx="6167438" cy="6392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E7604-394D-4B62-BA83-E5AC059E0D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137025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909C-BFD8-427E-9EFB-99ADC43DE4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8424863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850" y="3937000"/>
            <a:ext cx="8424863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82E1-3C21-4CD4-B572-0041664641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07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25538"/>
            <a:ext cx="4135438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137025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937000"/>
            <a:ext cx="4135438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1688" y="3937000"/>
            <a:ext cx="4137025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598D9-B6C5-48F5-B2AB-F232A4A4F5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60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35438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137025" cy="2659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37000"/>
            <a:ext cx="4137025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AF70-4347-4FED-B5F4-2C23219078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80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2486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FFEC6420-09B9-4A4A-BEFB-966928ED7D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>章     存储器接口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r>
              <a:rPr kumimoji="1" lang="en-US" altLang="zh-CN" sz="2800" b="1" smtClean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片内地址 </a:t>
            </a:r>
            <a:r>
              <a:rPr lang="en-US" altLang="zh-CN" smtClean="0"/>
              <a:t>vs. </a:t>
            </a:r>
            <a:r>
              <a:rPr lang="zh-CN" altLang="en-US" smtClean="0"/>
              <a:t>片外地址</a:t>
            </a:r>
          </a:p>
        </p:txBody>
      </p:sp>
      <p:pic>
        <p:nvPicPr>
          <p:cNvPr id="31747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063" y="1125538"/>
            <a:ext cx="7489825" cy="4899025"/>
          </a:xfrm>
        </p:spPr>
      </p:pic>
    </p:spTree>
    <p:extLst>
      <p:ext uri="{BB962C8B-B14F-4D97-AF65-F5344CB8AC3E}">
        <p14:creationId xmlns:p14="http://schemas.microsoft.com/office/powerpoint/2010/main" val="2391952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地址译码技术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简单的与非门译码器</a:t>
            </a:r>
            <a:endParaRPr lang="en-US" altLang="zh-CN" dirty="0" smtClean="0"/>
          </a:p>
          <a:p>
            <a:r>
              <a:rPr lang="en-US" dirty="0" smtClean="0"/>
              <a:t>3-8</a:t>
            </a:r>
            <a:r>
              <a:rPr lang="zh-CN" altLang="en-US" dirty="0" smtClean="0"/>
              <a:t>线译码器（</a:t>
            </a:r>
            <a:r>
              <a:rPr lang="en-US" altLang="zh-CN" dirty="0" smtClean="0"/>
              <a:t>74LS138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双</a:t>
            </a:r>
            <a:r>
              <a:rPr lang="en-US" altLang="zh-CN" dirty="0" smtClean="0"/>
              <a:t>2-4</a:t>
            </a:r>
            <a:r>
              <a:rPr lang="zh-CN" altLang="en-US" dirty="0" smtClean="0"/>
              <a:t>线译码器（</a:t>
            </a:r>
            <a:r>
              <a:rPr lang="en-US" altLang="zh-CN" dirty="0" smtClean="0"/>
              <a:t>74LS139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>
                <a:solidFill>
                  <a:srgbClr val="006600"/>
                </a:solidFill>
              </a:rPr>
              <a:t>PLD</a:t>
            </a:r>
            <a:r>
              <a:rPr lang="zh-CN" altLang="en-US" dirty="0" smtClean="0">
                <a:solidFill>
                  <a:srgbClr val="006600"/>
                </a:solidFill>
              </a:rPr>
              <a:t>可编程译码器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837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8088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80188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</a:rPr>
              <a:t>位）存储器接口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5762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zh-CN" smtClean="0"/>
              <a:t>8088</a:t>
            </a:r>
            <a:r>
              <a:rPr lang="zh-CN" altLang="en-US" smtClean="0"/>
              <a:t>存储系统（</a:t>
            </a:r>
            <a:r>
              <a:rPr lang="en-US" altLang="zh-CN" smtClean="0"/>
              <a:t>512KB</a:t>
            </a:r>
            <a:r>
              <a:rPr lang="zh-CN" altLang="en-US" smtClean="0"/>
              <a:t>）</a:t>
            </a:r>
          </a:p>
        </p:txBody>
      </p:sp>
      <p:pic>
        <p:nvPicPr>
          <p:cNvPr id="419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561262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8086~80386SX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zh-CN" altLang="en-US" dirty="0">
                <a:solidFill>
                  <a:srgbClr val="C00000"/>
                </a:solidFill>
              </a:rPr>
              <a:t>）存储器</a:t>
            </a:r>
            <a:r>
              <a:rPr lang="zh-CN" altLang="en-US" dirty="0" smtClean="0">
                <a:solidFill>
                  <a:srgbClr val="C00000"/>
                </a:solidFill>
              </a:rPr>
              <a:t>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8086</a:t>
            </a:r>
            <a:r>
              <a:rPr lang="zh-CN" altLang="en-US" smtClean="0"/>
              <a:t>存储系统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8424863" cy="12954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数据总线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位，要求一次既可以访问一个字节，又可以访问一个字。</a:t>
            </a:r>
          </a:p>
          <a:p>
            <a:pPr lvl="1" eaLnBrk="1" hangingPunct="1"/>
            <a:r>
              <a:rPr lang="zh-CN" altLang="en-US" sz="2400" smtClean="0">
                <a:solidFill>
                  <a:srgbClr val="0033CC"/>
                </a:solidFill>
              </a:rPr>
              <a:t>奇偶分体：</a:t>
            </a:r>
            <a:r>
              <a:rPr lang="en-US" altLang="zh-CN" sz="2400" smtClean="0">
                <a:solidFill>
                  <a:srgbClr val="CC0000"/>
                </a:solidFill>
              </a:rPr>
              <a:t>BHE#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BLE#</a:t>
            </a:r>
            <a:r>
              <a:rPr lang="zh-CN" altLang="en-US" sz="2400" smtClean="0"/>
              <a:t>（</a:t>
            </a:r>
            <a:r>
              <a:rPr lang="en-US" altLang="zh-CN" sz="2400" smtClean="0">
                <a:solidFill>
                  <a:srgbClr val="CC0000"/>
                </a:solidFill>
              </a:rPr>
              <a:t>A</a:t>
            </a:r>
            <a:r>
              <a:rPr lang="en-US" altLang="zh-CN" sz="2400" baseline="-25000" smtClean="0">
                <a:solidFill>
                  <a:srgbClr val="CC0000"/>
                </a:solidFill>
              </a:rPr>
              <a:t>0</a:t>
            </a:r>
            <a:r>
              <a:rPr lang="zh-CN" altLang="en-US" sz="2400" smtClean="0"/>
              <a:t>）</a:t>
            </a:r>
          </a:p>
        </p:txBody>
      </p:sp>
      <p:pic>
        <p:nvPicPr>
          <p:cNvPr id="15360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9313" y="2636838"/>
            <a:ext cx="7373937" cy="2219325"/>
          </a:xfrm>
          <a:noFill/>
        </p:spPr>
      </p:pic>
      <p:pic>
        <p:nvPicPr>
          <p:cNvPr id="153605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63" y="5084763"/>
            <a:ext cx="7681912" cy="1627187"/>
          </a:xfrm>
          <a:noFill/>
        </p:spPr>
      </p:pic>
    </p:spTree>
    <p:extLst>
      <p:ext uri="{BB962C8B-B14F-4D97-AF65-F5344CB8AC3E}">
        <p14:creationId xmlns:p14="http://schemas.microsoft.com/office/powerpoint/2010/main" val="792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80386DX~80486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 smtClean="0">
                <a:solidFill>
                  <a:srgbClr val="C00000"/>
                </a:solidFill>
              </a:rPr>
              <a:t>位</a:t>
            </a:r>
            <a:r>
              <a:rPr lang="zh-CN" altLang="en-US" dirty="0">
                <a:solidFill>
                  <a:srgbClr val="C00000"/>
                </a:solidFill>
              </a:rPr>
              <a:t>）存储器</a:t>
            </a:r>
            <a:r>
              <a:rPr lang="zh-CN" altLang="en-US" dirty="0" smtClean="0">
                <a:solidFill>
                  <a:srgbClr val="C00000"/>
                </a:solidFill>
              </a:rPr>
              <a:t>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80386DX~80486</a:t>
            </a:r>
            <a:r>
              <a:rPr lang="zh-CN" altLang="en-US" dirty="0" smtClean="0"/>
              <a:t>的存储器组织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864096"/>
          </a:xfrm>
        </p:spPr>
        <p:txBody>
          <a:bodyPr/>
          <a:lstStyle/>
          <a:p>
            <a:pPr eaLnBrk="1"/>
            <a:r>
              <a:rPr lang="zh-CN" altLang="en-US" dirty="0">
                <a:solidFill>
                  <a:srgbClr val="CC0000"/>
                </a:solidFill>
              </a:rPr>
              <a:t>字节允许线</a:t>
            </a:r>
            <a:r>
              <a:rPr lang="en-US" altLang="zh-CN" dirty="0"/>
              <a:t>BE0#~BE3# </a:t>
            </a:r>
            <a:r>
              <a:rPr lang="zh-CN" altLang="en-US" dirty="0"/>
              <a:t>，用来选通数据总线的不同部件。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83534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9332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Pentium~Core2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64</a:t>
            </a:r>
            <a:r>
              <a:rPr lang="zh-CN" altLang="en-US" dirty="0" smtClean="0">
                <a:solidFill>
                  <a:srgbClr val="C00000"/>
                </a:solidFill>
              </a:rPr>
              <a:t>位）存储器接口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Pentium~Core2</a:t>
            </a:r>
            <a:r>
              <a:rPr lang="zh-CN" altLang="en-US" dirty="0" smtClean="0"/>
              <a:t>的存储器组织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7" cy="504056"/>
          </a:xfrm>
        </p:spPr>
        <p:txBody>
          <a:bodyPr/>
          <a:lstStyle/>
          <a:p>
            <a:r>
              <a:rPr lang="en-US" dirty="0" smtClean="0"/>
              <a:t>8</a:t>
            </a:r>
            <a:r>
              <a:rPr lang="zh-CN" altLang="en-US" dirty="0" smtClean="0"/>
              <a:t>个存储体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22" y="1484784"/>
            <a:ext cx="61531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113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0000"/>
                </a:solidFill>
              </a:rPr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5237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/>
              <a:t>地址译码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DRAM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1443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75688" cy="539908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DRAMs must be </a:t>
            </a:r>
            <a:r>
              <a:rPr lang="en-US" altLang="zh-CN" sz="2400" smtClean="0">
                <a:solidFill>
                  <a:srgbClr val="0033CC"/>
                </a:solidFill>
              </a:rPr>
              <a:t>refreshed</a:t>
            </a:r>
            <a:r>
              <a:rPr lang="en-US" altLang="zh-CN" sz="2400" smtClean="0"/>
              <a:t> (rewritten) every </a:t>
            </a:r>
            <a:r>
              <a:rPr lang="en-US" altLang="zh-CN" sz="2400" b="0" smtClean="0"/>
              <a:t>2 </a:t>
            </a:r>
            <a:r>
              <a:rPr lang="en-US" altLang="zh-CN" sz="2400" smtClean="0"/>
              <a:t>to </a:t>
            </a:r>
            <a:r>
              <a:rPr lang="en-US" altLang="zh-CN" sz="2400" b="0" smtClean="0"/>
              <a:t>4 </a:t>
            </a:r>
            <a:r>
              <a:rPr lang="en-US" altLang="zh-CN" sz="2400" smtClean="0"/>
              <a:t>ms</a:t>
            </a:r>
          </a:p>
          <a:p>
            <a:pPr lvl="1" eaLnBrk="1" hangingPunct="1"/>
            <a:r>
              <a:rPr lang="en-US" altLang="zh-CN" sz="2400" smtClean="0"/>
              <a:t>Since they store their value on an integrated </a:t>
            </a:r>
            <a:r>
              <a:rPr lang="en-US" altLang="zh-CN" sz="2400" smtClean="0">
                <a:solidFill>
                  <a:srgbClr val="FF0000"/>
                </a:solidFill>
              </a:rPr>
              <a:t>capacitor</a:t>
            </a:r>
            <a:r>
              <a:rPr lang="en-US" altLang="zh-CN" sz="2400" smtClean="0"/>
              <a:t> that loses charge over time.</a:t>
            </a:r>
          </a:p>
          <a:p>
            <a:pPr lvl="1" eaLnBrk="1" hangingPunct="1"/>
            <a:r>
              <a:rPr lang="en-US" altLang="zh-CN" sz="2400" smtClean="0"/>
              <a:t>This refresh is performed by </a:t>
            </a:r>
            <a:r>
              <a:rPr lang="en-US" altLang="zh-CN" sz="2400" smtClean="0">
                <a:solidFill>
                  <a:srgbClr val="0033CC"/>
                </a:solidFill>
              </a:rPr>
              <a:t>a special circuit</a:t>
            </a:r>
            <a:r>
              <a:rPr lang="en-US" altLang="zh-CN" sz="2400" smtClean="0"/>
              <a:t> in the DRAM which refreshes the entire memory.</a:t>
            </a:r>
          </a:p>
          <a:p>
            <a:pPr lvl="1" eaLnBrk="1" hangingPunct="1"/>
            <a:r>
              <a:rPr lang="en-US" altLang="zh-CN" sz="2400" smtClean="0"/>
              <a:t>Refresh also occurs on a normal read, write or during a special refresh cycle.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en-US" altLang="zh-CN" sz="2400" smtClean="0"/>
              <a:t>The large storage capacity of DRAMs make it </a:t>
            </a:r>
            <a:r>
              <a:rPr lang="en-US" altLang="zh-CN" sz="2400" smtClean="0">
                <a:solidFill>
                  <a:srgbClr val="0033CC"/>
                </a:solidFill>
              </a:rPr>
              <a:t>impractical</a:t>
            </a:r>
            <a:r>
              <a:rPr lang="en-US" altLang="zh-CN" sz="2400" smtClean="0"/>
              <a:t> to add the required number of address pins.</a:t>
            </a:r>
          </a:p>
          <a:p>
            <a:pPr lvl="1" eaLnBrk="1" hangingPunct="1"/>
            <a:r>
              <a:rPr lang="en-US" altLang="zh-CN" sz="2400" smtClean="0"/>
              <a:t>Instead, the address pins are </a:t>
            </a:r>
            <a:r>
              <a:rPr lang="en-US" altLang="zh-CN" sz="2400" i="1" smtClean="0">
                <a:solidFill>
                  <a:srgbClr val="CC0000"/>
                </a:solidFill>
              </a:rPr>
              <a:t>multiplexed</a:t>
            </a:r>
            <a:r>
              <a:rPr lang="en-US" altLang="zh-CN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55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</a:t>
            </a:r>
            <a:r>
              <a:rPr lang="en-US" altLang="zh-CN" smtClean="0">
                <a:solidFill>
                  <a:srgbClr val="A50021"/>
                </a:solidFill>
              </a:rPr>
              <a:t>Intel 2164A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4725988"/>
            <a:ext cx="8362950" cy="158273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A50021"/>
                </a:solidFill>
              </a:rPr>
              <a:t>容量：</a:t>
            </a:r>
            <a:r>
              <a:rPr lang="en-US" altLang="zh-CN" sz="2400" dirty="0" smtClean="0">
                <a:solidFill>
                  <a:srgbClr val="A50021"/>
                </a:solidFill>
              </a:rPr>
              <a:t>64K×1</a:t>
            </a:r>
            <a:r>
              <a:rPr lang="zh-CN" altLang="en-US" sz="2400" dirty="0" smtClean="0">
                <a:solidFill>
                  <a:srgbClr val="A50021"/>
                </a:solidFill>
              </a:rPr>
              <a:t>位</a:t>
            </a:r>
          </a:p>
          <a:p>
            <a:pPr eaLnBrk="1" hangingPunct="1"/>
            <a:r>
              <a:rPr lang="zh-CN" altLang="en-US" sz="2400" dirty="0" smtClean="0">
                <a:solidFill>
                  <a:srgbClr val="A50021"/>
                </a:solidFill>
              </a:rPr>
              <a:t>存取时间：</a:t>
            </a:r>
            <a:r>
              <a:rPr lang="en-US" altLang="zh-CN" sz="2400" dirty="0" smtClean="0">
                <a:solidFill>
                  <a:srgbClr val="A50021"/>
                </a:solidFill>
              </a:rPr>
              <a:t>150ns/200ns</a:t>
            </a:r>
          </a:p>
          <a:p>
            <a:pPr eaLnBrk="1" hangingPunct="1"/>
            <a:r>
              <a:rPr lang="zh-CN" altLang="en-US" sz="2400" dirty="0" smtClean="0">
                <a:solidFill>
                  <a:srgbClr val="A50021"/>
                </a:solidFill>
              </a:rPr>
              <a:t>每</a:t>
            </a:r>
            <a:r>
              <a:rPr lang="en-US" altLang="zh-CN" sz="2400" dirty="0" smtClean="0">
                <a:solidFill>
                  <a:srgbClr val="A50021"/>
                </a:solidFill>
              </a:rPr>
              <a:t>2ms</a:t>
            </a:r>
            <a:r>
              <a:rPr lang="zh-CN" altLang="en-US" sz="2400" dirty="0" smtClean="0">
                <a:solidFill>
                  <a:srgbClr val="A50021"/>
                </a:solidFill>
              </a:rPr>
              <a:t>需刷新一遍，每次刷新</a:t>
            </a:r>
            <a:r>
              <a:rPr lang="en-US" altLang="zh-CN" sz="2400" dirty="0" smtClean="0">
                <a:solidFill>
                  <a:srgbClr val="A50021"/>
                </a:solidFill>
              </a:rPr>
              <a:t>512</a:t>
            </a:r>
            <a:r>
              <a:rPr lang="zh-CN" altLang="en-US" sz="2400" dirty="0" smtClean="0">
                <a:solidFill>
                  <a:srgbClr val="A50021"/>
                </a:solidFill>
              </a:rPr>
              <a:t>个单元。</a:t>
            </a:r>
          </a:p>
        </p:txBody>
      </p:sp>
      <p:graphicFrame>
        <p:nvGraphicFramePr>
          <p:cNvPr id="104498" name="Group 50"/>
          <p:cNvGraphicFramePr>
            <a:graphicFrameLocks noGrp="1"/>
          </p:cNvGraphicFramePr>
          <p:nvPr>
            <p:ph sz="half" idx="2"/>
          </p:nvPr>
        </p:nvGraphicFramePr>
        <p:xfrm>
          <a:off x="3851275" y="1341438"/>
          <a:ext cx="5113338" cy="2743200"/>
        </p:xfrm>
        <a:graphic>
          <a:graphicData uri="http://schemas.openxmlformats.org/drawingml/2006/table">
            <a:tbl>
              <a:tblPr/>
              <a:tblGrid>
                <a:gridCol w="511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地址总线：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~A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行地址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列地址选择：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RAS#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CAS#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读写控制：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WE#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数据输入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输出：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OUT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659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3382963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3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</a:t>
            </a:r>
            <a:r>
              <a:rPr lang="en-US" altLang="zh-CN" smtClean="0">
                <a:solidFill>
                  <a:srgbClr val="A50021"/>
                </a:solidFill>
              </a:rPr>
              <a:t>Intel 2164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01750"/>
            <a:ext cx="8424863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8175" y="3141663"/>
            <a:ext cx="4751388" cy="936625"/>
            <a:chOff x="1202" y="1979"/>
            <a:chExt cx="2993" cy="590"/>
          </a:xfrm>
        </p:grpSpPr>
        <p:sp>
          <p:nvSpPr>
            <p:cNvPr id="28677" name="Line 6"/>
            <p:cNvSpPr>
              <a:spLocks noChangeShapeType="1"/>
            </p:cNvSpPr>
            <p:nvPr/>
          </p:nvSpPr>
          <p:spPr bwMode="auto">
            <a:xfrm>
              <a:off x="1202" y="2354"/>
              <a:ext cx="136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78" name="Line 7"/>
            <p:cNvSpPr>
              <a:spLocks noChangeShapeType="1"/>
            </p:cNvSpPr>
            <p:nvPr/>
          </p:nvSpPr>
          <p:spPr bwMode="auto">
            <a:xfrm>
              <a:off x="1338" y="2348"/>
              <a:ext cx="0" cy="22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79" name="Line 8"/>
            <p:cNvSpPr>
              <a:spLocks noChangeShapeType="1"/>
            </p:cNvSpPr>
            <p:nvPr/>
          </p:nvSpPr>
          <p:spPr bwMode="auto">
            <a:xfrm>
              <a:off x="1338" y="2559"/>
              <a:ext cx="2857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80" name="Line 9"/>
            <p:cNvSpPr>
              <a:spLocks noChangeShapeType="1"/>
            </p:cNvSpPr>
            <p:nvPr/>
          </p:nvSpPr>
          <p:spPr bwMode="auto">
            <a:xfrm flipV="1">
              <a:off x="4195" y="1979"/>
              <a:ext cx="0" cy="59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200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256K×1DRAM</a:t>
            </a:r>
            <a:r>
              <a:rPr lang="zh-CN" altLang="en-US" dirty="0" smtClean="0"/>
              <a:t>的内部结构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en-US" dirty="0" smtClean="0"/>
              <a:t>RAS#</a:t>
            </a:r>
            <a:r>
              <a:rPr lang="zh-CN" altLang="en-US" dirty="0" smtClean="0"/>
              <a:t>与</a:t>
            </a:r>
            <a:r>
              <a:rPr lang="en-US" dirty="0" smtClean="0"/>
              <a:t>CAS#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5474"/>
            <a:ext cx="8662408" cy="340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95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sz="2400" dirty="0"/>
              <a:t>存储器</a:t>
            </a:r>
            <a:r>
              <a:rPr lang="zh-CN" altLang="en-US" sz="2400" dirty="0" smtClean="0"/>
              <a:t>器件</a:t>
            </a:r>
            <a:endParaRPr lang="en-US" altLang="zh-CN" sz="2400" dirty="0" smtClean="0"/>
          </a:p>
          <a:p>
            <a:pPr lvl="1" eaLnBrk="1"/>
            <a:r>
              <a:rPr lang="en-US" altLang="zh-CN" sz="2400" dirty="0" smtClean="0"/>
              <a:t>10.1</a:t>
            </a:r>
            <a:r>
              <a:rPr lang="zh-CN" altLang="en-US" sz="2400" dirty="0" smtClean="0"/>
              <a:t>节，存储器引脚</a:t>
            </a:r>
            <a:endParaRPr lang="zh-CN" altLang="en-US" sz="2400" dirty="0"/>
          </a:p>
          <a:p>
            <a:pPr eaLnBrk="1"/>
            <a:r>
              <a:rPr lang="zh-CN" altLang="en-US" sz="2400" dirty="0"/>
              <a:t>地址</a:t>
            </a:r>
            <a:r>
              <a:rPr lang="zh-CN" altLang="en-US" sz="2400" dirty="0" smtClean="0"/>
              <a:t>译码</a:t>
            </a:r>
            <a:endParaRPr lang="en-US" altLang="zh-CN" sz="2400" dirty="0" smtClean="0"/>
          </a:p>
          <a:p>
            <a:pPr lvl="1" eaLnBrk="1"/>
            <a:r>
              <a:rPr lang="zh-CN" altLang="en-US" sz="2400" dirty="0" smtClean="0"/>
              <a:t>与非门译码器、</a:t>
            </a:r>
            <a:r>
              <a:rPr lang="en-US" altLang="zh-CN" sz="2400" dirty="0" smtClean="0"/>
              <a:t>3-8</a:t>
            </a:r>
            <a:r>
              <a:rPr lang="zh-CN" altLang="en-US" sz="2400" dirty="0" smtClean="0"/>
              <a:t>译码器、</a:t>
            </a:r>
            <a:r>
              <a:rPr lang="en-US" altLang="zh-CN" sz="2400" dirty="0" smtClean="0"/>
              <a:t>2-4</a:t>
            </a:r>
            <a:r>
              <a:rPr lang="zh-CN" altLang="en-US" sz="2400" dirty="0" smtClean="0"/>
              <a:t>译码器</a:t>
            </a:r>
            <a:endParaRPr lang="en-US" altLang="zh-CN" sz="2400" dirty="0"/>
          </a:p>
          <a:p>
            <a:pPr eaLnBrk="1"/>
            <a:r>
              <a:rPr lang="en-US" altLang="zh-CN" sz="2400" dirty="0" smtClean="0"/>
              <a:t>8088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80188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eaLnBrk="1"/>
            <a:r>
              <a:rPr lang="en-US" altLang="zh-CN" sz="2400" dirty="0" smtClean="0"/>
              <a:t>8086~80386SX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eaLnBrk="1"/>
            <a:r>
              <a:rPr lang="en-US" altLang="zh-CN" sz="2400" dirty="0" smtClean="0"/>
              <a:t>80386DX~80486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eaLnBrk="1"/>
            <a:r>
              <a:rPr lang="en-US" altLang="zh-CN" sz="2400" dirty="0" smtClean="0"/>
              <a:t>Pentium~Core2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位）存储器接口</a:t>
            </a:r>
            <a:endParaRPr lang="en-US" altLang="zh-CN" sz="2400" dirty="0" smtClean="0"/>
          </a:p>
          <a:p>
            <a:pPr lvl="1" eaLnBrk="1"/>
            <a:r>
              <a:rPr lang="zh-CN" altLang="en-US" sz="2400" dirty="0"/>
              <a:t>了解</a:t>
            </a:r>
            <a:r>
              <a:rPr lang="en-US" altLang="zh-CN" sz="2400" dirty="0"/>
              <a:t>8086~Core2</a:t>
            </a:r>
            <a:r>
              <a:rPr lang="zh-CN" altLang="en-US" sz="2400" dirty="0"/>
              <a:t>的存储器组织</a:t>
            </a:r>
            <a:r>
              <a:rPr lang="zh-CN" altLang="en-US" sz="2400" dirty="0" smtClean="0"/>
              <a:t>方式</a:t>
            </a:r>
            <a:endParaRPr lang="en-US" altLang="zh-CN" sz="2400" dirty="0"/>
          </a:p>
          <a:p>
            <a:pPr eaLnBrk="1"/>
            <a:r>
              <a:rPr lang="en-US" altLang="zh-CN" sz="2400" dirty="0" smtClean="0"/>
              <a:t>DRAM</a:t>
            </a:r>
          </a:p>
          <a:p>
            <a:pPr lvl="1" eaLnBrk="1"/>
            <a:r>
              <a:rPr lang="zh-CN" altLang="en-US" sz="2400" dirty="0" smtClean="0"/>
              <a:t>了解</a:t>
            </a:r>
            <a:r>
              <a:rPr lang="en-US" altLang="zh-CN" sz="2400" dirty="0" smtClean="0"/>
              <a:t>RAS#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CAS#</a:t>
            </a:r>
            <a:r>
              <a:rPr lang="zh-CN" altLang="en-US" sz="2400" dirty="0" smtClean="0"/>
              <a:t>引脚的作用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zh-CN" altLang="en-US" dirty="0" smtClean="0"/>
              <a:t>习题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，习题</a:t>
            </a:r>
            <a:r>
              <a:rPr lang="en-US" altLang="zh-CN" dirty="0" smtClean="0"/>
              <a:t>21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45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存储器器件的引脚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222750"/>
            <a:ext cx="8713787" cy="1943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The number of </a:t>
            </a:r>
            <a:r>
              <a:rPr lang="en-US" altLang="zh-CN" sz="2400" smtClean="0">
                <a:solidFill>
                  <a:srgbClr val="FF0000"/>
                </a:solidFill>
              </a:rPr>
              <a:t>address pins</a:t>
            </a:r>
            <a:r>
              <a:rPr lang="en-US" altLang="zh-CN" sz="2400" smtClean="0"/>
              <a:t> is related to </a:t>
            </a:r>
            <a:r>
              <a:rPr lang="en-US" altLang="zh-CN" sz="2400" smtClean="0">
                <a:solidFill>
                  <a:srgbClr val="FF0000"/>
                </a:solidFill>
              </a:rPr>
              <a:t>the number of </a:t>
            </a:r>
            <a:r>
              <a:rPr lang="en-US" altLang="zh-CN" sz="2400" i="1" smtClean="0">
                <a:solidFill>
                  <a:srgbClr val="FF0000"/>
                </a:solidFill>
              </a:rPr>
              <a:t>memory locations</a:t>
            </a:r>
            <a:r>
              <a:rPr lang="en-US" altLang="zh-CN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Common sizes are </a:t>
            </a:r>
            <a:r>
              <a:rPr lang="en-US" altLang="zh-CN" sz="2400" b="0" smtClean="0"/>
              <a:t>1M </a:t>
            </a:r>
            <a:r>
              <a:rPr lang="en-US" altLang="zh-CN" sz="2400" smtClean="0"/>
              <a:t>to </a:t>
            </a:r>
            <a:r>
              <a:rPr lang="en-US" altLang="zh-CN" sz="2400" b="0" smtClean="0"/>
              <a:t>64GB </a:t>
            </a:r>
            <a:r>
              <a:rPr lang="en-US" altLang="zh-CN" sz="2400" smtClean="0"/>
              <a:t>locations.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Therefore, between 20 and 36 address pins are present.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268413"/>
            <a:ext cx="6408737" cy="2392362"/>
          </a:xfrm>
          <a:noFill/>
        </p:spPr>
      </p:pic>
    </p:spTree>
    <p:extLst>
      <p:ext uri="{BB962C8B-B14F-4D97-AF65-F5344CB8AC3E}">
        <p14:creationId xmlns:p14="http://schemas.microsoft.com/office/powerpoint/2010/main" val="29865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存储器器件的引脚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005263"/>
            <a:ext cx="8713787" cy="2592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The number of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en-US" altLang="zh-CN" sz="2400" dirty="0" smtClean="0"/>
              <a:t> pins is related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size of the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memory location</a:t>
            </a:r>
            <a:r>
              <a:rPr lang="en-US" altLang="zh-CN" sz="2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For example, an 8-bit wide (byte-wide) memory device has </a:t>
            </a:r>
            <a:r>
              <a:rPr lang="en-US" altLang="zh-CN" sz="2400" b="0" dirty="0" smtClean="0"/>
              <a:t>8 </a:t>
            </a:r>
            <a:r>
              <a:rPr lang="en-US" altLang="zh-CN" sz="2400" dirty="0" smtClean="0"/>
              <a:t>data pins.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Catalog listing of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1K X 8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indicate a byte addressable 8K memory.</a:t>
            </a:r>
          </a:p>
        </p:txBody>
      </p:sp>
      <p:pic>
        <p:nvPicPr>
          <p:cNvPr id="20484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268413"/>
            <a:ext cx="6408737" cy="2392362"/>
          </a:xfrm>
          <a:noFill/>
        </p:spPr>
      </p:pic>
    </p:spTree>
    <p:extLst>
      <p:ext uri="{BB962C8B-B14F-4D97-AF65-F5344CB8AC3E}">
        <p14:creationId xmlns:p14="http://schemas.microsoft.com/office/powerpoint/2010/main" val="2027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存储器器件的引脚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076700"/>
            <a:ext cx="8713787" cy="2376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Each memory device has at least one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chip select </a:t>
            </a:r>
            <a:r>
              <a:rPr lang="en-US" altLang="zh-CN" sz="2400" dirty="0" smtClean="0">
                <a:solidFill>
                  <a:srgbClr val="FF0000"/>
                </a:solidFill>
              </a:rPr>
              <a:t>(CS)</a:t>
            </a:r>
            <a:r>
              <a:rPr lang="en-US" altLang="zh-CN" sz="2400" dirty="0" smtClean="0"/>
              <a:t> or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chip enable </a:t>
            </a:r>
            <a:r>
              <a:rPr lang="en-US" altLang="zh-CN" sz="2400" dirty="0" smtClean="0">
                <a:solidFill>
                  <a:srgbClr val="FF0000"/>
                </a:solidFill>
              </a:rPr>
              <a:t>(CE)</a:t>
            </a:r>
            <a:r>
              <a:rPr lang="en-US" altLang="zh-CN" sz="2400" dirty="0" smtClean="0"/>
              <a:t> pin that enables the memory device.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This enables read and/or write operations.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If more than one are present, then all must be 0 in order to perform a read or write.</a:t>
            </a: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125538"/>
            <a:ext cx="6511925" cy="2455862"/>
          </a:xfrm>
          <a:noFill/>
        </p:spPr>
      </p:pic>
    </p:spTree>
    <p:extLst>
      <p:ext uri="{BB962C8B-B14F-4D97-AF65-F5344CB8AC3E}">
        <p14:creationId xmlns:p14="http://schemas.microsoft.com/office/powerpoint/2010/main" val="12797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存储器器件的引脚</a:t>
            </a:r>
            <a:r>
              <a:rPr lang="zh-CN" altLang="en-US" dirty="0" smtClean="0"/>
              <a:t>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076700"/>
            <a:ext cx="8713787" cy="2376488"/>
          </a:xfrm>
        </p:spPr>
        <p:txBody>
          <a:bodyPr/>
          <a:lstStyle/>
          <a:p>
            <a:pPr eaLnBrk="1">
              <a:lnSpc>
                <a:spcPct val="80000"/>
              </a:lnSpc>
            </a:pPr>
            <a:r>
              <a:rPr lang="en-US" altLang="zh-CN" sz="2400" dirty="0" smtClean="0"/>
              <a:t>ROM</a:t>
            </a:r>
          </a:p>
          <a:p>
            <a:pPr lvl="1" eaLnBrk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OE#</a:t>
            </a:r>
            <a:r>
              <a:rPr lang="zh-CN" altLang="en-US" sz="2400" dirty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/>
              <a:t>or </a:t>
            </a:r>
            <a:r>
              <a:rPr lang="en-US" altLang="zh-CN" sz="2400" dirty="0" smtClean="0">
                <a:solidFill>
                  <a:srgbClr val="C00000"/>
                </a:solidFill>
              </a:rPr>
              <a:t>G#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pPr eaLnBrk="1">
              <a:lnSpc>
                <a:spcPct val="80000"/>
              </a:lnSpc>
            </a:pPr>
            <a:endParaRPr lang="en-US" altLang="zh-CN" sz="2400" dirty="0" smtClean="0"/>
          </a:p>
          <a:p>
            <a:pPr eaLnBrk="1">
              <a:lnSpc>
                <a:spcPct val="80000"/>
              </a:lnSpc>
            </a:pPr>
            <a:r>
              <a:rPr lang="en-US" altLang="zh-CN" sz="2400" dirty="0" smtClean="0"/>
              <a:t>RAM</a:t>
            </a:r>
          </a:p>
          <a:p>
            <a:pPr lvl="1" eaLnBrk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OE# </a:t>
            </a:r>
            <a:r>
              <a:rPr lang="en-US" altLang="zh-CN" sz="2400" dirty="0" smtClean="0"/>
              <a:t>and </a:t>
            </a:r>
            <a:r>
              <a:rPr lang="en-US" altLang="zh-CN" sz="2400" dirty="0" smtClean="0">
                <a:solidFill>
                  <a:srgbClr val="C00000"/>
                </a:solidFill>
              </a:rPr>
              <a:t>WE#</a:t>
            </a:r>
          </a:p>
          <a:p>
            <a:pPr lvl="1" eaLnBrk="1">
              <a:lnSpc>
                <a:spcPct val="8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R/W#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125538"/>
            <a:ext cx="6511925" cy="2455862"/>
          </a:xfrm>
          <a:noFill/>
        </p:spPr>
      </p:pic>
    </p:spTree>
    <p:extLst>
      <p:ext uri="{BB962C8B-B14F-4D97-AF65-F5344CB8AC3E}">
        <p14:creationId xmlns:p14="http://schemas.microsoft.com/office/powerpoint/2010/main" val="25089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存储器中的数据组织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25193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存储字：</a:t>
            </a:r>
            <a:r>
              <a:rPr lang="zh-CN" altLang="en-US" smtClean="0"/>
              <a:t>计算机系统中，作为一个整体一次存放和取出内存储器的数据称为“存储字”。</a:t>
            </a:r>
          </a:p>
          <a:p>
            <a:pPr eaLnBrk="1" hangingPunct="1"/>
            <a:r>
              <a:rPr lang="zh-CN" altLang="en-US" smtClean="0">
                <a:solidFill>
                  <a:srgbClr val="CC0000"/>
                </a:solidFill>
              </a:rPr>
              <a:t>字节编址：</a:t>
            </a:r>
            <a:r>
              <a:rPr lang="zh-CN" altLang="en-US" smtClean="0"/>
              <a:t>一个存储地址对应一个</a:t>
            </a:r>
            <a:r>
              <a:rPr lang="en-US" altLang="zh-CN" smtClean="0"/>
              <a:t>8</a:t>
            </a:r>
            <a:r>
              <a:rPr lang="zh-CN" altLang="en-US" smtClean="0"/>
              <a:t>位存储单元。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Intel x86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/>
              <a:t>低地址，低字节</a:t>
            </a:r>
          </a:p>
          <a:p>
            <a:pPr eaLnBrk="1" hangingPunct="1"/>
            <a:r>
              <a:rPr lang="en-US" altLang="zh-CN" smtClean="0">
                <a:solidFill>
                  <a:srgbClr val="CC0000"/>
                </a:solidFill>
              </a:rPr>
              <a:t>Motorola 680X0</a:t>
            </a:r>
            <a:r>
              <a:rPr lang="zh-CN" altLang="en-US" smtClean="0">
                <a:solidFill>
                  <a:srgbClr val="CC0000"/>
                </a:solidFill>
              </a:rPr>
              <a:t>：</a:t>
            </a:r>
            <a:r>
              <a:rPr lang="zh-CN" altLang="en-US" smtClean="0"/>
              <a:t>低地址，高字节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74738" y="3644900"/>
            <a:ext cx="6089650" cy="2952750"/>
            <a:chOff x="295" y="2296"/>
            <a:chExt cx="3836" cy="1860"/>
          </a:xfrm>
        </p:grpSpPr>
        <p:pic>
          <p:nvPicPr>
            <p:cNvPr id="174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2296"/>
              <a:ext cx="1841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Text Box 5"/>
            <p:cNvSpPr txBox="1">
              <a:spLocks noChangeArrowheads="1"/>
            </p:cNvSpPr>
            <p:nvPr/>
          </p:nvSpPr>
          <p:spPr bwMode="auto">
            <a:xfrm>
              <a:off x="295" y="2581"/>
              <a:ext cx="167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32</a:t>
              </a:r>
              <a:r>
                <a:rPr lang="zh-CN" altLang="en-US"/>
                <a:t>位存储字</a:t>
              </a:r>
              <a:r>
                <a:rPr lang="en-US" altLang="zh-CN"/>
                <a:t>12345678H</a:t>
              </a:r>
              <a:r>
                <a:rPr lang="zh-CN" altLang="en-US"/>
                <a:t>在内存中的存放情况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372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存储器器件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地址译码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 smtClean="0"/>
              <a:t>8088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80188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8086~80386SX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80386DX~80486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zh-CN" altLang="en-US" dirty="0"/>
              <a:t>）存储器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Pentium~Core2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位）存储器接口</a:t>
            </a:r>
            <a:endParaRPr lang="en-US" altLang="zh-CN" dirty="0" smtClean="0"/>
          </a:p>
          <a:p>
            <a:pPr eaLnBrk="1"/>
            <a:r>
              <a:rPr lang="en-US" altLang="zh-CN" dirty="0" smtClean="0"/>
              <a:t>DRAM</a:t>
            </a:r>
            <a:endParaRPr lang="en-US" altLang="zh-CN" dirty="0"/>
          </a:p>
          <a:p>
            <a:pPr eaLnBrk="1"/>
            <a:endParaRPr lang="en-US" altLang="zh-CN" dirty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存储芯片结构与译码方式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3850" y="1125538"/>
            <a:ext cx="5113338" cy="2808287"/>
            <a:chOff x="1292" y="663"/>
            <a:chExt cx="3221" cy="1769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1292" y="663"/>
            <a:ext cx="3221" cy="1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位图图像" r:id="rId3" imgW="4114286" imgH="2066667" progId="Paint.Picture">
                    <p:embed/>
                  </p:oleObj>
                </mc:Choice>
                <mc:Fallback>
                  <p:oleObj name="位图图像" r:id="rId3" imgW="4114286" imgH="20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663"/>
                          <a:ext cx="3221" cy="1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Text Box 10"/>
            <p:cNvSpPr txBox="1">
              <a:spLocks noChangeArrowheads="1"/>
            </p:cNvSpPr>
            <p:nvPr/>
          </p:nvSpPr>
          <p:spPr bwMode="auto">
            <a:xfrm>
              <a:off x="1620" y="131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1800"/>
                <a:t>器</a:t>
              </a:r>
            </a:p>
          </p:txBody>
        </p:sp>
        <p:sp>
          <p:nvSpPr>
            <p:cNvPr id="2058" name="Text Box 11"/>
            <p:cNvSpPr txBox="1">
              <a:spLocks noChangeArrowheads="1"/>
            </p:cNvSpPr>
            <p:nvPr/>
          </p:nvSpPr>
          <p:spPr bwMode="auto">
            <a:xfrm>
              <a:off x="3903" y="132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sz="1800"/>
                <a:t>器</a:t>
              </a:r>
            </a:p>
          </p:txBody>
        </p:sp>
      </p:grpSp>
      <p:pic>
        <p:nvPicPr>
          <p:cNvPr id="1742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052513"/>
            <a:ext cx="263683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5650" y="3357563"/>
            <a:ext cx="5957888" cy="3284537"/>
            <a:chOff x="476" y="2115"/>
            <a:chExt cx="3753" cy="2069"/>
          </a:xfrm>
        </p:grpSpPr>
        <p:sp>
          <p:nvSpPr>
            <p:cNvPr id="2055" name="Text Box 13"/>
            <p:cNvSpPr txBox="1">
              <a:spLocks noChangeArrowheads="1"/>
            </p:cNvSpPr>
            <p:nvPr/>
          </p:nvSpPr>
          <p:spPr bwMode="auto">
            <a:xfrm>
              <a:off x="476" y="3566"/>
              <a:ext cx="172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33CC"/>
                  </a:solidFill>
                </a:rPr>
                <a:t>双译码</a:t>
              </a:r>
              <a:r>
                <a:rPr lang="zh-CN" altLang="en-US"/>
                <a:t>可以简化译码电路和驱动电路。</a:t>
              </a:r>
            </a:p>
          </p:txBody>
        </p:sp>
        <p:pic>
          <p:nvPicPr>
            <p:cNvPr id="2056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2115"/>
              <a:ext cx="2029" cy="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4268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8916</TotalTime>
  <Words>860</Words>
  <Application>Microsoft Office PowerPoint</Application>
  <PresentationFormat>全屏显示(4:3)</PresentationFormat>
  <Paragraphs>142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Times New Roman</vt:lpstr>
      <vt:lpstr>默认设计模板</vt:lpstr>
      <vt:lpstr>2_默认设计模板</vt:lpstr>
      <vt:lpstr>位图图像</vt:lpstr>
      <vt:lpstr>第10章     存储器接口</vt:lpstr>
      <vt:lpstr>本章内容</vt:lpstr>
      <vt:lpstr>存储器器件的引脚</vt:lpstr>
      <vt:lpstr>存储器器件的引脚（续1）</vt:lpstr>
      <vt:lpstr>存储器器件的引脚（续2）</vt:lpstr>
      <vt:lpstr>存储器器件的引脚（续3）</vt:lpstr>
      <vt:lpstr>存储器中的数据组织</vt:lpstr>
      <vt:lpstr>本章内容</vt:lpstr>
      <vt:lpstr>存储芯片结构与译码方式</vt:lpstr>
      <vt:lpstr>片内地址 vs. 片外地址</vt:lpstr>
      <vt:lpstr>地址译码技术</vt:lpstr>
      <vt:lpstr>本章内容</vt:lpstr>
      <vt:lpstr>8088存储系统（512KB）</vt:lpstr>
      <vt:lpstr>本章内容</vt:lpstr>
      <vt:lpstr>8086存储系统</vt:lpstr>
      <vt:lpstr>本章内容</vt:lpstr>
      <vt:lpstr>80386DX~80486的存储器组织</vt:lpstr>
      <vt:lpstr>本章内容</vt:lpstr>
      <vt:lpstr>Pentium~Core2的存储器组织</vt:lpstr>
      <vt:lpstr>本章内容</vt:lpstr>
      <vt:lpstr>DRAM芯片</vt:lpstr>
      <vt:lpstr>DRAM芯片Intel 2164A</vt:lpstr>
      <vt:lpstr>DRAM芯片Intel 2164</vt:lpstr>
      <vt:lpstr>256K×1DRAM的内部结构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1855</cp:revision>
  <dcterms:created xsi:type="dcterms:W3CDTF">2002-09-19T14:32:54Z</dcterms:created>
  <dcterms:modified xsi:type="dcterms:W3CDTF">2020-09-16T00:54:46Z</dcterms:modified>
</cp:coreProperties>
</file>