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504" r:id="rId2"/>
    <p:sldId id="505" r:id="rId3"/>
    <p:sldId id="625" r:id="rId4"/>
    <p:sldId id="624" r:id="rId5"/>
    <p:sldId id="628" r:id="rId6"/>
    <p:sldId id="626" r:id="rId7"/>
    <p:sldId id="629" r:id="rId8"/>
    <p:sldId id="627" r:id="rId9"/>
    <p:sldId id="623" r:id="rId10"/>
    <p:sldId id="513" r:id="rId1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8000"/>
    <a:srgbClr val="CC00CC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2047" autoAdjust="0"/>
  </p:normalViewPr>
  <p:slideViewPr>
    <p:cSldViewPr>
      <p:cViewPr varScale="1">
        <p:scale>
          <a:sx n="89" d="100"/>
          <a:sy n="89" d="100"/>
        </p:scale>
        <p:origin x="20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74F257</a:t>
            </a:r>
            <a:r>
              <a:rPr lang="zh-CN" altLang="en-US" dirty="0" smtClean="0"/>
              <a:t>：四个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的数据选择器（三态、同相）。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79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13</a:t>
            </a:r>
            <a:r>
              <a:rPr lang="zh-CN" altLang="en-US" sz="4000" dirty="0" smtClean="0"/>
              <a:t>章  直接存储器存取及</a:t>
            </a:r>
            <a:r>
              <a:rPr lang="en-US" altLang="zh-CN" sz="4000" dirty="0" smtClean="0"/>
              <a:t>DMA</a:t>
            </a:r>
            <a:r>
              <a:rPr lang="zh-CN" altLang="en-US" sz="4000" dirty="0" smtClean="0"/>
              <a:t>控制</a:t>
            </a:r>
            <a:r>
              <a:rPr lang="en-US" altLang="zh-CN" sz="4000" dirty="0" smtClean="0"/>
              <a:t>I/O</a:t>
            </a:r>
            <a:endParaRPr lang="zh-CN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王行甫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r>
              <a:rPr kumimoji="1" lang="en-US" altLang="zh-CN" sz="2800" b="1" smtClean="0"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/>
              <a:t>习题</a:t>
            </a:r>
            <a:r>
              <a:rPr lang="en-US" altLang="zh-CN" sz="2400" dirty="0" smtClean="0"/>
              <a:t>9</a:t>
            </a:r>
            <a:r>
              <a:rPr lang="zh-CN" altLang="en-US" sz="240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基本</a:t>
            </a:r>
            <a:r>
              <a:rPr lang="en-US" altLang="zh-CN" dirty="0" smtClean="0">
                <a:solidFill>
                  <a:srgbClr val="CC0000"/>
                </a:solidFill>
              </a:rPr>
              <a:t>DMA</a:t>
            </a:r>
            <a:r>
              <a:rPr lang="zh-CN" altLang="en-US" dirty="0" smtClean="0">
                <a:solidFill>
                  <a:srgbClr val="CC0000"/>
                </a:solidFill>
              </a:rPr>
              <a:t>操作</a:t>
            </a:r>
          </a:p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8237A DMA</a:t>
            </a:r>
            <a:r>
              <a:rPr lang="zh-CN" altLang="en-US" dirty="0" smtClean="0">
                <a:solidFill>
                  <a:srgbClr val="008000"/>
                </a:solidFill>
              </a:rPr>
              <a:t>控制器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共享总线操作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磁盘存储系统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rgbClr val="008000"/>
                </a:solidFill>
              </a:rPr>
              <a:t>视频显示器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47260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DMA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Direct Memory Access</a:t>
            </a:r>
            <a:r>
              <a:rPr lang="zh-CN" altLang="en-US" dirty="0" smtClean="0">
                <a:solidFill>
                  <a:srgbClr val="C00000"/>
                </a:solidFill>
              </a:rPr>
              <a:t>）：直接存储器存取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smtClean="0"/>
              <a:t>DMA</a:t>
            </a:r>
            <a:r>
              <a:rPr lang="zh-CN" altLang="en-US" dirty="0" smtClean="0"/>
              <a:t>允许数据在存储器和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设备之间传输，该速率仅受系统中</a:t>
            </a:r>
            <a:r>
              <a:rPr lang="zh-CN" altLang="en-US" dirty="0" smtClean="0">
                <a:solidFill>
                  <a:srgbClr val="0000CC"/>
                </a:solidFill>
              </a:rPr>
              <a:t>存储器器件</a:t>
            </a:r>
            <a:r>
              <a:rPr lang="zh-CN" altLang="en-US" dirty="0" smtClean="0"/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DMA</a:t>
            </a:r>
            <a:r>
              <a:rPr lang="zh-CN" altLang="en-US" dirty="0" smtClean="0">
                <a:solidFill>
                  <a:srgbClr val="0000CC"/>
                </a:solidFill>
              </a:rPr>
              <a:t>控制器</a:t>
            </a:r>
            <a:r>
              <a:rPr lang="zh-CN" altLang="en-US" dirty="0" smtClean="0"/>
              <a:t>的速度限制。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当前</a:t>
            </a:r>
            <a:r>
              <a:rPr lang="zh-CN" altLang="en-US" dirty="0" smtClean="0"/>
              <a:t>高速</a:t>
            </a:r>
            <a:r>
              <a:rPr lang="en-US" altLang="zh-CN" dirty="0"/>
              <a:t>RAM</a:t>
            </a:r>
            <a:r>
              <a:rPr lang="zh-CN" altLang="en-US" dirty="0" smtClean="0"/>
              <a:t>存储器件的支持下，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传输速率可达</a:t>
            </a:r>
            <a:r>
              <a:rPr lang="en-US" altLang="zh-CN" dirty="0" smtClean="0">
                <a:solidFill>
                  <a:srgbClr val="0000CC"/>
                </a:solidFill>
              </a:rPr>
              <a:t>33~150MB/s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DMA</a:t>
            </a:r>
            <a:r>
              <a:rPr lang="zh-CN" altLang="en-US" dirty="0" smtClean="0"/>
              <a:t>的用途很多，常见的是：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刷新，视频显示刷新屏幕，磁盘存储器系统读写，高速存储器与</a:t>
            </a:r>
            <a:r>
              <a:rPr lang="zh-CN" altLang="en-US" dirty="0"/>
              <a:t>存储器</a:t>
            </a:r>
            <a:r>
              <a:rPr lang="zh-CN" altLang="en-US" dirty="0" smtClean="0"/>
              <a:t>之间的数据传输。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04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微处理器的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HLDA</a:t>
            </a:r>
            <a:r>
              <a:rPr lang="zh-CN" altLang="en-US" dirty="0" smtClean="0"/>
              <a:t>时序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2448272"/>
          </a:xfrm>
        </p:spPr>
        <p:txBody>
          <a:bodyPr/>
          <a:lstStyle/>
          <a:p>
            <a:r>
              <a:rPr lang="zh-CN" altLang="en-US" dirty="0" smtClean="0"/>
              <a:t>在基于微处理器的系统中，有两个控制信号用于请求和响应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传输。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HOLD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HOLDA</a:t>
            </a:r>
          </a:p>
          <a:p>
            <a:endParaRPr lang="en-US" dirty="0"/>
          </a:p>
          <a:p>
            <a:r>
              <a:rPr lang="en-US" dirty="0" smtClean="0"/>
              <a:t>HOLD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HOLDA</a:t>
            </a:r>
            <a:r>
              <a:rPr lang="zh-CN" altLang="en-US" dirty="0" smtClean="0"/>
              <a:t>的典型时序图：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7888876" cy="24482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754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DMA</a:t>
            </a:r>
            <a:r>
              <a:rPr lang="zh-CN" altLang="en-US" dirty="0" smtClean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</a:rPr>
              <a:t>DMA</a:t>
            </a:r>
            <a:r>
              <a:rPr lang="zh-CN" altLang="en-US" sz="2400" dirty="0" smtClean="0">
                <a:solidFill>
                  <a:srgbClr val="C00000"/>
                </a:solidFill>
              </a:rPr>
              <a:t>读：</a:t>
            </a:r>
            <a:r>
              <a:rPr lang="zh-CN" altLang="en-US" sz="2400" dirty="0" smtClean="0"/>
              <a:t>数据从存储器到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设备。</a:t>
            </a:r>
            <a:endParaRPr lang="en-US" altLang="zh-CN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DMA</a:t>
            </a:r>
            <a:r>
              <a:rPr lang="zh-CN" altLang="en-US" sz="2400" dirty="0" smtClean="0">
                <a:solidFill>
                  <a:srgbClr val="C00000"/>
                </a:solidFill>
              </a:rPr>
              <a:t>写：</a:t>
            </a:r>
            <a:r>
              <a:rPr lang="zh-CN" altLang="en-US" sz="2400" dirty="0" smtClean="0"/>
              <a:t>数据从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设备到存储器。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DMA</a:t>
            </a:r>
            <a:r>
              <a:rPr lang="zh-CN" altLang="en-US" sz="2400" dirty="0" smtClean="0"/>
              <a:t>读写操作中，存储器和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设备均被控制，这也是系统包含</a:t>
            </a:r>
            <a:r>
              <a:rPr lang="zh-CN" altLang="en-US" sz="2400" dirty="0" smtClean="0">
                <a:solidFill>
                  <a:srgbClr val="0000CC"/>
                </a:solidFill>
              </a:rPr>
              <a:t>独立的存储器与</a:t>
            </a:r>
            <a:r>
              <a:rPr lang="en-US" altLang="zh-CN" sz="2400" dirty="0" smtClean="0">
                <a:solidFill>
                  <a:srgbClr val="0000CC"/>
                </a:solidFill>
              </a:rPr>
              <a:t>I/O</a:t>
            </a:r>
            <a:r>
              <a:rPr lang="zh-CN" altLang="en-US" sz="2400" dirty="0" smtClean="0">
                <a:solidFill>
                  <a:srgbClr val="0000CC"/>
                </a:solidFill>
              </a:rPr>
              <a:t>控制信号</a:t>
            </a:r>
            <a:r>
              <a:rPr lang="zh-CN" altLang="en-US" sz="2400" dirty="0" smtClean="0"/>
              <a:t>的原因。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DMA</a:t>
            </a:r>
            <a:r>
              <a:rPr lang="zh-CN" altLang="en-US" sz="2400" dirty="0" smtClean="0">
                <a:solidFill>
                  <a:srgbClr val="C00000"/>
                </a:solidFill>
              </a:rPr>
              <a:t>读</a:t>
            </a:r>
            <a:r>
              <a:rPr lang="zh-CN" altLang="en-US" sz="2400" dirty="0" smtClean="0"/>
              <a:t>使得</a:t>
            </a:r>
            <a:r>
              <a:rPr lang="en-US" altLang="zh-CN" sz="2400" dirty="0" smtClean="0"/>
              <a:t>MRDC#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IOWC#</a:t>
            </a:r>
            <a:r>
              <a:rPr lang="zh-CN" altLang="en-US" sz="2400" dirty="0" smtClean="0"/>
              <a:t>同时被激活。</a:t>
            </a:r>
            <a:endParaRPr lang="en-US" altLang="zh-CN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DMA</a:t>
            </a:r>
            <a:r>
              <a:rPr lang="zh-CN" altLang="en-US" sz="2400" dirty="0" smtClean="0">
                <a:solidFill>
                  <a:srgbClr val="C00000"/>
                </a:solidFill>
              </a:rPr>
              <a:t>写</a:t>
            </a:r>
            <a:r>
              <a:rPr lang="zh-CN" altLang="en-US" sz="2400" dirty="0" smtClean="0"/>
              <a:t>使得</a:t>
            </a:r>
            <a:r>
              <a:rPr lang="en-US" altLang="zh-CN" sz="2400" dirty="0" smtClean="0"/>
              <a:t>MWTC#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IORC#</a:t>
            </a:r>
            <a:r>
              <a:rPr lang="zh-CN" altLang="en-US" sz="2400" dirty="0" smtClean="0"/>
              <a:t>同时被激活。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除</a:t>
            </a:r>
            <a:r>
              <a:rPr lang="en-US" altLang="zh-CN" sz="2400" dirty="0" smtClean="0"/>
              <a:t>8086/8088</a:t>
            </a:r>
            <a:r>
              <a:rPr lang="zh-CN" altLang="en-US" sz="2400" dirty="0" smtClean="0"/>
              <a:t>系统外，</a:t>
            </a:r>
            <a:r>
              <a:rPr lang="en-US" altLang="zh-CN" sz="2400" dirty="0" smtClean="0"/>
              <a:t>Intel</a:t>
            </a:r>
            <a:r>
              <a:rPr lang="zh-CN" altLang="en-US" sz="2400" dirty="0" smtClean="0"/>
              <a:t>系列所有微处理器都具有这些控制总线信号。</a:t>
            </a:r>
            <a:endParaRPr lang="en-US" altLang="zh-CN" sz="2400" dirty="0" smtClean="0"/>
          </a:p>
          <a:p>
            <a:pPr lvl="1"/>
            <a:r>
              <a:rPr lang="en-US" sz="2400" dirty="0"/>
              <a:t>8086/8088</a:t>
            </a:r>
            <a:r>
              <a:rPr lang="zh-CN" altLang="en-US" sz="2400" dirty="0"/>
              <a:t>需要用系统控制器或相似电路来</a:t>
            </a:r>
            <a:r>
              <a:rPr lang="zh-CN" altLang="en-US" sz="2400" dirty="0" smtClean="0"/>
              <a:t>产生这些控制信号。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78422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DMA</a:t>
            </a:r>
            <a:r>
              <a:rPr lang="zh-CN" altLang="en-US" sz="4000" dirty="0" smtClean="0"/>
              <a:t>环境中产生系统控制信号的电路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en-US" dirty="0" smtClean="0"/>
              <a:t>8086/8088</a:t>
            </a:r>
            <a:r>
              <a:rPr lang="zh-CN" altLang="en-US" dirty="0" smtClean="0"/>
              <a:t>系统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4609"/>
            <a:ext cx="8424936" cy="49507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992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DMA</a:t>
            </a:r>
            <a:r>
              <a:rPr lang="zh-CN" altLang="en-US" dirty="0"/>
              <a:t>定义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</a:t>
            </a:r>
            <a:r>
              <a:rPr lang="zh-CN" altLang="en-US" dirty="0"/>
              <a:t>控制器为存储器提供</a:t>
            </a:r>
            <a:r>
              <a:rPr lang="zh-CN" altLang="en-US" dirty="0">
                <a:solidFill>
                  <a:srgbClr val="C00000"/>
                </a:solidFill>
              </a:rPr>
              <a:t>地址</a:t>
            </a:r>
            <a:r>
              <a:rPr lang="zh-CN" altLang="en-US" dirty="0"/>
              <a:t>，以及用于选择</a:t>
            </a:r>
            <a:r>
              <a:rPr lang="en-US" altLang="zh-CN" dirty="0"/>
              <a:t>I/O</a:t>
            </a:r>
            <a:r>
              <a:rPr lang="zh-CN" altLang="en-US" dirty="0"/>
              <a:t>设备的</a:t>
            </a:r>
            <a:r>
              <a:rPr lang="en-US" altLang="zh-CN" dirty="0">
                <a:solidFill>
                  <a:srgbClr val="C00000"/>
                </a:solidFill>
              </a:rPr>
              <a:t>DACK#</a:t>
            </a:r>
            <a:r>
              <a:rPr lang="zh-CN" altLang="en-US" dirty="0">
                <a:solidFill>
                  <a:srgbClr val="C00000"/>
                </a:solidFill>
              </a:rPr>
              <a:t>信号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数据传输速度有存储器件或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控制器的速度来决定。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如果存储器的速度为</a:t>
            </a:r>
            <a:r>
              <a:rPr lang="en-US" altLang="zh-CN" dirty="0" smtClean="0"/>
              <a:t>50ns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DMA</a:t>
            </a:r>
            <a:r>
              <a:rPr lang="zh-CN" altLang="en-US" dirty="0" smtClean="0"/>
              <a:t>的速度最多为</a:t>
            </a:r>
            <a:r>
              <a:rPr lang="en-US" altLang="zh-CN" dirty="0" smtClean="0"/>
              <a:t>20MB.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DMA</a:t>
            </a:r>
            <a:r>
              <a:rPr lang="zh-CN" altLang="en-US" dirty="0" smtClean="0"/>
              <a:t>控制器以最大</a:t>
            </a:r>
            <a:r>
              <a:rPr lang="en-US" altLang="zh-CN" dirty="0" smtClean="0"/>
              <a:t>15MHz</a:t>
            </a:r>
            <a:r>
              <a:rPr lang="zh-CN" altLang="en-US" dirty="0"/>
              <a:t>速率</a:t>
            </a:r>
            <a:r>
              <a:rPr lang="zh-CN" altLang="en-US" dirty="0" smtClean="0"/>
              <a:t>工作，且仍然使用</a:t>
            </a:r>
            <a:r>
              <a:rPr lang="en-US" altLang="zh-CN" dirty="0" smtClean="0"/>
              <a:t>50ns</a:t>
            </a:r>
            <a:r>
              <a:rPr lang="zh-CN" altLang="en-US" dirty="0" smtClean="0"/>
              <a:t>存储器，则最大传输速率为</a:t>
            </a:r>
            <a:r>
              <a:rPr lang="en-US" altLang="zh-CN" dirty="0" smtClean="0"/>
              <a:t>15MHz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0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r>
              <a:rPr lang="zh-CN" altLang="en-US" dirty="0" smtClean="0"/>
              <a:t>的发展趋势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由于现代计算机系统的数据传输向串行数据传输方式转变，</a:t>
            </a:r>
            <a:r>
              <a:rPr lang="en-US" altLang="zh-CN" dirty="0" smtClean="0"/>
              <a:t>DMA</a:t>
            </a:r>
            <a:r>
              <a:rPr lang="zh-CN" altLang="en-US" dirty="0" smtClean="0"/>
              <a:t>变得不再那么重要了？</a:t>
            </a:r>
            <a:endParaRPr lang="en-US" altLang="zh-CN" dirty="0" smtClean="0"/>
          </a:p>
          <a:p>
            <a:endParaRPr lang="en-US" dirty="0"/>
          </a:p>
          <a:p>
            <a:pPr lvl="1"/>
            <a:r>
              <a:rPr lang="en-US" dirty="0" smtClean="0"/>
              <a:t>PCI-Express</a:t>
            </a:r>
            <a:r>
              <a:rPr lang="zh-CN" altLang="en-US" dirty="0" smtClean="0"/>
              <a:t>总线是串行传输，其传输速率以超过</a:t>
            </a:r>
            <a:r>
              <a:rPr lang="en-US" altLang="zh-CN" dirty="0" smtClean="0"/>
              <a:t>DMA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r>
              <a:rPr lang="zh-CN" altLang="en-US" dirty="0" smtClean="0"/>
              <a:t>磁盘驱动的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接口采用串行传输，速率可达</a:t>
            </a:r>
            <a:r>
              <a:rPr lang="en-US" altLang="zh-CN" dirty="0" smtClean="0"/>
              <a:t>300Mbps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主板上使用串行技术的部件，采用</a:t>
            </a:r>
            <a:r>
              <a:rPr lang="en-US" altLang="zh-CN" dirty="0" smtClean="0"/>
              <a:t>PCI Express</a:t>
            </a:r>
            <a:r>
              <a:rPr lang="zh-CN" altLang="en-US" dirty="0" smtClean="0"/>
              <a:t>连接时可达</a:t>
            </a:r>
            <a:r>
              <a:rPr lang="en-US" altLang="zh-CN" dirty="0" smtClean="0"/>
              <a:t>20Gbps</a:t>
            </a:r>
            <a:r>
              <a:rPr lang="zh-CN" altLang="en-US" dirty="0" smtClean="0"/>
              <a:t>的传输速率。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3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dirty="0"/>
              <a:t>DMA</a:t>
            </a:r>
            <a:r>
              <a:rPr lang="zh-CN" altLang="en-US" dirty="0"/>
              <a:t>操作</a:t>
            </a:r>
          </a:p>
          <a:p>
            <a:pPr lvl="1"/>
            <a:r>
              <a:rPr lang="en-US" altLang="zh-CN" dirty="0" smtClean="0"/>
              <a:t>DMA</a:t>
            </a:r>
            <a:r>
              <a:rPr lang="zh-CN" altLang="en-US" dirty="0" smtClean="0"/>
              <a:t>的基本定义，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HLDA</a:t>
            </a:r>
            <a:r>
              <a:rPr lang="zh-CN" altLang="en-US" dirty="0" smtClean="0"/>
              <a:t>的典型时序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8883</TotalTime>
  <Words>433</Words>
  <Application>Microsoft Office PowerPoint</Application>
  <PresentationFormat>全屏显示(4:3)</PresentationFormat>
  <Paragraphs>57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Times New Roman</vt:lpstr>
      <vt:lpstr>默认设计模板</vt:lpstr>
      <vt:lpstr>第13章  直接存储器存取及DMA控制I/O</vt:lpstr>
      <vt:lpstr>本章内容</vt:lpstr>
      <vt:lpstr>DMA简介</vt:lpstr>
      <vt:lpstr>微处理器的HOLD和HLDA时序</vt:lpstr>
      <vt:lpstr>基本DMA定义</vt:lpstr>
      <vt:lpstr>DMA环境中产生系统控制信号的电路</vt:lpstr>
      <vt:lpstr>基本DMA定义</vt:lpstr>
      <vt:lpstr>DMA的发展趋势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admin</cp:lastModifiedBy>
  <cp:revision>1859</cp:revision>
  <dcterms:created xsi:type="dcterms:W3CDTF">2002-09-19T14:32:54Z</dcterms:created>
  <dcterms:modified xsi:type="dcterms:W3CDTF">2020-09-16T00:55:45Z</dcterms:modified>
</cp:coreProperties>
</file>