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2"/>
  </p:notesMasterIdLst>
  <p:handoutMasterIdLst>
    <p:handoutMasterId r:id="rId103"/>
  </p:handoutMasterIdLst>
  <p:sldIdLst>
    <p:sldId id="504" r:id="rId2"/>
    <p:sldId id="628" r:id="rId3"/>
    <p:sldId id="629" r:id="rId4"/>
    <p:sldId id="630" r:id="rId5"/>
    <p:sldId id="631" r:id="rId6"/>
    <p:sldId id="505" r:id="rId7"/>
    <p:sldId id="627" r:id="rId8"/>
    <p:sldId id="632" r:id="rId9"/>
    <p:sldId id="635" r:id="rId10"/>
    <p:sldId id="633" r:id="rId11"/>
    <p:sldId id="636" r:id="rId12"/>
    <p:sldId id="637" r:id="rId13"/>
    <p:sldId id="634" r:id="rId14"/>
    <p:sldId id="638" r:id="rId15"/>
    <p:sldId id="729" r:id="rId16"/>
    <p:sldId id="734" r:id="rId17"/>
    <p:sldId id="731" r:id="rId18"/>
    <p:sldId id="644" r:id="rId19"/>
    <p:sldId id="643" r:id="rId20"/>
    <p:sldId id="641" r:id="rId21"/>
    <p:sldId id="655" r:id="rId22"/>
    <p:sldId id="642" r:id="rId23"/>
    <p:sldId id="656" r:id="rId24"/>
    <p:sldId id="639" r:id="rId25"/>
    <p:sldId id="735" r:id="rId26"/>
    <p:sldId id="732" r:id="rId27"/>
    <p:sldId id="624" r:id="rId28"/>
    <p:sldId id="645" r:id="rId29"/>
    <p:sldId id="657" r:id="rId30"/>
    <p:sldId id="640" r:id="rId31"/>
    <p:sldId id="666" r:id="rId32"/>
    <p:sldId id="658" r:id="rId33"/>
    <p:sldId id="659" r:id="rId34"/>
    <p:sldId id="646" r:id="rId35"/>
    <p:sldId id="668" r:id="rId36"/>
    <p:sldId id="660" r:id="rId37"/>
    <p:sldId id="663" r:id="rId38"/>
    <p:sldId id="669" r:id="rId39"/>
    <p:sldId id="667" r:id="rId40"/>
    <p:sldId id="670" r:id="rId41"/>
    <p:sldId id="672" r:id="rId42"/>
    <p:sldId id="673" r:id="rId43"/>
    <p:sldId id="674" r:id="rId44"/>
    <p:sldId id="664" r:id="rId45"/>
    <p:sldId id="676" r:id="rId46"/>
    <p:sldId id="665" r:id="rId47"/>
    <p:sldId id="683" r:id="rId48"/>
    <p:sldId id="675" r:id="rId49"/>
    <p:sldId id="648" r:id="rId50"/>
    <p:sldId id="661" r:id="rId51"/>
    <p:sldId id="684" r:id="rId52"/>
    <p:sldId id="650" r:id="rId53"/>
    <p:sldId id="625" r:id="rId54"/>
    <p:sldId id="685" r:id="rId55"/>
    <p:sldId id="651" r:id="rId56"/>
    <p:sldId id="652" r:id="rId57"/>
    <p:sldId id="686" r:id="rId58"/>
    <p:sldId id="698" r:id="rId59"/>
    <p:sldId id="689" r:id="rId60"/>
    <p:sldId id="688" r:id="rId61"/>
    <p:sldId id="687" r:id="rId62"/>
    <p:sldId id="699" r:id="rId63"/>
    <p:sldId id="700" r:id="rId64"/>
    <p:sldId id="692" r:id="rId65"/>
    <p:sldId id="677" r:id="rId66"/>
    <p:sldId id="720" r:id="rId67"/>
    <p:sldId id="712" r:id="rId68"/>
    <p:sldId id="713" r:id="rId69"/>
    <p:sldId id="714" r:id="rId70"/>
    <p:sldId id="702" r:id="rId71"/>
    <p:sldId id="715" r:id="rId72"/>
    <p:sldId id="716" r:id="rId73"/>
    <p:sldId id="717" r:id="rId74"/>
    <p:sldId id="718" r:id="rId75"/>
    <p:sldId id="719" r:id="rId76"/>
    <p:sldId id="722" r:id="rId77"/>
    <p:sldId id="721" r:id="rId78"/>
    <p:sldId id="693" r:id="rId79"/>
    <p:sldId id="678" r:id="rId80"/>
    <p:sldId id="704" r:id="rId81"/>
    <p:sldId id="724" r:id="rId82"/>
    <p:sldId id="736" r:id="rId83"/>
    <p:sldId id="737" r:id="rId84"/>
    <p:sldId id="723" r:id="rId85"/>
    <p:sldId id="694" r:id="rId86"/>
    <p:sldId id="679" r:id="rId87"/>
    <p:sldId id="695" r:id="rId88"/>
    <p:sldId id="728" r:id="rId89"/>
    <p:sldId id="696" r:id="rId90"/>
    <p:sldId id="681" r:id="rId91"/>
    <p:sldId id="707" r:id="rId92"/>
    <p:sldId id="708" r:id="rId93"/>
    <p:sldId id="709" r:id="rId94"/>
    <p:sldId id="697" r:id="rId95"/>
    <p:sldId id="682" r:id="rId96"/>
    <p:sldId id="626" r:id="rId97"/>
    <p:sldId id="653" r:id="rId98"/>
    <p:sldId id="654" r:id="rId99"/>
    <p:sldId id="623" r:id="rId100"/>
    <p:sldId id="513" r:id="rId10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008000"/>
    <a:srgbClr val="9966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4256" autoAdjust="0"/>
  </p:normalViewPr>
  <p:slideViewPr>
    <p:cSldViewPr>
      <p:cViewPr varScale="1">
        <p:scale>
          <a:sx n="91" d="100"/>
          <a:sy n="91" d="100"/>
        </p:scale>
        <p:origin x="19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1317453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49</a:t>
            </a:fld>
            <a:endParaRPr lang="en-US" altLang="zh-CN"/>
          </a:p>
        </p:txBody>
      </p:sp>
    </p:spTree>
    <p:extLst>
      <p:ext uri="{BB962C8B-B14F-4D97-AF65-F5344CB8AC3E}">
        <p14:creationId xmlns:p14="http://schemas.microsoft.com/office/powerpoint/2010/main" val="263949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IEEE 754</a:t>
            </a:r>
            <a:r>
              <a:rPr lang="zh-CN" altLang="en-US" dirty="0" smtClean="0"/>
              <a:t>标准不支持四舍五入模式，它的默认模式是最近舍入（</a:t>
            </a:r>
            <a:r>
              <a:rPr lang="en-US" altLang="zh-CN" dirty="0" smtClean="0"/>
              <a:t>Round to Nearest</a:t>
            </a:r>
            <a:r>
              <a:rPr lang="zh-CN" altLang="en-US" dirty="0" smtClean="0"/>
              <a:t>），它与四舍五入只有一点不同，对</a:t>
            </a:r>
            <a:r>
              <a:rPr lang="en-US" altLang="zh-CN" dirty="0" smtClean="0"/>
              <a:t>.5</a:t>
            </a:r>
            <a:r>
              <a:rPr lang="zh-CN" altLang="en-US" dirty="0" smtClean="0"/>
              <a:t>的舍入上，采用取偶数的方式，即</a:t>
            </a:r>
            <a:r>
              <a:rPr lang="en-US" altLang="zh-CN" dirty="0" smtClean="0"/>
              <a:t>round-to-nearest-even</a:t>
            </a:r>
            <a:r>
              <a:rPr lang="zh-CN" altLang="en-US" dirty="0" smtClean="0"/>
              <a:t>，如：</a:t>
            </a:r>
            <a:r>
              <a:rPr lang="en-US" altLang="zh-CN" dirty="0" smtClean="0"/>
              <a:t>Round to nearest even</a:t>
            </a:r>
            <a:r>
              <a:rPr lang="zh-CN" altLang="en-US" dirty="0" smtClean="0"/>
              <a:t>：</a:t>
            </a:r>
            <a:r>
              <a:rPr lang="en-US" altLang="zh-CN" dirty="0" smtClean="0"/>
              <a:t>Round(0.5) = 0; Round(1.5) = 2; Round(2.5) = 2</a:t>
            </a:r>
            <a:r>
              <a:rPr lang="zh-CN" altLang="en-US" dirty="0" smtClean="0"/>
              <a:t>。</a:t>
            </a:r>
            <a:endParaRPr lang="en-US" altLang="zh-CN" dirty="0" smtClean="0"/>
          </a:p>
          <a:p>
            <a:r>
              <a:rPr lang="en-US" altLang="zh-CN" dirty="0" smtClean="0"/>
              <a:t>2</a:t>
            </a:r>
            <a:r>
              <a:rPr lang="zh-CN" altLang="en-US" dirty="0" smtClean="0"/>
              <a:t>、精度范围内，向比原始值小的方向（</a:t>
            </a:r>
            <a:r>
              <a:rPr lang="en-US" dirty="0" smtClean="0"/>
              <a:t>close to but no greater than）</a:t>
            </a:r>
            <a:r>
              <a:rPr lang="zh-CN" altLang="en-US" dirty="0" smtClean="0"/>
              <a:t>舍入。</a:t>
            </a:r>
          </a:p>
          <a:p>
            <a:r>
              <a:rPr lang="en-US" altLang="zh-CN" dirty="0" smtClean="0"/>
              <a:t>3</a:t>
            </a:r>
            <a:r>
              <a:rPr lang="zh-CN" altLang="en-US" dirty="0" smtClean="0"/>
              <a:t>、精度范围内，向比原始值大的方向（</a:t>
            </a:r>
            <a:r>
              <a:rPr lang="en-US" dirty="0" smtClean="0"/>
              <a:t>close to but no less than）</a:t>
            </a:r>
            <a:r>
              <a:rPr lang="zh-CN" altLang="en-US" dirty="0" smtClean="0"/>
              <a:t>舍入。</a:t>
            </a:r>
          </a:p>
          <a:p>
            <a:r>
              <a:rPr lang="en-US" altLang="zh-CN" dirty="0" smtClean="0"/>
              <a:t>4</a:t>
            </a:r>
            <a:r>
              <a:rPr lang="zh-CN" altLang="en-US" dirty="0" smtClean="0"/>
              <a:t>、精度范围内，舍入值的绝对值要小于原始值的绝对值。（</a:t>
            </a:r>
            <a:r>
              <a:rPr lang="en-US" dirty="0" smtClean="0"/>
              <a:t>close to but no greater in absolute value）。</a:t>
            </a:r>
            <a:r>
              <a:rPr lang="zh-CN" altLang="en-US" dirty="0" smtClean="0"/>
              <a:t>就是说如果原始值</a:t>
            </a:r>
            <a:r>
              <a:rPr lang="en-US" altLang="zh-CN" dirty="0" smtClean="0"/>
              <a:t>&lt;0</a:t>
            </a:r>
            <a:r>
              <a:rPr lang="zh-CN" altLang="en-US" dirty="0" smtClean="0"/>
              <a:t>，向比它大的方向舍入；如果原始值</a:t>
            </a:r>
            <a:r>
              <a:rPr lang="en-US" altLang="zh-CN" dirty="0" smtClean="0"/>
              <a:t>&gt;0</a:t>
            </a:r>
            <a:r>
              <a:rPr lang="zh-CN" altLang="en-US" dirty="0" smtClean="0"/>
              <a:t>，则向比它小方向舍入。 </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51</a:t>
            </a:fld>
            <a:endParaRPr lang="en-US" altLang="zh-CN"/>
          </a:p>
        </p:txBody>
      </p:sp>
    </p:spTree>
    <p:extLst>
      <p:ext uri="{BB962C8B-B14F-4D97-AF65-F5344CB8AC3E}">
        <p14:creationId xmlns:p14="http://schemas.microsoft.com/office/powerpoint/2010/main" val="23387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84</a:t>
            </a:fld>
            <a:endParaRPr lang="en-US" altLang="zh-CN"/>
          </a:p>
        </p:txBody>
      </p:sp>
    </p:spTree>
    <p:extLst>
      <p:ext uri="{BB962C8B-B14F-4D97-AF65-F5344CB8AC3E}">
        <p14:creationId xmlns:p14="http://schemas.microsoft.com/office/powerpoint/2010/main" val="206431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altLang="zh-CN" dirty="0" smtClean="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13</a:t>
            </a:fld>
            <a:endParaRPr lang="en-US" altLang="zh-CN"/>
          </a:p>
        </p:txBody>
      </p:sp>
    </p:spTree>
    <p:extLst>
      <p:ext uri="{BB962C8B-B14F-4D97-AF65-F5344CB8AC3E}">
        <p14:creationId xmlns:p14="http://schemas.microsoft.com/office/powerpoint/2010/main" val="272698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IEEE 754</a:t>
            </a:r>
            <a:r>
              <a:rPr lang="zh-CN" altLang="en-US" dirty="0" smtClean="0"/>
              <a:t>标准规定：非规约形式的浮点数的指数偏移值比规约形式的浮点数的指数偏移值大</a:t>
            </a:r>
            <a:r>
              <a:rPr lang="en-US" altLang="zh-CN" dirty="0" smtClean="0"/>
              <a:t>1</a:t>
            </a:r>
            <a:r>
              <a:rPr lang="zh-CN" altLang="en-US" dirty="0" smtClean="0"/>
              <a:t>。例如，最小的规约形式的单精度浮点数的指数部分编码值为</a:t>
            </a:r>
            <a:r>
              <a:rPr lang="en-US" altLang="zh-CN" dirty="0" smtClean="0"/>
              <a:t>1</a:t>
            </a:r>
            <a:r>
              <a:rPr lang="zh-CN" altLang="en-US" dirty="0" smtClean="0"/>
              <a:t>，指数的实际值为</a:t>
            </a:r>
            <a:r>
              <a:rPr lang="en-US" altLang="zh-CN" dirty="0" smtClean="0"/>
              <a:t>-126</a:t>
            </a:r>
            <a:r>
              <a:rPr lang="zh-CN" altLang="en-US" dirty="0" smtClean="0"/>
              <a:t>；而非规约的单精度浮点数的指数域编码值为</a:t>
            </a:r>
            <a:r>
              <a:rPr lang="en-US" altLang="zh-CN" dirty="0" smtClean="0"/>
              <a:t>0</a:t>
            </a:r>
            <a:r>
              <a:rPr lang="zh-CN" altLang="en-US" dirty="0" smtClean="0"/>
              <a:t>，对应的指数实际值也是</a:t>
            </a:r>
            <a:r>
              <a:rPr lang="en-US" altLang="zh-CN" dirty="0" smtClean="0"/>
              <a:t>-126</a:t>
            </a:r>
            <a:r>
              <a:rPr lang="zh-CN" altLang="en-US" dirty="0" smtClean="0"/>
              <a:t>而不是</a:t>
            </a:r>
            <a:r>
              <a:rPr lang="en-US" altLang="zh-CN" dirty="0" smtClean="0"/>
              <a:t>-127</a:t>
            </a:r>
            <a:r>
              <a:rPr lang="zh-CN" altLang="en-US" dirty="0" smtClean="0"/>
              <a:t>。实际上非规约形式的浮点数仍然是有效可以使用的，只是它们的绝对值已经小于所有的规约浮点数的绝对值；即所有的非规约浮点数比规约浮点数更接近</a:t>
            </a:r>
            <a:r>
              <a:rPr lang="en-US" altLang="zh-CN" dirty="0" smtClean="0"/>
              <a:t>0</a:t>
            </a:r>
            <a:r>
              <a:rPr lang="zh-CN" altLang="en-US" dirty="0" smtClean="0"/>
              <a:t>。规约浮点数的尾数大于等于</a:t>
            </a:r>
            <a:r>
              <a:rPr lang="en-US" altLang="zh-CN" dirty="0" smtClean="0"/>
              <a:t>1</a:t>
            </a:r>
            <a:r>
              <a:rPr lang="zh-CN" altLang="en-US" dirty="0" smtClean="0"/>
              <a:t>且小于</a:t>
            </a:r>
            <a:r>
              <a:rPr lang="en-US" altLang="zh-CN" dirty="0" smtClean="0"/>
              <a:t>2</a:t>
            </a:r>
            <a:r>
              <a:rPr lang="zh-CN" altLang="en-US" dirty="0" smtClean="0"/>
              <a:t>，而非规约浮点数的尾数小于</a:t>
            </a:r>
            <a:r>
              <a:rPr lang="en-US" altLang="zh-CN" dirty="0" smtClean="0"/>
              <a:t>1</a:t>
            </a:r>
            <a:r>
              <a:rPr lang="zh-CN" altLang="en-US" dirty="0" smtClean="0"/>
              <a:t>且大于</a:t>
            </a:r>
            <a:r>
              <a:rPr lang="en-US" altLang="zh-CN" dirty="0" smtClean="0"/>
              <a:t>0</a:t>
            </a:r>
            <a:r>
              <a:rPr lang="zh-CN" altLang="en-US" dirty="0" smtClean="0"/>
              <a:t>。</a:t>
            </a:r>
            <a:endParaRPr lang="en-US" altLang="zh-CN" dirty="0" smtClean="0"/>
          </a:p>
          <a:p>
            <a:pPr marL="171450" indent="-171450">
              <a:buFont typeface="Arial" pitchFamily="34" charset="0"/>
              <a:buChar char="•"/>
            </a:pPr>
            <a:r>
              <a:rPr lang="en-US" dirty="0" err="1" smtClean="0"/>
              <a:t>NaN</a:t>
            </a:r>
            <a:r>
              <a:rPr lang="zh-CN" altLang="en-US" dirty="0" smtClean="0"/>
              <a:t>：例如，给负数</a:t>
            </a:r>
            <a:r>
              <a:rPr lang="en-US" altLang="zh-CN" dirty="0" smtClean="0"/>
              <a:t>-4</a:t>
            </a:r>
            <a:r>
              <a:rPr lang="zh-CN" altLang="en-US" dirty="0" smtClean="0"/>
              <a:t>开平方</a:t>
            </a:r>
            <a:r>
              <a:rPr lang="en-US" altLang="zh-CN" dirty="0" smtClean="0"/>
              <a:t>, </a:t>
            </a:r>
            <a:r>
              <a:rPr lang="en-US" altLang="zh-CN" dirty="0" err="1" smtClean="0"/>
              <a:t>sqrt</a:t>
            </a:r>
            <a:r>
              <a:rPr lang="en-US" altLang="zh-CN" dirty="0" smtClean="0"/>
              <a:t>(-4)</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14</a:t>
            </a:fld>
            <a:endParaRPr lang="en-US" altLang="zh-CN"/>
          </a:p>
        </p:txBody>
      </p:sp>
    </p:spTree>
    <p:extLst>
      <p:ext uri="{BB962C8B-B14F-4D97-AF65-F5344CB8AC3E}">
        <p14:creationId xmlns:p14="http://schemas.microsoft.com/office/powerpoint/2010/main" val="65334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dirty="0"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dirty="0" smtClean="0">
                <a:latin typeface="Arial" pitchFamily="34" charset="0"/>
              </a:rPr>
              <a:t>Any question for this? </a:t>
            </a:r>
          </a:p>
          <a:p>
            <a:r>
              <a:rPr lang="en-US" altLang="zh-CN" dirty="0" smtClean="0">
                <a:latin typeface="Arial" pitchFamily="34" charset="0"/>
              </a:rPr>
              <a:t>If we know the bit pattern of an normalized floating-point number, we can calculate the value of this number using the formula. </a:t>
            </a:r>
          </a:p>
        </p:txBody>
      </p:sp>
    </p:spTree>
    <p:extLst>
      <p:ext uri="{BB962C8B-B14F-4D97-AF65-F5344CB8AC3E}">
        <p14:creationId xmlns:p14="http://schemas.microsoft.com/office/powerpoint/2010/main" val="117550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dirty="0" smtClean="0">
                <a:latin typeface="Arial" pitchFamily="34" charset="0"/>
              </a:rPr>
              <a:t>We have defined normalized number, we briefly call them norms, we also  have defined 0, infinity and </a:t>
            </a:r>
            <a:r>
              <a:rPr lang="en-US" altLang="zh-CN" dirty="0" err="1" smtClean="0">
                <a:latin typeface="Arial" pitchFamily="34" charset="0"/>
              </a:rPr>
              <a:t>NaN</a:t>
            </a:r>
            <a:r>
              <a:rPr lang="en-US" altLang="zh-CN" dirty="0" smtClean="0">
                <a:latin typeface="Arial" pitchFamily="34" charset="0"/>
              </a:rPr>
              <a:t>, we have know that: …….. we have used all combination except for this one, we can use this combination to represent </a:t>
            </a:r>
            <a:r>
              <a:rPr lang="en-US" altLang="zh-CN" dirty="0" err="1" smtClean="0">
                <a:latin typeface="Arial" pitchFamily="34" charset="0"/>
              </a:rPr>
              <a:t>denormalized</a:t>
            </a:r>
            <a:r>
              <a:rPr lang="en-US" altLang="zh-CN" dirty="0" smtClean="0">
                <a:latin typeface="Arial" pitchFamily="34" charset="0"/>
              </a:rPr>
              <a:t> numbers.  </a:t>
            </a:r>
          </a:p>
        </p:txBody>
      </p:sp>
    </p:spTree>
    <p:extLst>
      <p:ext uri="{BB962C8B-B14F-4D97-AF65-F5344CB8AC3E}">
        <p14:creationId xmlns:p14="http://schemas.microsoft.com/office/powerpoint/2010/main" val="69049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extLst>
      <p:ext uri="{BB962C8B-B14F-4D97-AF65-F5344CB8AC3E}">
        <p14:creationId xmlns:p14="http://schemas.microsoft.com/office/powerpoint/2010/main" val="160628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使用十进制浮点数，可以避免人为错误。例如，</a:t>
            </a:r>
            <a:r>
              <a:rPr lang="en-US" altLang="zh-CN" dirty="0" smtClean="0"/>
              <a:t>double d = 0.1</a:t>
            </a:r>
            <a:r>
              <a:rPr lang="zh-CN" altLang="en-US" dirty="0" smtClean="0"/>
              <a:t>，但实际上，</a:t>
            </a:r>
            <a:r>
              <a:rPr lang="en-US" altLang="zh-CN" dirty="0" smtClean="0"/>
              <a:t>d≠0.1</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18</a:t>
            </a:fld>
            <a:endParaRPr lang="en-US" altLang="zh-CN"/>
          </a:p>
        </p:txBody>
      </p:sp>
    </p:spTree>
    <p:extLst>
      <p:ext uri="{BB962C8B-B14F-4D97-AF65-F5344CB8AC3E}">
        <p14:creationId xmlns:p14="http://schemas.microsoft.com/office/powerpoint/2010/main" val="185584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ESC</a:t>
            </a:r>
            <a:r>
              <a:rPr lang="zh-CN" altLang="en-US" dirty="0" smtClean="0"/>
              <a:t>指令代表了协处理器的操作码。</a:t>
            </a:r>
            <a:endParaRPr lang="en-US" altLang="zh-CN" dirty="0" smtClean="0"/>
          </a:p>
          <a:p>
            <a:pPr marL="171450" indent="-171450">
              <a:buFont typeface="Arial" panose="020B0604020202020204" pitchFamily="34" charset="0"/>
              <a:buChar char="•"/>
            </a:pPr>
            <a:r>
              <a:rPr lang="zh-CN" altLang="en-US" dirty="0" smtClean="0"/>
              <a:t>协处理器指令在执行过程中，需要访问内存单元时，</a:t>
            </a:r>
            <a:r>
              <a:rPr lang="en-US" altLang="zh-CN" dirty="0" smtClean="0"/>
              <a:t>CPU</a:t>
            </a:r>
            <a:r>
              <a:rPr lang="zh-CN" altLang="en-US" dirty="0" smtClean="0"/>
              <a:t>会为其形成内存地址。</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29</a:t>
            </a:fld>
            <a:endParaRPr lang="en-US" altLang="zh-CN"/>
          </a:p>
        </p:txBody>
      </p:sp>
    </p:spTree>
    <p:extLst>
      <p:ext uri="{BB962C8B-B14F-4D97-AF65-F5344CB8AC3E}">
        <p14:creationId xmlns:p14="http://schemas.microsoft.com/office/powerpoint/2010/main" val="241636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35</a:t>
            </a:fld>
            <a:endParaRPr lang="en-US" altLang="zh-CN"/>
          </a:p>
        </p:txBody>
      </p:sp>
    </p:spTree>
    <p:extLst>
      <p:ext uri="{BB962C8B-B14F-4D97-AF65-F5344CB8AC3E}">
        <p14:creationId xmlns:p14="http://schemas.microsoft.com/office/powerpoint/2010/main" val="71982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14</a:t>
            </a:r>
            <a:r>
              <a:rPr lang="zh-CN" altLang="en-US" sz="4000" dirty="0" smtClean="0"/>
              <a:t>章  算术协处理器、</a:t>
            </a:r>
            <a:r>
              <a:rPr lang="en-US" altLang="zh-CN" sz="4000" dirty="0" smtClean="0"/>
              <a:t>MMX</a:t>
            </a:r>
            <a:r>
              <a:rPr lang="zh-CN" altLang="en-US" sz="4000" dirty="0" smtClean="0"/>
              <a:t>和</a:t>
            </a:r>
            <a:r>
              <a:rPr lang="en-US" altLang="zh-CN" sz="4000" dirty="0" smtClean="0"/>
              <a:t>SIMD</a:t>
            </a:r>
            <a:r>
              <a:rPr lang="zh-CN" altLang="en-US" sz="4000" dirty="0" smtClean="0"/>
              <a:t>技术</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smtClean="0">
                <a:latin typeface="Times New Roman" pitchFamily="18" charset="0"/>
              </a:rPr>
              <a:t>王行甫</a:t>
            </a:r>
            <a:endParaRPr kumimoji="1" lang="zh-CN" altLang="en-US" sz="2800" b="1" dirty="0">
              <a:latin typeface="Times New Roman" pitchFamily="18" charset="0"/>
            </a:endParaRPr>
          </a:p>
          <a:p>
            <a:pPr algn="ctr" eaLnBrk="1" hangingPunct="1"/>
            <a:r>
              <a:rPr kumimoji="1" lang="zh-CN" altLang="en-US" sz="2800" b="1" dirty="0">
                <a:latin typeface="Times New Roman" pitchFamily="18" charset="0"/>
              </a:rPr>
              <a:t>中国科大 计算机学院</a:t>
            </a:r>
          </a:p>
          <a:p>
            <a:pPr algn="ctr" eaLnBrk="1" hangingPunct="1"/>
            <a:r>
              <a:rPr kumimoji="1" lang="en-US" altLang="zh-CN" sz="2800" b="1" smtClean="0">
                <a:latin typeface="Times New Roman" pitchFamily="18" charset="0"/>
              </a:rPr>
              <a:t> </a:t>
            </a:r>
            <a:endParaRPr kumimoji="1" lang="en-US" altLang="zh-CN" sz="2800" b="1" dirty="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smtClean="0"/>
              <a:t>数</a:t>
            </a:r>
            <a:endParaRPr lang="en-US" dirty="0"/>
          </a:p>
        </p:txBody>
      </p:sp>
      <p:sp>
        <p:nvSpPr>
          <p:cNvPr id="3" name="内容占位符 2"/>
          <p:cNvSpPr>
            <a:spLocks noGrp="1"/>
          </p:cNvSpPr>
          <p:nvPr>
            <p:ph idx="1"/>
          </p:nvPr>
        </p:nvSpPr>
        <p:spPr>
          <a:xfrm>
            <a:off x="179512" y="1052737"/>
            <a:ext cx="8712967" cy="3456384"/>
          </a:xfrm>
        </p:spPr>
        <p:txBody>
          <a:bodyPr/>
          <a:lstStyle/>
          <a:p>
            <a:r>
              <a:rPr lang="en-US" altLang="zh-CN" dirty="0" smtClean="0">
                <a:solidFill>
                  <a:srgbClr val="C00000"/>
                </a:solidFill>
              </a:rPr>
              <a:t>BCD</a:t>
            </a:r>
            <a:r>
              <a:rPr lang="zh-CN" altLang="en-US" dirty="0" smtClean="0">
                <a:solidFill>
                  <a:srgbClr val="C00000"/>
                </a:solidFill>
              </a:rPr>
              <a:t>数：</a:t>
            </a:r>
            <a:r>
              <a:rPr lang="zh-CN" altLang="en-US" dirty="0"/>
              <a:t>以</a:t>
            </a:r>
            <a:r>
              <a:rPr lang="zh-CN" altLang="en-US" dirty="0">
                <a:solidFill>
                  <a:srgbClr val="0000CC"/>
                </a:solidFill>
              </a:rPr>
              <a:t>原码</a:t>
            </a:r>
            <a:r>
              <a:rPr lang="zh-CN" altLang="en-US" dirty="0"/>
              <a:t>形成存储，而不是以</a:t>
            </a:r>
            <a:r>
              <a:rPr lang="en-US" altLang="zh-CN" dirty="0"/>
              <a:t>10</a:t>
            </a:r>
            <a:r>
              <a:rPr lang="zh-CN" altLang="en-US" dirty="0"/>
              <a:t>的补码形式存储的。</a:t>
            </a:r>
            <a:endParaRPr lang="en-US" dirty="0"/>
          </a:p>
          <a:p>
            <a:endParaRPr lang="en-US" altLang="zh-CN" dirty="0" smtClean="0"/>
          </a:p>
          <a:p>
            <a:r>
              <a:rPr lang="zh-CN" altLang="en-US" dirty="0" smtClean="0"/>
              <a:t>一个</a:t>
            </a:r>
            <a:r>
              <a:rPr lang="en-US" altLang="zh-CN" dirty="0" smtClean="0"/>
              <a:t>BCD</a:t>
            </a:r>
            <a:r>
              <a:rPr lang="zh-CN" altLang="en-US" dirty="0" smtClean="0"/>
              <a:t>数需要</a:t>
            </a:r>
            <a:r>
              <a:rPr lang="en-US" altLang="zh-CN" dirty="0" smtClean="0">
                <a:solidFill>
                  <a:srgbClr val="C00000"/>
                </a:solidFill>
              </a:rPr>
              <a:t>80</a:t>
            </a:r>
            <a:r>
              <a:rPr lang="zh-CN" altLang="en-US" dirty="0">
                <a:solidFill>
                  <a:srgbClr val="C00000"/>
                </a:solidFill>
              </a:rPr>
              <a:t>位的</a:t>
            </a:r>
            <a:r>
              <a:rPr lang="zh-CN" altLang="en-US" dirty="0" smtClean="0">
                <a:solidFill>
                  <a:srgbClr val="C00000"/>
                </a:solidFill>
              </a:rPr>
              <a:t>内存</a:t>
            </a:r>
            <a:r>
              <a:rPr lang="zh-CN" altLang="en-US" dirty="0" smtClean="0"/>
              <a:t>，占用</a:t>
            </a:r>
            <a:r>
              <a:rPr lang="en-US" altLang="zh-CN" dirty="0" smtClean="0"/>
              <a:t>10</a:t>
            </a:r>
            <a:r>
              <a:rPr lang="zh-CN" altLang="en-US" dirty="0" smtClean="0"/>
              <a:t>个字节。</a:t>
            </a:r>
            <a:endParaRPr lang="zh-CN" altLang="en-US" dirty="0"/>
          </a:p>
          <a:p>
            <a:pPr lvl="1"/>
            <a:r>
              <a:rPr lang="zh-CN" altLang="en-US" dirty="0" smtClean="0"/>
              <a:t>每个</a:t>
            </a:r>
            <a:r>
              <a:rPr lang="en-US" altLang="zh-CN" dirty="0"/>
              <a:t>BCD</a:t>
            </a:r>
            <a:r>
              <a:rPr lang="zh-CN" altLang="en-US" dirty="0" smtClean="0"/>
              <a:t>数有</a:t>
            </a:r>
            <a:r>
              <a:rPr lang="en-US" altLang="zh-CN" dirty="0" smtClean="0">
                <a:solidFill>
                  <a:srgbClr val="0000CC"/>
                </a:solidFill>
              </a:rPr>
              <a:t>18</a:t>
            </a:r>
            <a:r>
              <a:rPr lang="zh-CN" altLang="en-US" dirty="0">
                <a:solidFill>
                  <a:srgbClr val="0000CC"/>
                </a:solidFill>
              </a:rPr>
              <a:t>个</a:t>
            </a:r>
            <a:r>
              <a:rPr lang="zh-CN" altLang="en-US" dirty="0" smtClean="0">
                <a:solidFill>
                  <a:srgbClr val="0000CC"/>
                </a:solidFill>
              </a:rPr>
              <a:t>数位</a:t>
            </a:r>
            <a:r>
              <a:rPr lang="zh-CN" altLang="en-US" dirty="0" smtClean="0"/>
              <a:t>，以压缩</a:t>
            </a:r>
            <a:r>
              <a:rPr lang="zh-CN" altLang="en-US" dirty="0"/>
              <a:t>整数形式</a:t>
            </a:r>
            <a:r>
              <a:rPr lang="zh-CN" altLang="en-US" dirty="0" smtClean="0"/>
              <a:t>存储</a:t>
            </a:r>
            <a:r>
              <a:rPr lang="zh-CN" altLang="en-US" dirty="0"/>
              <a:t>，每个字节有</a:t>
            </a:r>
            <a:r>
              <a:rPr lang="en-US" altLang="zh-CN" dirty="0"/>
              <a:t>2</a:t>
            </a:r>
            <a:r>
              <a:rPr lang="zh-CN" altLang="en-US" dirty="0"/>
              <a:t>个数位</a:t>
            </a:r>
            <a:r>
              <a:rPr lang="zh-CN" altLang="en-US" dirty="0" smtClean="0"/>
              <a:t>，</a:t>
            </a:r>
            <a:r>
              <a:rPr lang="zh-CN" altLang="en-US" dirty="0"/>
              <a:t>共占用</a:t>
            </a:r>
            <a:r>
              <a:rPr lang="en-US" altLang="zh-CN" dirty="0"/>
              <a:t>9</a:t>
            </a:r>
            <a:r>
              <a:rPr lang="zh-CN" altLang="en-US" dirty="0"/>
              <a:t>个</a:t>
            </a:r>
            <a:r>
              <a:rPr lang="zh-CN" altLang="en-US" dirty="0" smtClean="0"/>
              <a:t>字节。</a:t>
            </a:r>
            <a:endParaRPr lang="en-US" altLang="zh-CN" dirty="0" smtClean="0"/>
          </a:p>
          <a:p>
            <a:pPr lvl="1"/>
            <a:r>
              <a:rPr lang="zh-CN" altLang="en-US" dirty="0" smtClean="0">
                <a:solidFill>
                  <a:srgbClr val="0000CC"/>
                </a:solidFill>
              </a:rPr>
              <a:t>第</a:t>
            </a:r>
            <a:r>
              <a:rPr lang="en-US" altLang="zh-CN" dirty="0" smtClean="0">
                <a:solidFill>
                  <a:srgbClr val="0000CC"/>
                </a:solidFill>
              </a:rPr>
              <a:t>10</a:t>
            </a:r>
            <a:r>
              <a:rPr lang="zh-CN" altLang="en-US" dirty="0">
                <a:solidFill>
                  <a:srgbClr val="0000CC"/>
                </a:solidFill>
              </a:rPr>
              <a:t>个字节</a:t>
            </a:r>
            <a:r>
              <a:rPr lang="zh-CN" altLang="en-US" dirty="0"/>
              <a:t>只包含带符号</a:t>
            </a:r>
            <a:r>
              <a:rPr lang="zh-CN" altLang="en-US" dirty="0" smtClean="0"/>
              <a:t>的</a:t>
            </a:r>
            <a:r>
              <a:rPr lang="en-US" altLang="zh-CN" dirty="0" smtClean="0"/>
              <a:t>18</a:t>
            </a:r>
            <a:r>
              <a:rPr lang="zh-CN" altLang="en-US" dirty="0"/>
              <a:t>位</a:t>
            </a:r>
            <a:r>
              <a:rPr lang="en-US" altLang="zh-CN" dirty="0" smtClean="0"/>
              <a:t>BCD</a:t>
            </a:r>
            <a:r>
              <a:rPr lang="zh-CN" altLang="en-US" dirty="0" smtClean="0"/>
              <a:t>数的</a:t>
            </a:r>
            <a:r>
              <a:rPr lang="zh-CN" altLang="en-US" dirty="0"/>
              <a:t>符号位</a:t>
            </a:r>
            <a:r>
              <a:rPr lang="zh-CN" altLang="en-US" dirty="0" smtClean="0"/>
              <a:t>。</a:t>
            </a:r>
            <a:endParaRPr lang="en-US" altLang="zh-CN"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97153"/>
            <a:ext cx="8863051" cy="94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202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additive="base">
                                        <p:cTn id="21" dur="500" fill="hold"/>
                                        <p:tgtEl>
                                          <p:spTgt spid="2051"/>
                                        </p:tgtEl>
                                        <p:attrNameLst>
                                          <p:attrName>ppt_x</p:attrName>
                                        </p:attrNameLst>
                                      </p:cBhvr>
                                      <p:tavLst>
                                        <p:tav tm="0">
                                          <p:val>
                                            <p:strVal val="#ppt_x"/>
                                          </p:val>
                                        </p:tav>
                                        <p:tav tm="100000">
                                          <p:val>
                                            <p:strVal val="#ppt_x"/>
                                          </p:val>
                                        </p:tav>
                                      </p:tavLst>
                                    </p:anim>
                                    <p:anim calcmode="lin" valueType="num">
                                      <p:cBhvr additive="base">
                                        <p:cTn id="2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sz="2400" dirty="0" smtClean="0"/>
              <a:t>习题</a:t>
            </a:r>
            <a:r>
              <a:rPr lang="en-US" altLang="zh-CN" sz="2400" dirty="0" smtClean="0"/>
              <a:t>17</a:t>
            </a:r>
            <a:r>
              <a:rPr lang="zh-CN" altLang="en-US" sz="2400" dirty="0" smtClean="0"/>
              <a:t>，习题</a:t>
            </a:r>
            <a:r>
              <a:rPr lang="en-US" altLang="zh-CN" sz="2400" dirty="0" smtClean="0"/>
              <a:t>23</a:t>
            </a:r>
            <a:r>
              <a:rPr lang="zh-CN" altLang="en-US" sz="2400" dirty="0" smtClean="0"/>
              <a:t>，习题</a:t>
            </a:r>
            <a:r>
              <a:rPr lang="en-US" altLang="zh-CN" sz="2400" dirty="0" smtClean="0"/>
              <a:t>43</a:t>
            </a:r>
            <a:r>
              <a:rPr lang="zh-CN" altLang="en-US" sz="2400" dirty="0" smtClean="0"/>
              <a:t>，习题</a:t>
            </a:r>
            <a:r>
              <a:rPr lang="en-US" altLang="zh-CN" sz="2400" dirty="0" smtClean="0"/>
              <a:t>45</a:t>
            </a:r>
            <a:r>
              <a:rPr lang="zh-CN" altLang="en-US" sz="2400" dirty="0" smtClean="0"/>
              <a:t>。</a:t>
            </a:r>
            <a:endParaRPr lang="en-US" altLang="zh-CN" sz="2400"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a:t>数</a:t>
            </a:r>
            <a:endParaRPr lang="en-US" dirty="0"/>
          </a:p>
        </p:txBody>
      </p:sp>
      <p:sp>
        <p:nvSpPr>
          <p:cNvPr id="3" name="内容占位符 2"/>
          <p:cNvSpPr>
            <a:spLocks noGrp="1"/>
          </p:cNvSpPr>
          <p:nvPr>
            <p:ph idx="1"/>
          </p:nvPr>
        </p:nvSpPr>
        <p:spPr>
          <a:xfrm>
            <a:off x="107504" y="1052736"/>
            <a:ext cx="8856984" cy="5472607"/>
          </a:xfrm>
        </p:spPr>
        <p:txBody>
          <a:bodyPr/>
          <a:lstStyle/>
          <a:p>
            <a:r>
              <a:rPr lang="zh-CN" altLang="en-US" dirty="0" smtClean="0">
                <a:solidFill>
                  <a:srgbClr val="C00000"/>
                </a:solidFill>
              </a:rPr>
              <a:t>数据定义：</a:t>
            </a:r>
            <a:r>
              <a:rPr lang="zh-CN" altLang="en-US" dirty="0" smtClean="0"/>
              <a:t>使用汇编伪指令</a:t>
            </a:r>
            <a:r>
              <a:rPr lang="en-US" altLang="zh-CN" dirty="0" smtClean="0"/>
              <a:t>DT</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a:t>0000 </a:t>
            </a:r>
            <a:r>
              <a:rPr lang="en-US" dirty="0">
                <a:solidFill>
                  <a:srgbClr val="FF0000"/>
                </a:solidFill>
              </a:rPr>
              <a:t>0</a:t>
            </a:r>
            <a:r>
              <a:rPr lang="en-US" dirty="0"/>
              <a:t>0000000000000000200 DATA1 DT 200</a:t>
            </a:r>
          </a:p>
          <a:p>
            <a:pPr lvl="1"/>
            <a:r>
              <a:rPr lang="en-US" dirty="0"/>
              <a:t>000A </a:t>
            </a:r>
            <a:r>
              <a:rPr lang="en-US" dirty="0">
                <a:solidFill>
                  <a:srgbClr val="FF0000"/>
                </a:solidFill>
              </a:rPr>
              <a:t>8</a:t>
            </a:r>
            <a:r>
              <a:rPr lang="en-US" dirty="0"/>
              <a:t>0000000000000000010 DATA2 DT -10</a:t>
            </a:r>
          </a:p>
          <a:p>
            <a:pPr lvl="1"/>
            <a:r>
              <a:rPr lang="en-US" dirty="0"/>
              <a:t>0014 </a:t>
            </a:r>
            <a:r>
              <a:rPr lang="en-US" dirty="0">
                <a:solidFill>
                  <a:srgbClr val="FF0000"/>
                </a:solidFill>
              </a:rPr>
              <a:t>0</a:t>
            </a:r>
            <a:r>
              <a:rPr lang="en-US" dirty="0"/>
              <a:t>0000000000000010020 DATA3 DT </a:t>
            </a:r>
            <a:r>
              <a:rPr lang="en-US" dirty="0" smtClean="0"/>
              <a:t>10020</a:t>
            </a:r>
          </a:p>
          <a:p>
            <a:pPr lvl="1"/>
            <a:endParaRPr lang="en-US" dirty="0"/>
          </a:p>
          <a:p>
            <a:r>
              <a:rPr lang="zh-CN" altLang="en-US" dirty="0" smtClean="0"/>
              <a:t>这种格式很少用，因为它唯一用于</a:t>
            </a:r>
            <a:r>
              <a:rPr lang="en-US" altLang="zh-CN" dirty="0" smtClean="0"/>
              <a:t>Intel</a:t>
            </a:r>
            <a:r>
              <a:rPr lang="zh-CN" altLang="en-US" dirty="0" smtClean="0"/>
              <a:t>协处理器。</a:t>
            </a:r>
            <a:endParaRPr lang="en-US" dirty="0"/>
          </a:p>
        </p:txBody>
      </p:sp>
    </p:spTree>
    <p:extLst>
      <p:ext uri="{BB962C8B-B14F-4D97-AF65-F5344CB8AC3E}">
        <p14:creationId xmlns:p14="http://schemas.microsoft.com/office/powerpoint/2010/main" val="3243480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浮点数</a:t>
            </a:r>
            <a:r>
              <a:rPr lang="zh-CN" altLang="en-US" dirty="0"/>
              <a:t>通常称为实数，因为它们支持带符号整数、分数和混合数</a:t>
            </a:r>
            <a:r>
              <a:rPr lang="zh-CN" altLang="en-US" dirty="0" smtClean="0"/>
              <a:t>。</a:t>
            </a:r>
            <a:endParaRPr lang="en-US" altLang="zh-CN" dirty="0" smtClean="0"/>
          </a:p>
          <a:p>
            <a:endParaRPr lang="zh-CN" altLang="en-US" dirty="0"/>
          </a:p>
          <a:p>
            <a:r>
              <a:rPr lang="zh-CN" altLang="en-US" dirty="0"/>
              <a:t>一个浮点数包括</a:t>
            </a:r>
            <a:r>
              <a:rPr lang="en-US" altLang="zh-CN" dirty="0"/>
              <a:t>3</a:t>
            </a:r>
            <a:r>
              <a:rPr lang="zh-CN" altLang="en-US" dirty="0"/>
              <a:t>个部分：</a:t>
            </a:r>
            <a:r>
              <a:rPr lang="zh-CN" altLang="en-US" dirty="0">
                <a:solidFill>
                  <a:srgbClr val="0000CC"/>
                </a:solidFill>
              </a:rPr>
              <a:t>符号位、阶码、有效数字</a:t>
            </a:r>
            <a:r>
              <a:rPr lang="zh-CN" altLang="en-US" dirty="0"/>
              <a:t>。</a:t>
            </a:r>
          </a:p>
          <a:p>
            <a:endParaRPr lang="en-US" altLang="zh-CN" dirty="0" smtClean="0"/>
          </a:p>
          <a:p>
            <a:r>
              <a:rPr lang="zh-CN" altLang="en-US" dirty="0" smtClean="0"/>
              <a:t>浮点数</a:t>
            </a:r>
            <a:r>
              <a:rPr lang="zh-CN" altLang="en-US" dirty="0"/>
              <a:t>通过</a:t>
            </a:r>
            <a:r>
              <a:rPr lang="zh-CN" altLang="en-US" dirty="0">
                <a:solidFill>
                  <a:srgbClr val="0000CC"/>
                </a:solidFill>
              </a:rPr>
              <a:t>科学二进制计数法</a:t>
            </a:r>
            <a:r>
              <a:rPr lang="zh-CN" altLang="en-US" dirty="0"/>
              <a:t>来表示的。</a:t>
            </a:r>
          </a:p>
          <a:p>
            <a:endParaRPr lang="en-US" altLang="zh-CN" dirty="0" smtClean="0"/>
          </a:p>
          <a:p>
            <a:r>
              <a:rPr lang="en-US" altLang="zh-CN" dirty="0" smtClean="0"/>
              <a:t>Intel</a:t>
            </a:r>
            <a:r>
              <a:rPr lang="zh-CN" altLang="en-US" dirty="0"/>
              <a:t>系列算术协处理器支持三种类型的</a:t>
            </a:r>
            <a:r>
              <a:rPr lang="zh-CN" altLang="en-US" dirty="0" smtClean="0"/>
              <a:t>浮点数：</a:t>
            </a:r>
            <a:endParaRPr lang="zh-CN" altLang="en-US" dirty="0"/>
          </a:p>
          <a:p>
            <a:pPr lvl="1"/>
            <a:r>
              <a:rPr lang="zh-CN" altLang="en-US" dirty="0"/>
              <a:t>短浮点数（</a:t>
            </a:r>
            <a:r>
              <a:rPr lang="en-US" altLang="zh-CN" dirty="0"/>
              <a:t>32</a:t>
            </a:r>
            <a:r>
              <a:rPr lang="zh-CN" altLang="en-US" dirty="0"/>
              <a:t>位），即</a:t>
            </a:r>
            <a:r>
              <a:rPr lang="zh-CN" altLang="en-US" dirty="0">
                <a:solidFill>
                  <a:srgbClr val="0000CC"/>
                </a:solidFill>
              </a:rPr>
              <a:t>单精度浮点数</a:t>
            </a:r>
          </a:p>
          <a:p>
            <a:pPr lvl="1"/>
            <a:r>
              <a:rPr lang="zh-CN" altLang="en-US" dirty="0"/>
              <a:t>长浮点数（</a:t>
            </a:r>
            <a:r>
              <a:rPr lang="en-US" altLang="zh-CN" dirty="0"/>
              <a:t>64</a:t>
            </a:r>
            <a:r>
              <a:rPr lang="zh-CN" altLang="en-US" dirty="0"/>
              <a:t>位），即</a:t>
            </a:r>
            <a:r>
              <a:rPr lang="zh-CN" altLang="en-US" dirty="0">
                <a:solidFill>
                  <a:srgbClr val="0000CC"/>
                </a:solidFill>
              </a:rPr>
              <a:t>双精度浮点数</a:t>
            </a:r>
          </a:p>
          <a:p>
            <a:pPr lvl="1"/>
            <a:r>
              <a:rPr lang="zh-CN" altLang="en-US" dirty="0"/>
              <a:t>临时浮点数（</a:t>
            </a:r>
            <a:r>
              <a:rPr lang="en-US" altLang="zh-CN" dirty="0"/>
              <a:t>80</a:t>
            </a:r>
            <a:r>
              <a:rPr lang="zh-CN" altLang="en-US" dirty="0"/>
              <a:t>位），即</a:t>
            </a:r>
            <a:r>
              <a:rPr lang="zh-CN" altLang="en-US" dirty="0">
                <a:solidFill>
                  <a:srgbClr val="0000CC"/>
                </a:solidFill>
              </a:rPr>
              <a:t>扩展精度</a:t>
            </a:r>
            <a:r>
              <a:rPr lang="zh-CN" altLang="en-US" dirty="0" smtClean="0">
                <a:solidFill>
                  <a:srgbClr val="0000CC"/>
                </a:solidFill>
              </a:rPr>
              <a:t>浮点数</a:t>
            </a:r>
            <a:endParaRPr lang="zh-CN" altLang="en-US" dirty="0">
              <a:solidFill>
                <a:srgbClr val="0000CC"/>
              </a:solidFill>
            </a:endParaRPr>
          </a:p>
        </p:txBody>
      </p:sp>
    </p:spTree>
    <p:extLst>
      <p:ext uri="{BB962C8B-B14F-4D97-AF65-F5344CB8AC3E}">
        <p14:creationId xmlns:p14="http://schemas.microsoft.com/office/powerpoint/2010/main" val="1038055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t>浮点数格式以及</a:t>
            </a:r>
            <a:r>
              <a:rPr lang="zh-CN" altLang="en-US" dirty="0"/>
              <a:t>算术协处理器</a:t>
            </a:r>
            <a:r>
              <a:rPr lang="zh-CN" altLang="en-US" dirty="0" smtClean="0"/>
              <a:t>对它们的</a:t>
            </a:r>
            <a:r>
              <a:rPr lang="zh-CN" altLang="en-US" dirty="0"/>
              <a:t>操作都</a:t>
            </a:r>
            <a:r>
              <a:rPr lang="zh-CN" altLang="en-US" dirty="0">
                <a:solidFill>
                  <a:srgbClr val="CC00CC"/>
                </a:solidFill>
              </a:rPr>
              <a:t>遵循</a:t>
            </a:r>
            <a:r>
              <a:rPr lang="en-US" altLang="zh-CN" dirty="0">
                <a:solidFill>
                  <a:srgbClr val="0000CC"/>
                </a:solidFill>
              </a:rPr>
              <a:t>IEEE-754</a:t>
            </a:r>
            <a:r>
              <a:rPr lang="zh-CN" altLang="en-US" dirty="0">
                <a:solidFill>
                  <a:srgbClr val="0000CC"/>
                </a:solidFill>
              </a:rPr>
              <a:t>标准</a:t>
            </a:r>
            <a:r>
              <a:rPr lang="zh-CN" altLang="en-US" dirty="0"/>
              <a: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7920880" cy="45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49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ircle(in)">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有效数字是</a:t>
            </a:r>
            <a:r>
              <a:rPr lang="zh-CN" altLang="en-US" sz="2400" dirty="0">
                <a:solidFill>
                  <a:srgbClr val="0000CC"/>
                </a:solidFill>
              </a:rPr>
              <a:t>带有隐含位</a:t>
            </a:r>
            <a:r>
              <a:rPr lang="en-US" altLang="zh-CN" sz="2400" dirty="0">
                <a:solidFill>
                  <a:srgbClr val="0000CC"/>
                </a:solidFill>
              </a:rPr>
              <a:t>1</a:t>
            </a:r>
            <a:r>
              <a:rPr lang="zh-CN" altLang="en-US" sz="2400" dirty="0">
                <a:solidFill>
                  <a:srgbClr val="0000CC"/>
                </a:solidFill>
              </a:rPr>
              <a:t>（整数部分）的数字</a:t>
            </a:r>
            <a:r>
              <a:rPr lang="zh-CN" altLang="en-US" sz="2400" dirty="0"/>
              <a:t>。以扩展精度存储时，整数部分的</a:t>
            </a:r>
            <a:r>
              <a:rPr lang="en-US" altLang="zh-CN" sz="2400" dirty="0"/>
              <a:t>1</a:t>
            </a:r>
            <a:r>
              <a:rPr lang="zh-CN" altLang="en-US" sz="2400" dirty="0"/>
              <a:t>是可见的</a:t>
            </a:r>
            <a:r>
              <a:rPr lang="zh-CN" altLang="en-US" sz="2400" dirty="0" smtClean="0"/>
              <a:t>。</a:t>
            </a:r>
            <a:endParaRPr lang="en-US" altLang="zh-CN" sz="2400" dirty="0" smtClean="0"/>
          </a:p>
          <a:p>
            <a:endParaRPr lang="en-US" altLang="zh-CN" sz="2400" dirty="0"/>
          </a:p>
          <a:p>
            <a:r>
              <a:rPr lang="zh-CN" altLang="en-US" sz="2400" dirty="0" smtClean="0"/>
              <a:t>表示规则：</a:t>
            </a:r>
            <a:endParaRPr lang="en-US" altLang="zh-CN" sz="2400" dirty="0" smtClean="0"/>
          </a:p>
          <a:p>
            <a:pPr lvl="1"/>
            <a:r>
              <a:rPr lang="zh-CN" altLang="en-US" sz="2400" dirty="0" smtClean="0">
                <a:solidFill>
                  <a:srgbClr val="0000CC"/>
                </a:solidFill>
                <a:latin typeface="Times New Roman" pitchFamily="18" charset="0"/>
                <a:cs typeface="Times New Roman" pitchFamily="18" charset="0"/>
              </a:rPr>
              <a:t>零</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zh-CN" altLang="en-US" sz="2400" dirty="0">
                <a:solidFill>
                  <a:srgbClr val="0000CC"/>
                </a:solidFill>
                <a:latin typeface="Times New Roman" pitchFamily="18" charset="0"/>
                <a:cs typeface="Times New Roman" pitchFamily="18" charset="0"/>
              </a:rPr>
              <a:t>无穷大</a:t>
            </a:r>
            <a:r>
              <a:rPr lang="en-US" altLang="zh-CN" sz="2400" dirty="0">
                <a:solidFill>
                  <a:srgbClr val="0000CC"/>
                </a:solidFill>
                <a:latin typeface="Times New Roman" pitchFamily="18" charset="0"/>
                <a:cs typeface="Times New Roman" pitchFamily="18" charset="0"/>
              </a:rPr>
              <a:t>/</a:t>
            </a:r>
            <a:r>
              <a:rPr lang="zh-CN" altLang="en-US" sz="2400" dirty="0">
                <a:solidFill>
                  <a:srgbClr val="0000CC"/>
                </a:solidFill>
                <a:latin typeface="Times New Roman" pitchFamily="18" charset="0"/>
                <a:cs typeface="Times New Roman" pitchFamily="18" charset="0"/>
              </a:rPr>
              <a:t>无穷小：</a:t>
            </a:r>
            <a:r>
              <a:rPr lang="zh-CN" altLang="en-US" sz="2400" dirty="0">
                <a:latin typeface="Times New Roman" pitchFamily="18" charset="0"/>
                <a:cs typeface="Times New Roman" pitchFamily="18" charset="0"/>
              </a:rPr>
              <a:t>指数部分为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-1</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en-US" altLang="zh-CN" sz="2400" dirty="0" err="1">
                <a:solidFill>
                  <a:srgbClr val="0000CC"/>
                </a:solidFill>
                <a:latin typeface="Times New Roman" pitchFamily="18" charset="0"/>
                <a:cs typeface="Times New Roman" pitchFamily="18" charset="0"/>
              </a:rPr>
              <a:t>NaN</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a:t>
            </a:r>
            <a:r>
              <a:rPr lang="zh-CN" altLang="en-US" sz="2400" dirty="0" smtClean="0">
                <a:latin typeface="Times New Roman" pitchFamily="18" charset="0"/>
                <a:cs typeface="Times New Roman" pitchFamily="18" charset="0"/>
              </a:rPr>
              <a:t>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-1</a:t>
            </a:r>
            <a:r>
              <a:rPr lang="zh-CN" altLang="en-US" sz="2400" dirty="0">
                <a:latin typeface="Times New Roman" pitchFamily="18" charset="0"/>
                <a:cs typeface="Times New Roman" pitchFamily="18" charset="0"/>
              </a:rPr>
              <a:t>，小数部分非零。</a:t>
            </a:r>
            <a:endParaRPr lang="en-US" sz="2400" dirty="0">
              <a:latin typeface="Times New Roman" pitchFamily="18" charset="0"/>
              <a:cs typeface="Times New Roman" pitchFamily="18" charset="0"/>
            </a:endParaRPr>
          </a:p>
          <a:p>
            <a:pPr lvl="1"/>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a:t>
            </a:r>
            <a:r>
              <a:rPr lang="en-US" altLang="zh-CN" sz="2400" dirty="0" smtClean="0">
                <a:latin typeface="Times New Roman" pitchFamily="18" charset="0"/>
                <a:cs typeface="Times New Roman" pitchFamily="18" charset="0"/>
              </a:rPr>
              <a:t>1~2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-2</a:t>
            </a:r>
            <a:r>
              <a:rPr lang="zh-CN" altLang="en-US" sz="2400" dirty="0">
                <a:latin typeface="Times New Roman" pitchFamily="18" charset="0"/>
                <a:cs typeface="Times New Roman" pitchFamily="18" charset="0"/>
              </a:rPr>
              <a:t>，小数部分为任意值。</a:t>
            </a:r>
          </a:p>
          <a:p>
            <a:pPr lvl="1"/>
            <a:r>
              <a:rPr lang="zh-CN" altLang="en-US" sz="2400" dirty="0" smtClean="0">
                <a:solidFill>
                  <a:srgbClr val="0000CC"/>
                </a:solidFill>
                <a:latin typeface="Times New Roman" pitchFamily="18" charset="0"/>
                <a:cs typeface="Times New Roman" pitchFamily="18" charset="0"/>
              </a:rPr>
              <a:t>非</a:t>
            </a:r>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，小数部分非</a:t>
            </a:r>
            <a:r>
              <a:rPr lang="en-US" altLang="zh-CN" sz="2400" dirty="0">
                <a:latin typeface="Times New Roman" pitchFamily="18" charset="0"/>
                <a:cs typeface="Times New Roman" pitchFamily="18" charset="0"/>
              </a:rPr>
              <a:t>0</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2" indent="-342900"/>
            <a:r>
              <a:rPr lang="zh-CN" altLang="en-US" dirty="0"/>
              <a:t>在</a:t>
            </a:r>
            <a:r>
              <a:rPr lang="zh-CN" altLang="en-US" dirty="0">
                <a:solidFill>
                  <a:srgbClr val="C00000"/>
                </a:solidFill>
              </a:rPr>
              <a:t>非规约形式</a:t>
            </a:r>
            <a:r>
              <a:rPr lang="zh-CN" altLang="en-US" dirty="0"/>
              <a:t>下整数部份默认为</a:t>
            </a:r>
            <a:r>
              <a:rPr lang="en-US" altLang="zh-CN" dirty="0"/>
              <a:t>0</a:t>
            </a:r>
            <a:r>
              <a:rPr lang="zh-CN" altLang="en-US" dirty="0"/>
              <a:t>，</a:t>
            </a:r>
            <a:r>
              <a:rPr lang="zh-CN" altLang="en-US" dirty="0">
                <a:solidFill>
                  <a:srgbClr val="C00000"/>
                </a:solidFill>
              </a:rPr>
              <a:t>其他情况</a:t>
            </a:r>
            <a:r>
              <a:rPr lang="zh-CN" altLang="en-US" dirty="0"/>
              <a:t>下一律默认为</a:t>
            </a:r>
            <a:r>
              <a:rPr lang="en-US" altLang="zh-CN" dirty="0"/>
              <a:t>1</a:t>
            </a:r>
            <a:r>
              <a:rPr lang="zh-CN" altLang="en-US" dirty="0" smtClean="0"/>
              <a:t>。</a:t>
            </a:r>
            <a:endParaRPr lang="zh-CN" altLang="en-US" dirty="0"/>
          </a:p>
        </p:txBody>
      </p:sp>
    </p:spTree>
    <p:extLst>
      <p:ext uri="{BB962C8B-B14F-4D97-AF65-F5344CB8AC3E}">
        <p14:creationId xmlns:p14="http://schemas.microsoft.com/office/powerpoint/2010/main" val="1641731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dirty="0" smtClean="0">
                <a:ea typeface="宋体" pitchFamily="2" charset="-122"/>
              </a:rPr>
              <a:t>    IEEE 754</a:t>
            </a:r>
            <a:r>
              <a:rPr lang="zh-CN" altLang="en-US" sz="3600" dirty="0" smtClean="0">
                <a:ea typeface="宋体" pitchFamily="2" charset="-122"/>
              </a:rPr>
              <a:t>标准</a:t>
            </a:r>
          </a:p>
        </p:txBody>
      </p:sp>
      <p:sp>
        <p:nvSpPr>
          <p:cNvPr id="66563" name="Rectangle 3"/>
          <p:cNvSpPr>
            <a:spLocks noGrp="1" noChangeArrowheads="1"/>
          </p:cNvSpPr>
          <p:nvPr>
            <p:ph type="body" idx="4294967295"/>
          </p:nvPr>
        </p:nvSpPr>
        <p:spPr>
          <a:xfrm>
            <a:off x="201613" y="977483"/>
            <a:ext cx="8501062" cy="1659429"/>
          </a:xfrm>
        </p:spPr>
        <p:txBody>
          <a:bodyPr wrap="square" lIns="63500" tIns="25400" rIns="63500" bIns="25400">
            <a:spAutoFit/>
          </a:bodyPr>
          <a:lstStyle/>
          <a:p>
            <a:pPr>
              <a:lnSpc>
                <a:spcPct val="90000"/>
              </a:lnSpc>
              <a:buFontTx/>
              <a:buNone/>
            </a:pPr>
            <a:r>
              <a:rPr lang="zh-CN" altLang="en-US" sz="2200" b="0" dirty="0" smtClean="0"/>
              <a:t>    </a:t>
            </a:r>
          </a:p>
          <a:p>
            <a:pPr>
              <a:lnSpc>
                <a:spcPct val="90000"/>
              </a:lnSpc>
              <a:buFontTx/>
              <a:buNone/>
            </a:pPr>
            <a:r>
              <a:rPr lang="en-US" altLang="zh-CN" sz="2500" dirty="0" smtClean="0"/>
              <a:t>Single Precision </a:t>
            </a:r>
            <a:r>
              <a:rPr lang="en-US" altLang="zh-CN" sz="2500" dirty="0" smtClean="0">
                <a:solidFill>
                  <a:srgbClr val="000000"/>
                </a:solidFill>
              </a:rPr>
              <a:t>： </a:t>
            </a:r>
            <a:endParaRPr lang="en-US" altLang="zh-CN" sz="2500" dirty="0" smtClean="0">
              <a:solidFill>
                <a:srgbClr val="990000"/>
              </a:solidFill>
            </a:endParaRPr>
          </a:p>
          <a:p>
            <a:pPr>
              <a:lnSpc>
                <a:spcPct val="90000"/>
              </a:lnSpc>
              <a:buFontTx/>
              <a:buNone/>
            </a:pPr>
            <a:r>
              <a:rPr lang="en-US" altLang="zh-CN" sz="2500" dirty="0" smtClean="0">
                <a:solidFill>
                  <a:srgbClr val="FF6600"/>
                </a:solidFill>
              </a:rPr>
              <a:t>		  </a:t>
            </a:r>
            <a:r>
              <a:rPr lang="en-US" altLang="zh-CN" dirty="0" smtClean="0">
                <a:solidFill>
                  <a:srgbClr val="FF6600"/>
                </a:solidFill>
              </a:rPr>
              <a:t>S</a:t>
            </a:r>
            <a:r>
              <a:rPr lang="en-US" altLang="zh-CN" dirty="0" smtClean="0">
                <a:solidFill>
                  <a:srgbClr val="00E0CB"/>
                </a:solidFill>
              </a:rPr>
              <a:t>     </a:t>
            </a:r>
            <a:r>
              <a:rPr lang="en-US" altLang="zh-CN" dirty="0" smtClean="0">
                <a:solidFill>
                  <a:srgbClr val="009242"/>
                </a:solidFill>
              </a:rPr>
              <a:t>Exponent</a:t>
            </a:r>
            <a:r>
              <a:rPr lang="en-US" altLang="zh-CN" dirty="0" smtClean="0">
                <a:solidFill>
                  <a:srgbClr val="FD0128"/>
                </a:solidFill>
              </a:rPr>
              <a:t>                </a:t>
            </a:r>
            <a:r>
              <a:rPr lang="en-US" altLang="zh-CN" dirty="0" smtClean="0">
                <a:solidFill>
                  <a:srgbClr val="063DE9"/>
                </a:solidFill>
              </a:rPr>
              <a:t>Significand</a:t>
            </a:r>
            <a:endParaRPr lang="en-US" altLang="zh-CN" dirty="0" smtClean="0">
              <a:solidFill>
                <a:srgbClr val="FD0128"/>
              </a:solidFill>
            </a:endParaRPr>
          </a:p>
          <a:p>
            <a:pPr>
              <a:lnSpc>
                <a:spcPct val="90000"/>
              </a:lnSpc>
              <a:buFontTx/>
              <a:buNone/>
            </a:pPr>
            <a:r>
              <a:rPr lang="en-US" altLang="zh-CN" sz="2400" dirty="0" smtClean="0">
                <a:solidFill>
                  <a:srgbClr val="000000"/>
                </a:solidFill>
                <a:latin typeface="Arial,Bold" charset="0"/>
              </a:rPr>
              <a:t>          </a:t>
            </a:r>
            <a:r>
              <a:rPr lang="en-US" altLang="zh-CN" sz="2400" dirty="0" smtClean="0">
                <a:solidFill>
                  <a:srgbClr val="000000"/>
                </a:solidFill>
              </a:rPr>
              <a:t>1 bit      8 bits                       23 bits</a:t>
            </a:r>
          </a:p>
        </p:txBody>
      </p:sp>
      <p:grpSp>
        <p:nvGrpSpPr>
          <p:cNvPr id="66564" name="Group 13"/>
          <p:cNvGrpSpPr>
            <a:grpSpLocks/>
          </p:cNvGrpSpPr>
          <p:nvPr/>
        </p:nvGrpSpPr>
        <p:grpSpPr bwMode="auto">
          <a:xfrm>
            <a:off x="1300163" y="2196604"/>
            <a:ext cx="6781800" cy="368300"/>
            <a:chOff x="611" y="1221"/>
            <a:chExt cx="4272" cy="295"/>
          </a:xfrm>
        </p:grpSpPr>
        <p:sp>
          <p:nvSpPr>
            <p:cNvPr id="66577"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66578"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79"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565" name="Text Box 7"/>
          <p:cNvSpPr txBox="1">
            <a:spLocks noChangeArrowheads="1"/>
          </p:cNvSpPr>
          <p:nvPr/>
        </p:nvSpPr>
        <p:spPr bwMode="auto">
          <a:xfrm>
            <a:off x="201613" y="2581275"/>
            <a:ext cx="70913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90000"/>
              </a:lnSpc>
              <a:buClr>
                <a:schemeClr val="folHlink"/>
              </a:buClr>
              <a:buSzPct val="60000"/>
              <a:buFont typeface="Wingdings" pitchFamily="2" charset="2"/>
              <a:buNone/>
            </a:pPr>
            <a:r>
              <a:rPr kumimoji="1" lang="zh-CN" altLang="en-US" sz="2000" dirty="0">
                <a:cs typeface="Arial" pitchFamily="34" charset="0"/>
              </a:rPr>
              <a:t>° </a:t>
            </a:r>
            <a:r>
              <a:rPr kumimoji="1" lang="en-US" altLang="zh-CN" sz="2200" dirty="0">
                <a:solidFill>
                  <a:srgbClr val="FF6600"/>
                </a:solidFill>
                <a:latin typeface="微软雅黑" pitchFamily="34" charset="-122"/>
                <a:ea typeface="微软雅黑" pitchFamily="34" charset="-122"/>
                <a:cs typeface="Arial" pitchFamily="34" charset="0"/>
              </a:rPr>
              <a:t>Sign bit: 1 </a:t>
            </a:r>
            <a:r>
              <a:rPr kumimoji="1" lang="zh-CN" altLang="en-US" sz="2200" dirty="0">
                <a:solidFill>
                  <a:srgbClr val="FF6600"/>
                </a:solidFill>
                <a:latin typeface="微软雅黑" pitchFamily="34" charset="-122"/>
                <a:ea typeface="微软雅黑" pitchFamily="34" charset="-122"/>
                <a:cs typeface="Arial" pitchFamily="34" charset="0"/>
              </a:rPr>
              <a:t>表示</a:t>
            </a:r>
            <a:r>
              <a:rPr kumimoji="1" lang="en-US" altLang="zh-CN" sz="2200" dirty="0">
                <a:solidFill>
                  <a:srgbClr val="FF6600"/>
                </a:solidFill>
                <a:latin typeface="微软雅黑" pitchFamily="34" charset="-122"/>
                <a:ea typeface="微软雅黑" pitchFamily="34" charset="-122"/>
                <a:cs typeface="Arial" pitchFamily="34" charset="0"/>
              </a:rPr>
              <a:t>negative ; 0</a:t>
            </a:r>
            <a:r>
              <a:rPr kumimoji="1" lang="zh-CN" altLang="en-US" sz="2200" dirty="0">
                <a:solidFill>
                  <a:srgbClr val="FF6600"/>
                </a:solidFill>
                <a:latin typeface="微软雅黑" pitchFamily="34" charset="-122"/>
                <a:ea typeface="微软雅黑" pitchFamily="34" charset="-122"/>
                <a:cs typeface="Arial" pitchFamily="34" charset="0"/>
              </a:rPr>
              <a:t>表示 </a:t>
            </a:r>
            <a:r>
              <a:rPr kumimoji="1" lang="en-US" altLang="zh-CN" sz="2200" dirty="0">
                <a:solidFill>
                  <a:srgbClr val="FF6600"/>
                </a:solidFill>
                <a:latin typeface="微软雅黑" pitchFamily="34" charset="-122"/>
                <a:ea typeface="微软雅黑" pitchFamily="34" charset="-122"/>
                <a:cs typeface="Arial" pitchFamily="34" charset="0"/>
              </a:rPr>
              <a:t>positive</a:t>
            </a:r>
          </a:p>
        </p:txBody>
      </p:sp>
      <p:sp>
        <p:nvSpPr>
          <p:cNvPr id="66566" name="Text Box 8"/>
          <p:cNvSpPr txBox="1">
            <a:spLocks noChangeArrowheads="1"/>
          </p:cNvSpPr>
          <p:nvPr/>
        </p:nvSpPr>
        <p:spPr bwMode="auto">
          <a:xfrm>
            <a:off x="206375" y="4233863"/>
            <a:ext cx="79629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b="0">
                <a:latin typeface="Times New Roman" pitchFamily="18" charset="0"/>
              </a:rPr>
              <a:t>°</a:t>
            </a:r>
            <a:r>
              <a:rPr kumimoji="1" lang="en-US" altLang="zh-CN" sz="2100">
                <a:solidFill>
                  <a:srgbClr val="3333FF"/>
                </a:solidFill>
                <a:latin typeface="微软雅黑" pitchFamily="34" charset="-122"/>
                <a:ea typeface="微软雅黑" pitchFamily="34" charset="-122"/>
                <a:cs typeface="Arial" pitchFamily="34" charset="0"/>
              </a:rPr>
              <a:t>Significand</a:t>
            </a:r>
            <a:r>
              <a:rPr kumimoji="1" lang="zh-CN" altLang="en-US" sz="2100">
                <a:solidFill>
                  <a:srgbClr val="3333FF"/>
                </a:solidFill>
                <a:latin typeface="微软雅黑" pitchFamily="34" charset="-122"/>
                <a:ea typeface="微软雅黑" pitchFamily="34" charset="-122"/>
                <a:cs typeface="Arial" pitchFamily="34" charset="0"/>
              </a:rPr>
              <a:t>（尾数）</a:t>
            </a:r>
            <a:r>
              <a:rPr kumimoji="1" lang="en-US" altLang="zh-CN" sz="2100">
                <a:solidFill>
                  <a:srgbClr val="3333FF"/>
                </a:solidFill>
                <a:latin typeface="微软雅黑" pitchFamily="34" charset="-122"/>
                <a:ea typeface="微软雅黑" pitchFamily="34" charset="-122"/>
                <a:cs typeface="Arial" pitchFamily="34" charset="0"/>
              </a:rPr>
              <a:t>:</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a:t>
            </a:r>
            <a:r>
              <a:rPr kumimoji="1" lang="zh-CN" altLang="en-US" sz="2100">
                <a:solidFill>
                  <a:srgbClr val="3333FF"/>
                </a:solidFill>
                <a:latin typeface="微软雅黑" pitchFamily="34" charset="-122"/>
                <a:ea typeface="微软雅黑" pitchFamily="34" charset="-122"/>
                <a:cs typeface="Arial" pitchFamily="34" charset="0"/>
              </a:rPr>
              <a:t>规格化尾数最高位总是</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，所以隐含表示，省</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位</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1 + 23 bits </a:t>
            </a:r>
            <a:r>
              <a:rPr kumimoji="1" lang="zh-CN" altLang="en-US" sz="2100">
                <a:solidFill>
                  <a:srgbClr val="3333FF"/>
                </a:solidFill>
                <a:latin typeface="微软雅黑" pitchFamily="34" charset="-122"/>
                <a:ea typeface="微软雅黑" pitchFamily="34" charset="-122"/>
                <a:cs typeface="Arial" pitchFamily="34" charset="0"/>
              </a:rPr>
              <a:t>（ </a:t>
            </a:r>
            <a:r>
              <a:rPr kumimoji="1" lang="en-US" altLang="zh-CN" sz="2100">
                <a:solidFill>
                  <a:srgbClr val="3333FF"/>
                </a:solidFill>
                <a:latin typeface="微软雅黑" pitchFamily="34" charset="-122"/>
                <a:ea typeface="微软雅黑" pitchFamily="34" charset="-122"/>
                <a:cs typeface="Arial" pitchFamily="34" charset="0"/>
              </a:rPr>
              <a:t>single</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1 + 52 bits </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double</a:t>
            </a:r>
            <a:r>
              <a:rPr kumimoji="1" lang="zh-CN" altLang="en-US" sz="2100">
                <a:solidFill>
                  <a:srgbClr val="3333FF"/>
                </a:solidFill>
                <a:latin typeface="微软雅黑" pitchFamily="34" charset="-122"/>
                <a:ea typeface="微软雅黑" pitchFamily="34" charset="-122"/>
                <a:cs typeface="Arial" pitchFamily="34" charset="0"/>
              </a:rPr>
              <a:t>）</a:t>
            </a:r>
          </a:p>
        </p:txBody>
      </p:sp>
      <p:sp>
        <p:nvSpPr>
          <p:cNvPr id="66567" name="Text Box 9"/>
          <p:cNvSpPr txBox="1">
            <a:spLocks noChangeArrowheads="1"/>
          </p:cNvSpPr>
          <p:nvPr/>
        </p:nvSpPr>
        <p:spPr bwMode="auto">
          <a:xfrm>
            <a:off x="182563" y="2906713"/>
            <a:ext cx="89614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20000"/>
              </a:lnSpc>
              <a:spcBef>
                <a:spcPct val="0"/>
              </a:spcBef>
              <a:buClr>
                <a:schemeClr val="folHlink"/>
              </a:buClr>
              <a:buSzPct val="60000"/>
              <a:buFont typeface="Wingdings" pitchFamily="2" charset="2"/>
              <a:buNone/>
            </a:pPr>
            <a:r>
              <a:rPr kumimoji="1" lang="zh-CN" altLang="en-US" sz="2800" b="0">
                <a:latin typeface="Times New Roman" pitchFamily="18" charset="0"/>
              </a:rPr>
              <a:t>°</a:t>
            </a:r>
            <a:r>
              <a:rPr kumimoji="1" lang="en-US" altLang="zh-CN" sz="2200">
                <a:solidFill>
                  <a:srgbClr val="006600"/>
                </a:solidFill>
                <a:latin typeface="微软雅黑" pitchFamily="34" charset="-122"/>
                <a:ea typeface="微软雅黑" pitchFamily="34" charset="-122"/>
                <a:cs typeface="Arial" pitchFamily="34" charset="0"/>
              </a:rPr>
              <a:t>Exponent</a:t>
            </a:r>
            <a:r>
              <a:rPr kumimoji="1" lang="zh-CN" altLang="en-US" sz="2200">
                <a:solidFill>
                  <a:srgbClr val="006600"/>
                </a:solidFill>
                <a:latin typeface="微软雅黑" pitchFamily="34" charset="-122"/>
                <a:ea typeface="微软雅黑" pitchFamily="34" charset="-122"/>
                <a:cs typeface="Arial" pitchFamily="34" charset="0"/>
              </a:rPr>
              <a:t>（阶码 </a:t>
            </a:r>
            <a:r>
              <a:rPr kumimoji="1" lang="en-US" altLang="zh-CN" sz="2200">
                <a:solidFill>
                  <a:srgbClr val="006600"/>
                </a:solidFill>
                <a:latin typeface="微软雅黑" pitchFamily="34" charset="-122"/>
                <a:ea typeface="微软雅黑" pitchFamily="34" charset="-122"/>
                <a:cs typeface="Arial" pitchFamily="34" charset="0"/>
              </a:rPr>
              <a:t>/ </a:t>
            </a:r>
            <a:r>
              <a:rPr kumimoji="1" lang="zh-CN" altLang="en-US" sz="2200">
                <a:solidFill>
                  <a:srgbClr val="006600"/>
                </a:solidFill>
                <a:latin typeface="微软雅黑" pitchFamily="34" charset="-122"/>
                <a:ea typeface="微软雅黑" pitchFamily="34" charset="-122"/>
                <a:cs typeface="Arial" pitchFamily="34" charset="0"/>
              </a:rPr>
              <a:t>指数编码）</a:t>
            </a:r>
            <a:r>
              <a:rPr kumimoji="1" lang="en-US" altLang="zh-CN" sz="2200">
                <a:solidFill>
                  <a:srgbClr val="006600"/>
                </a:solidFill>
                <a:latin typeface="微软雅黑" pitchFamily="34" charset="-122"/>
                <a:ea typeface="微软雅黑" pitchFamily="34" charset="-122"/>
                <a:cs typeface="Arial" pitchFamily="34" charset="0"/>
              </a:rPr>
              <a:t>:  </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SP</a:t>
            </a:r>
            <a:r>
              <a:rPr kumimoji="1" lang="zh-CN" altLang="en-US" sz="2200">
                <a:solidFill>
                  <a:schemeClr val="tx1"/>
                </a:solidFill>
                <a:latin typeface="微软雅黑" pitchFamily="34" charset="-122"/>
                <a:ea typeface="微软雅黑" pitchFamily="34" charset="-122"/>
                <a:cs typeface="Arial" pitchFamily="34" charset="0"/>
              </a:rPr>
              <a:t>规格化数阶码范围为</a:t>
            </a:r>
            <a:r>
              <a:rPr kumimoji="1" lang="en-US" altLang="zh-CN" sz="2200">
                <a:solidFill>
                  <a:schemeClr val="tx1"/>
                </a:solidFill>
                <a:latin typeface="微软雅黑" pitchFamily="34" charset="-122"/>
                <a:ea typeface="微软雅黑" pitchFamily="34" charset="-122"/>
                <a:cs typeface="Arial" pitchFamily="34" charset="0"/>
              </a:rPr>
              <a:t>0000 0001 (-126) ~ 1111 1110 (127)</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bias</a:t>
            </a:r>
            <a:r>
              <a:rPr kumimoji="1" lang="zh-CN" altLang="en-US" sz="2200">
                <a:solidFill>
                  <a:schemeClr val="tx1"/>
                </a:solidFill>
                <a:latin typeface="微软雅黑" pitchFamily="34" charset="-122"/>
                <a:ea typeface="微软雅黑" pitchFamily="34" charset="-122"/>
                <a:cs typeface="Arial" pitchFamily="34" charset="0"/>
              </a:rPr>
              <a:t>为</a:t>
            </a:r>
            <a:r>
              <a:rPr kumimoji="1" lang="en-US" altLang="zh-CN" sz="2200">
                <a:solidFill>
                  <a:schemeClr val="tx1"/>
                </a:solidFill>
                <a:latin typeface="微软雅黑" pitchFamily="34" charset="-122"/>
                <a:ea typeface="微软雅黑" pitchFamily="34" charset="-122"/>
                <a:cs typeface="Arial" pitchFamily="34" charset="0"/>
              </a:rPr>
              <a:t>127 (single), 1023 (double)</a:t>
            </a:r>
            <a:endParaRPr kumimoji="1" lang="zh-CN" altLang="en-US" sz="2200">
              <a:solidFill>
                <a:schemeClr val="tx1"/>
              </a:solidFill>
              <a:latin typeface="微软雅黑" pitchFamily="34" charset="-122"/>
              <a:ea typeface="微软雅黑" pitchFamily="34" charset="-122"/>
            </a:endParaRPr>
          </a:p>
        </p:txBody>
      </p:sp>
      <p:sp>
        <p:nvSpPr>
          <p:cNvPr id="66568" name="Text Box 10"/>
          <p:cNvSpPr txBox="1">
            <a:spLocks noChangeArrowheads="1"/>
          </p:cNvSpPr>
          <p:nvPr/>
        </p:nvSpPr>
        <p:spPr bwMode="auto">
          <a:xfrm>
            <a:off x="130175" y="5627688"/>
            <a:ext cx="7239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SP: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-127)</a:t>
            </a:r>
          </a:p>
        </p:txBody>
      </p:sp>
      <p:sp>
        <p:nvSpPr>
          <p:cNvPr id="66569" name="Text Box 11"/>
          <p:cNvSpPr txBox="1">
            <a:spLocks noChangeArrowheads="1"/>
          </p:cNvSpPr>
          <p:nvPr/>
        </p:nvSpPr>
        <p:spPr bwMode="auto">
          <a:xfrm>
            <a:off x="130175" y="6092825"/>
            <a:ext cx="6511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DP: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-1023)</a:t>
            </a:r>
          </a:p>
        </p:txBody>
      </p:sp>
      <p:sp>
        <p:nvSpPr>
          <p:cNvPr id="66570" name="Text Box 12"/>
          <p:cNvSpPr txBox="1">
            <a:spLocks noChangeArrowheads="1"/>
          </p:cNvSpPr>
          <p:nvPr/>
        </p:nvSpPr>
        <p:spPr bwMode="auto">
          <a:xfrm>
            <a:off x="5108575" y="3011488"/>
            <a:ext cx="38782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cs typeface="Arial" pitchFamily="34" charset="0"/>
              </a:rPr>
              <a:t>全</a:t>
            </a:r>
            <a:r>
              <a:rPr lang="en-US" altLang="zh-CN" sz="2000">
                <a:solidFill>
                  <a:srgbClr val="CC0000"/>
                </a:solidFill>
                <a:latin typeface="微软雅黑" pitchFamily="34" charset="-122"/>
                <a:ea typeface="微软雅黑" pitchFamily="34" charset="-122"/>
                <a:cs typeface="Arial" pitchFamily="34" charset="0"/>
              </a:rPr>
              <a:t>0</a:t>
            </a:r>
            <a:r>
              <a:rPr lang="zh-CN" altLang="en-US" sz="2000">
                <a:solidFill>
                  <a:srgbClr val="CC0000"/>
                </a:solidFill>
                <a:latin typeface="微软雅黑" pitchFamily="34" charset="-122"/>
                <a:ea typeface="微软雅黑" pitchFamily="34" charset="-122"/>
                <a:cs typeface="Arial" pitchFamily="34" charset="0"/>
              </a:rPr>
              <a:t>和全</a:t>
            </a:r>
            <a:r>
              <a:rPr lang="en-US" altLang="zh-CN" sz="2000">
                <a:solidFill>
                  <a:srgbClr val="CC0000"/>
                </a:solidFill>
                <a:latin typeface="微软雅黑" pitchFamily="34" charset="-122"/>
                <a:ea typeface="微软雅黑" pitchFamily="34" charset="-122"/>
                <a:cs typeface="Arial" pitchFamily="34" charset="0"/>
              </a:rPr>
              <a:t>1</a:t>
            </a:r>
            <a:r>
              <a:rPr lang="zh-CN" altLang="en-US" sz="2000">
                <a:solidFill>
                  <a:srgbClr val="CC0000"/>
                </a:solidFill>
                <a:latin typeface="微软雅黑" pitchFamily="34" charset="-122"/>
                <a:ea typeface="微软雅黑" pitchFamily="34" charset="-122"/>
                <a:cs typeface="Arial" pitchFamily="34" charset="0"/>
              </a:rPr>
              <a:t>用来表示特殊值！</a:t>
            </a:r>
          </a:p>
        </p:txBody>
      </p:sp>
      <p:sp>
        <p:nvSpPr>
          <p:cNvPr id="66571" name="Rectangle 14"/>
          <p:cNvSpPr>
            <a:spLocks noChangeArrowheads="1"/>
          </p:cNvSpPr>
          <p:nvPr/>
        </p:nvSpPr>
        <p:spPr bwMode="auto">
          <a:xfrm>
            <a:off x="5434013" y="3851275"/>
            <a:ext cx="3367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zh-CN" altLang="en-US">
                <a:solidFill>
                  <a:srgbClr val="CC0000"/>
                </a:solidFill>
                <a:latin typeface="微软雅黑" pitchFamily="34" charset="-122"/>
                <a:ea typeface="微软雅黑" pitchFamily="34" charset="-122"/>
              </a:rPr>
              <a:t>为什么用</a:t>
            </a:r>
            <a:r>
              <a:rPr kumimoji="1" lang="en-US" altLang="zh-CN">
                <a:solidFill>
                  <a:srgbClr val="CC0000"/>
                </a:solidFill>
                <a:latin typeface="微软雅黑" pitchFamily="34" charset="-122"/>
                <a:ea typeface="微软雅黑" pitchFamily="34" charset="-122"/>
              </a:rPr>
              <a:t>127</a:t>
            </a:r>
            <a:r>
              <a:rPr kumimoji="1" lang="zh-CN" altLang="en-US">
                <a:solidFill>
                  <a:srgbClr val="CC0000"/>
                </a:solidFill>
                <a:latin typeface="微软雅黑" pitchFamily="34" charset="-122"/>
                <a:ea typeface="微软雅黑" pitchFamily="34" charset="-122"/>
              </a:rPr>
              <a:t>？若用</a:t>
            </a:r>
            <a:r>
              <a:rPr kumimoji="1" lang="en-US" altLang="zh-CN">
                <a:solidFill>
                  <a:srgbClr val="CC0000"/>
                </a:solidFill>
                <a:latin typeface="微软雅黑" pitchFamily="34" charset="-122"/>
                <a:ea typeface="微软雅黑" pitchFamily="34" charset="-122"/>
              </a:rPr>
              <a:t>128,</a:t>
            </a:r>
            <a:r>
              <a:rPr kumimoji="1" lang="zh-CN" altLang="en-US">
                <a:solidFill>
                  <a:srgbClr val="CC0000"/>
                </a:solidFill>
                <a:latin typeface="微软雅黑" pitchFamily="34" charset="-122"/>
                <a:ea typeface="微软雅黑" pitchFamily="34" charset="-122"/>
              </a:rPr>
              <a:t>则阶码范围为多少？</a:t>
            </a:r>
          </a:p>
        </p:txBody>
      </p:sp>
      <p:grpSp>
        <p:nvGrpSpPr>
          <p:cNvPr id="66572" name="Group 17"/>
          <p:cNvGrpSpPr>
            <a:grpSpLocks/>
          </p:cNvGrpSpPr>
          <p:nvPr/>
        </p:nvGrpSpPr>
        <p:grpSpPr bwMode="auto">
          <a:xfrm>
            <a:off x="6007100" y="4678363"/>
            <a:ext cx="2963863" cy="1681162"/>
            <a:chOff x="3912" y="2947"/>
            <a:chExt cx="1721" cy="1097"/>
          </a:xfrm>
        </p:grpSpPr>
        <p:sp>
          <p:nvSpPr>
            <p:cNvPr id="66575" name="Rectangle 15"/>
            <p:cNvSpPr>
              <a:spLocks noChangeArrowheads="1"/>
            </p:cNvSpPr>
            <p:nvPr/>
          </p:nvSpPr>
          <p:spPr bwMode="auto">
            <a:xfrm>
              <a:off x="3912" y="3507"/>
              <a:ext cx="1721"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en-US" altLang="zh-CN">
                  <a:solidFill>
                    <a:srgbClr val="FF0066"/>
                  </a:solidFill>
                </a:rPr>
                <a:t>0000 0001 (-127) </a:t>
              </a:r>
              <a:r>
                <a:rPr kumimoji="1" lang="zh-CN" altLang="en-US">
                  <a:solidFill>
                    <a:srgbClr val="FF0066"/>
                  </a:solidFill>
                </a:rPr>
                <a:t>～ </a:t>
              </a:r>
              <a:r>
                <a:rPr kumimoji="1" lang="en-US" altLang="zh-CN">
                  <a:solidFill>
                    <a:srgbClr val="FF0066"/>
                  </a:solidFill>
                </a:rPr>
                <a:t>1111 1110 (126)</a:t>
              </a:r>
            </a:p>
          </p:txBody>
        </p:sp>
        <p:sp>
          <p:nvSpPr>
            <p:cNvPr id="665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6573" name="Rectangle 18"/>
          <p:cNvSpPr>
            <a:spLocks noChangeArrowheads="1"/>
          </p:cNvSpPr>
          <p:nvPr/>
        </p:nvSpPr>
        <p:spPr bwMode="auto">
          <a:xfrm>
            <a:off x="174625" y="943893"/>
            <a:ext cx="516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dirty="0">
                <a:solidFill>
                  <a:srgbClr val="FF6600"/>
                </a:solidFill>
                <a:latin typeface="微软雅黑" pitchFamily="34" charset="-122"/>
                <a:ea typeface="微软雅黑" pitchFamily="34" charset="-122"/>
              </a:rPr>
              <a:t>规格化数：</a:t>
            </a:r>
            <a:r>
              <a:rPr lang="en-US" altLang="zh-CN" sz="2000" dirty="0">
                <a:solidFill>
                  <a:srgbClr val="FF6600"/>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en-US" altLang="zh-CN" sz="2000" dirty="0">
                <a:solidFill>
                  <a:srgbClr val="063DE9"/>
                </a:solidFill>
                <a:latin typeface="微软雅黑" pitchFamily="34" charset="-122"/>
                <a:ea typeface="微软雅黑" pitchFamily="34" charset="-122"/>
              </a:rPr>
              <a:t>xxxxxxxxxx</a:t>
            </a:r>
            <a:r>
              <a:rPr lang="en-US" altLang="zh-CN" sz="2000" baseline="-25000" dirty="0">
                <a:solidFill>
                  <a:srgbClr val="000000"/>
                </a:solidFill>
                <a:latin typeface="微软雅黑" pitchFamily="34" charset="-122"/>
                <a:ea typeface="微软雅黑" pitchFamily="34" charset="-122"/>
              </a:rPr>
              <a:t>two</a:t>
            </a:r>
            <a:r>
              <a:rPr lang="en-US" altLang="zh-CN" sz="2000" dirty="0">
                <a:solidFill>
                  <a:srgbClr val="000000"/>
                </a:solidFill>
                <a:latin typeface="微软雅黑" pitchFamily="34" charset="-122"/>
                <a:ea typeface="微软雅黑" pitchFamily="34" charset="-122"/>
              </a:rPr>
              <a:t> x 2</a:t>
            </a:r>
            <a:r>
              <a:rPr lang="en-US" altLang="zh-CN" sz="2000" baseline="30000" dirty="0">
                <a:solidFill>
                  <a:srgbClr val="009242"/>
                </a:solidFill>
                <a:latin typeface="微软雅黑" pitchFamily="34" charset="-122"/>
                <a:ea typeface="微软雅黑" pitchFamily="34" charset="-122"/>
              </a:rPr>
              <a:t>Exponent</a:t>
            </a:r>
            <a:endParaRPr lang="zh-CN" altLang="en-US" sz="2000" baseline="30000" dirty="0">
              <a:solidFill>
                <a:srgbClr val="009242"/>
              </a:solidFill>
              <a:latin typeface="微软雅黑" pitchFamily="34" charset="-122"/>
              <a:ea typeface="微软雅黑" pitchFamily="34" charset="-122"/>
            </a:endParaRPr>
          </a:p>
        </p:txBody>
      </p:sp>
      <p:sp>
        <p:nvSpPr>
          <p:cNvPr id="66574" name="Text Box 10"/>
          <p:cNvSpPr txBox="1">
            <a:spLocks noChangeArrowheads="1"/>
          </p:cNvSpPr>
          <p:nvPr/>
        </p:nvSpPr>
        <p:spPr bwMode="auto">
          <a:xfrm>
            <a:off x="5434014" y="617607"/>
            <a:ext cx="3420268" cy="7078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dirty="0">
                <a:solidFill>
                  <a:srgbClr val="FF0066"/>
                </a:solidFill>
                <a:latin typeface="微软雅黑" pitchFamily="34" charset="-122"/>
                <a:ea typeface="微软雅黑" pitchFamily="34" charset="-122"/>
              </a:rPr>
              <a:t>规定：</a:t>
            </a:r>
            <a:r>
              <a:rPr lang="zh-CN" altLang="en-US" sz="2000" dirty="0">
                <a:solidFill>
                  <a:srgbClr val="3333FF"/>
                </a:solidFill>
                <a:latin typeface="微软雅黑" pitchFamily="34" charset="-122"/>
                <a:ea typeface="微软雅黑" pitchFamily="34" charset="-122"/>
              </a:rPr>
              <a:t>小数点前总是“</a:t>
            </a:r>
            <a:r>
              <a:rPr lang="en-US" altLang="zh-CN" sz="2000" dirty="0">
                <a:solidFill>
                  <a:srgbClr val="3333FF"/>
                </a:solidFill>
                <a:latin typeface="微软雅黑" pitchFamily="34" charset="-122"/>
                <a:ea typeface="微软雅黑" pitchFamily="34" charset="-122"/>
              </a:rPr>
              <a:t>1”</a:t>
            </a:r>
            <a:r>
              <a:rPr lang="zh-CN" altLang="en-US" sz="2000" dirty="0">
                <a:solidFill>
                  <a:srgbClr val="3333FF"/>
                </a:solidFill>
                <a:latin typeface="微软雅黑" pitchFamily="34" charset="-122"/>
                <a:ea typeface="微软雅黑" pitchFamily="34" charset="-122"/>
              </a:rPr>
              <a:t>，故可隐含表示</a:t>
            </a:r>
            <a:r>
              <a:rPr lang="zh-CN" altLang="en-US" sz="2000" dirty="0" smtClean="0">
                <a:solidFill>
                  <a:srgbClr val="3333FF"/>
                </a:solidFill>
                <a:latin typeface="微软雅黑" pitchFamily="34" charset="-122"/>
                <a:ea typeface="微软雅黑" pitchFamily="34" charset="-122"/>
              </a:rPr>
              <a:t>。</a:t>
            </a:r>
            <a:endParaRPr lang="en-US" altLang="zh-CN" sz="2000" dirty="0">
              <a:solidFill>
                <a:srgbClr val="009242"/>
              </a:solidFill>
              <a:latin typeface="微软雅黑" pitchFamily="34" charset="-122"/>
              <a:ea typeface="微软雅黑" pitchFamily="34" charset="-122"/>
            </a:endParaRPr>
          </a:p>
        </p:txBody>
      </p:sp>
    </p:spTree>
    <p:extLst>
      <p:ext uri="{BB962C8B-B14F-4D97-AF65-F5344CB8AC3E}">
        <p14:creationId xmlns:p14="http://schemas.microsoft.com/office/powerpoint/2010/main" val="349920529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95536" y="1019200"/>
            <a:ext cx="8616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dirty="0" smtClean="0">
                <a:solidFill>
                  <a:srgbClr val="990000"/>
                </a:solidFill>
                <a:ea typeface="黑体" pitchFamily="49" charset="-122"/>
              </a:rPr>
              <a:t>以单精度为例：</a:t>
            </a:r>
            <a:endParaRPr kumimoji="1" lang="en-US" altLang="zh-CN" sz="2800" dirty="0">
              <a:solidFill>
                <a:srgbClr val="990000"/>
              </a:solidFill>
              <a:ea typeface="黑体" pitchFamily="49" charset="-122"/>
            </a:endParaRPr>
          </a:p>
        </p:txBody>
      </p:sp>
      <p:sp>
        <p:nvSpPr>
          <p:cNvPr id="80899" name="Rectangle 4"/>
          <p:cNvSpPr>
            <a:spLocks noGrp="1" noChangeArrowheads="1"/>
          </p:cNvSpPr>
          <p:nvPr>
            <p:ph type="title" idx="4294967295"/>
          </p:nvPr>
        </p:nvSpPr>
        <p:spPr>
          <a:xfrm>
            <a:off x="566738" y="121424"/>
            <a:ext cx="8078787" cy="543739"/>
          </a:xfrm>
          <a:noFill/>
        </p:spPr>
        <p:txBody>
          <a:bodyPr lIns="63500" tIns="25400" rIns="63500" bIns="25400" anchor="b">
            <a:spAutoFit/>
          </a:bodyPr>
          <a:lstStyle/>
          <a:p>
            <a:r>
              <a:rPr lang="en-US" altLang="zh-CN" sz="3200" dirty="0">
                <a:ea typeface="宋体" pitchFamily="2" charset="-122"/>
              </a:rPr>
              <a:t> IEEE 754</a:t>
            </a:r>
            <a:r>
              <a:rPr lang="zh-CN" altLang="en-US" sz="3200" dirty="0">
                <a:ea typeface="宋体" pitchFamily="2" charset="-122"/>
              </a:rPr>
              <a:t>标准</a:t>
            </a:r>
            <a:endParaRPr lang="zh-CN" altLang="en-US" sz="32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27310248"/>
              </p:ext>
            </p:extLst>
          </p:nvPr>
        </p:nvGraphicFramePr>
        <p:xfrm>
          <a:off x="323526" y="1772816"/>
          <a:ext cx="8568953" cy="4536503"/>
        </p:xfrm>
        <a:graphic>
          <a:graphicData uri="http://schemas.openxmlformats.org/drawingml/2006/table">
            <a:tbl>
              <a:tblPr firstRow="1" bandRow="1">
                <a:tableStyleId>{5C22544A-7EE6-4342-B048-85BDC9FD1C3A}</a:tableStyleId>
              </a:tblPr>
              <a:tblGrid>
                <a:gridCol w="2490124">
                  <a:extLst>
                    <a:ext uri="{9D8B030D-6E8A-4147-A177-3AD203B41FA5}">
                      <a16:colId xmlns:a16="http://schemas.microsoft.com/office/drawing/2014/main" val="20000"/>
                    </a:ext>
                  </a:extLst>
                </a:gridCol>
                <a:gridCol w="3588707">
                  <a:extLst>
                    <a:ext uri="{9D8B030D-6E8A-4147-A177-3AD203B41FA5}">
                      <a16:colId xmlns:a16="http://schemas.microsoft.com/office/drawing/2014/main" val="20001"/>
                    </a:ext>
                  </a:extLst>
                </a:gridCol>
                <a:gridCol w="2490122">
                  <a:extLst>
                    <a:ext uri="{9D8B030D-6E8A-4147-A177-3AD203B41FA5}">
                      <a16:colId xmlns:a16="http://schemas.microsoft.com/office/drawing/2014/main" val="20002"/>
                    </a:ext>
                  </a:extLst>
                </a:gridCol>
              </a:tblGrid>
              <a:tr h="678074">
                <a:tc>
                  <a:txBody>
                    <a:bodyPr/>
                    <a:lstStyle/>
                    <a:p>
                      <a:pPr algn="ctr"/>
                      <a:r>
                        <a:rPr lang="en-US" altLang="zh-CN" sz="2800" dirty="0" smtClean="0">
                          <a:solidFill>
                            <a:schemeClr val="tx1"/>
                          </a:solidFill>
                        </a:rPr>
                        <a:t>Exponent </a:t>
                      </a:r>
                      <a:endParaRPr lang="zh-CN" altLang="en-US" sz="2800" b="1" dirty="0">
                        <a:solidFill>
                          <a:schemeClr val="tx1"/>
                        </a:solidFill>
                      </a:endParaRPr>
                    </a:p>
                  </a:txBody>
                  <a:tcPr/>
                </a:tc>
                <a:tc>
                  <a:txBody>
                    <a:bodyPr/>
                    <a:lstStyle/>
                    <a:p>
                      <a:pPr algn="ctr"/>
                      <a:r>
                        <a:rPr lang="en-US" altLang="zh-CN" sz="2800" dirty="0" smtClean="0">
                          <a:solidFill>
                            <a:schemeClr val="tx1"/>
                          </a:solidFill>
                        </a:rPr>
                        <a:t>Significand</a:t>
                      </a:r>
                      <a:endParaRPr lang="zh-CN" altLang="en-US" sz="2800" b="1" dirty="0">
                        <a:solidFill>
                          <a:schemeClr val="tx1"/>
                        </a:solidFill>
                      </a:endParaRPr>
                    </a:p>
                  </a:txBody>
                  <a:tcPr/>
                </a:tc>
                <a:tc>
                  <a:txBody>
                    <a:bodyPr/>
                    <a:lstStyle/>
                    <a:p>
                      <a:pPr algn="ctr"/>
                      <a:r>
                        <a:rPr lang="en-US" altLang="zh-CN" sz="2800" dirty="0" smtClean="0">
                          <a:solidFill>
                            <a:schemeClr val="tx1"/>
                          </a:solidFill>
                        </a:rPr>
                        <a:t>Object</a:t>
                      </a:r>
                      <a:endParaRPr lang="en-US" altLang="zh-CN" sz="2800" b="1" dirty="0" smtClean="0">
                        <a:solidFill>
                          <a:schemeClr val="tx1"/>
                        </a:solidFill>
                      </a:endParaRPr>
                    </a:p>
                  </a:txBody>
                  <a:tcPr/>
                </a:tc>
                <a:extLst>
                  <a:ext uri="{0D108BD9-81ED-4DB2-BD59-A6C34878D82A}">
                    <a16:rowId xmlns:a16="http://schemas.microsoft.com/office/drawing/2014/main" val="10000"/>
                  </a:ext>
                </a:extLst>
              </a:tr>
              <a:tr h="678074">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lang="en-US" altLang="zh-CN" sz="2800" b="1" dirty="0" smtClean="0"/>
                        <a:t> +/- 0</a:t>
                      </a:r>
                      <a:endParaRPr lang="zh-CN" altLang="en-US" sz="2800" b="1" dirty="0">
                        <a:solidFill>
                          <a:schemeClr val="tx1"/>
                        </a:solidFill>
                      </a:endParaRPr>
                    </a:p>
                  </a:txBody>
                  <a:tcPr/>
                </a:tc>
                <a:extLst>
                  <a:ext uri="{0D108BD9-81ED-4DB2-BD59-A6C34878D82A}">
                    <a16:rowId xmlns:a16="http://schemas.microsoft.com/office/drawing/2014/main" val="10001"/>
                  </a:ext>
                </a:extLst>
              </a:tr>
              <a:tr h="678074">
                <a:tc>
                  <a:txBody>
                    <a:bodyPr/>
                    <a:lstStyle/>
                    <a:p>
                      <a:pPr algn="ctr"/>
                      <a:r>
                        <a:rPr lang="en-US" altLang="zh-CN" sz="2800" b="1" dirty="0" smtClean="0">
                          <a:solidFill>
                            <a:srgbClr val="FF0000"/>
                          </a:solidFill>
                        </a:rPr>
                        <a:t>0</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nonzero</a:t>
                      </a:r>
                      <a:endParaRPr lang="zh-CN" altLang="en-US" sz="2800" b="1" dirty="0">
                        <a:solidFill>
                          <a:srgbClr val="FF0000"/>
                        </a:solidFill>
                      </a:endParaRPr>
                    </a:p>
                  </a:txBody>
                  <a:tcPr/>
                </a:tc>
                <a:tc>
                  <a:txBody>
                    <a:bodyPr/>
                    <a:lstStyle/>
                    <a:p>
                      <a:pPr algn="ctr"/>
                      <a:r>
                        <a:rPr lang="en-US" altLang="zh-CN" sz="2800" b="1" dirty="0" err="1" smtClean="0">
                          <a:solidFill>
                            <a:srgbClr val="FF0000"/>
                          </a:solidFill>
                        </a:rPr>
                        <a:t>Denorms</a:t>
                      </a:r>
                      <a:endParaRPr lang="zh-CN" altLang="en-US" sz="2800" b="1" dirty="0">
                        <a:solidFill>
                          <a:srgbClr val="FF0000"/>
                        </a:solidFill>
                      </a:endParaRPr>
                    </a:p>
                  </a:txBody>
                  <a:tcPr/>
                </a:tc>
                <a:extLst>
                  <a:ext uri="{0D108BD9-81ED-4DB2-BD59-A6C34878D82A}">
                    <a16:rowId xmlns:a16="http://schemas.microsoft.com/office/drawing/2014/main" val="10002"/>
                  </a:ext>
                </a:extLst>
              </a:tr>
              <a:tr h="1146133">
                <a:tc>
                  <a:txBody>
                    <a:bodyPr/>
                    <a:lstStyle/>
                    <a:p>
                      <a:pPr algn="ctr"/>
                      <a:r>
                        <a:rPr kumimoji="1" lang="en-US" altLang="zh-CN" sz="2800" b="1" dirty="0" smtClean="0"/>
                        <a:t>1-254</a:t>
                      </a:r>
                      <a:endParaRPr lang="zh-CN" altLang="en-US" sz="2800" b="1" dirty="0">
                        <a:solidFill>
                          <a:schemeClr val="tx1"/>
                        </a:solidFill>
                      </a:endParaRPr>
                    </a:p>
                  </a:txBody>
                  <a:tcPr/>
                </a:tc>
                <a:tc>
                  <a:txBody>
                    <a:bodyPr/>
                    <a:lstStyle/>
                    <a:p>
                      <a:pPr algn="ctr"/>
                      <a:r>
                        <a:rPr kumimoji="1" lang="en-US" altLang="zh-CN" sz="2800" b="1" dirty="0" smtClean="0"/>
                        <a:t>Anything</a:t>
                      </a:r>
                    </a:p>
                    <a:p>
                      <a:pPr algn="ctr"/>
                      <a:r>
                        <a:rPr lang="en-US" altLang="zh-CN" sz="2800" b="1" dirty="0" smtClean="0"/>
                        <a:t>(</a:t>
                      </a:r>
                      <a:r>
                        <a:rPr lang="en-US" altLang="zh-CN" sz="2800" b="1" dirty="0" smtClean="0">
                          <a:solidFill>
                            <a:srgbClr val="FF0000"/>
                          </a:solidFill>
                        </a:rPr>
                        <a:t>implicit leading 1</a:t>
                      </a:r>
                      <a:r>
                        <a:rPr lang="en-US" altLang="zh-CN" sz="2800" b="1" dirty="0" smtClean="0"/>
                        <a:t>)</a:t>
                      </a:r>
                      <a:endParaRPr lang="en-US" altLang="zh-CN" sz="2800" b="1" dirty="0" smtClean="0">
                        <a:solidFill>
                          <a:schemeClr val="tx1"/>
                        </a:solidFill>
                      </a:endParaRPr>
                    </a:p>
                  </a:txBody>
                  <a:tcPr/>
                </a:tc>
                <a:tc>
                  <a:txBody>
                    <a:bodyPr/>
                    <a:lstStyle/>
                    <a:p>
                      <a:pPr algn="ctr"/>
                      <a:r>
                        <a:rPr kumimoji="1" lang="en-US" altLang="zh-CN" sz="2800" b="1" dirty="0" smtClean="0"/>
                        <a:t>Norms</a:t>
                      </a:r>
                      <a:endParaRPr lang="zh-CN" altLang="en-US" sz="2800" b="1" dirty="0">
                        <a:solidFill>
                          <a:schemeClr val="tx1"/>
                        </a:solidFill>
                      </a:endParaRPr>
                    </a:p>
                  </a:txBody>
                  <a:tcPr/>
                </a:tc>
                <a:extLst>
                  <a:ext uri="{0D108BD9-81ED-4DB2-BD59-A6C34878D82A}">
                    <a16:rowId xmlns:a16="http://schemas.microsoft.com/office/drawing/2014/main" val="10003"/>
                  </a:ext>
                </a:extLst>
              </a:tr>
              <a:tr h="678074">
                <a:tc>
                  <a:txBody>
                    <a:bodyPr/>
                    <a:lstStyle/>
                    <a:p>
                      <a:pPr algn="ctr"/>
                      <a:r>
                        <a:rPr lang="en-US" altLang="zh-CN" sz="2800" b="1" dirty="0" smtClean="0"/>
                        <a:t>255</a:t>
                      </a:r>
                      <a:endParaRPr lang="zh-CN" altLang="en-US" sz="2800" b="1" dirty="0">
                        <a:solidFill>
                          <a:schemeClr val="tx1"/>
                        </a:solidFill>
                      </a:endParaRPr>
                    </a:p>
                  </a:txBody>
                  <a:tcPr/>
                </a:tc>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kumimoji="1" lang="en-US" altLang="zh-CN" sz="2800" b="1" dirty="0" smtClean="0"/>
                        <a:t>+/- infinity</a:t>
                      </a:r>
                      <a:endParaRPr lang="zh-CN" altLang="en-US" sz="2800" b="1" dirty="0">
                        <a:solidFill>
                          <a:schemeClr val="tx1"/>
                        </a:solidFill>
                      </a:endParaRPr>
                    </a:p>
                  </a:txBody>
                  <a:tcPr/>
                </a:tc>
                <a:extLst>
                  <a:ext uri="{0D108BD9-81ED-4DB2-BD59-A6C34878D82A}">
                    <a16:rowId xmlns:a16="http://schemas.microsoft.com/office/drawing/2014/main" val="10004"/>
                  </a:ext>
                </a:extLst>
              </a:tr>
              <a:tr h="678074">
                <a:tc>
                  <a:txBody>
                    <a:bodyPr/>
                    <a:lstStyle/>
                    <a:p>
                      <a:pPr algn="ctr"/>
                      <a:r>
                        <a:rPr lang="en-US" altLang="zh-CN" sz="2800" b="1" dirty="0" smtClean="0"/>
                        <a:t>255</a:t>
                      </a:r>
                      <a:endParaRPr lang="zh-CN" altLang="en-US" sz="2800" b="1" dirty="0">
                        <a:solidFill>
                          <a:schemeClr val="tx1"/>
                        </a:solidFill>
                      </a:endParaRPr>
                    </a:p>
                  </a:txBody>
                  <a:tcPr/>
                </a:tc>
                <a:tc>
                  <a:txBody>
                    <a:bodyPr/>
                    <a:lstStyle/>
                    <a:p>
                      <a:pPr algn="ctr"/>
                      <a:r>
                        <a:rPr kumimoji="1" lang="en-US" altLang="zh-CN" sz="2800" b="1" dirty="0" smtClean="0"/>
                        <a:t>nonzero</a:t>
                      </a:r>
                      <a:endParaRPr lang="zh-CN" altLang="en-US" sz="2800" b="1" dirty="0">
                        <a:solidFill>
                          <a:schemeClr val="tx1"/>
                        </a:solidFill>
                      </a:endParaRPr>
                    </a:p>
                  </a:txBody>
                  <a:tcPr/>
                </a:tc>
                <a:tc>
                  <a:txBody>
                    <a:bodyPr/>
                    <a:lstStyle/>
                    <a:p>
                      <a:pPr algn="ctr"/>
                      <a:r>
                        <a:rPr kumimoji="1" lang="en-US" altLang="zh-CN" sz="2800" b="1" dirty="0" err="1" smtClean="0"/>
                        <a:t>NaN</a:t>
                      </a:r>
                      <a:endParaRPr lang="zh-CN" altLang="en-US" sz="2800" b="1"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8811253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316288"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pic>
        <p:nvPicPr>
          <p:cNvPr id="82947" name="Picture 3" descr="非规格化数的密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82949" name="Text Box 5"/>
          <p:cNvSpPr txBox="1">
            <a:spLocks noChangeArrowheads="1"/>
          </p:cNvSpPr>
          <p:nvPr/>
        </p:nvSpPr>
        <p:spPr bwMode="auto">
          <a:xfrm>
            <a:off x="1550988" y="2324100"/>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2</a:t>
            </a:r>
            <a:r>
              <a:rPr kumimoji="1" lang="zh-CN" altLang="en-US" baseline="30000">
                <a:solidFill>
                  <a:srgbClr val="3333FF"/>
                </a:solidFill>
                <a:latin typeface="Tahoma" pitchFamily="34" charset="0"/>
              </a:rPr>
              <a:t>-126</a:t>
            </a:r>
          </a:p>
        </p:txBody>
      </p:sp>
      <p:sp>
        <p:nvSpPr>
          <p:cNvPr id="82950" name="Text Box 6"/>
          <p:cNvSpPr txBox="1">
            <a:spLocks noChangeArrowheads="1"/>
          </p:cNvSpPr>
          <p:nvPr/>
        </p:nvSpPr>
        <p:spPr bwMode="auto">
          <a:xfrm>
            <a:off x="2576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51" name="Text Box 7"/>
          <p:cNvSpPr txBox="1">
            <a:spLocks noChangeArrowheads="1"/>
          </p:cNvSpPr>
          <p:nvPr/>
        </p:nvSpPr>
        <p:spPr bwMode="auto">
          <a:xfrm>
            <a:off x="4375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52" name="Text Box 8"/>
          <p:cNvSpPr txBox="1">
            <a:spLocks noChangeArrowheads="1"/>
          </p:cNvSpPr>
          <p:nvPr/>
        </p:nvSpPr>
        <p:spPr bwMode="auto">
          <a:xfrm>
            <a:off x="7891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53" name="Text Box 9"/>
          <p:cNvSpPr txBox="1">
            <a:spLocks noChangeArrowheads="1"/>
          </p:cNvSpPr>
          <p:nvPr/>
        </p:nvSpPr>
        <p:spPr bwMode="auto">
          <a:xfrm>
            <a:off x="679450"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1.0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1.1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4" name="Rectangle 10"/>
          <p:cNvSpPr>
            <a:spLocks noChangeArrowheads="1"/>
          </p:cNvSpPr>
          <p:nvPr/>
        </p:nvSpPr>
        <p:spPr bwMode="auto">
          <a:xfrm>
            <a:off x="2665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5"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6" name="Text Box 12"/>
          <p:cNvSpPr txBox="1">
            <a:spLocks noChangeArrowheads="1"/>
          </p:cNvSpPr>
          <p:nvPr/>
        </p:nvSpPr>
        <p:spPr bwMode="auto">
          <a:xfrm>
            <a:off x="0"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0.0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0.1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7" name="Rectangle 13"/>
          <p:cNvSpPr>
            <a:spLocks noChangeArrowheads="1"/>
          </p:cNvSpPr>
          <p:nvPr/>
        </p:nvSpPr>
        <p:spPr bwMode="auto">
          <a:xfrm>
            <a:off x="1736725" y="3892550"/>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8"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9" name="Text Box 15"/>
          <p:cNvSpPr txBox="1">
            <a:spLocks noChangeArrowheads="1"/>
          </p:cNvSpPr>
          <p:nvPr/>
        </p:nvSpPr>
        <p:spPr bwMode="auto">
          <a:xfrm>
            <a:off x="1546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solidFill>
                  <a:srgbClr val="3333FF"/>
                </a:solidFill>
              </a:rPr>
              <a:t>2</a:t>
            </a:r>
            <a:r>
              <a:rPr kumimoji="1" lang="zh-CN" altLang="en-US" baseline="30000">
                <a:solidFill>
                  <a:srgbClr val="3333FF"/>
                </a:solidFill>
              </a:rPr>
              <a:t>-126</a:t>
            </a:r>
          </a:p>
        </p:txBody>
      </p:sp>
      <p:sp>
        <p:nvSpPr>
          <p:cNvPr id="82960" name="Text Box 16"/>
          <p:cNvSpPr txBox="1">
            <a:spLocks noChangeArrowheads="1"/>
          </p:cNvSpPr>
          <p:nvPr/>
        </p:nvSpPr>
        <p:spPr bwMode="auto">
          <a:xfrm>
            <a:off x="2492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61" name="Text Box 17"/>
          <p:cNvSpPr txBox="1">
            <a:spLocks noChangeArrowheads="1"/>
          </p:cNvSpPr>
          <p:nvPr/>
        </p:nvSpPr>
        <p:spPr bwMode="auto">
          <a:xfrm>
            <a:off x="4227513"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62" name="Text Box 18"/>
          <p:cNvSpPr txBox="1">
            <a:spLocks noChangeArrowheads="1"/>
          </p:cNvSpPr>
          <p:nvPr/>
        </p:nvSpPr>
        <p:spPr bwMode="auto">
          <a:xfrm>
            <a:off x="7870825"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63" name="Text Box 19"/>
          <p:cNvSpPr txBox="1">
            <a:spLocks noChangeArrowheads="1"/>
          </p:cNvSpPr>
          <p:nvPr/>
        </p:nvSpPr>
        <p:spPr bwMode="auto">
          <a:xfrm>
            <a:off x="760413"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4" name="Text Box 20"/>
          <p:cNvSpPr txBox="1">
            <a:spLocks noChangeArrowheads="1"/>
          </p:cNvSpPr>
          <p:nvPr/>
        </p:nvSpPr>
        <p:spPr bwMode="auto">
          <a:xfrm>
            <a:off x="836613"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5" name="Text Box 21"/>
          <p:cNvSpPr txBox="1">
            <a:spLocks noChangeArrowheads="1"/>
          </p:cNvSpPr>
          <p:nvPr/>
        </p:nvSpPr>
        <p:spPr bwMode="auto">
          <a:xfrm>
            <a:off x="3162300"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b="0">
              <a:latin typeface="Tahoma" pitchFamily="34" charset="0"/>
            </a:endParaRPr>
          </a:p>
        </p:txBody>
      </p:sp>
      <p:sp>
        <p:nvSpPr>
          <p:cNvPr id="82966"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7"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8" name="Rectangle 25"/>
          <p:cNvSpPr>
            <a:spLocks noChangeArrowheads="1"/>
          </p:cNvSpPr>
          <p:nvPr/>
        </p:nvSpPr>
        <p:spPr bwMode="auto">
          <a:xfrm>
            <a:off x="3394075" y="3068638"/>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69"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70" name="Text Box 27"/>
          <p:cNvSpPr txBox="1">
            <a:spLocks noChangeArrowheads="1"/>
          </p:cNvSpPr>
          <p:nvPr/>
        </p:nvSpPr>
        <p:spPr bwMode="auto">
          <a:xfrm>
            <a:off x="1069975" y="2003425"/>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en-US" altLang="zh-CN" sz="2000">
                <a:latin typeface="Tahoma" pitchFamily="34" charset="0"/>
              </a:rPr>
              <a:t>GAP</a:t>
            </a:r>
          </a:p>
        </p:txBody>
      </p:sp>
      <p:grpSp>
        <p:nvGrpSpPr>
          <p:cNvPr id="82971" name="Group 28"/>
          <p:cNvGrpSpPr>
            <a:grpSpLocks/>
          </p:cNvGrpSpPr>
          <p:nvPr/>
        </p:nvGrpSpPr>
        <p:grpSpPr bwMode="auto">
          <a:xfrm>
            <a:off x="1903413" y="2797175"/>
            <a:ext cx="4595812" cy="688975"/>
            <a:chOff x="1199" y="2017"/>
            <a:chExt cx="2895" cy="434"/>
          </a:xfrm>
        </p:grpSpPr>
        <p:sp>
          <p:nvSpPr>
            <p:cNvPr id="82977"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 </a:t>
              </a:r>
              <a:r>
                <a:rPr kumimoji="1" lang="en-US" altLang="zh-CN" sz="2800">
                  <a:solidFill>
                    <a:srgbClr val="CC0000"/>
                  </a:solidFill>
                </a:rPr>
                <a:t>Normalized numbers</a:t>
              </a:r>
            </a:p>
          </p:txBody>
        </p:sp>
        <p:sp>
          <p:nvSpPr>
            <p:cNvPr id="82978"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2972" name="Rectangle 31"/>
          <p:cNvSpPr>
            <a:spLocks noChangeArrowheads="1"/>
          </p:cNvSpPr>
          <p:nvPr/>
        </p:nvSpPr>
        <p:spPr bwMode="auto">
          <a:xfrm>
            <a:off x="3409950" y="5749925"/>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grpSp>
        <p:nvGrpSpPr>
          <p:cNvPr id="82973" name="Group 34"/>
          <p:cNvGrpSpPr>
            <a:grpSpLocks/>
          </p:cNvGrpSpPr>
          <p:nvPr/>
        </p:nvGrpSpPr>
        <p:grpSpPr bwMode="auto">
          <a:xfrm>
            <a:off x="931863" y="5362575"/>
            <a:ext cx="3014662" cy="858838"/>
            <a:chOff x="587" y="3378"/>
            <a:chExt cx="1899" cy="541"/>
          </a:xfrm>
        </p:grpSpPr>
        <p:sp>
          <p:nvSpPr>
            <p:cNvPr id="82975"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76"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kumimoji="1" lang="en-US" altLang="zh-CN"/>
                <a:t>Denorms</a:t>
              </a:r>
            </a:p>
          </p:txBody>
        </p:sp>
      </p:grpSp>
      <p:sp>
        <p:nvSpPr>
          <p:cNvPr id="82974" name="Rectangle 33"/>
          <p:cNvSpPr>
            <a:spLocks noChangeArrowheads="1"/>
          </p:cNvSpPr>
          <p:nvPr/>
        </p:nvSpPr>
        <p:spPr bwMode="auto">
          <a:xfrm>
            <a:off x="4252913" y="5603875"/>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kumimoji="1" lang="zh-CN" altLang="en-US" sz="2800"/>
              <a:t>(-1)</a:t>
            </a:r>
            <a:r>
              <a:rPr kumimoji="1" lang="en-US" altLang="zh-CN" sz="2800" baseline="30000"/>
              <a:t>s</a:t>
            </a:r>
            <a:r>
              <a:rPr kumimoji="1" lang="en-US" altLang="zh-CN" sz="2800"/>
              <a:t>×</a:t>
            </a:r>
            <a:r>
              <a:rPr kumimoji="1" lang="en-US" altLang="zh-CN" sz="2800">
                <a:solidFill>
                  <a:srgbClr val="FF0066"/>
                </a:solidFill>
              </a:rPr>
              <a:t>0.</a:t>
            </a:r>
            <a:r>
              <a:rPr kumimoji="1" lang="en-US" altLang="zh-CN" sz="2800"/>
              <a:t>xx…x ×2</a:t>
            </a:r>
            <a:r>
              <a:rPr kumimoji="1" lang="en-US" altLang="zh-CN" sz="2800" baseline="30000"/>
              <a:t>-126</a:t>
            </a:r>
          </a:p>
        </p:txBody>
      </p:sp>
    </p:spTree>
    <p:extLst>
      <p:ext uri="{BB962C8B-B14F-4D97-AF65-F5344CB8AC3E}">
        <p14:creationId xmlns:p14="http://schemas.microsoft.com/office/powerpoint/2010/main" val="2628318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在</a:t>
            </a:r>
            <a:r>
              <a:rPr lang="en-US" dirty="0"/>
              <a:t>Visual C++2008</a:t>
            </a:r>
            <a:r>
              <a:rPr lang="zh-CN" altLang="en-US" dirty="0"/>
              <a:t>或</a:t>
            </a:r>
            <a:r>
              <a:rPr lang="en-US" dirty="0"/>
              <a:t>Express</a:t>
            </a:r>
            <a:r>
              <a:rPr lang="zh-CN" altLang="en-US" dirty="0"/>
              <a:t>版中，采用了</a:t>
            </a:r>
            <a:r>
              <a:rPr lang="en-US" dirty="0" err="1" smtClean="0"/>
              <a:t>float，double，Decimal</a:t>
            </a:r>
            <a:r>
              <a:rPr lang="zh-CN" altLang="en-US" dirty="0"/>
              <a:t>三种数据类型。</a:t>
            </a:r>
          </a:p>
          <a:p>
            <a:pPr marL="971550" lvl="1" indent="-514350">
              <a:buFont typeface="+mj-lt"/>
              <a:buAutoNum type="arabicPeriod"/>
            </a:pPr>
            <a:r>
              <a:rPr lang="en-US" dirty="0" smtClean="0">
                <a:solidFill>
                  <a:srgbClr val="0000CC"/>
                </a:solidFill>
              </a:rPr>
              <a:t>float</a:t>
            </a:r>
            <a:r>
              <a:rPr lang="zh-CN" altLang="en-US" dirty="0" smtClean="0"/>
              <a:t>：</a:t>
            </a:r>
            <a:r>
              <a:rPr lang="en-US" altLang="zh-CN" dirty="0" smtClean="0"/>
              <a:t>32</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double</a:t>
            </a:r>
            <a:r>
              <a:rPr lang="zh-CN" altLang="en-US" dirty="0" smtClean="0"/>
              <a:t>：</a:t>
            </a:r>
            <a:r>
              <a:rPr lang="en-US" altLang="zh-CN" dirty="0" smtClean="0"/>
              <a:t>64</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Decimal</a:t>
            </a:r>
            <a:endParaRPr lang="en-US" dirty="0">
              <a:solidFill>
                <a:srgbClr val="0000CC"/>
              </a:solidFill>
            </a:endParaRPr>
          </a:p>
          <a:p>
            <a:pPr marL="1371600" lvl="2" indent="-514350"/>
            <a:r>
              <a:rPr lang="en-US" dirty="0" smtClean="0">
                <a:latin typeface="Times New Roman" panose="02020603050405020304" pitchFamily="18" charset="0"/>
                <a:cs typeface="Times New Roman" panose="02020603050405020304" pitchFamily="18" charset="0"/>
              </a:rPr>
              <a:t>Visual </a:t>
            </a:r>
            <a:r>
              <a:rPr lang="en-US" dirty="0">
                <a:latin typeface="Times New Roman" panose="02020603050405020304" pitchFamily="18" charset="0"/>
                <a:cs typeface="Times New Roman" panose="02020603050405020304" pitchFamily="18" charset="0"/>
              </a:rPr>
              <a:t>Studio</a:t>
            </a:r>
            <a:r>
              <a:rPr lang="zh-CN" altLang="en-US" dirty="0">
                <a:latin typeface="Times New Roman" panose="02020603050405020304" pitchFamily="18" charset="0"/>
                <a:cs typeface="Times New Roman" panose="02020603050405020304" pitchFamily="18" charset="0"/>
              </a:rPr>
              <a:t>的特殊</a:t>
            </a:r>
            <a:r>
              <a:rPr lang="zh-CN" altLang="en-US" dirty="0" smtClean="0">
                <a:latin typeface="Times New Roman" panose="02020603050405020304" pitchFamily="18" charset="0"/>
                <a:cs typeface="Times New Roman" panose="02020603050405020304" pitchFamily="18" charset="0"/>
              </a:rPr>
              <a:t>类型。用于</a:t>
            </a:r>
            <a:r>
              <a:rPr lang="zh-CN" altLang="en-US" dirty="0">
                <a:latin typeface="Times New Roman" panose="02020603050405020304" pitchFamily="18" charset="0"/>
                <a:cs typeface="Times New Roman" panose="02020603050405020304" pitchFamily="18" charset="0"/>
              </a:rPr>
              <a:t>要求浮点数非常精确的领域，如银行</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decimal</a:t>
            </a:r>
            <a:r>
              <a:rPr lang="zh-CN" altLang="en-US" dirty="0">
                <a:latin typeface="Times New Roman" panose="02020603050405020304" pitchFamily="18" charset="0"/>
                <a:cs typeface="Times New Roman" panose="02020603050405020304" pitchFamily="18" charset="0"/>
              </a:rPr>
              <a:t>变量是</a:t>
            </a:r>
            <a:r>
              <a:rPr lang="en-US" dirty="0">
                <a:latin typeface="Times New Roman" panose="02020603050405020304" pitchFamily="18" charset="0"/>
                <a:cs typeface="Times New Roman" panose="02020603050405020304" pitchFamily="18" charset="0"/>
              </a:rPr>
              <a:t>Visual Studio 2005</a:t>
            </a:r>
            <a:r>
              <a:rPr lang="zh-CN" altLang="en-US" dirty="0">
                <a:latin typeface="Times New Roman" panose="02020603050405020304" pitchFamily="18" charset="0"/>
                <a:cs typeface="Times New Roman" panose="02020603050405020304" pitchFamily="18" charset="0"/>
              </a:rPr>
              <a:t>之后才有的</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371600" lvl="2" indent="-514350"/>
            <a:r>
              <a:rPr lang="en-US" dirty="0" smtClean="0">
                <a:latin typeface="Times New Roman" panose="02020603050405020304" pitchFamily="18" charset="0"/>
                <a:cs typeface="Times New Roman" panose="02020603050405020304" pitchFamily="18" charset="0"/>
              </a:rPr>
              <a:t>Base</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，而不是</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371600" lvl="2" indent="-514350"/>
            <a:endParaRPr lang="en-US" altLang="zh-CN" dirty="0" smtClean="0">
              <a:latin typeface="Times New Roman" panose="02020603050405020304" pitchFamily="18" charset="0"/>
              <a:cs typeface="Times New Roman" panose="02020603050405020304" pitchFamily="18" charset="0"/>
            </a:endParaRPr>
          </a:p>
          <a:p>
            <a:pPr marL="1371600" lvl="2" indent="-514350"/>
            <a:r>
              <a:rPr lang="zh-CN" altLang="en-US" dirty="0" smtClean="0">
                <a:latin typeface="Times New Roman" panose="02020603050405020304" pitchFamily="18" charset="0"/>
                <a:cs typeface="Times New Roman" panose="02020603050405020304" pitchFamily="18" charset="0"/>
              </a:rPr>
              <a:t>背景：</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double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，但实际上</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224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688632"/>
          </a:xfrm>
        </p:spPr>
        <p:txBody>
          <a:bodyPr/>
          <a:lstStyle/>
          <a:p>
            <a:r>
              <a:rPr lang="zh-CN" altLang="en-US" sz="2400" dirty="0"/>
              <a:t>将一个</a:t>
            </a:r>
            <a:r>
              <a:rPr lang="zh-CN" altLang="en-US" sz="2400" dirty="0">
                <a:solidFill>
                  <a:srgbClr val="0000CC"/>
                </a:solidFill>
              </a:rPr>
              <a:t>十进制数转换为浮点数</a:t>
            </a:r>
            <a:r>
              <a:rPr lang="zh-CN" altLang="en-US" sz="2400" dirty="0"/>
              <a:t>形式的步骤：</a:t>
            </a:r>
          </a:p>
          <a:p>
            <a:pPr marL="971550" lvl="1" indent="-514350">
              <a:buFont typeface="+mj-lt"/>
              <a:buAutoNum type="arabicPeriod"/>
            </a:pPr>
            <a:r>
              <a:rPr lang="zh-CN" altLang="en-US" sz="2400" dirty="0"/>
              <a:t>将十进制数转换为二进制数。</a:t>
            </a:r>
          </a:p>
          <a:p>
            <a:pPr marL="971550" lvl="1" indent="-514350">
              <a:buFont typeface="+mj-lt"/>
              <a:buAutoNum type="arabicPeriod"/>
            </a:pPr>
            <a:r>
              <a:rPr lang="zh-CN" altLang="en-US" sz="2400" dirty="0"/>
              <a:t>规格化二进制数。</a:t>
            </a:r>
          </a:p>
          <a:p>
            <a:pPr marL="971550" lvl="1" indent="-514350">
              <a:buFont typeface="+mj-lt"/>
              <a:buAutoNum type="arabicPeriod"/>
            </a:pPr>
            <a:r>
              <a:rPr lang="zh-CN" altLang="en-US" sz="2400" dirty="0"/>
              <a:t>计算出阶码。</a:t>
            </a:r>
          </a:p>
          <a:p>
            <a:pPr marL="971550" lvl="1" indent="-514350">
              <a:buFont typeface="+mj-lt"/>
              <a:buAutoNum type="arabicPeriod"/>
            </a:pPr>
            <a:r>
              <a:rPr lang="zh-CN" altLang="en-US" sz="2400" dirty="0"/>
              <a:t>以浮点数格式存储该</a:t>
            </a:r>
            <a:r>
              <a:rPr lang="zh-CN" altLang="en-US" sz="2400" dirty="0" smtClean="0"/>
              <a:t>数。</a:t>
            </a:r>
            <a:endParaRPr lang="en-US" altLang="zh-CN" sz="2400" dirty="0" smtClean="0"/>
          </a:p>
          <a:p>
            <a:endParaRPr lang="en-US" altLang="zh-CN" sz="2400" dirty="0" smtClean="0"/>
          </a:p>
          <a:p>
            <a:r>
              <a:rPr lang="zh-CN" altLang="en-US" sz="2400" dirty="0" smtClean="0">
                <a:solidFill>
                  <a:srgbClr val="CC00CC"/>
                </a:solidFill>
              </a:rPr>
              <a:t>例</a:t>
            </a:r>
            <a:r>
              <a:rPr lang="zh-CN" altLang="en-US" sz="2400" dirty="0">
                <a:solidFill>
                  <a:srgbClr val="CC00CC"/>
                </a:solidFill>
              </a:rPr>
              <a:t>，</a:t>
            </a:r>
            <a:r>
              <a:rPr lang="zh-CN" altLang="en-US" sz="2400" dirty="0"/>
              <a:t>将十进制数</a:t>
            </a:r>
            <a:r>
              <a:rPr lang="en-US" altLang="zh-CN" sz="2400" dirty="0"/>
              <a:t>100.25</a:t>
            </a:r>
            <a:r>
              <a:rPr lang="zh-CN" altLang="en-US" sz="2400" dirty="0"/>
              <a:t>转换为单精度浮点数</a:t>
            </a:r>
            <a:r>
              <a:rPr lang="zh-CN" altLang="en-US" sz="2400" dirty="0" smtClean="0"/>
              <a:t>。</a:t>
            </a:r>
            <a:endParaRPr lang="en-US" altLang="zh-CN" sz="2400" dirty="0" smtClean="0"/>
          </a:p>
          <a:p>
            <a:pPr marL="457200" lvl="1" indent="0">
              <a:buNone/>
            </a:pPr>
            <a:r>
              <a:rPr lang="zh-CN" altLang="en-US" sz="2400" dirty="0" smtClean="0"/>
              <a:t>步骤</a:t>
            </a:r>
            <a:r>
              <a:rPr lang="en-US" altLang="zh-CN" sz="2400" dirty="0" smtClean="0"/>
              <a:t>1</a:t>
            </a:r>
            <a:r>
              <a:rPr lang="zh-CN" altLang="en-US" sz="2400" dirty="0" smtClean="0"/>
              <a:t>：</a:t>
            </a:r>
            <a:r>
              <a:rPr lang="en-US" altLang="zh-CN" sz="2400" dirty="0" smtClean="0"/>
              <a:t>100.25 </a:t>
            </a:r>
            <a:r>
              <a:rPr lang="en-US" altLang="zh-CN" sz="2400" dirty="0"/>
              <a:t>=&gt; </a:t>
            </a:r>
            <a:r>
              <a:rPr lang="en-US" altLang="zh-CN" sz="2400" dirty="0" smtClean="0"/>
              <a:t>1100100.01</a:t>
            </a:r>
            <a:endParaRPr lang="en-US" altLang="zh-CN" sz="2400" dirty="0"/>
          </a:p>
          <a:p>
            <a:pPr marL="457200" lvl="1" indent="0">
              <a:buNone/>
            </a:pPr>
            <a:r>
              <a:rPr lang="zh-CN" altLang="en-US" sz="2400" dirty="0"/>
              <a:t>步骤</a:t>
            </a:r>
            <a:r>
              <a:rPr lang="en-US" altLang="zh-CN" sz="2400" dirty="0" smtClean="0"/>
              <a:t>2</a:t>
            </a:r>
            <a:r>
              <a:rPr lang="zh-CN" altLang="en-US" sz="2400" dirty="0" smtClean="0"/>
              <a:t>：</a:t>
            </a:r>
            <a:r>
              <a:rPr lang="en-US" altLang="zh-CN" sz="2400" dirty="0" smtClean="0"/>
              <a:t>1100100.01 </a:t>
            </a:r>
            <a:r>
              <a:rPr lang="en-US" altLang="zh-CN" sz="2400" dirty="0"/>
              <a:t>=&gt; </a:t>
            </a:r>
            <a:r>
              <a:rPr lang="en-US" altLang="zh-CN" sz="2400" dirty="0">
                <a:solidFill>
                  <a:srgbClr val="FF0000"/>
                </a:solidFill>
              </a:rPr>
              <a:t>1</a:t>
            </a:r>
            <a:r>
              <a:rPr lang="en-US" altLang="zh-CN" sz="2400" dirty="0"/>
              <a:t>.10010001 × 2</a:t>
            </a:r>
            <a:r>
              <a:rPr lang="en-US" altLang="zh-CN" sz="2400" baseline="30000" dirty="0"/>
              <a:t>6</a:t>
            </a:r>
          </a:p>
          <a:p>
            <a:pPr marL="457200" lvl="1" indent="0">
              <a:buNone/>
            </a:pPr>
            <a:r>
              <a:rPr lang="zh-CN" altLang="en-US" sz="2400" dirty="0" smtClean="0"/>
              <a:t>步骤</a:t>
            </a:r>
            <a:r>
              <a:rPr lang="en-US" altLang="zh-CN" sz="2400" dirty="0" smtClean="0"/>
              <a:t>3</a:t>
            </a:r>
            <a:r>
              <a:rPr lang="zh-CN" altLang="en-US" sz="2400" dirty="0" smtClean="0"/>
              <a:t>：</a:t>
            </a:r>
            <a:r>
              <a:rPr lang="en-US" altLang="zh-CN" sz="2400" dirty="0" smtClean="0"/>
              <a:t>000000110 </a:t>
            </a:r>
            <a:r>
              <a:rPr lang="en-US" altLang="zh-CN" sz="2400" dirty="0"/>
              <a:t>+ </a:t>
            </a:r>
            <a:r>
              <a:rPr lang="en-US" altLang="zh-CN" sz="2400" dirty="0" smtClean="0"/>
              <a:t>01111111 </a:t>
            </a:r>
            <a:r>
              <a:rPr lang="en-US" altLang="zh-CN" sz="2400" dirty="0"/>
              <a:t>=&gt; 10000101</a:t>
            </a:r>
          </a:p>
          <a:p>
            <a:pPr marL="457200" lvl="1" indent="0">
              <a:buNone/>
            </a:pPr>
            <a:r>
              <a:rPr lang="zh-CN" altLang="en-US" sz="2400" dirty="0"/>
              <a:t>步骤</a:t>
            </a:r>
            <a:r>
              <a:rPr lang="en-US" altLang="zh-CN" sz="2400" dirty="0" smtClean="0"/>
              <a:t>4</a:t>
            </a:r>
            <a:r>
              <a:rPr lang="zh-CN" altLang="en-US" sz="2400" dirty="0" smtClean="0"/>
              <a:t>：符号位</a:t>
            </a:r>
            <a:r>
              <a:rPr lang="en-US" altLang="zh-CN" sz="2400" dirty="0" smtClean="0"/>
              <a:t>= </a:t>
            </a:r>
            <a:r>
              <a:rPr lang="en-US" altLang="zh-CN" sz="2400" dirty="0"/>
              <a:t>0</a:t>
            </a:r>
          </a:p>
          <a:p>
            <a:pPr marL="0" indent="0">
              <a:buNone/>
            </a:pPr>
            <a:r>
              <a:rPr lang="zh-CN" altLang="en-US" sz="2400" dirty="0" smtClean="0"/>
              <a:t>                   指数</a:t>
            </a:r>
            <a:r>
              <a:rPr lang="en-US" altLang="zh-CN" sz="2400" dirty="0" smtClean="0"/>
              <a:t>=10000101</a:t>
            </a:r>
            <a:endParaRPr lang="en-US" altLang="zh-CN" sz="2400" dirty="0"/>
          </a:p>
          <a:p>
            <a:pPr marL="0" indent="0">
              <a:buNone/>
            </a:pPr>
            <a:r>
              <a:rPr lang="zh-CN" altLang="en-US" sz="2400" dirty="0" smtClean="0"/>
              <a:t>                   有效数字</a:t>
            </a:r>
            <a:r>
              <a:rPr lang="en-US" altLang="zh-CN" sz="2400" dirty="0" smtClean="0"/>
              <a:t>=10010001000000000000000</a:t>
            </a:r>
            <a:endParaRPr lang="en-US" sz="2400"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en-US" dirty="0"/>
          </a:p>
        </p:txBody>
      </p:sp>
      <p:sp>
        <p:nvSpPr>
          <p:cNvPr id="3" name="内容占位符 2"/>
          <p:cNvSpPr>
            <a:spLocks noGrp="1"/>
          </p:cNvSpPr>
          <p:nvPr>
            <p:ph idx="1"/>
          </p:nvPr>
        </p:nvSpPr>
        <p:spPr/>
        <p:txBody>
          <a:bodyPr/>
          <a:lstStyle/>
          <a:p>
            <a:r>
              <a:rPr lang="en-US" altLang="zh-CN" dirty="0" smtClean="0"/>
              <a:t>Intel</a:t>
            </a:r>
            <a:r>
              <a:rPr lang="zh-CN" altLang="en-US" dirty="0" smtClean="0"/>
              <a:t>系列的算术协处理器包括</a:t>
            </a:r>
            <a:r>
              <a:rPr lang="en-US" altLang="zh-CN" dirty="0" smtClean="0"/>
              <a:t>8087</a:t>
            </a:r>
            <a:r>
              <a:rPr lang="zh-CN" altLang="en-US" dirty="0" smtClean="0"/>
              <a:t>、</a:t>
            </a:r>
            <a:r>
              <a:rPr lang="en-US" altLang="zh-CN" dirty="0" smtClean="0"/>
              <a:t>80187</a:t>
            </a:r>
            <a:r>
              <a:rPr lang="zh-CN" altLang="en-US" dirty="0" smtClean="0"/>
              <a:t>、</a:t>
            </a:r>
            <a:r>
              <a:rPr lang="en-US" altLang="zh-CN" dirty="0" smtClean="0"/>
              <a:t>80287</a:t>
            </a:r>
            <a:r>
              <a:rPr lang="zh-CN" altLang="en-US" dirty="0" smtClean="0"/>
              <a:t>、</a:t>
            </a:r>
            <a:r>
              <a:rPr lang="en-US" altLang="zh-CN" dirty="0" smtClean="0"/>
              <a:t>80387SX</a:t>
            </a:r>
            <a:r>
              <a:rPr lang="zh-CN" altLang="en-US" dirty="0" smtClean="0"/>
              <a:t>、</a:t>
            </a:r>
            <a:r>
              <a:rPr lang="en-US" altLang="zh-CN" dirty="0" smtClean="0"/>
              <a:t>80387DX</a:t>
            </a:r>
            <a:r>
              <a:rPr lang="zh-CN" altLang="en-US" dirty="0" smtClean="0"/>
              <a:t>、</a:t>
            </a:r>
            <a:r>
              <a:rPr lang="en-US" altLang="zh-CN" dirty="0" smtClean="0"/>
              <a:t>80487SX</a:t>
            </a:r>
            <a:r>
              <a:rPr lang="zh-CN" altLang="en-US" dirty="0" smtClean="0"/>
              <a:t>。</a:t>
            </a:r>
            <a:endParaRPr lang="en-US" altLang="zh-CN" dirty="0" smtClean="0"/>
          </a:p>
          <a:p>
            <a:endParaRPr lang="en-US" dirty="0" smtClean="0"/>
          </a:p>
          <a:p>
            <a:r>
              <a:rPr lang="en-US" dirty="0" smtClean="0"/>
              <a:t>80486DX</a:t>
            </a:r>
            <a:r>
              <a:rPr lang="en-US" altLang="zh-CN" dirty="0" smtClean="0"/>
              <a:t>~Core2</a:t>
            </a:r>
            <a:r>
              <a:rPr lang="zh-CN" altLang="en-US" dirty="0" smtClean="0"/>
              <a:t>微处理器均有</a:t>
            </a:r>
            <a:r>
              <a:rPr lang="zh-CN" altLang="en-US" dirty="0" smtClean="0">
                <a:solidFill>
                  <a:srgbClr val="0000CC"/>
                </a:solidFill>
              </a:rPr>
              <a:t>内置的算术协处理器</a:t>
            </a:r>
            <a:r>
              <a:rPr lang="zh-CN" altLang="en-US" dirty="0" smtClean="0"/>
              <a:t>。</a:t>
            </a:r>
            <a:endParaRPr lang="en-US" altLang="zh-CN" dirty="0" smtClean="0"/>
          </a:p>
          <a:p>
            <a:endParaRPr lang="en-US" altLang="zh-CN" dirty="0" smtClean="0"/>
          </a:p>
          <a:p>
            <a:r>
              <a:rPr lang="zh-CN" altLang="en-US" dirty="0" smtClean="0"/>
              <a:t>但是，某些兼容的</a:t>
            </a:r>
            <a:r>
              <a:rPr lang="en-US" altLang="zh-CN" dirty="0" smtClean="0"/>
              <a:t>80486 CPU</a:t>
            </a:r>
            <a:r>
              <a:rPr lang="zh-CN" altLang="en-US" dirty="0" smtClean="0"/>
              <a:t>（由</a:t>
            </a:r>
            <a:r>
              <a:rPr lang="en-US" altLang="zh-CN" dirty="0" smtClean="0"/>
              <a:t>IBM</a:t>
            </a:r>
            <a:r>
              <a:rPr lang="zh-CN" altLang="en-US" dirty="0" smtClean="0"/>
              <a:t>和</a:t>
            </a:r>
            <a:r>
              <a:rPr lang="en-US" altLang="zh-CN" dirty="0" smtClean="0"/>
              <a:t>Cyrix</a:t>
            </a:r>
            <a:r>
              <a:rPr lang="zh-CN" altLang="en-US" dirty="0" smtClean="0"/>
              <a:t>生产）内部并不包含算术协处理器。</a:t>
            </a:r>
            <a:endParaRPr lang="en-US" altLang="zh-CN" dirty="0" smtClean="0"/>
          </a:p>
          <a:p>
            <a:endParaRPr lang="en-US" dirty="0"/>
          </a:p>
          <a:p>
            <a:r>
              <a:rPr lang="zh-CN" altLang="en-US" dirty="0" smtClean="0"/>
              <a:t>对于各种协处理器，</a:t>
            </a:r>
            <a:r>
              <a:rPr lang="zh-CN" altLang="en-US" dirty="0" smtClean="0">
                <a:solidFill>
                  <a:srgbClr val="0000CC"/>
                </a:solidFill>
              </a:rPr>
              <a:t>指令系统和编程几乎完全相同</a:t>
            </a:r>
            <a:r>
              <a:rPr lang="zh-CN" altLang="en-US" dirty="0" smtClean="0"/>
              <a:t>，主要区别是每种协处理器被设计成</a:t>
            </a:r>
            <a:r>
              <a:rPr lang="zh-CN" altLang="en-US" dirty="0" smtClean="0">
                <a:solidFill>
                  <a:srgbClr val="0000CC"/>
                </a:solidFill>
              </a:rPr>
              <a:t>与</a:t>
            </a:r>
            <a:r>
              <a:rPr lang="en-US" altLang="zh-CN" dirty="0" smtClean="0">
                <a:solidFill>
                  <a:srgbClr val="0000CC"/>
                </a:solidFill>
              </a:rPr>
              <a:t>Intel</a:t>
            </a:r>
            <a:r>
              <a:rPr lang="zh-CN" altLang="en-US" dirty="0" smtClean="0">
                <a:solidFill>
                  <a:srgbClr val="0000CC"/>
                </a:solidFill>
              </a:rPr>
              <a:t>不同型号的微处理器共同工作</a:t>
            </a:r>
            <a:r>
              <a:rPr lang="zh-CN" altLang="en-US" dirty="0" smtClean="0"/>
              <a:t>。</a:t>
            </a:r>
            <a:endParaRPr lang="en-US" dirty="0"/>
          </a:p>
        </p:txBody>
      </p:sp>
    </p:spTree>
    <p:extLst>
      <p:ext uri="{BB962C8B-B14F-4D97-AF65-F5344CB8AC3E}">
        <p14:creationId xmlns:p14="http://schemas.microsoft.com/office/powerpoint/2010/main" val="1878413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将一</a:t>
            </a:r>
            <a:r>
              <a:rPr lang="zh-CN" altLang="en-US" dirty="0" smtClean="0"/>
              <a:t>个</a:t>
            </a:r>
            <a:r>
              <a:rPr lang="zh-CN" altLang="en-US" dirty="0" smtClean="0">
                <a:solidFill>
                  <a:srgbClr val="0000CC"/>
                </a:solidFill>
              </a:rPr>
              <a:t>浮点数</a:t>
            </a:r>
            <a:r>
              <a:rPr lang="zh-CN" altLang="en-US" dirty="0">
                <a:solidFill>
                  <a:srgbClr val="0000CC"/>
                </a:solidFill>
              </a:rPr>
              <a:t>转换为</a:t>
            </a:r>
            <a:r>
              <a:rPr lang="zh-CN" altLang="en-US" dirty="0" smtClean="0">
                <a:solidFill>
                  <a:srgbClr val="0000CC"/>
                </a:solidFill>
              </a:rPr>
              <a:t>十进制数</a:t>
            </a:r>
            <a:r>
              <a:rPr lang="zh-CN" altLang="en-US" dirty="0" smtClean="0"/>
              <a:t>形式</a:t>
            </a:r>
            <a:r>
              <a:rPr lang="zh-CN" altLang="en-US" dirty="0"/>
              <a:t>的步骤：</a:t>
            </a:r>
          </a:p>
          <a:p>
            <a:pPr marL="971550" lvl="1" indent="-514350">
              <a:buFont typeface="+mj-lt"/>
              <a:buAutoNum type="arabicPeriod"/>
            </a:pPr>
            <a:r>
              <a:rPr lang="zh-CN" altLang="en-US" dirty="0"/>
              <a:t>分离符号位、阶码和有效数字。</a:t>
            </a:r>
          </a:p>
          <a:p>
            <a:pPr marL="971550" lvl="1" indent="-514350">
              <a:buFont typeface="+mj-lt"/>
              <a:buAutoNum type="arabicPeriod"/>
            </a:pPr>
            <a:r>
              <a:rPr lang="zh-CN" altLang="en-US" dirty="0"/>
              <a:t>通过减去偏移量，将阶码转换为真正的指数。</a:t>
            </a:r>
          </a:p>
          <a:p>
            <a:pPr marL="971550" lvl="1" indent="-514350">
              <a:buFont typeface="+mj-lt"/>
              <a:buAutoNum type="arabicPeriod"/>
            </a:pPr>
            <a:r>
              <a:rPr lang="zh-CN" altLang="en-US" dirty="0"/>
              <a:t>将此数写为规格化的二进制数。</a:t>
            </a:r>
          </a:p>
          <a:p>
            <a:pPr marL="971550" lvl="1" indent="-514350">
              <a:buFont typeface="+mj-lt"/>
              <a:buAutoNum type="arabicPeriod"/>
            </a:pPr>
            <a:r>
              <a:rPr lang="zh-CN" altLang="en-US" dirty="0"/>
              <a:t>将规格化的二进制数转换为非规格化二进制数。</a:t>
            </a:r>
          </a:p>
          <a:p>
            <a:pPr marL="971550" lvl="1" indent="-514350">
              <a:buFont typeface="+mj-lt"/>
              <a:buAutoNum type="arabicPeriod"/>
            </a:pPr>
            <a:r>
              <a:rPr lang="zh-CN" altLang="en-US" dirty="0"/>
              <a:t>将非规格化</a:t>
            </a:r>
            <a:r>
              <a:rPr lang="zh-CN" altLang="en-US" dirty="0" smtClean="0"/>
              <a:t>二进制数</a:t>
            </a:r>
            <a:r>
              <a:rPr lang="zh-CN" altLang="en-US" dirty="0"/>
              <a:t>转换为十进制数</a:t>
            </a:r>
            <a:r>
              <a:rPr lang="zh-CN" altLang="en-US" dirty="0" smtClean="0"/>
              <a:t>。</a:t>
            </a:r>
            <a:endParaRPr lang="en-US" altLang="zh-CN" dirty="0" smtClean="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472607"/>
          </a:xfrm>
        </p:spPr>
        <p:txBody>
          <a:bodyPr/>
          <a:lstStyle/>
          <a:p>
            <a:r>
              <a:rPr lang="zh-CN" altLang="en-US" dirty="0" smtClean="0">
                <a:solidFill>
                  <a:srgbClr val="CC00CC"/>
                </a:solidFill>
              </a:rPr>
              <a:t>例，</a:t>
            </a:r>
            <a:r>
              <a:rPr lang="zh-CN" altLang="en-US" dirty="0" smtClean="0"/>
              <a:t>将浮点数</a:t>
            </a:r>
            <a:r>
              <a:rPr lang="zh-CN" altLang="en-US" dirty="0"/>
              <a:t>转换为</a:t>
            </a:r>
            <a:r>
              <a:rPr lang="zh-CN" altLang="en-US" dirty="0" smtClean="0"/>
              <a:t>十进制数。</a:t>
            </a:r>
            <a:endParaRPr lang="en-US" altLang="zh-CN" dirty="0" smtClean="0"/>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Sign </a:t>
            </a:r>
            <a:r>
              <a:rPr lang="en-US" dirty="0">
                <a:latin typeface="Times New Roman" pitchFamily="18" charset="0"/>
                <a:cs typeface="Times New Roman" pitchFamily="18" charset="0"/>
              </a:rPr>
              <a:t>=&gt; 1</a:t>
            </a:r>
          </a:p>
          <a:p>
            <a:pPr marL="457200" lvl="1" indent="0">
              <a:buNone/>
            </a:pPr>
            <a:r>
              <a:rPr lang="en-US" dirty="0" smtClean="0">
                <a:latin typeface="Times New Roman" pitchFamily="18" charset="0"/>
                <a:cs typeface="Times New Roman" pitchFamily="18" charset="0"/>
              </a:rPr>
              <a:t>              Exponent </a:t>
            </a:r>
            <a:r>
              <a:rPr lang="en-US" dirty="0">
                <a:latin typeface="Times New Roman" pitchFamily="18" charset="0"/>
                <a:cs typeface="Times New Roman" pitchFamily="18" charset="0"/>
              </a:rPr>
              <a:t>=&gt; 10000011</a:t>
            </a:r>
          </a:p>
          <a:p>
            <a:pPr marL="457200" lvl="1" indent="0">
              <a:buNone/>
            </a:pPr>
            <a:r>
              <a:rPr lang="en-US" dirty="0" smtClean="0">
                <a:latin typeface="Times New Roman" pitchFamily="18" charset="0"/>
                <a:cs typeface="Times New Roman" pitchFamily="18" charset="0"/>
              </a:rPr>
              <a:t>              Significand </a:t>
            </a:r>
            <a:r>
              <a:rPr lang="en-US" dirty="0">
                <a:latin typeface="Times New Roman" pitchFamily="18" charset="0"/>
                <a:cs typeface="Times New Roman" pitchFamily="18" charset="0"/>
              </a:rPr>
              <a:t>=&gt; 10010010000000000000000</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100 </a:t>
            </a:r>
            <a:r>
              <a:rPr lang="en-US" dirty="0">
                <a:latin typeface="Times New Roman" pitchFamily="18" charset="0"/>
                <a:cs typeface="Times New Roman" pitchFamily="18" charset="0"/>
              </a:rPr>
              <a:t>= 10000011 - 01111111</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1</a:t>
            </a:r>
            <a:r>
              <a:rPr lang="en-US" dirty="0" smtClean="0">
                <a:latin typeface="Times New Roman" pitchFamily="18" charset="0"/>
                <a:cs typeface="Times New Roman" pitchFamily="18" charset="0"/>
              </a:rPr>
              <a:t>.1001001 </a:t>
            </a:r>
            <a:r>
              <a:rPr lang="en-US" dirty="0">
                <a:latin typeface="Times New Roman" pitchFamily="18" charset="0"/>
                <a:cs typeface="Times New Roman" pitchFamily="18" charset="0"/>
              </a:rPr>
              <a:t>× 2</a:t>
            </a:r>
            <a:r>
              <a:rPr lang="en-US" baseline="30000" dirty="0">
                <a:latin typeface="Times New Roman" pitchFamily="18" charset="0"/>
                <a:cs typeface="Times New Roman" pitchFamily="18" charset="0"/>
              </a:rPr>
              <a:t>4</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11001.001</a:t>
            </a:r>
            <a:endParaRPr lang="en-US" dirty="0">
              <a:latin typeface="Times New Roman" pitchFamily="18" charset="0"/>
              <a:cs typeface="Times New Roman" pitchFamily="18" charset="0"/>
            </a:endParaRP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-25.125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364583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smtClean="0"/>
              <a:t>使用</a:t>
            </a:r>
            <a:r>
              <a:rPr lang="zh-CN" altLang="en-US" dirty="0"/>
              <a:t>汇编语言</a:t>
            </a:r>
            <a:r>
              <a:rPr lang="zh-CN" altLang="en-US" dirty="0">
                <a:solidFill>
                  <a:srgbClr val="C00000"/>
                </a:solidFill>
              </a:rPr>
              <a:t>存储浮点数</a:t>
            </a:r>
            <a:r>
              <a:rPr lang="zh-CN" altLang="en-US" dirty="0" smtClean="0"/>
              <a:t>时：</a:t>
            </a:r>
            <a:endParaRPr lang="en-US" altLang="zh-CN" dirty="0" smtClean="0"/>
          </a:p>
          <a:p>
            <a:pPr lvl="1"/>
            <a:r>
              <a:rPr lang="zh-CN" altLang="en-US" dirty="0"/>
              <a:t>用</a:t>
            </a:r>
            <a:r>
              <a:rPr lang="en-US" altLang="zh-CN" dirty="0" smtClean="0">
                <a:solidFill>
                  <a:srgbClr val="0000CC"/>
                </a:solidFill>
              </a:rPr>
              <a:t>DD</a:t>
            </a:r>
            <a:r>
              <a:rPr lang="zh-CN" altLang="en-US" dirty="0"/>
              <a:t>伪指令存储单精度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DQ</a:t>
            </a:r>
            <a:r>
              <a:rPr lang="zh-CN" altLang="en-US" dirty="0"/>
              <a:t>伪指令</a:t>
            </a:r>
            <a:r>
              <a:rPr lang="zh-CN" altLang="en-US" dirty="0" smtClean="0"/>
              <a:t>存储</a:t>
            </a:r>
            <a:r>
              <a:rPr lang="zh-CN" altLang="en-US" dirty="0"/>
              <a:t>双精度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DT</a:t>
            </a:r>
            <a:r>
              <a:rPr lang="zh-CN" altLang="en-US" dirty="0"/>
              <a:t>伪指令</a:t>
            </a:r>
            <a:r>
              <a:rPr lang="zh-CN" altLang="en-US" dirty="0" smtClean="0"/>
              <a:t>存储</a:t>
            </a:r>
            <a:r>
              <a:rPr lang="zh-CN" altLang="en-US" dirty="0"/>
              <a:t>扩展精度浮点数。</a:t>
            </a:r>
          </a:p>
          <a:p>
            <a:endParaRPr lang="zh-CN" altLang="en-US" dirty="0"/>
          </a:p>
          <a:p>
            <a:r>
              <a:rPr lang="en-US" altLang="zh-CN" dirty="0" smtClean="0"/>
              <a:t>MASM6.0</a:t>
            </a:r>
            <a:r>
              <a:rPr lang="zh-CN" altLang="en-US" dirty="0"/>
              <a:t>版本有个</a:t>
            </a:r>
            <a:r>
              <a:rPr lang="zh-CN" altLang="en-US" dirty="0" smtClean="0"/>
              <a:t>错误：</a:t>
            </a:r>
            <a:r>
              <a:rPr lang="zh-CN" altLang="en-US" dirty="0" smtClean="0">
                <a:solidFill>
                  <a:srgbClr val="0000CC"/>
                </a:solidFill>
              </a:rPr>
              <a:t>不</a:t>
            </a:r>
            <a:r>
              <a:rPr lang="zh-CN" altLang="en-US" dirty="0">
                <a:solidFill>
                  <a:srgbClr val="0000CC"/>
                </a:solidFill>
              </a:rPr>
              <a:t>允许正浮点数使用加号</a:t>
            </a:r>
            <a:r>
              <a:rPr lang="zh-CN" altLang="en-US" dirty="0"/>
              <a:t>。</a:t>
            </a:r>
          </a:p>
          <a:p>
            <a:pPr lvl="1"/>
            <a:r>
              <a:rPr lang="zh-CN" altLang="en-US" dirty="0" smtClean="0">
                <a:solidFill>
                  <a:srgbClr val="CC00CC"/>
                </a:solidFill>
              </a:rPr>
              <a:t>例，</a:t>
            </a:r>
            <a:r>
              <a:rPr lang="en-US" altLang="zh-CN" dirty="0" smtClean="0"/>
              <a:t>+</a:t>
            </a:r>
            <a:r>
              <a:rPr lang="en-US" altLang="zh-CN" dirty="0"/>
              <a:t>92.45</a:t>
            </a:r>
            <a:r>
              <a:rPr lang="zh-CN" altLang="en-US" dirty="0"/>
              <a:t>必须定义为</a:t>
            </a:r>
            <a:r>
              <a:rPr lang="en-US" altLang="zh-CN" dirty="0"/>
              <a:t>92.45</a:t>
            </a:r>
            <a:r>
              <a:rPr lang="zh-CN" altLang="en-US" dirty="0"/>
              <a:t>，否则汇编程序不能正常运行</a:t>
            </a:r>
            <a:r>
              <a:rPr lang="zh-CN" altLang="en-US" dirty="0" smtClean="0"/>
              <a:t>。</a:t>
            </a:r>
            <a:endParaRPr lang="en-US" altLang="zh-CN" dirty="0" smtClean="0"/>
          </a:p>
          <a:p>
            <a:pPr lvl="1"/>
            <a:endParaRPr lang="en-US" altLang="zh-CN" dirty="0"/>
          </a:p>
          <a:p>
            <a:r>
              <a:rPr lang="en-US" altLang="zh-CN" dirty="0" smtClean="0"/>
              <a:t>MASM6.11</a:t>
            </a:r>
            <a:r>
              <a:rPr lang="zh-CN" altLang="en-US" dirty="0"/>
              <a:t>版本中，用</a:t>
            </a:r>
            <a:r>
              <a:rPr lang="en-US" altLang="zh-CN" dirty="0">
                <a:solidFill>
                  <a:srgbClr val="0000CC"/>
                </a:solidFill>
              </a:rPr>
              <a:t>REAL4</a:t>
            </a:r>
            <a:r>
              <a:rPr lang="zh-CN" altLang="en-US" dirty="0"/>
              <a:t>取代</a:t>
            </a:r>
            <a:r>
              <a:rPr lang="en-US" altLang="zh-CN" dirty="0"/>
              <a:t>DD</a:t>
            </a:r>
            <a:r>
              <a:rPr lang="zh-CN" altLang="en-US" dirty="0"/>
              <a:t>；</a:t>
            </a:r>
            <a:r>
              <a:rPr lang="en-US" altLang="zh-CN" dirty="0">
                <a:solidFill>
                  <a:srgbClr val="0000CC"/>
                </a:solidFill>
              </a:rPr>
              <a:t>REAL8</a:t>
            </a:r>
            <a:r>
              <a:rPr lang="zh-CN" altLang="en-US" dirty="0"/>
              <a:t>取代</a:t>
            </a:r>
            <a:r>
              <a:rPr lang="en-US" altLang="zh-CN" dirty="0"/>
              <a:t>DQ</a:t>
            </a:r>
            <a:r>
              <a:rPr lang="zh-CN" altLang="en-US" dirty="0"/>
              <a:t>；</a:t>
            </a:r>
            <a:r>
              <a:rPr lang="en-US" altLang="zh-CN" dirty="0">
                <a:solidFill>
                  <a:srgbClr val="0000CC"/>
                </a:solidFill>
              </a:rPr>
              <a:t>REAL10</a:t>
            </a:r>
            <a:r>
              <a:rPr lang="zh-CN" altLang="en-US" dirty="0"/>
              <a:t>取代</a:t>
            </a:r>
            <a:r>
              <a:rPr lang="en-US" altLang="zh-CN" dirty="0"/>
              <a:t>DT</a:t>
            </a:r>
            <a:r>
              <a:rPr lang="zh-CN" altLang="en-US" dirty="0" smtClean="0"/>
              <a:t>。</a:t>
            </a:r>
            <a:endParaRPr lang="zh-CN" altLang="en-US" dirty="0"/>
          </a:p>
          <a:p>
            <a:endParaRPr lang="en-US"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856984" cy="5472607"/>
          </a:xfrm>
        </p:spPr>
        <p:txBody>
          <a:bodyPr/>
          <a:lstStyle/>
          <a:p>
            <a:r>
              <a:rPr lang="zh-CN" altLang="en-US" dirty="0" smtClean="0">
                <a:solidFill>
                  <a:srgbClr val="CC00CC"/>
                </a:solidFill>
              </a:rPr>
              <a:t>例，</a:t>
            </a:r>
            <a:r>
              <a:rPr lang="zh-CN" altLang="en-US" dirty="0" smtClean="0"/>
              <a:t>浮点数的定义。</a:t>
            </a:r>
            <a:endParaRPr lang="en-US" altLang="zh-CN" dirty="0" smtClean="0"/>
          </a:p>
          <a:p>
            <a:pPr marL="457200" lvl="1" indent="0">
              <a:buNone/>
            </a:pPr>
            <a:r>
              <a:rPr lang="en-US" sz="2400" dirty="0">
                <a:solidFill>
                  <a:srgbClr val="008000"/>
                </a:solidFill>
              </a:rPr>
              <a:t> </a:t>
            </a:r>
            <a:r>
              <a:rPr lang="en-US" sz="2400" dirty="0" smtClean="0">
                <a:solidFill>
                  <a:srgbClr val="008000"/>
                </a:solidFill>
              </a:rPr>
              <a:t>    </a:t>
            </a:r>
            <a:r>
              <a:rPr lang="zh-CN" altLang="en-US" sz="2400" dirty="0" smtClean="0">
                <a:solidFill>
                  <a:srgbClr val="008000"/>
                </a:solidFill>
              </a:rPr>
              <a:t>内存</a:t>
            </a:r>
            <a:r>
              <a:rPr lang="zh-CN" altLang="en-US" sz="2400" dirty="0">
                <a:solidFill>
                  <a:srgbClr val="008000"/>
                </a:solidFill>
              </a:rPr>
              <a:t>中数据        </a:t>
            </a:r>
            <a:r>
              <a:rPr lang="zh-CN" altLang="en-US" sz="2400" dirty="0" smtClean="0">
                <a:solidFill>
                  <a:srgbClr val="008000"/>
                </a:solidFill>
              </a:rPr>
              <a:t>                 </a:t>
            </a:r>
            <a:r>
              <a:rPr lang="zh-CN" altLang="en-US" sz="2400" dirty="0">
                <a:solidFill>
                  <a:srgbClr val="008000"/>
                </a:solidFill>
              </a:rPr>
              <a:t>变量名     伪指令   浮点数</a:t>
            </a:r>
            <a:endParaRPr lang="pt-BR" sz="2400" dirty="0" smtClean="0">
              <a:solidFill>
                <a:srgbClr val="008000"/>
              </a:solidFill>
            </a:endParaRPr>
          </a:p>
          <a:p>
            <a:pPr marL="971550" lvl="1" indent="-514350">
              <a:buFont typeface="+mj-lt"/>
              <a:buAutoNum type="arabicPeriod"/>
            </a:pPr>
            <a:r>
              <a:rPr lang="pt-BR" sz="2400" dirty="0" smtClean="0"/>
              <a:t>C377999A                         DATA7    </a:t>
            </a:r>
            <a:r>
              <a:rPr lang="pt-BR" sz="2400" dirty="0" smtClean="0">
                <a:solidFill>
                  <a:srgbClr val="0000CC"/>
                </a:solidFill>
              </a:rPr>
              <a:t>DD</a:t>
            </a:r>
            <a:r>
              <a:rPr lang="pt-BR" sz="2400" dirty="0" smtClean="0"/>
              <a:t> </a:t>
            </a:r>
            <a:r>
              <a:rPr lang="pt-BR" sz="2400" dirty="0"/>
              <a:t>-</a:t>
            </a:r>
            <a:r>
              <a:rPr lang="pt-BR" sz="2400" dirty="0" smtClean="0"/>
              <a:t>247.6</a:t>
            </a:r>
          </a:p>
          <a:p>
            <a:pPr marL="971550" lvl="1" indent="-514350">
              <a:buFont typeface="+mj-lt"/>
              <a:buAutoNum type="arabicPeriod"/>
            </a:pPr>
            <a:r>
              <a:rPr lang="pt-BR" sz="2400" dirty="0" smtClean="0"/>
              <a:t>40000000                          DATA8    </a:t>
            </a:r>
            <a:r>
              <a:rPr lang="pt-BR" sz="2400" dirty="0" smtClean="0">
                <a:solidFill>
                  <a:srgbClr val="0000CC"/>
                </a:solidFill>
              </a:rPr>
              <a:t>DD</a:t>
            </a:r>
            <a:r>
              <a:rPr lang="pt-BR" sz="2400" dirty="0" smtClean="0"/>
              <a:t> 2.0</a:t>
            </a:r>
          </a:p>
          <a:p>
            <a:pPr marL="971550" lvl="1" indent="-514350">
              <a:buFont typeface="+mj-lt"/>
              <a:buAutoNum type="arabicPeriod"/>
            </a:pPr>
            <a:r>
              <a:rPr lang="pt-BR" sz="2400" dirty="0" smtClean="0"/>
              <a:t>486F4200                          DATA9    </a:t>
            </a:r>
            <a:r>
              <a:rPr lang="pt-BR" sz="2400" dirty="0" smtClean="0">
                <a:solidFill>
                  <a:srgbClr val="0000CC"/>
                </a:solidFill>
              </a:rPr>
              <a:t>REAL4</a:t>
            </a:r>
            <a:r>
              <a:rPr lang="pt-BR" sz="2400" dirty="0" smtClean="0"/>
              <a:t> 2,45E+5</a:t>
            </a:r>
          </a:p>
          <a:p>
            <a:pPr marL="971550" lvl="1" indent="-514350">
              <a:buFont typeface="+mj-lt"/>
              <a:buAutoNum type="arabicPeriod"/>
            </a:pPr>
            <a:endParaRPr lang="pt-BR" sz="2400" dirty="0"/>
          </a:p>
          <a:p>
            <a:pPr marL="971550" lvl="1" indent="-514350">
              <a:buFont typeface="+mj-lt"/>
              <a:buAutoNum type="arabicPeriod"/>
            </a:pPr>
            <a:r>
              <a:rPr lang="pt-BR" sz="2400" dirty="0" smtClean="0"/>
              <a:t>4059100000000000          DATAA    </a:t>
            </a:r>
            <a:r>
              <a:rPr lang="pt-BR" sz="2400" dirty="0" smtClean="0">
                <a:solidFill>
                  <a:srgbClr val="0000CC"/>
                </a:solidFill>
              </a:rPr>
              <a:t>DQ</a:t>
            </a:r>
            <a:r>
              <a:rPr lang="pt-BR" sz="2400" dirty="0" smtClean="0"/>
              <a:t> 100.25</a:t>
            </a:r>
          </a:p>
          <a:p>
            <a:pPr marL="971550" lvl="1" indent="-514350">
              <a:buFont typeface="+mj-lt"/>
              <a:buAutoNum type="arabicPeriod"/>
            </a:pPr>
            <a:r>
              <a:rPr lang="pt-BR" sz="2400" dirty="0" smtClean="0"/>
              <a:t>3F543BF727136A40         DATAB    </a:t>
            </a:r>
            <a:r>
              <a:rPr lang="pt-BR" sz="2400" dirty="0" smtClean="0">
                <a:solidFill>
                  <a:srgbClr val="0000CC"/>
                </a:solidFill>
              </a:rPr>
              <a:t>REAL8</a:t>
            </a:r>
            <a:r>
              <a:rPr lang="pt-BR" sz="2400" dirty="0" smtClean="0"/>
              <a:t> 0.001235</a:t>
            </a:r>
          </a:p>
          <a:p>
            <a:pPr marL="971550" lvl="1" indent="-514350">
              <a:buFont typeface="+mj-lt"/>
              <a:buAutoNum type="arabicPeriod"/>
            </a:pPr>
            <a:endParaRPr lang="pt-BR" sz="2400" dirty="0"/>
          </a:p>
          <a:p>
            <a:pPr marL="971550" lvl="1" indent="-514350">
              <a:buFont typeface="+mj-lt"/>
              <a:buAutoNum type="arabicPeriod"/>
            </a:pPr>
            <a:r>
              <a:rPr lang="pt-BR" sz="2400" dirty="0" smtClean="0"/>
              <a:t>400487F34D6A161E4F76 </a:t>
            </a:r>
            <a:r>
              <a:rPr lang="pt-BR" sz="2400" dirty="0"/>
              <a:t>DATAC </a:t>
            </a:r>
            <a:r>
              <a:rPr lang="pt-BR" sz="2400" dirty="0" smtClean="0"/>
              <a:t>   </a:t>
            </a:r>
            <a:r>
              <a:rPr lang="pt-BR" sz="2400" dirty="0" smtClean="0">
                <a:solidFill>
                  <a:srgbClr val="0000CC"/>
                </a:solidFill>
              </a:rPr>
              <a:t>REAL10</a:t>
            </a:r>
            <a:r>
              <a:rPr lang="pt-BR" sz="2400" dirty="0" smtClean="0"/>
              <a:t> 33.9876</a:t>
            </a:r>
            <a:endParaRPr lang="en-US" sz="2400" dirty="0"/>
          </a:p>
        </p:txBody>
      </p:sp>
    </p:spTree>
    <p:extLst>
      <p:ext uri="{BB962C8B-B14F-4D97-AF65-F5344CB8AC3E}">
        <p14:creationId xmlns:p14="http://schemas.microsoft.com/office/powerpoint/2010/main" val="2680721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没有带协处理器的</a:t>
            </a:r>
            <a:r>
              <a:rPr lang="en-US" altLang="zh-CN" sz="2400" dirty="0"/>
              <a:t>CPU</a:t>
            </a:r>
            <a:r>
              <a:rPr lang="zh-CN" altLang="en-US" sz="2400" dirty="0"/>
              <a:t>，</a:t>
            </a:r>
            <a:r>
              <a:rPr lang="zh-CN" altLang="en-US" sz="2400" dirty="0" smtClean="0"/>
              <a:t>则由汇编语言</a:t>
            </a:r>
            <a:r>
              <a:rPr lang="zh-CN" altLang="en-US" sz="2400" dirty="0"/>
              <a:t>提供了一个可以访问的</a:t>
            </a:r>
            <a:r>
              <a:rPr lang="en-US" altLang="zh-CN" sz="2400" dirty="0">
                <a:solidFill>
                  <a:srgbClr val="0000CC"/>
                </a:solidFill>
              </a:rPr>
              <a:t>8087</a:t>
            </a:r>
            <a:r>
              <a:rPr lang="zh-CN" altLang="en-US" sz="2400" dirty="0">
                <a:solidFill>
                  <a:srgbClr val="0000CC"/>
                </a:solidFill>
              </a:rPr>
              <a:t>仿真器</a:t>
            </a:r>
            <a:r>
              <a:rPr lang="zh-CN" altLang="en-US" sz="2400" dirty="0"/>
              <a:t>。</a:t>
            </a:r>
          </a:p>
          <a:p>
            <a:pPr lvl="1"/>
            <a:r>
              <a:rPr lang="zh-CN" altLang="en-US" sz="2400" dirty="0"/>
              <a:t>此仿真器存在</a:t>
            </a:r>
            <a:r>
              <a:rPr lang="zh-CN" altLang="en-US" sz="2400" dirty="0" smtClean="0"/>
              <a:t>于微软的</a:t>
            </a:r>
            <a:r>
              <a:rPr lang="zh-CN" altLang="en-US" sz="2400" dirty="0"/>
              <a:t>所有高级语言中，或者</a:t>
            </a:r>
            <a:r>
              <a:rPr lang="zh-CN" altLang="en-US" sz="2400" dirty="0" smtClean="0"/>
              <a:t>作为共享程序（如</a:t>
            </a:r>
            <a:r>
              <a:rPr lang="en-US" altLang="zh-CN" sz="2400" dirty="0" smtClean="0"/>
              <a:t>EM87</a:t>
            </a:r>
            <a:r>
              <a:rPr lang="zh-CN" altLang="en-US" sz="2400" dirty="0" smtClean="0"/>
              <a:t>）。</a:t>
            </a:r>
            <a:endParaRPr lang="zh-CN" altLang="en-US" sz="2400" dirty="0"/>
          </a:p>
          <a:p>
            <a:pPr lvl="1"/>
            <a:r>
              <a:rPr lang="zh-CN" altLang="en-US" sz="2400" dirty="0"/>
              <a:t>此仿真器是通过在程序中的</a:t>
            </a:r>
            <a:r>
              <a:rPr lang="en-US" altLang="zh-CN" sz="2400" dirty="0"/>
              <a:t>.MODEL</a:t>
            </a:r>
            <a:r>
              <a:rPr lang="zh-CN" altLang="en-US" sz="2400" dirty="0"/>
              <a:t>语句后面加上</a:t>
            </a:r>
            <a:r>
              <a:rPr lang="en-US" altLang="zh-CN" sz="2400" dirty="0">
                <a:solidFill>
                  <a:srgbClr val="0000CC"/>
                </a:solidFill>
              </a:rPr>
              <a:t>OPTION EMULATOR</a:t>
            </a:r>
            <a:r>
              <a:rPr lang="zh-CN" altLang="en-US" sz="2400" dirty="0"/>
              <a:t>语句来进行访问的。</a:t>
            </a:r>
          </a:p>
          <a:p>
            <a:pPr lvl="1"/>
            <a:r>
              <a:rPr lang="zh-CN" altLang="en-US" sz="2400" dirty="0">
                <a:solidFill>
                  <a:srgbClr val="CC00CC"/>
                </a:solidFill>
              </a:rPr>
              <a:t>注意：</a:t>
            </a:r>
            <a:r>
              <a:rPr lang="zh-CN" altLang="en-US" sz="2400" dirty="0"/>
              <a:t>此仿真器</a:t>
            </a:r>
            <a:r>
              <a:rPr lang="zh-CN" altLang="en-US" sz="2400" dirty="0">
                <a:solidFill>
                  <a:srgbClr val="CC00CC"/>
                </a:solidFill>
              </a:rPr>
              <a:t>不</a:t>
            </a:r>
            <a:r>
              <a:rPr lang="zh-CN" altLang="en-US" sz="2400" dirty="0"/>
              <a:t>仿真某些协处理器指令。</a:t>
            </a:r>
          </a:p>
          <a:p>
            <a:endParaRPr lang="en-US" altLang="zh-CN" sz="2400" dirty="0" smtClean="0"/>
          </a:p>
          <a:p>
            <a:r>
              <a:rPr lang="zh-CN" altLang="en-US" sz="2400" dirty="0" smtClean="0"/>
              <a:t>带</a:t>
            </a:r>
            <a:r>
              <a:rPr lang="zh-CN" altLang="en-US" sz="2400" dirty="0"/>
              <a:t>协处理器的</a:t>
            </a:r>
            <a:r>
              <a:rPr lang="en-US" altLang="zh-CN" sz="2400" dirty="0"/>
              <a:t>CPU</a:t>
            </a:r>
            <a:r>
              <a:rPr lang="zh-CN" altLang="en-US" sz="2400" dirty="0"/>
              <a:t>，则不要使用此仿真器。</a:t>
            </a:r>
          </a:p>
          <a:p>
            <a:endParaRPr lang="en-US" altLang="zh-CN" sz="2400" dirty="0" smtClean="0"/>
          </a:p>
          <a:p>
            <a:r>
              <a:rPr lang="zh-CN" altLang="en-US" sz="2400" dirty="0" smtClean="0"/>
              <a:t>任何</a:t>
            </a:r>
            <a:r>
              <a:rPr lang="zh-CN" altLang="en-US" sz="2400" dirty="0"/>
              <a:t>情况下</a:t>
            </a:r>
            <a:r>
              <a:rPr lang="zh-CN" altLang="en-US" sz="2400" dirty="0" smtClean="0"/>
              <a:t>，</a:t>
            </a:r>
            <a:r>
              <a:rPr lang="zh-CN" altLang="en-US" sz="2400" dirty="0"/>
              <a:t>需</a:t>
            </a:r>
            <a:r>
              <a:rPr lang="zh-CN" altLang="en-US" sz="2400" dirty="0" smtClean="0"/>
              <a:t>使用</a:t>
            </a:r>
            <a:r>
              <a:rPr lang="en-US" altLang="zh-CN" sz="2400" dirty="0"/>
              <a:t>.8087</a:t>
            </a:r>
            <a:r>
              <a:rPr lang="zh-CN" altLang="en-US" sz="2400" dirty="0"/>
              <a:t>，</a:t>
            </a:r>
            <a:r>
              <a:rPr lang="en-US" altLang="zh-CN" sz="2400" dirty="0"/>
              <a:t>.80187</a:t>
            </a:r>
            <a:r>
              <a:rPr lang="zh-CN" altLang="en-US" sz="2400" dirty="0"/>
              <a:t>，</a:t>
            </a:r>
            <a:r>
              <a:rPr lang="en-US" altLang="zh-CN" sz="2400" dirty="0"/>
              <a:t>.80287</a:t>
            </a:r>
            <a:r>
              <a:rPr lang="zh-CN" altLang="en-US" sz="2400" dirty="0"/>
              <a:t>，</a:t>
            </a:r>
            <a:r>
              <a:rPr lang="en-US" altLang="zh-CN" sz="2400" dirty="0"/>
              <a:t>.80387</a:t>
            </a:r>
            <a:r>
              <a:rPr lang="zh-CN" altLang="en-US" sz="2400" dirty="0"/>
              <a:t>，</a:t>
            </a:r>
            <a:r>
              <a:rPr lang="en-US" altLang="zh-CN" sz="2400" dirty="0"/>
              <a:t>.80487</a:t>
            </a:r>
            <a:r>
              <a:rPr lang="zh-CN" altLang="en-US" sz="2400" dirty="0"/>
              <a:t>，</a:t>
            </a:r>
            <a:r>
              <a:rPr lang="en-US" altLang="zh-CN" sz="2400" dirty="0"/>
              <a:t>.</a:t>
            </a:r>
            <a:r>
              <a:rPr lang="en-US" altLang="zh-CN" sz="2400" dirty="0" smtClean="0"/>
              <a:t>80587</a:t>
            </a:r>
            <a:r>
              <a:rPr lang="zh-CN" altLang="en-US" sz="2400" dirty="0" smtClean="0"/>
              <a:t>，</a:t>
            </a:r>
            <a:r>
              <a:rPr lang="en-US" altLang="zh-CN" sz="2400" dirty="0"/>
              <a:t>.</a:t>
            </a:r>
            <a:r>
              <a:rPr lang="en-US" altLang="zh-CN" sz="2400" dirty="0" smtClean="0"/>
              <a:t>80687</a:t>
            </a:r>
            <a:r>
              <a:rPr lang="zh-CN" altLang="en-US" sz="2400" dirty="0" smtClean="0"/>
              <a:t>开关</a:t>
            </a:r>
            <a:r>
              <a:rPr lang="zh-CN" altLang="en-US" sz="2400" dirty="0"/>
              <a:t>来使能协处理器指令。</a:t>
            </a:r>
            <a:endParaRPr lang="en-US" sz="2400" dirty="0"/>
          </a:p>
        </p:txBody>
      </p:sp>
    </p:spTree>
    <p:extLst>
      <p:ext uri="{BB962C8B-B14F-4D97-AF65-F5344CB8AC3E}">
        <p14:creationId xmlns:p14="http://schemas.microsoft.com/office/powerpoint/2010/main" val="29751354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84995" name="Rectangle 5"/>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18" y="1042984"/>
            <a:ext cx="6015428" cy="543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
          <p:cNvSpPr>
            <a:spLocks noChangeArrowheads="1"/>
          </p:cNvSpPr>
          <p:nvPr/>
        </p:nvSpPr>
        <p:spPr bwMode="auto">
          <a:xfrm>
            <a:off x="0" y="47402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000" b="0">
                <a:latin typeface="Times New Roman" pitchFamily="18" charset="0"/>
                <a:cs typeface="Times New Roman" pitchFamily="18" charset="0"/>
              </a:rPr>
              <a:t>      </a:t>
            </a:r>
            <a:endParaRPr lang="zh-CN" altLang="en-US" sz="1800" b="0"/>
          </a:p>
        </p:txBody>
      </p:sp>
    </p:spTree>
    <p:extLst>
      <p:ext uri="{BB962C8B-B14F-4D97-AF65-F5344CB8AC3E}">
        <p14:creationId xmlns:p14="http://schemas.microsoft.com/office/powerpoint/2010/main" val="86608184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84995" name="Rectangle 5"/>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18" y="1042984"/>
            <a:ext cx="6015428" cy="543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
          <p:cNvSpPr>
            <a:spLocks noChangeArrowheads="1"/>
          </p:cNvSpPr>
          <p:nvPr/>
        </p:nvSpPr>
        <p:spPr bwMode="auto">
          <a:xfrm>
            <a:off x="0" y="47402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000" b="0">
                <a:latin typeface="Times New Roman" pitchFamily="18" charset="0"/>
                <a:cs typeface="Times New Roman" pitchFamily="18" charset="0"/>
              </a:rPr>
              <a:t>      </a:t>
            </a:r>
            <a:endParaRPr lang="zh-CN" altLang="en-US" sz="1800" b="0"/>
          </a:p>
        </p:txBody>
      </p:sp>
      <p:sp>
        <p:nvSpPr>
          <p:cNvPr id="84999"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en-US" altLang="zh-CN" sz="1800" dirty="0">
                <a:solidFill>
                  <a:srgbClr val="FF0000"/>
                </a:solidFill>
                <a:latin typeface="微软雅黑" pitchFamily="34" charset="-122"/>
                <a:ea typeface="微软雅黑" pitchFamily="34" charset="-122"/>
              </a:rPr>
              <a:t>61.419998</a:t>
            </a:r>
            <a:r>
              <a:rPr lang="zh-CN" altLang="en-US" sz="1800" dirty="0">
                <a:solidFill>
                  <a:srgbClr val="FF0000"/>
                </a:solidFill>
                <a:latin typeface="微软雅黑" pitchFamily="34" charset="-122"/>
                <a:ea typeface="微软雅黑" pitchFamily="34" charset="-122"/>
              </a:rPr>
              <a:t>和</a:t>
            </a:r>
            <a:r>
              <a:rPr lang="en-US" altLang="zh-CN" sz="1800" dirty="0">
                <a:solidFill>
                  <a:srgbClr val="FF0000"/>
                </a:solidFill>
                <a:latin typeface="微软雅黑" pitchFamily="34" charset="-122"/>
                <a:ea typeface="微软雅黑" pitchFamily="34" charset="-122"/>
              </a:rPr>
              <a:t>61.420002</a:t>
            </a:r>
            <a:r>
              <a:rPr lang="zh-CN" altLang="en-US" sz="1800" dirty="0">
                <a:solidFill>
                  <a:srgbClr val="FF0000"/>
                </a:solidFill>
                <a:latin typeface="微软雅黑" pitchFamily="34" charset="-122"/>
                <a:ea typeface="微软雅黑" pitchFamily="34" charset="-122"/>
              </a:rPr>
              <a:t>是两个可表示数，两者之间相差</a:t>
            </a:r>
            <a:r>
              <a:rPr lang="en-US" altLang="zh-CN" sz="1800" dirty="0">
                <a:solidFill>
                  <a:srgbClr val="FF0000"/>
                </a:solidFill>
                <a:latin typeface="微软雅黑" pitchFamily="34" charset="-122"/>
                <a:ea typeface="微软雅黑" pitchFamily="34" charset="-122"/>
              </a:rPr>
              <a:t>0.000004</a:t>
            </a:r>
            <a:r>
              <a:rPr lang="zh-CN" altLang="en-US" sz="1800" dirty="0">
                <a:solidFill>
                  <a:srgbClr val="FF0000"/>
                </a:solidFill>
                <a:latin typeface="微软雅黑" pitchFamily="34" charset="-122"/>
                <a:ea typeface="微软雅黑" pitchFamily="34" charset="-122"/>
              </a:rPr>
              <a:t>。当输入数据是一个不可表示数时，机器将其转换为最邻近的可表示数。</a:t>
            </a:r>
          </a:p>
        </p:txBody>
      </p:sp>
      <p:pic>
        <p:nvPicPr>
          <p:cNvPr id="849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412776"/>
            <a:ext cx="45720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109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additive="base">
                                        <p:cTn id="7" dur="500" fill="hold"/>
                                        <p:tgtEl>
                                          <p:spTgt spid="84998"/>
                                        </p:tgtEl>
                                        <p:attrNameLst>
                                          <p:attrName>ppt_x</p:attrName>
                                        </p:attrNameLst>
                                      </p:cBhvr>
                                      <p:tavLst>
                                        <p:tav tm="0">
                                          <p:val>
                                            <p:strVal val="1+#ppt_w/2"/>
                                          </p:val>
                                        </p:tav>
                                        <p:tav tm="100000">
                                          <p:val>
                                            <p:strVal val="#ppt_x"/>
                                          </p:val>
                                        </p:tav>
                                      </p:tavLst>
                                    </p:anim>
                                    <p:anim calcmode="lin" valueType="num">
                                      <p:cBhvr additive="base">
                                        <p:cTn id="8" dur="500" fill="hold"/>
                                        <p:tgtEl>
                                          <p:spTgt spid="849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999"/>
                                        </p:tgtEl>
                                        <p:attrNameLst>
                                          <p:attrName>style.visibility</p:attrName>
                                        </p:attrNameLst>
                                      </p:cBhvr>
                                      <p:to>
                                        <p:strVal val="visible"/>
                                      </p:to>
                                    </p:set>
                                    <p:anim calcmode="lin" valueType="num">
                                      <p:cBhvr additive="base">
                                        <p:cTn id="11" dur="500" fill="hold"/>
                                        <p:tgtEl>
                                          <p:spTgt spid="84999"/>
                                        </p:tgtEl>
                                        <p:attrNameLst>
                                          <p:attrName>ppt_x</p:attrName>
                                        </p:attrNameLst>
                                      </p:cBhvr>
                                      <p:tavLst>
                                        <p:tav tm="0">
                                          <p:val>
                                            <p:strVal val="0-#ppt_w/2"/>
                                          </p:val>
                                        </p:tav>
                                        <p:tav tm="100000">
                                          <p:val>
                                            <p:strVal val="#ppt_x"/>
                                          </p:val>
                                        </p:tav>
                                      </p:tavLst>
                                    </p:anim>
                                    <p:anim calcmode="lin" valueType="num">
                                      <p:cBhvr additive="base">
                                        <p:cTn id="12"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solidFill>
                  <a:srgbClr val="C00000"/>
                </a:solidFill>
              </a:rPr>
              <a:t>80X87</a:t>
            </a:r>
            <a:r>
              <a:rPr lang="zh-CN" altLang="en-US" dirty="0" smtClean="0">
                <a:solidFill>
                  <a:srgbClr val="C00000"/>
                </a:solidFill>
              </a:rPr>
              <a:t>的结构</a:t>
            </a:r>
            <a:endParaRPr lang="en-US" altLang="zh-CN" dirty="0" smtClean="0">
              <a:solidFill>
                <a:srgbClr val="C00000"/>
              </a:solidFill>
            </a:endParaRPr>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a:t>
            </a:r>
            <a:r>
              <a:rPr lang="zh-CN" altLang="en-US" dirty="0" smtClean="0"/>
              <a:t>结构</a:t>
            </a:r>
            <a:endParaRPr lang="en-US" dirty="0"/>
          </a:p>
        </p:txBody>
      </p:sp>
      <p:sp>
        <p:nvSpPr>
          <p:cNvPr id="3" name="内容占位符 2"/>
          <p:cNvSpPr>
            <a:spLocks noGrp="1"/>
          </p:cNvSpPr>
          <p:nvPr>
            <p:ph idx="1"/>
          </p:nvPr>
        </p:nvSpPr>
        <p:spPr/>
        <p:txBody>
          <a:bodyPr/>
          <a:lstStyle/>
          <a:p>
            <a:r>
              <a:rPr lang="en-US" altLang="zh-CN" dirty="0"/>
              <a:t>80X87</a:t>
            </a:r>
            <a:r>
              <a:rPr lang="zh-CN" altLang="en-US" dirty="0"/>
              <a:t>与微处理器协同工作。</a:t>
            </a:r>
          </a:p>
          <a:p>
            <a:pPr lvl="1"/>
            <a:r>
              <a:rPr lang="en-US" altLang="zh-CN" dirty="0"/>
              <a:t>80486DX~Core2</a:t>
            </a:r>
            <a:r>
              <a:rPr lang="zh-CN" altLang="en-US" dirty="0"/>
              <a:t>包含</a:t>
            </a:r>
            <a:r>
              <a:rPr lang="zh-CN" altLang="en-US" dirty="0">
                <a:solidFill>
                  <a:srgbClr val="0000CC"/>
                </a:solidFill>
              </a:rPr>
              <a:t>内置的</a:t>
            </a:r>
            <a:r>
              <a:rPr lang="zh-CN" altLang="en-US" dirty="0"/>
              <a:t>、与</a:t>
            </a:r>
            <a:r>
              <a:rPr lang="en-US" altLang="zh-CN" dirty="0"/>
              <a:t>80387</a:t>
            </a:r>
            <a:r>
              <a:rPr lang="zh-CN" altLang="en-US" dirty="0"/>
              <a:t>完全兼容的协处理器。</a:t>
            </a:r>
          </a:p>
          <a:p>
            <a:pPr lvl="1"/>
            <a:r>
              <a:rPr lang="zh-CN" altLang="en-US" dirty="0" smtClean="0"/>
              <a:t>对于其它</a:t>
            </a:r>
            <a:r>
              <a:rPr lang="zh-CN" altLang="en-US" dirty="0"/>
              <a:t>的</a:t>
            </a:r>
            <a:r>
              <a:rPr lang="en-US" altLang="zh-CN" dirty="0"/>
              <a:t>Intel</a:t>
            </a:r>
            <a:r>
              <a:rPr lang="zh-CN" altLang="en-US" dirty="0"/>
              <a:t>系列微处理器，</a:t>
            </a:r>
            <a:r>
              <a:rPr lang="zh-CN" altLang="en-US" dirty="0" smtClean="0"/>
              <a:t>协处理器是并联</a:t>
            </a:r>
            <a:r>
              <a:rPr lang="zh-CN" altLang="en-US" dirty="0"/>
              <a:t>在微处理器上的</a:t>
            </a:r>
            <a:r>
              <a:rPr lang="zh-CN" altLang="en-US" dirty="0">
                <a:solidFill>
                  <a:srgbClr val="0000CC"/>
                </a:solidFill>
              </a:rPr>
              <a:t>外部集成电路</a:t>
            </a:r>
            <a:r>
              <a:rPr lang="zh-CN" altLang="en-US" dirty="0"/>
              <a:t>。</a:t>
            </a:r>
          </a:p>
          <a:p>
            <a:endParaRPr lang="en-US" altLang="zh-CN" dirty="0" smtClean="0"/>
          </a:p>
          <a:p>
            <a:r>
              <a:rPr lang="en-US" altLang="zh-CN" dirty="0" smtClean="0"/>
              <a:t>80X87</a:t>
            </a:r>
            <a:r>
              <a:rPr lang="zh-CN" altLang="en-US" dirty="0" smtClean="0"/>
              <a:t>可以执行超过</a:t>
            </a:r>
            <a:r>
              <a:rPr lang="en-US" altLang="zh-CN" dirty="0" smtClean="0">
                <a:solidFill>
                  <a:srgbClr val="0000CC"/>
                </a:solidFill>
              </a:rPr>
              <a:t>68</a:t>
            </a:r>
            <a:r>
              <a:rPr lang="zh-CN" altLang="en-US" dirty="0">
                <a:solidFill>
                  <a:srgbClr val="0000CC"/>
                </a:solidFill>
              </a:rPr>
              <a:t>条</a:t>
            </a:r>
            <a:r>
              <a:rPr lang="zh-CN" altLang="en-US" dirty="0"/>
              <a:t>不同的指令。</a:t>
            </a:r>
          </a:p>
          <a:p>
            <a:endParaRPr lang="en-US" altLang="zh-CN" dirty="0" smtClean="0"/>
          </a:p>
          <a:p>
            <a:r>
              <a:rPr lang="zh-CN" altLang="en-US" dirty="0" smtClean="0"/>
              <a:t>算术协处理器是一</a:t>
            </a:r>
            <a:r>
              <a:rPr lang="zh-CN" altLang="en-US" dirty="0"/>
              <a:t>种特殊用途的微处理器，专门为有效地执行</a:t>
            </a:r>
            <a:r>
              <a:rPr lang="zh-CN" altLang="en-US" dirty="0">
                <a:solidFill>
                  <a:srgbClr val="0000CC"/>
                </a:solidFill>
              </a:rPr>
              <a:t>算术或超越函数的运算</a:t>
            </a:r>
            <a:r>
              <a:rPr lang="zh-CN" altLang="en-US" dirty="0"/>
              <a:t>而设计的。</a:t>
            </a:r>
            <a:endParaRPr lang="en-US" dirty="0"/>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的结构</a:t>
            </a:r>
            <a:endParaRPr lang="en-US" dirty="0"/>
          </a:p>
        </p:txBody>
      </p:sp>
      <p:sp>
        <p:nvSpPr>
          <p:cNvPr id="3" name="内容占位符 2"/>
          <p:cNvSpPr>
            <a:spLocks noGrp="1"/>
          </p:cNvSpPr>
          <p:nvPr>
            <p:ph idx="1"/>
          </p:nvPr>
        </p:nvSpPr>
        <p:spPr>
          <a:xfrm>
            <a:off x="179513" y="1052737"/>
            <a:ext cx="8898182" cy="1656183"/>
          </a:xfrm>
        </p:spPr>
        <p:txBody>
          <a:bodyPr/>
          <a:lstStyle/>
          <a:p>
            <a:r>
              <a:rPr lang="zh-CN" altLang="en-US" sz="2400" dirty="0"/>
              <a:t>微处理器执行所有的</a:t>
            </a:r>
            <a:r>
              <a:rPr lang="zh-CN" altLang="en-US" sz="2400" dirty="0">
                <a:solidFill>
                  <a:srgbClr val="0000CC"/>
                </a:solidFill>
              </a:rPr>
              <a:t>常规指令</a:t>
            </a:r>
            <a:r>
              <a:rPr lang="zh-CN" altLang="en-US" sz="2400" dirty="0"/>
              <a:t>，</a:t>
            </a:r>
            <a:r>
              <a:rPr lang="en-US" altLang="zh-CN" sz="2400" dirty="0"/>
              <a:t>80X87</a:t>
            </a:r>
            <a:r>
              <a:rPr lang="zh-CN" altLang="en-US" sz="2400" dirty="0"/>
              <a:t>只执行</a:t>
            </a:r>
            <a:r>
              <a:rPr lang="zh-CN" altLang="en-US" sz="2400" dirty="0">
                <a:solidFill>
                  <a:srgbClr val="0000CC"/>
                </a:solidFill>
              </a:rPr>
              <a:t>算术协处理器指令</a:t>
            </a:r>
            <a:r>
              <a:rPr lang="zh-CN" altLang="en-US" sz="2400" dirty="0"/>
              <a:t>。</a:t>
            </a:r>
          </a:p>
          <a:p>
            <a:pPr lvl="1"/>
            <a:r>
              <a:rPr lang="zh-CN" altLang="en-US" sz="2400" dirty="0"/>
              <a:t>微处理器截取和执行常规指令系统中的指令，而协处理器只截取和执行协处理器指令</a:t>
            </a:r>
            <a:r>
              <a:rPr lang="zh-CN" altLang="en-US" sz="2400" dirty="0" smtClean="0"/>
              <a:t>。</a:t>
            </a:r>
            <a:endParaRPr lang="en-US" altLang="zh-CN"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08920"/>
            <a:ext cx="4289670" cy="3917630"/>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2826567"/>
            <a:ext cx="4464496" cy="3194721"/>
          </a:xfrm>
          <a:prstGeom prst="rect">
            <a:avLst/>
          </a:prstGeom>
        </p:spPr>
        <p:txBody>
          <a:bodyPr wrap="square">
            <a:spAutoFit/>
          </a:bodyPr>
          <a:lstStyle/>
          <a:p>
            <a:pPr marL="342900" lvl="0" indent="-342900" eaLnBrk="0">
              <a:spcBef>
                <a:spcPct val="20000"/>
              </a:spcBef>
              <a:buFontTx/>
              <a:buChar char="•"/>
            </a:pPr>
            <a:r>
              <a:rPr lang="zh-CN" altLang="en-US" sz="2400" b="1" kern="0" dirty="0">
                <a:solidFill>
                  <a:srgbClr val="000000"/>
                </a:solidFill>
                <a:latin typeface="Arial"/>
                <a:ea typeface="宋体"/>
              </a:rPr>
              <a:t>协处理器指令实际上是</a:t>
            </a:r>
            <a:r>
              <a:rPr lang="zh-CN" altLang="en-US" sz="2400" b="1" kern="0" dirty="0">
                <a:solidFill>
                  <a:srgbClr val="C00000"/>
                </a:solidFill>
                <a:latin typeface="Arial"/>
                <a:ea typeface="宋体"/>
              </a:rPr>
              <a:t>换码（</a:t>
            </a:r>
            <a:r>
              <a:rPr lang="en-US" altLang="zh-CN" sz="2400" b="1" kern="0" dirty="0">
                <a:solidFill>
                  <a:srgbClr val="C00000"/>
                </a:solidFill>
                <a:latin typeface="Arial"/>
                <a:ea typeface="宋体"/>
              </a:rPr>
              <a:t>ESC</a:t>
            </a:r>
            <a:r>
              <a:rPr lang="zh-CN" altLang="en-US" sz="2400" b="1" kern="0" dirty="0">
                <a:solidFill>
                  <a:srgbClr val="C00000"/>
                </a:solidFill>
                <a:latin typeface="Arial"/>
                <a:ea typeface="宋体"/>
              </a:rPr>
              <a:t>）指令</a:t>
            </a:r>
            <a:r>
              <a:rPr lang="zh-CN" altLang="en-US" sz="2400" b="1" kern="0" dirty="0">
                <a:solidFill>
                  <a:srgbClr val="000000"/>
                </a:solidFill>
                <a:latin typeface="Arial"/>
                <a:ea typeface="宋体"/>
              </a:rPr>
              <a:t>。微处理器使用这些指令为协处理器产生</a:t>
            </a:r>
            <a:r>
              <a:rPr lang="zh-CN" altLang="en-US" sz="2400" b="1" kern="0" dirty="0">
                <a:solidFill>
                  <a:srgbClr val="0000CC"/>
                </a:solidFill>
                <a:latin typeface="Arial"/>
                <a:ea typeface="宋体"/>
              </a:rPr>
              <a:t>一个内存地址</a:t>
            </a:r>
            <a:r>
              <a:rPr lang="zh-CN" altLang="en-US" sz="2400" b="1" kern="0" dirty="0">
                <a:solidFill>
                  <a:srgbClr val="000000"/>
                </a:solidFill>
                <a:latin typeface="Arial"/>
                <a:ea typeface="宋体"/>
              </a:rPr>
              <a:t>，使得协处理器可以执行协处理器指令。</a:t>
            </a:r>
            <a:endParaRPr lang="en-US" altLang="zh-CN" sz="2400" b="1" kern="0" dirty="0">
              <a:solidFill>
                <a:srgbClr val="000000"/>
              </a:solidFill>
              <a:latin typeface="Arial"/>
              <a:ea typeface="宋体"/>
            </a:endParaRPr>
          </a:p>
          <a:p>
            <a:pPr marL="342900" lvl="0" indent="-342900" eaLnBrk="0">
              <a:spcBef>
                <a:spcPct val="20000"/>
              </a:spcBef>
              <a:buFontTx/>
              <a:buChar char="•"/>
            </a:pPr>
            <a:endParaRPr lang="en-US" altLang="zh-CN" sz="2400" b="1" kern="0" dirty="0">
              <a:solidFill>
                <a:srgbClr val="000000"/>
              </a:solidFill>
              <a:latin typeface="Arial"/>
              <a:ea typeface="宋体"/>
            </a:endParaRPr>
          </a:p>
          <a:p>
            <a:pPr marL="342900" lvl="0" indent="-342900" eaLnBrk="0">
              <a:spcBef>
                <a:spcPct val="20000"/>
              </a:spcBef>
              <a:buFontTx/>
              <a:buChar char="•"/>
            </a:pPr>
            <a:r>
              <a:rPr lang="zh-CN" altLang="en-US" sz="2400" b="1" kern="0" dirty="0">
                <a:solidFill>
                  <a:srgbClr val="000000"/>
                </a:solidFill>
                <a:latin typeface="Arial"/>
                <a:ea typeface="宋体"/>
              </a:rPr>
              <a:t>微处理器和协处理器可以</a:t>
            </a:r>
            <a:r>
              <a:rPr lang="zh-CN" altLang="en-US" sz="2400" b="1" kern="0" dirty="0">
                <a:solidFill>
                  <a:srgbClr val="C00000"/>
                </a:solidFill>
                <a:latin typeface="Arial"/>
                <a:ea typeface="宋体"/>
              </a:rPr>
              <a:t>同时或并发</a:t>
            </a:r>
            <a:r>
              <a:rPr lang="zh-CN" altLang="en-US" sz="2400" b="1" kern="0" dirty="0">
                <a:solidFill>
                  <a:srgbClr val="000000"/>
                </a:solidFill>
                <a:latin typeface="Arial"/>
                <a:ea typeface="宋体"/>
              </a:rPr>
              <a:t>地执行各自的指令。</a:t>
            </a:r>
          </a:p>
        </p:txBody>
      </p:sp>
    </p:spTree>
    <p:extLst>
      <p:ext uri="{BB962C8B-B14F-4D97-AF65-F5344CB8AC3E}">
        <p14:creationId xmlns:p14="http://schemas.microsoft.com/office/powerpoint/2010/main" val="906486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协处理器可以实现乘法、除法、加法、减法、求平方根、部分正切、部分反正切和对数运算</a:t>
            </a:r>
            <a:r>
              <a:rPr lang="zh-CN" altLang="en-US" dirty="0" smtClean="0"/>
              <a:t>。</a:t>
            </a:r>
            <a:endParaRPr lang="en-US" altLang="zh-CN" dirty="0" smtClean="0"/>
          </a:p>
          <a:p>
            <a:endParaRPr lang="en-US" dirty="0"/>
          </a:p>
          <a:p>
            <a:r>
              <a:rPr lang="zh-CN" altLang="en-US" dirty="0">
                <a:solidFill>
                  <a:srgbClr val="C00000"/>
                </a:solidFill>
              </a:rPr>
              <a:t>数据类型</a:t>
            </a:r>
            <a:r>
              <a:rPr lang="zh-CN" altLang="en-US" dirty="0"/>
              <a:t>包括</a:t>
            </a:r>
            <a:r>
              <a:rPr lang="zh-CN" altLang="en-US" dirty="0" smtClean="0"/>
              <a:t>：</a:t>
            </a:r>
            <a:endParaRPr lang="en-US" altLang="zh-CN" dirty="0" smtClean="0"/>
          </a:p>
          <a:p>
            <a:pPr lvl="1"/>
            <a:r>
              <a:rPr lang="en-US" altLang="zh-CN" dirty="0" smtClean="0"/>
              <a:t>16</a:t>
            </a:r>
            <a:r>
              <a:rPr lang="zh-CN" altLang="en-US" dirty="0"/>
              <a:t>位、</a:t>
            </a:r>
            <a:r>
              <a:rPr lang="en-US" altLang="zh-CN" dirty="0"/>
              <a:t>32</a:t>
            </a:r>
            <a:r>
              <a:rPr lang="zh-CN" altLang="en-US" dirty="0"/>
              <a:t>位和</a:t>
            </a:r>
            <a:r>
              <a:rPr lang="en-US" altLang="zh-CN" dirty="0"/>
              <a:t>64</a:t>
            </a:r>
            <a:r>
              <a:rPr lang="zh-CN" altLang="en-US" dirty="0"/>
              <a:t>为带符号</a:t>
            </a:r>
            <a:r>
              <a:rPr lang="zh-CN" altLang="en-US" dirty="0" smtClean="0"/>
              <a:t>整数；</a:t>
            </a:r>
            <a:endParaRPr lang="en-US" altLang="zh-CN" dirty="0" smtClean="0"/>
          </a:p>
          <a:p>
            <a:pPr lvl="1"/>
            <a:r>
              <a:rPr lang="en-US" altLang="zh-CN" dirty="0" smtClean="0"/>
              <a:t>18</a:t>
            </a:r>
            <a:r>
              <a:rPr lang="zh-CN" altLang="en-US" dirty="0"/>
              <a:t>位</a:t>
            </a:r>
            <a:r>
              <a:rPr lang="en-US" altLang="zh-CN" dirty="0"/>
              <a:t>BCD</a:t>
            </a:r>
            <a:r>
              <a:rPr lang="zh-CN" altLang="en-US" dirty="0" smtClean="0"/>
              <a:t>数据；</a:t>
            </a:r>
            <a:endParaRPr lang="en-US" altLang="zh-CN" dirty="0" smtClean="0"/>
          </a:p>
          <a:p>
            <a:pPr lvl="1"/>
            <a:r>
              <a:rPr lang="en-US" altLang="zh-CN" dirty="0" smtClean="0"/>
              <a:t>32</a:t>
            </a:r>
            <a:r>
              <a:rPr lang="zh-CN" altLang="en-US" dirty="0"/>
              <a:t>位、</a:t>
            </a:r>
            <a:r>
              <a:rPr lang="en-US" altLang="zh-CN" dirty="0"/>
              <a:t>64</a:t>
            </a:r>
            <a:r>
              <a:rPr lang="zh-CN" altLang="en-US" dirty="0"/>
              <a:t>位和</a:t>
            </a:r>
            <a:r>
              <a:rPr lang="en-US" altLang="zh-CN" dirty="0"/>
              <a:t>80</a:t>
            </a:r>
            <a:r>
              <a:rPr lang="zh-CN" altLang="en-US" dirty="0"/>
              <a:t>位浮点数</a:t>
            </a:r>
            <a:r>
              <a:rPr lang="zh-CN" altLang="en-US" dirty="0" smtClean="0"/>
              <a:t>。</a:t>
            </a:r>
            <a:endParaRPr lang="en-US" altLang="zh-CN" dirty="0" smtClean="0"/>
          </a:p>
          <a:p>
            <a:endParaRPr lang="zh-CN" altLang="en-US" dirty="0"/>
          </a:p>
          <a:p>
            <a:r>
              <a:rPr lang="zh-CN" altLang="en-US" dirty="0"/>
              <a:t>应用</a:t>
            </a:r>
            <a:r>
              <a:rPr lang="en-US" altLang="zh-CN" dirty="0"/>
              <a:t>80X87</a:t>
            </a:r>
            <a:r>
              <a:rPr lang="zh-CN" altLang="en-US" dirty="0"/>
              <a:t>执行的操作，通常比使用微处理器常用指令系统写出的</a:t>
            </a:r>
            <a:r>
              <a:rPr lang="zh-CN" altLang="en-US" dirty="0">
                <a:solidFill>
                  <a:srgbClr val="0000CC"/>
                </a:solidFill>
              </a:rPr>
              <a:t>最有效程序</a:t>
            </a:r>
            <a:r>
              <a:rPr lang="zh-CN" altLang="en-US" dirty="0"/>
              <a:t>来执行同等的操作快许多倍</a:t>
            </a:r>
            <a:r>
              <a:rPr lang="zh-CN" altLang="en-US" dirty="0" smtClean="0"/>
              <a:t>。</a:t>
            </a:r>
            <a:endParaRPr lang="zh-CN" altLang="en-US" dirty="0"/>
          </a:p>
        </p:txBody>
      </p:sp>
    </p:spTree>
    <p:extLst>
      <p:ext uri="{BB962C8B-B14F-4D97-AF65-F5344CB8AC3E}">
        <p14:creationId xmlns:p14="http://schemas.microsoft.com/office/powerpoint/2010/main" val="4164389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smtClean="0"/>
              <a:t>的内部结构</a:t>
            </a:r>
            <a:endParaRPr lang="en-US" dirty="0"/>
          </a:p>
        </p:txBody>
      </p:sp>
      <p:sp>
        <p:nvSpPr>
          <p:cNvPr id="3" name="内容占位符 2"/>
          <p:cNvSpPr>
            <a:spLocks noGrp="1"/>
          </p:cNvSpPr>
          <p:nvPr>
            <p:ph idx="1"/>
          </p:nvPr>
        </p:nvSpPr>
        <p:spPr>
          <a:xfrm>
            <a:off x="179512" y="980728"/>
            <a:ext cx="8712967" cy="504056"/>
          </a:xfrm>
        </p:spPr>
        <p:txBody>
          <a:bodyPr/>
          <a:lstStyle/>
          <a:p>
            <a:r>
              <a:rPr lang="en-US" sz="2400" dirty="0" smtClean="0"/>
              <a:t>80X87</a:t>
            </a:r>
            <a:r>
              <a:rPr lang="zh-CN" altLang="en-US" sz="2400" dirty="0" smtClean="0"/>
              <a:t>内部结构包括：</a:t>
            </a:r>
            <a:r>
              <a:rPr lang="zh-CN" altLang="en-US" sz="2400" dirty="0" smtClean="0">
                <a:solidFill>
                  <a:srgbClr val="0000CC"/>
                </a:solidFill>
              </a:rPr>
              <a:t>控制单元</a:t>
            </a:r>
            <a:r>
              <a:rPr lang="zh-CN" altLang="en-US" sz="2400" dirty="0" smtClean="0"/>
              <a:t>和</a:t>
            </a:r>
            <a:r>
              <a:rPr lang="zh-CN" altLang="en-US" sz="2400" dirty="0" smtClean="0">
                <a:solidFill>
                  <a:srgbClr val="0000CC"/>
                </a:solidFill>
              </a:rPr>
              <a:t>数字执行单元</a:t>
            </a:r>
            <a:r>
              <a:rPr lang="zh-CN" altLang="en-US" sz="2400" dirty="0" smtClean="0"/>
              <a: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412776"/>
            <a:ext cx="8074152" cy="534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913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控制单元</a:t>
            </a:r>
            <a:endParaRPr lang="en-US" altLang="zh-CN" dirty="0"/>
          </a:p>
        </p:txBody>
      </p:sp>
      <p:sp>
        <p:nvSpPr>
          <p:cNvPr id="3" name="内容占位符 2"/>
          <p:cNvSpPr>
            <a:spLocks noGrp="1"/>
          </p:cNvSpPr>
          <p:nvPr>
            <p:ph idx="1"/>
          </p:nvPr>
        </p:nvSpPr>
        <p:spPr/>
        <p:txBody>
          <a:bodyPr/>
          <a:lstStyle/>
          <a:p>
            <a:r>
              <a:rPr lang="zh-CN" altLang="en-US" dirty="0" smtClean="0"/>
              <a:t>控制单元</a:t>
            </a:r>
            <a:endParaRPr lang="en-US" altLang="zh-CN" dirty="0" smtClean="0"/>
          </a:p>
          <a:p>
            <a:pPr lvl="1"/>
            <a:r>
              <a:rPr lang="zh-CN" altLang="en-US" dirty="0" smtClean="0"/>
              <a:t>控制单元</a:t>
            </a:r>
            <a:r>
              <a:rPr lang="zh-CN" altLang="en-US" dirty="0"/>
              <a:t>将协处理器连接到微处理器系统</a:t>
            </a:r>
            <a:r>
              <a:rPr lang="zh-CN" altLang="en-US" dirty="0">
                <a:solidFill>
                  <a:srgbClr val="C00000"/>
                </a:solidFill>
              </a:rPr>
              <a:t>数据总线</a:t>
            </a:r>
            <a:r>
              <a:rPr lang="zh-CN" altLang="en-US" dirty="0" smtClean="0"/>
              <a:t>上。</a:t>
            </a:r>
            <a:endParaRPr lang="en-US" altLang="zh-CN" dirty="0" smtClean="0"/>
          </a:p>
          <a:p>
            <a:pPr lvl="1"/>
            <a:r>
              <a:rPr lang="zh-CN" altLang="en-US" dirty="0" smtClean="0"/>
              <a:t>微处理器</a:t>
            </a:r>
            <a:r>
              <a:rPr lang="zh-CN" altLang="en-US" dirty="0"/>
              <a:t>和协处理器</a:t>
            </a:r>
            <a:r>
              <a:rPr lang="zh-CN" altLang="en-US" dirty="0">
                <a:solidFill>
                  <a:srgbClr val="C00000"/>
                </a:solidFill>
              </a:rPr>
              <a:t>均监视指令流</a:t>
            </a:r>
            <a:r>
              <a:rPr lang="zh-CN" altLang="en-US" dirty="0" smtClean="0"/>
              <a:t>。</a:t>
            </a:r>
            <a:endParaRPr lang="en-US" altLang="zh-CN" dirty="0" smtClean="0"/>
          </a:p>
          <a:p>
            <a:pPr lvl="1"/>
            <a:r>
              <a:rPr lang="zh-CN" altLang="en-US" dirty="0" smtClean="0"/>
              <a:t>如果</a:t>
            </a:r>
            <a:r>
              <a:rPr lang="zh-CN" altLang="en-US" dirty="0"/>
              <a:t>是</a:t>
            </a:r>
            <a:r>
              <a:rPr lang="en-US" altLang="zh-CN" dirty="0"/>
              <a:t>ESC</a:t>
            </a:r>
            <a:r>
              <a:rPr lang="zh-CN" altLang="en-US" dirty="0"/>
              <a:t>（协处理器）指令，则由协处理器执行</a:t>
            </a:r>
            <a:r>
              <a:rPr lang="zh-CN" altLang="en-US"/>
              <a:t>，</a:t>
            </a:r>
            <a:r>
              <a:rPr lang="zh-CN" altLang="en-US" smtClean="0"/>
              <a:t>否则由微处理器</a:t>
            </a:r>
            <a:r>
              <a:rPr lang="zh-CN" altLang="en-US" dirty="0"/>
              <a:t>执行。</a:t>
            </a:r>
            <a:endParaRPr lang="en-US" altLang="zh-CN" dirty="0"/>
          </a:p>
          <a:p>
            <a:pPr lvl="1"/>
            <a:endParaRPr lang="en-US" altLang="zh-CN" dirty="0" smtClean="0"/>
          </a:p>
        </p:txBody>
      </p:sp>
    </p:spTree>
    <p:extLst>
      <p:ext uri="{BB962C8B-B14F-4D97-AF65-F5344CB8AC3E}">
        <p14:creationId xmlns:p14="http://schemas.microsoft.com/office/powerpoint/2010/main" val="3527045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数字执行单元</a:t>
            </a:r>
            <a:endParaRPr lang="en-US" dirty="0"/>
          </a:p>
        </p:txBody>
      </p:sp>
      <p:sp>
        <p:nvSpPr>
          <p:cNvPr id="3" name="内容占位符 2"/>
          <p:cNvSpPr>
            <a:spLocks noGrp="1"/>
          </p:cNvSpPr>
          <p:nvPr>
            <p:ph idx="1"/>
          </p:nvPr>
        </p:nvSpPr>
        <p:spPr>
          <a:xfrm>
            <a:off x="179512" y="1052736"/>
            <a:ext cx="8856984" cy="5616624"/>
          </a:xfrm>
        </p:spPr>
        <p:txBody>
          <a:bodyPr/>
          <a:lstStyle/>
          <a:p>
            <a:r>
              <a:rPr lang="zh-CN" altLang="en-US" dirty="0" smtClean="0">
                <a:solidFill>
                  <a:srgbClr val="C00000"/>
                </a:solidFill>
              </a:rPr>
              <a:t>数字</a:t>
            </a:r>
            <a:r>
              <a:rPr lang="zh-CN" altLang="en-US" dirty="0">
                <a:solidFill>
                  <a:srgbClr val="C00000"/>
                </a:solidFill>
              </a:rPr>
              <a:t>执行</a:t>
            </a:r>
            <a:r>
              <a:rPr lang="zh-CN" altLang="en-US" dirty="0" smtClean="0">
                <a:solidFill>
                  <a:srgbClr val="C00000"/>
                </a:solidFill>
              </a:rPr>
              <a:t>单元（</a:t>
            </a:r>
            <a:r>
              <a:rPr lang="en-US" altLang="zh-CN" dirty="0">
                <a:solidFill>
                  <a:srgbClr val="C00000"/>
                </a:solidFill>
              </a:rPr>
              <a:t>Numeric Execution Unit</a:t>
            </a:r>
            <a:r>
              <a:rPr lang="zh-CN" altLang="en-US" dirty="0">
                <a:solidFill>
                  <a:srgbClr val="C00000"/>
                </a:solidFill>
              </a:rPr>
              <a:t>，</a:t>
            </a:r>
            <a:r>
              <a:rPr lang="en-US" altLang="zh-CN" dirty="0">
                <a:solidFill>
                  <a:srgbClr val="C00000"/>
                </a:solidFill>
              </a:rPr>
              <a:t>NEU</a:t>
            </a:r>
            <a:r>
              <a:rPr lang="zh-CN" altLang="en-US" dirty="0">
                <a:solidFill>
                  <a:srgbClr val="C00000"/>
                </a:solidFill>
              </a:rPr>
              <a:t>）</a:t>
            </a:r>
          </a:p>
          <a:p>
            <a:pPr lvl="1"/>
            <a:r>
              <a:rPr lang="zh-CN" altLang="en-US" dirty="0" smtClean="0"/>
              <a:t>负责</a:t>
            </a:r>
            <a:r>
              <a:rPr lang="zh-CN" altLang="en-US" dirty="0"/>
              <a:t>执行所有协处理器指令</a:t>
            </a:r>
            <a:r>
              <a:rPr lang="zh-CN" altLang="en-US" dirty="0" smtClean="0"/>
              <a:t>。</a:t>
            </a:r>
            <a:endParaRPr lang="en-US" altLang="zh-CN" dirty="0" smtClean="0"/>
          </a:p>
          <a:p>
            <a:pPr lvl="1"/>
            <a:r>
              <a:rPr lang="en-US" altLang="zh-CN" dirty="0"/>
              <a:t>NEU</a:t>
            </a:r>
            <a:r>
              <a:rPr lang="zh-CN" altLang="en-US" dirty="0"/>
              <a:t>有一个</a:t>
            </a:r>
            <a:r>
              <a:rPr lang="zh-CN" altLang="en-US" dirty="0">
                <a:solidFill>
                  <a:srgbClr val="0000CC"/>
                </a:solidFill>
              </a:rPr>
              <a:t>包含</a:t>
            </a:r>
            <a:r>
              <a:rPr lang="en-US" altLang="zh-CN" dirty="0">
                <a:solidFill>
                  <a:srgbClr val="0000CC"/>
                </a:solidFill>
              </a:rPr>
              <a:t>8</a:t>
            </a:r>
            <a:r>
              <a:rPr lang="zh-CN" altLang="en-US" dirty="0">
                <a:solidFill>
                  <a:srgbClr val="0000CC"/>
                </a:solidFill>
              </a:rPr>
              <a:t>个寄存器的堆栈</a:t>
            </a:r>
            <a:r>
              <a:rPr lang="zh-CN" altLang="en-US" dirty="0"/>
              <a:t>，用于存储算术指令的操作数和结果</a:t>
            </a:r>
            <a:r>
              <a:rPr lang="zh-CN" altLang="en-US" dirty="0" smtClean="0"/>
              <a:t>。指令</a:t>
            </a:r>
            <a:r>
              <a:rPr lang="zh-CN" altLang="en-US" dirty="0"/>
              <a:t>或者寻址堆栈中指定寄存器的数据，或者使用</a:t>
            </a:r>
            <a:r>
              <a:rPr lang="en-US" altLang="zh-CN" dirty="0"/>
              <a:t>PUSH/POP</a:t>
            </a:r>
            <a:r>
              <a:rPr lang="zh-CN" altLang="en-US" dirty="0"/>
              <a:t>机制在栈顶存储和取回数据。</a:t>
            </a:r>
          </a:p>
          <a:p>
            <a:pPr lvl="1"/>
            <a:r>
              <a:rPr lang="en-US" altLang="zh-CN" dirty="0"/>
              <a:t>NEU</a:t>
            </a:r>
            <a:r>
              <a:rPr lang="zh-CN" altLang="en-US" dirty="0"/>
              <a:t>的其他寄存器分别是</a:t>
            </a:r>
            <a:r>
              <a:rPr lang="zh-CN" altLang="en-US" dirty="0">
                <a:solidFill>
                  <a:srgbClr val="0000CC"/>
                </a:solidFill>
              </a:rPr>
              <a:t>状态</a:t>
            </a:r>
            <a:r>
              <a:rPr lang="zh-CN" altLang="en-US" dirty="0"/>
              <a:t>、</a:t>
            </a:r>
            <a:r>
              <a:rPr lang="zh-CN" altLang="en-US" dirty="0">
                <a:solidFill>
                  <a:srgbClr val="0000CC"/>
                </a:solidFill>
              </a:rPr>
              <a:t>控制</a:t>
            </a:r>
            <a:r>
              <a:rPr lang="zh-CN" altLang="en-US" dirty="0"/>
              <a:t>、</a:t>
            </a:r>
            <a:r>
              <a:rPr lang="zh-CN" altLang="en-US" dirty="0">
                <a:solidFill>
                  <a:srgbClr val="0000CC"/>
                </a:solidFill>
              </a:rPr>
              <a:t>标记</a:t>
            </a:r>
            <a:r>
              <a:rPr lang="zh-CN" altLang="en-US" dirty="0"/>
              <a:t>和</a:t>
            </a:r>
            <a:r>
              <a:rPr lang="zh-CN" altLang="en-US" dirty="0">
                <a:solidFill>
                  <a:srgbClr val="0000CC"/>
                </a:solidFill>
              </a:rPr>
              <a:t>异常指针</a:t>
            </a:r>
            <a:r>
              <a:rPr lang="zh-CN" altLang="en-US" dirty="0"/>
              <a:t>寄存器。</a:t>
            </a:r>
          </a:p>
          <a:p>
            <a:pPr lvl="1"/>
            <a:r>
              <a:rPr lang="zh-CN" altLang="en-US" dirty="0"/>
              <a:t>很少有指令在协处理器和微处理器的</a:t>
            </a:r>
            <a:r>
              <a:rPr lang="en-US" altLang="zh-CN" dirty="0"/>
              <a:t>AX</a:t>
            </a:r>
            <a:r>
              <a:rPr lang="zh-CN" altLang="en-US" dirty="0"/>
              <a:t>寄存器之间传输</a:t>
            </a:r>
            <a:r>
              <a:rPr lang="zh-CN" altLang="en-US" dirty="0" smtClean="0"/>
              <a:t>数据。</a:t>
            </a:r>
            <a:r>
              <a:rPr lang="en-US" altLang="zh-CN" dirty="0" smtClean="0">
                <a:solidFill>
                  <a:srgbClr val="0000CC"/>
                </a:solidFill>
              </a:rPr>
              <a:t>FSTSW </a:t>
            </a:r>
            <a:r>
              <a:rPr lang="en-US" altLang="zh-CN" dirty="0">
                <a:solidFill>
                  <a:srgbClr val="0000CC"/>
                </a:solidFill>
              </a:rPr>
              <a:t>AX</a:t>
            </a:r>
            <a:r>
              <a:rPr lang="zh-CN" altLang="en-US" dirty="0">
                <a:solidFill>
                  <a:srgbClr val="0000CC"/>
                </a:solidFill>
              </a:rPr>
              <a:t>指令</a:t>
            </a:r>
            <a:r>
              <a:rPr lang="zh-CN" altLang="en-US" dirty="0"/>
              <a:t>是协处理器允许通过</a:t>
            </a:r>
            <a:r>
              <a:rPr lang="en-US" altLang="zh-CN" dirty="0"/>
              <a:t>AX</a:t>
            </a:r>
            <a:r>
              <a:rPr lang="zh-CN" altLang="en-US" dirty="0"/>
              <a:t>寄存器和微处理器直接通信的唯一指令。</a:t>
            </a:r>
          </a:p>
          <a:p>
            <a:pPr lvl="1"/>
            <a:r>
              <a:rPr lang="zh-CN" altLang="en-US" dirty="0">
                <a:solidFill>
                  <a:srgbClr val="CC00CC"/>
                </a:solidFill>
              </a:rPr>
              <a:t>注意：</a:t>
            </a:r>
            <a:r>
              <a:rPr lang="en-US" altLang="zh-CN" dirty="0"/>
              <a:t>8087</a:t>
            </a:r>
            <a:r>
              <a:rPr lang="zh-CN" altLang="en-US" dirty="0"/>
              <a:t>不包含</a:t>
            </a:r>
            <a:r>
              <a:rPr lang="en-US" altLang="zh-CN" dirty="0"/>
              <a:t>FSTSW AX</a:t>
            </a:r>
            <a:r>
              <a:rPr lang="zh-CN" altLang="en-US" dirty="0"/>
              <a:t>指令。</a:t>
            </a:r>
            <a:endParaRPr lang="en-US" dirty="0"/>
          </a:p>
        </p:txBody>
      </p:sp>
    </p:spTree>
    <p:extLst>
      <p:ext uri="{BB962C8B-B14F-4D97-AF65-F5344CB8AC3E}">
        <p14:creationId xmlns:p14="http://schemas.microsoft.com/office/powerpoint/2010/main" val="1791233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寄存器堆栈</a:t>
            </a:r>
          </a:p>
        </p:txBody>
      </p:sp>
      <p:sp>
        <p:nvSpPr>
          <p:cNvPr id="3" name="内容占位符 2"/>
          <p:cNvSpPr>
            <a:spLocks noGrp="1"/>
          </p:cNvSpPr>
          <p:nvPr>
            <p:ph idx="1"/>
          </p:nvPr>
        </p:nvSpPr>
        <p:spPr/>
        <p:txBody>
          <a:bodyPr/>
          <a:lstStyle/>
          <a:p>
            <a:r>
              <a:rPr lang="zh-CN" altLang="en-US" dirty="0" smtClean="0">
                <a:solidFill>
                  <a:srgbClr val="C00000"/>
                </a:solidFill>
              </a:rPr>
              <a:t>寄存器堆栈</a:t>
            </a:r>
            <a:endParaRPr lang="en-US" altLang="zh-CN" dirty="0" smtClean="0">
              <a:solidFill>
                <a:srgbClr val="C00000"/>
              </a:solidFill>
            </a:endParaRPr>
          </a:p>
          <a:p>
            <a:pPr lvl="1"/>
            <a:r>
              <a:rPr lang="zh-CN" altLang="en-US" dirty="0"/>
              <a:t>协处理器的堆栈包括</a:t>
            </a:r>
            <a:r>
              <a:rPr lang="en-US" altLang="zh-CN" dirty="0"/>
              <a:t>8</a:t>
            </a:r>
            <a:r>
              <a:rPr lang="zh-CN" altLang="en-US" dirty="0"/>
              <a:t>个寄存器，每个</a:t>
            </a:r>
            <a:r>
              <a:rPr lang="en-US" altLang="zh-CN" dirty="0"/>
              <a:t>80</a:t>
            </a:r>
            <a:r>
              <a:rPr lang="zh-CN" altLang="en-US" dirty="0"/>
              <a:t>位宽</a:t>
            </a:r>
            <a:r>
              <a:rPr lang="zh-CN" altLang="en-US" dirty="0" smtClean="0"/>
              <a:t>。</a:t>
            </a:r>
            <a:endParaRPr lang="en-US" altLang="zh-CN" dirty="0" smtClean="0"/>
          </a:p>
          <a:p>
            <a:pPr lvl="1"/>
            <a:r>
              <a:rPr lang="zh-CN" altLang="en-US" dirty="0" smtClean="0"/>
              <a:t>这些寄存器</a:t>
            </a:r>
            <a:r>
              <a:rPr lang="zh-CN" altLang="en-US" dirty="0"/>
              <a:t>中总是包含一个</a:t>
            </a:r>
            <a:r>
              <a:rPr lang="en-US" altLang="zh-CN" dirty="0"/>
              <a:t>80</a:t>
            </a:r>
            <a:r>
              <a:rPr lang="zh-CN" altLang="en-US" dirty="0"/>
              <a:t>位的扩展精度浮点数</a:t>
            </a:r>
            <a:r>
              <a:rPr lang="zh-CN" altLang="en-US" dirty="0" smtClean="0"/>
              <a:t>。</a:t>
            </a:r>
            <a:endParaRPr lang="en-US" altLang="zh-CN" dirty="0" smtClean="0"/>
          </a:p>
          <a:p>
            <a:pPr lvl="1"/>
            <a:r>
              <a:rPr lang="zh-CN" altLang="en-US" dirty="0"/>
              <a:t>当数据从内存中移到协处理器寄存器堆栈中时，协处理器将这些带符号的整数、</a:t>
            </a:r>
            <a:r>
              <a:rPr lang="en-US" altLang="zh-CN" dirty="0"/>
              <a:t>BCD</a:t>
            </a:r>
            <a:r>
              <a:rPr lang="zh-CN" altLang="en-US" dirty="0"/>
              <a:t>数、单精度或双精度转换为扩展精度浮点数。</a:t>
            </a:r>
            <a:endParaRPr lang="en-US" dirty="0"/>
          </a:p>
          <a:p>
            <a:pPr lvl="1"/>
            <a:r>
              <a:rPr lang="zh-CN" altLang="en-US" dirty="0" smtClean="0"/>
              <a:t>数据</a:t>
            </a:r>
            <a:r>
              <a:rPr lang="zh-CN" altLang="en-US" dirty="0"/>
              <a:t>只有</a:t>
            </a:r>
            <a:r>
              <a:rPr lang="zh-CN" altLang="en-US" dirty="0">
                <a:solidFill>
                  <a:srgbClr val="0000CC"/>
                </a:solidFill>
              </a:rPr>
              <a:t>驻留在内存</a:t>
            </a:r>
            <a:r>
              <a:rPr lang="zh-CN" altLang="en-US" dirty="0"/>
              <a:t>时，才可能是任何其他格式</a:t>
            </a:r>
            <a:r>
              <a:rPr lang="zh-CN" altLang="en-US" dirty="0" smtClean="0"/>
              <a:t>。</a:t>
            </a:r>
            <a:endParaRPr lang="en-US" altLang="zh-CN" dirty="0" smtClean="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00000"/>
                </a:solidFill>
              </a:rPr>
              <a:t>状态寄存器：</a:t>
            </a:r>
            <a:r>
              <a:rPr lang="zh-CN" altLang="en-US" dirty="0" smtClean="0"/>
              <a:t>反映协处理器所有指令的运行情况。</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4" y="1700808"/>
            <a:ext cx="8632690" cy="384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5805264"/>
            <a:ext cx="8280920" cy="830997"/>
          </a:xfrm>
          <a:prstGeom prst="rect">
            <a:avLst/>
          </a:prstGeom>
          <a:ln>
            <a:solidFill>
              <a:schemeClr val="accent1"/>
            </a:solidFill>
          </a:ln>
        </p:spPr>
        <p:txBody>
          <a:bodyPr wrap="square">
            <a:spAutoFit/>
          </a:bodyPr>
          <a:lstStyle/>
          <a:p>
            <a:r>
              <a:rPr lang="zh-CN" altLang="en-US" sz="2400" b="1" dirty="0"/>
              <a:t>更新的协处理器（</a:t>
            </a:r>
            <a:r>
              <a:rPr lang="en-US" altLang="zh-CN" sz="2400" b="1" dirty="0" smtClean="0"/>
              <a:t>80187</a:t>
            </a:r>
            <a:r>
              <a:rPr lang="zh-CN" altLang="en-US" sz="2400" b="1" dirty="0"/>
              <a:t>或更高）使用状态位</a:t>
            </a:r>
            <a:r>
              <a:rPr lang="en-US" altLang="zh-CN" sz="2400" b="1" dirty="0"/>
              <a:t>6</a:t>
            </a:r>
            <a:r>
              <a:rPr lang="zh-CN" altLang="en-US" sz="2400" b="1" dirty="0"/>
              <a:t>（</a:t>
            </a:r>
            <a:r>
              <a:rPr lang="en-US" altLang="zh-CN" sz="2400" b="1" dirty="0"/>
              <a:t>SF</a:t>
            </a:r>
            <a:r>
              <a:rPr lang="zh-CN" altLang="en-US" sz="2400" b="1" dirty="0"/>
              <a:t>）来知识堆栈上溢或下溢错误。</a:t>
            </a:r>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状态寄存器</a:t>
            </a:r>
            <a:r>
              <a:rPr lang="zh-CN" altLang="en-US" sz="2400" dirty="0" smtClean="0">
                <a:solidFill>
                  <a:srgbClr val="C00000"/>
                </a:solidFill>
              </a:rPr>
              <a:t>：</a:t>
            </a:r>
            <a:endParaRPr lang="en-US" altLang="zh-CN" sz="2400" dirty="0" smtClean="0">
              <a:solidFill>
                <a:srgbClr val="C00000"/>
              </a:solidFill>
            </a:endParaRPr>
          </a:p>
          <a:p>
            <a:pPr lvl="1"/>
            <a:r>
              <a:rPr lang="zh-CN" altLang="en-US" sz="2400" dirty="0" smtClean="0"/>
              <a:t>可用</a:t>
            </a:r>
            <a:r>
              <a:rPr lang="en-US" altLang="zh-CN" sz="2400" dirty="0" smtClean="0">
                <a:solidFill>
                  <a:srgbClr val="0000CC"/>
                </a:solidFill>
              </a:rPr>
              <a:t>FSTSW</a:t>
            </a:r>
            <a:r>
              <a:rPr lang="zh-CN" altLang="en-US" sz="2400" dirty="0">
                <a:solidFill>
                  <a:srgbClr val="0000CC"/>
                </a:solidFill>
              </a:rPr>
              <a:t>指令</a:t>
            </a:r>
            <a:r>
              <a:rPr lang="zh-CN" altLang="en-US" sz="2400" dirty="0" smtClean="0"/>
              <a:t>把</a:t>
            </a:r>
            <a:r>
              <a:rPr lang="zh-CN" altLang="en-US" sz="2400" dirty="0"/>
              <a:t>状态寄存器的内容送到内存单元中。</a:t>
            </a:r>
          </a:p>
          <a:p>
            <a:pPr lvl="1"/>
            <a:r>
              <a:rPr lang="zh-CN" altLang="en-US" sz="2400" dirty="0"/>
              <a:t>对于</a:t>
            </a:r>
            <a:r>
              <a:rPr lang="en-US" altLang="zh-CN" sz="2400" dirty="0" smtClean="0"/>
              <a:t>80187</a:t>
            </a:r>
            <a:r>
              <a:rPr lang="zh-CN" altLang="en-US" sz="2400" dirty="0"/>
              <a:t>及其以后的协处理器，可用</a:t>
            </a:r>
            <a:r>
              <a:rPr lang="zh-CN" altLang="en-US" sz="2400" dirty="0" smtClean="0"/>
              <a:t>指令“</a:t>
            </a:r>
            <a:r>
              <a:rPr lang="en-US" altLang="zh-CN" sz="2400" dirty="0" smtClean="0">
                <a:solidFill>
                  <a:srgbClr val="0000CC"/>
                </a:solidFill>
              </a:rPr>
              <a:t>FSTSW AX</a:t>
            </a:r>
            <a:r>
              <a:rPr lang="zh-CN" altLang="en-US" sz="2400" dirty="0" smtClean="0"/>
              <a:t>”把</a:t>
            </a:r>
            <a:r>
              <a:rPr lang="zh-CN" altLang="en-US" sz="2400" dirty="0"/>
              <a:t>状态寄存器的值传送</a:t>
            </a:r>
            <a:r>
              <a:rPr lang="zh-CN" altLang="en-US" sz="2400" dirty="0" smtClean="0"/>
              <a:t>给</a:t>
            </a:r>
            <a:r>
              <a:rPr lang="en-US" altLang="zh-CN" sz="2400" dirty="0" smtClean="0"/>
              <a:t>AX</a:t>
            </a:r>
            <a:r>
              <a:rPr lang="zh-CN" altLang="en-US" sz="2400" dirty="0"/>
              <a:t>。</a:t>
            </a:r>
          </a:p>
          <a:p>
            <a:pPr lvl="1"/>
            <a:r>
              <a:rPr lang="zh-CN" altLang="en-US" sz="2400" dirty="0"/>
              <a:t>一旦状态寄存器的值复制到内存或</a:t>
            </a:r>
            <a:r>
              <a:rPr lang="en-US" altLang="zh-CN" sz="2400" dirty="0"/>
              <a:t>AX</a:t>
            </a:r>
            <a:r>
              <a:rPr lang="zh-CN" altLang="en-US" sz="2400" dirty="0"/>
              <a:t>中，就</a:t>
            </a:r>
            <a:r>
              <a:rPr lang="zh-CN" altLang="en-US" sz="2400" dirty="0" smtClean="0"/>
              <a:t>可用常规软件检测</a:t>
            </a:r>
            <a:r>
              <a:rPr lang="zh-CN" altLang="en-US" sz="2400" dirty="0"/>
              <a:t>状态寄存器中的各位。</a:t>
            </a:r>
          </a:p>
          <a:p>
            <a:endParaRPr lang="en-US" altLang="zh-CN" sz="2400" dirty="0" smtClean="0">
              <a:solidFill>
                <a:srgbClr val="C00000"/>
              </a:solidFill>
            </a:endParaRPr>
          </a:p>
          <a:p>
            <a:r>
              <a:rPr lang="zh-CN" altLang="en-US" sz="2400" dirty="0" smtClean="0">
                <a:solidFill>
                  <a:srgbClr val="C00000"/>
                </a:solidFill>
              </a:rPr>
              <a:t>协处理器</a:t>
            </a:r>
            <a:r>
              <a:rPr lang="zh-CN" altLang="en-US" sz="2400" dirty="0">
                <a:solidFill>
                  <a:srgbClr val="C00000"/>
                </a:solidFill>
              </a:rPr>
              <a:t>与微处理器之间的通信：</a:t>
            </a:r>
          </a:p>
          <a:p>
            <a:pPr lvl="1"/>
            <a:r>
              <a:rPr lang="zh-CN" altLang="en-US" sz="2400" dirty="0" smtClean="0"/>
              <a:t>对于</a:t>
            </a:r>
            <a:r>
              <a:rPr lang="en-US" altLang="zh-CN" sz="2400" dirty="0" smtClean="0"/>
              <a:t>80187</a:t>
            </a:r>
            <a:r>
              <a:rPr lang="zh-CN" altLang="en-US" sz="2400" dirty="0" smtClean="0"/>
              <a:t>和</a:t>
            </a:r>
            <a:r>
              <a:rPr lang="en-US" altLang="zh-CN" sz="2400" dirty="0" smtClean="0"/>
              <a:t>80287</a:t>
            </a:r>
            <a:r>
              <a:rPr lang="zh-CN" altLang="en-US" sz="2400" dirty="0" smtClean="0"/>
              <a:t>，</a:t>
            </a:r>
            <a:r>
              <a:rPr lang="zh-CN" altLang="en-US" sz="2400" dirty="0"/>
              <a:t>可通过</a:t>
            </a:r>
            <a:r>
              <a:rPr lang="en-US" altLang="zh-CN" sz="2400" dirty="0"/>
              <a:t>I/O</a:t>
            </a:r>
            <a:r>
              <a:rPr lang="zh-CN" altLang="en-US" sz="2400" dirty="0"/>
              <a:t>地址</a:t>
            </a:r>
            <a:r>
              <a:rPr lang="en-US" altLang="zh-CN" sz="2400" dirty="0">
                <a:solidFill>
                  <a:srgbClr val="0000CC"/>
                </a:solidFill>
              </a:rPr>
              <a:t>00FAH</a:t>
            </a:r>
            <a:r>
              <a:rPr lang="zh-CN" altLang="en-US" sz="2400" dirty="0">
                <a:solidFill>
                  <a:srgbClr val="0000CC"/>
                </a:solidFill>
              </a:rPr>
              <a:t>～</a:t>
            </a:r>
            <a:r>
              <a:rPr lang="en-US" altLang="zh-CN" sz="2400" dirty="0">
                <a:solidFill>
                  <a:srgbClr val="0000CC"/>
                </a:solidFill>
              </a:rPr>
              <a:t>00FFH</a:t>
            </a:r>
            <a:r>
              <a:rPr lang="zh-CN" altLang="en-US" sz="2400" dirty="0"/>
              <a:t>来实现协处理器与</a:t>
            </a:r>
            <a:r>
              <a:rPr lang="en-US" altLang="zh-CN" sz="2400" dirty="0"/>
              <a:t>CPU</a:t>
            </a:r>
            <a:r>
              <a:rPr lang="zh-CN" altLang="en-US" sz="2400" dirty="0"/>
              <a:t>之间的数据</a:t>
            </a:r>
            <a:r>
              <a:rPr lang="zh-CN" altLang="en-US" sz="2400" dirty="0" smtClean="0"/>
              <a:t>交换。</a:t>
            </a:r>
            <a:endParaRPr lang="zh-CN" altLang="en-US" sz="2400" dirty="0"/>
          </a:p>
          <a:p>
            <a:pPr lvl="1"/>
            <a:r>
              <a:rPr lang="zh-CN" altLang="en-US" sz="2400" dirty="0"/>
              <a:t>对于</a:t>
            </a:r>
            <a:r>
              <a:rPr lang="en-US" altLang="zh-CN" sz="2400" dirty="0" smtClean="0"/>
              <a:t>80387~Core2 CPU</a:t>
            </a:r>
            <a:r>
              <a:rPr lang="zh-CN" altLang="en-US" sz="2400" dirty="0" smtClean="0"/>
              <a:t>，则</a:t>
            </a:r>
            <a:r>
              <a:rPr lang="zh-CN" altLang="en-US" sz="2400" dirty="0"/>
              <a:t>是通过</a:t>
            </a:r>
            <a:r>
              <a:rPr lang="en-US" altLang="zh-CN" sz="2400" dirty="0"/>
              <a:t>I/O</a:t>
            </a:r>
            <a:r>
              <a:rPr lang="zh-CN" altLang="en-US" sz="2400" dirty="0"/>
              <a:t>地址</a:t>
            </a:r>
            <a:r>
              <a:rPr lang="en-US" altLang="zh-CN" sz="2400" dirty="0">
                <a:solidFill>
                  <a:srgbClr val="0000CC"/>
                </a:solidFill>
              </a:rPr>
              <a:t>800000FAH</a:t>
            </a:r>
            <a:r>
              <a:rPr lang="zh-CN" altLang="en-US" sz="2400" dirty="0">
                <a:solidFill>
                  <a:srgbClr val="0000CC"/>
                </a:solidFill>
              </a:rPr>
              <a:t>～</a:t>
            </a:r>
            <a:r>
              <a:rPr lang="en-US" altLang="zh-CN" sz="2400" dirty="0">
                <a:solidFill>
                  <a:srgbClr val="0000CC"/>
                </a:solidFill>
              </a:rPr>
              <a:t>800000FFH</a:t>
            </a:r>
            <a:r>
              <a:rPr lang="zh-CN" altLang="en-US" sz="2400" dirty="0"/>
              <a:t>来实现</a:t>
            </a:r>
            <a:r>
              <a:rPr lang="zh-CN" altLang="en-US" sz="2400" dirty="0" smtClean="0"/>
              <a:t>这两者</a:t>
            </a:r>
            <a:r>
              <a:rPr lang="zh-CN" altLang="en-US" sz="2400" dirty="0"/>
              <a:t>之间的数据交换</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t>不使用这些端口来连接</a:t>
            </a:r>
            <a:r>
              <a:rPr lang="en-US" altLang="zh-CN" sz="2400" dirty="0" smtClean="0"/>
              <a:t>I/O</a:t>
            </a:r>
            <a:r>
              <a:rPr lang="zh-CN" altLang="en-US" sz="2400" dirty="0" smtClean="0"/>
              <a:t>设备到微处理器。</a:t>
            </a:r>
            <a:endParaRPr lang="zh-CN" altLang="en-US" sz="2400" dirty="0"/>
          </a:p>
        </p:txBody>
      </p:sp>
    </p:spTree>
    <p:extLst>
      <p:ext uri="{BB962C8B-B14F-4D97-AF65-F5344CB8AC3E}">
        <p14:creationId xmlns:p14="http://schemas.microsoft.com/office/powerpoint/2010/main" val="27136458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p>
        </p:txBody>
      </p:sp>
      <p:sp>
        <p:nvSpPr>
          <p:cNvPr id="3" name="内容占位符 2"/>
          <p:cNvSpPr>
            <a:spLocks noGrp="1"/>
          </p:cNvSpPr>
          <p:nvPr>
            <p:ph idx="1"/>
          </p:nvPr>
        </p:nvSpPr>
        <p:spPr/>
        <p:txBody>
          <a:bodyPr/>
          <a:lstStyle/>
          <a:p>
            <a:r>
              <a:rPr lang="en-US" altLang="zh-CN" dirty="0" smtClean="0">
                <a:solidFill>
                  <a:srgbClr val="C00000"/>
                </a:solidFill>
              </a:rPr>
              <a:t>B</a:t>
            </a:r>
            <a:r>
              <a:rPr lang="zh-CN" altLang="en-US" dirty="0" smtClean="0">
                <a:solidFill>
                  <a:srgbClr val="C00000"/>
                </a:solidFill>
              </a:rPr>
              <a:t>：</a:t>
            </a:r>
            <a:r>
              <a:rPr lang="en-US" altLang="zh-CN" dirty="0" smtClean="0">
                <a:solidFill>
                  <a:srgbClr val="C00000"/>
                </a:solidFill>
              </a:rPr>
              <a:t>Busy bit</a:t>
            </a:r>
            <a:r>
              <a:rPr lang="zh-CN" altLang="en-US" dirty="0" smtClean="0">
                <a:solidFill>
                  <a:srgbClr val="C00000"/>
                </a:solidFill>
              </a:rPr>
              <a:t>，忙</a:t>
            </a:r>
            <a:r>
              <a:rPr lang="zh-CN" altLang="en-US" dirty="0">
                <a:solidFill>
                  <a:srgbClr val="C00000"/>
                </a:solidFill>
              </a:rPr>
              <a:t>标志</a:t>
            </a:r>
            <a:r>
              <a:rPr lang="zh-CN" altLang="en-US" dirty="0" smtClean="0">
                <a:solidFill>
                  <a:srgbClr val="C00000"/>
                </a:solidFill>
              </a:rPr>
              <a:t>位</a:t>
            </a:r>
            <a:r>
              <a:rPr lang="zh-CN" altLang="en-US" dirty="0">
                <a:solidFill>
                  <a:srgbClr val="C00000"/>
                </a:solidFill>
              </a:rPr>
              <a:t>，</a:t>
            </a:r>
            <a:r>
              <a:rPr lang="zh-CN" altLang="en-US" dirty="0" smtClean="0"/>
              <a:t>用来</a:t>
            </a:r>
            <a:r>
              <a:rPr lang="zh-CN" altLang="en-US" dirty="0"/>
              <a:t>表明协处理器是否正在执行协处理器</a:t>
            </a:r>
            <a:r>
              <a:rPr lang="zh-CN" altLang="en-US" dirty="0" smtClean="0"/>
              <a:t>指令。</a:t>
            </a:r>
            <a:endParaRPr lang="en-US" altLang="zh-CN" dirty="0" smtClean="0"/>
          </a:p>
          <a:p>
            <a:pPr lvl="1"/>
            <a:r>
              <a:rPr lang="zh-CN" altLang="en-US" dirty="0" smtClean="0"/>
              <a:t>它</a:t>
            </a:r>
            <a:r>
              <a:rPr lang="zh-CN" altLang="en-US" dirty="0"/>
              <a:t>可用</a:t>
            </a:r>
            <a:r>
              <a:rPr lang="en-US" altLang="zh-CN" dirty="0"/>
              <a:t>FWAIT</a:t>
            </a:r>
            <a:r>
              <a:rPr lang="zh-CN" altLang="en-US" dirty="0"/>
              <a:t>指令来测试。在</a:t>
            </a:r>
            <a:r>
              <a:rPr lang="en-US" altLang="zh-CN" dirty="0"/>
              <a:t>80287</a:t>
            </a:r>
            <a:r>
              <a:rPr lang="zh-CN" altLang="en-US" dirty="0"/>
              <a:t>及其以后的协处理器中，协处理器和</a:t>
            </a:r>
            <a:r>
              <a:rPr lang="en-US" altLang="zh-CN" dirty="0"/>
              <a:t>CPU</a:t>
            </a:r>
            <a:r>
              <a:rPr lang="zh-CN" altLang="en-US" dirty="0"/>
              <a:t>能自动实现同步，所以</a:t>
            </a:r>
            <a:r>
              <a:rPr lang="zh-CN" altLang="en-US" dirty="0" smtClean="0"/>
              <a:t>，在</a:t>
            </a:r>
            <a:r>
              <a:rPr lang="zh-CN" altLang="en-US" dirty="0"/>
              <a:t>运行任务时，无须测试忙标志。 </a:t>
            </a:r>
          </a:p>
          <a:p>
            <a:endParaRPr lang="en-US" altLang="zh-CN" dirty="0" smtClean="0"/>
          </a:p>
          <a:p>
            <a:r>
              <a:rPr lang="en-US" altLang="zh-CN" dirty="0" smtClean="0">
                <a:solidFill>
                  <a:srgbClr val="C00000"/>
                </a:solidFill>
              </a:rPr>
              <a:t>C0~C3</a:t>
            </a:r>
            <a:r>
              <a:rPr lang="zh-CN" altLang="en-US" dirty="0" smtClean="0">
                <a:solidFill>
                  <a:srgbClr val="C00000"/>
                </a:solidFill>
              </a:rPr>
              <a:t>：</a:t>
            </a:r>
            <a:r>
              <a:rPr lang="en-US" altLang="zh-CN" dirty="0" smtClean="0">
                <a:solidFill>
                  <a:srgbClr val="C00000"/>
                </a:solidFill>
              </a:rPr>
              <a:t>Condition </a:t>
            </a:r>
            <a:r>
              <a:rPr lang="en-US" altLang="zh-CN" dirty="0">
                <a:solidFill>
                  <a:srgbClr val="C00000"/>
                </a:solidFill>
              </a:rPr>
              <a:t>code </a:t>
            </a:r>
            <a:r>
              <a:rPr lang="en-US" altLang="zh-CN" dirty="0" smtClean="0">
                <a:solidFill>
                  <a:srgbClr val="C00000"/>
                </a:solidFill>
              </a:rPr>
              <a:t>bits</a:t>
            </a:r>
            <a:r>
              <a:rPr lang="zh-CN" altLang="en-US" dirty="0" smtClean="0">
                <a:solidFill>
                  <a:srgbClr val="C00000"/>
                </a:solidFill>
              </a:rPr>
              <a:t>，</a:t>
            </a:r>
            <a:r>
              <a:rPr lang="zh-CN" altLang="en-US" dirty="0">
                <a:solidFill>
                  <a:srgbClr val="C00000"/>
                </a:solidFill>
              </a:rPr>
              <a:t>条件码位，</a:t>
            </a:r>
            <a:r>
              <a:rPr lang="zh-CN" altLang="en-US" dirty="0"/>
              <a:t>表明协处理器的条件。</a:t>
            </a:r>
          </a:p>
          <a:p>
            <a:pPr lvl="1"/>
            <a:r>
              <a:rPr lang="zh-CN" altLang="en-US" dirty="0"/>
              <a:t>对于不同的指令，这些位有不同的含义。</a:t>
            </a:r>
            <a:endParaRPr lang="en-US" altLang="zh-CN"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98020"/>
            <a:ext cx="796438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29067" y="6093296"/>
            <a:ext cx="1422184" cy="461665"/>
          </a:xfrm>
          <a:prstGeom prst="rect">
            <a:avLst/>
          </a:prstGeom>
        </p:spPr>
        <p:txBody>
          <a:bodyPr wrap="none">
            <a:spAutoFit/>
          </a:bodyPr>
          <a:lstStyle/>
          <a:p>
            <a:r>
              <a:rPr lang="zh-CN" altLang="en-US" sz="2400" b="1" dirty="0">
                <a:solidFill>
                  <a:srgbClr val="008000"/>
                </a:solidFill>
              </a:rPr>
              <a:t>（未完）</a:t>
            </a:r>
            <a:endParaRPr lang="en-US" sz="2400" b="1" dirty="0">
              <a:solidFill>
                <a:srgbClr val="008000"/>
              </a:solidFill>
            </a:endParaRPr>
          </a:p>
        </p:txBody>
      </p:sp>
    </p:spTree>
    <p:extLst>
      <p:ext uri="{BB962C8B-B14F-4D97-AF65-F5344CB8AC3E}">
        <p14:creationId xmlns:p14="http://schemas.microsoft.com/office/powerpoint/2010/main" val="1641882646"/>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848872" cy="476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23528" y="2564904"/>
            <a:ext cx="1112805" cy="461665"/>
          </a:xfrm>
          <a:prstGeom prst="rect">
            <a:avLst/>
          </a:prstGeom>
        </p:spPr>
        <p:txBody>
          <a:bodyPr wrap="none">
            <a:spAutoFit/>
          </a:bodyPr>
          <a:lstStyle/>
          <a:p>
            <a:r>
              <a:rPr lang="zh-CN" altLang="en-US" sz="2400" b="1" dirty="0" smtClean="0">
                <a:solidFill>
                  <a:srgbClr val="008000"/>
                </a:solidFill>
              </a:rPr>
              <a:t>（续）</a:t>
            </a:r>
            <a:endParaRPr lang="en-US" sz="2400" b="1" dirty="0">
              <a:solidFill>
                <a:srgbClr val="008000"/>
              </a:solidFill>
            </a:endParaRPr>
          </a:p>
        </p:txBody>
      </p:sp>
      <p:sp>
        <p:nvSpPr>
          <p:cNvPr id="5" name="矩形 4"/>
          <p:cNvSpPr/>
          <p:nvPr/>
        </p:nvSpPr>
        <p:spPr>
          <a:xfrm>
            <a:off x="4726844" y="6318718"/>
            <a:ext cx="3661580" cy="400110"/>
          </a:xfrm>
          <a:prstGeom prst="rect">
            <a:avLst/>
          </a:prstGeom>
          <a:ln>
            <a:solidFill>
              <a:schemeClr val="accent1"/>
            </a:solidFill>
          </a:ln>
        </p:spPr>
        <p:txBody>
          <a:bodyPr wrap="none">
            <a:spAutoFit/>
          </a:bodyPr>
          <a:lstStyle/>
          <a:p>
            <a:r>
              <a:rPr lang="en-US" sz="2000" b="1" dirty="0" err="1" smtClean="0"/>
              <a:t>denormal</a:t>
            </a:r>
            <a:r>
              <a:rPr lang="zh-CN" altLang="en-US" sz="2000" b="1" dirty="0" smtClean="0"/>
              <a:t>：阶</a:t>
            </a:r>
            <a:r>
              <a:rPr lang="zh-CN" altLang="en-US" sz="2000" b="1" dirty="0"/>
              <a:t>码是最大的负值</a:t>
            </a:r>
            <a:endParaRPr lang="en-US" sz="2000" b="1" dirty="0"/>
          </a:p>
        </p:txBody>
      </p:sp>
    </p:spTree>
    <p:extLst>
      <p:ext uri="{BB962C8B-B14F-4D97-AF65-F5344CB8AC3E}">
        <p14:creationId xmlns:p14="http://schemas.microsoft.com/office/powerpoint/2010/main" val="228904875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TOP</a:t>
            </a:r>
            <a:r>
              <a:rPr lang="zh-CN" altLang="en-US" dirty="0" smtClean="0">
                <a:solidFill>
                  <a:srgbClr val="C00000"/>
                </a:solidFill>
              </a:rPr>
              <a:t>：</a:t>
            </a:r>
            <a:r>
              <a:rPr lang="en-US" dirty="0" smtClean="0"/>
              <a:t>Top-of-stack </a:t>
            </a:r>
            <a:r>
              <a:rPr lang="en-US" dirty="0" err="1" smtClean="0"/>
              <a:t>bit（</a:t>
            </a:r>
            <a:r>
              <a:rPr lang="en-US" dirty="0" err="1" smtClean="0">
                <a:solidFill>
                  <a:srgbClr val="0000CC"/>
                </a:solidFill>
              </a:rPr>
              <a:t>ST</a:t>
            </a:r>
            <a:r>
              <a:rPr lang="en-US" dirty="0"/>
              <a:t>），</a:t>
            </a:r>
            <a:r>
              <a:rPr lang="zh-CN" altLang="en-US" dirty="0"/>
              <a:t>栈顶位</a:t>
            </a:r>
          </a:p>
          <a:p>
            <a:pPr lvl="1"/>
            <a:r>
              <a:rPr lang="zh-CN" altLang="en-US" dirty="0"/>
              <a:t>三位二进制</a:t>
            </a:r>
            <a:r>
              <a:rPr lang="en-US" altLang="zh-CN" dirty="0"/>
              <a:t>000~111</a:t>
            </a:r>
            <a:r>
              <a:rPr lang="zh-CN" altLang="en-US" dirty="0"/>
              <a:t>用来表明当前作为栈顶的寄存器，</a:t>
            </a:r>
            <a:r>
              <a:rPr lang="zh-CN" altLang="en-US" dirty="0" smtClean="0"/>
              <a:t>通常其</a:t>
            </a:r>
            <a:r>
              <a:rPr lang="zh-CN" altLang="en-US" dirty="0"/>
              <a:t>值为</a:t>
            </a:r>
            <a:r>
              <a:rPr lang="en-US" altLang="zh-CN" dirty="0"/>
              <a:t>000</a:t>
            </a:r>
            <a:r>
              <a:rPr lang="zh-CN" altLang="en-US" dirty="0"/>
              <a:t>。 </a:t>
            </a:r>
            <a:endParaRPr lang="en-US" altLang="zh-CN" dirty="0" smtClean="0"/>
          </a:p>
          <a:p>
            <a:endParaRPr lang="en-US" altLang="zh-CN" dirty="0" smtClean="0"/>
          </a:p>
          <a:p>
            <a:r>
              <a:rPr lang="en-US" altLang="zh-CN" dirty="0" smtClean="0">
                <a:solidFill>
                  <a:srgbClr val="C00000"/>
                </a:solidFill>
              </a:rPr>
              <a:t>ES</a:t>
            </a:r>
            <a:r>
              <a:rPr lang="zh-CN" altLang="en-US" dirty="0" smtClean="0">
                <a:solidFill>
                  <a:srgbClr val="C00000"/>
                </a:solidFill>
              </a:rPr>
              <a:t>：</a:t>
            </a:r>
            <a:r>
              <a:rPr lang="en-US" altLang="zh-CN" dirty="0" smtClean="0"/>
              <a:t>Error </a:t>
            </a:r>
            <a:r>
              <a:rPr lang="en-US" altLang="zh-CN" dirty="0"/>
              <a:t>summary bit</a:t>
            </a:r>
            <a:r>
              <a:rPr lang="zh-CN" altLang="en-US" dirty="0"/>
              <a:t>，错误</a:t>
            </a:r>
            <a:r>
              <a:rPr lang="zh-CN" altLang="en-US" dirty="0" smtClean="0"/>
              <a:t>汇总位</a:t>
            </a:r>
            <a:endParaRPr lang="zh-CN" altLang="en-US" dirty="0"/>
          </a:p>
          <a:p>
            <a:pPr lvl="1"/>
            <a:r>
              <a:rPr lang="en-US" altLang="zh-CN" dirty="0" smtClean="0"/>
              <a:t>ES</a:t>
            </a:r>
            <a:r>
              <a:rPr lang="zh-CN" altLang="en-US" dirty="0"/>
              <a:t>＝</a:t>
            </a:r>
            <a:r>
              <a:rPr lang="en-US" altLang="zh-CN" dirty="0"/>
              <a:t>PE+UE+OE+ZE+DE+IE</a:t>
            </a:r>
            <a:r>
              <a:rPr lang="zh-CN" altLang="en-US" dirty="0"/>
              <a:t>（逻辑或运算）</a:t>
            </a:r>
            <a:r>
              <a:rPr lang="zh-CN" altLang="en-US" dirty="0" smtClean="0"/>
              <a:t>。</a:t>
            </a:r>
            <a:endParaRPr lang="en-US" altLang="zh-CN" dirty="0" smtClean="0"/>
          </a:p>
          <a:p>
            <a:pPr lvl="1"/>
            <a:r>
              <a:rPr lang="zh-CN" altLang="en-US" dirty="0" smtClean="0"/>
              <a:t>在</a:t>
            </a:r>
            <a:r>
              <a:rPr lang="en-US" altLang="zh-CN" dirty="0"/>
              <a:t>8087</a:t>
            </a:r>
            <a:r>
              <a:rPr lang="zh-CN" altLang="en-US" dirty="0"/>
              <a:t>协处理器中，当</a:t>
            </a:r>
            <a:r>
              <a:rPr lang="en-US" altLang="zh-CN" dirty="0"/>
              <a:t>ES</a:t>
            </a:r>
            <a:r>
              <a:rPr lang="zh-CN" altLang="en-US" dirty="0"/>
              <a:t>为</a:t>
            </a:r>
            <a:r>
              <a:rPr lang="en-US" altLang="zh-CN" dirty="0"/>
              <a:t>1</a:t>
            </a:r>
            <a:r>
              <a:rPr lang="zh-CN" altLang="en-US" dirty="0"/>
              <a:t>时，将发出一个协处理器</a:t>
            </a:r>
            <a:r>
              <a:rPr lang="zh-CN" altLang="en-US" dirty="0" smtClean="0"/>
              <a:t>中断请求；但</a:t>
            </a:r>
            <a:r>
              <a:rPr lang="zh-CN" altLang="en-US" dirty="0"/>
              <a:t>在其后的协处理器中，不再产生这样的协处理器中断申请。</a:t>
            </a:r>
            <a:endParaRPr lang="en-US" dirty="0"/>
          </a:p>
        </p:txBody>
      </p:sp>
    </p:spTree>
    <p:extLst>
      <p:ext uri="{BB962C8B-B14F-4D97-AF65-F5344CB8AC3E}">
        <p14:creationId xmlns:p14="http://schemas.microsoft.com/office/powerpoint/2010/main" val="31441790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zh-CN" altLang="en-US" dirty="0"/>
              <a:t>使用改进的</a:t>
            </a:r>
            <a:r>
              <a:rPr lang="en-US" altLang="zh-CN" dirty="0"/>
              <a:t>Pentium</a:t>
            </a:r>
            <a:r>
              <a:rPr lang="zh-CN" altLang="en-US" dirty="0"/>
              <a:t>协处理器，其运算速度比同等时钟频率下</a:t>
            </a:r>
            <a:r>
              <a:rPr lang="en-US" altLang="zh-CN" dirty="0"/>
              <a:t>80486</a:t>
            </a:r>
            <a:r>
              <a:rPr lang="zh-CN" altLang="en-US" dirty="0"/>
              <a:t>微处理器执行速度快</a:t>
            </a:r>
            <a:r>
              <a:rPr lang="en-US" altLang="zh-CN" dirty="0"/>
              <a:t>5</a:t>
            </a:r>
            <a:r>
              <a:rPr lang="zh-CN" altLang="en-US" dirty="0"/>
              <a:t>倍</a:t>
            </a:r>
            <a:r>
              <a:rPr lang="zh-CN" altLang="en-US" dirty="0" smtClean="0"/>
              <a:t>。</a:t>
            </a:r>
            <a:endParaRPr lang="en-US" altLang="zh-CN" dirty="0" smtClean="0"/>
          </a:p>
          <a:p>
            <a:pPr lvl="1"/>
            <a:endParaRPr lang="en-US" altLang="zh-CN" dirty="0" smtClean="0"/>
          </a:p>
          <a:p>
            <a:pPr lvl="1"/>
            <a:r>
              <a:rPr lang="zh-CN" altLang="en-US" dirty="0" smtClean="0"/>
              <a:t>注意：</a:t>
            </a:r>
            <a:r>
              <a:rPr lang="en-US" altLang="zh-CN" dirty="0" smtClean="0"/>
              <a:t>Pentium</a:t>
            </a:r>
            <a:r>
              <a:rPr lang="zh-CN" altLang="en-US" dirty="0"/>
              <a:t>微处理器常常可以同时执行</a:t>
            </a:r>
            <a:r>
              <a:rPr lang="zh-CN" altLang="en-US" dirty="0">
                <a:solidFill>
                  <a:srgbClr val="0000CC"/>
                </a:solidFill>
              </a:rPr>
              <a:t>一条协处理器指令和两条整数指令</a:t>
            </a:r>
            <a:r>
              <a:rPr lang="zh-CN" altLang="en-US" dirty="0" smtClean="0"/>
              <a:t>。</a:t>
            </a:r>
            <a:endParaRPr lang="en-US" altLang="zh-CN" dirty="0" smtClean="0"/>
          </a:p>
          <a:p>
            <a:endParaRPr lang="zh-CN" altLang="en-US" dirty="0"/>
          </a:p>
          <a:p>
            <a:r>
              <a:rPr lang="en-US" altLang="zh-CN" dirty="0"/>
              <a:t>Pentium </a:t>
            </a:r>
            <a:r>
              <a:rPr lang="en-US" altLang="zh-CN" dirty="0" smtClean="0"/>
              <a:t>Pro ~ Pentium </a:t>
            </a:r>
            <a:r>
              <a:rPr lang="en-US" altLang="zh-CN" dirty="0"/>
              <a:t>4</a:t>
            </a:r>
            <a:r>
              <a:rPr lang="zh-CN" altLang="en-US" dirty="0"/>
              <a:t>协处理器与</a:t>
            </a:r>
            <a:r>
              <a:rPr lang="en-US" altLang="zh-CN" dirty="0"/>
              <a:t>Pentium</a:t>
            </a:r>
            <a:r>
              <a:rPr lang="zh-CN" altLang="en-US" dirty="0"/>
              <a:t>协处理器的操作类似，但增加了两条新的指令，即</a:t>
            </a:r>
            <a:r>
              <a:rPr lang="en-US" altLang="zh-CN" dirty="0">
                <a:solidFill>
                  <a:srgbClr val="0000CC"/>
                </a:solidFill>
              </a:rPr>
              <a:t>FMOV</a:t>
            </a:r>
            <a:r>
              <a:rPr lang="zh-CN" altLang="en-US" dirty="0"/>
              <a:t>和</a:t>
            </a:r>
            <a:r>
              <a:rPr lang="en-US" altLang="zh-CN" dirty="0">
                <a:solidFill>
                  <a:srgbClr val="0000CC"/>
                </a:solidFill>
              </a:rPr>
              <a:t>FCOMI</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206261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SF</a:t>
            </a:r>
            <a:r>
              <a:rPr lang="zh-CN" altLang="en-US" dirty="0" smtClean="0">
                <a:solidFill>
                  <a:srgbClr val="C00000"/>
                </a:solidFill>
              </a:rPr>
              <a:t>：</a:t>
            </a:r>
            <a:r>
              <a:rPr lang="zh-CN" altLang="en-US" dirty="0" smtClean="0"/>
              <a:t>堆栈</a:t>
            </a:r>
            <a:r>
              <a:rPr lang="zh-CN" altLang="en-US" dirty="0"/>
              <a:t>溢出</a:t>
            </a:r>
            <a:r>
              <a:rPr lang="zh-CN" altLang="en-US" dirty="0" smtClean="0"/>
              <a:t>错误</a:t>
            </a:r>
            <a:endParaRPr lang="en-US" altLang="zh-CN" dirty="0"/>
          </a:p>
          <a:p>
            <a:pPr lvl="1"/>
            <a:r>
              <a:rPr lang="zh-CN" altLang="en-US" dirty="0" smtClean="0"/>
              <a:t>该</a:t>
            </a:r>
            <a:r>
              <a:rPr lang="zh-CN" altLang="en-US" dirty="0"/>
              <a:t>状态位用来表明协处理器内部的堆栈是否有上溢或</a:t>
            </a:r>
            <a:r>
              <a:rPr lang="zh-CN" altLang="en-US" dirty="0" smtClean="0"/>
              <a:t>下溢错误</a:t>
            </a:r>
            <a:r>
              <a:rPr lang="zh-CN" altLang="en-US" dirty="0"/>
              <a:t>。 </a:t>
            </a:r>
            <a:endParaRPr lang="en-US" altLang="zh-CN" dirty="0" smtClean="0"/>
          </a:p>
          <a:p>
            <a:endParaRPr lang="en-US" dirty="0"/>
          </a:p>
          <a:p>
            <a:r>
              <a:rPr lang="en-US" altLang="zh-CN" dirty="0" smtClean="0">
                <a:solidFill>
                  <a:srgbClr val="C00000"/>
                </a:solidFill>
              </a:rPr>
              <a:t>PE</a:t>
            </a:r>
            <a:r>
              <a:rPr lang="zh-CN" altLang="en-US" dirty="0" smtClean="0">
                <a:solidFill>
                  <a:srgbClr val="C00000"/>
                </a:solidFill>
              </a:rPr>
              <a:t>：</a:t>
            </a:r>
            <a:r>
              <a:rPr lang="en-US" altLang="zh-CN" dirty="0" smtClean="0"/>
              <a:t>Precision error</a:t>
            </a:r>
            <a:r>
              <a:rPr lang="zh-CN" altLang="en-US" dirty="0" smtClean="0"/>
              <a:t>，精度错误</a:t>
            </a:r>
            <a:endParaRPr lang="en-US" altLang="zh-CN" dirty="0"/>
          </a:p>
          <a:p>
            <a:pPr lvl="1"/>
            <a:r>
              <a:rPr lang="zh-CN" altLang="en-US" dirty="0" smtClean="0"/>
              <a:t>该</a:t>
            </a:r>
            <a:r>
              <a:rPr lang="zh-CN" altLang="en-US" dirty="0"/>
              <a:t>状态位用来表明运算结果或操作数是否超过先前设定的精度</a:t>
            </a:r>
            <a:r>
              <a:rPr lang="zh-CN" altLang="en-US" dirty="0" smtClean="0"/>
              <a:t>。</a:t>
            </a:r>
            <a:endParaRPr lang="en-US" altLang="zh-CN" dirty="0" smtClean="0"/>
          </a:p>
          <a:p>
            <a:endParaRPr lang="en-US" altLang="zh-CN" dirty="0"/>
          </a:p>
          <a:p>
            <a:r>
              <a:rPr lang="en-US" altLang="zh-CN" dirty="0" smtClean="0">
                <a:solidFill>
                  <a:srgbClr val="C00000"/>
                </a:solidFill>
              </a:rPr>
              <a:t>UE</a:t>
            </a:r>
            <a:r>
              <a:rPr lang="zh-CN" altLang="en-US" dirty="0" smtClean="0">
                <a:solidFill>
                  <a:srgbClr val="C00000"/>
                </a:solidFill>
              </a:rPr>
              <a:t>：</a:t>
            </a:r>
            <a:r>
              <a:rPr lang="en-US" altLang="zh-CN" dirty="0" smtClean="0"/>
              <a:t>underflow error</a:t>
            </a:r>
            <a:r>
              <a:rPr lang="zh-CN" altLang="en-US" dirty="0" smtClean="0"/>
              <a:t>，下溢错误</a:t>
            </a:r>
            <a:endParaRPr lang="en-US" altLang="zh-CN" dirty="0"/>
          </a:p>
          <a:p>
            <a:pPr lvl="1"/>
            <a:r>
              <a:rPr lang="zh-CN" altLang="en-US" dirty="0" smtClean="0"/>
              <a:t>该</a:t>
            </a:r>
            <a:r>
              <a:rPr lang="zh-CN" altLang="en-US" dirty="0"/>
              <a:t>状态位用来表明一个非</a:t>
            </a:r>
            <a:r>
              <a:rPr lang="en-US" altLang="zh-CN" dirty="0"/>
              <a:t>0</a:t>
            </a:r>
            <a:r>
              <a:rPr lang="zh-CN" altLang="en-US" dirty="0"/>
              <a:t>的结果太小，不能用控制字节所选定的当前精度来表示。 </a:t>
            </a:r>
            <a:endParaRPr lang="en-US" dirty="0"/>
          </a:p>
        </p:txBody>
      </p:sp>
    </p:spTree>
    <p:extLst>
      <p:ext uri="{BB962C8B-B14F-4D97-AF65-F5344CB8AC3E}">
        <p14:creationId xmlns:p14="http://schemas.microsoft.com/office/powerpoint/2010/main" val="239989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OE</a:t>
            </a:r>
            <a:r>
              <a:rPr lang="zh-CN" altLang="en-US" dirty="0" smtClean="0">
                <a:solidFill>
                  <a:srgbClr val="C00000"/>
                </a:solidFill>
              </a:rPr>
              <a:t>：</a:t>
            </a:r>
            <a:r>
              <a:rPr lang="en-US" altLang="zh-CN" dirty="0"/>
              <a:t>overflow </a:t>
            </a:r>
            <a:r>
              <a:rPr lang="en-US" altLang="zh-CN" dirty="0" smtClean="0"/>
              <a:t>error</a:t>
            </a:r>
            <a:r>
              <a:rPr lang="zh-CN" altLang="en-US" dirty="0" smtClean="0"/>
              <a:t>，上</a:t>
            </a:r>
            <a:r>
              <a:rPr lang="zh-CN" altLang="en-US" dirty="0"/>
              <a:t>溢</a:t>
            </a:r>
            <a:r>
              <a:rPr lang="zh-CN" altLang="en-US" dirty="0" smtClean="0"/>
              <a:t>错误</a:t>
            </a:r>
            <a:endParaRPr lang="en-US" altLang="zh-CN" dirty="0"/>
          </a:p>
          <a:p>
            <a:pPr lvl="1"/>
            <a:r>
              <a:rPr lang="zh-CN" altLang="en-US" dirty="0"/>
              <a:t>该状态位用来表明一个非</a:t>
            </a:r>
            <a:r>
              <a:rPr lang="en-US" altLang="zh-CN" dirty="0"/>
              <a:t>0</a:t>
            </a:r>
            <a:r>
              <a:rPr lang="zh-CN" altLang="en-US" dirty="0"/>
              <a:t>的结果太大，不能用控制字节所选定的当前精度来表示，即超过了当前精度所能表示的数据范围。 </a:t>
            </a:r>
          </a:p>
          <a:p>
            <a:pPr lvl="1"/>
            <a:r>
              <a:rPr lang="zh-CN" altLang="en-US" dirty="0"/>
              <a:t>如果在控制寄存器中屏蔽该错误标志，即设控制寄存器中的</a:t>
            </a:r>
            <a:r>
              <a:rPr lang="en-US" altLang="zh-CN" dirty="0"/>
              <a:t>OM</a:t>
            </a:r>
            <a:r>
              <a:rPr lang="zh-CN" altLang="en-US" dirty="0"/>
              <a:t>为</a:t>
            </a:r>
            <a:r>
              <a:rPr lang="en-US" altLang="zh-CN" dirty="0"/>
              <a:t>1</a:t>
            </a:r>
            <a:r>
              <a:rPr lang="zh-CN" altLang="en-US" dirty="0"/>
              <a:t>，那么，协处理器把上溢结果定义为</a:t>
            </a:r>
            <a:r>
              <a:rPr lang="zh-CN" altLang="en-US" dirty="0">
                <a:solidFill>
                  <a:srgbClr val="0000CC"/>
                </a:solidFill>
              </a:rPr>
              <a:t>无穷大</a:t>
            </a:r>
            <a:r>
              <a:rPr lang="zh-CN" altLang="en-US" dirty="0"/>
              <a:t>。 </a:t>
            </a:r>
          </a:p>
          <a:p>
            <a:endParaRPr lang="en-US" dirty="0" smtClean="0"/>
          </a:p>
          <a:p>
            <a:r>
              <a:rPr lang="en-US" altLang="zh-CN" dirty="0" smtClean="0">
                <a:solidFill>
                  <a:srgbClr val="C00000"/>
                </a:solidFill>
              </a:rPr>
              <a:t>ZE</a:t>
            </a:r>
            <a:r>
              <a:rPr lang="zh-CN" altLang="en-US" dirty="0" smtClean="0">
                <a:solidFill>
                  <a:srgbClr val="C00000"/>
                </a:solidFill>
              </a:rPr>
              <a:t>：</a:t>
            </a:r>
            <a:r>
              <a:rPr lang="en-US" altLang="zh-CN" dirty="0"/>
              <a:t>zero </a:t>
            </a:r>
            <a:r>
              <a:rPr lang="en-US" altLang="zh-CN" dirty="0" smtClean="0"/>
              <a:t>error</a:t>
            </a:r>
            <a:r>
              <a:rPr lang="zh-CN" altLang="en-US" dirty="0" smtClean="0"/>
              <a:t>，除法错误</a:t>
            </a:r>
            <a:r>
              <a:rPr lang="en-US" altLang="zh-CN" dirty="0" smtClean="0"/>
              <a:t> </a:t>
            </a:r>
            <a:endParaRPr lang="en-US" altLang="zh-CN" dirty="0"/>
          </a:p>
          <a:p>
            <a:pPr lvl="1"/>
            <a:r>
              <a:rPr lang="zh-CN" altLang="en-US" dirty="0"/>
              <a:t>该状态位用来表明当前执行了“</a:t>
            </a:r>
            <a:r>
              <a:rPr lang="en-US" altLang="zh-CN" dirty="0"/>
              <a:t>0</a:t>
            </a:r>
            <a:r>
              <a:rPr lang="zh-CN" altLang="en-US" dirty="0"/>
              <a:t>作除数”的除法运算。 </a:t>
            </a:r>
            <a:endParaRPr lang="en-US" dirty="0"/>
          </a:p>
        </p:txBody>
      </p:sp>
    </p:spTree>
    <p:extLst>
      <p:ext uri="{BB962C8B-B14F-4D97-AF65-F5344CB8AC3E}">
        <p14:creationId xmlns:p14="http://schemas.microsoft.com/office/powerpoint/2010/main" val="3731964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DE</a:t>
            </a:r>
            <a:r>
              <a:rPr lang="zh-CN" altLang="en-US" dirty="0" smtClean="0">
                <a:solidFill>
                  <a:srgbClr val="C00000"/>
                </a:solidFill>
              </a:rPr>
              <a:t>：</a:t>
            </a:r>
            <a:r>
              <a:rPr lang="en-US" altLang="zh-CN" dirty="0" err="1"/>
              <a:t>denormalized</a:t>
            </a:r>
            <a:r>
              <a:rPr lang="en-US" altLang="zh-CN" dirty="0"/>
              <a:t> </a:t>
            </a:r>
            <a:r>
              <a:rPr lang="en-US" altLang="zh-CN" dirty="0" smtClean="0"/>
              <a:t>error</a:t>
            </a:r>
            <a:r>
              <a:rPr lang="zh-CN" altLang="en-US" dirty="0" smtClean="0"/>
              <a:t>，非</a:t>
            </a:r>
            <a:r>
              <a:rPr lang="zh-CN" altLang="en-US" dirty="0"/>
              <a:t>规格化</a:t>
            </a:r>
            <a:r>
              <a:rPr lang="zh-CN" altLang="en-US" dirty="0" smtClean="0"/>
              <a:t>错误</a:t>
            </a:r>
            <a:endParaRPr lang="en-US" altLang="zh-CN" dirty="0"/>
          </a:p>
          <a:p>
            <a:pPr lvl="1"/>
            <a:r>
              <a:rPr lang="zh-CN" altLang="en-US" dirty="0"/>
              <a:t>该状态位用来表明当前参与运算的操作数中至少有一个操作数是没有规格化的。 </a:t>
            </a:r>
          </a:p>
          <a:p>
            <a:endParaRPr lang="en-US" dirty="0" smtClean="0"/>
          </a:p>
          <a:p>
            <a:r>
              <a:rPr lang="en-US" altLang="zh-CN" dirty="0" smtClean="0">
                <a:solidFill>
                  <a:srgbClr val="C00000"/>
                </a:solidFill>
              </a:rPr>
              <a:t>IE</a:t>
            </a:r>
            <a:r>
              <a:rPr lang="zh-CN" altLang="en-US" dirty="0" smtClean="0">
                <a:solidFill>
                  <a:srgbClr val="C00000"/>
                </a:solidFill>
              </a:rPr>
              <a:t>：</a:t>
            </a:r>
            <a:r>
              <a:rPr lang="en-US" altLang="zh-CN" dirty="0"/>
              <a:t>invalid </a:t>
            </a:r>
            <a:r>
              <a:rPr lang="en-US" altLang="zh-CN" dirty="0" smtClean="0"/>
              <a:t>error</a:t>
            </a:r>
            <a:r>
              <a:rPr lang="zh-CN" altLang="en-US" dirty="0" smtClean="0"/>
              <a:t>，非法错误</a:t>
            </a:r>
            <a:endParaRPr lang="en-US" altLang="zh-CN" dirty="0"/>
          </a:p>
          <a:p>
            <a:pPr lvl="1"/>
            <a:r>
              <a:rPr lang="zh-CN" altLang="en-US" dirty="0"/>
              <a:t>该状态位用来表明执行了一个错误的</a:t>
            </a:r>
            <a:r>
              <a:rPr lang="zh-CN" altLang="en-US" dirty="0" smtClean="0"/>
              <a:t>操作。</a:t>
            </a:r>
            <a:endParaRPr lang="en-US" altLang="zh-CN" dirty="0" smtClean="0"/>
          </a:p>
          <a:p>
            <a:pPr lvl="1"/>
            <a:r>
              <a:rPr lang="zh-CN" altLang="en-US" dirty="0" smtClean="0"/>
              <a:t>例如，求</a:t>
            </a:r>
            <a:r>
              <a:rPr lang="zh-CN" altLang="en-US" dirty="0"/>
              <a:t>负数的平方根，也可用来表明堆栈的溢出错误、</a:t>
            </a:r>
            <a:r>
              <a:rPr lang="zh-CN" altLang="en-US" dirty="0">
                <a:latin typeface="Times New Roman" pitchFamily="18" charset="0"/>
                <a:cs typeface="Times New Roman" pitchFamily="18" charset="0"/>
              </a:rPr>
              <a:t>不确定的</a:t>
            </a:r>
            <a:r>
              <a:rPr lang="zh-CN" altLang="en-US" dirty="0" smtClean="0">
                <a:latin typeface="Times New Roman" pitchFamily="18" charset="0"/>
                <a:cs typeface="Times New Roman" pitchFamily="18" charset="0"/>
              </a:rPr>
              <a:t>格式（</a:t>
            </a:r>
            <a:r>
              <a:rPr lang="en-US" altLang="zh-CN"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等）错误</a:t>
            </a:r>
            <a:r>
              <a:rPr lang="zh-CN" altLang="en-US" dirty="0">
                <a:latin typeface="Times New Roman" pitchFamily="18" charset="0"/>
                <a:cs typeface="Times New Roman" pitchFamily="18" charset="0"/>
              </a:rPr>
              <a:t>，或用</a:t>
            </a:r>
            <a:r>
              <a:rPr lang="en-US" altLang="zh-CN" dirty="0">
                <a:latin typeface="Times New Roman" pitchFamily="18" charset="0"/>
                <a:cs typeface="Times New Roman" pitchFamily="18" charset="0"/>
              </a:rPr>
              <a:t>NAN</a:t>
            </a:r>
            <a:r>
              <a:rPr lang="zh-CN" altLang="en-US" dirty="0">
                <a:latin typeface="Times New Roman" pitchFamily="18" charset="0"/>
                <a:cs typeface="Times New Roman" pitchFamily="18" charset="0"/>
              </a:rPr>
              <a:t>作为操作数</a:t>
            </a:r>
            <a:r>
              <a:rPr lang="zh-CN" altLang="en-US" dirty="0" smtClean="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t>用指令“</a:t>
            </a:r>
            <a:r>
              <a:rPr lang="en-US" altLang="zh-CN" dirty="0" smtClean="0"/>
              <a:t>FSTSW AX</a:t>
            </a:r>
            <a:r>
              <a:rPr lang="zh-CN" altLang="en-US" dirty="0" smtClean="0"/>
              <a:t>”把状态</a:t>
            </a:r>
            <a:r>
              <a:rPr lang="zh-CN" altLang="en-US" dirty="0"/>
              <a:t>寄存器的内容传给</a:t>
            </a:r>
            <a:r>
              <a:rPr lang="en-US" altLang="zh-CN" dirty="0"/>
              <a:t>AX</a:t>
            </a:r>
            <a:r>
              <a:rPr lang="zh-CN" altLang="en-US" dirty="0"/>
              <a:t>之后，一般可用下面二种方法来检测协处理器的状态</a:t>
            </a:r>
            <a:r>
              <a:rPr lang="zh-CN" altLang="en-US" dirty="0" smtClean="0"/>
              <a:t>。</a:t>
            </a:r>
            <a:endParaRPr lang="en-US" altLang="zh-CN" dirty="0" smtClean="0"/>
          </a:p>
          <a:p>
            <a:pPr lvl="1"/>
            <a:r>
              <a:rPr lang="zh-CN" altLang="en-US" dirty="0"/>
              <a:t>用</a:t>
            </a:r>
            <a:r>
              <a:rPr lang="en-US" altLang="zh-CN" dirty="0">
                <a:solidFill>
                  <a:srgbClr val="C00000"/>
                </a:solidFill>
              </a:rPr>
              <a:t>TEST</a:t>
            </a:r>
            <a:r>
              <a:rPr lang="zh-CN" altLang="en-US" dirty="0" smtClean="0">
                <a:solidFill>
                  <a:srgbClr val="C00000"/>
                </a:solidFill>
              </a:rPr>
              <a:t>指令</a:t>
            </a:r>
            <a:r>
              <a:rPr lang="zh-CN" altLang="en-US" dirty="0"/>
              <a:t>来检测其相应的状态位</a:t>
            </a:r>
            <a:r>
              <a:rPr lang="zh-CN" altLang="en-US" dirty="0" smtClean="0"/>
              <a:t>。</a:t>
            </a:r>
            <a:endParaRPr lang="en-US" altLang="zh-CN" dirty="0" smtClean="0"/>
          </a:p>
          <a:p>
            <a:pPr lvl="1"/>
            <a:r>
              <a:rPr lang="zh-CN" altLang="en-US" dirty="0"/>
              <a:t>用</a:t>
            </a:r>
            <a:r>
              <a:rPr lang="en-US" altLang="zh-CN" dirty="0">
                <a:solidFill>
                  <a:srgbClr val="C00000"/>
                </a:solidFill>
              </a:rPr>
              <a:t>SAHF</a:t>
            </a:r>
            <a:r>
              <a:rPr lang="zh-CN" altLang="en-US" dirty="0">
                <a:solidFill>
                  <a:srgbClr val="C00000"/>
                </a:solidFill>
              </a:rPr>
              <a:t>指令</a:t>
            </a:r>
            <a:r>
              <a:rPr lang="zh-CN" altLang="en-US" dirty="0"/>
              <a:t>把</a:t>
            </a:r>
            <a:r>
              <a:rPr lang="en-US" altLang="zh-CN" dirty="0"/>
              <a:t>AX</a:t>
            </a:r>
            <a:r>
              <a:rPr lang="zh-CN" altLang="en-US" dirty="0"/>
              <a:t>的低字节传送给</a:t>
            </a:r>
            <a:r>
              <a:rPr lang="en-US" altLang="zh-CN" dirty="0"/>
              <a:t>CPU</a:t>
            </a:r>
            <a:r>
              <a:rPr lang="zh-CN" altLang="en-US" dirty="0"/>
              <a:t>的标志位寄存器，然后再用</a:t>
            </a:r>
            <a:r>
              <a:rPr lang="zh-CN" altLang="en-US" dirty="0">
                <a:solidFill>
                  <a:srgbClr val="C00000"/>
                </a:solidFill>
              </a:rPr>
              <a:t>条件转移指令</a:t>
            </a:r>
            <a:r>
              <a:rPr lang="zh-CN" altLang="en-US" dirty="0"/>
              <a:t>来完成相应的检测。 </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a:t>
            </a:r>
            <a:r>
              <a:rPr lang="zh-CN" altLang="en-US" dirty="0"/>
              <a:t>检测是否有“</a:t>
            </a:r>
            <a:r>
              <a:rPr lang="en-US" altLang="zh-CN" dirty="0"/>
              <a:t>0</a:t>
            </a:r>
            <a:r>
              <a:rPr lang="zh-CN" altLang="en-US" dirty="0"/>
              <a:t>作除数”的错误</a:t>
            </a:r>
            <a:r>
              <a:rPr lang="zh-CN" altLang="en-US" dirty="0" smtClean="0"/>
              <a:t>。</a:t>
            </a:r>
            <a:endParaRPr lang="en-US" altLang="zh-CN" dirty="0" smtClean="0"/>
          </a:p>
          <a:p>
            <a:pPr marL="457200" lvl="1" indent="0">
              <a:buNone/>
            </a:pPr>
            <a:endParaRPr lang="en-US" dirty="0" smtClean="0"/>
          </a:p>
          <a:p>
            <a:pPr marL="457200" lvl="1" indent="0">
              <a:buNone/>
            </a:pPr>
            <a:r>
              <a:rPr lang="en-US" dirty="0" smtClean="0"/>
              <a:t>FDIV  </a:t>
            </a:r>
            <a:r>
              <a:rPr lang="en-US" dirty="0"/>
              <a:t>DATA1</a:t>
            </a:r>
          </a:p>
          <a:p>
            <a:pPr marL="457200" lvl="1" indent="0">
              <a:buNone/>
            </a:pPr>
            <a:r>
              <a:rPr lang="en-US" dirty="0"/>
              <a:t>FSTSW </a:t>
            </a:r>
            <a:r>
              <a:rPr lang="en-US" dirty="0" smtClean="0"/>
              <a:t> AX </a:t>
            </a:r>
            <a:r>
              <a:rPr lang="en-US" dirty="0" smtClean="0">
                <a:solidFill>
                  <a:srgbClr val="008000"/>
                </a:solidFill>
              </a:rPr>
              <a:t>;</a:t>
            </a:r>
            <a:r>
              <a:rPr lang="zh-CN" altLang="en-US" dirty="0" smtClean="0">
                <a:solidFill>
                  <a:srgbClr val="008000"/>
                </a:solidFill>
              </a:rPr>
              <a:t>复制状态寄存器的内容到</a:t>
            </a:r>
            <a:r>
              <a:rPr lang="en-US" dirty="0" smtClean="0">
                <a:solidFill>
                  <a:srgbClr val="008000"/>
                </a:solidFill>
              </a:rPr>
              <a:t>AX</a:t>
            </a:r>
            <a:endParaRPr lang="en-US" dirty="0">
              <a:solidFill>
                <a:srgbClr val="008000"/>
              </a:solidFill>
            </a:endParaRPr>
          </a:p>
          <a:p>
            <a:pPr marL="457200" lvl="1" indent="0">
              <a:buNone/>
            </a:pPr>
            <a:r>
              <a:rPr lang="en-US" dirty="0"/>
              <a:t>TEST </a:t>
            </a:r>
            <a:r>
              <a:rPr lang="en-US" dirty="0" smtClean="0"/>
              <a:t> AX,  4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ZE</a:t>
            </a:r>
            <a:r>
              <a:rPr lang="zh-CN" altLang="en-US" dirty="0" smtClean="0">
                <a:solidFill>
                  <a:srgbClr val="008000"/>
                </a:solidFill>
              </a:rPr>
              <a:t>位</a:t>
            </a:r>
            <a:endParaRPr lang="en-US" dirty="0">
              <a:solidFill>
                <a:srgbClr val="008000"/>
              </a:solidFill>
            </a:endParaRPr>
          </a:p>
          <a:p>
            <a:pPr marL="457200" lvl="1" indent="0">
              <a:buNone/>
            </a:pPr>
            <a:r>
              <a:rPr lang="en-US" dirty="0"/>
              <a:t>JNZ DIVIDE_ERROR</a:t>
            </a:r>
          </a:p>
        </p:txBody>
      </p:sp>
    </p:spTree>
    <p:extLst>
      <p:ext uri="{BB962C8B-B14F-4D97-AF65-F5344CB8AC3E}">
        <p14:creationId xmlns:p14="http://schemas.microsoft.com/office/powerpoint/2010/main" val="65044351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 </a:t>
            </a:r>
            <a:r>
              <a:rPr lang="zh-CN" altLang="en-US" dirty="0"/>
              <a:t>检测是否有“非法操作数”的错误。 </a:t>
            </a:r>
            <a:endParaRPr lang="en-US" altLang="zh-CN" dirty="0"/>
          </a:p>
          <a:p>
            <a:pPr marL="457200" lvl="1" indent="0">
              <a:buNone/>
            </a:pPr>
            <a:endParaRPr lang="en-US" dirty="0" smtClean="0"/>
          </a:p>
          <a:p>
            <a:pPr marL="457200" lvl="1" indent="0">
              <a:buNone/>
            </a:pPr>
            <a:r>
              <a:rPr lang="en-US" dirty="0" smtClean="0"/>
              <a:t>FSQRT</a:t>
            </a:r>
            <a:endParaRPr lang="en-US" dirty="0"/>
          </a:p>
          <a:p>
            <a:pPr marL="457200" lvl="1" indent="0">
              <a:buNone/>
            </a:pPr>
            <a:r>
              <a:rPr lang="en-US" dirty="0" smtClean="0"/>
              <a:t>FSTSW  </a:t>
            </a:r>
            <a:r>
              <a:rPr lang="en-US" dirty="0"/>
              <a:t>AX</a:t>
            </a:r>
          </a:p>
          <a:p>
            <a:pPr marL="457200" lvl="1" indent="0">
              <a:buNone/>
            </a:pPr>
            <a:r>
              <a:rPr lang="en-US" dirty="0"/>
              <a:t>TEST </a:t>
            </a:r>
            <a:r>
              <a:rPr lang="en-US" dirty="0" smtClean="0"/>
              <a:t> AX,  1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IE</a:t>
            </a:r>
            <a:endParaRPr lang="en-US" dirty="0">
              <a:solidFill>
                <a:srgbClr val="008000"/>
              </a:solidFill>
            </a:endParaRPr>
          </a:p>
          <a:p>
            <a:pPr marL="457200" lvl="1" indent="0">
              <a:buNone/>
            </a:pPr>
            <a:r>
              <a:rPr lang="en-US" dirty="0"/>
              <a:t>JNZ </a:t>
            </a:r>
            <a:r>
              <a:rPr lang="en-US" dirty="0" smtClean="0"/>
              <a:t> FSQRT_ERROR</a:t>
            </a:r>
            <a:endParaRPr lang="en-US" dirty="0"/>
          </a:p>
          <a:p>
            <a:endParaRPr lang="en-US" dirty="0"/>
          </a:p>
        </p:txBody>
      </p:sp>
    </p:spTree>
    <p:extLst>
      <p:ext uri="{BB962C8B-B14F-4D97-AF65-F5344CB8AC3E}">
        <p14:creationId xmlns:p14="http://schemas.microsoft.com/office/powerpoint/2010/main" val="88600269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使用</a:t>
            </a:r>
            <a:r>
              <a:rPr lang="en-US" altLang="zh-CN" dirty="0" smtClean="0"/>
              <a:t>SAHF</a:t>
            </a:r>
            <a:r>
              <a:rPr lang="zh-CN" altLang="en-US" dirty="0" smtClean="0"/>
              <a:t>和条件转移指令。</a:t>
            </a:r>
            <a:endParaRPr lang="en-US" altLang="zh-CN" dirty="0" smtClean="0"/>
          </a:p>
          <a:p>
            <a:pPr lvl="1"/>
            <a:r>
              <a:rPr lang="zh-CN" altLang="en-US" dirty="0" smtClean="0">
                <a:solidFill>
                  <a:srgbClr val="CC00CC"/>
                </a:solidFill>
              </a:rPr>
              <a:t>注意：</a:t>
            </a:r>
            <a:r>
              <a:rPr lang="en-US" altLang="zh-CN" dirty="0" smtClean="0"/>
              <a:t>SAHF</a:t>
            </a:r>
            <a:r>
              <a:rPr lang="zh-CN" altLang="en-US" dirty="0" smtClean="0"/>
              <a:t>在</a:t>
            </a:r>
            <a:r>
              <a:rPr lang="en-US" altLang="zh-CN" dirty="0" smtClean="0"/>
              <a:t>64</a:t>
            </a:r>
            <a:r>
              <a:rPr lang="zh-CN" altLang="en-US" dirty="0" smtClean="0"/>
              <a:t>位模式下不起作用。</a:t>
            </a:r>
            <a:endParaRPr lang="en-US" altLang="zh-CN" dirty="0" smtClean="0"/>
          </a:p>
          <a:p>
            <a:pPr marL="457200" lvl="1" indent="0">
              <a:buNone/>
            </a:pPr>
            <a:endParaRPr lang="en-US" altLang="zh-CN" dirty="0" smtClean="0"/>
          </a:p>
          <a:p>
            <a:pPr marL="457200" lvl="1" indent="0">
              <a:buNone/>
            </a:pPr>
            <a:r>
              <a:rPr lang="en-US" altLang="zh-CN" dirty="0" smtClean="0"/>
              <a:t>FCOM  DATA1 </a:t>
            </a:r>
            <a:r>
              <a:rPr lang="en-US" altLang="zh-CN" dirty="0" smtClean="0">
                <a:solidFill>
                  <a:srgbClr val="008000"/>
                </a:solidFill>
              </a:rPr>
              <a:t>;</a:t>
            </a:r>
            <a:r>
              <a:rPr lang="zh-CN" altLang="en-US" dirty="0" smtClean="0">
                <a:solidFill>
                  <a:srgbClr val="008000"/>
                </a:solidFill>
              </a:rPr>
              <a:t>栈顶数据域</a:t>
            </a:r>
            <a:r>
              <a:rPr lang="en-US" altLang="zh-CN" dirty="0" smtClean="0">
                <a:solidFill>
                  <a:srgbClr val="008000"/>
                </a:solidFill>
              </a:rPr>
              <a:t>DATA1</a:t>
            </a:r>
            <a:r>
              <a:rPr lang="zh-CN" altLang="en-US" dirty="0" smtClean="0">
                <a:solidFill>
                  <a:srgbClr val="008000"/>
                </a:solidFill>
              </a:rPr>
              <a:t>比较</a:t>
            </a:r>
            <a:endParaRPr lang="en-US" altLang="zh-CN" dirty="0" smtClean="0">
              <a:solidFill>
                <a:srgbClr val="008000"/>
              </a:solidFill>
            </a:endParaRPr>
          </a:p>
          <a:p>
            <a:pPr marL="457200" lvl="1" indent="0">
              <a:buNone/>
            </a:pPr>
            <a:r>
              <a:rPr lang="en-US" altLang="zh-CN" dirty="0" smtClean="0"/>
              <a:t>FSTSW  AX</a:t>
            </a:r>
          </a:p>
          <a:p>
            <a:pPr marL="457200" lvl="1" indent="0">
              <a:buNone/>
            </a:pPr>
            <a:r>
              <a:rPr lang="en-US" altLang="zh-CN" dirty="0" smtClean="0"/>
              <a:t>SAHF </a:t>
            </a:r>
            <a:r>
              <a:rPr lang="en-US" altLang="zh-CN" dirty="0" smtClean="0">
                <a:solidFill>
                  <a:srgbClr val="008000"/>
                </a:solidFill>
              </a:rPr>
              <a:t>;</a:t>
            </a:r>
            <a:r>
              <a:rPr lang="zh-CN" altLang="en-US" dirty="0" smtClean="0">
                <a:solidFill>
                  <a:srgbClr val="008000"/>
                </a:solidFill>
              </a:rPr>
              <a:t>拷贝</a:t>
            </a:r>
            <a:r>
              <a:rPr lang="en-US" altLang="zh-CN" dirty="0" smtClean="0">
                <a:solidFill>
                  <a:srgbClr val="008000"/>
                </a:solidFill>
              </a:rPr>
              <a:t>AH</a:t>
            </a:r>
            <a:r>
              <a:rPr lang="zh-CN" altLang="en-US" dirty="0" smtClean="0">
                <a:solidFill>
                  <a:srgbClr val="008000"/>
                </a:solidFill>
              </a:rPr>
              <a:t>到标志寄存器</a:t>
            </a:r>
            <a:endParaRPr lang="en-US" altLang="zh-CN" dirty="0" smtClean="0">
              <a:solidFill>
                <a:srgbClr val="008000"/>
              </a:solidFill>
            </a:endParaRPr>
          </a:p>
          <a:p>
            <a:pPr marL="457200" lvl="1" indent="0">
              <a:buNone/>
            </a:pPr>
            <a:r>
              <a:rPr lang="en-US" altLang="zh-CN" dirty="0" smtClean="0"/>
              <a:t>JE  ST_EQUAL</a:t>
            </a:r>
          </a:p>
          <a:p>
            <a:pPr marL="457200" lvl="1" indent="0">
              <a:buNone/>
            </a:pPr>
            <a:r>
              <a:rPr lang="en-US" altLang="zh-CN" dirty="0" smtClean="0"/>
              <a:t>JB  ST_BELOW</a:t>
            </a:r>
          </a:p>
          <a:p>
            <a:pPr marL="457200" lvl="1" indent="0">
              <a:buNone/>
            </a:pPr>
            <a:r>
              <a:rPr lang="en-US" altLang="zh-CN" dirty="0" smtClean="0"/>
              <a:t>JA  ST_ABOVE</a:t>
            </a:r>
          </a:p>
        </p:txBody>
      </p:sp>
    </p:spTree>
    <p:extLst>
      <p:ext uri="{BB962C8B-B14F-4D97-AF65-F5344CB8AC3E}">
        <p14:creationId xmlns:p14="http://schemas.microsoft.com/office/powerpoint/2010/main" val="175836998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从状态寄存器到</a:t>
            </a:r>
            <a:r>
              <a:rPr lang="en-US" altLang="zh-CN" dirty="0" smtClean="0"/>
              <a:t>EFLAGS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34244"/>
            <a:ext cx="89249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2316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smtClean="0">
                <a:solidFill>
                  <a:srgbClr val="CC00CC"/>
                </a:solidFill>
              </a:rPr>
              <a:t>，</a:t>
            </a:r>
            <a:r>
              <a:rPr lang="zh-CN" altLang="en-US" dirty="0" smtClean="0"/>
              <a:t>在</a:t>
            </a:r>
            <a:r>
              <a:rPr lang="en-US" altLang="zh-CN" dirty="0" smtClean="0"/>
              <a:t>Pentium 4</a:t>
            </a:r>
            <a:r>
              <a:rPr lang="zh-CN" altLang="en-US" dirty="0" smtClean="0"/>
              <a:t>或</a:t>
            </a:r>
            <a:r>
              <a:rPr lang="en-US" altLang="zh-CN" dirty="0" smtClean="0"/>
              <a:t>Core2</a:t>
            </a:r>
            <a:r>
              <a:rPr lang="zh-CN" altLang="en-US" dirty="0" smtClean="0"/>
              <a:t>的</a:t>
            </a:r>
            <a:r>
              <a:rPr lang="en-US" altLang="zh-CN" dirty="0" smtClean="0"/>
              <a:t>64</a:t>
            </a:r>
            <a:r>
              <a:rPr lang="zh-CN" altLang="en-US" dirty="0" smtClean="0"/>
              <a:t>位模式下，用</a:t>
            </a:r>
            <a:r>
              <a:rPr lang="en-US" altLang="zh-CN" dirty="0" smtClean="0"/>
              <a:t>TEST</a:t>
            </a:r>
            <a:r>
              <a:rPr lang="zh-CN" altLang="en-US" dirty="0" smtClean="0"/>
              <a:t>指令来测试先决条件。</a:t>
            </a:r>
            <a:endParaRPr lang="en-US" altLang="zh-CN" dirty="0"/>
          </a:p>
          <a:p>
            <a:pPr marL="400050" lvl="1" indent="0">
              <a:buNone/>
            </a:pPr>
            <a:endParaRPr lang="en-US" dirty="0" smtClean="0"/>
          </a:p>
          <a:p>
            <a:pPr marL="400050" lvl="1" indent="0">
              <a:buNone/>
            </a:pPr>
            <a:r>
              <a:rPr lang="en-US" dirty="0" smtClean="0"/>
              <a:t>FCOM  DATA1</a:t>
            </a:r>
            <a:endParaRPr lang="en-US" dirty="0"/>
          </a:p>
          <a:p>
            <a:pPr marL="400050" lvl="1" indent="0">
              <a:buNone/>
            </a:pPr>
            <a:r>
              <a:rPr lang="en-US" dirty="0"/>
              <a:t>FSTSW </a:t>
            </a:r>
            <a:r>
              <a:rPr lang="en-US" dirty="0" smtClean="0"/>
              <a:t> AX </a:t>
            </a:r>
            <a:endParaRPr lang="en-US" dirty="0"/>
          </a:p>
          <a:p>
            <a:pPr marL="400050" lvl="1" indent="0">
              <a:buNone/>
            </a:pPr>
            <a:r>
              <a:rPr lang="en-US" dirty="0" smtClean="0"/>
              <a:t>TEST  AX,  100H</a:t>
            </a:r>
            <a:endParaRPr lang="en-US" dirty="0"/>
          </a:p>
          <a:p>
            <a:pPr marL="400050" lvl="1" indent="0">
              <a:buNone/>
            </a:pPr>
            <a:r>
              <a:rPr lang="en-US" dirty="0"/>
              <a:t>JNZ </a:t>
            </a:r>
            <a:r>
              <a:rPr lang="en-US" dirty="0" smtClean="0"/>
              <a:t> ST_BELOW</a:t>
            </a:r>
            <a:endParaRPr lang="en-US" dirty="0"/>
          </a:p>
          <a:p>
            <a:pPr marL="400050" lvl="1" indent="0">
              <a:buNone/>
            </a:pPr>
            <a:r>
              <a:rPr lang="en-US" dirty="0"/>
              <a:t>TEST </a:t>
            </a:r>
            <a:r>
              <a:rPr lang="en-US" dirty="0" smtClean="0"/>
              <a:t> AX,  4000H</a:t>
            </a:r>
            <a:endParaRPr lang="en-US" dirty="0"/>
          </a:p>
          <a:p>
            <a:pPr marL="400050" lvl="1" indent="0">
              <a:buNone/>
            </a:pPr>
            <a:r>
              <a:rPr lang="en-US" dirty="0" smtClean="0"/>
              <a:t>JNZ  </a:t>
            </a:r>
            <a:r>
              <a:rPr lang="en-US" dirty="0"/>
              <a:t>ST_EQUAL</a:t>
            </a:r>
          </a:p>
          <a:p>
            <a:pPr marL="400050" lvl="1" indent="0">
              <a:buNone/>
            </a:pPr>
            <a:r>
              <a:rPr lang="en-US" dirty="0"/>
              <a:t>JMP </a:t>
            </a:r>
            <a:r>
              <a:rPr lang="en-US" dirty="0" smtClean="0"/>
              <a:t> ST_ABOVE</a:t>
            </a:r>
            <a:endParaRPr lang="en-US" dirty="0"/>
          </a:p>
        </p:txBody>
      </p:sp>
    </p:spTree>
    <p:extLst>
      <p:ext uri="{BB962C8B-B14F-4D97-AF65-F5344CB8AC3E}">
        <p14:creationId xmlns:p14="http://schemas.microsoft.com/office/powerpoint/2010/main" val="60419662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962169"/>
            <a:ext cx="8712967" cy="810647"/>
          </a:xfrm>
        </p:spPr>
        <p:txBody>
          <a:bodyPr/>
          <a:lstStyle/>
          <a:p>
            <a:r>
              <a:rPr lang="zh-CN" altLang="en-US" sz="2400" dirty="0" smtClean="0">
                <a:solidFill>
                  <a:srgbClr val="C00000"/>
                </a:solidFill>
              </a:rPr>
              <a:t>控制寄存器</a:t>
            </a:r>
            <a:r>
              <a:rPr lang="zh-CN" altLang="en-US" sz="2400" dirty="0" smtClean="0"/>
              <a:t>包含精度控制、舍入控制和无穷大控制，以及屏蔽或不屏蔽状态寄存器最右边</a:t>
            </a:r>
            <a:r>
              <a:rPr lang="en-US" altLang="zh-CN" sz="2400" dirty="0" smtClean="0"/>
              <a:t>6</a:t>
            </a:r>
            <a:r>
              <a:rPr lang="zh-CN" altLang="en-US" sz="2400" dirty="0" smtClean="0"/>
              <a:t>位对应的异常。</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1375"/>
            <a:ext cx="7920880" cy="502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76674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多媒体扩展（</a:t>
            </a:r>
            <a:r>
              <a:rPr lang="en-US" dirty="0">
                <a:solidFill>
                  <a:srgbClr val="C00000"/>
                </a:solidFill>
              </a:rPr>
              <a:t>MMX）</a:t>
            </a:r>
            <a:r>
              <a:rPr lang="zh-CN" altLang="en-US" dirty="0"/>
              <a:t>与算术协处理器共享寄存器。</a:t>
            </a:r>
          </a:p>
          <a:p>
            <a:pPr lvl="1"/>
            <a:r>
              <a:rPr lang="en-US" dirty="0"/>
              <a:t>MMX</a:t>
            </a:r>
            <a:r>
              <a:rPr lang="zh-CN" altLang="en-US" dirty="0"/>
              <a:t>扩展是一种特殊的内部处理器，设计用于为外部多媒体设备高速执行指令。</a:t>
            </a:r>
          </a:p>
          <a:p>
            <a:endParaRPr lang="en-US" dirty="0" smtClean="0"/>
          </a:p>
          <a:p>
            <a:r>
              <a:rPr lang="en-US" dirty="0" smtClean="0">
                <a:solidFill>
                  <a:srgbClr val="C00000"/>
                </a:solidFill>
              </a:rPr>
              <a:t>SSE</a:t>
            </a:r>
            <a:r>
              <a:rPr lang="zh-CN" altLang="en-US" dirty="0" smtClean="0">
                <a:solidFill>
                  <a:srgbClr val="C00000"/>
                </a:solidFill>
              </a:rPr>
              <a:t>（</a:t>
            </a:r>
            <a:r>
              <a:rPr lang="en-US" altLang="zh-CN" dirty="0" smtClean="0">
                <a:solidFill>
                  <a:srgbClr val="C00000"/>
                </a:solidFill>
              </a:rPr>
              <a:t>S</a:t>
            </a:r>
            <a:r>
              <a:rPr lang="en-US" dirty="0" smtClean="0">
                <a:solidFill>
                  <a:srgbClr val="C00000"/>
                </a:solidFill>
              </a:rPr>
              <a:t>treaming </a:t>
            </a:r>
            <a:r>
              <a:rPr lang="en-US" dirty="0">
                <a:solidFill>
                  <a:srgbClr val="C00000"/>
                </a:solidFill>
              </a:rPr>
              <a:t>SIMD </a:t>
            </a:r>
            <a:r>
              <a:rPr lang="en-US" dirty="0" smtClean="0">
                <a:solidFill>
                  <a:srgbClr val="C00000"/>
                </a:solidFill>
              </a:rPr>
              <a:t>Extensions</a:t>
            </a:r>
            <a:r>
              <a:rPr lang="zh-CN" altLang="en-US" dirty="0" smtClean="0">
                <a:solidFill>
                  <a:srgbClr val="C00000"/>
                </a:solidFill>
              </a:rPr>
              <a:t>）：“</a:t>
            </a:r>
            <a:r>
              <a:rPr lang="zh-CN" altLang="en-US" dirty="0" smtClean="0">
                <a:solidFill>
                  <a:srgbClr val="CC00CC"/>
                </a:solidFill>
              </a:rPr>
              <a:t>与</a:t>
            </a:r>
            <a:r>
              <a:rPr lang="en-US" altLang="zh-CN" dirty="0">
                <a:solidFill>
                  <a:srgbClr val="CC00CC"/>
                </a:solidFill>
              </a:rPr>
              <a:t>MMX</a:t>
            </a:r>
            <a:r>
              <a:rPr lang="zh-CN" altLang="en-US" dirty="0">
                <a:solidFill>
                  <a:srgbClr val="CC00CC"/>
                </a:solidFill>
              </a:rPr>
              <a:t>指令类似，但</a:t>
            </a:r>
            <a:r>
              <a:rPr lang="zh-CN" altLang="en-US" dirty="0" smtClean="0">
                <a:solidFill>
                  <a:srgbClr val="CC00CC"/>
                </a:solidFill>
              </a:rPr>
              <a:t>作用于浮点数</a:t>
            </a:r>
            <a:r>
              <a:rPr lang="zh-CN" altLang="en-US" dirty="0">
                <a:solidFill>
                  <a:srgbClr val="CC00CC"/>
                </a:solidFill>
              </a:rPr>
              <a:t>（而不是整数</a:t>
            </a:r>
            <a:r>
              <a:rPr lang="zh-CN" altLang="en-US" dirty="0" smtClean="0">
                <a:solidFill>
                  <a:srgbClr val="CC00CC"/>
                </a:solidFill>
              </a:rPr>
              <a:t>）；</a:t>
            </a:r>
            <a:r>
              <a:rPr lang="en-US" altLang="zh-CN" dirty="0" smtClean="0">
                <a:solidFill>
                  <a:srgbClr val="CC00CC"/>
                </a:solidFill>
              </a:rPr>
              <a:t>SSE</a:t>
            </a:r>
            <a:r>
              <a:rPr lang="zh-CN" altLang="en-US" dirty="0" smtClean="0">
                <a:solidFill>
                  <a:srgbClr val="CC00CC"/>
                </a:solidFill>
              </a:rPr>
              <a:t>并不使用协处理器的寄存器空间”</a:t>
            </a:r>
            <a:r>
              <a:rPr lang="zh-CN" altLang="en-US" dirty="0" smtClean="0"/>
              <a:t>。</a:t>
            </a:r>
            <a:endParaRPr lang="en-US" altLang="zh-CN" dirty="0" smtClean="0"/>
          </a:p>
          <a:p>
            <a:pPr lvl="1"/>
            <a:r>
              <a:rPr lang="en-US" altLang="zh-CN" dirty="0" smtClean="0"/>
              <a:t>SSE</a:t>
            </a:r>
            <a:r>
              <a:rPr lang="zh-CN" altLang="en-US" dirty="0"/>
              <a:t>系列是</a:t>
            </a:r>
            <a:r>
              <a:rPr lang="en-US" altLang="zh-CN" dirty="0"/>
              <a:t>MMX</a:t>
            </a:r>
            <a:r>
              <a:rPr lang="zh-CN" altLang="en-US" dirty="0"/>
              <a:t>的超集，直到</a:t>
            </a:r>
            <a:r>
              <a:rPr lang="en-US" altLang="zh-CN" dirty="0"/>
              <a:t>SSE2</a:t>
            </a:r>
            <a:r>
              <a:rPr lang="zh-CN" altLang="en-US" dirty="0"/>
              <a:t>才跟</a:t>
            </a:r>
            <a:r>
              <a:rPr lang="en-US" altLang="zh-CN" dirty="0"/>
              <a:t>MMX</a:t>
            </a:r>
            <a:r>
              <a:rPr lang="zh-CN" altLang="en-US" dirty="0"/>
              <a:t>有本质的区别，添加了对</a:t>
            </a:r>
            <a:r>
              <a:rPr lang="en-US" altLang="zh-CN" dirty="0"/>
              <a:t>64</a:t>
            </a:r>
            <a:r>
              <a:rPr lang="zh-CN" altLang="en-US" dirty="0"/>
              <a:t>位双精度浮点数的支持，以及对整型数据的支持，也就是说这个指令集中所有的</a:t>
            </a:r>
            <a:r>
              <a:rPr lang="en-US" altLang="zh-CN" dirty="0"/>
              <a:t>MMX</a:t>
            </a:r>
            <a:r>
              <a:rPr lang="zh-CN" altLang="en-US" dirty="0"/>
              <a:t>指令都是多余的了，同时也避免了占用浮点数寄存器。</a:t>
            </a:r>
            <a:endParaRPr lang="en-US" dirty="0"/>
          </a:p>
        </p:txBody>
      </p:sp>
    </p:spTree>
    <p:extLst>
      <p:ext uri="{BB962C8B-B14F-4D97-AF65-F5344CB8AC3E}">
        <p14:creationId xmlns:p14="http://schemas.microsoft.com/office/powerpoint/2010/main" val="26881466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a:t>
            </a:r>
            <a:r>
              <a:rPr lang="zh-CN" altLang="en-US" dirty="0" smtClean="0"/>
              <a:t>寄存器</a:t>
            </a:r>
            <a:endParaRPr lang="zh-CN" altLang="en-US" dirty="0"/>
          </a:p>
        </p:txBody>
      </p:sp>
      <p:sp>
        <p:nvSpPr>
          <p:cNvPr id="3" name="内容占位符 2"/>
          <p:cNvSpPr>
            <a:spLocks noGrp="1"/>
          </p:cNvSpPr>
          <p:nvPr>
            <p:ph idx="1"/>
          </p:nvPr>
        </p:nvSpPr>
        <p:spPr/>
        <p:txBody>
          <a:bodyPr/>
          <a:lstStyle/>
          <a:p>
            <a:r>
              <a:rPr lang="en-US" sz="2400" dirty="0" smtClean="0">
                <a:solidFill>
                  <a:srgbClr val="C00000"/>
                </a:solidFill>
              </a:rPr>
              <a:t>IC</a:t>
            </a:r>
            <a:r>
              <a:rPr lang="zh-CN" altLang="en-US" sz="2400" dirty="0" smtClean="0">
                <a:solidFill>
                  <a:srgbClr val="C00000"/>
                </a:solidFill>
              </a:rPr>
              <a:t>：</a:t>
            </a:r>
            <a:r>
              <a:rPr lang="zh-CN" altLang="en-US" sz="2400" dirty="0" smtClean="0"/>
              <a:t>无穷大控制，</a:t>
            </a:r>
            <a:r>
              <a:rPr lang="en-US" altLang="zh-CN" sz="2400" dirty="0" smtClean="0"/>
              <a:t>infinity control</a:t>
            </a:r>
            <a:r>
              <a:rPr lang="zh-CN" altLang="en-US" sz="2400" dirty="0" smtClean="0"/>
              <a:t>，选择是仿射无穷大还是投射无穷大。仿射允许正无穷大和负无穷大，而投射则假定无穷大为无符号数。</a:t>
            </a:r>
            <a:endParaRPr lang="en-US" altLang="zh-CN" sz="2400" dirty="0" smtClean="0"/>
          </a:p>
          <a:p>
            <a:pPr lvl="1"/>
            <a:r>
              <a:rPr lang="en-US" sz="2400" dirty="0" smtClean="0"/>
              <a:t>80287</a:t>
            </a:r>
            <a:r>
              <a:rPr lang="zh-CN" altLang="en-US" sz="2400" dirty="0" smtClean="0"/>
              <a:t>使用；</a:t>
            </a:r>
            <a:r>
              <a:rPr lang="en-US" altLang="zh-CN" sz="2400" dirty="0" smtClean="0"/>
              <a:t>80387</a:t>
            </a:r>
            <a:r>
              <a:rPr lang="zh-CN" altLang="en-US" sz="2400" dirty="0" smtClean="0"/>
              <a:t>以后没有意义。</a:t>
            </a:r>
            <a:endParaRPr lang="en-US" sz="2400" dirty="0" smtClean="0"/>
          </a:p>
          <a:p>
            <a:endParaRPr lang="en-US" sz="2400" dirty="0" smtClean="0">
              <a:solidFill>
                <a:srgbClr val="C00000"/>
              </a:solidFill>
            </a:endParaRPr>
          </a:p>
          <a:p>
            <a:r>
              <a:rPr lang="en-US" sz="2400" dirty="0" smtClean="0">
                <a:solidFill>
                  <a:srgbClr val="C00000"/>
                </a:solidFill>
              </a:rPr>
              <a:t>RC</a:t>
            </a:r>
            <a:r>
              <a:rPr lang="zh-CN" altLang="en-US" sz="2400" dirty="0" smtClean="0">
                <a:solidFill>
                  <a:srgbClr val="C00000"/>
                </a:solidFill>
              </a:rPr>
              <a:t>：</a:t>
            </a:r>
            <a:r>
              <a:rPr lang="zh-CN" altLang="en-US" sz="2400" dirty="0" smtClean="0"/>
              <a:t>舍入控制，</a:t>
            </a:r>
            <a:r>
              <a:rPr lang="en-US" altLang="zh-CN" sz="2400" dirty="0" smtClean="0"/>
              <a:t>rounding control</a:t>
            </a:r>
            <a:r>
              <a:rPr lang="zh-CN" altLang="en-US" sz="2400" dirty="0" smtClean="0"/>
              <a:t>，确定舍入的类型。</a:t>
            </a:r>
            <a:endParaRPr lang="en-US" sz="2400" dirty="0" smtClean="0"/>
          </a:p>
          <a:p>
            <a:endParaRPr lang="en-US" sz="2400" dirty="0" smtClean="0">
              <a:solidFill>
                <a:srgbClr val="C00000"/>
              </a:solidFill>
            </a:endParaRPr>
          </a:p>
          <a:p>
            <a:r>
              <a:rPr lang="en-US" sz="2400" dirty="0" smtClean="0">
                <a:solidFill>
                  <a:srgbClr val="C00000"/>
                </a:solidFill>
              </a:rPr>
              <a:t>PC</a:t>
            </a:r>
            <a:r>
              <a:rPr lang="zh-CN" altLang="en-US" sz="2400" dirty="0" smtClean="0">
                <a:solidFill>
                  <a:srgbClr val="C00000"/>
                </a:solidFill>
              </a:rPr>
              <a:t>：</a:t>
            </a:r>
            <a:r>
              <a:rPr lang="zh-CN" altLang="en-US" sz="2400" dirty="0" smtClean="0"/>
              <a:t>精度控制，</a:t>
            </a:r>
            <a:r>
              <a:rPr lang="en-US" altLang="zh-CN" sz="2400" dirty="0" smtClean="0"/>
              <a:t>precision control</a:t>
            </a:r>
            <a:r>
              <a:rPr lang="zh-CN" altLang="en-US" sz="2400" dirty="0" smtClean="0"/>
              <a:t>，设置结果的精度。</a:t>
            </a:r>
            <a:endParaRPr lang="en-US" sz="2400" dirty="0" smtClean="0"/>
          </a:p>
          <a:p>
            <a:endParaRPr lang="en-US" sz="2400" dirty="0" smtClean="0">
              <a:solidFill>
                <a:srgbClr val="C00000"/>
              </a:solidFill>
            </a:endParaRPr>
          </a:p>
          <a:p>
            <a:r>
              <a:rPr lang="en-US" sz="2400" dirty="0" smtClean="0">
                <a:solidFill>
                  <a:srgbClr val="C00000"/>
                </a:solidFill>
              </a:rPr>
              <a:t>Exception Masks</a:t>
            </a:r>
            <a:r>
              <a:rPr lang="zh-CN" altLang="en-US" sz="2400" dirty="0" smtClean="0">
                <a:solidFill>
                  <a:srgbClr val="C00000"/>
                </a:solidFill>
              </a:rPr>
              <a:t>：</a:t>
            </a:r>
            <a:r>
              <a:rPr lang="zh-CN" altLang="en-US" sz="2400" dirty="0" smtClean="0"/>
              <a:t>异常屏蔽，决定异常错误是否影响状态寄存器的错误位。</a:t>
            </a:r>
            <a:endParaRPr lang="en-US" altLang="zh-CN" sz="2400" dirty="0" smtClean="0"/>
          </a:p>
          <a:p>
            <a:pPr lvl="1"/>
            <a:endParaRPr lang="en-US" sz="2400" dirty="0"/>
          </a:p>
          <a:p>
            <a:r>
              <a:rPr lang="en-US" sz="2400" dirty="0" smtClean="0">
                <a:solidFill>
                  <a:srgbClr val="0000CC"/>
                </a:solidFill>
              </a:rPr>
              <a:t>FLDCW</a:t>
            </a:r>
            <a:r>
              <a:rPr lang="zh-CN" altLang="en-US" sz="2400" dirty="0" smtClean="0"/>
              <a:t>指令用于给控制寄存器赋值。</a:t>
            </a:r>
            <a:endParaRPr lang="en-US" sz="2400"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a:solidFill>
                  <a:srgbClr val="C00000"/>
                </a:solidFill>
              </a:rPr>
              <a:t>RC</a:t>
            </a:r>
            <a:r>
              <a:rPr lang="zh-CN" altLang="en-US" dirty="0">
                <a:solidFill>
                  <a:srgbClr val="C00000"/>
                </a:solidFill>
              </a:rPr>
              <a:t>：</a:t>
            </a:r>
            <a:r>
              <a:rPr lang="zh-CN" altLang="en-US" dirty="0"/>
              <a:t>舍入控制</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772816"/>
            <a:ext cx="903649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2391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标记寄存器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00000"/>
                </a:solidFill>
              </a:rPr>
              <a:t>标记寄存器：</a:t>
            </a:r>
            <a:r>
              <a:rPr lang="zh-CN" altLang="en-US" dirty="0" smtClean="0"/>
              <a:t>表明协处理器堆栈中每个单元的内容。</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799752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79512" y="4725144"/>
            <a:ext cx="871296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t>通过程序查看标记寄存器的唯一方法是使用</a:t>
            </a:r>
            <a:r>
              <a:rPr lang="en-US" altLang="zh-CN" dirty="0" smtClean="0">
                <a:solidFill>
                  <a:srgbClr val="0000CC"/>
                </a:solidFill>
              </a:rPr>
              <a:t>FSTENV</a:t>
            </a:r>
            <a:r>
              <a:rPr lang="zh-CN" altLang="en-US" dirty="0" smtClean="0"/>
              <a:t>、</a:t>
            </a:r>
            <a:r>
              <a:rPr lang="en-US" altLang="zh-CN" dirty="0" smtClean="0">
                <a:solidFill>
                  <a:srgbClr val="0000CC"/>
                </a:solidFill>
              </a:rPr>
              <a:t>FSAVE</a:t>
            </a:r>
            <a:r>
              <a:rPr lang="zh-CN" altLang="en-US" dirty="0" smtClean="0"/>
              <a:t>或</a:t>
            </a:r>
            <a:r>
              <a:rPr lang="en-US" altLang="zh-CN" dirty="0" smtClean="0">
                <a:solidFill>
                  <a:srgbClr val="0000CC"/>
                </a:solidFill>
              </a:rPr>
              <a:t>FRSTOR</a:t>
            </a:r>
            <a:r>
              <a:rPr lang="zh-CN" altLang="en-US" dirty="0" smtClean="0"/>
              <a:t>指令存储协处理器操作环境。</a:t>
            </a:r>
            <a:endParaRPr lang="en-US" dirty="0"/>
          </a:p>
        </p:txBody>
      </p:sp>
    </p:spTree>
    <p:extLst>
      <p:ext uri="{BB962C8B-B14F-4D97-AF65-F5344CB8AC3E}">
        <p14:creationId xmlns:p14="http://schemas.microsoft.com/office/powerpoint/2010/main" val="502660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solidFill>
                  <a:srgbClr val="C00000"/>
                </a:solidFill>
              </a:rPr>
              <a:t>指令系统</a:t>
            </a:r>
            <a:endParaRPr lang="en-US" altLang="zh-CN" dirty="0" smtClean="0">
              <a:solidFill>
                <a:srgbClr val="C00000"/>
              </a:solidFill>
            </a:endParaRPr>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可以执行超过</a:t>
            </a:r>
            <a:r>
              <a:rPr lang="en-US" altLang="zh-CN" dirty="0"/>
              <a:t>68</a:t>
            </a:r>
            <a:r>
              <a:rPr lang="zh-CN" altLang="en-US" dirty="0"/>
              <a:t>条不同的指令。</a:t>
            </a:r>
          </a:p>
          <a:p>
            <a:endParaRPr lang="en-US" altLang="zh-CN" dirty="0" smtClean="0"/>
          </a:p>
          <a:p>
            <a:r>
              <a:rPr lang="zh-CN" altLang="en-US" dirty="0" smtClean="0"/>
              <a:t>一旦协处理器指令要访问内存，则微处理器</a:t>
            </a:r>
            <a:r>
              <a:rPr lang="zh-CN" altLang="en-US" dirty="0" smtClean="0">
                <a:solidFill>
                  <a:srgbClr val="CC00CC"/>
                </a:solidFill>
              </a:rPr>
              <a:t>自动</a:t>
            </a:r>
            <a:r>
              <a:rPr lang="zh-CN" altLang="en-US" dirty="0" smtClean="0"/>
              <a:t>给指令产生内存地址。</a:t>
            </a:r>
            <a:endParaRPr lang="en-US" altLang="zh-CN" dirty="0" smtClean="0"/>
          </a:p>
          <a:p>
            <a:pPr lvl="1"/>
            <a:r>
              <a:rPr lang="zh-CN" altLang="en-US" dirty="0" smtClean="0">
                <a:solidFill>
                  <a:srgbClr val="0000CC"/>
                </a:solidFill>
              </a:rPr>
              <a:t>协处理器</a:t>
            </a:r>
            <a:r>
              <a:rPr lang="zh-CN" altLang="en-US" dirty="0" smtClean="0"/>
              <a:t>在协处理器指令期间使用数据总线传送数据。</a:t>
            </a:r>
            <a:endParaRPr lang="en-US" altLang="zh-CN" dirty="0" smtClean="0"/>
          </a:p>
          <a:p>
            <a:pPr lvl="1"/>
            <a:r>
              <a:rPr lang="zh-CN" altLang="en-US" dirty="0" smtClean="0">
                <a:solidFill>
                  <a:srgbClr val="0000CC"/>
                </a:solidFill>
              </a:rPr>
              <a:t>微处理器</a:t>
            </a:r>
            <a:r>
              <a:rPr lang="zh-CN" altLang="en-US" dirty="0" smtClean="0"/>
              <a:t>在常规指令</a:t>
            </a:r>
            <a:r>
              <a:rPr lang="zh-CN" altLang="en-US" dirty="0"/>
              <a:t>期间使用数据总线传送数据。</a:t>
            </a:r>
            <a:endParaRPr lang="en-US" altLang="zh-CN" dirty="0"/>
          </a:p>
          <a:p>
            <a:pPr lvl="1"/>
            <a:endParaRPr lang="en-US" altLang="zh-CN" dirty="0"/>
          </a:p>
          <a:p>
            <a:r>
              <a:rPr lang="zh-CN" altLang="en-US" dirty="0" smtClean="0"/>
              <a:t>协处理器使用微处理器的</a:t>
            </a:r>
            <a:r>
              <a:rPr lang="zh-CN" altLang="en-US" dirty="0" smtClean="0">
                <a:solidFill>
                  <a:srgbClr val="0000CC"/>
                </a:solidFill>
              </a:rPr>
              <a:t>存储器寻址方式</a:t>
            </a:r>
            <a:r>
              <a:rPr lang="zh-CN" altLang="en-US" dirty="0" smtClean="0"/>
              <a:t>。</a:t>
            </a:r>
            <a:endParaRPr lang="en-US" dirty="0"/>
          </a:p>
        </p:txBody>
      </p:sp>
    </p:spTree>
    <p:extLst>
      <p:ext uri="{BB962C8B-B14F-4D97-AF65-F5344CB8AC3E}">
        <p14:creationId xmlns:p14="http://schemas.microsoft.com/office/powerpoint/2010/main" val="24514392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数据传送指令</a:t>
            </a:r>
            <a:endParaRPr lang="en-US" altLang="zh-CN" dirty="0" smtClean="0">
              <a:solidFill>
                <a:srgbClr val="C00000"/>
              </a:solidFill>
            </a:endParaRPr>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069091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浮点数传送</a:t>
            </a:r>
            <a:endParaRPr lang="en-US" altLang="zh-CN" dirty="0" smtClean="0">
              <a:solidFill>
                <a:srgbClr val="C00000"/>
              </a:solidFill>
            </a:endParaRPr>
          </a:p>
          <a:p>
            <a:pPr lvl="1"/>
            <a:r>
              <a:rPr lang="en-US" altLang="zh-CN" dirty="0" smtClean="0"/>
              <a:t>FLD, FST, FSTP, FXCH</a:t>
            </a:r>
          </a:p>
          <a:p>
            <a:r>
              <a:rPr lang="zh-CN" altLang="en-US" dirty="0" smtClean="0">
                <a:solidFill>
                  <a:srgbClr val="C00000"/>
                </a:solidFill>
              </a:rPr>
              <a:t>带符号整数传送</a:t>
            </a:r>
            <a:endParaRPr lang="en-US" altLang="zh-CN" dirty="0" smtClean="0">
              <a:solidFill>
                <a:srgbClr val="C00000"/>
              </a:solidFill>
            </a:endParaRPr>
          </a:p>
          <a:p>
            <a:pPr lvl="1"/>
            <a:r>
              <a:rPr lang="en-US" altLang="zh-CN" dirty="0" smtClean="0"/>
              <a:t>FILD, FIST, FISTP</a:t>
            </a:r>
          </a:p>
          <a:p>
            <a:r>
              <a:rPr lang="en-US" dirty="0" smtClean="0">
                <a:solidFill>
                  <a:srgbClr val="C00000"/>
                </a:solidFill>
              </a:rPr>
              <a:t>BCD</a:t>
            </a:r>
            <a:r>
              <a:rPr lang="zh-CN" altLang="en-US" dirty="0" smtClean="0">
                <a:solidFill>
                  <a:srgbClr val="C00000"/>
                </a:solidFill>
              </a:rPr>
              <a:t>数据传送</a:t>
            </a:r>
            <a:endParaRPr lang="en-US" altLang="zh-CN" dirty="0" smtClean="0">
              <a:solidFill>
                <a:srgbClr val="C00000"/>
              </a:solidFill>
            </a:endParaRPr>
          </a:p>
          <a:p>
            <a:pPr lvl="1"/>
            <a:r>
              <a:rPr lang="en-US" altLang="zh-CN" dirty="0" smtClean="0"/>
              <a:t>FBLD, FBSTP</a:t>
            </a:r>
          </a:p>
          <a:p>
            <a:pPr lvl="1"/>
            <a:endParaRPr lang="en-US" altLang="zh-CN" dirty="0" smtClean="0"/>
          </a:p>
          <a:p>
            <a:r>
              <a:rPr lang="zh-CN" altLang="en-US" dirty="0" smtClean="0"/>
              <a:t>数据只有在</a:t>
            </a:r>
            <a:r>
              <a:rPr lang="zh-CN" altLang="en-US" dirty="0" smtClean="0">
                <a:solidFill>
                  <a:srgbClr val="0000CC"/>
                </a:solidFill>
              </a:rPr>
              <a:t>内存</a:t>
            </a:r>
            <a:r>
              <a:rPr lang="zh-CN" altLang="en-US" dirty="0" smtClean="0"/>
              <a:t>中才以</a:t>
            </a:r>
            <a:r>
              <a:rPr lang="zh-CN" altLang="en-US" dirty="0" smtClean="0">
                <a:solidFill>
                  <a:srgbClr val="0000CC"/>
                </a:solidFill>
              </a:rPr>
              <a:t>带符号整数</a:t>
            </a:r>
            <a:r>
              <a:rPr lang="zh-CN" altLang="en-US" dirty="0" smtClean="0"/>
              <a:t>形式或</a:t>
            </a:r>
            <a:r>
              <a:rPr lang="en-US" altLang="zh-CN" dirty="0" smtClean="0">
                <a:solidFill>
                  <a:srgbClr val="0000CC"/>
                </a:solidFill>
              </a:rPr>
              <a:t>BCD</a:t>
            </a:r>
            <a:r>
              <a:rPr lang="zh-CN" altLang="en-US" dirty="0" smtClean="0">
                <a:solidFill>
                  <a:srgbClr val="0000CC"/>
                </a:solidFill>
              </a:rPr>
              <a:t>数</a:t>
            </a:r>
            <a:r>
              <a:rPr lang="zh-CN" altLang="en-US" dirty="0" smtClean="0"/>
              <a:t>形式出现。</a:t>
            </a:r>
            <a:endParaRPr lang="en-US" altLang="zh-CN" dirty="0" smtClean="0"/>
          </a:p>
          <a:p>
            <a:r>
              <a:rPr lang="zh-CN" altLang="en-US" dirty="0" smtClean="0"/>
              <a:t>在</a:t>
            </a:r>
            <a:r>
              <a:rPr lang="zh-CN" altLang="en-US" dirty="0" smtClean="0">
                <a:solidFill>
                  <a:srgbClr val="0000CC"/>
                </a:solidFill>
              </a:rPr>
              <a:t>协处理器内部</a:t>
            </a:r>
            <a:r>
              <a:rPr lang="zh-CN" altLang="en-US" dirty="0" smtClean="0"/>
              <a:t>，数据总是以</a:t>
            </a:r>
            <a:r>
              <a:rPr lang="en-US" altLang="zh-CN" dirty="0" smtClean="0">
                <a:solidFill>
                  <a:srgbClr val="0000CC"/>
                </a:solidFill>
              </a:rPr>
              <a:t>80</a:t>
            </a:r>
            <a:r>
              <a:rPr lang="zh-CN" altLang="en-US" dirty="0" smtClean="0">
                <a:solidFill>
                  <a:srgbClr val="0000CC"/>
                </a:solidFill>
              </a:rPr>
              <a:t>位扩展精度浮点数</a:t>
            </a:r>
            <a:r>
              <a:rPr lang="zh-CN" altLang="en-US" dirty="0" smtClean="0"/>
              <a:t>形式出现。</a:t>
            </a:r>
            <a:endParaRPr lang="en-US" dirty="0"/>
          </a:p>
        </p:txBody>
      </p:sp>
    </p:spTree>
    <p:extLst>
      <p:ext uri="{BB962C8B-B14F-4D97-AF65-F5344CB8AC3E}">
        <p14:creationId xmlns:p14="http://schemas.microsoft.com/office/powerpoint/2010/main" val="531350655"/>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FLD</a:t>
            </a:r>
            <a:r>
              <a:rPr lang="zh-CN" altLang="en-US" dirty="0" smtClean="0">
                <a:solidFill>
                  <a:srgbClr val="C00000"/>
                </a:solidFill>
              </a:rPr>
              <a:t>：</a:t>
            </a:r>
            <a:r>
              <a:rPr lang="zh-CN" altLang="en-US" dirty="0" smtClean="0"/>
              <a:t>将内存浮点数据装入由</a:t>
            </a:r>
            <a:r>
              <a:rPr lang="en-US" altLang="zh-CN" dirty="0" smtClean="0"/>
              <a:t>ST</a:t>
            </a:r>
            <a:r>
              <a:rPr lang="zh-CN" altLang="en-US" dirty="0" smtClean="0"/>
              <a:t>指向的内部栈顶。</a:t>
            </a:r>
            <a:endParaRPr lang="en-US" altLang="zh-CN" dirty="0" smtClean="0"/>
          </a:p>
          <a:p>
            <a:pPr lvl="1"/>
            <a:r>
              <a:rPr lang="zh-CN" altLang="en-US" dirty="0" smtClean="0"/>
              <a:t>该指令先将</a:t>
            </a:r>
            <a:r>
              <a:rPr lang="zh-CN" altLang="en-US" dirty="0">
                <a:solidFill>
                  <a:srgbClr val="0000CC"/>
                </a:solidFill>
              </a:rPr>
              <a:t>堆栈指针减</a:t>
            </a:r>
            <a:r>
              <a:rPr lang="en-US" altLang="zh-CN" dirty="0" smtClean="0">
                <a:solidFill>
                  <a:srgbClr val="0000CC"/>
                </a:solidFill>
              </a:rPr>
              <a:t>1</a:t>
            </a:r>
            <a:r>
              <a:rPr lang="zh-CN" altLang="en-US" dirty="0" smtClean="0"/>
              <a:t>，然后将</a:t>
            </a:r>
            <a:r>
              <a:rPr lang="zh-CN" altLang="en-US" dirty="0">
                <a:solidFill>
                  <a:srgbClr val="0000CC"/>
                </a:solidFill>
              </a:rPr>
              <a:t>数据存储在栈顶</a:t>
            </a:r>
            <a:r>
              <a:rPr lang="zh-CN" altLang="en-US" dirty="0" smtClean="0"/>
              <a:t>。</a:t>
            </a:r>
            <a:endParaRPr lang="en-US" altLang="zh-CN" dirty="0" smtClean="0"/>
          </a:p>
          <a:p>
            <a:pPr lvl="1"/>
            <a:r>
              <a:rPr lang="zh-CN" altLang="en-US" dirty="0" smtClean="0"/>
              <a:t>装入栈顶的数据来自于任何</a:t>
            </a:r>
            <a:r>
              <a:rPr lang="zh-CN" altLang="en-US" dirty="0" smtClean="0">
                <a:solidFill>
                  <a:srgbClr val="0000CC"/>
                </a:solidFill>
              </a:rPr>
              <a:t>存储单元</a:t>
            </a:r>
            <a:r>
              <a:rPr lang="zh-CN" altLang="en-US" dirty="0" smtClean="0"/>
              <a:t>，或来自于协处理器的</a:t>
            </a:r>
            <a:r>
              <a:rPr lang="zh-CN" altLang="en-US" dirty="0"/>
              <a:t>另一个</a:t>
            </a:r>
            <a:r>
              <a:rPr lang="zh-CN" altLang="en-US" dirty="0" smtClean="0">
                <a:solidFill>
                  <a:srgbClr val="0000CC"/>
                </a:solidFill>
              </a:rPr>
              <a:t>寄存器</a:t>
            </a:r>
            <a:r>
              <a:rPr lang="zh-CN" altLang="en-US" dirty="0" smtClean="0"/>
              <a:t>。</a:t>
            </a:r>
            <a:endParaRPr lang="en-US" altLang="zh-CN" dirty="0" smtClean="0"/>
          </a:p>
          <a:p>
            <a:pPr lvl="1"/>
            <a:r>
              <a:rPr lang="zh-CN" altLang="en-US" dirty="0" smtClean="0">
                <a:solidFill>
                  <a:srgbClr val="0000CC"/>
                </a:solidFill>
              </a:rPr>
              <a:t>传送数据的长度</a:t>
            </a:r>
            <a:r>
              <a:rPr lang="zh-CN" altLang="en-US" dirty="0" smtClean="0"/>
              <a:t>自动由汇编程序通过伪指令决定，如</a:t>
            </a:r>
            <a:r>
              <a:rPr lang="en-US" altLang="zh-CN" dirty="0" smtClean="0"/>
              <a:t>DD</a:t>
            </a:r>
            <a:r>
              <a:rPr lang="zh-CN" altLang="en-US" dirty="0" smtClean="0"/>
              <a:t>或</a:t>
            </a:r>
            <a:r>
              <a:rPr lang="en-US" altLang="zh-CN" dirty="0" smtClean="0"/>
              <a:t>REAL4</a:t>
            </a:r>
            <a:r>
              <a:rPr lang="zh-CN" altLang="en-US" dirty="0" smtClean="0"/>
              <a:t>表示单精度数据，</a:t>
            </a:r>
            <a:r>
              <a:rPr lang="en-US" altLang="zh-CN" dirty="0" smtClean="0"/>
              <a:t>DQ</a:t>
            </a:r>
            <a:r>
              <a:rPr lang="zh-CN" altLang="en-US" dirty="0" smtClean="0"/>
              <a:t>或</a:t>
            </a:r>
            <a:r>
              <a:rPr lang="en-US" altLang="zh-CN" dirty="0" smtClean="0"/>
              <a:t>REAL8</a:t>
            </a:r>
            <a:r>
              <a:rPr lang="zh-CN" altLang="en-US" dirty="0" smtClean="0"/>
              <a:t>表示双精度数据，而</a:t>
            </a:r>
            <a:r>
              <a:rPr lang="en-US" altLang="zh-CN" dirty="0" smtClean="0"/>
              <a:t>DT</a:t>
            </a:r>
            <a:r>
              <a:rPr lang="zh-CN" altLang="en-US" dirty="0" smtClean="0"/>
              <a:t>或</a:t>
            </a:r>
            <a:r>
              <a:rPr lang="en-US" altLang="zh-CN" dirty="0" smtClean="0"/>
              <a:t>REAL10</a:t>
            </a:r>
            <a:r>
              <a:rPr lang="zh-CN" altLang="en-US" dirty="0" smtClean="0"/>
              <a:t>表示扩展精度数据。</a:t>
            </a:r>
            <a:endParaRPr lang="en-US" altLang="zh-CN" dirty="0" smtClean="0"/>
          </a:p>
          <a:p>
            <a:endParaRPr lang="en-US" altLang="zh-CN" dirty="0" smtClean="0"/>
          </a:p>
          <a:p>
            <a:r>
              <a:rPr lang="zh-CN" altLang="en-US" dirty="0" smtClean="0"/>
              <a:t>当协处理器复位或初始化时，栈顶为寄存器</a:t>
            </a:r>
            <a:r>
              <a:rPr lang="en-US" altLang="zh-CN" dirty="0" smtClean="0"/>
              <a:t>0</a:t>
            </a:r>
            <a:r>
              <a:rPr lang="zh-CN" altLang="en-US" dirty="0" smtClean="0"/>
              <a:t>。</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a:xfrm>
            <a:off x="179512" y="1052737"/>
            <a:ext cx="8712967" cy="2088232"/>
          </a:xfrm>
        </p:spPr>
        <p:txBody>
          <a:bodyPr/>
          <a:lstStyle/>
          <a:p>
            <a:r>
              <a:rPr lang="zh-CN" altLang="en-US" dirty="0" smtClean="0">
                <a:solidFill>
                  <a:srgbClr val="CC00CC"/>
                </a:solidFill>
              </a:rPr>
              <a:t>例，</a:t>
            </a:r>
            <a:r>
              <a:rPr lang="en-US" altLang="zh-CN" dirty="0" smtClean="0"/>
              <a:t>FLD  ST(2)</a:t>
            </a:r>
          </a:p>
          <a:p>
            <a:pPr lvl="1"/>
            <a:r>
              <a:rPr lang="zh-CN" altLang="en-US" dirty="0" smtClean="0"/>
              <a:t>将寄存器</a:t>
            </a:r>
            <a:r>
              <a:rPr lang="en-US" altLang="zh-CN" dirty="0" smtClean="0"/>
              <a:t>ST(2)</a:t>
            </a:r>
            <a:r>
              <a:rPr lang="zh-CN" altLang="en-US" dirty="0" smtClean="0"/>
              <a:t>中的内容复制到栈顶。</a:t>
            </a:r>
            <a:endParaRPr lang="en-US" altLang="zh-CN" dirty="0" smtClean="0"/>
          </a:p>
          <a:p>
            <a:r>
              <a:rPr lang="zh-CN" altLang="en-US" dirty="0" smtClean="0">
                <a:solidFill>
                  <a:srgbClr val="CC00CC"/>
                </a:solidFill>
              </a:rPr>
              <a:t>例，</a:t>
            </a:r>
            <a:r>
              <a:rPr lang="en-US" altLang="zh-CN" dirty="0" smtClean="0"/>
              <a:t>FLD  DATA7</a:t>
            </a:r>
          </a:p>
          <a:p>
            <a:pPr lvl="1"/>
            <a:r>
              <a:rPr lang="zh-CN" altLang="en-US" dirty="0" smtClean="0"/>
              <a:t>将</a:t>
            </a:r>
            <a:r>
              <a:rPr lang="en-US" altLang="zh-CN" dirty="0" smtClean="0"/>
              <a:t>DATA7</a:t>
            </a:r>
            <a:r>
              <a:rPr lang="zh-CN" altLang="en-US" dirty="0" smtClean="0"/>
              <a:t>的内容复制到栈顶。</a:t>
            </a:r>
            <a:endParaRPr lang="en-US" altLang="zh-CN" dirty="0" smtClean="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7"/>
            <a:ext cx="5472113"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327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FST</a:t>
            </a:r>
            <a:r>
              <a:rPr lang="zh-CN" altLang="en-US" dirty="0" smtClean="0">
                <a:solidFill>
                  <a:srgbClr val="C00000"/>
                </a:solidFill>
              </a:rPr>
              <a:t>：</a:t>
            </a:r>
            <a:r>
              <a:rPr lang="zh-CN" altLang="en-US" dirty="0" smtClean="0"/>
              <a:t>将栈顶的内容</a:t>
            </a:r>
            <a:r>
              <a:rPr lang="zh-CN" altLang="en-US" dirty="0" smtClean="0">
                <a:solidFill>
                  <a:srgbClr val="0000CC"/>
                </a:solidFill>
              </a:rPr>
              <a:t>复制</a:t>
            </a:r>
            <a:r>
              <a:rPr lang="zh-CN" altLang="en-US" dirty="0" smtClean="0"/>
              <a:t>到存储单元或由操作数指示的协处理器寄存器中。</a:t>
            </a:r>
            <a:endParaRPr lang="en-US" altLang="zh-CN" dirty="0" smtClean="0"/>
          </a:p>
          <a:p>
            <a:pPr lvl="1"/>
            <a:r>
              <a:rPr lang="zh-CN" altLang="en-US" dirty="0" smtClean="0"/>
              <a:t>在存储过程中，内部的扩展精度浮点数</a:t>
            </a:r>
            <a:r>
              <a:rPr lang="zh-CN" altLang="en-US" dirty="0" smtClean="0">
                <a:solidFill>
                  <a:srgbClr val="CC00CC"/>
                </a:solidFill>
              </a:rPr>
              <a:t>舍入</a:t>
            </a:r>
            <a:r>
              <a:rPr lang="zh-CN" altLang="en-US" dirty="0" smtClean="0"/>
              <a:t>成为由控制器指定的浮点数长度。</a:t>
            </a:r>
            <a:endParaRPr lang="en-US" altLang="zh-CN" dirty="0" smtClean="0"/>
          </a:p>
          <a:p>
            <a:endParaRPr lang="en-US" altLang="zh-CN" dirty="0"/>
          </a:p>
          <a:p>
            <a:r>
              <a:rPr lang="en-US" altLang="zh-CN" dirty="0" smtClean="0">
                <a:solidFill>
                  <a:srgbClr val="C00000"/>
                </a:solidFill>
              </a:rPr>
              <a:t>FSTP</a:t>
            </a:r>
            <a:r>
              <a:rPr lang="zh-CN" altLang="en-US" dirty="0" smtClean="0">
                <a:solidFill>
                  <a:srgbClr val="C00000"/>
                </a:solidFill>
              </a:rPr>
              <a:t>：</a:t>
            </a:r>
            <a:r>
              <a:rPr lang="zh-CN" altLang="en-US" dirty="0" smtClean="0"/>
              <a:t>将栈顶内容</a:t>
            </a:r>
            <a:r>
              <a:rPr lang="zh-CN" altLang="en-US" dirty="0" smtClean="0">
                <a:solidFill>
                  <a:srgbClr val="0000CC"/>
                </a:solidFill>
              </a:rPr>
              <a:t>复制</a:t>
            </a:r>
            <a:r>
              <a:rPr lang="zh-CN" altLang="en-US" dirty="0" smtClean="0"/>
              <a:t>到内存或</a:t>
            </a:r>
            <a:r>
              <a:rPr lang="zh-CN" altLang="en-US" dirty="0"/>
              <a:t>协处理器</a:t>
            </a:r>
            <a:r>
              <a:rPr lang="zh-CN" altLang="en-US" dirty="0" smtClean="0"/>
              <a:t>寄存器中，然后从栈顶</a:t>
            </a:r>
            <a:r>
              <a:rPr lang="zh-CN" altLang="en-US" dirty="0" smtClean="0">
                <a:solidFill>
                  <a:srgbClr val="0000CC"/>
                </a:solidFill>
              </a:rPr>
              <a:t>弹出</a:t>
            </a:r>
            <a:r>
              <a:rPr lang="zh-CN" altLang="en-US" dirty="0" smtClean="0"/>
              <a:t>该数据。</a:t>
            </a:r>
            <a:endParaRPr lang="en-US" altLang="zh-CN" dirty="0" smtClean="0"/>
          </a:p>
          <a:p>
            <a:pPr lvl="1"/>
            <a:r>
              <a:rPr lang="en-US" altLang="zh-CN" dirty="0" smtClean="0"/>
              <a:t>FST</a:t>
            </a:r>
            <a:r>
              <a:rPr lang="zh-CN" altLang="en-US" dirty="0" smtClean="0"/>
              <a:t>是复制指令，</a:t>
            </a:r>
            <a:r>
              <a:rPr lang="en-US" altLang="zh-CN" dirty="0" smtClean="0"/>
              <a:t>FSTP</a:t>
            </a:r>
            <a:r>
              <a:rPr lang="zh-CN" altLang="en-US" dirty="0" smtClean="0"/>
              <a:t>是移动指令。</a:t>
            </a:r>
            <a:endParaRPr lang="en-US" altLang="zh-CN" dirty="0"/>
          </a:p>
          <a:p>
            <a:endParaRPr lang="en-US" altLang="zh-CN" dirty="0" smtClean="0"/>
          </a:p>
          <a:p>
            <a:r>
              <a:rPr lang="en-US" altLang="zh-CN" dirty="0" smtClean="0">
                <a:solidFill>
                  <a:srgbClr val="C00000"/>
                </a:solidFill>
              </a:rPr>
              <a:t>FXCH</a:t>
            </a:r>
            <a:r>
              <a:rPr lang="zh-CN" altLang="en-US" dirty="0" smtClean="0">
                <a:solidFill>
                  <a:srgbClr val="C00000"/>
                </a:solidFill>
              </a:rPr>
              <a:t>：</a:t>
            </a:r>
            <a:r>
              <a:rPr lang="zh-CN" altLang="en-US" dirty="0" smtClean="0">
                <a:solidFill>
                  <a:srgbClr val="0000CC"/>
                </a:solidFill>
              </a:rPr>
              <a:t>交换</a:t>
            </a:r>
            <a:r>
              <a:rPr lang="zh-CN" altLang="en-US" dirty="0" smtClean="0"/>
              <a:t>由操作数指定的寄存器或栈顶中的内容。</a:t>
            </a:r>
            <a:endParaRPr lang="en-US" altLang="zh-CN" dirty="0"/>
          </a:p>
          <a:p>
            <a:pPr lvl="1"/>
            <a:r>
              <a:rPr lang="zh-CN" altLang="en-US" dirty="0" smtClean="0">
                <a:solidFill>
                  <a:srgbClr val="CC00CC"/>
                </a:solidFill>
              </a:rPr>
              <a:t>例，</a:t>
            </a:r>
            <a:r>
              <a:rPr lang="en-US" smtClean="0"/>
              <a:t>FXCH ST(2)</a:t>
            </a:r>
            <a:r>
              <a:rPr lang="zh-CN" altLang="en-US" dirty="0" smtClean="0"/>
              <a:t>：交换栈顶数和</a:t>
            </a:r>
            <a:r>
              <a:rPr lang="en-US" altLang="zh-CN" dirty="0" smtClean="0"/>
              <a:t>ST(2)</a:t>
            </a:r>
            <a:r>
              <a:rPr lang="zh-CN" altLang="en-US" dirty="0" smtClean="0"/>
              <a:t>中的数据。</a:t>
            </a:r>
            <a:endParaRPr lang="en-US" dirty="0"/>
          </a:p>
        </p:txBody>
      </p:sp>
    </p:spTree>
    <p:extLst>
      <p:ext uri="{BB962C8B-B14F-4D97-AF65-F5344CB8AC3E}">
        <p14:creationId xmlns:p14="http://schemas.microsoft.com/office/powerpoint/2010/main" val="22305316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00000"/>
                </a:solidFill>
              </a:rPr>
              <a:t>算术协处理器的数据格式</a:t>
            </a:r>
            <a:endParaRPr lang="en-US" altLang="zh-CN" dirty="0" smtClean="0">
              <a:solidFill>
                <a:srgbClr val="C00000"/>
              </a:solidFill>
            </a:endParaRPr>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FILD</a:t>
            </a:r>
            <a:r>
              <a:rPr lang="zh-CN" altLang="en-US" dirty="0" smtClean="0">
                <a:solidFill>
                  <a:srgbClr val="C00000"/>
                </a:solidFill>
              </a:rPr>
              <a:t>：</a:t>
            </a:r>
            <a:r>
              <a:rPr lang="zh-CN" altLang="en-US" dirty="0" smtClean="0"/>
              <a:t>装入整数。</a:t>
            </a:r>
            <a:endParaRPr lang="en-US" altLang="zh-CN" dirty="0" smtClean="0"/>
          </a:p>
          <a:p>
            <a:r>
              <a:rPr lang="en-US" dirty="0" smtClean="0">
                <a:solidFill>
                  <a:srgbClr val="C00000"/>
                </a:solidFill>
              </a:rPr>
              <a:t>FIST</a:t>
            </a:r>
            <a:r>
              <a:rPr lang="zh-CN" altLang="en-US" dirty="0" smtClean="0">
                <a:solidFill>
                  <a:srgbClr val="C00000"/>
                </a:solidFill>
              </a:rPr>
              <a:t>：</a:t>
            </a:r>
            <a:r>
              <a:rPr lang="zh-CN" altLang="en-US" dirty="0" smtClean="0"/>
              <a:t>存储整数。</a:t>
            </a:r>
            <a:endParaRPr lang="en-US" altLang="zh-CN" dirty="0" smtClean="0"/>
          </a:p>
          <a:p>
            <a:r>
              <a:rPr lang="en-US" dirty="0" smtClean="0">
                <a:solidFill>
                  <a:srgbClr val="C00000"/>
                </a:solidFill>
              </a:rPr>
              <a:t>FISTP</a:t>
            </a:r>
            <a:r>
              <a:rPr lang="zh-CN" altLang="en-US" dirty="0" smtClean="0">
                <a:solidFill>
                  <a:srgbClr val="C00000"/>
                </a:solidFill>
              </a:rPr>
              <a:t>：</a:t>
            </a:r>
            <a:r>
              <a:rPr lang="zh-CN" altLang="en-US" dirty="0" smtClean="0"/>
              <a:t>存储并弹出整数。</a:t>
            </a:r>
            <a:endParaRPr lang="en-US" altLang="zh-CN" dirty="0" smtClean="0"/>
          </a:p>
          <a:p>
            <a:r>
              <a:rPr lang="zh-CN" altLang="en-US" dirty="0" smtClean="0"/>
              <a:t>这三条指令的功能与</a:t>
            </a:r>
            <a:r>
              <a:rPr lang="en-US" altLang="zh-CN" dirty="0" smtClean="0"/>
              <a:t>FLD</a:t>
            </a:r>
            <a:r>
              <a:rPr lang="zh-CN" altLang="en-US" dirty="0" smtClean="0"/>
              <a:t>、</a:t>
            </a:r>
            <a:r>
              <a:rPr lang="en-US" altLang="zh-CN" dirty="0" smtClean="0"/>
              <a:t>FST</a:t>
            </a:r>
            <a:r>
              <a:rPr lang="zh-CN" altLang="en-US" dirty="0" smtClean="0"/>
              <a:t>和</a:t>
            </a:r>
            <a:r>
              <a:rPr lang="en-US" altLang="zh-CN" dirty="0" smtClean="0"/>
              <a:t>FSTP</a:t>
            </a:r>
            <a:r>
              <a:rPr lang="zh-CN" altLang="en-US" dirty="0" smtClean="0"/>
              <a:t>一样，只不过传送的数据类型为</a:t>
            </a:r>
            <a:r>
              <a:rPr lang="zh-CN" altLang="en-US" dirty="0" smtClean="0">
                <a:solidFill>
                  <a:srgbClr val="0000CC"/>
                </a:solidFill>
              </a:rPr>
              <a:t>整数</a:t>
            </a:r>
            <a:r>
              <a:rPr lang="zh-CN" altLang="en-US" dirty="0" smtClean="0"/>
              <a:t>，而不是浮点数。</a:t>
            </a:r>
            <a:endParaRPr lang="en-US" altLang="zh-CN" dirty="0" smtClean="0"/>
          </a:p>
          <a:p>
            <a:endParaRPr lang="en-US" dirty="0"/>
          </a:p>
          <a:p>
            <a:r>
              <a:rPr lang="zh-CN" altLang="en-US" dirty="0" smtClean="0"/>
              <a:t>协处理器自动将内部的扩展精度浮点数转换为整数。</a:t>
            </a:r>
            <a:endParaRPr lang="en-US" altLang="zh-CN" dirty="0" smtClean="0"/>
          </a:p>
          <a:p>
            <a:endParaRPr lang="en-US" altLang="zh-CN" dirty="0" smtClean="0"/>
          </a:p>
          <a:p>
            <a:r>
              <a:rPr lang="zh-CN" altLang="en-US" dirty="0" smtClean="0"/>
              <a:t>数据长度由汇编语言中用</a:t>
            </a:r>
            <a:r>
              <a:rPr lang="en-US" altLang="zh-CN" dirty="0" smtClean="0"/>
              <a:t>DW</a:t>
            </a:r>
            <a:r>
              <a:rPr lang="zh-CN" altLang="en-US" dirty="0" smtClean="0"/>
              <a:t>、</a:t>
            </a:r>
            <a:r>
              <a:rPr lang="en-US" altLang="zh-CN" dirty="0" smtClean="0"/>
              <a:t>DD</a:t>
            </a:r>
            <a:r>
              <a:rPr lang="zh-CN" altLang="en-US" dirty="0" smtClean="0"/>
              <a:t>和</a:t>
            </a:r>
            <a:r>
              <a:rPr lang="en-US" altLang="zh-CN" dirty="0" smtClean="0"/>
              <a:t>DQ</a:t>
            </a:r>
            <a:r>
              <a:rPr lang="zh-CN" altLang="en-US" dirty="0" smtClean="0"/>
              <a:t>定义标识的方法来决定。</a:t>
            </a:r>
            <a:endParaRPr lang="en-US" dirty="0"/>
          </a:p>
        </p:txBody>
      </p:sp>
    </p:spTree>
    <p:extLst>
      <p:ext uri="{BB962C8B-B14F-4D97-AF65-F5344CB8AC3E}">
        <p14:creationId xmlns:p14="http://schemas.microsoft.com/office/powerpoint/2010/main" val="3060023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BCD</a:t>
            </a:r>
            <a:r>
              <a:rPr lang="zh-CN" altLang="en-US" dirty="0" smtClean="0"/>
              <a:t>数据传送指令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FBLD</a:t>
            </a:r>
            <a:r>
              <a:rPr lang="zh-CN" altLang="en-US" dirty="0" smtClean="0">
                <a:solidFill>
                  <a:srgbClr val="C00000"/>
                </a:solidFill>
              </a:rPr>
              <a:t>：</a:t>
            </a:r>
            <a:r>
              <a:rPr lang="zh-CN" altLang="en-US" dirty="0" smtClean="0"/>
              <a:t>将内存</a:t>
            </a:r>
            <a:r>
              <a:rPr lang="en-US" altLang="zh-CN" dirty="0" smtClean="0"/>
              <a:t>BCD</a:t>
            </a:r>
            <a:r>
              <a:rPr lang="zh-CN" altLang="en-US" dirty="0" smtClean="0"/>
              <a:t>数装入栈顶。</a:t>
            </a:r>
            <a:endParaRPr lang="en-US" altLang="zh-CN" dirty="0" smtClean="0"/>
          </a:p>
          <a:p>
            <a:endParaRPr lang="en-US" dirty="0" smtClean="0">
              <a:solidFill>
                <a:srgbClr val="C00000"/>
              </a:solidFill>
            </a:endParaRPr>
          </a:p>
          <a:p>
            <a:r>
              <a:rPr lang="en-US" dirty="0" smtClean="0">
                <a:solidFill>
                  <a:srgbClr val="C00000"/>
                </a:solidFill>
              </a:rPr>
              <a:t>FBSTP</a:t>
            </a:r>
            <a:r>
              <a:rPr lang="zh-CN" altLang="en-US" dirty="0" smtClean="0">
                <a:solidFill>
                  <a:srgbClr val="C00000"/>
                </a:solidFill>
              </a:rPr>
              <a:t>：</a:t>
            </a:r>
            <a:r>
              <a:rPr lang="zh-CN" altLang="en-US" dirty="0" smtClean="0"/>
              <a:t>存储并弹出栈顶数据。</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7"/>
            <a:ext cx="8712967" cy="1584176"/>
          </a:xfrm>
        </p:spPr>
        <p:txBody>
          <a:bodyPr/>
          <a:lstStyle/>
          <a:p>
            <a:r>
              <a:rPr lang="en-US" altLang="zh-CN" dirty="0" smtClean="0">
                <a:solidFill>
                  <a:srgbClr val="C00000"/>
                </a:solidFill>
              </a:rPr>
              <a:t>FCMOV</a:t>
            </a:r>
            <a:r>
              <a:rPr lang="zh-CN" altLang="en-US" dirty="0" smtClean="0"/>
              <a:t>是</a:t>
            </a:r>
            <a:r>
              <a:rPr lang="en-US" altLang="zh-CN" dirty="0" smtClean="0"/>
              <a:t>Pentium Pro~Core2</a:t>
            </a:r>
            <a:r>
              <a:rPr lang="zh-CN" altLang="en-US" dirty="0" smtClean="0"/>
              <a:t>新增的一条指令。</a:t>
            </a:r>
            <a:endParaRPr lang="en-US" altLang="zh-CN" dirty="0" smtClean="0"/>
          </a:p>
          <a:p>
            <a:pPr lvl="1"/>
            <a:r>
              <a:rPr lang="zh-CN" altLang="en-US" dirty="0"/>
              <a:t>此</a:t>
            </a:r>
            <a:r>
              <a:rPr lang="zh-CN" altLang="en-US" dirty="0" smtClean="0"/>
              <a:t>指令包含</a:t>
            </a:r>
            <a:r>
              <a:rPr lang="zh-CN" altLang="en-US" dirty="0"/>
              <a:t>一</a:t>
            </a:r>
            <a:r>
              <a:rPr lang="zh-CN" altLang="en-US" dirty="0" smtClean="0"/>
              <a:t>个条件，如果条件为真，则将源内容复制到目标单元中。</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4968552" cy="417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420888833"/>
              </p:ext>
            </p:extLst>
          </p:nvPr>
        </p:nvGraphicFramePr>
        <p:xfrm>
          <a:off x="6444208" y="2492896"/>
          <a:ext cx="2088232" cy="4114800"/>
        </p:xfrm>
        <a:graphic>
          <a:graphicData uri="http://schemas.openxmlformats.org/drawingml/2006/table">
            <a:tbl>
              <a:tblPr firstRow="1" bandRow="1">
                <a:effectLst/>
                <a:tableStyleId>{5C22544A-7EE6-4342-B048-85BDC9FD1C3A}</a:tableStyleId>
              </a:tblPr>
              <a:tblGrid>
                <a:gridCol w="2088232">
                  <a:extLst>
                    <a:ext uri="{9D8B030D-6E8A-4147-A177-3AD203B41FA5}">
                      <a16:colId xmlns:a16="http://schemas.microsoft.com/office/drawing/2014/main" val="20000"/>
                    </a:ext>
                  </a:extLst>
                </a:gridCol>
              </a:tblGrid>
              <a:tr h="370840">
                <a:tc>
                  <a:txBody>
                    <a:bodyPr/>
                    <a:lstStyle/>
                    <a:p>
                      <a:r>
                        <a:rPr lang="zh-CN" altLang="en-US" sz="2400" b="1" dirty="0" smtClean="0">
                          <a:solidFill>
                            <a:schemeClr val="tx1"/>
                          </a:solidFill>
                        </a:rPr>
                        <a:t>说明</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0"/>
                  </a:ext>
                </a:extLst>
              </a:tr>
              <a:tr h="370840">
                <a:tc>
                  <a:txBody>
                    <a:bodyPr/>
                    <a:lstStyle/>
                    <a:p>
                      <a:r>
                        <a:rPr lang="en-US" sz="2400" b="1" dirty="0" smtClean="0">
                          <a:solidFill>
                            <a:srgbClr val="0000CC"/>
                          </a:solidFill>
                        </a:rPr>
                        <a:t>CF=1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1"/>
                  </a:ext>
                </a:extLst>
              </a:tr>
              <a:tr h="370840">
                <a:tc>
                  <a:txBody>
                    <a:bodyPr/>
                    <a:lstStyle/>
                    <a:p>
                      <a:r>
                        <a:rPr lang="en-US" sz="2400" b="1" dirty="0" smtClean="0">
                          <a:solidFill>
                            <a:srgbClr val="0000CC"/>
                          </a:solidFill>
                        </a:rPr>
                        <a:t>ZF=1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CF=1</a:t>
                      </a:r>
                      <a:r>
                        <a:rPr lang="zh-CN" altLang="en-US" sz="2400" b="1" dirty="0" smtClean="0">
                          <a:solidFill>
                            <a:srgbClr val="0000CC"/>
                          </a:solidFill>
                        </a:rPr>
                        <a:t>或</a:t>
                      </a:r>
                      <a:r>
                        <a:rPr lang="en-US" sz="2400" b="1" dirty="0" smtClean="0">
                          <a:solidFill>
                            <a:srgbClr val="0000CC"/>
                          </a:solidFill>
                        </a:rPr>
                        <a:t>ZF=1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3"/>
                  </a:ext>
                </a:extLst>
              </a:tr>
              <a:tr h="370840">
                <a:tc>
                  <a:txBody>
                    <a:bodyPr/>
                    <a:lstStyle/>
                    <a:p>
                      <a:r>
                        <a:rPr lang="en-US" sz="2400" b="1" dirty="0" smtClean="0">
                          <a:solidFill>
                            <a:schemeClr val="tx1"/>
                          </a:solidFill>
                        </a:rPr>
                        <a:t>PF=1</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4"/>
                  </a:ext>
                </a:extLst>
              </a:tr>
              <a:tr h="370840">
                <a:tc>
                  <a:txBody>
                    <a:bodyPr/>
                    <a:lstStyle/>
                    <a:p>
                      <a:r>
                        <a:rPr lang="en-US" sz="2400" b="1" dirty="0" smtClean="0">
                          <a:solidFill>
                            <a:srgbClr val="0000CC"/>
                          </a:solidFill>
                        </a:rPr>
                        <a:t>CF=0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5"/>
                  </a:ext>
                </a:extLst>
              </a:tr>
              <a:tr h="370840">
                <a:tc>
                  <a:txBody>
                    <a:bodyPr/>
                    <a:lstStyle/>
                    <a:p>
                      <a:r>
                        <a:rPr lang="en-US" sz="2400" b="1" dirty="0" smtClean="0">
                          <a:solidFill>
                            <a:srgbClr val="0000CC"/>
                          </a:solidFill>
                        </a:rPr>
                        <a:t>ZF=0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CF=0</a:t>
                      </a:r>
                      <a:r>
                        <a:rPr lang="zh-CN" altLang="en-US" sz="2400" b="1" dirty="0" smtClean="0">
                          <a:solidFill>
                            <a:srgbClr val="0000CC"/>
                          </a:solidFill>
                        </a:rPr>
                        <a:t>且</a:t>
                      </a:r>
                      <a:r>
                        <a:rPr lang="en-US" sz="2400" b="1" dirty="0" smtClean="0">
                          <a:solidFill>
                            <a:srgbClr val="0000CC"/>
                          </a:solidFill>
                        </a:rPr>
                        <a:t>ZF=0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PF=0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34516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6"/>
            <a:ext cx="8712967" cy="3096344"/>
          </a:xfrm>
        </p:spPr>
        <p:txBody>
          <a:bodyPr/>
          <a:lstStyle/>
          <a:p>
            <a:r>
              <a:rPr lang="en-US" altLang="zh-CN" dirty="0" smtClean="0">
                <a:solidFill>
                  <a:srgbClr val="C00000"/>
                </a:solidFill>
              </a:rPr>
              <a:t>FCMOV</a:t>
            </a:r>
            <a:r>
              <a:rPr lang="zh-CN" altLang="en-US" dirty="0" smtClean="0"/>
              <a:t>的</a:t>
            </a:r>
            <a:r>
              <a:rPr lang="zh-CN" altLang="en-US" dirty="0"/>
              <a:t>注意</a:t>
            </a:r>
            <a:r>
              <a:rPr lang="zh-CN" altLang="en-US" dirty="0" smtClean="0"/>
              <a:t>事项：</a:t>
            </a:r>
            <a:endParaRPr lang="en-US" dirty="0"/>
          </a:p>
          <a:p>
            <a:pPr lvl="1"/>
            <a:r>
              <a:rPr lang="en-US" dirty="0" smtClean="0"/>
              <a:t>FCMOV</a:t>
            </a:r>
            <a:r>
              <a:rPr lang="zh-CN" altLang="en-US" dirty="0" smtClean="0"/>
              <a:t>的测试条件或者是顺序检验，或者是非顺序检验。</a:t>
            </a:r>
          </a:p>
          <a:p>
            <a:pPr lvl="1"/>
            <a:r>
              <a:rPr lang="en-US" dirty="0" smtClean="0"/>
              <a:t>FCMOV</a:t>
            </a:r>
            <a:r>
              <a:rPr lang="zh-CN" altLang="en-US" dirty="0" smtClean="0"/>
              <a:t>不检验</a:t>
            </a:r>
            <a:r>
              <a:rPr lang="en-US" altLang="zh-CN" dirty="0" smtClean="0"/>
              <a:t>NAN</a:t>
            </a:r>
            <a:r>
              <a:rPr lang="zh-CN" altLang="en-US" dirty="0" smtClean="0"/>
              <a:t>和非规格化操作数。</a:t>
            </a:r>
            <a:endParaRPr lang="en-US" altLang="zh-CN" dirty="0" smtClean="0"/>
          </a:p>
          <a:p>
            <a:endParaRPr lang="en-US" altLang="zh-CN" dirty="0" smtClean="0"/>
          </a:p>
          <a:p>
            <a:r>
              <a:rPr lang="zh-CN" altLang="en-US" dirty="0" smtClean="0">
                <a:solidFill>
                  <a:srgbClr val="CC00CC"/>
                </a:solidFill>
              </a:rPr>
              <a:t>例，</a:t>
            </a:r>
            <a:r>
              <a:rPr lang="zh-CN" altLang="en-US" dirty="0" smtClean="0"/>
              <a:t>当</a:t>
            </a:r>
            <a:r>
              <a:rPr lang="en-US" altLang="zh-CN" dirty="0" smtClean="0"/>
              <a:t>ST(2)</a:t>
            </a:r>
            <a:r>
              <a:rPr lang="zh-CN" altLang="en-US" dirty="0" smtClean="0"/>
              <a:t>低于</a:t>
            </a:r>
            <a:r>
              <a:rPr lang="en-US" altLang="zh-CN" dirty="0" smtClean="0"/>
              <a:t>ST</a:t>
            </a:r>
            <a:r>
              <a:rPr lang="zh-CN" altLang="en-US" dirty="0" smtClean="0"/>
              <a:t>时，将</a:t>
            </a:r>
            <a:r>
              <a:rPr lang="en-US" altLang="zh-CN" dirty="0" smtClean="0"/>
              <a:t>ST(2)</a:t>
            </a:r>
            <a:r>
              <a:rPr lang="zh-CN" altLang="en-US" dirty="0" smtClean="0"/>
              <a:t>复制到</a:t>
            </a:r>
            <a:r>
              <a:rPr lang="en-US" altLang="zh-CN" dirty="0" smtClean="0"/>
              <a:t>ST</a:t>
            </a:r>
            <a:r>
              <a:rPr lang="zh-CN" altLang="en-US" dirty="0" smtClean="0"/>
              <a:t>。</a:t>
            </a:r>
            <a:endParaRPr lang="en-US" altLang="zh-CN" dirty="0" smtClean="0"/>
          </a:p>
        </p:txBody>
      </p:sp>
      <p:sp>
        <p:nvSpPr>
          <p:cNvPr id="5" name="矩形 4"/>
          <p:cNvSpPr/>
          <p:nvPr/>
        </p:nvSpPr>
        <p:spPr>
          <a:xfrm>
            <a:off x="5436096" y="4350354"/>
            <a:ext cx="2808312" cy="1557349"/>
          </a:xfrm>
          <a:prstGeom prst="rect">
            <a:avLst/>
          </a:prstGeom>
          <a:ln>
            <a:solidFill>
              <a:schemeClr val="accent1"/>
            </a:solidFill>
          </a:ln>
        </p:spPr>
        <p:txBody>
          <a:bodyPr wrap="square">
            <a:spAutoFit/>
          </a:bodyPr>
          <a:lstStyle/>
          <a:p>
            <a:pPr eaLnBrk="0">
              <a:spcBef>
                <a:spcPct val="20000"/>
              </a:spcBef>
            </a:pPr>
            <a:r>
              <a:rPr lang="zh-CN" altLang="en-US" sz="2800" b="1" kern="0" dirty="0" smtClean="0">
                <a:solidFill>
                  <a:srgbClr val="000000"/>
                </a:solidFill>
                <a:latin typeface="Arial"/>
                <a:ea typeface="宋体"/>
              </a:rPr>
              <a:t>或：</a:t>
            </a:r>
            <a:endParaRPr lang="en-US" sz="2800" b="1" kern="0" dirty="0" smtClean="0">
              <a:solidFill>
                <a:srgbClr val="000000"/>
              </a:solidFill>
              <a:latin typeface="Arial"/>
              <a:ea typeface="宋体"/>
            </a:endParaRPr>
          </a:p>
          <a:p>
            <a:pPr eaLnBrk="0">
              <a:spcBef>
                <a:spcPct val="20000"/>
              </a:spcBef>
            </a:pPr>
            <a:r>
              <a:rPr lang="en-US" sz="2800" b="1" kern="0" dirty="0" smtClean="0">
                <a:solidFill>
                  <a:srgbClr val="000000"/>
                </a:solidFill>
                <a:latin typeface="Arial"/>
                <a:ea typeface="宋体"/>
              </a:rPr>
              <a:t>    FCOMI </a:t>
            </a:r>
            <a:r>
              <a:rPr lang="en-US" sz="2800" b="1" kern="0" dirty="0">
                <a:solidFill>
                  <a:srgbClr val="000000"/>
                </a:solidFill>
                <a:latin typeface="Arial"/>
                <a:ea typeface="宋体"/>
              </a:rPr>
              <a:t>ST(2)</a:t>
            </a:r>
          </a:p>
          <a:p>
            <a:pPr eaLnBrk="0">
              <a:spcBef>
                <a:spcPct val="20000"/>
              </a:spcBef>
            </a:pPr>
            <a:r>
              <a:rPr lang="en-US" sz="2800" b="1" kern="0" dirty="0" smtClean="0">
                <a:solidFill>
                  <a:srgbClr val="000000"/>
                </a:solidFill>
                <a:latin typeface="Arial"/>
                <a:ea typeface="宋体"/>
              </a:rPr>
              <a:t>    FCMOVB</a:t>
            </a:r>
            <a:endParaRPr lang="en-US" sz="2800" b="1" kern="0" dirty="0">
              <a:solidFill>
                <a:srgbClr val="000000"/>
              </a:solidFill>
              <a:latin typeface="Arial"/>
              <a:ea typeface="宋体"/>
            </a:endParaRPr>
          </a:p>
        </p:txBody>
      </p:sp>
      <p:sp>
        <p:nvSpPr>
          <p:cNvPr id="7" name="矩形 6"/>
          <p:cNvSpPr/>
          <p:nvPr/>
        </p:nvSpPr>
        <p:spPr>
          <a:xfrm>
            <a:off x="972108" y="4221088"/>
            <a:ext cx="3311860" cy="1815882"/>
          </a:xfrm>
          <a:prstGeom prst="rect">
            <a:avLst/>
          </a:prstGeom>
          <a:ln>
            <a:solidFill>
              <a:schemeClr val="accent1"/>
            </a:solidFill>
          </a:ln>
        </p:spPr>
        <p:txBody>
          <a:bodyPr wrap="square">
            <a:spAutoFit/>
          </a:bodyPr>
          <a:lstStyle/>
          <a:p>
            <a:r>
              <a:rPr lang="en-US" sz="2800" b="1" dirty="0"/>
              <a:t>FCOM ST(2)</a:t>
            </a:r>
          </a:p>
          <a:p>
            <a:r>
              <a:rPr lang="en-US" sz="2800" b="1" dirty="0"/>
              <a:t>FSTSW AX</a:t>
            </a:r>
          </a:p>
          <a:p>
            <a:r>
              <a:rPr lang="en-US" sz="2800" b="1" dirty="0"/>
              <a:t>SAHF</a:t>
            </a:r>
          </a:p>
          <a:p>
            <a:r>
              <a:rPr lang="en-US" sz="2800" b="1" dirty="0"/>
              <a:t>FCMOVB ST(2)</a:t>
            </a:r>
          </a:p>
        </p:txBody>
      </p:sp>
      <p:sp>
        <p:nvSpPr>
          <p:cNvPr id="8" name="矩形 7"/>
          <p:cNvSpPr/>
          <p:nvPr/>
        </p:nvSpPr>
        <p:spPr>
          <a:xfrm>
            <a:off x="1583610" y="6037255"/>
            <a:ext cx="6824304" cy="461665"/>
          </a:xfrm>
          <a:prstGeom prst="rect">
            <a:avLst/>
          </a:prstGeom>
          <a:ln>
            <a:solidFill>
              <a:schemeClr val="accent1"/>
            </a:solidFill>
          </a:ln>
        </p:spPr>
        <p:txBody>
          <a:bodyPr wrap="none">
            <a:spAutoFit/>
          </a:bodyPr>
          <a:lstStyle/>
          <a:p>
            <a:r>
              <a:rPr lang="en-US" sz="2400" b="1" kern="0" dirty="0" smtClean="0">
                <a:solidFill>
                  <a:srgbClr val="000000"/>
                </a:solidFill>
                <a:latin typeface="Arial"/>
                <a:ea typeface="宋体"/>
              </a:rPr>
              <a:t>FCOMI</a:t>
            </a:r>
            <a:r>
              <a:rPr lang="zh-CN" altLang="en-US" sz="2400" b="1" kern="0" dirty="0" smtClean="0">
                <a:solidFill>
                  <a:srgbClr val="000000"/>
                </a:solidFill>
                <a:latin typeface="Arial"/>
                <a:ea typeface="宋体"/>
              </a:rPr>
              <a:t>是</a:t>
            </a:r>
            <a:r>
              <a:rPr lang="en-US" altLang="zh-CN" sz="2400" b="1" dirty="0"/>
              <a:t>Pentium Pro~Core2</a:t>
            </a:r>
            <a:r>
              <a:rPr lang="zh-CN" altLang="en-US" sz="2400" b="1" dirty="0"/>
              <a:t>新增的一条</a:t>
            </a:r>
            <a:r>
              <a:rPr lang="zh-CN" altLang="en-US" sz="2400" b="1" dirty="0" smtClean="0"/>
              <a:t>指令。</a:t>
            </a:r>
            <a:endParaRPr lang="en-US" sz="2400" b="1" dirty="0"/>
          </a:p>
        </p:txBody>
      </p:sp>
    </p:spTree>
    <p:extLst>
      <p:ext uri="{BB962C8B-B14F-4D97-AF65-F5344CB8AC3E}">
        <p14:creationId xmlns:p14="http://schemas.microsoft.com/office/powerpoint/2010/main" val="742546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solidFill>
                  <a:srgbClr val="C00000"/>
                </a:solidFill>
              </a:rPr>
              <a:t>算术运算指令</a:t>
            </a:r>
            <a:endParaRPr lang="en-US" altLang="zh-CN" dirty="0" smtClean="0">
              <a:solidFill>
                <a:srgbClr val="C00000"/>
              </a:solidFill>
            </a:endParaRPr>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2471444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t>协处理器的</a:t>
            </a:r>
            <a:r>
              <a:rPr lang="zh-CN" altLang="en-US" dirty="0" smtClean="0">
                <a:solidFill>
                  <a:srgbClr val="C00000"/>
                </a:solidFill>
              </a:rPr>
              <a:t>算术运算操作指令</a:t>
            </a:r>
            <a:r>
              <a:rPr lang="zh-CN" altLang="en-US" dirty="0" smtClean="0"/>
              <a:t>：</a:t>
            </a:r>
            <a:endParaRPr lang="en-US" altLang="zh-CN" dirty="0" smtClean="0"/>
          </a:p>
          <a:p>
            <a:pPr lvl="1"/>
            <a:r>
              <a:rPr lang="zh-CN" altLang="en-US" dirty="0" smtClean="0"/>
              <a:t>加法、减法、乘法、除法</a:t>
            </a:r>
            <a:endParaRPr lang="en-US" altLang="zh-CN" dirty="0" smtClean="0"/>
          </a:p>
          <a:p>
            <a:endParaRPr lang="en-US" altLang="zh-CN" dirty="0"/>
          </a:p>
          <a:p>
            <a:r>
              <a:rPr lang="zh-CN" altLang="en-US" dirty="0" smtClean="0">
                <a:solidFill>
                  <a:srgbClr val="C00000"/>
                </a:solidFill>
              </a:rPr>
              <a:t>与算术运算操作相关的指令：</a:t>
            </a:r>
            <a:endParaRPr lang="en-US" altLang="zh-CN" dirty="0" smtClean="0">
              <a:solidFill>
                <a:srgbClr val="C00000"/>
              </a:solidFill>
            </a:endParaRPr>
          </a:p>
          <a:p>
            <a:pPr lvl="1"/>
            <a:r>
              <a:rPr lang="zh-CN" altLang="en-US" dirty="0" smtClean="0"/>
              <a:t>求平方根、比例运算、舍入运算、求绝对值运算、改变符号等。</a:t>
            </a:r>
            <a:endParaRPr lang="en-US" altLang="zh-CN" dirty="0" smtClean="0"/>
          </a:p>
          <a:p>
            <a:endParaRPr lang="en-US" altLang="zh-CN" dirty="0"/>
          </a:p>
        </p:txBody>
      </p:sp>
    </p:spTree>
    <p:extLst>
      <p:ext uri="{BB962C8B-B14F-4D97-AF65-F5344CB8AC3E}">
        <p14:creationId xmlns:p14="http://schemas.microsoft.com/office/powerpoint/2010/main" val="338716939"/>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a:t>
            </a:r>
            <a:endParaRPr lang="en-US" dirty="0"/>
          </a:p>
        </p:txBody>
      </p:sp>
      <p:sp>
        <p:nvSpPr>
          <p:cNvPr id="3" name="内容占位符 2"/>
          <p:cNvSpPr>
            <a:spLocks noGrp="1"/>
          </p:cNvSpPr>
          <p:nvPr>
            <p:ph idx="1"/>
          </p:nvPr>
        </p:nvSpPr>
        <p:spPr/>
        <p:txBody>
          <a:bodyPr/>
          <a:lstStyle/>
          <a:p>
            <a:r>
              <a:rPr lang="zh-CN" altLang="en-US" dirty="0"/>
              <a:t>算术运算操作指令的</a:t>
            </a:r>
            <a:r>
              <a:rPr lang="zh-CN" altLang="en-US" dirty="0">
                <a:solidFill>
                  <a:srgbClr val="C00000"/>
                </a:solidFill>
              </a:rPr>
              <a:t>寻址方式</a:t>
            </a:r>
            <a:r>
              <a:rPr lang="zh-CN" altLang="en-US" dirty="0"/>
              <a:t>：</a:t>
            </a:r>
            <a:endParaRPr lang="en-US" altLang="zh-CN" dirty="0"/>
          </a:p>
          <a:p>
            <a:pPr lvl="1"/>
            <a:r>
              <a:rPr lang="zh-CN" altLang="en-US" dirty="0"/>
              <a:t>堆栈寻址</a:t>
            </a:r>
            <a:endParaRPr lang="en-US" altLang="zh-CN" dirty="0"/>
          </a:p>
          <a:p>
            <a:pPr lvl="1"/>
            <a:r>
              <a:rPr lang="zh-CN" altLang="en-US" dirty="0"/>
              <a:t>寄存器寻址</a:t>
            </a:r>
            <a:endParaRPr lang="en-US" altLang="zh-CN" dirty="0"/>
          </a:p>
          <a:p>
            <a:pPr lvl="1"/>
            <a:r>
              <a:rPr lang="zh-CN" altLang="en-US" dirty="0"/>
              <a:t>存储器</a:t>
            </a:r>
            <a:endParaRPr lang="en-US" altLang="zh-CN" dirty="0">
              <a:solidFill>
                <a:srgbClr val="C00000"/>
              </a:solidFill>
            </a:endParaRPr>
          </a:p>
          <a:p>
            <a:endParaRPr lang="en-US" dirty="0"/>
          </a:p>
        </p:txBody>
      </p:sp>
    </p:spTree>
    <p:extLst>
      <p:ext uri="{BB962C8B-B14F-4D97-AF65-F5344CB8AC3E}">
        <p14:creationId xmlns:p14="http://schemas.microsoft.com/office/powerpoint/2010/main" val="1245775197"/>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算术运算的寻址方式</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堆栈</a:t>
            </a:r>
            <a:r>
              <a:rPr lang="zh-CN" altLang="en-US" sz="2400" dirty="0">
                <a:solidFill>
                  <a:srgbClr val="C00000"/>
                </a:solidFill>
              </a:rPr>
              <a:t>寻址：</a:t>
            </a:r>
            <a:r>
              <a:rPr lang="zh-CN" altLang="en-US" sz="2400" dirty="0">
                <a:solidFill>
                  <a:srgbClr val="0000CC"/>
                </a:solidFill>
              </a:rPr>
              <a:t>以栈顶作为源操作数，次栈顶为目的操作数</a:t>
            </a:r>
            <a:r>
              <a:rPr lang="zh-CN" altLang="en-US" sz="2400" dirty="0" smtClean="0">
                <a:solidFill>
                  <a:srgbClr val="0000CC"/>
                </a:solidFill>
              </a:rPr>
              <a:t>。用</a:t>
            </a:r>
            <a:r>
              <a:rPr lang="zh-CN" altLang="en-US" sz="2400" dirty="0" smtClean="0"/>
              <a:t>弹</a:t>
            </a:r>
            <a:r>
              <a:rPr lang="zh-CN" altLang="en-US" sz="2400" dirty="0"/>
              <a:t>出操作从堆栈移走栈顶的源操作数</a:t>
            </a:r>
            <a:r>
              <a:rPr lang="zh-CN" altLang="en-US" sz="2400" dirty="0" smtClean="0"/>
              <a:t>，使得目的</a:t>
            </a:r>
            <a:r>
              <a:rPr lang="zh-CN" altLang="en-US" sz="2400" dirty="0"/>
              <a:t>寄存器的结果保留在栈顶。</a:t>
            </a:r>
            <a:endParaRPr lang="en-US" altLang="zh-CN" sz="2400" dirty="0"/>
          </a:p>
          <a:p>
            <a:pPr lvl="1"/>
            <a:r>
              <a:rPr lang="zh-CN" altLang="en-US" sz="2400" dirty="0"/>
              <a:t>使用这种寻址方式，程序中的指令</a:t>
            </a:r>
            <a:r>
              <a:rPr lang="zh-CN" altLang="en-US" sz="2400" dirty="0">
                <a:solidFill>
                  <a:srgbClr val="CC00CC"/>
                </a:solidFill>
              </a:rPr>
              <a:t>无需</a:t>
            </a:r>
            <a:r>
              <a:rPr lang="zh-CN" altLang="en-US" sz="2400" dirty="0"/>
              <a:t>任何操作数。</a:t>
            </a:r>
            <a:endParaRPr lang="en-US" sz="2400" dirty="0"/>
          </a:p>
          <a:p>
            <a:pPr lvl="1"/>
            <a:r>
              <a:rPr lang="zh-CN" altLang="en-US" sz="2400" dirty="0" smtClean="0">
                <a:solidFill>
                  <a:srgbClr val="CC00CC"/>
                </a:solidFill>
              </a:rPr>
              <a:t>例，</a:t>
            </a:r>
            <a:r>
              <a:rPr lang="en-US" altLang="zh-CN" sz="2400" dirty="0" smtClean="0"/>
              <a:t>FADD</a:t>
            </a:r>
            <a:r>
              <a:rPr lang="zh-CN" altLang="en-US" sz="2400" dirty="0" smtClean="0"/>
              <a:t>：将</a:t>
            </a:r>
            <a:r>
              <a:rPr lang="en-US" altLang="zh-CN" sz="2400" dirty="0" smtClean="0"/>
              <a:t>ST</a:t>
            </a:r>
            <a:r>
              <a:rPr lang="zh-CN" altLang="en-US" sz="2400" dirty="0" smtClean="0"/>
              <a:t>与</a:t>
            </a:r>
            <a:r>
              <a:rPr lang="en-US" altLang="zh-CN" sz="2400" dirty="0" smtClean="0"/>
              <a:t>ST(1)</a:t>
            </a:r>
            <a:r>
              <a:rPr lang="zh-CN" altLang="en-US" sz="2400" dirty="0" smtClean="0"/>
              <a:t>相加，结果</a:t>
            </a:r>
            <a:r>
              <a:rPr lang="zh-CN" altLang="en-US" sz="2400" i="1" dirty="0" smtClean="0"/>
              <a:t>存储在栈顶中，而且</a:t>
            </a:r>
            <a:r>
              <a:rPr lang="zh-CN" altLang="en-US" sz="2400" i="1" dirty="0"/>
              <a:t>弹</a:t>
            </a:r>
            <a:r>
              <a:rPr lang="zh-CN" altLang="en-US" sz="2400" i="1" dirty="0" smtClean="0"/>
              <a:t>出</a:t>
            </a:r>
            <a:r>
              <a:rPr lang="en-US" altLang="zh-CN" sz="2400" i="1" dirty="0" smtClean="0"/>
              <a:t>ST</a:t>
            </a:r>
            <a:r>
              <a:rPr lang="zh-CN" altLang="en-US" sz="2400" i="1" dirty="0" smtClean="0"/>
              <a:t>。</a:t>
            </a:r>
            <a:endParaRPr lang="en-US" altLang="zh-CN" sz="2400" i="1" dirty="0" smtClean="0"/>
          </a:p>
          <a:p>
            <a:pPr lvl="1"/>
            <a:r>
              <a:rPr lang="zh-CN" altLang="en-US" sz="2400" i="1" dirty="0" smtClean="0">
                <a:solidFill>
                  <a:srgbClr val="CC00CC"/>
                </a:solidFill>
              </a:rPr>
              <a:t>例，</a:t>
            </a:r>
            <a:r>
              <a:rPr lang="en-US" altLang="zh-CN" sz="2400" i="1" dirty="0" smtClean="0"/>
              <a:t>FSUB</a:t>
            </a:r>
            <a:r>
              <a:rPr lang="zh-CN" altLang="en-US" sz="2400" i="1" dirty="0" smtClean="0"/>
              <a:t>：执行</a:t>
            </a:r>
            <a:r>
              <a:rPr lang="en-US" altLang="zh-CN" sz="2400" i="1" dirty="0" smtClean="0"/>
              <a:t>ST(1)=ST(1)-ST</a:t>
            </a:r>
            <a:r>
              <a:rPr lang="zh-CN" altLang="en-US" sz="2400" i="1" dirty="0" smtClean="0"/>
              <a:t>操作</a:t>
            </a:r>
            <a:r>
              <a:rPr lang="zh-CN" altLang="en-US" sz="2400" i="1" dirty="0"/>
              <a:t>，而且弹出</a:t>
            </a:r>
            <a:r>
              <a:rPr lang="en-US" altLang="zh-CN" sz="2400" i="1" dirty="0" smtClean="0"/>
              <a:t>ST</a:t>
            </a:r>
            <a:r>
              <a:rPr lang="zh-CN" altLang="en-US" sz="2400" i="1" dirty="0" smtClean="0"/>
              <a:t>。</a:t>
            </a:r>
            <a:endParaRPr lang="en-US" altLang="zh-CN" sz="2400" i="1" dirty="0" smtClean="0"/>
          </a:p>
          <a:p>
            <a:endParaRPr lang="en-US" altLang="zh-CN" sz="2400" i="1" dirty="0" smtClean="0"/>
          </a:p>
          <a:p>
            <a:r>
              <a:rPr lang="zh-CN" altLang="en-US" sz="2400" i="1" dirty="0" smtClean="0">
                <a:solidFill>
                  <a:srgbClr val="CC00CC"/>
                </a:solidFill>
              </a:rPr>
              <a:t>注意：</a:t>
            </a:r>
            <a:r>
              <a:rPr lang="zh-CN" altLang="en-US" sz="2400" i="1" dirty="0" smtClean="0"/>
              <a:t>反向指令</a:t>
            </a:r>
            <a:r>
              <a:rPr lang="en-US" altLang="zh-CN" sz="2400" i="1" dirty="0" smtClean="0"/>
              <a:t>FSUBR</a:t>
            </a:r>
            <a:r>
              <a:rPr lang="zh-CN" altLang="en-US" sz="2400" i="1" dirty="0" smtClean="0"/>
              <a:t>和</a:t>
            </a:r>
            <a:r>
              <a:rPr lang="en-US" altLang="zh-CN" sz="2400" i="1" dirty="0" smtClean="0"/>
              <a:t>FDIVR</a:t>
            </a:r>
            <a:r>
              <a:rPr lang="zh-CN" altLang="en-US" sz="2400" i="1" dirty="0" smtClean="0"/>
              <a:t>有所不同。</a:t>
            </a:r>
            <a:endParaRPr lang="en-US" altLang="zh-CN" sz="2400" i="1" dirty="0" smtClean="0"/>
          </a:p>
          <a:p>
            <a:pPr lvl="1"/>
            <a:r>
              <a:rPr lang="en-US" altLang="zh-CN" sz="2400" i="1" dirty="0" smtClean="0">
                <a:solidFill>
                  <a:srgbClr val="C00000"/>
                </a:solidFill>
              </a:rPr>
              <a:t>FSUBR</a:t>
            </a:r>
            <a:r>
              <a:rPr lang="zh-CN" altLang="en-US" sz="2400" i="1" dirty="0" smtClean="0">
                <a:solidFill>
                  <a:srgbClr val="C00000"/>
                </a:solidFill>
              </a:rPr>
              <a:t>：</a:t>
            </a:r>
            <a:r>
              <a:rPr lang="en-US" altLang="zh-CN" sz="2400" i="1" dirty="0" smtClean="0"/>
              <a:t>ST(1)=ST(0) - ST(1)</a:t>
            </a:r>
            <a:r>
              <a:rPr lang="zh-CN" altLang="en-US" sz="2400" i="1" dirty="0" smtClean="0"/>
              <a:t>，弹出</a:t>
            </a:r>
            <a:r>
              <a:rPr lang="en-US" altLang="zh-CN" sz="2400" i="1" dirty="0" smtClean="0"/>
              <a:t>ST</a:t>
            </a:r>
            <a:r>
              <a:rPr lang="zh-CN" altLang="en-US" sz="2400" i="1" dirty="0" smtClean="0"/>
              <a:t>。</a:t>
            </a:r>
            <a:endParaRPr lang="en-US" altLang="zh-CN" sz="2400" i="1" dirty="0" smtClean="0"/>
          </a:p>
          <a:p>
            <a:pPr lvl="1"/>
            <a:r>
              <a:rPr lang="en-US" altLang="zh-CN" sz="2400" i="1" dirty="0" smtClean="0">
                <a:solidFill>
                  <a:srgbClr val="C00000"/>
                </a:solidFill>
              </a:rPr>
              <a:t>FDIVR</a:t>
            </a:r>
            <a:r>
              <a:rPr lang="zh-CN" altLang="en-US" sz="2400" i="1" dirty="0" smtClean="0">
                <a:solidFill>
                  <a:srgbClr val="C00000"/>
                </a:solidFill>
              </a:rPr>
              <a:t>：</a:t>
            </a:r>
            <a:r>
              <a:rPr lang="en-US" altLang="zh-CN" sz="2400" i="1" dirty="0" smtClean="0"/>
              <a:t>ST(1)=ST(0) </a:t>
            </a:r>
            <a:r>
              <a:rPr lang="en-US" altLang="zh-CN" sz="2400" i="1" dirty="0" smtClean="0">
                <a:sym typeface="Symbol"/>
              </a:rPr>
              <a:t> </a:t>
            </a:r>
            <a:r>
              <a:rPr lang="en-US" altLang="zh-CN" sz="2400" i="1" dirty="0" smtClean="0"/>
              <a:t>ST(1)</a:t>
            </a:r>
            <a:r>
              <a:rPr lang="zh-CN" altLang="en-US" sz="2400" i="1" dirty="0" smtClean="0"/>
              <a:t>，弹出</a:t>
            </a:r>
            <a:r>
              <a:rPr lang="en-US" altLang="zh-CN" sz="2400" i="1" dirty="0" smtClean="0"/>
              <a:t>ST</a:t>
            </a:r>
            <a:r>
              <a:rPr lang="zh-CN" altLang="en-US" sz="2400" i="1" dirty="0" smtClean="0"/>
              <a:t>。</a:t>
            </a:r>
            <a:endParaRPr lang="en-US" sz="2400" i="1" dirty="0"/>
          </a:p>
        </p:txBody>
      </p:sp>
      <p:sp>
        <p:nvSpPr>
          <p:cNvPr id="4" name="矩形 3"/>
          <p:cNvSpPr/>
          <p:nvPr/>
        </p:nvSpPr>
        <p:spPr>
          <a:xfrm>
            <a:off x="3275856" y="5818269"/>
            <a:ext cx="5040560" cy="707886"/>
          </a:xfrm>
          <a:prstGeom prst="rect">
            <a:avLst/>
          </a:prstGeom>
          <a:noFill/>
        </p:spPr>
        <p:txBody>
          <a:bodyPr wrap="square" lIns="91440" tIns="45720" rIns="91440" bIns="45720">
            <a:spAutoFit/>
          </a:bodyPr>
          <a:lstStyle/>
          <a:p>
            <a:pPr algn="ctr"/>
            <a:r>
              <a:rPr lang="zh-CN" altLang="en-US" sz="4000" b="0" cap="none" spc="0" dirty="0" smtClean="0">
                <a:ln w="0"/>
                <a:solidFill>
                  <a:srgbClr val="CC00CC"/>
                </a:solidFill>
                <a:effectLst>
                  <a:outerShdw blurRad="38100" dist="25400" dir="5400000" algn="ctr" rotWithShape="0">
                    <a:srgbClr val="6E747A">
                      <a:alpha val="43000"/>
                    </a:srgbClr>
                  </a:outerShdw>
                </a:effectLst>
              </a:rPr>
              <a:t>操作数是隐含的！</a:t>
            </a:r>
            <a:endParaRPr lang="zh-CN" altLang="en-US" sz="4000" b="0" cap="none" spc="0" dirty="0">
              <a:ln w="0"/>
              <a:solidFill>
                <a:srgbClr val="CC00CC"/>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32272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寄存器寻址方式：</a:t>
            </a:r>
            <a:r>
              <a:rPr lang="zh-CN" altLang="en-US" dirty="0" smtClean="0"/>
              <a:t>一个操作数是</a:t>
            </a:r>
            <a:r>
              <a:rPr lang="en-US" altLang="zh-CN" dirty="0" smtClean="0"/>
              <a:t>ST</a:t>
            </a:r>
            <a:r>
              <a:rPr lang="zh-CN" altLang="en-US" dirty="0" smtClean="0"/>
              <a:t>，另一操作数是</a:t>
            </a:r>
            <a:r>
              <a:rPr lang="en-US" altLang="zh-CN" dirty="0" smtClean="0"/>
              <a:t>ST(n)</a:t>
            </a:r>
            <a:r>
              <a:rPr lang="zh-CN" altLang="en-US" dirty="0" smtClean="0"/>
              <a:t>，其中</a:t>
            </a:r>
            <a:r>
              <a:rPr lang="en-US" altLang="zh-CN" dirty="0" smtClean="0"/>
              <a:t>n</a:t>
            </a:r>
            <a:r>
              <a:rPr lang="zh-CN" altLang="en-US" dirty="0" smtClean="0"/>
              <a:t>为寄存器号</a:t>
            </a:r>
            <a:r>
              <a:rPr lang="en-US" altLang="zh-CN" dirty="0" smtClean="0"/>
              <a:t>0~7</a:t>
            </a:r>
            <a:r>
              <a:rPr lang="zh-CN" altLang="en-US" dirty="0" smtClean="0"/>
              <a:t>。</a:t>
            </a:r>
            <a:endParaRPr lang="en-US" altLang="zh-CN" dirty="0" smtClean="0"/>
          </a:p>
          <a:p>
            <a:pPr lvl="1"/>
            <a:r>
              <a:rPr lang="zh-CN" altLang="en-US" dirty="0"/>
              <a:t>对于大部分指令，</a:t>
            </a:r>
            <a:r>
              <a:rPr lang="en-US" altLang="zh-CN" dirty="0"/>
              <a:t>ST</a:t>
            </a:r>
            <a:r>
              <a:rPr lang="zh-CN" altLang="en-US" dirty="0"/>
              <a:t>或</a:t>
            </a:r>
            <a:r>
              <a:rPr lang="en-US" altLang="zh-CN" dirty="0"/>
              <a:t>ST(n)</a:t>
            </a:r>
            <a:r>
              <a:rPr lang="zh-CN" altLang="en-US" dirty="0"/>
              <a:t>都可以作为</a:t>
            </a:r>
            <a:r>
              <a:rPr lang="zh-CN" altLang="en-US" dirty="0">
                <a:solidFill>
                  <a:srgbClr val="0000CC"/>
                </a:solidFill>
              </a:rPr>
              <a:t>目的操作数</a:t>
            </a:r>
            <a:r>
              <a:rPr lang="zh-CN" altLang="en-US" dirty="0"/>
              <a:t>。</a:t>
            </a:r>
            <a:endParaRPr lang="en-US" altLang="zh-CN" dirty="0"/>
          </a:p>
          <a:p>
            <a:endParaRPr lang="en-US" altLang="zh-CN" dirty="0" smtClean="0"/>
          </a:p>
          <a:p>
            <a:r>
              <a:rPr lang="zh-CN" altLang="en-US" dirty="0" smtClean="0">
                <a:solidFill>
                  <a:srgbClr val="CC00CC"/>
                </a:solidFill>
              </a:rPr>
              <a:t>例，</a:t>
            </a:r>
            <a:r>
              <a:rPr lang="en-US" altLang="zh-CN" dirty="0" smtClean="0"/>
              <a:t>FADD ST(1), ST</a:t>
            </a:r>
          </a:p>
          <a:p>
            <a:pPr lvl="1"/>
            <a:r>
              <a:rPr lang="zh-CN" altLang="en-US" dirty="0" smtClean="0"/>
              <a:t>操作：</a:t>
            </a:r>
            <a:r>
              <a:rPr lang="en-US" altLang="zh-CN" dirty="0" smtClean="0"/>
              <a:t>ST(1)=ST(1)+ST</a:t>
            </a:r>
            <a:r>
              <a:rPr lang="zh-CN" altLang="en-US" dirty="0" smtClean="0"/>
              <a:t>。</a:t>
            </a:r>
            <a:endParaRPr lang="en-US" altLang="zh-CN" dirty="0" smtClean="0"/>
          </a:p>
          <a:p>
            <a:endParaRPr lang="en-US" altLang="zh-CN" dirty="0"/>
          </a:p>
          <a:p>
            <a:r>
              <a:rPr lang="zh-CN" altLang="en-US" dirty="0">
                <a:solidFill>
                  <a:srgbClr val="CC00CC"/>
                </a:solidFill>
              </a:rPr>
              <a:t>例</a:t>
            </a:r>
            <a:r>
              <a:rPr lang="zh-CN" altLang="en-US" dirty="0" smtClean="0">
                <a:solidFill>
                  <a:srgbClr val="CC00CC"/>
                </a:solidFill>
              </a:rPr>
              <a:t>，</a:t>
            </a:r>
            <a:r>
              <a:rPr lang="en-US" altLang="zh-CN" dirty="0" smtClean="0"/>
              <a:t>FADD </a:t>
            </a:r>
            <a:r>
              <a:rPr lang="en-US" altLang="zh-CN" dirty="0"/>
              <a:t>ST, ST(0)</a:t>
            </a:r>
            <a:r>
              <a:rPr lang="zh-CN" altLang="en-US" dirty="0"/>
              <a:t>。</a:t>
            </a:r>
            <a:endParaRPr lang="en-US" altLang="zh-CN" dirty="0"/>
          </a:p>
          <a:p>
            <a:pPr lvl="1"/>
            <a:r>
              <a:rPr lang="zh-CN" altLang="en-US" dirty="0" smtClean="0"/>
              <a:t>操作：使</a:t>
            </a:r>
            <a:r>
              <a:rPr lang="zh-CN" altLang="en-US" dirty="0"/>
              <a:t>栈顶内容</a:t>
            </a:r>
            <a:r>
              <a:rPr lang="zh-CN" altLang="en-US" dirty="0" smtClean="0"/>
              <a:t>加倍。</a:t>
            </a:r>
            <a:endParaRPr lang="en-US" dirty="0"/>
          </a:p>
        </p:txBody>
      </p:sp>
    </p:spTree>
    <p:extLst>
      <p:ext uri="{BB962C8B-B14F-4D97-AF65-F5344CB8AC3E}">
        <p14:creationId xmlns:p14="http://schemas.microsoft.com/office/powerpoint/2010/main" val="2035040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存储器寻址：</a:t>
            </a:r>
            <a:r>
              <a:rPr lang="zh-CN" altLang="en-US" dirty="0" smtClean="0"/>
              <a:t>由于协处理器是面向堆栈的机器，所以</a:t>
            </a:r>
            <a:r>
              <a:rPr lang="zh-CN" altLang="en-US" dirty="0" smtClean="0">
                <a:solidFill>
                  <a:srgbClr val="0000CC"/>
                </a:solidFill>
              </a:rPr>
              <a:t>栈顶</a:t>
            </a:r>
            <a:r>
              <a:rPr lang="zh-CN" altLang="en-US" dirty="0" smtClean="0"/>
              <a:t>总被存储器寻址方式用作</a:t>
            </a:r>
            <a:r>
              <a:rPr lang="zh-CN" altLang="en-US" dirty="0" smtClean="0">
                <a:solidFill>
                  <a:srgbClr val="0000CC"/>
                </a:solidFill>
              </a:rPr>
              <a:t>目的操作数</a:t>
            </a:r>
            <a:r>
              <a:rPr lang="zh-CN" altLang="en-US" dirty="0" smtClean="0"/>
              <a:t>。</a:t>
            </a:r>
            <a:endParaRPr lang="en-US" altLang="zh-CN" dirty="0" smtClean="0"/>
          </a:p>
          <a:p>
            <a:endParaRPr lang="en-US" altLang="zh-CN" dirty="0" smtClean="0"/>
          </a:p>
          <a:p>
            <a:r>
              <a:rPr lang="zh-CN" altLang="en-US" dirty="0" smtClean="0">
                <a:solidFill>
                  <a:srgbClr val="CC00CC"/>
                </a:solidFill>
              </a:rPr>
              <a:t>例，</a:t>
            </a:r>
            <a:r>
              <a:rPr lang="en-US" altLang="zh-CN" dirty="0" smtClean="0"/>
              <a:t>FADD  DATA</a:t>
            </a:r>
          </a:p>
          <a:p>
            <a:pPr lvl="1"/>
            <a:r>
              <a:rPr lang="zh-CN" altLang="en-US" dirty="0" smtClean="0"/>
              <a:t>操作：将存储单元</a:t>
            </a:r>
            <a:r>
              <a:rPr lang="en-US" altLang="zh-CN" dirty="0" smtClean="0"/>
              <a:t>DATA</a:t>
            </a:r>
            <a:r>
              <a:rPr lang="zh-CN" altLang="en-US" dirty="0" smtClean="0"/>
              <a:t>中的实数加到栈顶。</a:t>
            </a:r>
            <a:endParaRPr lang="en-US" dirty="0"/>
          </a:p>
        </p:txBody>
      </p:sp>
    </p:spTree>
    <p:extLst>
      <p:ext uri="{BB962C8B-B14F-4D97-AF65-F5344CB8AC3E}">
        <p14:creationId xmlns:p14="http://schemas.microsoft.com/office/powerpoint/2010/main" val="800622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算术协处理器的</a:t>
            </a:r>
            <a:r>
              <a:rPr lang="zh-CN" altLang="en-US" dirty="0" smtClean="0"/>
              <a:t>数据格式</a:t>
            </a:r>
            <a:endParaRPr lang="en-US" dirty="0"/>
          </a:p>
        </p:txBody>
      </p:sp>
      <p:sp>
        <p:nvSpPr>
          <p:cNvPr id="3" name="内容占位符 2"/>
          <p:cNvSpPr>
            <a:spLocks noGrp="1"/>
          </p:cNvSpPr>
          <p:nvPr>
            <p:ph idx="1"/>
          </p:nvPr>
        </p:nvSpPr>
        <p:spPr/>
        <p:txBody>
          <a:bodyPr/>
          <a:lstStyle/>
          <a:p>
            <a:r>
              <a:rPr lang="zh-CN" altLang="en-US" dirty="0"/>
              <a:t>算术</a:t>
            </a:r>
            <a:r>
              <a:rPr lang="zh-CN" altLang="en-US" dirty="0" smtClean="0"/>
              <a:t>协处理器支持的</a:t>
            </a:r>
            <a:r>
              <a:rPr lang="zh-CN" altLang="en-US" dirty="0" smtClean="0">
                <a:solidFill>
                  <a:srgbClr val="C00000"/>
                </a:solidFill>
              </a:rPr>
              <a:t>数据类型</a:t>
            </a:r>
            <a:r>
              <a:rPr lang="zh-CN" altLang="en-US" dirty="0" smtClean="0"/>
              <a:t>包括：</a:t>
            </a:r>
            <a:endParaRPr lang="en-US" altLang="zh-CN" dirty="0" smtClean="0"/>
          </a:p>
          <a:p>
            <a:pPr lvl="1"/>
            <a:r>
              <a:rPr lang="zh-CN" altLang="en-US" dirty="0"/>
              <a:t>带符号整数</a:t>
            </a:r>
          </a:p>
          <a:p>
            <a:pPr lvl="1"/>
            <a:r>
              <a:rPr lang="en-US" altLang="zh-CN" dirty="0"/>
              <a:t>BCD</a:t>
            </a:r>
            <a:r>
              <a:rPr lang="zh-CN" altLang="en-US" dirty="0" smtClean="0"/>
              <a:t>数</a:t>
            </a:r>
            <a:endParaRPr lang="zh-CN" altLang="en-US" dirty="0"/>
          </a:p>
          <a:p>
            <a:pPr lvl="1"/>
            <a:r>
              <a:rPr lang="zh-CN" altLang="en-US" dirty="0"/>
              <a:t>浮点数</a:t>
            </a:r>
          </a:p>
          <a:p>
            <a:endParaRPr lang="zh-CN" altLang="en-US" dirty="0"/>
          </a:p>
          <a:p>
            <a:r>
              <a:rPr lang="zh-CN" altLang="en-US" dirty="0">
                <a:solidFill>
                  <a:srgbClr val="CC00CC"/>
                </a:solidFill>
              </a:rPr>
              <a:t>注意：</a:t>
            </a:r>
            <a:r>
              <a:rPr lang="zh-CN" altLang="en-US" dirty="0"/>
              <a:t>针对协处理器进行汇编语言编程常常局限于</a:t>
            </a:r>
            <a:r>
              <a:rPr lang="zh-CN" altLang="en-US" dirty="0">
                <a:solidFill>
                  <a:srgbClr val="0000CC"/>
                </a:solidFill>
              </a:rPr>
              <a:t>修改诸如</a:t>
            </a:r>
            <a:r>
              <a:rPr lang="en-US" altLang="zh-CN" dirty="0">
                <a:solidFill>
                  <a:srgbClr val="0000CC"/>
                </a:solidFill>
              </a:rPr>
              <a:t>C/C++</a:t>
            </a:r>
            <a:r>
              <a:rPr lang="zh-CN" altLang="en-US" dirty="0">
                <a:solidFill>
                  <a:srgbClr val="0000CC"/>
                </a:solidFill>
              </a:rPr>
              <a:t>高级语言生成的代码</a:t>
            </a:r>
            <a:r>
              <a:rPr lang="zh-CN" altLang="en-US" dirty="0"/>
              <a:t>。</a:t>
            </a:r>
            <a:endParaRPr lang="en-US" dirty="0"/>
          </a:p>
        </p:txBody>
      </p:sp>
    </p:spTree>
    <p:extLst>
      <p:ext uri="{BB962C8B-B14F-4D97-AF65-F5344CB8AC3E}">
        <p14:creationId xmlns:p14="http://schemas.microsoft.com/office/powerpoint/2010/main" val="166707692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altLang="zh-CN" dirty="0"/>
          </a:p>
        </p:txBody>
      </p:sp>
      <p:sp>
        <p:nvSpPr>
          <p:cNvPr id="3" name="内容占位符 2"/>
          <p:cNvSpPr>
            <a:spLocks noGrp="1"/>
          </p:cNvSpPr>
          <p:nvPr>
            <p:ph idx="1"/>
          </p:nvPr>
        </p:nvSpPr>
        <p:spPr>
          <a:xfrm>
            <a:off x="179512" y="1052737"/>
            <a:ext cx="8712967" cy="648071"/>
          </a:xfrm>
        </p:spPr>
        <p:txBody>
          <a:bodyPr/>
          <a:lstStyle/>
          <a:p>
            <a:r>
              <a:rPr lang="zh-CN" altLang="en-US" dirty="0" smtClean="0"/>
              <a:t>以</a:t>
            </a:r>
            <a:r>
              <a:rPr lang="en-US" altLang="zh-CN" dirty="0" smtClean="0"/>
              <a:t>FADD</a:t>
            </a:r>
            <a:r>
              <a:rPr lang="zh-CN" altLang="en-US" dirty="0" smtClean="0"/>
              <a:t>为例。</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710454706"/>
              </p:ext>
            </p:extLst>
          </p:nvPr>
        </p:nvGraphicFramePr>
        <p:xfrm>
          <a:off x="539552" y="1916832"/>
          <a:ext cx="8136906" cy="382520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600402">
                  <a:extLst>
                    <a:ext uri="{9D8B030D-6E8A-4147-A177-3AD203B41FA5}">
                      <a16:colId xmlns:a16="http://schemas.microsoft.com/office/drawing/2014/main" val="20002"/>
                    </a:ext>
                  </a:extLst>
                </a:gridCol>
              </a:tblGrid>
              <a:tr h="720080">
                <a:tc>
                  <a:txBody>
                    <a:bodyPr/>
                    <a:lstStyle/>
                    <a:p>
                      <a:pPr algn="ctr"/>
                      <a:r>
                        <a:rPr lang="zh-CN" altLang="en-US" sz="2800" b="1" dirty="0" smtClean="0">
                          <a:solidFill>
                            <a:schemeClr val="tx1"/>
                          </a:solidFill>
                        </a:rPr>
                        <a:t>方式</a:t>
                      </a:r>
                      <a:endParaRPr lang="en-US" sz="2800" b="1" dirty="0">
                        <a:solidFill>
                          <a:schemeClr val="tx1"/>
                        </a:solidFill>
                      </a:endParaRPr>
                    </a:p>
                  </a:txBody>
                  <a:tcPr anchor="ctr"/>
                </a:tc>
                <a:tc>
                  <a:txBody>
                    <a:bodyPr/>
                    <a:lstStyle/>
                    <a:p>
                      <a:pPr algn="ctr"/>
                      <a:r>
                        <a:rPr lang="zh-CN" altLang="en-US" sz="2800" b="1" dirty="0" smtClean="0">
                          <a:solidFill>
                            <a:schemeClr val="tx1"/>
                          </a:solidFill>
                        </a:rPr>
                        <a:t>形式</a:t>
                      </a:r>
                      <a:endParaRPr lang="en-US" sz="2800" b="1" dirty="0">
                        <a:solidFill>
                          <a:schemeClr val="tx1"/>
                        </a:solidFill>
                      </a:endParaRPr>
                    </a:p>
                  </a:txBody>
                  <a:tcPr anchor="ctr"/>
                </a:tc>
                <a:tc>
                  <a:txBody>
                    <a:bodyPr/>
                    <a:lstStyle/>
                    <a:p>
                      <a:pPr algn="ctr"/>
                      <a:r>
                        <a:rPr lang="zh-CN" altLang="en-US" sz="2800" b="1" dirty="0" smtClean="0">
                          <a:solidFill>
                            <a:schemeClr val="tx1"/>
                          </a:solidFill>
                        </a:rPr>
                        <a:t>例子</a:t>
                      </a:r>
                      <a:endParaRPr lang="en-US" sz="2800" b="1" dirty="0">
                        <a:solidFill>
                          <a:schemeClr val="tx1"/>
                        </a:solidFill>
                      </a:endParaRPr>
                    </a:p>
                  </a:txBody>
                  <a:tcPr anchor="ctr"/>
                </a:tc>
                <a:extLst>
                  <a:ext uri="{0D108BD9-81ED-4DB2-BD59-A6C34878D82A}">
                    <a16:rowId xmlns:a16="http://schemas.microsoft.com/office/drawing/2014/main" val="10000"/>
                  </a:ext>
                </a:extLst>
              </a:tr>
              <a:tr h="720080">
                <a:tc>
                  <a:txBody>
                    <a:bodyPr/>
                    <a:lstStyle/>
                    <a:p>
                      <a:pPr algn="l"/>
                      <a:r>
                        <a:rPr lang="zh-CN" altLang="en-US" sz="2800" b="1" dirty="0" smtClean="0">
                          <a:solidFill>
                            <a:schemeClr val="tx1"/>
                          </a:solidFill>
                        </a:rPr>
                        <a:t>堆栈</a:t>
                      </a:r>
                      <a:endParaRPr lang="en-US" sz="2800" b="1" dirty="0">
                        <a:solidFill>
                          <a:schemeClr val="tx1"/>
                        </a:solidFill>
                      </a:endParaRPr>
                    </a:p>
                  </a:txBody>
                  <a:tcPr anchor="ctr"/>
                </a:tc>
                <a:tc>
                  <a:txBody>
                    <a:bodyPr/>
                    <a:lstStyle/>
                    <a:p>
                      <a:pPr algn="l"/>
                      <a:r>
                        <a:rPr lang="en-US" sz="2800" b="1" dirty="0" smtClean="0">
                          <a:solidFill>
                            <a:schemeClr val="tx1"/>
                          </a:solidFill>
                        </a:rPr>
                        <a:t>ST(1),</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a:t>
                      </a:r>
                    </a:p>
                  </a:txBody>
                  <a:tcPr anchor="ctr"/>
                </a:tc>
                <a:extLst>
                  <a:ext uri="{0D108BD9-81ED-4DB2-BD59-A6C34878D82A}">
                    <a16:rowId xmlns:a16="http://schemas.microsoft.com/office/drawing/2014/main" val="10001"/>
                  </a:ext>
                </a:extLst>
              </a:tr>
              <a:tr h="720080">
                <a:tc>
                  <a:txBody>
                    <a:bodyPr/>
                    <a:lstStyle/>
                    <a:p>
                      <a:pPr algn="l"/>
                      <a:r>
                        <a:rPr lang="zh-CN" altLang="en-US" sz="2800" b="1" dirty="0" smtClean="0">
                          <a:solidFill>
                            <a:schemeClr val="tx1"/>
                          </a:solidFill>
                        </a:rPr>
                        <a:t>寄存器</a:t>
                      </a:r>
                      <a:endParaRPr lang="en-US" sz="2800" b="1" dirty="0">
                        <a:solidFill>
                          <a:schemeClr val="tx1"/>
                        </a:solidFill>
                      </a:endParaRPr>
                    </a:p>
                  </a:txBody>
                  <a:tcPr anchor="ctr"/>
                </a:tc>
                <a:tc>
                  <a:txBody>
                    <a:bodyPr/>
                    <a:lstStyle/>
                    <a:p>
                      <a:pPr algn="l"/>
                      <a:r>
                        <a:rPr lang="en-US" sz="2800" b="1" dirty="0" smtClean="0">
                          <a:solidFill>
                            <a:schemeClr val="tx1"/>
                          </a:solidFill>
                        </a:rPr>
                        <a:t>ST, ST(n)</a:t>
                      </a:r>
                    </a:p>
                    <a:p>
                      <a:pPr algn="l"/>
                      <a:r>
                        <a:rPr lang="en-US" sz="2800" b="1" dirty="0" smtClean="0">
                          <a:solidFill>
                            <a:schemeClr val="tx1"/>
                          </a:solidFill>
                        </a:rPr>
                        <a:t>ST(n),</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 ST, ST(1)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 ST(4), ST</a:t>
                      </a:r>
                    </a:p>
                  </a:txBody>
                  <a:tcPr anchor="ctr"/>
                </a:tc>
                <a:extLst>
                  <a:ext uri="{0D108BD9-81ED-4DB2-BD59-A6C34878D82A}">
                    <a16:rowId xmlns:a16="http://schemas.microsoft.com/office/drawing/2014/main" val="10002"/>
                  </a:ext>
                </a:extLst>
              </a:tr>
              <a:tr h="720080">
                <a:tc>
                  <a:txBody>
                    <a:bodyPr/>
                    <a:lstStyle/>
                    <a:p>
                      <a:pPr algn="l"/>
                      <a:r>
                        <a:rPr lang="zh-CN" altLang="en-US" sz="2800" b="1" dirty="0" smtClean="0">
                          <a:solidFill>
                            <a:schemeClr val="tx1"/>
                          </a:solidFill>
                        </a:rPr>
                        <a:t>寄存器弹出</a:t>
                      </a:r>
                      <a:endParaRPr lang="en-US" sz="2800" b="1"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ST(n),</a:t>
                      </a:r>
                      <a:r>
                        <a:rPr lang="en-US" sz="2800" b="1" baseline="0" dirty="0" smtClean="0">
                          <a:solidFill>
                            <a:schemeClr val="tx1"/>
                          </a:solidFill>
                        </a:rPr>
                        <a:t> ST</a:t>
                      </a:r>
                      <a:endParaRPr lang="en-US" sz="2800" b="1" dirty="0" smtClean="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FADDP ST(4), ST</a:t>
                      </a:r>
                    </a:p>
                  </a:txBody>
                  <a:tcPr anchor="ctr"/>
                </a:tc>
                <a:extLst>
                  <a:ext uri="{0D108BD9-81ED-4DB2-BD59-A6C34878D82A}">
                    <a16:rowId xmlns:a16="http://schemas.microsoft.com/office/drawing/2014/main" val="10003"/>
                  </a:ext>
                </a:extLst>
              </a:tr>
              <a:tr h="720080">
                <a:tc>
                  <a:txBody>
                    <a:bodyPr/>
                    <a:lstStyle/>
                    <a:p>
                      <a:pPr algn="l"/>
                      <a:r>
                        <a:rPr lang="zh-CN" altLang="en-US" sz="2800" b="1" dirty="0" smtClean="0">
                          <a:solidFill>
                            <a:schemeClr val="tx1"/>
                          </a:solidFill>
                        </a:rPr>
                        <a:t>存储器</a:t>
                      </a:r>
                      <a:endParaRPr lang="en-US" sz="2800" b="1" dirty="0">
                        <a:solidFill>
                          <a:schemeClr val="tx1"/>
                        </a:solidFill>
                      </a:endParaRPr>
                    </a:p>
                  </a:txBody>
                  <a:tcPr anchor="ctr"/>
                </a:tc>
                <a:tc>
                  <a:txBody>
                    <a:bodyPr/>
                    <a:lstStyle/>
                    <a:p>
                      <a:pPr algn="l"/>
                      <a:r>
                        <a:rPr lang="zh-CN" altLang="en-US" sz="2800" b="1" dirty="0" smtClean="0">
                          <a:solidFill>
                            <a:schemeClr val="tx1"/>
                          </a:solidFill>
                        </a:rPr>
                        <a:t>操作数</a:t>
                      </a:r>
                      <a:endParaRPr lang="en-US" sz="2800" b="1" dirty="0">
                        <a:solidFill>
                          <a:schemeClr val="tx1"/>
                        </a:solidFill>
                      </a:endParaRPr>
                    </a:p>
                  </a:txBody>
                  <a:tcPr anchor="ctr"/>
                </a:tc>
                <a:tc>
                  <a:txBody>
                    <a:bodyPr/>
                    <a:lstStyle/>
                    <a:p>
                      <a:pPr algn="l"/>
                      <a:r>
                        <a:rPr lang="en-US" sz="2800" b="1" dirty="0" smtClean="0">
                          <a:solidFill>
                            <a:schemeClr val="tx1"/>
                          </a:solidFill>
                        </a:rPr>
                        <a:t>FADD DATA3</a:t>
                      </a:r>
                      <a:endParaRPr lang="en-US" sz="2800" b="1" dirty="0">
                        <a:solidFill>
                          <a:schemeClr val="tx1"/>
                        </a:solidFill>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1904118"/>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算术运算操作指令</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算术运算操作：</a:t>
            </a:r>
            <a:endParaRPr lang="en-US" altLang="zh-CN" sz="2400" dirty="0" smtClean="0">
              <a:solidFill>
                <a:srgbClr val="C00000"/>
              </a:solidFill>
            </a:endParaRPr>
          </a:p>
          <a:p>
            <a:pPr lvl="1"/>
            <a:r>
              <a:rPr lang="zh-CN" altLang="en-US" sz="2400" dirty="0" smtClean="0"/>
              <a:t>加法：</a:t>
            </a:r>
            <a:r>
              <a:rPr lang="en-US" altLang="zh-CN" sz="2400" dirty="0" smtClean="0"/>
              <a:t>FADD / FADDP / FIADD</a:t>
            </a:r>
          </a:p>
          <a:p>
            <a:pPr lvl="1"/>
            <a:r>
              <a:rPr lang="zh-CN" altLang="en-US" sz="2400" dirty="0" smtClean="0"/>
              <a:t>减法：</a:t>
            </a:r>
            <a:r>
              <a:rPr lang="en-US" altLang="zh-CN" sz="2400" dirty="0" smtClean="0">
                <a:solidFill>
                  <a:srgbClr val="0000CC"/>
                </a:solidFill>
              </a:rPr>
              <a:t>FSUB / FSUBP / FISUB</a:t>
            </a:r>
            <a:endParaRPr lang="en-US" altLang="zh-CN" sz="2400" dirty="0" smtClean="0"/>
          </a:p>
          <a:p>
            <a:pPr lvl="1"/>
            <a:r>
              <a:rPr lang="zh-CN" altLang="en-US" sz="2400" dirty="0" smtClean="0"/>
              <a:t>乘法：</a:t>
            </a:r>
            <a:r>
              <a:rPr lang="en-US" altLang="zh-CN" sz="2400" dirty="0" smtClean="0"/>
              <a:t>FMUL / FMULP / FIMUL</a:t>
            </a:r>
          </a:p>
          <a:p>
            <a:pPr lvl="1"/>
            <a:r>
              <a:rPr lang="zh-CN" altLang="en-US" sz="2400" dirty="0" smtClean="0"/>
              <a:t>除法：</a:t>
            </a:r>
            <a:r>
              <a:rPr lang="en-US" altLang="zh-CN" sz="2400" dirty="0" smtClean="0">
                <a:solidFill>
                  <a:srgbClr val="0000CC"/>
                </a:solidFill>
              </a:rPr>
              <a:t>FDIV / FDIVP / FIDIV</a:t>
            </a:r>
          </a:p>
          <a:p>
            <a:pPr lvl="1"/>
            <a:endParaRPr lang="en-US" altLang="zh-CN" sz="2400" dirty="0">
              <a:solidFill>
                <a:srgbClr val="0000CC"/>
              </a:solidFill>
            </a:endParaRPr>
          </a:p>
          <a:p>
            <a:pPr lvl="1"/>
            <a:r>
              <a:rPr lang="zh-CN" altLang="en-US" sz="2400" dirty="0" smtClean="0"/>
              <a:t>反向减法：</a:t>
            </a:r>
            <a:r>
              <a:rPr lang="en-US" altLang="zh-CN" sz="2400" dirty="0" smtClean="0"/>
              <a:t>FSUBR / FSUBRP / FISUBR</a:t>
            </a:r>
          </a:p>
          <a:p>
            <a:pPr lvl="1"/>
            <a:r>
              <a:rPr lang="zh-CN" altLang="en-US" sz="2400" dirty="0" smtClean="0"/>
              <a:t>反向除法：</a:t>
            </a:r>
            <a:r>
              <a:rPr lang="en-US" altLang="zh-CN" sz="2400" dirty="0" smtClean="0">
                <a:solidFill>
                  <a:srgbClr val="0000CC"/>
                </a:solidFill>
              </a:rPr>
              <a:t>FDIVR / FDIVRP / FIDIVR</a:t>
            </a:r>
          </a:p>
          <a:p>
            <a:endParaRPr lang="en-US" altLang="zh-CN" sz="2400" dirty="0" smtClean="0"/>
          </a:p>
          <a:p>
            <a:r>
              <a:rPr lang="zh-CN" altLang="en-US" sz="2400" dirty="0" smtClean="0"/>
              <a:t>操作码</a:t>
            </a:r>
            <a:r>
              <a:rPr lang="zh-CN" altLang="en-US" sz="2400" dirty="0"/>
              <a:t>中的</a:t>
            </a:r>
            <a:r>
              <a:rPr lang="zh-CN" altLang="en-US" sz="2400" dirty="0">
                <a:solidFill>
                  <a:srgbClr val="0000CC"/>
                </a:solidFill>
              </a:rPr>
              <a:t>字母</a:t>
            </a:r>
            <a:r>
              <a:rPr lang="en-US" altLang="zh-CN" sz="2400" dirty="0" smtClean="0">
                <a:solidFill>
                  <a:srgbClr val="0000CC"/>
                </a:solidFill>
              </a:rPr>
              <a:t>P</a:t>
            </a:r>
            <a:r>
              <a:rPr lang="zh-CN" altLang="en-US" sz="2400" dirty="0" smtClean="0">
                <a:solidFill>
                  <a:srgbClr val="0000CC"/>
                </a:solidFill>
              </a:rPr>
              <a:t>：</a:t>
            </a:r>
            <a:r>
              <a:rPr lang="zh-CN" altLang="en-US" sz="2400" dirty="0" smtClean="0"/>
              <a:t>表示</a:t>
            </a:r>
            <a:r>
              <a:rPr lang="zh-CN" altLang="en-US" sz="2400" dirty="0"/>
              <a:t>操作结束</a:t>
            </a:r>
            <a:r>
              <a:rPr lang="zh-CN" altLang="en-US" sz="2400" dirty="0" smtClean="0"/>
              <a:t>后有寄存器</a:t>
            </a:r>
            <a:r>
              <a:rPr lang="zh-CN" altLang="en-US" sz="2400" dirty="0"/>
              <a:t>弹出。</a:t>
            </a:r>
            <a:endParaRPr lang="en-US" altLang="zh-CN" sz="2400" dirty="0"/>
          </a:p>
          <a:p>
            <a:r>
              <a:rPr lang="zh-CN" altLang="en-US" sz="2400" dirty="0"/>
              <a:t>操作码中的字符</a:t>
            </a:r>
            <a:r>
              <a:rPr lang="en-US" altLang="zh-CN" sz="2400" dirty="0">
                <a:solidFill>
                  <a:srgbClr val="0000CC"/>
                </a:solidFill>
              </a:rPr>
              <a:t>R</a:t>
            </a:r>
            <a:r>
              <a:rPr lang="zh-CN" altLang="en-US" sz="2400" dirty="0"/>
              <a:t>（只在减法和除法中出现</a:t>
            </a:r>
            <a:r>
              <a:rPr lang="zh-CN" altLang="en-US" sz="2400" dirty="0" smtClean="0"/>
              <a:t>）：表示</a:t>
            </a:r>
            <a:r>
              <a:rPr lang="zh-CN" altLang="en-US" sz="2400" dirty="0"/>
              <a:t>反向模式</a:t>
            </a:r>
            <a:r>
              <a:rPr lang="zh-CN" altLang="en-US" sz="2400" dirty="0" smtClean="0"/>
              <a:t>。</a:t>
            </a:r>
            <a:endParaRPr lang="en-US" altLang="zh-CN" sz="2400" dirty="0" smtClean="0"/>
          </a:p>
          <a:p>
            <a:r>
              <a:rPr lang="zh-CN" altLang="en-US" sz="2400" dirty="0"/>
              <a:t>操作码中第</a:t>
            </a:r>
            <a:r>
              <a:rPr lang="en-US" altLang="zh-CN" sz="2400" dirty="0"/>
              <a:t>2</a:t>
            </a:r>
            <a:r>
              <a:rPr lang="zh-CN" altLang="en-US" sz="2400" dirty="0"/>
              <a:t>个字母</a:t>
            </a:r>
            <a:r>
              <a:rPr lang="en-US" altLang="zh-CN" sz="2400" dirty="0" smtClean="0">
                <a:solidFill>
                  <a:srgbClr val="0000CC"/>
                </a:solidFill>
              </a:rPr>
              <a:t>I</a:t>
            </a:r>
            <a:r>
              <a:rPr lang="zh-CN" altLang="en-US" sz="2400" dirty="0" smtClean="0"/>
              <a:t>：表明</a:t>
            </a:r>
            <a:r>
              <a:rPr lang="zh-CN" altLang="en-US" sz="2400" dirty="0"/>
              <a:t>内存操作数是整数</a:t>
            </a:r>
            <a:r>
              <a:rPr lang="zh-CN" altLang="en-US" sz="2400" dirty="0" smtClean="0"/>
              <a:t>。</a:t>
            </a:r>
            <a:endParaRPr lang="en-US" altLang="zh-CN" sz="2400" dirty="0" smtClean="0">
              <a:solidFill>
                <a:srgbClr val="0000CC"/>
              </a:solidFill>
            </a:endParaRPr>
          </a:p>
        </p:txBody>
      </p:sp>
    </p:spTree>
    <p:extLst>
      <p:ext uri="{BB962C8B-B14F-4D97-AF65-F5344CB8AC3E}">
        <p14:creationId xmlns:p14="http://schemas.microsoft.com/office/powerpoint/2010/main" val="69239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操作指令</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FADDP</a:t>
            </a:r>
            <a:r>
              <a:rPr lang="zh-CN" altLang="en-US" dirty="0" smtClean="0"/>
              <a:t>和</a:t>
            </a:r>
            <a:r>
              <a:rPr lang="en-US" altLang="zh-CN" dirty="0" smtClean="0"/>
              <a:t>FADD</a:t>
            </a:r>
            <a:r>
              <a:rPr lang="zh-CN" altLang="en-US" dirty="0" smtClean="0"/>
              <a:t>的不同。</a:t>
            </a:r>
            <a:endParaRPr lang="en-US" altLang="zh-CN" dirty="0" smtClean="0"/>
          </a:p>
          <a:p>
            <a:pPr lvl="1"/>
            <a:r>
              <a:rPr lang="en-US" dirty="0" smtClean="0"/>
              <a:t>FADD </a:t>
            </a:r>
            <a:r>
              <a:rPr lang="en-US" dirty="0"/>
              <a:t>ST(4), ST</a:t>
            </a:r>
          </a:p>
          <a:p>
            <a:pPr lvl="1"/>
            <a:r>
              <a:rPr lang="en-US" dirty="0"/>
              <a:t>FADDP ST(4), </a:t>
            </a:r>
            <a:r>
              <a:rPr lang="en-US" dirty="0" smtClean="0"/>
              <a:t>ST</a:t>
            </a:r>
          </a:p>
          <a:p>
            <a:pPr lvl="1"/>
            <a:endParaRPr lang="en-US" dirty="0"/>
          </a:p>
          <a:p>
            <a:r>
              <a:rPr lang="zh-CN" altLang="en-US" dirty="0" smtClean="0">
                <a:solidFill>
                  <a:srgbClr val="CC00CC"/>
                </a:solidFill>
              </a:rPr>
              <a:t>例，</a:t>
            </a:r>
            <a:r>
              <a:rPr lang="zh-CN" altLang="en-US" dirty="0" smtClean="0"/>
              <a:t>如果栈顶的值为</a:t>
            </a:r>
            <a:r>
              <a:rPr lang="en-US" altLang="zh-CN" dirty="0" smtClean="0"/>
              <a:t>10</a:t>
            </a:r>
            <a:r>
              <a:rPr lang="zh-CN" altLang="en-US" dirty="0" smtClean="0"/>
              <a:t>，而存储单元</a:t>
            </a:r>
            <a:r>
              <a:rPr lang="en-US" altLang="zh-CN" dirty="0" smtClean="0"/>
              <a:t>DATA1</a:t>
            </a:r>
            <a:r>
              <a:rPr lang="zh-CN" altLang="en-US" dirty="0" smtClean="0"/>
              <a:t>为</a:t>
            </a:r>
            <a:r>
              <a:rPr lang="en-US" altLang="zh-CN" dirty="0" smtClean="0"/>
              <a:t>1</a:t>
            </a:r>
            <a:r>
              <a:rPr lang="zh-CN" altLang="en-US" dirty="0" smtClean="0"/>
              <a:t>：</a:t>
            </a:r>
            <a:endParaRPr lang="en-US" altLang="zh-CN" dirty="0" smtClean="0"/>
          </a:p>
          <a:p>
            <a:pPr lvl="1"/>
            <a:r>
              <a:rPr lang="en-US" altLang="zh-CN" dirty="0"/>
              <a:t>FSUB </a:t>
            </a:r>
            <a:r>
              <a:rPr lang="en-US" altLang="zh-CN" dirty="0" smtClean="0"/>
              <a:t>DATA</a:t>
            </a:r>
            <a:r>
              <a:rPr lang="zh-CN" altLang="en-US" dirty="0" smtClean="0"/>
              <a:t>：栈顶的值为</a:t>
            </a:r>
            <a:r>
              <a:rPr lang="en-US" altLang="zh-CN" dirty="0"/>
              <a:t>+</a:t>
            </a:r>
            <a:r>
              <a:rPr lang="en-US" altLang="zh-CN" dirty="0" smtClean="0"/>
              <a:t>9</a:t>
            </a:r>
            <a:r>
              <a:rPr lang="zh-CN" altLang="en-US" dirty="0" smtClean="0"/>
              <a:t>。</a:t>
            </a:r>
            <a:endParaRPr lang="en-US" altLang="zh-CN" dirty="0" smtClean="0"/>
          </a:p>
          <a:p>
            <a:pPr lvl="1"/>
            <a:r>
              <a:rPr lang="en-US" altLang="zh-CN" dirty="0" smtClean="0"/>
              <a:t>FSUBR DATA</a:t>
            </a:r>
            <a:r>
              <a:rPr lang="zh-CN" altLang="en-US" dirty="0" smtClean="0"/>
              <a:t>：栈顶的值为</a:t>
            </a:r>
            <a:r>
              <a:rPr lang="en-US" altLang="zh-CN" dirty="0" smtClean="0"/>
              <a:t>-9</a:t>
            </a:r>
            <a:r>
              <a:rPr lang="zh-CN" altLang="en-US" dirty="0" smtClean="0"/>
              <a:t>。</a:t>
            </a:r>
            <a:endParaRPr lang="en-US" dirty="0" smtClean="0"/>
          </a:p>
        </p:txBody>
      </p:sp>
    </p:spTree>
    <p:extLst>
      <p:ext uri="{BB962C8B-B14F-4D97-AF65-F5344CB8AC3E}">
        <p14:creationId xmlns:p14="http://schemas.microsoft.com/office/powerpoint/2010/main" val="407091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操作</a:t>
            </a:r>
            <a:r>
              <a:rPr lang="zh-CN" altLang="en-US" dirty="0"/>
              <a:t>指令</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en-US" altLang="zh-CN" dirty="0"/>
              <a:t>FSUBR ST, ST(1)</a:t>
            </a:r>
            <a:r>
              <a:rPr lang="zh-CN" altLang="en-US" dirty="0"/>
              <a:t>和</a:t>
            </a:r>
            <a:r>
              <a:rPr lang="en-US" altLang="zh-CN" dirty="0"/>
              <a:t>FSUBR ST(1), ST</a:t>
            </a:r>
            <a:r>
              <a:rPr lang="zh-CN" altLang="en-US" dirty="0"/>
              <a:t>的区别：</a:t>
            </a:r>
            <a:endParaRPr lang="en-US" altLang="zh-CN" dirty="0"/>
          </a:p>
          <a:p>
            <a:pPr lvl="1"/>
            <a:r>
              <a:rPr lang="en-US" altLang="zh-CN" dirty="0"/>
              <a:t>FSUBR ST, ST(1)</a:t>
            </a:r>
            <a:r>
              <a:rPr lang="zh-CN" altLang="en-US" dirty="0"/>
              <a:t>：</a:t>
            </a:r>
            <a:r>
              <a:rPr lang="en-US" altLang="zh-CN" dirty="0"/>
              <a:t>ST=ST(1) - ST</a:t>
            </a:r>
            <a:endParaRPr lang="en-US" dirty="0"/>
          </a:p>
          <a:p>
            <a:pPr lvl="1"/>
            <a:r>
              <a:rPr lang="en-US" altLang="zh-CN" dirty="0"/>
              <a:t>FSUBR ST(1), ST</a:t>
            </a:r>
            <a:r>
              <a:rPr lang="zh-CN" altLang="en-US" dirty="0"/>
              <a:t>：</a:t>
            </a:r>
            <a:r>
              <a:rPr lang="en-US" altLang="zh-CN" dirty="0"/>
              <a:t>ST(1)=ST - ST(1)</a:t>
            </a:r>
            <a:endParaRPr lang="en-US" dirty="0"/>
          </a:p>
          <a:p>
            <a:endParaRPr lang="en-US" altLang="zh-CN" dirty="0" smtClean="0">
              <a:solidFill>
                <a:srgbClr val="CC00CC"/>
              </a:solidFill>
            </a:endParaRPr>
          </a:p>
          <a:p>
            <a:r>
              <a:rPr lang="zh-CN" altLang="en-US" dirty="0" smtClean="0">
                <a:solidFill>
                  <a:srgbClr val="CC00CC"/>
                </a:solidFill>
              </a:rPr>
              <a:t>例</a:t>
            </a:r>
            <a:r>
              <a:rPr lang="zh-CN" altLang="en-US" dirty="0">
                <a:solidFill>
                  <a:srgbClr val="CC00CC"/>
                </a:solidFill>
              </a:rPr>
              <a:t>，</a:t>
            </a:r>
            <a:r>
              <a:rPr lang="en-US" altLang="zh-CN" dirty="0"/>
              <a:t>FADD DATA</a:t>
            </a:r>
            <a:r>
              <a:rPr lang="zh-CN" altLang="en-US" dirty="0"/>
              <a:t>是浮点加法，而</a:t>
            </a:r>
            <a:r>
              <a:rPr lang="en-US" altLang="zh-CN" dirty="0"/>
              <a:t>FIADD DATA</a:t>
            </a:r>
            <a:r>
              <a:rPr lang="zh-CN" altLang="en-US" dirty="0"/>
              <a:t>指令是整数加法，将存储单元</a:t>
            </a:r>
            <a:r>
              <a:rPr lang="en-US" altLang="zh-CN" dirty="0"/>
              <a:t>DATA</a:t>
            </a:r>
            <a:r>
              <a:rPr lang="zh-CN" altLang="en-US" dirty="0"/>
              <a:t>中的整数加到栈顶的浮点数中</a:t>
            </a:r>
            <a:r>
              <a:rPr lang="zh-CN" altLang="en-US" dirty="0" smtClean="0"/>
              <a:t>。</a:t>
            </a:r>
            <a:endParaRPr lang="en-US" altLang="zh-CN" dirty="0" smtClean="0"/>
          </a:p>
          <a:p>
            <a:endParaRPr lang="en-US" sz="3200" dirty="0"/>
          </a:p>
        </p:txBody>
      </p:sp>
    </p:spTree>
    <p:extLst>
      <p:ext uri="{BB962C8B-B14F-4D97-AF65-F5344CB8AC3E}">
        <p14:creationId xmlns:p14="http://schemas.microsoft.com/office/powerpoint/2010/main" val="3538730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FSQRT</a:t>
            </a:r>
            <a:r>
              <a:rPr lang="zh-CN" altLang="en-US" dirty="0" smtClean="0">
                <a:solidFill>
                  <a:srgbClr val="C00000"/>
                </a:solidFill>
              </a:rPr>
              <a:t>：求平方根。</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FSQRT</a:t>
            </a:r>
          </a:p>
          <a:p>
            <a:pPr lvl="1"/>
            <a:r>
              <a:rPr lang="zh-CN" altLang="en-US" dirty="0" smtClean="0">
                <a:solidFill>
                  <a:srgbClr val="CC00CC"/>
                </a:solidFill>
              </a:rPr>
              <a:t>功能：</a:t>
            </a:r>
            <a:r>
              <a:rPr lang="zh-CN" altLang="en-US" dirty="0" smtClean="0"/>
              <a:t>求栈顶数据的平方根，将平方根存于栈顶。</a:t>
            </a:r>
            <a:endParaRPr lang="en-US" altLang="zh-CN" dirty="0" smtClean="0"/>
          </a:p>
          <a:p>
            <a:pPr lvl="1"/>
            <a:r>
              <a:rPr lang="zh-CN" altLang="en-US" dirty="0"/>
              <a:t>若</a:t>
            </a:r>
            <a:r>
              <a:rPr lang="zh-CN" altLang="en-US" dirty="0" smtClean="0"/>
              <a:t>对负数求平方根，则会出现非法错误，此时状态寄存器的</a:t>
            </a:r>
            <a:r>
              <a:rPr lang="en-US" altLang="zh-CN" dirty="0" smtClean="0"/>
              <a:t>IE</a:t>
            </a:r>
            <a:r>
              <a:rPr lang="zh-CN" altLang="en-US" dirty="0" smtClean="0"/>
              <a:t>位置位。</a:t>
            </a:r>
            <a:endParaRPr lang="en-US" altLang="zh-CN" dirty="0" smtClean="0"/>
          </a:p>
          <a:p>
            <a:endParaRPr lang="en-US" dirty="0" smtClean="0"/>
          </a:p>
          <a:p>
            <a:r>
              <a:rPr lang="en-US" dirty="0" smtClean="0">
                <a:solidFill>
                  <a:srgbClr val="C00000"/>
                </a:solidFill>
              </a:rPr>
              <a:t>FSCALE</a:t>
            </a:r>
            <a:r>
              <a:rPr lang="zh-CN" altLang="en-US" dirty="0" smtClean="0">
                <a:solidFill>
                  <a:srgbClr val="C00000"/>
                </a:solidFill>
              </a:rPr>
              <a:t>：对一个数进行比例运算。</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FSCALE</a:t>
            </a:r>
          </a:p>
          <a:p>
            <a:pPr lvl="1"/>
            <a:r>
              <a:rPr lang="zh-CN" altLang="en-US" dirty="0">
                <a:solidFill>
                  <a:srgbClr val="CC00CC"/>
                </a:solidFill>
              </a:rPr>
              <a:t>功能：</a:t>
            </a:r>
            <a:r>
              <a:rPr lang="zh-CN" altLang="en-US" dirty="0"/>
              <a:t>将</a:t>
            </a:r>
            <a:r>
              <a:rPr lang="en-US" altLang="zh-CN" dirty="0" smtClean="0"/>
              <a:t>ST(1)</a:t>
            </a:r>
            <a:r>
              <a:rPr lang="zh-CN" altLang="en-US" dirty="0" smtClean="0"/>
              <a:t>中的内容（被认为是整数）加到栈顶的指数中。</a:t>
            </a:r>
            <a:r>
              <a:rPr lang="en-US" altLang="zh-CN" dirty="0"/>
              <a:t>ST(1)</a:t>
            </a:r>
            <a:r>
              <a:rPr lang="zh-CN" altLang="en-US" dirty="0"/>
              <a:t>的值必须在</a:t>
            </a:r>
            <a:r>
              <a:rPr lang="en-US" altLang="zh-CN" dirty="0"/>
              <a:t>2</a:t>
            </a:r>
            <a:r>
              <a:rPr lang="en-US" altLang="zh-CN" baseline="30000" dirty="0"/>
              <a:t>+15</a:t>
            </a:r>
            <a:r>
              <a:rPr lang="zh-CN" altLang="en-US" dirty="0"/>
              <a:t>与</a:t>
            </a:r>
            <a:r>
              <a:rPr lang="en-US" altLang="zh-CN" dirty="0"/>
              <a:t>2</a:t>
            </a:r>
            <a:r>
              <a:rPr lang="en-US" altLang="zh-CN" baseline="30000" dirty="0"/>
              <a:t>-15</a:t>
            </a:r>
            <a:r>
              <a:rPr lang="zh-CN" altLang="en-US" dirty="0"/>
              <a:t>之间。</a:t>
            </a:r>
            <a:endParaRPr lang="en-US" altLang="zh-CN" dirty="0"/>
          </a:p>
          <a:p>
            <a:pPr lvl="1"/>
            <a:r>
              <a:rPr lang="en-US" altLang="zh-CN" dirty="0" smtClean="0"/>
              <a:t>FSCALE</a:t>
            </a:r>
            <a:r>
              <a:rPr lang="zh-CN" altLang="en-US" dirty="0" smtClean="0"/>
              <a:t>能快速地乘以或除以</a:t>
            </a:r>
            <a:r>
              <a:rPr lang="en-US" altLang="zh-CN" dirty="0" smtClean="0"/>
              <a:t>2</a:t>
            </a:r>
            <a:r>
              <a:rPr lang="zh-CN" altLang="en-US" dirty="0" smtClean="0"/>
              <a:t>的幂。</a:t>
            </a:r>
            <a:endParaRPr lang="en-US" altLang="zh-CN" dirty="0" smtClean="0"/>
          </a:p>
        </p:txBody>
      </p:sp>
    </p:spTree>
    <p:extLst>
      <p:ext uri="{BB962C8B-B14F-4D97-AF65-F5344CB8AC3E}">
        <p14:creationId xmlns:p14="http://schemas.microsoft.com/office/powerpoint/2010/main" val="319938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FPREM/FPREM1</a:t>
            </a:r>
            <a:r>
              <a:rPr lang="zh-CN" altLang="en-US" dirty="0" smtClean="0"/>
              <a:t>：取模。</a:t>
            </a:r>
            <a:endParaRPr lang="en-US" altLang="zh-CN" dirty="0" smtClean="0"/>
          </a:p>
          <a:p>
            <a:pPr lvl="1"/>
            <a:r>
              <a:rPr lang="zh-CN" altLang="en-US" dirty="0" smtClean="0">
                <a:solidFill>
                  <a:srgbClr val="CC00CC"/>
                </a:solidFill>
              </a:rPr>
              <a:t>格式：</a:t>
            </a:r>
            <a:r>
              <a:rPr lang="en-US" altLang="zh-CN" dirty="0" smtClean="0"/>
              <a:t>FPREM  </a:t>
            </a:r>
            <a:r>
              <a:rPr lang="zh-CN" altLang="en-US" dirty="0" smtClean="0"/>
              <a:t>或 </a:t>
            </a:r>
            <a:r>
              <a:rPr lang="en-US" altLang="zh-CN" dirty="0" smtClean="0"/>
              <a:t>PREM1</a:t>
            </a:r>
          </a:p>
          <a:p>
            <a:pPr lvl="1"/>
            <a:r>
              <a:rPr lang="zh-CN" altLang="en-US" dirty="0">
                <a:solidFill>
                  <a:srgbClr val="CC00CC"/>
                </a:solidFill>
              </a:rPr>
              <a:t>功能：</a:t>
            </a:r>
            <a:r>
              <a:rPr lang="zh-CN" altLang="en-US" dirty="0"/>
              <a:t>完成</a:t>
            </a:r>
            <a:r>
              <a:rPr lang="en-US" altLang="zh-CN" dirty="0" smtClean="0"/>
              <a:t>ST</a:t>
            </a:r>
            <a:r>
              <a:rPr lang="zh-CN" altLang="en-US" dirty="0" smtClean="0"/>
              <a:t>对</a:t>
            </a:r>
            <a:r>
              <a:rPr lang="en-US" altLang="zh-CN" dirty="0" smtClean="0"/>
              <a:t>ST(1)</a:t>
            </a:r>
            <a:r>
              <a:rPr lang="zh-CN" altLang="en-US" dirty="0" smtClean="0"/>
              <a:t>的取模操作</a:t>
            </a:r>
            <a:r>
              <a:rPr lang="zh-CN" altLang="en-US" dirty="0"/>
              <a:t>，</a:t>
            </a:r>
            <a:r>
              <a:rPr lang="zh-CN" altLang="en-US" dirty="0" smtClean="0"/>
              <a:t>结果</a:t>
            </a:r>
            <a:r>
              <a:rPr lang="zh-CN" altLang="en-US" dirty="0"/>
              <a:t>（</a:t>
            </a:r>
            <a:r>
              <a:rPr lang="zh-CN" altLang="en-US" dirty="0" smtClean="0"/>
              <a:t>余数）放在栈顶。</a:t>
            </a:r>
            <a:endParaRPr lang="en-US" altLang="zh-CN" dirty="0" smtClean="0"/>
          </a:p>
          <a:p>
            <a:pPr lvl="1"/>
            <a:r>
              <a:rPr lang="zh-CN" altLang="en-US" dirty="0" smtClean="0"/>
              <a:t>注意</a:t>
            </a:r>
            <a:r>
              <a:rPr lang="en-US" altLang="zh-CN" dirty="0" smtClean="0"/>
              <a:t>1</a:t>
            </a:r>
            <a:r>
              <a:rPr lang="zh-CN" altLang="en-US" dirty="0" smtClean="0"/>
              <a:t>：取模结果只有余数，没有商。</a:t>
            </a:r>
            <a:endParaRPr lang="en-US" altLang="zh-CN" dirty="0" smtClean="0"/>
          </a:p>
          <a:p>
            <a:pPr lvl="1"/>
            <a:r>
              <a:rPr lang="zh-CN" altLang="en-US" dirty="0" smtClean="0"/>
              <a:t>注意</a:t>
            </a:r>
            <a:r>
              <a:rPr lang="en-US" altLang="zh-CN" dirty="0" smtClean="0"/>
              <a:t>2</a:t>
            </a:r>
            <a:r>
              <a:rPr lang="zh-CN" altLang="en-US" dirty="0" smtClean="0"/>
              <a:t>：</a:t>
            </a:r>
            <a:r>
              <a:rPr lang="en-US" altLang="zh-CN" dirty="0" smtClean="0"/>
              <a:t>FPREM</a:t>
            </a:r>
            <a:r>
              <a:rPr lang="zh-CN" altLang="en-US" dirty="0" smtClean="0"/>
              <a:t>是为</a:t>
            </a:r>
            <a:r>
              <a:rPr lang="en-US" altLang="zh-CN" dirty="0" smtClean="0"/>
              <a:t>8087</a:t>
            </a:r>
            <a:r>
              <a:rPr lang="zh-CN" altLang="en-US" dirty="0" smtClean="0"/>
              <a:t>和</a:t>
            </a:r>
            <a:r>
              <a:rPr lang="en-US" altLang="zh-CN" dirty="0" smtClean="0"/>
              <a:t>80287</a:t>
            </a:r>
            <a:r>
              <a:rPr lang="zh-CN" altLang="en-US" dirty="0" smtClean="0"/>
              <a:t>兼容而设置的，不遵循</a:t>
            </a:r>
            <a:r>
              <a:rPr lang="en-US" altLang="zh-CN" dirty="0" smtClean="0"/>
              <a:t>IEEE 754</a:t>
            </a:r>
            <a:r>
              <a:rPr lang="zh-CN" altLang="en-US" dirty="0" smtClean="0"/>
              <a:t>的余数规范；在新的协处理器中，应使用遵循</a:t>
            </a:r>
            <a:r>
              <a:rPr lang="en-US" altLang="zh-CN" dirty="0" smtClean="0"/>
              <a:t>IEEE 754</a:t>
            </a:r>
            <a:r>
              <a:rPr lang="zh-CN" altLang="en-US" dirty="0" smtClean="0"/>
              <a:t>余数规范的指令</a:t>
            </a:r>
            <a:r>
              <a:rPr lang="en-US" altLang="zh-CN" dirty="0" smtClean="0"/>
              <a:t>PPREM1</a:t>
            </a:r>
            <a:r>
              <a:rPr lang="zh-CN" altLang="en-US" dirty="0" smtClean="0"/>
              <a:t>。</a:t>
            </a:r>
            <a:endParaRPr lang="en-US" altLang="zh-CN" dirty="0" smtClean="0"/>
          </a:p>
        </p:txBody>
      </p:sp>
    </p:spTree>
    <p:extLst>
      <p:ext uri="{BB962C8B-B14F-4D97-AF65-F5344CB8AC3E}">
        <p14:creationId xmlns:p14="http://schemas.microsoft.com/office/powerpoint/2010/main" val="32826532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FRNDINT</a:t>
            </a:r>
            <a:r>
              <a:rPr lang="zh-CN" altLang="en-US" dirty="0"/>
              <a:t>：舍入为整数。</a:t>
            </a:r>
            <a:endParaRPr lang="en-US" altLang="zh-CN" dirty="0"/>
          </a:p>
          <a:p>
            <a:pPr lvl="1"/>
            <a:r>
              <a:rPr lang="zh-CN" altLang="en-US" dirty="0">
                <a:solidFill>
                  <a:srgbClr val="CC00CC"/>
                </a:solidFill>
              </a:rPr>
              <a:t>格式：</a:t>
            </a:r>
            <a:r>
              <a:rPr lang="en-US" altLang="zh-CN" dirty="0"/>
              <a:t>FRNDINT</a:t>
            </a:r>
          </a:p>
          <a:p>
            <a:pPr lvl="1"/>
            <a:r>
              <a:rPr lang="zh-CN" altLang="en-US" dirty="0">
                <a:solidFill>
                  <a:srgbClr val="CC00CC"/>
                </a:solidFill>
              </a:rPr>
              <a:t>功能：</a:t>
            </a:r>
            <a:r>
              <a:rPr lang="zh-CN" altLang="en-US" dirty="0"/>
              <a:t>对栈顶的数进行舍入运算，使之成为整数。</a:t>
            </a:r>
            <a:endParaRPr lang="en-US" altLang="zh-CN" dirty="0"/>
          </a:p>
          <a:p>
            <a:endParaRPr lang="en-US" dirty="0" smtClean="0"/>
          </a:p>
          <a:p>
            <a:r>
              <a:rPr lang="en-US" dirty="0" smtClean="0"/>
              <a:t>FXTRACT</a:t>
            </a:r>
            <a:r>
              <a:rPr lang="zh-CN" altLang="en-US" dirty="0" smtClean="0"/>
              <a:t>：提取阶码和有效数字。</a:t>
            </a:r>
            <a:endParaRPr lang="en-US" altLang="zh-CN" dirty="0" smtClean="0"/>
          </a:p>
          <a:p>
            <a:pPr lvl="1"/>
            <a:r>
              <a:rPr lang="zh-CN" altLang="en-US" dirty="0" smtClean="0">
                <a:solidFill>
                  <a:srgbClr val="CC00CC"/>
                </a:solidFill>
              </a:rPr>
              <a:t>格式：</a:t>
            </a:r>
            <a:r>
              <a:rPr lang="en-US" altLang="zh-CN" dirty="0"/>
              <a:t>FXTRACT</a:t>
            </a:r>
            <a:endParaRPr lang="en-US" altLang="zh-CN" dirty="0" smtClean="0"/>
          </a:p>
          <a:p>
            <a:pPr lvl="1"/>
            <a:r>
              <a:rPr lang="zh-CN" altLang="en-US" dirty="0" smtClean="0">
                <a:solidFill>
                  <a:srgbClr val="CC00CC"/>
                </a:solidFill>
              </a:rPr>
              <a:t>功能：</a:t>
            </a:r>
            <a:r>
              <a:rPr lang="zh-CN" altLang="en-US" dirty="0" smtClean="0"/>
              <a:t>将栈顶的数分成</a:t>
            </a:r>
            <a:r>
              <a:rPr lang="en-US" altLang="zh-CN" dirty="0" smtClean="0"/>
              <a:t>2</a:t>
            </a:r>
            <a:r>
              <a:rPr lang="zh-CN" altLang="en-US" dirty="0" smtClean="0"/>
              <a:t>个独立部分，分别代表无偏移的阶码和有效数字。所提取的有效数字放在栈顶，而无偏移的阶码放在</a:t>
            </a:r>
            <a:r>
              <a:rPr lang="en-US" altLang="zh-CN" dirty="0" smtClean="0"/>
              <a:t>ST(1)</a:t>
            </a:r>
            <a:r>
              <a:rPr lang="zh-CN" altLang="en-US" dirty="0" smtClean="0"/>
              <a:t>。</a:t>
            </a:r>
            <a:endParaRPr lang="en-US" altLang="zh-CN" dirty="0" smtClean="0"/>
          </a:p>
          <a:p>
            <a:pPr lvl="1"/>
            <a:r>
              <a:rPr lang="zh-CN" altLang="en-US" dirty="0" smtClean="0">
                <a:solidFill>
                  <a:srgbClr val="CC00CC"/>
                </a:solidFill>
              </a:rPr>
              <a:t>注意：</a:t>
            </a:r>
            <a:r>
              <a:rPr lang="zh-CN" altLang="en-US" dirty="0" smtClean="0"/>
              <a:t>此指令常用以生成混合数</a:t>
            </a:r>
            <a:r>
              <a:rPr lang="zh-CN" altLang="en-US" dirty="0"/>
              <a:t>的</a:t>
            </a:r>
            <a:r>
              <a:rPr lang="zh-CN" altLang="en-US" dirty="0" smtClean="0"/>
              <a:t>打印格式。</a:t>
            </a:r>
            <a:endParaRPr lang="en-US" altLang="zh-CN" dirty="0" smtClean="0"/>
          </a:p>
        </p:txBody>
      </p:sp>
    </p:spTree>
    <p:extLst>
      <p:ext uri="{BB962C8B-B14F-4D97-AF65-F5344CB8AC3E}">
        <p14:creationId xmlns:p14="http://schemas.microsoft.com/office/powerpoint/2010/main" val="351474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FABS</a:t>
            </a:r>
            <a:r>
              <a:rPr lang="zh-CN" altLang="en-US" dirty="0" smtClean="0"/>
              <a:t>：求绝对值。</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FABS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将栈顶中数的符号变为正号。</a:t>
            </a:r>
            <a:endParaRPr lang="en-US" altLang="zh-CN" dirty="0"/>
          </a:p>
          <a:p>
            <a:endParaRPr lang="en-US" altLang="zh-CN" dirty="0" smtClean="0"/>
          </a:p>
          <a:p>
            <a:r>
              <a:rPr lang="en-US" dirty="0" smtClean="0"/>
              <a:t>FCHS</a:t>
            </a:r>
            <a:r>
              <a:rPr lang="zh-CN" altLang="en-US" dirty="0" smtClean="0"/>
              <a:t>：改变符号。</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FCHS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将正数变为负数，或者将负数变为正数。</a:t>
            </a:r>
            <a:endParaRPr lang="en-US" altLang="zh-CN" dirty="0"/>
          </a:p>
          <a:p>
            <a:endParaRPr lang="en-US" dirty="0"/>
          </a:p>
        </p:txBody>
      </p:sp>
    </p:spTree>
    <p:extLst>
      <p:ext uri="{BB962C8B-B14F-4D97-AF65-F5344CB8AC3E}">
        <p14:creationId xmlns:p14="http://schemas.microsoft.com/office/powerpoint/2010/main" val="1249129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solidFill>
                  <a:srgbClr val="C00000"/>
                </a:solidFill>
              </a:rPr>
              <a:t>比较指令</a:t>
            </a:r>
            <a:endParaRPr lang="en-US" altLang="zh-CN" dirty="0" smtClean="0">
              <a:solidFill>
                <a:srgbClr val="C00000"/>
              </a:solidFill>
            </a:endParaRPr>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35496" y="1052736"/>
            <a:ext cx="8964488" cy="5616624"/>
          </a:xfrm>
        </p:spPr>
        <p:txBody>
          <a:bodyPr/>
          <a:lstStyle/>
          <a:p>
            <a:r>
              <a:rPr lang="zh-CN" altLang="en-US" sz="2400" dirty="0" smtClean="0"/>
              <a:t>比较指令用于比较</a:t>
            </a:r>
            <a:r>
              <a:rPr lang="zh-CN" altLang="en-US" sz="2400" dirty="0" smtClean="0">
                <a:solidFill>
                  <a:srgbClr val="0000CC"/>
                </a:solidFill>
              </a:rPr>
              <a:t>栈顶的数据</a:t>
            </a:r>
            <a:r>
              <a:rPr lang="zh-CN" altLang="en-US" sz="2400" dirty="0" smtClean="0"/>
              <a:t>和</a:t>
            </a:r>
            <a:r>
              <a:rPr lang="zh-CN" altLang="en-US" sz="2400" dirty="0" smtClean="0">
                <a:solidFill>
                  <a:srgbClr val="0000CC"/>
                </a:solidFill>
              </a:rPr>
              <a:t>另一单元的数据</a:t>
            </a:r>
            <a:r>
              <a:rPr lang="zh-CN" altLang="en-US" sz="2400" dirty="0" smtClean="0"/>
              <a:t>，并将</a:t>
            </a:r>
            <a:r>
              <a:rPr lang="zh-CN" altLang="en-US" sz="2400" dirty="0" smtClean="0">
                <a:solidFill>
                  <a:srgbClr val="0000CC"/>
                </a:solidFill>
              </a:rPr>
              <a:t>比较结果</a:t>
            </a:r>
            <a:r>
              <a:rPr lang="zh-CN" altLang="en-US" sz="2400" dirty="0" smtClean="0"/>
              <a:t>返回到状态寄存器中的</a:t>
            </a:r>
            <a:r>
              <a:rPr lang="zh-CN" altLang="en-US" sz="2400" dirty="0" smtClean="0">
                <a:solidFill>
                  <a:srgbClr val="0000CC"/>
                </a:solidFill>
              </a:rPr>
              <a:t>条件码</a:t>
            </a:r>
            <a:r>
              <a:rPr lang="zh-CN" altLang="en-US" sz="2400" dirty="0" smtClean="0"/>
              <a:t>。</a:t>
            </a:r>
            <a:endParaRPr lang="en-US" altLang="zh-CN" sz="2400" dirty="0" smtClean="0"/>
          </a:p>
          <a:p>
            <a:endParaRPr lang="en-US" altLang="zh-CN" sz="2400" dirty="0" smtClean="0"/>
          </a:p>
          <a:p>
            <a:r>
              <a:rPr lang="zh-CN" altLang="en-US" sz="2400" dirty="0" smtClean="0"/>
              <a:t>协处理器支持的比较指令：</a:t>
            </a:r>
            <a:endParaRPr lang="en-US" altLang="zh-CN" sz="2400" dirty="0" smtClean="0"/>
          </a:p>
          <a:p>
            <a:pPr lvl="1"/>
            <a:r>
              <a:rPr lang="en-US" sz="2400" dirty="0" smtClean="0">
                <a:solidFill>
                  <a:srgbClr val="0000CC"/>
                </a:solidFill>
              </a:rPr>
              <a:t>FCOM</a:t>
            </a:r>
            <a:r>
              <a:rPr lang="zh-CN" altLang="en-US" sz="2400" dirty="0" smtClean="0">
                <a:solidFill>
                  <a:srgbClr val="0000CC"/>
                </a:solidFill>
              </a:rPr>
              <a:t>：</a:t>
            </a:r>
            <a:r>
              <a:rPr lang="zh-CN" altLang="en-US" sz="2400" dirty="0" smtClean="0"/>
              <a:t>浮点数比较；可加</a:t>
            </a:r>
            <a:r>
              <a:rPr lang="en-US" altLang="zh-CN" sz="2400" dirty="0" smtClean="0"/>
              <a:t>P</a:t>
            </a:r>
            <a:r>
              <a:rPr lang="zh-CN" altLang="en-US" sz="2400" dirty="0" smtClean="0"/>
              <a:t>或</a:t>
            </a:r>
            <a:r>
              <a:rPr lang="en-US" altLang="zh-CN" sz="2400" dirty="0" smtClean="0"/>
              <a:t>PP</a:t>
            </a:r>
            <a:r>
              <a:rPr lang="zh-CN" altLang="en-US" sz="2400" dirty="0" smtClean="0"/>
              <a:t>：</a:t>
            </a:r>
            <a:r>
              <a:rPr lang="en-US" sz="2400" dirty="0" smtClean="0">
                <a:solidFill>
                  <a:srgbClr val="0000CC"/>
                </a:solidFill>
              </a:rPr>
              <a:t>FCOMP</a:t>
            </a:r>
            <a:r>
              <a:rPr lang="zh-CN" altLang="en-US" sz="2400" dirty="0" smtClean="0">
                <a:solidFill>
                  <a:srgbClr val="0000CC"/>
                </a:solidFill>
              </a:rPr>
              <a:t>，</a:t>
            </a:r>
            <a:r>
              <a:rPr lang="en-US" sz="2400" dirty="0" smtClean="0">
                <a:solidFill>
                  <a:srgbClr val="0000CC"/>
                </a:solidFill>
              </a:rPr>
              <a:t>FCOMPP</a:t>
            </a:r>
          </a:p>
          <a:p>
            <a:pPr lvl="1"/>
            <a:r>
              <a:rPr lang="en-US" altLang="zh-CN" sz="2400" dirty="0" smtClean="0"/>
              <a:t>FICOM</a:t>
            </a:r>
            <a:r>
              <a:rPr lang="zh-CN" altLang="en-US" sz="2400" dirty="0"/>
              <a:t>：整数</a:t>
            </a:r>
            <a:r>
              <a:rPr lang="zh-CN" altLang="en-US" sz="2400" dirty="0" smtClean="0"/>
              <a:t>比较；可加</a:t>
            </a:r>
            <a:r>
              <a:rPr lang="en-US" altLang="zh-CN" sz="2400" dirty="0" smtClean="0"/>
              <a:t>P</a:t>
            </a:r>
            <a:r>
              <a:rPr lang="zh-CN" altLang="en-US" sz="2400" dirty="0" smtClean="0"/>
              <a:t>：</a:t>
            </a:r>
            <a:r>
              <a:rPr lang="en-US" altLang="zh-CN" sz="2400" dirty="0" smtClean="0">
                <a:solidFill>
                  <a:srgbClr val="0000CC"/>
                </a:solidFill>
              </a:rPr>
              <a:t>FICOMP</a:t>
            </a:r>
          </a:p>
          <a:p>
            <a:pPr lvl="1"/>
            <a:r>
              <a:rPr lang="en-US" altLang="zh-CN" sz="2400" dirty="0" smtClean="0">
                <a:solidFill>
                  <a:srgbClr val="0000CC"/>
                </a:solidFill>
              </a:rPr>
              <a:t>FTST</a:t>
            </a:r>
            <a:r>
              <a:rPr lang="zh-CN" altLang="en-US" sz="2400" dirty="0">
                <a:solidFill>
                  <a:srgbClr val="0000CC"/>
                </a:solidFill>
              </a:rPr>
              <a:t>：</a:t>
            </a:r>
            <a:r>
              <a:rPr lang="zh-CN" altLang="en-US" sz="2400" dirty="0"/>
              <a:t>测试</a:t>
            </a:r>
            <a:endParaRPr lang="en-US" altLang="zh-CN" sz="2400" dirty="0"/>
          </a:p>
          <a:p>
            <a:pPr lvl="1"/>
            <a:r>
              <a:rPr lang="en-US" altLang="zh-CN" sz="2400" dirty="0"/>
              <a:t>FXAM</a:t>
            </a:r>
            <a:r>
              <a:rPr lang="zh-CN" altLang="en-US" sz="2400" dirty="0"/>
              <a:t>：检查</a:t>
            </a:r>
            <a:endParaRPr lang="en-US" altLang="zh-CN" sz="2400" dirty="0"/>
          </a:p>
          <a:p>
            <a:pPr lvl="1"/>
            <a:r>
              <a:rPr lang="en-US" altLang="zh-CN" sz="2400" dirty="0" smtClean="0">
                <a:solidFill>
                  <a:srgbClr val="0000CC"/>
                </a:solidFill>
              </a:rPr>
              <a:t>FUCOM</a:t>
            </a:r>
            <a:r>
              <a:rPr lang="zh-CN" altLang="en-US" sz="2400" dirty="0" smtClean="0">
                <a:solidFill>
                  <a:srgbClr val="0000CC"/>
                </a:solidFill>
              </a:rPr>
              <a:t>：</a:t>
            </a:r>
            <a:r>
              <a:rPr lang="zh-CN" altLang="en-US" sz="2400" dirty="0" smtClean="0"/>
              <a:t>无序浮点数比较；可加</a:t>
            </a:r>
            <a:r>
              <a:rPr lang="en-US" altLang="zh-CN" sz="2400" dirty="0" smtClean="0"/>
              <a:t>P</a:t>
            </a:r>
            <a:r>
              <a:rPr lang="zh-CN" altLang="en-US" sz="2400" dirty="0" smtClean="0"/>
              <a:t>或</a:t>
            </a:r>
            <a:r>
              <a:rPr lang="en-US" altLang="zh-CN" sz="2400" dirty="0" smtClean="0"/>
              <a:t>PP</a:t>
            </a:r>
            <a:r>
              <a:rPr lang="zh-CN" altLang="en-US" sz="2400" dirty="0" smtClean="0"/>
              <a:t>：</a:t>
            </a:r>
            <a:r>
              <a:rPr lang="en-US" altLang="zh-CN" sz="2400" dirty="0" smtClean="0">
                <a:solidFill>
                  <a:srgbClr val="0000CC"/>
                </a:solidFill>
              </a:rPr>
              <a:t>FUCOMP</a:t>
            </a:r>
            <a:r>
              <a:rPr lang="zh-CN" altLang="en-US" sz="2400" dirty="0" smtClean="0">
                <a:solidFill>
                  <a:srgbClr val="0000CC"/>
                </a:solidFill>
              </a:rPr>
              <a:t>，</a:t>
            </a:r>
            <a:r>
              <a:rPr lang="en-US" altLang="zh-CN" sz="2400" dirty="0" smtClean="0">
                <a:solidFill>
                  <a:srgbClr val="0000CC"/>
                </a:solidFill>
              </a:rPr>
              <a:t>FUCOMPP</a:t>
            </a:r>
          </a:p>
          <a:p>
            <a:pPr lvl="1"/>
            <a:r>
              <a:rPr lang="en-US" altLang="zh-CN" sz="2400" dirty="0" smtClean="0">
                <a:solidFill>
                  <a:srgbClr val="0000CC"/>
                </a:solidFill>
              </a:rPr>
              <a:t>FCOMI/</a:t>
            </a:r>
            <a:r>
              <a:rPr lang="en-US" altLang="zh-CN" sz="2400" dirty="0">
                <a:solidFill>
                  <a:srgbClr val="0000CC"/>
                </a:solidFill>
              </a:rPr>
              <a:t> FUCOMI </a:t>
            </a:r>
            <a:r>
              <a:rPr lang="zh-CN" altLang="en-US" sz="2400" dirty="0" smtClean="0">
                <a:solidFill>
                  <a:srgbClr val="0000CC"/>
                </a:solidFill>
              </a:rPr>
              <a:t>：</a:t>
            </a:r>
            <a:r>
              <a:rPr lang="en-US" altLang="zh-CN" sz="2400" dirty="0"/>
              <a:t>Pentium Pro</a:t>
            </a:r>
            <a:r>
              <a:rPr lang="zh-CN" altLang="en-US" sz="2400" dirty="0"/>
              <a:t>新增</a:t>
            </a:r>
            <a:r>
              <a:rPr lang="zh-CN" altLang="en-US" sz="2400" dirty="0" smtClean="0"/>
              <a:t>，比较</a:t>
            </a:r>
            <a:r>
              <a:rPr lang="zh-CN" altLang="en-US" sz="2400" dirty="0"/>
              <a:t>并设置标志</a:t>
            </a:r>
            <a:r>
              <a:rPr lang="zh-CN" altLang="en-US" sz="2400" dirty="0" smtClean="0"/>
              <a:t>寄存器，可加</a:t>
            </a:r>
            <a:r>
              <a:rPr lang="en-US" altLang="zh-CN" sz="2400" dirty="0" smtClean="0"/>
              <a:t>P</a:t>
            </a:r>
            <a:r>
              <a:rPr lang="zh-CN" altLang="en-US" sz="2400" dirty="0" smtClean="0"/>
              <a:t>：</a:t>
            </a:r>
            <a:r>
              <a:rPr lang="en-US" altLang="zh-CN" sz="2400" dirty="0" smtClean="0">
                <a:solidFill>
                  <a:srgbClr val="0000CC"/>
                </a:solidFill>
              </a:rPr>
              <a:t>FCOMIP</a:t>
            </a:r>
            <a:r>
              <a:rPr lang="zh-CN" altLang="en-US" sz="2400" dirty="0" smtClean="0">
                <a:solidFill>
                  <a:srgbClr val="0000CC"/>
                </a:solidFill>
              </a:rPr>
              <a:t>，</a:t>
            </a:r>
            <a:r>
              <a:rPr lang="en-US" altLang="zh-CN" sz="2400" dirty="0">
                <a:solidFill>
                  <a:srgbClr val="0000CC"/>
                </a:solidFill>
              </a:rPr>
              <a:t> </a:t>
            </a:r>
            <a:r>
              <a:rPr lang="en-US" altLang="zh-CN" sz="2400" dirty="0" smtClean="0">
                <a:solidFill>
                  <a:srgbClr val="0000CC"/>
                </a:solidFill>
              </a:rPr>
              <a:t>FUCOMIP</a:t>
            </a:r>
          </a:p>
        </p:txBody>
      </p:sp>
    </p:spTree>
    <p:extLst>
      <p:ext uri="{BB962C8B-B14F-4D97-AF65-F5344CB8AC3E}">
        <p14:creationId xmlns:p14="http://schemas.microsoft.com/office/powerpoint/2010/main" val="6461396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a:t>
            </a:r>
            <a:r>
              <a:rPr lang="zh-CN" altLang="en-US" dirty="0" smtClean="0"/>
              <a:t>整数</a:t>
            </a:r>
            <a:endParaRPr lang="en-US" dirty="0"/>
          </a:p>
        </p:txBody>
      </p:sp>
      <p:sp>
        <p:nvSpPr>
          <p:cNvPr id="3" name="内容占位符 2"/>
          <p:cNvSpPr>
            <a:spLocks noGrp="1"/>
          </p:cNvSpPr>
          <p:nvPr>
            <p:ph idx="1"/>
          </p:nvPr>
        </p:nvSpPr>
        <p:spPr>
          <a:xfrm>
            <a:off x="179512" y="1052737"/>
            <a:ext cx="8712967" cy="1152128"/>
          </a:xfrm>
        </p:spPr>
        <p:txBody>
          <a:bodyPr/>
          <a:lstStyle/>
          <a:p>
            <a:r>
              <a:rPr lang="zh-CN" altLang="en-US" dirty="0">
                <a:solidFill>
                  <a:srgbClr val="C00000"/>
                </a:solidFill>
              </a:rPr>
              <a:t>带符号</a:t>
            </a:r>
            <a:r>
              <a:rPr lang="zh-CN" altLang="en-US" dirty="0" smtClean="0">
                <a:solidFill>
                  <a:srgbClr val="C00000"/>
                </a:solidFill>
              </a:rPr>
              <a:t>整数：</a:t>
            </a:r>
            <a:r>
              <a:rPr lang="zh-CN" altLang="en-US" dirty="0" smtClean="0"/>
              <a:t>以</a:t>
            </a:r>
            <a:r>
              <a:rPr lang="zh-CN" altLang="en-US" dirty="0" smtClean="0">
                <a:solidFill>
                  <a:srgbClr val="0000CC"/>
                </a:solidFill>
              </a:rPr>
              <a:t>补码</a:t>
            </a:r>
            <a:r>
              <a:rPr lang="zh-CN" altLang="en-US" dirty="0" smtClean="0"/>
              <a:t>形式存储。</a:t>
            </a:r>
            <a:endParaRPr lang="en-US" altLang="zh-CN" dirty="0" smtClean="0"/>
          </a:p>
          <a:p>
            <a:pPr lvl="1"/>
            <a:r>
              <a:rPr lang="zh-CN" altLang="en-US" dirty="0" smtClean="0"/>
              <a:t>字（</a:t>
            </a:r>
            <a:r>
              <a:rPr lang="en-US" altLang="zh-CN" dirty="0" smtClean="0"/>
              <a:t>16</a:t>
            </a:r>
            <a:r>
              <a:rPr lang="zh-CN" altLang="en-US" dirty="0" smtClean="0"/>
              <a:t>位）、双字（</a:t>
            </a:r>
            <a:r>
              <a:rPr lang="en-US" altLang="zh-CN" dirty="0" smtClean="0"/>
              <a:t>32</a:t>
            </a:r>
            <a:r>
              <a:rPr lang="zh-CN" altLang="en-US" dirty="0" smtClean="0"/>
              <a:t>位）、四字（</a:t>
            </a:r>
            <a:r>
              <a:rPr lang="en-US" altLang="zh-CN" dirty="0" smtClean="0"/>
              <a:t>64</a:t>
            </a:r>
            <a:r>
              <a:rPr lang="zh-CN" altLang="en-US" dirty="0" smtClean="0"/>
              <a:t>位）。</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92896"/>
            <a:ext cx="81849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47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688632"/>
          </a:xfrm>
        </p:spPr>
        <p:txBody>
          <a:bodyPr/>
          <a:lstStyle/>
          <a:p>
            <a:pPr marL="342900" lvl="1" indent="-342900">
              <a:buFontTx/>
              <a:buChar char="•"/>
            </a:pPr>
            <a:r>
              <a:rPr lang="en-US" sz="2400" dirty="0">
                <a:solidFill>
                  <a:srgbClr val="C00000"/>
                </a:solidFill>
              </a:rPr>
              <a:t>FCOM</a:t>
            </a:r>
            <a:r>
              <a:rPr lang="zh-CN" altLang="en-US" sz="2400" dirty="0">
                <a:solidFill>
                  <a:srgbClr val="C00000"/>
                </a:solidFill>
              </a:rPr>
              <a:t>：浮点数比较</a:t>
            </a:r>
            <a:endParaRPr lang="en-US" altLang="zh-CN" sz="2400" dirty="0">
              <a:solidFill>
                <a:srgbClr val="C00000"/>
              </a:solidFill>
            </a:endParaRPr>
          </a:p>
          <a:p>
            <a:pPr lvl="1"/>
            <a:r>
              <a:rPr lang="zh-CN" altLang="en-US" sz="2400" dirty="0" smtClean="0">
                <a:solidFill>
                  <a:srgbClr val="CC00CC"/>
                </a:solidFill>
              </a:rPr>
              <a:t>格式：</a:t>
            </a:r>
            <a:r>
              <a:rPr lang="en-US" altLang="zh-CN" sz="2400" dirty="0" smtClean="0"/>
              <a:t>FCOM </a:t>
            </a:r>
            <a:r>
              <a:rPr lang="zh-CN" altLang="en-US" sz="2400" dirty="0" smtClean="0"/>
              <a:t>或 </a:t>
            </a:r>
            <a:r>
              <a:rPr lang="en-US" altLang="zh-CN" sz="2400" dirty="0" smtClean="0"/>
              <a:t>FCOM ST(n) </a:t>
            </a:r>
            <a:r>
              <a:rPr lang="zh-CN" altLang="en-US" sz="2400" dirty="0" smtClean="0"/>
              <a:t>或</a:t>
            </a:r>
            <a:r>
              <a:rPr lang="en-US" altLang="zh-CN" sz="2400" dirty="0" smtClean="0"/>
              <a:t>FCOM </a:t>
            </a:r>
            <a:r>
              <a:rPr lang="en-US" altLang="zh-CN" sz="2400" dirty="0" err="1" smtClean="0"/>
              <a:t>mem</a:t>
            </a:r>
            <a:endParaRPr lang="en-US" altLang="zh-CN" sz="2400" dirty="0" smtClean="0"/>
          </a:p>
          <a:p>
            <a:pPr lvl="1"/>
            <a:r>
              <a:rPr lang="zh-CN" altLang="en-US" sz="2400" dirty="0" smtClean="0">
                <a:solidFill>
                  <a:srgbClr val="CC00CC"/>
                </a:solidFill>
              </a:rPr>
              <a:t>功能：</a:t>
            </a:r>
            <a:r>
              <a:rPr lang="zh-CN" altLang="en-US" sz="2400" dirty="0" smtClean="0"/>
              <a:t>比较栈顶浮点数与寄存器操作数或内存操作数。</a:t>
            </a:r>
            <a:endParaRPr lang="en-US" altLang="zh-CN" sz="2400" dirty="0" smtClean="0"/>
          </a:p>
          <a:p>
            <a:pPr lvl="1"/>
            <a:r>
              <a:rPr lang="zh-CN" altLang="en-US" sz="2400" dirty="0" smtClean="0">
                <a:solidFill>
                  <a:srgbClr val="CC00CC"/>
                </a:solidFill>
              </a:rPr>
              <a:t>注意：</a:t>
            </a:r>
            <a:r>
              <a:rPr lang="zh-CN" altLang="en-US" sz="2400" dirty="0" smtClean="0"/>
              <a:t>如果不含操作数，则</a:t>
            </a:r>
            <a:r>
              <a:rPr lang="en-US" altLang="zh-CN" sz="2400" dirty="0" smtClean="0"/>
              <a:t>ST(0) - ST(1)</a:t>
            </a:r>
            <a:r>
              <a:rPr lang="zh-CN" altLang="en-US" sz="2400" dirty="0" smtClean="0"/>
              <a:t>。</a:t>
            </a:r>
            <a:endParaRPr lang="en-US" altLang="zh-CN" sz="2400" dirty="0" smtClean="0"/>
          </a:p>
          <a:p>
            <a:pPr lvl="1"/>
            <a:endParaRPr lang="en-US" sz="2400" dirty="0"/>
          </a:p>
          <a:p>
            <a:r>
              <a:rPr lang="en-US" sz="2400" dirty="0" smtClean="0">
                <a:solidFill>
                  <a:srgbClr val="C00000"/>
                </a:solidFill>
              </a:rPr>
              <a:t>FCOMP</a:t>
            </a:r>
            <a:r>
              <a:rPr lang="zh-CN" altLang="en-US" sz="2400" dirty="0">
                <a:solidFill>
                  <a:srgbClr val="C00000"/>
                </a:solidFill>
              </a:rPr>
              <a:t>：浮点数比较并弹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a:t>
            </a:r>
            <a:r>
              <a:rPr lang="zh-CN" altLang="en-US" sz="2400" dirty="0" smtClean="0"/>
              <a:t>或</a:t>
            </a:r>
            <a:r>
              <a:rPr lang="en-US" altLang="zh-CN" sz="2400" dirty="0" smtClean="0"/>
              <a:t>FCOMP </a:t>
            </a:r>
            <a:r>
              <a:rPr lang="en-US" altLang="zh-CN" sz="2400" dirty="0"/>
              <a:t>ST(n</a:t>
            </a:r>
            <a:r>
              <a:rPr lang="en-US" altLang="zh-CN" sz="2400" dirty="0" smtClean="0"/>
              <a:t>)</a:t>
            </a:r>
            <a:r>
              <a:rPr lang="zh-CN" altLang="en-US" sz="2400" dirty="0" smtClean="0"/>
              <a:t>或</a:t>
            </a:r>
            <a:r>
              <a:rPr lang="en-US" altLang="zh-CN" sz="2400" dirty="0" smtClean="0"/>
              <a:t>FCOMP </a:t>
            </a:r>
            <a:r>
              <a:rPr lang="en-US" altLang="zh-CN" sz="2400" dirty="0" err="1"/>
              <a:t>mem</a:t>
            </a:r>
            <a:endParaRPr lang="en-US" altLang="zh-CN" sz="2400" dirty="0"/>
          </a:p>
          <a:p>
            <a:endParaRPr lang="en-US" sz="2400" dirty="0" smtClean="0">
              <a:solidFill>
                <a:srgbClr val="C00000"/>
              </a:solidFill>
            </a:endParaRPr>
          </a:p>
          <a:p>
            <a:r>
              <a:rPr lang="en-US" sz="2400" dirty="0" smtClean="0">
                <a:solidFill>
                  <a:srgbClr val="C00000"/>
                </a:solidFill>
              </a:rPr>
              <a:t>FCOMPP</a:t>
            </a:r>
            <a:r>
              <a:rPr lang="zh-CN" altLang="en-US" sz="2400" dirty="0">
                <a:solidFill>
                  <a:srgbClr val="C00000"/>
                </a:solidFill>
              </a:rPr>
              <a:t>：浮点数比较并</a:t>
            </a:r>
            <a:r>
              <a:rPr lang="en-US" altLang="zh-CN" sz="2400" dirty="0">
                <a:solidFill>
                  <a:srgbClr val="C00000"/>
                </a:solidFill>
              </a:rPr>
              <a:t>2</a:t>
            </a:r>
            <a:r>
              <a:rPr lang="zh-CN" altLang="en-US" sz="2400" dirty="0">
                <a:solidFill>
                  <a:srgbClr val="C00000"/>
                </a:solidFill>
              </a:rPr>
              <a:t>次弹出</a:t>
            </a:r>
          </a:p>
          <a:p>
            <a:pPr lvl="1"/>
            <a:r>
              <a:rPr lang="zh-CN" altLang="en-US" sz="2400" dirty="0">
                <a:solidFill>
                  <a:srgbClr val="CC00CC"/>
                </a:solidFill>
              </a:rPr>
              <a:t>格式</a:t>
            </a:r>
            <a:r>
              <a:rPr lang="zh-CN" altLang="en-US" sz="2400" dirty="0" smtClean="0">
                <a:solidFill>
                  <a:srgbClr val="CC00CC"/>
                </a:solidFill>
              </a:rPr>
              <a:t>：</a:t>
            </a:r>
            <a:r>
              <a:rPr lang="en-US" altLang="zh-CN" sz="2400" dirty="0" smtClean="0"/>
              <a:t>FCOMPP</a:t>
            </a:r>
          </a:p>
          <a:p>
            <a:endParaRPr lang="en-US" sz="2400" dirty="0"/>
          </a:p>
        </p:txBody>
      </p:sp>
    </p:spTree>
    <p:extLst>
      <p:ext uri="{BB962C8B-B14F-4D97-AF65-F5344CB8AC3E}">
        <p14:creationId xmlns:p14="http://schemas.microsoft.com/office/powerpoint/2010/main" val="27712556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544616"/>
          </a:xfrm>
        </p:spPr>
        <p:txBody>
          <a:bodyPr/>
          <a:lstStyle/>
          <a:p>
            <a:pPr marL="342900" lvl="1" indent="-342900">
              <a:buFontTx/>
              <a:buChar char="•"/>
            </a:pPr>
            <a:r>
              <a:rPr lang="en-US" sz="2400" dirty="0">
                <a:solidFill>
                  <a:srgbClr val="C00000"/>
                </a:solidFill>
              </a:rPr>
              <a:t>FICOM</a:t>
            </a:r>
            <a:r>
              <a:rPr lang="zh-CN" altLang="en-US" sz="2400" dirty="0">
                <a:solidFill>
                  <a:srgbClr val="C00000"/>
                </a:solidFill>
              </a:rPr>
              <a:t>：整数比较</a:t>
            </a:r>
            <a:endParaRPr lang="en-US" altLang="zh-CN" sz="2400" dirty="0">
              <a:solidFill>
                <a:srgbClr val="C00000"/>
              </a:solidFill>
            </a:endParaRPr>
          </a:p>
          <a:p>
            <a:pPr lvl="1"/>
            <a:r>
              <a:rPr lang="zh-CN" altLang="en-US" sz="2400" dirty="0">
                <a:solidFill>
                  <a:srgbClr val="CC00CC"/>
                </a:solidFill>
              </a:rPr>
              <a:t>格式：</a:t>
            </a:r>
            <a:r>
              <a:rPr lang="en-US" altLang="zh-CN" sz="2400" dirty="0"/>
              <a:t>FICOM  </a:t>
            </a:r>
            <a:r>
              <a:rPr lang="en-US" altLang="zh-CN" sz="2400" dirty="0" err="1"/>
              <a:t>mem</a:t>
            </a:r>
            <a:endParaRPr lang="en-US" altLang="zh-CN" sz="2400" dirty="0"/>
          </a:p>
          <a:p>
            <a:pPr lvl="1"/>
            <a:r>
              <a:rPr lang="zh-CN" altLang="en-US" sz="2400" dirty="0">
                <a:solidFill>
                  <a:srgbClr val="CC00CC"/>
                </a:solidFill>
              </a:rPr>
              <a:t>功能：</a:t>
            </a:r>
            <a:r>
              <a:rPr lang="zh-CN" altLang="en-US" sz="2400" dirty="0"/>
              <a:t>比较栈顶浮点数与内存中的整数比较。</a:t>
            </a:r>
            <a:endParaRPr lang="en-US" sz="2000" dirty="0"/>
          </a:p>
          <a:p>
            <a:endParaRPr lang="en-US" sz="2400" dirty="0" smtClean="0">
              <a:solidFill>
                <a:srgbClr val="C00000"/>
              </a:solidFill>
            </a:endParaRPr>
          </a:p>
          <a:p>
            <a:r>
              <a:rPr lang="en-US" sz="2400" dirty="0" smtClean="0">
                <a:solidFill>
                  <a:srgbClr val="C00000"/>
                </a:solidFill>
              </a:rPr>
              <a:t>FICOMP</a:t>
            </a:r>
            <a:r>
              <a:rPr lang="zh-CN" altLang="en-US" sz="2400" dirty="0" smtClean="0">
                <a:solidFill>
                  <a:srgbClr val="C00000"/>
                </a:solidFill>
              </a:rPr>
              <a:t>：</a:t>
            </a:r>
            <a:r>
              <a:rPr lang="zh-CN" altLang="en-US" sz="2400" dirty="0">
                <a:solidFill>
                  <a:srgbClr val="C00000"/>
                </a:solidFill>
              </a:rPr>
              <a:t>整</a:t>
            </a:r>
            <a:r>
              <a:rPr lang="zh-CN" altLang="en-US" sz="2400" dirty="0" smtClean="0">
                <a:solidFill>
                  <a:srgbClr val="C00000"/>
                </a:solidFill>
              </a:rPr>
              <a:t>数</a:t>
            </a:r>
            <a:r>
              <a:rPr lang="zh-CN" altLang="en-US" sz="2400" dirty="0">
                <a:solidFill>
                  <a:srgbClr val="C00000"/>
                </a:solidFill>
              </a:rPr>
              <a:t>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 </a:t>
            </a:r>
            <a:r>
              <a:rPr lang="en-US" altLang="zh-CN" sz="2400" dirty="0" err="1" smtClean="0"/>
              <a:t>mem</a:t>
            </a:r>
            <a:endParaRPr lang="en-US" altLang="zh-CN" sz="2400" dirty="0"/>
          </a:p>
          <a:p>
            <a:endParaRPr lang="en-US" sz="2400" dirty="0" smtClean="0"/>
          </a:p>
          <a:p>
            <a:pPr marL="342900" lvl="1" indent="-342900">
              <a:buFontTx/>
              <a:buChar char="•"/>
            </a:pPr>
            <a:r>
              <a:rPr lang="en-US" sz="2400" dirty="0">
                <a:solidFill>
                  <a:srgbClr val="C00000"/>
                </a:solidFill>
              </a:rPr>
              <a:t>FTST</a:t>
            </a:r>
            <a:r>
              <a:rPr lang="zh-CN" altLang="en-US" sz="2400" dirty="0">
                <a:solidFill>
                  <a:srgbClr val="C00000"/>
                </a:solidFill>
              </a:rPr>
              <a:t>：测试</a:t>
            </a:r>
            <a:endParaRPr lang="en-US" altLang="zh-CN" sz="2400" dirty="0">
              <a:solidFill>
                <a:srgbClr val="C00000"/>
              </a:solidFill>
            </a:endParaRPr>
          </a:p>
          <a:p>
            <a:pPr lvl="1"/>
            <a:r>
              <a:rPr lang="zh-CN" altLang="en-US" sz="2400" dirty="0">
                <a:solidFill>
                  <a:srgbClr val="CC00CC"/>
                </a:solidFill>
              </a:rPr>
              <a:t>格式：</a:t>
            </a:r>
            <a:r>
              <a:rPr lang="en-US" altLang="zh-CN" sz="2400" dirty="0"/>
              <a:t>FTST</a:t>
            </a:r>
          </a:p>
          <a:p>
            <a:pPr lvl="1"/>
            <a:r>
              <a:rPr lang="zh-CN" altLang="en-US" sz="2400" dirty="0">
                <a:solidFill>
                  <a:srgbClr val="CC00CC"/>
                </a:solidFill>
              </a:rPr>
              <a:t>功能：</a:t>
            </a:r>
            <a:r>
              <a:rPr lang="zh-CN" altLang="en-US" sz="2400" dirty="0"/>
              <a:t>执行</a:t>
            </a:r>
            <a:r>
              <a:rPr lang="en-US" altLang="zh-CN" sz="2400" dirty="0"/>
              <a:t>ST(0)-0.0</a:t>
            </a:r>
            <a:r>
              <a:rPr lang="zh-CN" altLang="en-US" sz="2400" dirty="0"/>
              <a:t>，比较结果被编码与状态寄存器中的条件码</a:t>
            </a:r>
            <a:r>
              <a:rPr lang="zh-CN" altLang="en-US" sz="2400" dirty="0" smtClean="0"/>
              <a:t>。</a:t>
            </a:r>
            <a:endParaRPr lang="en-US" altLang="zh-CN" sz="2400" dirty="0" smtClean="0"/>
          </a:p>
        </p:txBody>
      </p:sp>
    </p:spTree>
    <p:extLst>
      <p:ext uri="{BB962C8B-B14F-4D97-AF65-F5344CB8AC3E}">
        <p14:creationId xmlns:p14="http://schemas.microsoft.com/office/powerpoint/2010/main" val="152120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p:txBody>
          <a:bodyPr/>
          <a:lstStyle/>
          <a:p>
            <a:r>
              <a:rPr lang="en-US" altLang="zh-CN" sz="2400" dirty="0">
                <a:solidFill>
                  <a:srgbClr val="C00000"/>
                </a:solidFill>
              </a:rPr>
              <a:t>FXAM</a:t>
            </a:r>
            <a:r>
              <a:rPr lang="zh-CN" altLang="en-US" sz="2400" dirty="0">
                <a:solidFill>
                  <a:srgbClr val="C00000"/>
                </a:solidFill>
              </a:rPr>
              <a:t>：检查</a:t>
            </a:r>
            <a:endParaRPr lang="en-US" altLang="zh-CN" sz="2400" dirty="0">
              <a:solidFill>
                <a:srgbClr val="C00000"/>
              </a:solidFill>
            </a:endParaRPr>
          </a:p>
          <a:p>
            <a:pPr lvl="1"/>
            <a:r>
              <a:rPr lang="zh-CN" altLang="en-US" sz="2400" dirty="0">
                <a:solidFill>
                  <a:srgbClr val="CC00CC"/>
                </a:solidFill>
              </a:rPr>
              <a:t>格式：</a:t>
            </a:r>
            <a:r>
              <a:rPr lang="en-US" altLang="zh-CN" sz="2400" dirty="0"/>
              <a:t>FXAM</a:t>
            </a:r>
          </a:p>
          <a:p>
            <a:pPr lvl="1"/>
            <a:r>
              <a:rPr lang="zh-CN" altLang="en-US" sz="2400" dirty="0">
                <a:solidFill>
                  <a:srgbClr val="CC00CC"/>
                </a:solidFill>
              </a:rPr>
              <a:t>功能：</a:t>
            </a:r>
            <a:r>
              <a:rPr lang="zh-CN" altLang="en-US" sz="2400" dirty="0"/>
              <a:t>检测栈顶，并修改条件码来指示栈顶内容是否为正数、负数或规格化数等。</a:t>
            </a:r>
            <a:endParaRPr lang="en-US" altLang="zh-CN" sz="2400" dirty="0"/>
          </a:p>
          <a:p>
            <a:endParaRPr lang="en-US" dirty="0" smtClean="0"/>
          </a:p>
          <a:p>
            <a:r>
              <a:rPr lang="en-US" dirty="0" smtClean="0"/>
              <a:t>FUCOM / FUCOMP / FUCOMPP </a:t>
            </a:r>
            <a:r>
              <a:rPr lang="zh-CN" altLang="en-US" dirty="0" smtClean="0"/>
              <a:t>：浮点数</a:t>
            </a:r>
            <a:r>
              <a:rPr lang="zh-CN" altLang="en-US" dirty="0"/>
              <a:t>无序</a:t>
            </a:r>
            <a:r>
              <a:rPr lang="zh-CN" altLang="en-US" dirty="0" smtClean="0"/>
              <a:t>比较</a:t>
            </a:r>
            <a:endParaRPr lang="en-US" altLang="zh-CN" dirty="0" smtClean="0"/>
          </a:p>
          <a:p>
            <a:pPr lvl="1"/>
            <a:r>
              <a:rPr lang="zh-CN" altLang="en-US" dirty="0" smtClean="0">
                <a:solidFill>
                  <a:srgbClr val="CC00CC"/>
                </a:solidFill>
              </a:rPr>
              <a:t>格式：</a:t>
            </a:r>
            <a:r>
              <a:rPr lang="en-US" altLang="zh-CN" dirty="0" smtClean="0"/>
              <a:t>FUCOM  </a:t>
            </a:r>
            <a:r>
              <a:rPr lang="zh-CN" altLang="en-US" dirty="0" smtClean="0"/>
              <a:t>或 </a:t>
            </a:r>
            <a:r>
              <a:rPr lang="en-US" altLang="zh-CN" dirty="0" smtClean="0"/>
              <a:t>FUCOM ST(n)</a:t>
            </a:r>
          </a:p>
          <a:p>
            <a:pPr marL="457200" lvl="1" indent="0">
              <a:buNone/>
            </a:pPr>
            <a:r>
              <a:rPr lang="en-US" altLang="zh-CN" dirty="0" smtClean="0"/>
              <a:t>              FUCOMP  </a:t>
            </a:r>
            <a:r>
              <a:rPr lang="zh-CN" altLang="en-US" dirty="0"/>
              <a:t>或 </a:t>
            </a:r>
            <a:r>
              <a:rPr lang="en-US" altLang="zh-CN" dirty="0" smtClean="0"/>
              <a:t>FUCOMP </a:t>
            </a:r>
            <a:r>
              <a:rPr lang="en-US" altLang="zh-CN" dirty="0"/>
              <a:t>ST(n</a:t>
            </a:r>
            <a:r>
              <a:rPr lang="en-US" altLang="zh-CN" dirty="0" smtClean="0"/>
              <a:t>)</a:t>
            </a:r>
          </a:p>
          <a:p>
            <a:pPr marL="457200" lvl="1" indent="0">
              <a:buNone/>
            </a:pPr>
            <a:r>
              <a:rPr lang="en-US" altLang="zh-CN" dirty="0" smtClean="0"/>
              <a:t>              FUCOMPP </a:t>
            </a:r>
            <a:r>
              <a:rPr lang="zh-CN" altLang="en-US" dirty="0"/>
              <a:t>或 </a:t>
            </a:r>
            <a:r>
              <a:rPr lang="en-US" altLang="zh-CN" dirty="0" smtClean="0"/>
              <a:t>FUCOMPP </a:t>
            </a:r>
            <a:r>
              <a:rPr lang="en-US" altLang="zh-CN" dirty="0"/>
              <a:t>ST(n)</a:t>
            </a:r>
            <a:endParaRPr lang="en-US" altLang="zh-CN" dirty="0" smtClean="0"/>
          </a:p>
          <a:p>
            <a:pPr lvl="1"/>
            <a:r>
              <a:rPr lang="zh-CN" altLang="en-US" dirty="0">
                <a:solidFill>
                  <a:srgbClr val="CC00CC"/>
                </a:solidFill>
              </a:rPr>
              <a:t>功能：</a:t>
            </a:r>
            <a:r>
              <a:rPr lang="zh-CN" altLang="en-US" dirty="0"/>
              <a:t>比较栈顶浮点数与寄存器操作数。如果不含操作数，则</a:t>
            </a:r>
            <a:r>
              <a:rPr lang="en-US" altLang="zh-CN" dirty="0"/>
              <a:t>ST(0) - ST(1)</a:t>
            </a:r>
            <a:r>
              <a:rPr lang="zh-CN" altLang="en-US" dirty="0" smtClean="0"/>
              <a:t>。</a:t>
            </a:r>
            <a:endParaRPr lang="en-US" altLang="zh-CN" dirty="0" smtClean="0"/>
          </a:p>
          <a:p>
            <a:pPr lvl="1"/>
            <a:r>
              <a:rPr lang="zh-CN" altLang="en-US" dirty="0" smtClean="0">
                <a:solidFill>
                  <a:srgbClr val="CC00CC"/>
                </a:solidFill>
              </a:rPr>
              <a:t>注意：</a:t>
            </a:r>
            <a:r>
              <a:rPr lang="zh-CN" altLang="en-US" dirty="0"/>
              <a:t>无序比较</a:t>
            </a:r>
            <a:r>
              <a:rPr lang="zh-CN" altLang="en-US" dirty="0">
                <a:solidFill>
                  <a:srgbClr val="0000CC"/>
                </a:solidFill>
              </a:rPr>
              <a:t>检查要比较的数值的类别</a:t>
            </a:r>
            <a:r>
              <a:rPr lang="zh-CN" altLang="en-US" dirty="0"/>
              <a:t>。 </a:t>
            </a:r>
            <a:endParaRPr lang="en-US" altLang="zh-CN" dirty="0"/>
          </a:p>
          <a:p>
            <a:pPr lvl="1"/>
            <a:endParaRPr lang="en-US" dirty="0">
              <a:solidFill>
                <a:srgbClr val="CC00CC"/>
              </a:solidFill>
            </a:endParaRPr>
          </a:p>
        </p:txBody>
      </p:sp>
    </p:spTree>
    <p:extLst>
      <p:ext uri="{BB962C8B-B14F-4D97-AF65-F5344CB8AC3E}">
        <p14:creationId xmlns:p14="http://schemas.microsoft.com/office/powerpoint/2010/main" val="2915966337"/>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52736"/>
            <a:ext cx="8784976" cy="5616624"/>
          </a:xfrm>
        </p:spPr>
        <p:txBody>
          <a:bodyPr/>
          <a:lstStyle/>
          <a:p>
            <a:r>
              <a:rPr lang="en-US" altLang="zh-CN" sz="2400" dirty="0" smtClean="0"/>
              <a:t>FUCOM </a:t>
            </a:r>
            <a:r>
              <a:rPr lang="zh-CN" altLang="en-US" sz="2400" dirty="0" smtClean="0"/>
              <a:t>指令执行的操作与 </a:t>
            </a:r>
            <a:r>
              <a:rPr lang="en-US" altLang="zh-CN" sz="2400" dirty="0" smtClean="0"/>
              <a:t>FCOM </a:t>
            </a:r>
            <a:r>
              <a:rPr lang="zh-CN" altLang="en-US" sz="2400" dirty="0" smtClean="0"/>
              <a:t>指令的相同。唯一</a:t>
            </a:r>
            <a:r>
              <a:rPr lang="zh-CN" altLang="en-US" sz="2400" dirty="0"/>
              <a:t>的差异</a:t>
            </a:r>
            <a:r>
              <a:rPr lang="zh-CN" altLang="en-US" sz="2400" dirty="0" smtClean="0"/>
              <a:t>在于：</a:t>
            </a:r>
            <a:endParaRPr lang="en-US" altLang="zh-CN" sz="2400" dirty="0" smtClean="0"/>
          </a:p>
          <a:p>
            <a:pPr lvl="1"/>
            <a:r>
              <a:rPr lang="en-US" altLang="zh-CN" sz="2400" dirty="0" smtClean="0"/>
              <a:t>FUCOM </a:t>
            </a:r>
            <a:r>
              <a:rPr lang="zh-CN" altLang="en-US" sz="2400" dirty="0"/>
              <a:t>指令仅在</a:t>
            </a:r>
            <a:r>
              <a:rPr lang="zh-CN" altLang="en-US" sz="2400" dirty="0">
                <a:solidFill>
                  <a:srgbClr val="0000CC"/>
                </a:solidFill>
              </a:rPr>
              <a:t>一个或两个操作数是 </a:t>
            </a:r>
            <a:r>
              <a:rPr lang="en-US" altLang="zh-CN" sz="2400" dirty="0" err="1" smtClean="0">
                <a:solidFill>
                  <a:srgbClr val="0000CC"/>
                </a:solidFill>
              </a:rPr>
              <a:t>SNaN</a:t>
            </a:r>
            <a:r>
              <a:rPr lang="zh-CN" altLang="en-US" sz="2400" dirty="0" smtClean="0">
                <a:solidFill>
                  <a:srgbClr val="0000CC"/>
                </a:solidFill>
              </a:rPr>
              <a:t>或是</a:t>
            </a:r>
            <a:r>
              <a:rPr lang="zh-CN" altLang="en-US" sz="2400" dirty="0">
                <a:solidFill>
                  <a:srgbClr val="0000CC"/>
                </a:solidFill>
              </a:rPr>
              <a:t>不支持的格式</a:t>
            </a:r>
            <a:r>
              <a:rPr lang="zh-CN" altLang="en-US" sz="2400" dirty="0"/>
              <a:t>时，才触发算术操作数无效异常 </a:t>
            </a:r>
            <a:r>
              <a:rPr lang="en-US" altLang="zh-CN" sz="2400" dirty="0"/>
              <a:t>(#IA)</a:t>
            </a:r>
            <a:r>
              <a:rPr lang="zh-CN" altLang="en-US" sz="2400" dirty="0"/>
              <a:t>；</a:t>
            </a:r>
            <a:r>
              <a:rPr lang="en-US" altLang="zh-CN" sz="2400" dirty="0" err="1"/>
              <a:t>QNaN</a:t>
            </a:r>
            <a:r>
              <a:rPr lang="en-US" altLang="zh-CN" sz="2400" dirty="0"/>
              <a:t> </a:t>
            </a:r>
            <a:r>
              <a:rPr lang="zh-CN" altLang="en-US" sz="2400" dirty="0"/>
              <a:t>导致将条件代码标志设置为无序，但不导致生成异常</a:t>
            </a:r>
            <a:r>
              <a:rPr lang="zh-CN" altLang="en-US" sz="2400" dirty="0" smtClean="0"/>
              <a:t>。</a:t>
            </a:r>
            <a:endParaRPr lang="en-US" altLang="zh-CN" sz="2400" dirty="0" smtClean="0"/>
          </a:p>
          <a:p>
            <a:pPr lvl="1"/>
            <a:r>
              <a:rPr lang="zh-CN" altLang="en-US" sz="2400" dirty="0" smtClean="0"/>
              <a:t>两</a:t>
            </a:r>
            <a:r>
              <a:rPr lang="zh-CN" altLang="en-US" sz="2400" dirty="0"/>
              <a:t>个操作数中</a:t>
            </a:r>
            <a:r>
              <a:rPr lang="zh-CN" altLang="en-US" sz="2400" dirty="0">
                <a:solidFill>
                  <a:srgbClr val="0000CC"/>
                </a:solidFill>
              </a:rPr>
              <a:t>至少有一个是任何种类的 </a:t>
            </a:r>
            <a:r>
              <a:rPr lang="en-US" altLang="zh-CN" sz="2400" dirty="0" err="1">
                <a:solidFill>
                  <a:srgbClr val="0000CC"/>
                </a:solidFill>
              </a:rPr>
              <a:t>NaN</a:t>
            </a:r>
            <a:r>
              <a:rPr lang="en-US" altLang="zh-CN" sz="2400" dirty="0">
                <a:solidFill>
                  <a:srgbClr val="0000CC"/>
                </a:solidFill>
              </a:rPr>
              <a:t> </a:t>
            </a:r>
            <a:r>
              <a:rPr lang="zh-CN" altLang="en-US" sz="2400" dirty="0">
                <a:solidFill>
                  <a:srgbClr val="0000CC"/>
                </a:solidFill>
              </a:rPr>
              <a:t>值，或是不支持的格式</a:t>
            </a:r>
            <a:r>
              <a:rPr lang="zh-CN" altLang="en-US" sz="2400" dirty="0"/>
              <a:t>时，</a:t>
            </a:r>
            <a:r>
              <a:rPr lang="en-US" altLang="zh-CN" sz="2400" dirty="0"/>
              <a:t>FCOM </a:t>
            </a:r>
            <a:r>
              <a:rPr lang="zh-CN" altLang="en-US" sz="2400" dirty="0"/>
              <a:t>指令触发操作无效异常。</a:t>
            </a:r>
            <a:endParaRPr lang="en-US" altLang="zh-CN" sz="2400" dirty="0" smtClean="0"/>
          </a:p>
          <a:p>
            <a:endParaRPr lang="en-US" altLang="zh-CN" sz="2400" dirty="0" smtClean="0"/>
          </a:p>
          <a:p>
            <a:r>
              <a:rPr lang="en-US" altLang="zh-CN" sz="2400" dirty="0" err="1" smtClean="0"/>
              <a:t>QNaN</a:t>
            </a:r>
            <a:r>
              <a:rPr lang="zh-CN" altLang="en-US" sz="2400" dirty="0"/>
              <a:t>（</a:t>
            </a:r>
            <a:r>
              <a:rPr lang="en-US" altLang="zh-CN" sz="2400" dirty="0"/>
              <a:t>Quiet NAN</a:t>
            </a:r>
            <a:r>
              <a:rPr lang="zh-CN" altLang="en-US" sz="2400" dirty="0"/>
              <a:t>）和</a:t>
            </a:r>
            <a:r>
              <a:rPr lang="en-US" altLang="zh-CN" sz="2400" dirty="0"/>
              <a:t>SNAN</a:t>
            </a:r>
            <a:r>
              <a:rPr lang="zh-CN" altLang="en-US" sz="2400" dirty="0"/>
              <a:t>（</a:t>
            </a:r>
            <a:r>
              <a:rPr lang="en-US" altLang="zh-CN" sz="2400" dirty="0" err="1"/>
              <a:t>Singaling</a:t>
            </a:r>
            <a:r>
              <a:rPr lang="en-US" altLang="zh-CN" sz="2400" dirty="0"/>
              <a:t> </a:t>
            </a:r>
            <a:r>
              <a:rPr lang="en-US" altLang="zh-CN" sz="2400" dirty="0" err="1" smtClean="0"/>
              <a:t>NaN</a:t>
            </a:r>
            <a:r>
              <a:rPr lang="zh-CN" altLang="en-US" sz="2400" dirty="0" smtClean="0"/>
              <a:t>）：</a:t>
            </a:r>
            <a:endParaRPr lang="en-US" altLang="zh-CN" sz="2400" dirty="0" smtClean="0"/>
          </a:p>
          <a:p>
            <a:pPr lvl="1"/>
            <a:r>
              <a:rPr lang="en-US" altLang="zh-CN" sz="2400" dirty="0" smtClean="0">
                <a:solidFill>
                  <a:srgbClr val="0000CC"/>
                </a:solidFill>
              </a:rPr>
              <a:t>QNAN</a:t>
            </a:r>
            <a:r>
              <a:rPr lang="zh-CN" altLang="en-US" sz="2400" dirty="0">
                <a:solidFill>
                  <a:srgbClr val="0000CC"/>
                </a:solidFill>
              </a:rPr>
              <a:t>的尾数部分最高位定义为</a:t>
            </a:r>
            <a:r>
              <a:rPr lang="en-US" altLang="zh-CN" sz="2400" dirty="0" smtClean="0">
                <a:solidFill>
                  <a:srgbClr val="0000CC"/>
                </a:solidFill>
              </a:rPr>
              <a:t>1</a:t>
            </a:r>
            <a:r>
              <a:rPr lang="zh-CN" altLang="en-US" sz="2400" dirty="0" smtClean="0">
                <a:solidFill>
                  <a:srgbClr val="0000CC"/>
                </a:solidFill>
              </a:rPr>
              <a:t>（</a:t>
            </a:r>
            <a:r>
              <a:rPr lang="en-US" altLang="zh-CN" sz="2400" dirty="0" smtClean="0">
                <a:solidFill>
                  <a:srgbClr val="0000CC"/>
                </a:solidFill>
              </a:rPr>
              <a:t>1.1</a:t>
            </a:r>
            <a:r>
              <a:rPr lang="en-US" altLang="zh-CN" sz="2400" dirty="0" smtClean="0">
                <a:solidFill>
                  <a:srgbClr val="0000CC"/>
                </a:solidFill>
                <a:sym typeface="Symbol"/>
              </a:rPr>
              <a:t></a:t>
            </a:r>
            <a:r>
              <a:rPr lang="zh-CN" altLang="en-US" sz="2400" dirty="0" smtClean="0">
                <a:solidFill>
                  <a:srgbClr val="0000CC"/>
                </a:solidFill>
              </a:rPr>
              <a:t>）</a:t>
            </a:r>
            <a:r>
              <a:rPr lang="zh-CN" altLang="en-US" sz="2400" dirty="0" smtClean="0"/>
              <a:t>，</a:t>
            </a:r>
            <a:r>
              <a:rPr lang="en-US" altLang="zh-CN" sz="2400" dirty="0" smtClean="0">
                <a:solidFill>
                  <a:srgbClr val="0000CC"/>
                </a:solidFill>
              </a:rPr>
              <a:t>SNAN</a:t>
            </a:r>
            <a:r>
              <a:rPr lang="zh-CN" altLang="en-US" sz="2400" dirty="0" smtClean="0">
                <a:solidFill>
                  <a:srgbClr val="0000CC"/>
                </a:solidFill>
              </a:rPr>
              <a:t>则定义</a:t>
            </a:r>
            <a:r>
              <a:rPr lang="zh-CN" altLang="en-US" sz="2400" dirty="0">
                <a:solidFill>
                  <a:srgbClr val="0000CC"/>
                </a:solidFill>
              </a:rPr>
              <a:t>为</a:t>
            </a:r>
            <a:r>
              <a:rPr lang="en-US" altLang="zh-CN" sz="2400" dirty="0" smtClean="0">
                <a:solidFill>
                  <a:srgbClr val="0000CC"/>
                </a:solidFill>
              </a:rPr>
              <a:t>0</a:t>
            </a:r>
            <a:r>
              <a:rPr lang="zh-CN" altLang="en-US" sz="2400" dirty="0">
                <a:solidFill>
                  <a:srgbClr val="0000CC"/>
                </a:solidFill>
              </a:rPr>
              <a:t>（</a:t>
            </a:r>
            <a:r>
              <a:rPr lang="en-US" altLang="zh-CN" sz="2400" dirty="0" smtClean="0">
                <a:solidFill>
                  <a:srgbClr val="0000CC"/>
                </a:solidFill>
              </a:rPr>
              <a:t>1.0</a:t>
            </a:r>
            <a:r>
              <a:rPr lang="en-US" altLang="zh-CN" sz="2400" dirty="0" smtClean="0">
                <a:solidFill>
                  <a:srgbClr val="0000CC"/>
                </a:solidFill>
                <a:sym typeface="Symbol"/>
              </a:rPr>
              <a:t></a:t>
            </a:r>
            <a:r>
              <a:rPr lang="zh-CN" altLang="en-US" sz="2400" dirty="0">
                <a:solidFill>
                  <a:srgbClr val="0000CC"/>
                </a:solidFill>
              </a:rPr>
              <a:t>）</a:t>
            </a:r>
            <a:r>
              <a:rPr lang="zh-CN" altLang="en-US" sz="2400" dirty="0" smtClean="0">
                <a:solidFill>
                  <a:srgbClr val="0000CC"/>
                </a:solidFill>
              </a:rPr>
              <a:t>。</a:t>
            </a:r>
            <a:endParaRPr lang="en-US" altLang="zh-CN" sz="2400" dirty="0" smtClean="0">
              <a:solidFill>
                <a:srgbClr val="0000CC"/>
              </a:solidFill>
            </a:endParaRPr>
          </a:p>
          <a:p>
            <a:pPr lvl="1"/>
            <a:r>
              <a:rPr lang="en-US" altLang="zh-CN" sz="2400" dirty="0" smtClean="0"/>
              <a:t>QNAN</a:t>
            </a:r>
            <a:r>
              <a:rPr lang="zh-CN" altLang="en-US" sz="2400" dirty="0"/>
              <a:t>一般表示未定义的算术运算结果，最常见的莫过于除</a:t>
            </a:r>
            <a:r>
              <a:rPr lang="en-US" altLang="zh-CN" sz="2400" dirty="0"/>
              <a:t>0</a:t>
            </a:r>
            <a:r>
              <a:rPr lang="zh-CN" altLang="en-US" sz="2400" dirty="0"/>
              <a:t>运算；</a:t>
            </a:r>
            <a:r>
              <a:rPr lang="en-US" altLang="zh-CN" sz="2400" dirty="0"/>
              <a:t>SNAN</a:t>
            </a:r>
            <a:r>
              <a:rPr lang="zh-CN" altLang="en-US" sz="2400" dirty="0"/>
              <a:t>一般被用于标记未初始化的值，</a:t>
            </a:r>
            <a:r>
              <a:rPr lang="zh-CN" altLang="en-US" sz="2400" dirty="0" smtClean="0"/>
              <a:t>以此来捕获</a:t>
            </a:r>
            <a:r>
              <a:rPr lang="zh-CN" altLang="en-US" sz="2400" dirty="0"/>
              <a:t>异常。</a:t>
            </a:r>
            <a:endParaRPr lang="en-US" sz="2400" dirty="0"/>
          </a:p>
        </p:txBody>
      </p:sp>
    </p:spTree>
    <p:extLst>
      <p:ext uri="{BB962C8B-B14F-4D97-AF65-F5344CB8AC3E}">
        <p14:creationId xmlns:p14="http://schemas.microsoft.com/office/powerpoint/2010/main" val="4053224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11880"/>
            <a:ext cx="8784976" cy="5805264"/>
          </a:xfrm>
        </p:spPr>
        <p:txBody>
          <a:bodyPr/>
          <a:lstStyle/>
          <a:p>
            <a:r>
              <a:rPr lang="en-US" sz="2400" dirty="0" smtClean="0">
                <a:solidFill>
                  <a:srgbClr val="C00000"/>
                </a:solidFill>
              </a:rPr>
              <a:t>FCOMI / FCOMIP / FUCOMI / FUCOMIP</a:t>
            </a:r>
            <a:r>
              <a:rPr lang="zh-CN" altLang="en-US" sz="2400" dirty="0" smtClean="0">
                <a:solidFill>
                  <a:srgbClr val="C00000"/>
                </a:solidFill>
              </a:rPr>
              <a:t>：</a:t>
            </a:r>
            <a:r>
              <a:rPr lang="zh-CN" altLang="en-US" sz="2400" dirty="0">
                <a:solidFill>
                  <a:srgbClr val="C00000"/>
                </a:solidFill>
              </a:rPr>
              <a:t>（</a:t>
            </a:r>
            <a:r>
              <a:rPr lang="en-US" altLang="zh-CN" sz="2400" dirty="0">
                <a:solidFill>
                  <a:srgbClr val="C00000"/>
                </a:solidFill>
              </a:rPr>
              <a:t>Pentium Pro</a:t>
            </a:r>
            <a:r>
              <a:rPr lang="zh-CN" altLang="en-US" sz="2400" dirty="0">
                <a:solidFill>
                  <a:srgbClr val="C00000"/>
                </a:solidFill>
              </a:rPr>
              <a:t>新增）浮点数比较</a:t>
            </a:r>
            <a:r>
              <a:rPr lang="zh-CN" altLang="en-US" sz="2400" dirty="0" smtClean="0">
                <a:solidFill>
                  <a:srgbClr val="C00000"/>
                </a:solidFill>
              </a:rPr>
              <a:t>并设置标志</a:t>
            </a:r>
            <a:r>
              <a:rPr lang="zh-CN" altLang="en-US" sz="2400" dirty="0">
                <a:solidFill>
                  <a:srgbClr val="C00000"/>
                </a:solidFill>
              </a:rPr>
              <a:t>寄存器</a:t>
            </a:r>
            <a:endParaRPr lang="en-US" altLang="zh-CN" sz="2400" dirty="0">
              <a:solidFill>
                <a:srgbClr val="C00000"/>
              </a:solidFill>
            </a:endParaRPr>
          </a:p>
          <a:p>
            <a:pPr lvl="1"/>
            <a:r>
              <a:rPr lang="zh-CN" altLang="en-US" sz="2400" dirty="0" smtClean="0">
                <a:solidFill>
                  <a:srgbClr val="CC00CC"/>
                </a:solidFill>
              </a:rPr>
              <a:t>格式：</a:t>
            </a:r>
            <a:r>
              <a:rPr lang="en-US" altLang="zh-CN" sz="2400" dirty="0"/>
              <a:t>FCOMI ST, </a:t>
            </a:r>
            <a:r>
              <a:rPr lang="en-US" altLang="zh-CN" sz="2400" dirty="0" smtClean="0"/>
              <a:t>ST(n)           FCOMIP </a:t>
            </a:r>
            <a:r>
              <a:rPr lang="en-US" altLang="zh-CN" sz="2400" dirty="0"/>
              <a:t>ST, ST(n) </a:t>
            </a:r>
          </a:p>
          <a:p>
            <a:pPr marL="457200" lvl="1" indent="0">
              <a:buNone/>
            </a:pPr>
            <a:r>
              <a:rPr lang="en-US" altLang="zh-CN" sz="2400" dirty="0" smtClean="0"/>
              <a:t>               FUCOMI </a:t>
            </a:r>
            <a:r>
              <a:rPr lang="en-US" altLang="zh-CN" sz="2400" dirty="0"/>
              <a:t>ST, ST(n) </a:t>
            </a:r>
            <a:r>
              <a:rPr lang="en-US" altLang="zh-CN" sz="2400" dirty="0" smtClean="0"/>
              <a:t>       FUCOMIP </a:t>
            </a:r>
            <a:r>
              <a:rPr lang="en-US" altLang="zh-CN" sz="2400" dirty="0"/>
              <a:t>ST, ST(n) </a:t>
            </a:r>
          </a:p>
          <a:p>
            <a:pPr lvl="1"/>
            <a:r>
              <a:rPr lang="zh-CN" altLang="en-US" sz="2400" dirty="0" smtClean="0">
                <a:solidFill>
                  <a:srgbClr val="CC00CC"/>
                </a:solidFill>
              </a:rPr>
              <a:t>功能：</a:t>
            </a:r>
            <a:r>
              <a:rPr lang="zh-CN" altLang="en-US" sz="2400" dirty="0" smtClean="0"/>
              <a:t>执行</a:t>
            </a:r>
            <a:r>
              <a:rPr lang="en-US" altLang="zh-CN" sz="2400" dirty="0" smtClean="0"/>
              <a:t>ST-ST(n)</a:t>
            </a:r>
            <a:r>
              <a:rPr lang="zh-CN" altLang="en-US" sz="2400" dirty="0" smtClean="0"/>
              <a:t>操作，并根据比较结果设置标志寄存器中</a:t>
            </a:r>
            <a:r>
              <a:rPr lang="en-US" altLang="zh-CN" sz="2400" dirty="0" smtClean="0"/>
              <a:t>ZF</a:t>
            </a:r>
            <a:r>
              <a:rPr lang="zh-CN" altLang="en-US" sz="2400" dirty="0" smtClean="0"/>
              <a:t>，</a:t>
            </a:r>
            <a:r>
              <a:rPr lang="en-US" altLang="zh-CN" sz="2400" dirty="0" smtClean="0"/>
              <a:t>PF</a:t>
            </a:r>
            <a:r>
              <a:rPr lang="zh-CN" altLang="en-US" sz="2400" dirty="0" smtClean="0"/>
              <a:t>，</a:t>
            </a:r>
            <a:r>
              <a:rPr lang="en-US" altLang="zh-CN" sz="2400" dirty="0" smtClean="0"/>
              <a:t>CF</a:t>
            </a:r>
            <a:r>
              <a:rPr lang="zh-CN" altLang="en-US" sz="2400" dirty="0" smtClean="0"/>
              <a:t>。</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1</a:t>
            </a:r>
            <a:r>
              <a:rPr lang="zh-CN" altLang="en-US" sz="2400" dirty="0" smtClean="0">
                <a:solidFill>
                  <a:srgbClr val="CC00CC"/>
                </a:solidFill>
              </a:rPr>
              <a:t>：</a:t>
            </a:r>
            <a:r>
              <a:rPr lang="zh-CN" altLang="en-US" sz="2400" dirty="0" smtClean="0"/>
              <a:t>操作码中的</a:t>
            </a:r>
            <a:r>
              <a:rPr lang="en-US" altLang="zh-CN" sz="2400" dirty="0" smtClean="0"/>
              <a:t>P</a:t>
            </a:r>
            <a:r>
              <a:rPr lang="zh-CN" altLang="en-US" sz="2400" dirty="0" smtClean="0"/>
              <a:t>表示弹出操作，</a:t>
            </a:r>
            <a:r>
              <a:rPr lang="en-US" altLang="zh-CN" sz="2400" dirty="0" smtClean="0"/>
              <a:t>U</a:t>
            </a:r>
            <a:r>
              <a:rPr lang="zh-CN" altLang="en-US" sz="2400" dirty="0" smtClean="0"/>
              <a:t>表示支持无序比较。</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2</a:t>
            </a:r>
            <a:r>
              <a:rPr lang="zh-CN" altLang="en-US" sz="2400" dirty="0" smtClean="0">
                <a:solidFill>
                  <a:srgbClr val="CC00CC"/>
                </a:solidFill>
              </a:rPr>
              <a:t>：</a:t>
            </a:r>
            <a:r>
              <a:rPr lang="zh-CN" altLang="en-US" sz="2400" dirty="0"/>
              <a:t>当栈下溢出</a:t>
            </a:r>
            <a:r>
              <a:rPr lang="zh-CN" altLang="en-US" sz="2400" dirty="0" smtClean="0"/>
              <a:t>时，</a:t>
            </a:r>
            <a:r>
              <a:rPr lang="en-US" altLang="zh-CN" sz="2400" dirty="0" smtClean="0"/>
              <a:t>FPU</a:t>
            </a:r>
            <a:r>
              <a:rPr lang="zh-CN" altLang="en-US" sz="2400" dirty="0" smtClean="0"/>
              <a:t>状态寄存器中的条件码</a:t>
            </a:r>
            <a:r>
              <a:rPr lang="en-US" altLang="zh-CN" sz="2400" dirty="0" smtClean="0"/>
              <a:t>C1</a:t>
            </a:r>
            <a:r>
              <a:rPr lang="zh-CN" altLang="en-US" sz="2400" dirty="0" smtClean="0"/>
              <a:t>为</a:t>
            </a:r>
            <a:r>
              <a:rPr lang="en-US" altLang="zh-CN" sz="2400" dirty="0" smtClean="0"/>
              <a:t>1</a:t>
            </a:r>
            <a:r>
              <a:rPr lang="zh-CN" altLang="en-US" sz="2400" dirty="0" smtClean="0"/>
              <a:t>，否则为</a:t>
            </a:r>
            <a:r>
              <a:rPr lang="en-US" altLang="zh-CN" sz="2400" dirty="0" smtClean="0"/>
              <a:t>0</a:t>
            </a:r>
            <a:r>
              <a:rPr lang="zh-CN" altLang="en-US" sz="2400" dirty="0" smtClean="0"/>
              <a:t>；</a:t>
            </a:r>
            <a:r>
              <a:rPr lang="en-US" altLang="zh-CN" sz="2400" dirty="0" smtClean="0"/>
              <a:t>C0</a:t>
            </a:r>
            <a:r>
              <a:rPr lang="zh-CN" altLang="en-US" sz="2400" dirty="0" smtClean="0"/>
              <a:t>、</a:t>
            </a:r>
            <a:r>
              <a:rPr lang="en-US" altLang="zh-CN" sz="2400" dirty="0" smtClean="0"/>
              <a:t>C2</a:t>
            </a:r>
            <a:r>
              <a:rPr lang="zh-CN" altLang="en-US" sz="2400" dirty="0" smtClean="0"/>
              <a:t>和</a:t>
            </a:r>
            <a:r>
              <a:rPr lang="en-US" altLang="zh-CN" sz="2400" dirty="0" smtClean="0"/>
              <a:t>C3</a:t>
            </a:r>
            <a:r>
              <a:rPr lang="zh-CN" altLang="en-US" sz="2400" dirty="0" smtClean="0"/>
              <a:t>不受影响。</a:t>
            </a:r>
            <a:endParaRPr lang="en-US" sz="2400" dirty="0"/>
          </a:p>
        </p:txBody>
      </p:sp>
    </p:spTree>
    <p:extLst>
      <p:ext uri="{BB962C8B-B14F-4D97-AF65-F5344CB8AC3E}">
        <p14:creationId xmlns:p14="http://schemas.microsoft.com/office/powerpoint/2010/main" val="3339872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solidFill>
                  <a:srgbClr val="C00000"/>
                </a:solidFill>
              </a:rPr>
              <a:t>超越计算</a:t>
            </a:r>
            <a:endParaRPr lang="en-US" altLang="zh-CN" dirty="0" smtClean="0">
              <a:solidFill>
                <a:srgbClr val="C00000"/>
              </a:solidFill>
            </a:endParaRPr>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超越计算</a:t>
            </a:r>
            <a:endParaRPr lang="en-US" dirty="0"/>
          </a:p>
        </p:txBody>
      </p:sp>
      <p:sp>
        <p:nvSpPr>
          <p:cNvPr id="3" name="内容占位符 2"/>
          <p:cNvSpPr>
            <a:spLocks noGrp="1"/>
          </p:cNvSpPr>
          <p:nvPr>
            <p:ph idx="1"/>
          </p:nvPr>
        </p:nvSpPr>
        <p:spPr/>
        <p:txBody>
          <a:bodyPr/>
          <a:lstStyle/>
          <a:p>
            <a:r>
              <a:rPr lang="zh-CN" altLang="en-US" dirty="0" smtClean="0"/>
              <a:t>超越运算指令包括：</a:t>
            </a:r>
            <a:endParaRPr lang="en-US" altLang="zh-CN" dirty="0" smtClean="0"/>
          </a:p>
          <a:p>
            <a:pPr lvl="1"/>
            <a:r>
              <a:rPr lang="en-US" dirty="0" smtClean="0"/>
              <a:t>FPTAN</a:t>
            </a:r>
            <a:r>
              <a:rPr lang="zh-CN" altLang="en-US" dirty="0" smtClean="0"/>
              <a:t>：求正切</a:t>
            </a:r>
            <a:endParaRPr lang="en-US" altLang="zh-CN" dirty="0" smtClean="0"/>
          </a:p>
          <a:p>
            <a:pPr lvl="1"/>
            <a:r>
              <a:rPr lang="en-US" dirty="0" smtClean="0"/>
              <a:t>FPATAN</a:t>
            </a:r>
            <a:r>
              <a:rPr lang="zh-CN" altLang="en-US" dirty="0" smtClean="0"/>
              <a:t>：求反正切</a:t>
            </a:r>
            <a:endParaRPr lang="en-US" dirty="0" smtClean="0"/>
          </a:p>
          <a:p>
            <a:pPr lvl="1"/>
            <a:r>
              <a:rPr lang="en-US" dirty="0" smtClean="0">
                <a:solidFill>
                  <a:srgbClr val="0000CC"/>
                </a:solidFill>
              </a:rPr>
              <a:t>FSIN</a:t>
            </a:r>
            <a:r>
              <a:rPr lang="zh-CN" altLang="en-US" dirty="0" smtClean="0">
                <a:solidFill>
                  <a:srgbClr val="0000CC"/>
                </a:solidFill>
              </a:rPr>
              <a:t>：求正弦值</a:t>
            </a:r>
            <a:endParaRPr lang="en-US" dirty="0" smtClean="0">
              <a:solidFill>
                <a:srgbClr val="0000CC"/>
              </a:solidFill>
            </a:endParaRPr>
          </a:p>
          <a:p>
            <a:pPr lvl="1"/>
            <a:r>
              <a:rPr lang="en-US" dirty="0" smtClean="0">
                <a:solidFill>
                  <a:srgbClr val="0000CC"/>
                </a:solidFill>
              </a:rPr>
              <a:t>FCOS</a:t>
            </a:r>
            <a:r>
              <a:rPr lang="zh-CN" altLang="en-US" dirty="0" smtClean="0">
                <a:solidFill>
                  <a:srgbClr val="0000CC"/>
                </a:solidFill>
              </a:rPr>
              <a:t>：求余弦值</a:t>
            </a:r>
            <a:endParaRPr lang="en-US" dirty="0" smtClean="0">
              <a:solidFill>
                <a:srgbClr val="0000CC"/>
              </a:solidFill>
            </a:endParaRPr>
          </a:p>
          <a:p>
            <a:pPr lvl="1"/>
            <a:r>
              <a:rPr lang="en-US" dirty="0" smtClean="0">
                <a:solidFill>
                  <a:srgbClr val="0000CC"/>
                </a:solidFill>
              </a:rPr>
              <a:t>FSINCOS</a:t>
            </a:r>
            <a:r>
              <a:rPr lang="zh-CN" altLang="en-US" dirty="0" smtClean="0">
                <a:solidFill>
                  <a:srgbClr val="0000CC"/>
                </a:solidFill>
              </a:rPr>
              <a:t>：求正弦和余弦值</a:t>
            </a:r>
            <a:endParaRPr lang="en-US" dirty="0" smtClean="0">
              <a:solidFill>
                <a:srgbClr val="0000CC"/>
              </a:solidFill>
            </a:endParaRPr>
          </a:p>
          <a:p>
            <a:pPr lvl="1"/>
            <a:r>
              <a:rPr lang="en-US" dirty="0" smtClean="0"/>
              <a:t>F2XM1</a:t>
            </a:r>
            <a:r>
              <a:rPr lang="zh-CN" altLang="en-US" dirty="0" smtClean="0"/>
              <a:t>：计算</a:t>
            </a:r>
            <a:r>
              <a:rPr lang="en-US" altLang="zh-CN" dirty="0" smtClean="0"/>
              <a:t>2</a:t>
            </a:r>
            <a:r>
              <a:rPr lang="en-US" altLang="zh-CN" baseline="30000" dirty="0" smtClean="0"/>
              <a:t>x</a:t>
            </a:r>
            <a:r>
              <a:rPr lang="en-US" altLang="zh-CN" dirty="0" smtClean="0"/>
              <a:t>-1</a:t>
            </a:r>
            <a:endParaRPr lang="en-US" dirty="0" smtClean="0"/>
          </a:p>
          <a:p>
            <a:pPr lvl="1"/>
            <a:r>
              <a:rPr lang="en-US" dirty="0" smtClean="0">
                <a:solidFill>
                  <a:srgbClr val="0000CC"/>
                </a:solidFill>
              </a:rPr>
              <a:t>FYL2X</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a:t>
            </a:r>
            <a:endParaRPr lang="en-US" dirty="0" smtClean="0">
              <a:solidFill>
                <a:srgbClr val="0000CC"/>
              </a:solidFill>
            </a:endParaRPr>
          </a:p>
          <a:p>
            <a:pPr lvl="1"/>
            <a:r>
              <a:rPr lang="en-US" dirty="0" smtClean="0">
                <a:solidFill>
                  <a:srgbClr val="0000CC"/>
                </a:solidFill>
              </a:rPr>
              <a:t>FY</a:t>
            </a:r>
            <a:r>
              <a:rPr lang="en-US" altLang="zh-CN" dirty="0" smtClean="0">
                <a:solidFill>
                  <a:srgbClr val="0000CC"/>
                </a:solidFill>
              </a:rPr>
              <a:t>L</a:t>
            </a:r>
            <a:r>
              <a:rPr lang="en-US" dirty="0" smtClean="0">
                <a:solidFill>
                  <a:srgbClr val="0000CC"/>
                </a:solidFill>
              </a:rPr>
              <a:t>2XP1</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(x+1)</a:t>
            </a:r>
            <a:endParaRPr lang="en-US" dirty="0" smtClean="0">
              <a:solidFill>
                <a:srgbClr val="0000CC"/>
              </a:solidFill>
            </a:endParaRPr>
          </a:p>
          <a:p>
            <a:endParaRPr lang="en-US" dirty="0"/>
          </a:p>
        </p:txBody>
      </p:sp>
    </p:spTree>
    <p:extLst>
      <p:ext uri="{BB962C8B-B14F-4D97-AF65-F5344CB8AC3E}">
        <p14:creationId xmlns:p14="http://schemas.microsoft.com/office/powerpoint/2010/main" val="4286080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solidFill>
                  <a:srgbClr val="C00000"/>
                </a:solidFill>
              </a:rPr>
              <a:t>常数操作</a:t>
            </a:r>
            <a:endParaRPr lang="en-US" altLang="zh-CN" dirty="0" smtClean="0">
              <a:solidFill>
                <a:srgbClr val="C00000"/>
              </a:solidFill>
            </a:endParaRPr>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常数操作</a:t>
            </a:r>
            <a:endParaRPr lang="en-US" dirty="0"/>
          </a:p>
        </p:txBody>
      </p:sp>
      <p:sp>
        <p:nvSpPr>
          <p:cNvPr id="3" name="内容占位符 2"/>
          <p:cNvSpPr>
            <a:spLocks noGrp="1"/>
          </p:cNvSpPr>
          <p:nvPr>
            <p:ph idx="1"/>
          </p:nvPr>
        </p:nvSpPr>
        <p:spPr>
          <a:xfrm>
            <a:off x="179512" y="1052737"/>
            <a:ext cx="8712967" cy="648072"/>
          </a:xfrm>
        </p:spPr>
        <p:txBody>
          <a:bodyPr/>
          <a:lstStyle/>
          <a:p>
            <a:r>
              <a:rPr lang="zh-CN" altLang="en-US" dirty="0" smtClean="0"/>
              <a:t>协处理器包括返回常数到栈顶的指令。</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616624" cy="40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324125"/>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solidFill>
                  <a:srgbClr val="C00000"/>
                </a:solidFill>
              </a:rPr>
              <a:t>协处理器控制指令</a:t>
            </a:r>
            <a:endParaRPr lang="en-US" altLang="zh-CN" dirty="0" smtClean="0">
              <a:solidFill>
                <a:srgbClr val="C00000"/>
              </a:solidFill>
            </a:endParaRPr>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带符号整数</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数据定义：</a:t>
            </a:r>
            <a:r>
              <a:rPr lang="zh-CN" altLang="en-US" dirty="0" smtClean="0"/>
              <a:t>采用汇编伪指令</a:t>
            </a:r>
            <a:r>
              <a:rPr lang="en-US" altLang="zh-CN" dirty="0" smtClean="0"/>
              <a:t>DD</a:t>
            </a:r>
            <a:r>
              <a:rPr lang="zh-CN" altLang="en-US" dirty="0" smtClean="0"/>
              <a:t>，</a:t>
            </a:r>
            <a:r>
              <a:rPr lang="en-US" altLang="zh-CN" dirty="0" smtClean="0"/>
              <a:t>DW</a:t>
            </a:r>
            <a:r>
              <a:rPr lang="zh-CN" altLang="en-US" dirty="0" smtClean="0"/>
              <a:t>和</a:t>
            </a:r>
            <a:r>
              <a:rPr lang="en-US" altLang="zh-CN" dirty="0" smtClean="0"/>
              <a:t>DQ</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smtClean="0">
                <a:latin typeface="Times New Roman" pitchFamily="18" charset="0"/>
                <a:cs typeface="Times New Roman" pitchFamily="18" charset="0"/>
              </a:rPr>
              <a:t>DATA1  DW  2</a:t>
            </a:r>
          </a:p>
          <a:p>
            <a:pPr lvl="1"/>
            <a:r>
              <a:rPr lang="en-US" dirty="0" smtClean="0">
                <a:latin typeface="Times New Roman" pitchFamily="18" charset="0"/>
                <a:cs typeface="Times New Roman" pitchFamily="18" charset="0"/>
              </a:rPr>
              <a:t>DATA2  DW -34</a:t>
            </a:r>
          </a:p>
          <a:p>
            <a:pPr lvl="1"/>
            <a:r>
              <a:rPr lang="en-US" dirty="0" smtClean="0">
                <a:latin typeface="Times New Roman" pitchFamily="18" charset="0"/>
                <a:cs typeface="Times New Roman" pitchFamily="18" charset="0"/>
              </a:rPr>
              <a:t>DATA3  DD  1234</a:t>
            </a:r>
          </a:p>
          <a:p>
            <a:pPr lvl="1"/>
            <a:r>
              <a:rPr lang="en-US" dirty="0" smtClean="0">
                <a:latin typeface="Times New Roman" pitchFamily="18" charset="0"/>
                <a:cs typeface="Times New Roman" pitchFamily="18" charset="0"/>
              </a:rPr>
              <a:t>DATA4  DD  -100</a:t>
            </a:r>
          </a:p>
          <a:p>
            <a:pPr lvl="1"/>
            <a:r>
              <a:rPr lang="en-US" dirty="0" smtClean="0">
                <a:latin typeface="Times New Roman" pitchFamily="18" charset="0"/>
                <a:cs typeface="Times New Roman" pitchFamily="18" charset="0"/>
              </a:rPr>
              <a:t>DATA5  DQ  23456</a:t>
            </a:r>
          </a:p>
          <a:p>
            <a:pPr lvl="1"/>
            <a:r>
              <a:rPr lang="en-US" dirty="0" smtClean="0">
                <a:latin typeface="Times New Roman" pitchFamily="18" charset="0"/>
                <a:cs typeface="Times New Roman" pitchFamily="18" charset="0"/>
              </a:rPr>
              <a:t>DATA6  DQ  -122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6355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zh-CN" altLang="en-US" dirty="0" smtClean="0"/>
              <a:t>协处理器的控制指令用于</a:t>
            </a:r>
            <a:r>
              <a:rPr lang="zh-CN" altLang="en-US" dirty="0" smtClean="0">
                <a:solidFill>
                  <a:srgbClr val="0000CC"/>
                </a:solidFill>
              </a:rPr>
              <a:t>初始化、异常处理和任务切换</a:t>
            </a:r>
            <a:r>
              <a:rPr lang="zh-CN" altLang="en-US" dirty="0" smtClean="0"/>
              <a:t>。</a:t>
            </a:r>
            <a:endParaRPr lang="en-US" altLang="zh-CN" dirty="0" smtClean="0"/>
          </a:p>
          <a:p>
            <a:endParaRPr lang="en-US" dirty="0"/>
          </a:p>
          <a:p>
            <a:r>
              <a:rPr lang="zh-CN" altLang="en-US" dirty="0" smtClean="0"/>
              <a:t>所有的控制指令都有</a:t>
            </a:r>
            <a:r>
              <a:rPr lang="en-US" altLang="zh-CN" dirty="0" smtClean="0"/>
              <a:t>2</a:t>
            </a:r>
            <a:r>
              <a:rPr lang="zh-CN" altLang="en-US" dirty="0"/>
              <a:t>种</a:t>
            </a:r>
            <a:r>
              <a:rPr lang="zh-CN" altLang="en-US" dirty="0" smtClean="0"/>
              <a:t>形式。</a:t>
            </a:r>
            <a:endParaRPr lang="en-US" altLang="zh-CN" dirty="0" smtClean="0"/>
          </a:p>
          <a:p>
            <a:pPr lvl="1"/>
            <a:r>
              <a:rPr lang="zh-CN" altLang="en-US" dirty="0" smtClean="0"/>
              <a:t>例如，</a:t>
            </a:r>
            <a:r>
              <a:rPr lang="en-US" altLang="zh-CN" dirty="0" smtClean="0">
                <a:solidFill>
                  <a:srgbClr val="0000CC"/>
                </a:solidFill>
              </a:rPr>
              <a:t>FINIT</a:t>
            </a:r>
            <a:r>
              <a:rPr lang="zh-CN" altLang="en-US" dirty="0" smtClean="0"/>
              <a:t>和</a:t>
            </a:r>
            <a:r>
              <a:rPr lang="en-US" altLang="zh-CN" dirty="0" smtClean="0">
                <a:solidFill>
                  <a:srgbClr val="0000CC"/>
                </a:solidFill>
              </a:rPr>
              <a:t>FNINIT</a:t>
            </a:r>
            <a:r>
              <a:rPr lang="zh-CN" altLang="en-US" dirty="0" smtClean="0"/>
              <a:t>都实现了对协处理器的初始化，但</a:t>
            </a:r>
            <a:r>
              <a:rPr lang="en-US" altLang="zh-CN" dirty="0" smtClean="0"/>
              <a:t>FNINIT</a:t>
            </a:r>
            <a:r>
              <a:rPr lang="zh-CN" altLang="en-US" dirty="0" smtClean="0"/>
              <a:t>不产生任何等待状态，而</a:t>
            </a:r>
            <a:r>
              <a:rPr lang="en-US" altLang="zh-CN" dirty="0" smtClean="0"/>
              <a:t>FINIT</a:t>
            </a:r>
            <a:r>
              <a:rPr lang="zh-CN" altLang="en-US" dirty="0" smtClean="0"/>
              <a:t>产生等待状态。微处理器通过测试协处理器上的</a:t>
            </a:r>
            <a:r>
              <a:rPr lang="en-US" altLang="zh-CN" dirty="0" smtClean="0"/>
              <a:t>BUSY</a:t>
            </a:r>
            <a:r>
              <a:rPr lang="zh-CN" altLang="en-US" dirty="0" smtClean="0"/>
              <a:t>引脚来等待</a:t>
            </a:r>
            <a:r>
              <a:rPr lang="en-US" altLang="zh-CN" dirty="0" smtClean="0"/>
              <a:t>FINIT</a:t>
            </a:r>
            <a:r>
              <a:rPr lang="zh-CN" altLang="en-US" dirty="0" smtClean="0"/>
              <a:t>指令。</a:t>
            </a:r>
            <a:endParaRPr lang="en-US" altLang="zh-CN" dirty="0" smtClean="0"/>
          </a:p>
          <a:p>
            <a:endParaRPr lang="en-US" dirty="0"/>
          </a:p>
          <a:p>
            <a:endParaRPr lang="en-US" dirty="0"/>
          </a:p>
        </p:txBody>
      </p:sp>
    </p:spTree>
    <p:extLst>
      <p:ext uri="{BB962C8B-B14F-4D97-AF65-F5344CB8AC3E}">
        <p14:creationId xmlns:p14="http://schemas.microsoft.com/office/powerpoint/2010/main" val="1349945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FINIT / FNINIT</a:t>
            </a:r>
            <a:r>
              <a:rPr lang="zh-CN" altLang="en-US" dirty="0" smtClean="0">
                <a:solidFill>
                  <a:srgbClr val="C00000"/>
                </a:solidFill>
              </a:rPr>
              <a:t>：</a:t>
            </a:r>
            <a:r>
              <a:rPr lang="zh-CN" altLang="en-US" dirty="0" smtClean="0"/>
              <a:t>复位操作。</a:t>
            </a:r>
            <a:endParaRPr lang="en-US" altLang="zh-CN" dirty="0" smtClean="0"/>
          </a:p>
          <a:p>
            <a:endParaRPr lang="en-US" dirty="0" smtClean="0"/>
          </a:p>
          <a:p>
            <a:r>
              <a:rPr lang="en-US" dirty="0" smtClean="0">
                <a:solidFill>
                  <a:srgbClr val="C00000"/>
                </a:solidFill>
              </a:rPr>
              <a:t>FSETPM</a:t>
            </a:r>
            <a:r>
              <a:rPr lang="zh-CN" altLang="en-US" dirty="0" smtClean="0">
                <a:solidFill>
                  <a:srgbClr val="C00000"/>
                </a:solidFill>
              </a:rPr>
              <a:t>：</a:t>
            </a:r>
            <a:r>
              <a:rPr lang="zh-CN" altLang="en-US" dirty="0" smtClean="0"/>
              <a:t>改变协处理器的寻址模式为保护寻址模式。</a:t>
            </a:r>
            <a:endParaRPr lang="en-US" altLang="zh-CN" dirty="0" smtClean="0"/>
          </a:p>
          <a:p>
            <a:endParaRPr lang="en-US" dirty="0" smtClean="0"/>
          </a:p>
          <a:p>
            <a:r>
              <a:rPr lang="en-US" dirty="0" smtClean="0">
                <a:solidFill>
                  <a:srgbClr val="C00000"/>
                </a:solidFill>
              </a:rPr>
              <a:t>FLDCW</a:t>
            </a:r>
            <a:r>
              <a:rPr lang="zh-CN" altLang="en-US" dirty="0" smtClean="0">
                <a:solidFill>
                  <a:srgbClr val="C00000"/>
                </a:solidFill>
              </a:rPr>
              <a:t>：</a:t>
            </a:r>
            <a:r>
              <a:rPr lang="zh-CN" altLang="en-US" dirty="0" smtClean="0"/>
              <a:t>将由操作数寻址的字装入控制寄存器。</a:t>
            </a:r>
            <a:endParaRPr lang="en-US" altLang="zh-CN" dirty="0" smtClean="0"/>
          </a:p>
          <a:p>
            <a:endParaRPr lang="en-US" dirty="0" smtClean="0"/>
          </a:p>
          <a:p>
            <a:r>
              <a:rPr lang="en-US" dirty="0" smtClean="0">
                <a:solidFill>
                  <a:srgbClr val="C00000"/>
                </a:solidFill>
              </a:rPr>
              <a:t>FSTCW</a:t>
            </a:r>
            <a:r>
              <a:rPr lang="zh-CN" altLang="en-US" dirty="0" smtClean="0">
                <a:solidFill>
                  <a:srgbClr val="C00000"/>
                </a:solidFill>
              </a:rPr>
              <a:t>：</a:t>
            </a:r>
            <a:r>
              <a:rPr lang="zh-CN" altLang="en-US" dirty="0" smtClean="0"/>
              <a:t>将控制寄存器中的内容</a:t>
            </a:r>
            <a:r>
              <a:rPr lang="zh-CN" altLang="en-US" dirty="0"/>
              <a:t>存入</a:t>
            </a:r>
            <a:r>
              <a:rPr lang="zh-CN" altLang="en-US" dirty="0" smtClean="0"/>
              <a:t>长度为一个字长的内存操作数中。</a:t>
            </a:r>
            <a:endParaRPr lang="en-US" altLang="zh-CN" dirty="0" smtClean="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a:solidFill>
                  <a:srgbClr val="C00000"/>
                </a:solidFill>
              </a:rPr>
              <a:t>FSTSW AX</a:t>
            </a:r>
            <a:r>
              <a:rPr lang="zh-CN" altLang="en-US" dirty="0">
                <a:solidFill>
                  <a:srgbClr val="C00000"/>
                </a:solidFill>
              </a:rPr>
              <a:t>：</a:t>
            </a:r>
            <a:r>
              <a:rPr lang="zh-CN" altLang="en-US" dirty="0"/>
              <a:t>将控制寄存器中的内容复制到</a:t>
            </a:r>
            <a:r>
              <a:rPr lang="en-US" altLang="zh-CN" dirty="0"/>
              <a:t>AX</a:t>
            </a:r>
            <a:r>
              <a:rPr lang="zh-CN" altLang="en-US" dirty="0"/>
              <a:t>。</a:t>
            </a:r>
            <a:r>
              <a:rPr lang="en-US" altLang="zh-CN" dirty="0"/>
              <a:t>8087</a:t>
            </a:r>
            <a:r>
              <a:rPr lang="zh-CN" altLang="en-US" dirty="0"/>
              <a:t>不支持。</a:t>
            </a:r>
            <a:endParaRPr lang="en-US" altLang="zh-CN" dirty="0"/>
          </a:p>
          <a:p>
            <a:endParaRPr lang="en-US" dirty="0" smtClean="0"/>
          </a:p>
          <a:p>
            <a:r>
              <a:rPr lang="en-US" dirty="0" smtClean="0">
                <a:solidFill>
                  <a:srgbClr val="C00000"/>
                </a:solidFill>
              </a:rPr>
              <a:t>FCLEX</a:t>
            </a:r>
            <a:r>
              <a:rPr lang="zh-CN" altLang="en-US" dirty="0">
                <a:solidFill>
                  <a:srgbClr val="C00000"/>
                </a:solidFill>
              </a:rPr>
              <a:t>：</a:t>
            </a:r>
            <a:r>
              <a:rPr lang="zh-CN" altLang="en-US" dirty="0"/>
              <a:t>清除状态寄存器中的“错误”标志和“忙”标志。</a:t>
            </a:r>
            <a:endParaRPr lang="en-US" altLang="zh-CN" dirty="0"/>
          </a:p>
          <a:p>
            <a:endParaRPr lang="en-US" dirty="0" smtClean="0"/>
          </a:p>
          <a:p>
            <a:r>
              <a:rPr lang="en-US" dirty="0" smtClean="0">
                <a:solidFill>
                  <a:srgbClr val="C00000"/>
                </a:solidFill>
              </a:rPr>
              <a:t>FSAVE</a:t>
            </a:r>
            <a:r>
              <a:rPr lang="zh-CN" altLang="en-US" dirty="0">
                <a:solidFill>
                  <a:srgbClr val="C00000"/>
                </a:solidFill>
              </a:rPr>
              <a:t>：</a:t>
            </a:r>
            <a:r>
              <a:rPr lang="zh-CN" altLang="en-US" dirty="0"/>
              <a:t>将机器的全部状态写入内存</a:t>
            </a:r>
            <a:r>
              <a:rPr lang="zh-CN" altLang="en-US" dirty="0" smtClean="0"/>
              <a:t>。</a:t>
            </a:r>
            <a:endParaRPr lang="en-US" altLang="zh-CN" dirty="0" smtClean="0"/>
          </a:p>
          <a:p>
            <a:endParaRPr lang="en-US" dirty="0"/>
          </a:p>
          <a:p>
            <a:r>
              <a:rPr lang="en-US" dirty="0" smtClean="0">
                <a:solidFill>
                  <a:srgbClr val="C00000"/>
                </a:solidFill>
              </a:rPr>
              <a:t>FRSTOR</a:t>
            </a:r>
            <a:r>
              <a:rPr lang="zh-CN" altLang="en-US" dirty="0" smtClean="0">
                <a:solidFill>
                  <a:srgbClr val="C00000"/>
                </a:solidFill>
              </a:rPr>
              <a:t>：</a:t>
            </a:r>
            <a:r>
              <a:rPr lang="zh-CN" altLang="en-US" dirty="0" smtClean="0"/>
              <a:t>从内存复原机器状态。</a:t>
            </a:r>
            <a:endParaRPr lang="en-US" altLang="zh-CN" dirty="0" smtClean="0"/>
          </a:p>
          <a:p>
            <a:endParaRPr lang="en-US" dirty="0"/>
          </a:p>
          <a:p>
            <a:r>
              <a:rPr lang="en-US" dirty="0" smtClean="0">
                <a:solidFill>
                  <a:srgbClr val="C00000"/>
                </a:solidFill>
              </a:rPr>
              <a:t>FSTENV</a:t>
            </a:r>
            <a:r>
              <a:rPr lang="zh-CN" altLang="en-US" dirty="0" smtClean="0">
                <a:solidFill>
                  <a:srgbClr val="C00000"/>
                </a:solidFill>
              </a:rPr>
              <a:t>：</a:t>
            </a:r>
            <a:r>
              <a:rPr lang="zh-CN" altLang="en-US" dirty="0" smtClean="0"/>
              <a:t>存储协处理器的环境。</a:t>
            </a:r>
            <a:endParaRPr lang="en-US" dirty="0"/>
          </a:p>
          <a:p>
            <a:endParaRPr lang="en-US"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FINCSTP</a:t>
            </a:r>
            <a:r>
              <a:rPr lang="zh-CN" altLang="en-US" sz="2400" dirty="0" smtClean="0">
                <a:solidFill>
                  <a:srgbClr val="C00000"/>
                </a:solidFill>
              </a:rPr>
              <a:t>：</a:t>
            </a:r>
            <a:r>
              <a:rPr lang="zh-CN" altLang="en-US" sz="2400" dirty="0" smtClean="0"/>
              <a:t>堆栈指针加</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FDECSTP</a:t>
            </a:r>
            <a:r>
              <a:rPr lang="zh-CN" altLang="en-US" sz="2400" dirty="0" smtClean="0">
                <a:solidFill>
                  <a:srgbClr val="C00000"/>
                </a:solidFill>
              </a:rPr>
              <a:t>：</a:t>
            </a:r>
            <a:r>
              <a:rPr lang="zh-CN" altLang="en-US" sz="2400" dirty="0" smtClean="0"/>
              <a:t>堆栈指针减</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FFREE</a:t>
            </a:r>
            <a:r>
              <a:rPr lang="zh-CN" altLang="en-US" sz="2400" dirty="0" smtClean="0">
                <a:solidFill>
                  <a:srgbClr val="C00000"/>
                </a:solidFill>
              </a:rPr>
              <a:t>：</a:t>
            </a:r>
            <a:r>
              <a:rPr lang="zh-CN" altLang="en-US" sz="2400" dirty="0" smtClean="0"/>
              <a:t>通过把目的寄存器的标记改变为空来释放寄存器，但不影响寄存器的内容。</a:t>
            </a:r>
            <a:endParaRPr lang="en-US" altLang="zh-CN" sz="2400" dirty="0" smtClean="0"/>
          </a:p>
          <a:p>
            <a:endParaRPr lang="en-US" sz="2400" dirty="0">
              <a:solidFill>
                <a:srgbClr val="C00000"/>
              </a:solidFill>
            </a:endParaRPr>
          </a:p>
          <a:p>
            <a:r>
              <a:rPr lang="en-US" sz="2400" dirty="0" smtClean="0">
                <a:solidFill>
                  <a:srgbClr val="C00000"/>
                </a:solidFill>
              </a:rPr>
              <a:t>FNOP</a:t>
            </a:r>
            <a:r>
              <a:rPr lang="zh-CN" altLang="en-US" sz="2400" dirty="0" smtClean="0">
                <a:solidFill>
                  <a:srgbClr val="C00000"/>
                </a:solidFill>
              </a:rPr>
              <a:t>：</a:t>
            </a:r>
            <a:r>
              <a:rPr lang="zh-CN" altLang="en-US" sz="2400" dirty="0" smtClean="0"/>
              <a:t>浮点处理器的</a:t>
            </a:r>
            <a:r>
              <a:rPr lang="en-US" altLang="zh-CN" sz="2400" dirty="0" smtClean="0"/>
              <a:t>NOP</a:t>
            </a:r>
            <a:r>
              <a:rPr lang="zh-CN" altLang="en-US" sz="2400" dirty="0" smtClean="0"/>
              <a:t>。</a:t>
            </a:r>
            <a:endParaRPr lang="en-US" altLang="zh-CN" sz="2400" dirty="0" smtClean="0"/>
          </a:p>
          <a:p>
            <a:endParaRPr lang="en-US" sz="2400" dirty="0"/>
          </a:p>
          <a:p>
            <a:r>
              <a:rPr lang="en-US" sz="2400" dirty="0" smtClean="0">
                <a:solidFill>
                  <a:srgbClr val="C00000"/>
                </a:solidFill>
              </a:rPr>
              <a:t>FWAIT</a:t>
            </a:r>
            <a:r>
              <a:rPr lang="zh-CN" altLang="en-US" sz="2400" dirty="0" smtClean="0">
                <a:solidFill>
                  <a:srgbClr val="C00000"/>
                </a:solidFill>
              </a:rPr>
              <a:t>：</a:t>
            </a:r>
            <a:r>
              <a:rPr lang="zh-CN" altLang="en-US" sz="2400" dirty="0" smtClean="0"/>
              <a:t>使微处理器等待协处理器完成一个操作。</a:t>
            </a:r>
            <a:r>
              <a:rPr lang="en-US" altLang="zh-CN" sz="2400" dirty="0" smtClean="0"/>
              <a:t>FWAIT</a:t>
            </a:r>
            <a:r>
              <a:rPr lang="zh-CN" altLang="en-US" sz="2400" dirty="0" smtClean="0"/>
              <a:t>指令应该用在微处理器访问被协处理器影响的内存数据之前。</a:t>
            </a:r>
            <a:endParaRPr lang="en-US" sz="2400"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solidFill>
                  <a:srgbClr val="C00000"/>
                </a:solidFill>
              </a:rPr>
              <a:t>协处理器指令</a:t>
            </a:r>
            <a:endParaRPr lang="en-US" dirty="0">
              <a:solidFill>
                <a:srgbClr val="C00000"/>
              </a:solidFill>
            </a:endParaRPr>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协处理器指令</a:t>
            </a:r>
            <a:endParaRPr lang="en-US" dirty="0"/>
          </a:p>
        </p:txBody>
      </p:sp>
      <p:sp>
        <p:nvSpPr>
          <p:cNvPr id="3" name="内容占位符 2"/>
          <p:cNvSpPr>
            <a:spLocks noGrp="1"/>
          </p:cNvSpPr>
          <p:nvPr>
            <p:ph idx="1"/>
          </p:nvPr>
        </p:nvSpPr>
        <p:spPr/>
        <p:txBody>
          <a:bodyPr/>
          <a:lstStyle/>
          <a:p>
            <a:r>
              <a:rPr lang="en-US" dirty="0" smtClean="0"/>
              <a:t>80387</a:t>
            </a:r>
            <a:r>
              <a:rPr lang="zh-CN" altLang="en-US" dirty="0" smtClean="0"/>
              <a:t>、</a:t>
            </a:r>
            <a:r>
              <a:rPr lang="en-US" altLang="zh-CN" dirty="0" smtClean="0"/>
              <a:t>80487SX</a:t>
            </a:r>
            <a:r>
              <a:rPr lang="zh-CN" altLang="en-US" dirty="0" smtClean="0"/>
              <a:t>、</a:t>
            </a:r>
            <a:r>
              <a:rPr lang="en-US" altLang="zh-CN" dirty="0" smtClean="0"/>
              <a:t>80486</a:t>
            </a:r>
            <a:r>
              <a:rPr lang="zh-CN" altLang="en-US" dirty="0" smtClean="0"/>
              <a:t>、</a:t>
            </a:r>
            <a:r>
              <a:rPr lang="en-US" altLang="zh-CN" dirty="0" smtClean="0"/>
              <a:t>Pentium~Core2</a:t>
            </a:r>
            <a:r>
              <a:rPr lang="zh-CN" altLang="en-US" dirty="0" smtClean="0"/>
              <a:t>均包含如下新增指令：</a:t>
            </a:r>
            <a:endParaRPr lang="en-US" altLang="zh-CN" dirty="0" smtClean="0"/>
          </a:p>
          <a:p>
            <a:pPr lvl="1"/>
            <a:r>
              <a:rPr lang="en-US" dirty="0" smtClean="0"/>
              <a:t>FCOS</a:t>
            </a:r>
            <a:r>
              <a:rPr lang="zh-CN" altLang="en-US" dirty="0" smtClean="0"/>
              <a:t>、</a:t>
            </a:r>
            <a:r>
              <a:rPr lang="en-US" altLang="zh-CN" dirty="0" smtClean="0"/>
              <a:t>FPREM1</a:t>
            </a:r>
            <a:r>
              <a:rPr lang="zh-CN" altLang="en-US" dirty="0" smtClean="0"/>
              <a:t>、</a:t>
            </a:r>
            <a:r>
              <a:rPr lang="en-US" altLang="zh-CN" dirty="0" smtClean="0"/>
              <a:t>FSIN</a:t>
            </a:r>
            <a:r>
              <a:rPr lang="zh-CN" altLang="en-US" dirty="0" smtClean="0"/>
              <a:t>、</a:t>
            </a:r>
            <a:r>
              <a:rPr lang="en-US" altLang="zh-CN" dirty="0" smtClean="0"/>
              <a:t>FSINCOS</a:t>
            </a:r>
          </a:p>
          <a:p>
            <a:pPr lvl="1"/>
            <a:r>
              <a:rPr lang="en-US" dirty="0" smtClean="0"/>
              <a:t>FUCOM / FUCOMP / FUCOMPP</a:t>
            </a:r>
          </a:p>
          <a:p>
            <a:endParaRPr lang="en-US" dirty="0"/>
          </a:p>
          <a:p>
            <a:r>
              <a:rPr lang="en-US" altLang="zh-CN" dirty="0" smtClean="0"/>
              <a:t>Pentium Pro~Core2</a:t>
            </a:r>
            <a:r>
              <a:rPr lang="zh-CN" altLang="en-US" dirty="0"/>
              <a:t>均包含如下新增指令</a:t>
            </a:r>
            <a:r>
              <a:rPr lang="zh-CN" altLang="en-US" dirty="0" smtClean="0"/>
              <a:t>：</a:t>
            </a:r>
            <a:endParaRPr lang="en-US" altLang="zh-CN" dirty="0" smtClean="0"/>
          </a:p>
          <a:p>
            <a:pPr lvl="1"/>
            <a:r>
              <a:rPr lang="en-US" dirty="0" smtClean="0"/>
              <a:t>FCMOV</a:t>
            </a:r>
            <a:r>
              <a:rPr lang="zh-CN" altLang="en-US" dirty="0" smtClean="0"/>
              <a:t>、</a:t>
            </a:r>
            <a:r>
              <a:rPr lang="en-US" altLang="zh-CN" dirty="0" smtClean="0"/>
              <a:t>FCOMI</a:t>
            </a:r>
            <a:endParaRPr lang="en-US" dirty="0" smtClean="0"/>
          </a:p>
          <a:p>
            <a:endParaRPr lang="en-US" dirty="0" smtClean="0"/>
          </a:p>
          <a:p>
            <a:r>
              <a:rPr lang="zh-CN" altLang="en-US" dirty="0" smtClean="0"/>
              <a:t>算术协处理器的指令系统见表</a:t>
            </a:r>
            <a:r>
              <a:rPr lang="en-US" altLang="zh-CN" dirty="0" smtClean="0"/>
              <a:t>14-9</a:t>
            </a:r>
            <a:r>
              <a:rPr lang="zh-CN" altLang="en-US" dirty="0" smtClean="0"/>
              <a:t>。</a:t>
            </a:r>
            <a:endParaRPr lang="en-US" dirty="0" smtClean="0"/>
          </a:p>
        </p:txBody>
      </p:sp>
    </p:spTree>
    <p:extLst>
      <p:ext uri="{BB962C8B-B14F-4D97-AF65-F5344CB8AC3E}">
        <p14:creationId xmlns:p14="http://schemas.microsoft.com/office/powerpoint/2010/main" val="1508590674"/>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solidFill>
                  <a:srgbClr val="C00000"/>
                </a:solidFill>
              </a:rPr>
              <a:t>算术协处理器编程</a:t>
            </a:r>
            <a:endParaRPr lang="en-US" altLang="zh-CN" dirty="0" smtClean="0">
              <a:solidFill>
                <a:srgbClr val="C00000"/>
              </a:solidFill>
            </a:endParaRPr>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a:t>
            </a:r>
            <a:r>
              <a:rPr lang="zh-CN" altLang="en-US" dirty="0" smtClean="0"/>
              <a:t>编程</a:t>
            </a:r>
            <a:endParaRPr lang="en-US" dirty="0"/>
          </a:p>
        </p:txBody>
      </p:sp>
      <p:sp>
        <p:nvSpPr>
          <p:cNvPr id="3" name="内容占位符 2"/>
          <p:cNvSpPr>
            <a:spLocks noGrp="1"/>
          </p:cNvSpPr>
          <p:nvPr>
            <p:ph idx="1"/>
          </p:nvPr>
        </p:nvSpPr>
        <p:spPr/>
        <p:txBody>
          <a:bodyPr/>
          <a:lstStyle/>
          <a:p>
            <a:r>
              <a:rPr lang="zh-CN" altLang="en-US" dirty="0" smtClean="0"/>
              <a:t>计算圆的面积</a:t>
            </a:r>
            <a:endParaRPr lang="en-US" altLang="zh-CN" dirty="0" smtClean="0"/>
          </a:p>
          <a:p>
            <a:r>
              <a:rPr lang="zh-CN" altLang="en-US" dirty="0" smtClean="0">
                <a:solidFill>
                  <a:srgbClr val="008000"/>
                </a:solidFill>
              </a:rPr>
              <a:t>求谐振频率</a:t>
            </a:r>
            <a:endParaRPr lang="en-US" altLang="zh-CN" dirty="0" smtClean="0">
              <a:solidFill>
                <a:srgbClr val="008000"/>
              </a:solidFill>
            </a:endParaRPr>
          </a:p>
          <a:p>
            <a:r>
              <a:rPr lang="zh-CN" altLang="en-US" dirty="0" smtClean="0">
                <a:solidFill>
                  <a:srgbClr val="008000"/>
                </a:solidFill>
              </a:rPr>
              <a:t>使用二次方程求根</a:t>
            </a:r>
            <a:endParaRPr lang="en-US" altLang="zh-CN" dirty="0" smtClean="0">
              <a:solidFill>
                <a:srgbClr val="008000"/>
              </a:solidFill>
            </a:endParaRPr>
          </a:p>
          <a:p>
            <a:r>
              <a:rPr lang="zh-CN" altLang="en-US" dirty="0" smtClean="0">
                <a:solidFill>
                  <a:srgbClr val="008000"/>
                </a:solidFill>
              </a:rPr>
              <a:t>使用存储器数组存储结果</a:t>
            </a:r>
            <a:endParaRPr lang="en-US" altLang="zh-CN" dirty="0" smtClean="0">
              <a:solidFill>
                <a:srgbClr val="008000"/>
              </a:solidFill>
            </a:endParaRPr>
          </a:p>
          <a:p>
            <a:r>
              <a:rPr lang="zh-CN" altLang="en-US" dirty="0" smtClean="0">
                <a:solidFill>
                  <a:srgbClr val="008000"/>
                </a:solidFill>
              </a:rPr>
              <a:t>将单精度浮点数转换成字符串</a:t>
            </a:r>
            <a:endParaRPr lang="en-US" altLang="zh-CN" dirty="0" smtClean="0">
              <a:solidFill>
                <a:srgbClr val="008000"/>
              </a:solidFill>
            </a:endParaRPr>
          </a:p>
          <a:p>
            <a:endParaRPr lang="en-US" dirty="0"/>
          </a:p>
        </p:txBody>
      </p:sp>
    </p:spTree>
    <p:extLst>
      <p:ext uri="{BB962C8B-B14F-4D97-AF65-F5344CB8AC3E}">
        <p14:creationId xmlns:p14="http://schemas.microsoft.com/office/powerpoint/2010/main" val="3185576655"/>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计算圆的</a:t>
            </a:r>
            <a:r>
              <a:rPr lang="zh-CN" altLang="en-US" dirty="0" smtClean="0"/>
              <a:t>面积</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例，计算</a:t>
            </a:r>
            <a:r>
              <a:rPr lang="en-US" altLang="zh-CN" dirty="0" smtClean="0"/>
              <a:t>5</a:t>
            </a:r>
            <a:r>
              <a:rPr lang="zh-CN" altLang="en-US" dirty="0" smtClean="0"/>
              <a:t>个圆的面积（</a:t>
            </a:r>
            <a:r>
              <a:rPr lang="en-US" altLang="zh-CN" dirty="0" smtClean="0"/>
              <a:t>A=</a:t>
            </a:r>
            <a:r>
              <a:rPr lang="en-US" altLang="zh-CN" dirty="0" smtClean="0">
                <a:sym typeface="Symbol"/>
              </a:rPr>
              <a:t></a:t>
            </a:r>
            <a:r>
              <a:rPr lang="en-US" altLang="zh-CN" dirty="0" smtClean="0"/>
              <a:t>R</a:t>
            </a:r>
            <a:r>
              <a:rPr lang="en-US" altLang="zh-CN" baseline="30000" dirty="0" smtClean="0"/>
              <a:t>2</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81534"/>
            <a:ext cx="3581400" cy="22555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589964"/>
            <a:ext cx="530352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8279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a:xfrm>
            <a:off x="179512" y="1052736"/>
            <a:ext cx="8784976" cy="5616624"/>
          </a:xfrm>
        </p:spPr>
        <p:txBody>
          <a:bodyPr/>
          <a:lstStyle/>
          <a:p>
            <a:r>
              <a:rPr lang="zh-CN" altLang="en-US" dirty="0"/>
              <a:t>算术协处理器的数据格式</a:t>
            </a:r>
          </a:p>
          <a:p>
            <a:r>
              <a:rPr lang="en-US" altLang="zh-CN" dirty="0"/>
              <a:t>80X87</a:t>
            </a:r>
            <a:r>
              <a:rPr lang="zh-CN" altLang="en-US" dirty="0"/>
              <a:t>的结构</a:t>
            </a:r>
          </a:p>
          <a:p>
            <a:r>
              <a:rPr lang="zh-CN" altLang="en-US" dirty="0"/>
              <a:t>指令系统</a:t>
            </a:r>
          </a:p>
          <a:p>
            <a:r>
              <a:rPr lang="zh-CN" altLang="en-US" dirty="0"/>
              <a:t>算术协处理器编程</a:t>
            </a:r>
          </a:p>
          <a:p>
            <a:r>
              <a:rPr lang="en-US" altLang="zh-CN" dirty="0">
                <a:solidFill>
                  <a:srgbClr val="008000"/>
                </a:solidFill>
              </a:rPr>
              <a:t>MMX</a:t>
            </a:r>
            <a:r>
              <a:rPr lang="zh-CN" altLang="en-US" dirty="0">
                <a:solidFill>
                  <a:srgbClr val="008000"/>
                </a:solidFill>
              </a:rPr>
              <a:t>技术简介</a:t>
            </a:r>
          </a:p>
          <a:p>
            <a:r>
              <a:rPr lang="en-US" altLang="zh-CN" dirty="0">
                <a:solidFill>
                  <a:srgbClr val="008000"/>
                </a:solidFill>
              </a:rPr>
              <a:t>SSE</a:t>
            </a:r>
            <a:r>
              <a:rPr lang="zh-CN" altLang="en-US" dirty="0">
                <a:solidFill>
                  <a:srgbClr val="008000"/>
                </a:solidFill>
              </a:rPr>
              <a:t>技术概述</a:t>
            </a:r>
          </a:p>
          <a:p>
            <a:endParaRPr lang="en-US" altLang="zh-CN" dirty="0" smtClean="0"/>
          </a:p>
          <a:p>
            <a:r>
              <a:rPr lang="zh-CN" altLang="en-US" dirty="0" smtClean="0"/>
              <a:t>要求</a:t>
            </a:r>
            <a:endParaRPr lang="en-US" dirty="0" smtClean="0"/>
          </a:p>
          <a:p>
            <a:pPr lvl="1"/>
            <a:r>
              <a:rPr lang="zh-CN" altLang="en-US" dirty="0" smtClean="0"/>
              <a:t>掌握协处理器的数据格式、结构。</a:t>
            </a:r>
            <a:endParaRPr lang="en-US" altLang="zh-CN" dirty="0" smtClean="0"/>
          </a:p>
          <a:p>
            <a:pPr lvl="1"/>
            <a:r>
              <a:rPr lang="zh-CN" altLang="en-US" dirty="0" smtClean="0"/>
              <a:t>了解协处理器的指令系统。</a:t>
            </a:r>
            <a:endParaRPr lang="en-US" altLang="zh-CN" dirty="0" smtClean="0"/>
          </a:p>
          <a:p>
            <a:pPr lvl="1"/>
            <a:r>
              <a:rPr lang="zh-CN" altLang="en-US" dirty="0" smtClean="0"/>
              <a:t>掌握基本的协处理器编程。</a:t>
            </a:r>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10130</TotalTime>
  <Words>6642</Words>
  <Application>Microsoft Office PowerPoint</Application>
  <PresentationFormat>全屏显示(4:3)</PresentationFormat>
  <Paragraphs>807</Paragraphs>
  <Slides>100</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100</vt:i4>
      </vt:variant>
    </vt:vector>
  </HeadingPairs>
  <TitlesOfParts>
    <vt:vector size="110" baseType="lpstr">
      <vt:lpstr>Arial,Bold</vt:lpstr>
      <vt:lpstr>黑体</vt:lpstr>
      <vt:lpstr>宋体</vt:lpstr>
      <vt:lpstr>微软雅黑</vt:lpstr>
      <vt:lpstr>Arial</vt:lpstr>
      <vt:lpstr>Symbol</vt:lpstr>
      <vt:lpstr>Tahoma</vt:lpstr>
      <vt:lpstr>Times New Roman</vt:lpstr>
      <vt:lpstr>Wingdings</vt:lpstr>
      <vt:lpstr>默认设计模板</vt:lpstr>
      <vt:lpstr>第14章  算术协处理器、MMX和SIMD技术</vt:lpstr>
      <vt:lpstr>概述</vt:lpstr>
      <vt:lpstr>概述</vt:lpstr>
      <vt:lpstr>概述</vt:lpstr>
      <vt:lpstr>概述</vt:lpstr>
      <vt:lpstr>本章内容</vt:lpstr>
      <vt:lpstr>算术协处理器的数据格式</vt:lpstr>
      <vt:lpstr>带符号整数</vt:lpstr>
      <vt:lpstr>带符号整数</vt:lpstr>
      <vt:lpstr>BCD数</vt:lpstr>
      <vt:lpstr>BCD数</vt:lpstr>
      <vt:lpstr>浮点数</vt:lpstr>
      <vt:lpstr>浮点数</vt:lpstr>
      <vt:lpstr>浮点数</vt:lpstr>
      <vt:lpstr>    IEEE 754标准</vt:lpstr>
      <vt:lpstr> IEEE 754标准</vt:lpstr>
      <vt:lpstr>Representation for Denorms</vt:lpstr>
      <vt:lpstr>浮点数</vt:lpstr>
      <vt:lpstr>浮点数</vt:lpstr>
      <vt:lpstr>浮点数</vt:lpstr>
      <vt:lpstr>浮点数</vt:lpstr>
      <vt:lpstr>浮点数</vt:lpstr>
      <vt:lpstr>浮点数</vt:lpstr>
      <vt:lpstr>浮点数</vt:lpstr>
      <vt:lpstr>关于浮点数精度的一个例子</vt:lpstr>
      <vt:lpstr>关于浮点数精度的一个例子</vt:lpstr>
      <vt:lpstr>本章内容</vt:lpstr>
      <vt:lpstr>80X87的结构</vt:lpstr>
      <vt:lpstr>80X87的结构</vt:lpstr>
      <vt:lpstr>80X87的内部结构</vt:lpstr>
      <vt:lpstr>控制单元</vt:lpstr>
      <vt:lpstr>数字执行单元</vt:lpstr>
      <vt:lpstr>寄存器堆栈</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控制寄存器</vt:lpstr>
      <vt:lpstr>控制寄存器</vt:lpstr>
      <vt:lpstr>控制寄存器</vt:lpstr>
      <vt:lpstr>标记寄存器</vt:lpstr>
      <vt:lpstr>本章内容</vt:lpstr>
      <vt:lpstr>指令系统</vt:lpstr>
      <vt:lpstr>指令系统</vt:lpstr>
      <vt:lpstr>数据传送指令</vt:lpstr>
      <vt:lpstr>浮点数传送</vt:lpstr>
      <vt:lpstr>浮点数传送</vt:lpstr>
      <vt:lpstr>浮点数传送</vt:lpstr>
      <vt:lpstr>整数传送指令</vt:lpstr>
      <vt:lpstr>BCD数据传送指令</vt:lpstr>
      <vt:lpstr>FCMOV指令</vt:lpstr>
      <vt:lpstr>FCMOV指令</vt:lpstr>
      <vt:lpstr>指令系统</vt:lpstr>
      <vt:lpstr>算术运算指令</vt:lpstr>
      <vt:lpstr>算术运算操作指令</vt:lpstr>
      <vt:lpstr>算术运算的寻址方式</vt:lpstr>
      <vt:lpstr>算术运算操作指令的寻址方式</vt:lpstr>
      <vt:lpstr>算术运算操作指令的寻址方式</vt:lpstr>
      <vt:lpstr>算术运算操作指令的寻址方式</vt:lpstr>
      <vt:lpstr>算术运算操作指令</vt:lpstr>
      <vt:lpstr>算术运算操作指令</vt:lpstr>
      <vt:lpstr>算术运算操作指令</vt:lpstr>
      <vt:lpstr>与算术运算操作相关的指令</vt:lpstr>
      <vt:lpstr>与算术运算操作相关的指令</vt:lpstr>
      <vt:lpstr>与算术运算操作相关的指令</vt:lpstr>
      <vt:lpstr>与算术运算操作相关的指令</vt:lpstr>
      <vt:lpstr>指令系统</vt:lpstr>
      <vt:lpstr>比较指令</vt:lpstr>
      <vt:lpstr>比较指令</vt:lpstr>
      <vt:lpstr>比较指令</vt:lpstr>
      <vt:lpstr>比较指令</vt:lpstr>
      <vt:lpstr>比较指令</vt:lpstr>
      <vt:lpstr>比较指令</vt:lpstr>
      <vt:lpstr>指令系统</vt:lpstr>
      <vt:lpstr>超越计算</vt:lpstr>
      <vt:lpstr>指令系统</vt:lpstr>
      <vt:lpstr>常数操作</vt:lpstr>
      <vt:lpstr>指令系统</vt:lpstr>
      <vt:lpstr>协处理器控制指令</vt:lpstr>
      <vt:lpstr>协处理器控制指令</vt:lpstr>
      <vt:lpstr>协处理器控制指令</vt:lpstr>
      <vt:lpstr>协处理器控制指令</vt:lpstr>
      <vt:lpstr>指令系统</vt:lpstr>
      <vt:lpstr>协处理器指令</vt:lpstr>
      <vt:lpstr>本章内容</vt:lpstr>
      <vt:lpstr>算术协处理器编程</vt:lpstr>
      <vt:lpstr>计算圆的面积</vt:lpstr>
      <vt:lpstr>本章小结</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admin</cp:lastModifiedBy>
  <cp:revision>2048</cp:revision>
  <dcterms:created xsi:type="dcterms:W3CDTF">2002-09-19T14:32:54Z</dcterms:created>
  <dcterms:modified xsi:type="dcterms:W3CDTF">2020-09-16T00:56:02Z</dcterms:modified>
</cp:coreProperties>
</file>