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504" r:id="rId2"/>
    <p:sldId id="505" r:id="rId3"/>
    <p:sldId id="624" r:id="rId4"/>
    <p:sldId id="638" r:id="rId5"/>
    <p:sldId id="639" r:id="rId6"/>
    <p:sldId id="645" r:id="rId7"/>
    <p:sldId id="641" r:id="rId8"/>
    <p:sldId id="642" r:id="rId9"/>
    <p:sldId id="643" r:id="rId10"/>
    <p:sldId id="644" r:id="rId11"/>
    <p:sldId id="665" r:id="rId12"/>
    <p:sldId id="666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59" r:id="rId24"/>
    <p:sldId id="636" r:id="rId25"/>
    <p:sldId id="630" r:id="rId26"/>
    <p:sldId id="649" r:id="rId27"/>
    <p:sldId id="650" r:id="rId28"/>
    <p:sldId id="651" r:id="rId29"/>
    <p:sldId id="657" r:id="rId30"/>
    <p:sldId id="658" r:id="rId31"/>
    <p:sldId id="625" r:id="rId32"/>
    <p:sldId id="631" r:id="rId33"/>
    <p:sldId id="626" r:id="rId34"/>
    <p:sldId id="632" r:id="rId35"/>
    <p:sldId id="652" r:id="rId36"/>
    <p:sldId id="661" r:id="rId37"/>
    <p:sldId id="653" r:id="rId38"/>
    <p:sldId id="662" r:id="rId39"/>
    <p:sldId id="663" r:id="rId40"/>
    <p:sldId id="664" r:id="rId41"/>
    <p:sldId id="654" r:id="rId42"/>
    <p:sldId id="655" r:id="rId43"/>
    <p:sldId id="627" r:id="rId44"/>
    <p:sldId id="633" r:id="rId45"/>
    <p:sldId id="647" r:id="rId46"/>
    <p:sldId id="648" r:id="rId47"/>
    <p:sldId id="628" r:id="rId48"/>
    <p:sldId id="634" r:id="rId49"/>
    <p:sldId id="629" r:id="rId50"/>
    <p:sldId id="635" r:id="rId51"/>
    <p:sldId id="623" r:id="rId5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92" d="100"/>
          <a:sy n="92" d="100"/>
        </p:scale>
        <p:origin x="19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09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>
                <a:effectLst/>
              </a:rPr>
              <a:t>TLB</a:t>
            </a:r>
            <a:r>
              <a:rPr lang="zh-CN" altLang="en-US" dirty="0" smtClean="0">
                <a:effectLst/>
              </a:rPr>
              <a:t>是位于内存中的页表的</a:t>
            </a:r>
            <a:r>
              <a:rPr lang="en-US" altLang="zh-CN" dirty="0" smtClean="0">
                <a:effectLst/>
              </a:rPr>
              <a:t>cache</a:t>
            </a:r>
            <a:r>
              <a:rPr lang="zh-CN" altLang="en-US" dirty="0" smtClean="0">
                <a:effectLst/>
              </a:rPr>
              <a:t>，如果没有</a:t>
            </a:r>
            <a:r>
              <a:rPr lang="en-US" altLang="zh-CN" dirty="0" smtClean="0">
                <a:effectLst/>
              </a:rPr>
              <a:t>TLB</a:t>
            </a:r>
            <a:r>
              <a:rPr lang="zh-CN" altLang="en-US" dirty="0" smtClean="0">
                <a:effectLst/>
              </a:rPr>
              <a:t>，则每次取数据都需要两次访问内存，即查页表获得物理地址和取数据。</a:t>
            </a:r>
            <a:endParaRPr lang="en-US" altLang="zh-CN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MMU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memory management unit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41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inquire cycles</a:t>
            </a:r>
            <a:r>
              <a:rPr lang="zh-CN" altLang="en-US" dirty="0" smtClean="0"/>
              <a:t>：查询周期，或询问周期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93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BREQ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 request</a:t>
            </a:r>
            <a:r>
              <a:rPr lang="zh-CN" altLang="en-US" dirty="0" smtClean="0"/>
              <a:t>）：当</a:t>
            </a:r>
            <a:r>
              <a:rPr lang="en-US" altLang="zh-CN" dirty="0" smtClean="0"/>
              <a:t>BREQ</a:t>
            </a:r>
            <a:r>
              <a:rPr lang="zh-CN" altLang="en-US" dirty="0" smtClean="0"/>
              <a:t>为高电平时，表明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内部提出了一个总线请求，此时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正在控制总线。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0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66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96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1Y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1B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2Y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2B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3Y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3A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4Y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4A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 smtClean="0"/>
              <a:t>74F164</a:t>
            </a:r>
            <a:r>
              <a:rPr lang="zh-CN" altLang="en-US" b="1" dirty="0" smtClean="0"/>
              <a:t>：移位寄存器。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74F151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55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Pentium</a:t>
            </a:r>
            <a:r>
              <a:rPr lang="zh-CN" altLang="en-US" dirty="0" smtClean="0"/>
              <a:t>处理器的成组传送总线周期是一种连续传送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位数据的总线周期，主要用于对片内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行（一行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位）进行操作，包括代码读行填充、数据读行填充以及写回操作。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58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80486</a:t>
            </a:r>
            <a:r>
              <a:rPr lang="zh-CN" altLang="en-US" dirty="0" smtClean="0"/>
              <a:t>微处理器：取出跳转指令后总是继续读取下一条指令。当轮到执行阶段时，如果真的不发生跳转，则流水线上不会发生任何问题，继续操作下去即可。倘若发生跳转，那么预取队列中已经装入的指令，以及前几个流水线阶段的工作都要“作废”，必须清除并重新装入转移地址处的指令，这样就使流水线操作出现了一次“返工”，影响了整机操作的效率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2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zh.wikipedia.org/wiki/File:Pentium-mmx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18</a:t>
            </a:r>
            <a:r>
              <a:rPr lang="zh-CN" altLang="en-US" sz="4000" dirty="0" smtClean="0"/>
              <a:t>章  </a:t>
            </a:r>
            <a:r>
              <a:rPr lang="en-US" altLang="zh-CN" sz="4000" dirty="0"/>
              <a:t>Pentium</a:t>
            </a:r>
            <a:r>
              <a:rPr lang="zh-CN" altLang="en-US" sz="4000" dirty="0"/>
              <a:t>和</a:t>
            </a:r>
            <a:r>
              <a:rPr lang="en-US" altLang="zh-CN" sz="4000" dirty="0"/>
              <a:t>Pentium Pro</a:t>
            </a:r>
            <a:r>
              <a:rPr lang="zh-CN" altLang="en-US" sz="4000" dirty="0"/>
              <a:t>微处理器</a:t>
            </a:r>
            <a:endParaRPr lang="zh-CN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 smtClean="0">
                <a:latin typeface="Times New Roman" pitchFamily="18" charset="0"/>
              </a:rPr>
              <a:t>王行甫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r>
              <a:rPr kumimoji="1" lang="en-US" altLang="zh-CN" sz="2800" b="1" smtClean="0"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数据总线（</a:t>
            </a:r>
            <a:r>
              <a:rPr lang="en-US" altLang="zh-CN" dirty="0"/>
              <a:t>data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PEN#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parity enable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奇偶校验允许信号，输入，低电平有效，用来规定在发生校验时，是否进行异常处理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为低电平，且控制寄存器</a:t>
            </a:r>
            <a:r>
              <a:rPr lang="en-US" altLang="zh-CN" dirty="0"/>
              <a:t>CR4</a:t>
            </a:r>
            <a:r>
              <a:rPr lang="zh-CN" altLang="en-US" dirty="0"/>
              <a:t>的</a:t>
            </a:r>
            <a:r>
              <a:rPr lang="en-US" altLang="zh-CN" dirty="0"/>
              <a:t>MCE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，则出现校验错误时，微处理器将会自动执行异常处理。 </a:t>
            </a:r>
          </a:p>
        </p:txBody>
      </p:sp>
    </p:spTree>
    <p:extLst>
      <p:ext uri="{BB962C8B-B14F-4D97-AF65-F5344CB8AC3E}">
        <p14:creationId xmlns:p14="http://schemas.microsoft.com/office/powerpoint/2010/main" val="3005413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总线周期定义（</a:t>
            </a:r>
            <a:r>
              <a:rPr lang="en-US" altLang="zh-CN" sz="3600" dirty="0"/>
              <a:t>bus cycle definition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W/R#</a:t>
            </a:r>
            <a:endParaRPr lang="en-US" altLang="zh-CN" dirty="0"/>
          </a:p>
          <a:p>
            <a:r>
              <a:rPr lang="zh-CN" altLang="en-US" dirty="0" smtClean="0"/>
              <a:t>存储器</a:t>
            </a:r>
            <a:r>
              <a:rPr lang="zh-CN" altLang="en-US" dirty="0"/>
              <a:t>或</a:t>
            </a:r>
            <a:r>
              <a:rPr lang="en-US" altLang="zh-CN" dirty="0"/>
              <a:t>I/O</a:t>
            </a:r>
            <a:r>
              <a:rPr lang="zh-CN" altLang="en-US" dirty="0"/>
              <a:t>访问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M/IO#</a:t>
            </a:r>
          </a:p>
          <a:p>
            <a:r>
              <a:rPr lang="zh-CN" altLang="en-US" dirty="0" smtClean="0"/>
              <a:t>数据</a:t>
            </a:r>
            <a:r>
              <a:rPr lang="en-US" altLang="zh-CN" dirty="0"/>
              <a:t>/</a:t>
            </a:r>
            <a:r>
              <a:rPr lang="zh-CN" altLang="en-US" dirty="0" smtClean="0"/>
              <a:t>控制信号</a:t>
            </a:r>
            <a:r>
              <a:rPr lang="en-US" altLang="zh-CN" dirty="0" smtClean="0"/>
              <a:t>D/C#</a:t>
            </a:r>
          </a:p>
          <a:p>
            <a:pPr lvl="1"/>
            <a:r>
              <a:rPr lang="en-US" altLang="zh-CN" dirty="0" smtClean="0"/>
              <a:t>D/C#=1</a:t>
            </a:r>
            <a:r>
              <a:rPr lang="zh-CN" altLang="en-US" dirty="0"/>
              <a:t>，表示数据传输周期</a:t>
            </a:r>
            <a:r>
              <a:rPr lang="zh-CN" altLang="en-US" dirty="0" smtClean="0"/>
              <a:t>；</a:t>
            </a:r>
            <a:r>
              <a:rPr lang="en-US" altLang="zh-CN" dirty="0"/>
              <a:t> D/C</a:t>
            </a:r>
            <a:r>
              <a:rPr lang="en-US" altLang="zh-CN" dirty="0" smtClean="0"/>
              <a:t>#=0</a:t>
            </a:r>
            <a:r>
              <a:rPr lang="zh-CN" altLang="en-US" dirty="0"/>
              <a:t>，表示指令代码传输周期。</a:t>
            </a:r>
            <a:endParaRPr lang="en-US" altLang="zh-CN" dirty="0" smtClean="0"/>
          </a:p>
          <a:p>
            <a:r>
              <a:rPr lang="zh-CN" altLang="en-US" dirty="0" smtClean="0"/>
              <a:t>总线</a:t>
            </a:r>
            <a:r>
              <a:rPr lang="zh-CN" altLang="en-US" dirty="0"/>
              <a:t>锁定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LOCK#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SCYC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split cycle</a:t>
            </a:r>
            <a:r>
              <a:rPr lang="zh-CN" altLang="en-US" dirty="0">
                <a:solidFill>
                  <a:srgbClr val="008000"/>
                </a:solidFill>
              </a:rPr>
              <a:t>）：分隔周期信号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CACHE#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cache</a:t>
            </a:r>
            <a:r>
              <a:rPr lang="zh-CN" altLang="en-US" dirty="0">
                <a:solidFill>
                  <a:srgbClr val="008000"/>
                </a:solidFill>
              </a:rPr>
              <a:t>）：可高速缓存信号</a:t>
            </a:r>
          </a:p>
        </p:txBody>
      </p:sp>
    </p:spTree>
    <p:extLst>
      <p:ext uri="{BB962C8B-B14F-4D97-AF65-F5344CB8AC3E}">
        <p14:creationId xmlns:p14="http://schemas.microsoft.com/office/powerpoint/2010/main" val="4138640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总线控制（</a:t>
            </a:r>
            <a:r>
              <a:rPr lang="en-US" altLang="zh-CN" dirty="0"/>
              <a:t>bus control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16624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地址</a:t>
            </a:r>
            <a:r>
              <a:rPr lang="zh-CN" altLang="en-US" sz="2400" dirty="0" smtClean="0">
                <a:solidFill>
                  <a:srgbClr val="C00000"/>
                </a:solidFill>
              </a:rPr>
              <a:t>选通信号</a:t>
            </a:r>
            <a:r>
              <a:rPr lang="en-US" altLang="zh-CN" sz="2400" dirty="0" smtClean="0">
                <a:solidFill>
                  <a:srgbClr val="C00000"/>
                </a:solidFill>
              </a:rPr>
              <a:t>ADS#</a:t>
            </a:r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address strobe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地址</a:t>
            </a:r>
            <a:r>
              <a:rPr lang="zh-CN" altLang="en-US" sz="2400" dirty="0" smtClean="0"/>
              <a:t>选通信号，</a:t>
            </a:r>
            <a:r>
              <a:rPr lang="zh-CN" altLang="en-US" sz="2400" dirty="0"/>
              <a:t>输出，低电平有效。当为低电平时，表明地址总线上输出的地址有效。 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BRDY#</a:t>
            </a:r>
            <a:r>
              <a:rPr lang="zh-CN" altLang="en-US" sz="2400" dirty="0">
                <a:solidFill>
                  <a:srgbClr val="C00000"/>
                </a:solidFill>
              </a:rPr>
              <a:t> （</a:t>
            </a:r>
            <a:r>
              <a:rPr lang="en-US" altLang="zh-CN" sz="2400" dirty="0">
                <a:solidFill>
                  <a:srgbClr val="C00000"/>
                </a:solidFill>
              </a:rPr>
              <a:t>burst ready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突发传送就绪信号，输入，低电平有效</a:t>
            </a:r>
            <a:r>
              <a:rPr lang="zh-CN" altLang="en-US" sz="2400" dirty="0" smtClean="0"/>
              <a:t>。指示外部系统已送出</a:t>
            </a:r>
            <a:r>
              <a:rPr lang="zh-CN" altLang="en-US" sz="2400" dirty="0"/>
              <a:t>或接收</a:t>
            </a:r>
            <a:r>
              <a:rPr lang="zh-CN" altLang="en-US" sz="2400" dirty="0" smtClean="0"/>
              <a:t>有效数据。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注意：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80486</a:t>
            </a:r>
            <a:r>
              <a:rPr lang="zh-CN" altLang="en-US" sz="2400" dirty="0" smtClean="0"/>
              <a:t>，该引脚指示突发传送就绪。当</a:t>
            </a:r>
            <a:r>
              <a:rPr lang="zh-CN" altLang="en-US" sz="2400" dirty="0"/>
              <a:t>突发传送时，一次数据传送只要一个时钟周期，而不是通常的两个时钟周期</a:t>
            </a:r>
            <a:r>
              <a:rPr lang="zh-CN" altLang="en-US" sz="2400" dirty="0" smtClean="0"/>
              <a:t>。非突发传送的就绪信号用</a:t>
            </a:r>
            <a:r>
              <a:rPr lang="en-US" altLang="zh-CN" sz="2400" dirty="0" smtClean="0"/>
              <a:t>RDY#</a:t>
            </a:r>
            <a:r>
              <a:rPr lang="zh-CN" altLang="en-US" sz="2400" dirty="0" smtClean="0"/>
              <a:t>指示。 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NA#</a:t>
            </a:r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next address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下一个地址信号，输入，低电平有效，用于形成流水线式总线周期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有效</a:t>
            </a:r>
            <a:r>
              <a:rPr lang="zh-CN" altLang="en-US" sz="2400" dirty="0"/>
              <a:t>时，表明即使当前总线周期还没有完成，外部存储系统已经准备就绪，将下一个地址输出到总线上，用以开始一个新的总线周期。 </a:t>
            </a:r>
          </a:p>
        </p:txBody>
      </p:sp>
    </p:spTree>
    <p:extLst>
      <p:ext uri="{BB962C8B-B14F-4D97-AF65-F5344CB8AC3E}">
        <p14:creationId xmlns:p14="http://schemas.microsoft.com/office/powerpoint/2010/main" val="1536581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高速缓存控制（</a:t>
            </a:r>
            <a:r>
              <a:rPr lang="en-US" altLang="zh-CN" dirty="0"/>
              <a:t>cache control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88632"/>
          </a:xfrm>
        </p:spPr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AHOLD </a:t>
            </a:r>
            <a:r>
              <a:rPr lang="zh-CN" altLang="en-US" dirty="0" smtClean="0">
                <a:solidFill>
                  <a:srgbClr val="008000"/>
                </a:solidFill>
              </a:rPr>
              <a:t>：地址</a:t>
            </a:r>
            <a:r>
              <a:rPr lang="zh-CN" altLang="en-US" dirty="0">
                <a:solidFill>
                  <a:srgbClr val="008000"/>
                </a:solidFill>
              </a:rPr>
              <a:t>保持请求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PWT</a:t>
            </a:r>
            <a:r>
              <a:rPr lang="zh-CN" altLang="en-US" dirty="0" smtClean="0">
                <a:solidFill>
                  <a:srgbClr val="008000"/>
                </a:solidFill>
              </a:rPr>
              <a:t>：页面</a:t>
            </a:r>
            <a:r>
              <a:rPr lang="zh-CN" altLang="en-US" dirty="0">
                <a:solidFill>
                  <a:srgbClr val="008000"/>
                </a:solidFill>
              </a:rPr>
              <a:t>通写</a:t>
            </a:r>
            <a:r>
              <a:rPr lang="zh-CN" altLang="en-US" dirty="0" smtClean="0">
                <a:solidFill>
                  <a:srgbClr val="008000"/>
                </a:solidFill>
              </a:rPr>
              <a:t>控制信号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PCD</a:t>
            </a:r>
            <a:r>
              <a:rPr lang="zh-CN" altLang="en-US" dirty="0" smtClean="0">
                <a:solidFill>
                  <a:srgbClr val="008000"/>
                </a:solidFill>
              </a:rPr>
              <a:t>：页面</a:t>
            </a:r>
            <a:r>
              <a:rPr lang="zh-CN" altLang="en-US" dirty="0">
                <a:solidFill>
                  <a:srgbClr val="008000"/>
                </a:solidFill>
              </a:rPr>
              <a:t>高速缓存</a:t>
            </a:r>
            <a:r>
              <a:rPr lang="zh-CN" altLang="en-US" dirty="0" smtClean="0">
                <a:solidFill>
                  <a:srgbClr val="008000"/>
                </a:solidFill>
              </a:rPr>
              <a:t>禁止信号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KEN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：高速缓存允许信号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FLUSH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：高速缓存</a:t>
            </a:r>
            <a:r>
              <a:rPr lang="zh-CN" altLang="en-US" dirty="0">
                <a:solidFill>
                  <a:srgbClr val="008000"/>
                </a:solidFill>
              </a:rPr>
              <a:t>清除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EADS</a:t>
            </a:r>
            <a:r>
              <a:rPr lang="zh-CN" altLang="en-US" dirty="0">
                <a:solidFill>
                  <a:srgbClr val="008000"/>
                </a:solidFill>
              </a:rPr>
              <a:t>：外部地址有效信号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WB/WT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：回写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  <a:r>
              <a:rPr lang="zh-CN" altLang="en-US" dirty="0">
                <a:solidFill>
                  <a:srgbClr val="008000"/>
                </a:solidFill>
              </a:rPr>
              <a:t>通写方式信号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HIT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：询问周期命中信号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HITM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：命中数据</a:t>
            </a:r>
            <a:r>
              <a:rPr lang="en-US" altLang="zh-CN" dirty="0">
                <a:solidFill>
                  <a:srgbClr val="008000"/>
                </a:solidFill>
              </a:rPr>
              <a:t>cache</a:t>
            </a:r>
            <a:r>
              <a:rPr lang="zh-CN" altLang="en-US" dirty="0">
                <a:solidFill>
                  <a:srgbClr val="008000"/>
                </a:solidFill>
              </a:rPr>
              <a:t>的修改行信号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INV</a:t>
            </a:r>
            <a:r>
              <a:rPr lang="zh-CN" altLang="en-US" dirty="0">
                <a:solidFill>
                  <a:srgbClr val="008000"/>
                </a:solidFill>
              </a:rPr>
              <a:t>：无效请求信号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EWBE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：外部写缓冲器空信号</a:t>
            </a:r>
          </a:p>
        </p:txBody>
      </p:sp>
    </p:spTree>
    <p:extLst>
      <p:ext uri="{BB962C8B-B14F-4D97-AF65-F5344CB8AC3E}">
        <p14:creationId xmlns:p14="http://schemas.microsoft.com/office/powerpoint/2010/main" val="2791530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初始化（</a:t>
            </a:r>
            <a:r>
              <a:rPr lang="en-US" altLang="zh-CN" dirty="0"/>
              <a:t>initialization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RESET</a:t>
            </a:r>
            <a:r>
              <a:rPr lang="zh-CN" altLang="en-US" dirty="0">
                <a:solidFill>
                  <a:srgbClr val="008000"/>
                </a:solidFill>
              </a:rPr>
              <a:t>：复位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INIT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initialization</a:t>
            </a:r>
            <a:r>
              <a:rPr lang="zh-CN" altLang="en-US" dirty="0">
                <a:solidFill>
                  <a:srgbClr val="008000"/>
                </a:solidFill>
              </a:rPr>
              <a:t>）：初始化引脚</a:t>
            </a:r>
          </a:p>
        </p:txBody>
      </p:sp>
    </p:spTree>
    <p:extLst>
      <p:ext uri="{BB962C8B-B14F-4D97-AF65-F5344CB8AC3E}">
        <p14:creationId xmlns:p14="http://schemas.microsoft.com/office/powerpoint/2010/main" val="2947972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中断请求（</a:t>
            </a:r>
            <a:r>
              <a:rPr lang="en-US" altLang="zh-CN" dirty="0"/>
              <a:t>interrupts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可屏蔽中断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非屏蔽中断请求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219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总线仲裁（</a:t>
            </a:r>
            <a:r>
              <a:rPr lang="en-US" altLang="zh-CN" dirty="0"/>
              <a:t>bus arbitration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：总线</a:t>
            </a:r>
            <a:r>
              <a:rPr lang="zh-CN" altLang="en-US" dirty="0"/>
              <a:t>请求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HLDA</a:t>
            </a:r>
            <a:r>
              <a:rPr lang="zh-CN" altLang="en-US" dirty="0" smtClean="0"/>
              <a:t>：总线</a:t>
            </a:r>
            <a:r>
              <a:rPr lang="zh-CN" altLang="en-US" dirty="0"/>
              <a:t>请求响应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8000"/>
                </a:solidFill>
              </a:rPr>
              <a:t>BREQ</a:t>
            </a:r>
            <a:r>
              <a:rPr lang="zh-CN" altLang="en-US" dirty="0" smtClean="0">
                <a:solidFill>
                  <a:srgbClr val="008000"/>
                </a:solidFill>
              </a:rPr>
              <a:t>：内部</a:t>
            </a:r>
            <a:r>
              <a:rPr lang="zh-CN" altLang="en-US" dirty="0">
                <a:solidFill>
                  <a:srgbClr val="008000"/>
                </a:solidFill>
              </a:rPr>
              <a:t>总线请求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BOFF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：强制</a:t>
            </a:r>
            <a:r>
              <a:rPr lang="en-US" altLang="zh-CN" dirty="0">
                <a:solidFill>
                  <a:srgbClr val="008000"/>
                </a:solidFill>
              </a:rPr>
              <a:t>CPU</a:t>
            </a:r>
            <a:r>
              <a:rPr lang="zh-CN" altLang="en-US" dirty="0">
                <a:solidFill>
                  <a:srgbClr val="008000"/>
                </a:solidFill>
              </a:rPr>
              <a:t>放弃系统总线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20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错误检测（</a:t>
            </a:r>
            <a:r>
              <a:rPr lang="en-US" altLang="zh-CN" dirty="0"/>
              <a:t>error reporting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FREE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floating-point error</a:t>
            </a:r>
            <a:r>
              <a:rPr lang="zh-CN" altLang="en-US" dirty="0">
                <a:solidFill>
                  <a:srgbClr val="008000"/>
                </a:solidFill>
              </a:rPr>
              <a:t>）：浮点错误报告，输出。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IGNNE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ignore numeric error</a:t>
            </a:r>
            <a:r>
              <a:rPr lang="zh-CN" altLang="en-US" dirty="0">
                <a:solidFill>
                  <a:srgbClr val="008000"/>
                </a:solidFill>
              </a:rPr>
              <a:t>）：忽略数字错误，输入，低电平有效。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BUSCHK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bus check</a:t>
            </a:r>
            <a:r>
              <a:rPr lang="zh-CN" altLang="en-US" dirty="0">
                <a:solidFill>
                  <a:srgbClr val="008000"/>
                </a:solidFill>
              </a:rPr>
              <a:t>）：总线周期检测，输入，低电平有效。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PRCMC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function redundancy checking</a:t>
            </a:r>
            <a:r>
              <a:rPr lang="zh-CN" altLang="en-US" dirty="0">
                <a:solidFill>
                  <a:srgbClr val="008000"/>
                </a:solidFill>
              </a:rPr>
              <a:t>）：功能冗余检测，输入，低电平有效。 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IERR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internal error</a:t>
            </a:r>
            <a:r>
              <a:rPr lang="zh-CN" altLang="en-US" dirty="0">
                <a:solidFill>
                  <a:srgbClr val="008000"/>
                </a:solidFill>
              </a:rPr>
              <a:t>）：内部出错指示，输出，低电平有效。如果在读周期产生奇偶错误，系统将</a:t>
            </a:r>
            <a:r>
              <a:rPr lang="zh-CN" altLang="en-US" dirty="0" smtClean="0">
                <a:solidFill>
                  <a:srgbClr val="008000"/>
                </a:solidFill>
              </a:rPr>
              <a:t>强制</a:t>
            </a:r>
            <a:r>
              <a:rPr lang="en-US" altLang="zh-CN" dirty="0">
                <a:solidFill>
                  <a:srgbClr val="008000"/>
                </a:solidFill>
              </a:rPr>
              <a:t>IERR#</a:t>
            </a:r>
            <a:r>
              <a:rPr lang="zh-CN" altLang="en-US" dirty="0" smtClean="0">
                <a:solidFill>
                  <a:srgbClr val="008000"/>
                </a:solidFill>
              </a:rPr>
              <a:t>输出</a:t>
            </a:r>
            <a:r>
              <a:rPr lang="zh-CN" altLang="en-US" dirty="0">
                <a:solidFill>
                  <a:srgbClr val="008000"/>
                </a:solidFill>
              </a:rPr>
              <a:t>一个时钟周期的低电平。 </a:t>
            </a:r>
          </a:p>
        </p:txBody>
      </p:sp>
    </p:spTree>
    <p:extLst>
      <p:ext uri="{BB962C8B-B14F-4D97-AF65-F5344CB8AC3E}">
        <p14:creationId xmlns:p14="http://schemas.microsoft.com/office/powerpoint/2010/main" val="2008939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系统管理模式（</a:t>
            </a:r>
            <a:r>
              <a:rPr lang="en-US" altLang="zh-CN" sz="3200" dirty="0"/>
              <a:t>system management mode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SMI#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system management interrupt</a:t>
            </a:r>
            <a:r>
              <a:rPr lang="zh-CN" altLang="en-US" dirty="0">
                <a:solidFill>
                  <a:srgbClr val="008000"/>
                </a:solidFill>
              </a:rPr>
              <a:t>）：系统管理中断请求，输入，低电平有效</a:t>
            </a:r>
            <a:r>
              <a:rPr lang="zh-CN" altLang="en-US" dirty="0" smtClean="0">
                <a:solidFill>
                  <a:srgbClr val="008000"/>
                </a:solidFill>
              </a:rPr>
              <a:t>。有效</a:t>
            </a:r>
            <a:r>
              <a:rPr lang="zh-CN" altLang="en-US" dirty="0">
                <a:solidFill>
                  <a:srgbClr val="008000"/>
                </a:solidFill>
              </a:rPr>
              <a:t>时，进入系统管理模式。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SMIACT#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system management interrupt active</a:t>
            </a:r>
            <a:r>
              <a:rPr lang="zh-CN" altLang="en-US" dirty="0">
                <a:solidFill>
                  <a:srgbClr val="008000"/>
                </a:solidFill>
              </a:rPr>
              <a:t>）：启动系统管理模式工作，输出，低电平有效，指示</a:t>
            </a:r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进入系统管理模式。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zh-CN" altLang="en-US" dirty="0" smtClean="0">
                <a:solidFill>
                  <a:srgbClr val="008000"/>
                </a:solidFill>
              </a:rPr>
              <a:t>系统</a:t>
            </a:r>
            <a:r>
              <a:rPr lang="zh-CN" altLang="en-US" dirty="0">
                <a:solidFill>
                  <a:srgbClr val="008000"/>
                </a:solidFill>
              </a:rPr>
              <a:t>管理模式主要用于实现系统电源管理功能，进入该模式后，处理器的状态被保存起来，并可以有单独的存储空间。执行</a:t>
            </a:r>
            <a:r>
              <a:rPr lang="en-US" altLang="zh-CN" dirty="0">
                <a:solidFill>
                  <a:srgbClr val="008000"/>
                </a:solidFill>
              </a:rPr>
              <a:t>RSM</a:t>
            </a:r>
            <a:r>
              <a:rPr lang="zh-CN" altLang="en-US" dirty="0">
                <a:solidFill>
                  <a:srgbClr val="008000"/>
                </a:solidFill>
              </a:rPr>
              <a:t>指令，则退出系统管理模式。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936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测试访问端口（</a:t>
            </a:r>
            <a:r>
              <a:rPr lang="en-US" altLang="zh-CN" dirty="0"/>
              <a:t>tap port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TCK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testability clock</a:t>
            </a:r>
            <a:r>
              <a:rPr lang="zh-CN" altLang="en-US" dirty="0">
                <a:solidFill>
                  <a:srgbClr val="008000"/>
                </a:solidFill>
              </a:rPr>
              <a:t>）：测试时钟，输入，为系统的边界扫描提供时钟信号。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TDI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data input</a:t>
            </a:r>
            <a:r>
              <a:rPr lang="zh-CN" altLang="en-US" dirty="0">
                <a:solidFill>
                  <a:srgbClr val="008000"/>
                </a:solidFill>
              </a:rPr>
              <a:t>）：测试数据输入引脚，输入。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TDO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data output</a:t>
            </a:r>
            <a:r>
              <a:rPr lang="zh-CN" altLang="en-US" dirty="0">
                <a:solidFill>
                  <a:srgbClr val="008000"/>
                </a:solidFill>
              </a:rPr>
              <a:t>）：测试数据输出引脚，输出。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TMS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mode select</a:t>
            </a:r>
            <a:r>
              <a:rPr lang="zh-CN" altLang="en-US" dirty="0">
                <a:solidFill>
                  <a:srgbClr val="008000"/>
                </a:solidFill>
              </a:rPr>
              <a:t>）：测试模式选择，输入。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TRST#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rest</a:t>
            </a:r>
            <a:r>
              <a:rPr lang="zh-CN" altLang="en-US" dirty="0">
                <a:solidFill>
                  <a:srgbClr val="008000"/>
                </a:solidFill>
              </a:rPr>
              <a:t>）：测试复位引脚，输入。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481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Pentium</a:t>
            </a:r>
            <a:r>
              <a:rPr lang="zh-CN" altLang="en-US" dirty="0" smtClean="0">
                <a:solidFill>
                  <a:srgbClr val="FF0000"/>
                </a:solidFill>
              </a:rPr>
              <a:t>微处理器简介</a:t>
            </a:r>
          </a:p>
          <a:p>
            <a:pPr eaLnBrk="1"/>
            <a:r>
              <a:rPr lang="en-US" altLang="zh-CN" dirty="0" smtClean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的特定寄存器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的存储管理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 smtClean="0">
                <a:solidFill>
                  <a:srgbClr val="008000"/>
                </a:solidFill>
              </a:rPr>
              <a:t>的新指令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/>
            <a:r>
              <a:rPr lang="en-US" altLang="zh-CN" dirty="0" smtClean="0">
                <a:solidFill>
                  <a:srgbClr val="008000"/>
                </a:solidFill>
              </a:rPr>
              <a:t>Pentium Pro</a:t>
            </a:r>
            <a:r>
              <a:rPr lang="zh-CN" altLang="en-US" dirty="0" smtClean="0">
                <a:solidFill>
                  <a:srgbClr val="008000"/>
                </a:solidFill>
              </a:rPr>
              <a:t>微处理器</a:t>
            </a:r>
            <a:r>
              <a:rPr lang="zh-CN" altLang="en-US" dirty="0">
                <a:solidFill>
                  <a:srgbClr val="008000"/>
                </a:solidFill>
              </a:rPr>
              <a:t>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 smtClean="0">
                <a:solidFill>
                  <a:srgbClr val="008000"/>
                </a:solidFill>
              </a:rPr>
              <a:t>的特性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断点</a:t>
            </a:r>
            <a:r>
              <a:rPr lang="en-US" altLang="zh-CN" sz="2400" dirty="0"/>
              <a:t>/</a:t>
            </a:r>
            <a:r>
              <a:rPr lang="zh-CN" altLang="en-US" sz="2400" dirty="0"/>
              <a:t>性能检测（</a:t>
            </a:r>
            <a:r>
              <a:rPr lang="en-US" altLang="zh-CN" sz="2400" dirty="0"/>
              <a:t>breakpoint/performance monitoring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breakpoint</a:t>
            </a:r>
            <a:r>
              <a:rPr lang="zh-CN" altLang="en-US" dirty="0">
                <a:solidFill>
                  <a:srgbClr val="008000"/>
                </a:solidFill>
              </a:rPr>
              <a:t>）：断点匹配检测，输出，高电平有效。</a:t>
            </a:r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与调试寄存器</a:t>
            </a:r>
            <a:r>
              <a:rPr lang="en-US" altLang="zh-CN" dirty="0">
                <a:solidFill>
                  <a:srgbClr val="008000"/>
                </a:solidFill>
              </a:rPr>
              <a:t>DR3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DR0</a:t>
            </a:r>
            <a:r>
              <a:rPr lang="zh-CN" altLang="en-US" dirty="0">
                <a:solidFill>
                  <a:srgbClr val="008000"/>
                </a:solidFill>
              </a:rPr>
              <a:t>相对应，当调试寄存器编程设置为断点匹配测试时，若</a:t>
            </a:r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输出为高电平，则表明断点匹配。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PM1</a:t>
            </a:r>
            <a:r>
              <a:rPr lang="en-US" altLang="zh-CN" dirty="0">
                <a:solidFill>
                  <a:srgbClr val="008000"/>
                </a:solidFill>
              </a:rPr>
              <a:t>, PM0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performance monitoring</a:t>
            </a:r>
            <a:r>
              <a:rPr lang="zh-CN" altLang="en-US" dirty="0">
                <a:solidFill>
                  <a:srgbClr val="008000"/>
                </a:solidFill>
              </a:rPr>
              <a:t>）：性能监测，输出高电平有效，与</a:t>
            </a:r>
            <a:r>
              <a:rPr lang="en-US" altLang="zh-CN" dirty="0">
                <a:solidFill>
                  <a:srgbClr val="008000"/>
                </a:solidFill>
              </a:rPr>
              <a:t>BP1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多路复用，由调试模型寄存器（</a:t>
            </a:r>
            <a:r>
              <a:rPr lang="en-US" altLang="zh-CN" dirty="0">
                <a:solidFill>
                  <a:srgbClr val="008000"/>
                </a:solidFill>
              </a:rPr>
              <a:t>debug mode control register</a:t>
            </a:r>
            <a:r>
              <a:rPr lang="zh-CN" altLang="en-US" dirty="0">
                <a:solidFill>
                  <a:srgbClr val="008000"/>
                </a:solidFill>
              </a:rPr>
              <a:t>）中的</a:t>
            </a:r>
            <a:r>
              <a:rPr lang="en-US" altLang="zh-CN" dirty="0">
                <a:solidFill>
                  <a:srgbClr val="008000"/>
                </a:solidFill>
              </a:rPr>
              <a:t>PB1</a:t>
            </a:r>
            <a:r>
              <a:rPr lang="zh-CN" altLang="en-US" dirty="0">
                <a:solidFill>
                  <a:srgbClr val="008000"/>
                </a:solidFill>
              </a:rPr>
              <a:t>和 </a:t>
            </a:r>
            <a:r>
              <a:rPr lang="en-US" altLang="zh-CN" dirty="0">
                <a:solidFill>
                  <a:srgbClr val="008000"/>
                </a:solidFill>
              </a:rPr>
              <a:t>PB0</a:t>
            </a:r>
            <a:r>
              <a:rPr lang="zh-CN" altLang="en-US" dirty="0">
                <a:solidFill>
                  <a:srgbClr val="008000"/>
                </a:solidFill>
              </a:rPr>
              <a:t>位来确定它们是用于断点匹配</a:t>
            </a:r>
            <a:r>
              <a:rPr lang="en-US" altLang="zh-CN" dirty="0">
                <a:solidFill>
                  <a:srgbClr val="008000"/>
                </a:solidFill>
              </a:rPr>
              <a:t>BP1, BP0</a:t>
            </a:r>
            <a:r>
              <a:rPr lang="zh-CN" altLang="en-US" dirty="0">
                <a:solidFill>
                  <a:srgbClr val="008000"/>
                </a:solidFill>
              </a:rPr>
              <a:t>还是性能监测</a:t>
            </a:r>
            <a:r>
              <a:rPr lang="en-US" altLang="zh-CN" dirty="0">
                <a:solidFill>
                  <a:srgbClr val="008000"/>
                </a:solidFill>
              </a:rPr>
              <a:t>PM1, PM0</a:t>
            </a:r>
            <a:r>
              <a:rPr lang="zh-CN" altLang="en-US" dirty="0">
                <a:solidFill>
                  <a:srgbClr val="008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38861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执行跟踪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88632"/>
          </a:xfrm>
        </p:spPr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BT0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branch trace</a:t>
            </a:r>
            <a:r>
              <a:rPr lang="zh-CN" altLang="en-US" dirty="0">
                <a:solidFill>
                  <a:srgbClr val="008000"/>
                </a:solidFill>
              </a:rPr>
              <a:t>）：分支跟踪，输出。在分支跟踪的特殊周期，</a:t>
            </a:r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BT0</a:t>
            </a:r>
            <a:r>
              <a:rPr lang="zh-CN" altLang="en-US" dirty="0">
                <a:solidFill>
                  <a:srgbClr val="008000"/>
                </a:solidFill>
              </a:rPr>
              <a:t>提供分支目标的线性地址的位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～位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代表特定的操作尺度。 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IU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U-pipeline</a:t>
            </a:r>
            <a:r>
              <a:rPr lang="zh-CN" altLang="en-US" dirty="0">
                <a:solidFill>
                  <a:srgbClr val="008000"/>
                </a:solidFill>
              </a:rPr>
              <a:t>）：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zh-CN" altLang="en-US" dirty="0">
                <a:solidFill>
                  <a:srgbClr val="008000"/>
                </a:solidFill>
              </a:rPr>
              <a:t>流水线指令执行完成，输出。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IV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V-pipeline</a:t>
            </a:r>
            <a:r>
              <a:rPr lang="zh-CN" altLang="en-US" dirty="0">
                <a:solidFill>
                  <a:srgbClr val="008000"/>
                </a:solidFill>
              </a:rPr>
              <a:t>）：</a:t>
            </a:r>
            <a:r>
              <a:rPr lang="en-US" altLang="zh-CN" dirty="0">
                <a:solidFill>
                  <a:srgbClr val="008000"/>
                </a:solidFill>
              </a:rPr>
              <a:t>V</a:t>
            </a:r>
            <a:r>
              <a:rPr lang="zh-CN" altLang="en-US" dirty="0">
                <a:solidFill>
                  <a:srgbClr val="008000"/>
                </a:solidFill>
              </a:rPr>
              <a:t>流水线指令执行完成，输出。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IBT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branch trace</a:t>
            </a:r>
            <a:r>
              <a:rPr lang="zh-CN" altLang="en-US" dirty="0">
                <a:solidFill>
                  <a:srgbClr val="008000"/>
                </a:solidFill>
              </a:rPr>
              <a:t>）：指令分支发生，输出。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57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探针模式（</a:t>
            </a:r>
            <a:r>
              <a:rPr lang="en-US" altLang="zh-CN" dirty="0"/>
              <a:t>probe mode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R/S#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 smtClean="0">
                <a:solidFill>
                  <a:srgbClr val="008000"/>
                </a:solidFill>
              </a:rPr>
              <a:t>run/stop</a:t>
            </a:r>
            <a:r>
              <a:rPr lang="zh-CN" altLang="en-US" dirty="0" smtClean="0">
                <a:solidFill>
                  <a:srgbClr val="008000"/>
                </a:solidFill>
              </a:rPr>
              <a:t>）</a:t>
            </a:r>
            <a:r>
              <a:rPr lang="zh-CN" altLang="en-US" dirty="0">
                <a:solidFill>
                  <a:srgbClr val="008000"/>
                </a:solidFill>
              </a:rPr>
              <a:t>：异步边沿</a:t>
            </a:r>
            <a:r>
              <a:rPr lang="zh-CN" altLang="en-US" dirty="0" smtClean="0">
                <a:solidFill>
                  <a:srgbClr val="008000"/>
                </a:solidFill>
              </a:rPr>
              <a:t>中断请求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PRDY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probe ready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r>
              <a:rPr lang="zh-CN" altLang="en-US" dirty="0" smtClean="0">
                <a:solidFill>
                  <a:srgbClr val="008000"/>
                </a:solidFill>
              </a:rPr>
              <a:t>：探针就绪输出信号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74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微处理器内部结构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5"/>
            <a:ext cx="6768752" cy="567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941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引脚的功能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存储系统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4241577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3096344"/>
          </a:xfrm>
        </p:spPr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 smtClean="0"/>
              <a:t>微处理器的存储系统大小</a:t>
            </a:r>
            <a:r>
              <a:rPr lang="zh-CN" altLang="en-US" dirty="0"/>
              <a:t>为</a:t>
            </a:r>
            <a:r>
              <a:rPr lang="en-US" altLang="zh-CN" dirty="0" smtClean="0"/>
              <a:t>4GB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80386DX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80486 </a:t>
            </a:r>
            <a:r>
              <a:rPr lang="zh-CN" altLang="en-US" dirty="0"/>
              <a:t>微处理器的</a:t>
            </a:r>
            <a:r>
              <a:rPr lang="zh-CN" altLang="en-US" dirty="0" smtClean="0"/>
              <a:t>存储系统一样</a:t>
            </a:r>
            <a:r>
              <a:rPr lang="zh-CN" altLang="en-US" dirty="0"/>
              <a:t>大小。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它们</a:t>
            </a:r>
            <a:r>
              <a:rPr lang="zh-CN" altLang="en-US" dirty="0"/>
              <a:t>之间的</a:t>
            </a:r>
            <a:r>
              <a:rPr lang="zh-CN" altLang="en-US" dirty="0" smtClean="0"/>
              <a:t>差别在于存储器数据总线的宽度。</a:t>
            </a:r>
            <a:endParaRPr lang="en-US" altLang="zh-CN" dirty="0" smtClean="0"/>
          </a:p>
          <a:p>
            <a:r>
              <a:rPr lang="en-US" altLang="zh-CN" dirty="0" smtClean="0"/>
              <a:t>Pentium</a:t>
            </a:r>
            <a:r>
              <a:rPr lang="zh-CN" altLang="en-US" dirty="0" smtClean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64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数据总线来寻址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存储体， 每个存储体包含</a:t>
            </a:r>
            <a:r>
              <a:rPr lang="en-US" altLang="zh-CN" dirty="0" smtClean="0"/>
              <a:t>512MB</a:t>
            </a:r>
            <a:r>
              <a:rPr lang="zh-CN" altLang="en-US" dirty="0" smtClean="0"/>
              <a:t>的数据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4" y="4365104"/>
            <a:ext cx="82677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7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pt-BR" altLang="zh-CN" dirty="0"/>
              <a:t>A31</a:t>
            </a:r>
            <a:r>
              <a:rPr lang="zh-CN" altLang="pt-BR" dirty="0"/>
              <a:t>～</a:t>
            </a:r>
            <a:r>
              <a:rPr lang="pt-BR" altLang="zh-CN" dirty="0"/>
              <a:t>A3</a:t>
            </a:r>
            <a:r>
              <a:rPr lang="zh-CN" altLang="pt-BR" dirty="0" smtClean="0"/>
              <a:t>与</a:t>
            </a:r>
            <a:r>
              <a:rPr lang="en-US" altLang="zh-CN" dirty="0" smtClean="0"/>
              <a:t>BE7#~BE0#</a:t>
            </a:r>
            <a:r>
              <a:rPr lang="zh-CN" altLang="pt-BR" dirty="0" smtClean="0"/>
              <a:t>形成</a:t>
            </a:r>
            <a:r>
              <a:rPr lang="pt-BR" altLang="zh-CN" dirty="0"/>
              <a:t>32</a:t>
            </a:r>
            <a:r>
              <a:rPr lang="zh-CN" altLang="pt-BR" dirty="0"/>
              <a:t>位地址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73945"/>
            <a:ext cx="8788109" cy="378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BE7#~BE0#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数据总线的对应关系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64696" cy="518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16624"/>
          </a:xfrm>
        </p:spPr>
        <p:txBody>
          <a:bodyPr/>
          <a:lstStyle/>
          <a:p>
            <a:pPr algn="just"/>
            <a:r>
              <a:rPr lang="en-US" altLang="zh-CN" dirty="0" smtClean="0"/>
              <a:t>Pentium</a:t>
            </a:r>
            <a:r>
              <a:rPr lang="zh-CN" altLang="en-US" dirty="0" smtClean="0"/>
              <a:t>存储系统</a:t>
            </a:r>
            <a:r>
              <a:rPr lang="zh-CN" altLang="en-US" dirty="0"/>
              <a:t>被分为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存储体，</a:t>
            </a:r>
            <a:r>
              <a:rPr lang="zh-CN" altLang="en-US" dirty="0">
                <a:solidFill>
                  <a:srgbClr val="0000CC"/>
                </a:solidFill>
              </a:rPr>
              <a:t>每个存储体都有一</a:t>
            </a:r>
            <a:r>
              <a:rPr lang="zh-CN" altLang="en-US" dirty="0" smtClean="0">
                <a:solidFill>
                  <a:srgbClr val="0000CC"/>
                </a:solidFill>
              </a:rPr>
              <a:t>个检验位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存储体就</a:t>
            </a:r>
            <a:r>
              <a:rPr lang="zh-CN" altLang="en-US" dirty="0" smtClean="0"/>
              <a:t>可用一个字节</a:t>
            </a:r>
            <a:r>
              <a:rPr lang="zh-CN" altLang="en-US" dirty="0"/>
              <a:t>存放校验位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与</a:t>
            </a:r>
            <a:r>
              <a:rPr lang="en-US" altLang="zh-CN" dirty="0" smtClean="0"/>
              <a:t>486</a:t>
            </a:r>
            <a:r>
              <a:rPr lang="zh-CN" altLang="en-US" dirty="0" smtClean="0"/>
              <a:t>一样，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采用内部校验发生和检查逻辑</a:t>
            </a:r>
            <a:r>
              <a:rPr lang="zh-CN" altLang="en-US" dirty="0"/>
              <a:t>来获得存储系统</a:t>
            </a:r>
            <a:r>
              <a:rPr lang="zh-CN" altLang="en-US" dirty="0" smtClean="0"/>
              <a:t>的数据总线信息。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注意：多数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系统</a:t>
            </a:r>
            <a:r>
              <a:rPr lang="zh-CN" altLang="en-US" dirty="0"/>
              <a:t>不使用校验</a:t>
            </a:r>
            <a:r>
              <a:rPr lang="zh-CN" altLang="en-US" dirty="0" smtClean="0"/>
              <a:t>检查（因为</a:t>
            </a:r>
            <a:r>
              <a:rPr lang="en-US" altLang="zh-CN" dirty="0"/>
              <a:t>ECC </a:t>
            </a:r>
            <a:r>
              <a:rPr lang="zh-CN" altLang="en-US" dirty="0"/>
              <a:t>是可用</a:t>
            </a:r>
            <a:r>
              <a:rPr lang="zh-CN" altLang="en-US" dirty="0" smtClean="0"/>
              <a:t>的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64 </a:t>
            </a:r>
            <a:r>
              <a:rPr lang="zh-CN" altLang="en-US" dirty="0" smtClean="0"/>
              <a:t>位宽的存储器对于</a:t>
            </a:r>
            <a:r>
              <a:rPr lang="zh-CN" altLang="en-US" dirty="0"/>
              <a:t>双精度浮点</a:t>
            </a:r>
            <a:r>
              <a:rPr lang="zh-CN" altLang="en-US" dirty="0" smtClean="0"/>
              <a:t>型数据是很</a:t>
            </a:r>
            <a:r>
              <a:rPr lang="zh-CN" altLang="en-US" dirty="0"/>
              <a:t>重要</a:t>
            </a:r>
            <a:r>
              <a:rPr lang="zh-CN" altLang="en-US" dirty="0" smtClean="0"/>
              <a:t>的</a:t>
            </a:r>
            <a:r>
              <a:rPr lang="zh-CN" altLang="en-US" dirty="0"/>
              <a:t>，因为双精度浮点</a:t>
            </a:r>
            <a:r>
              <a:rPr lang="zh-CN" altLang="en-US" dirty="0" smtClean="0"/>
              <a:t>型数据</a:t>
            </a:r>
            <a:r>
              <a:rPr lang="zh-CN" altLang="en-US" dirty="0"/>
              <a:t>正好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</a:t>
            </a:r>
            <a:r>
              <a:rPr lang="zh-CN" altLang="en-US" dirty="0"/>
              <a:t>位宽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可以在</a:t>
            </a:r>
            <a:r>
              <a:rPr lang="zh-CN" altLang="en-US" dirty="0" smtClean="0">
                <a:solidFill>
                  <a:srgbClr val="0000CC"/>
                </a:solidFill>
              </a:rPr>
              <a:t>一</a:t>
            </a:r>
            <a:r>
              <a:rPr lang="zh-CN" altLang="en-US" dirty="0">
                <a:solidFill>
                  <a:srgbClr val="0000CC"/>
                </a:solidFill>
              </a:rPr>
              <a:t>个</a:t>
            </a:r>
            <a:r>
              <a:rPr lang="zh-CN" altLang="en-US" dirty="0" smtClean="0">
                <a:solidFill>
                  <a:srgbClr val="0000CC"/>
                </a:solidFill>
              </a:rPr>
              <a:t>读周期里得到</a:t>
            </a:r>
            <a:r>
              <a:rPr lang="zh-CN" altLang="en-US" dirty="0">
                <a:solidFill>
                  <a:srgbClr val="0000CC"/>
                </a:solidFill>
              </a:rPr>
              <a:t>浮点数据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这</a:t>
            </a:r>
            <a:r>
              <a:rPr lang="zh-CN" altLang="en-US" dirty="0"/>
              <a:t>使得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80486</a:t>
            </a:r>
            <a:r>
              <a:rPr lang="zh-CN" altLang="en-US" dirty="0" smtClean="0"/>
              <a:t>的吞吐量更高。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与早期的</a:t>
            </a:r>
            <a:r>
              <a:rPr lang="zh-CN" altLang="en-US" dirty="0" smtClean="0"/>
              <a:t>微处理器相似，</a:t>
            </a:r>
            <a:r>
              <a:rPr lang="en-US" altLang="zh-CN" dirty="0" smtClean="0"/>
              <a:t>Pentium</a:t>
            </a:r>
            <a:r>
              <a:rPr lang="zh-CN" altLang="en-US" dirty="0"/>
              <a:t>存储系统也是以</a:t>
            </a:r>
            <a:r>
              <a:rPr lang="zh-CN" altLang="en-US" dirty="0">
                <a:solidFill>
                  <a:srgbClr val="0000CC"/>
                </a:solidFill>
              </a:rPr>
              <a:t>字节</a:t>
            </a:r>
            <a:r>
              <a:rPr lang="zh-CN" altLang="en-US" dirty="0"/>
              <a:t>方式从</a:t>
            </a:r>
            <a:r>
              <a:rPr lang="en-US" altLang="zh-CN" dirty="0"/>
              <a:t>00000000H </a:t>
            </a:r>
            <a:r>
              <a:rPr lang="zh-CN" altLang="en-US" dirty="0"/>
              <a:t>到</a:t>
            </a:r>
            <a:r>
              <a:rPr lang="en-US" altLang="zh-CN" dirty="0"/>
              <a:t>FFFFFFFFH </a:t>
            </a:r>
            <a:r>
              <a:rPr lang="zh-CN" altLang="en-US" dirty="0"/>
              <a:t>计数的。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存储器选择由体允许信号（</a:t>
            </a:r>
            <a:r>
              <a:rPr lang="en-US" altLang="zh-CN" dirty="0" smtClean="0"/>
              <a:t>BE7# </a:t>
            </a:r>
            <a:r>
              <a:rPr lang="en-US" altLang="zh-CN" dirty="0"/>
              <a:t>-</a:t>
            </a:r>
            <a:r>
              <a:rPr lang="en-US" altLang="zh-CN" dirty="0" smtClean="0"/>
              <a:t>BE0#</a:t>
            </a:r>
            <a:r>
              <a:rPr lang="zh-CN" altLang="en-US" dirty="0" smtClean="0"/>
              <a:t>）来</a:t>
            </a:r>
            <a:r>
              <a:rPr lang="zh-CN" altLang="en-US" dirty="0"/>
              <a:t>完成，这些单独</a:t>
            </a:r>
            <a:r>
              <a:rPr lang="zh-CN" altLang="en-US" dirty="0" smtClean="0"/>
              <a:t>的存储器</a:t>
            </a:r>
            <a:r>
              <a:rPr lang="zh-CN" altLang="en-US" dirty="0"/>
              <a:t>体</a:t>
            </a:r>
            <a:r>
              <a:rPr lang="zh-CN" altLang="en-US" dirty="0" smtClean="0"/>
              <a:t>使</a:t>
            </a:r>
            <a:r>
              <a:rPr lang="en-US" altLang="zh-CN" dirty="0"/>
              <a:t>Pentium</a:t>
            </a:r>
            <a:r>
              <a:rPr lang="zh-CN" altLang="en-US" dirty="0" smtClean="0"/>
              <a:t>在</a:t>
            </a:r>
            <a:r>
              <a:rPr lang="zh-CN" altLang="en-US" dirty="0"/>
              <a:t>一个存储器</a:t>
            </a:r>
            <a:r>
              <a:rPr lang="zh-CN" altLang="en-US" dirty="0" smtClean="0"/>
              <a:t>传送周期里可以</a:t>
            </a:r>
            <a:r>
              <a:rPr lang="zh-CN" altLang="en-US" dirty="0"/>
              <a:t>存取</a:t>
            </a:r>
            <a:r>
              <a:rPr lang="zh-CN" altLang="en-US" dirty="0">
                <a:solidFill>
                  <a:srgbClr val="0000CC"/>
                </a:solidFill>
              </a:rPr>
              <a:t>单个字节、字、双字或四字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与</a:t>
            </a:r>
            <a:r>
              <a:rPr lang="zh-CN" altLang="en-US" dirty="0"/>
              <a:t>早期的存储器选择逻辑一样，通常产生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个独立的</a:t>
            </a:r>
            <a:r>
              <a:rPr lang="zh-CN" altLang="en-US" dirty="0">
                <a:solidFill>
                  <a:srgbClr val="0000CC"/>
                </a:solidFill>
              </a:rPr>
              <a:t>写脉冲</a:t>
            </a:r>
            <a:r>
              <a:rPr lang="zh-CN" altLang="en-US" dirty="0"/>
              <a:t>向存储器中写数据。</a:t>
            </a:r>
          </a:p>
        </p:txBody>
      </p:sp>
    </p:spTree>
    <p:extLst>
      <p:ext uri="{BB962C8B-B14F-4D97-AF65-F5344CB8AC3E}">
        <p14:creationId xmlns:p14="http://schemas.microsoft.com/office/powerpoint/2010/main" val="1629938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引脚的功能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</a:t>
            </a:r>
            <a:r>
              <a:rPr lang="zh-CN" altLang="en-US" dirty="0" smtClean="0"/>
              <a:t>量</a:t>
            </a:r>
            <a:r>
              <a:rPr lang="zh-CN" altLang="en-US" dirty="0"/>
              <a:t>体系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874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Pentium</a:t>
            </a:r>
            <a:r>
              <a:rPr lang="zh-CN" altLang="en-US" dirty="0" smtClean="0"/>
              <a:t>所</a:t>
            </a:r>
            <a:r>
              <a:rPr lang="zh-CN" altLang="en-US" dirty="0"/>
              <a:t>添加</a:t>
            </a:r>
            <a:r>
              <a:rPr lang="zh-CN" altLang="en-US" dirty="0" smtClean="0"/>
              <a:t>的一个</a:t>
            </a:r>
            <a:r>
              <a:rPr lang="zh-CN" altLang="en-US" dirty="0"/>
              <a:t>新特性是能够在特定操作中为</a:t>
            </a:r>
            <a:r>
              <a:rPr lang="zh-CN" altLang="en-US" dirty="0" smtClean="0"/>
              <a:t>地址总线（</a:t>
            </a:r>
            <a:r>
              <a:rPr lang="en-US" altLang="zh-CN" dirty="0" smtClean="0"/>
              <a:t>A31- A5</a:t>
            </a:r>
            <a:r>
              <a:rPr lang="zh-CN" altLang="en-US" dirty="0" smtClean="0"/>
              <a:t>）检查和</a:t>
            </a:r>
            <a:r>
              <a:rPr lang="zh-CN" altLang="en-US" dirty="0"/>
              <a:t>产生奇偶校验。</a:t>
            </a: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</a:rPr>
              <a:t>AP</a:t>
            </a:r>
            <a:r>
              <a:rPr lang="zh-CN" altLang="en-US" dirty="0" smtClean="0">
                <a:solidFill>
                  <a:srgbClr val="0000CC"/>
                </a:solidFill>
              </a:rPr>
              <a:t>引脚</a:t>
            </a:r>
            <a:r>
              <a:rPr lang="zh-CN" altLang="en-US" dirty="0"/>
              <a:t>为</a:t>
            </a:r>
            <a:r>
              <a:rPr lang="zh-CN" altLang="en-US" dirty="0" smtClean="0"/>
              <a:t>系统提高偶校验信息。</a:t>
            </a:r>
            <a:endParaRPr lang="en-US" altLang="zh-CN" dirty="0" smtClean="0"/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</a:rPr>
              <a:t>APCHK</a:t>
            </a:r>
            <a:r>
              <a:rPr lang="zh-CN" altLang="en-US" dirty="0" smtClean="0">
                <a:solidFill>
                  <a:srgbClr val="0000CC"/>
                </a:solidFill>
              </a:rPr>
              <a:t>引脚</a:t>
            </a:r>
            <a:r>
              <a:rPr lang="zh-CN" altLang="en-US" dirty="0" smtClean="0"/>
              <a:t>指示</a:t>
            </a:r>
            <a:r>
              <a:rPr lang="zh-CN" altLang="en-US" dirty="0"/>
              <a:t>地址总线出现一</a:t>
            </a:r>
            <a:r>
              <a:rPr lang="zh-CN" altLang="en-US" dirty="0" smtClean="0"/>
              <a:t>个错误</a:t>
            </a:r>
            <a:r>
              <a:rPr lang="zh-CN" altLang="en-US" dirty="0"/>
              <a:t>的</a:t>
            </a:r>
            <a:r>
              <a:rPr lang="zh-CN" altLang="en-US" dirty="0" smtClean="0"/>
              <a:t>奇偶</a:t>
            </a:r>
            <a:r>
              <a:rPr lang="zh-CN" altLang="en-US" dirty="0"/>
              <a:t>校验</a:t>
            </a:r>
            <a:r>
              <a:rPr lang="zh-CN" altLang="en-US" dirty="0" smtClean="0"/>
              <a:t>检查。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当检查到一个</a:t>
            </a:r>
            <a:r>
              <a:rPr lang="zh-CN" altLang="en-US" dirty="0"/>
              <a:t>地址奇偶校验错误时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并不</a:t>
            </a:r>
            <a:r>
              <a:rPr lang="zh-CN" altLang="en-US" dirty="0"/>
              <a:t>采取任何措施，此错误必须由系统</a:t>
            </a:r>
            <a:r>
              <a:rPr lang="zh-CN" altLang="en-US" dirty="0" smtClean="0"/>
              <a:t>获得，如果需要可</a:t>
            </a:r>
            <a:r>
              <a:rPr lang="zh-CN" altLang="en-US" dirty="0"/>
              <a:t>由</a:t>
            </a:r>
            <a:r>
              <a:rPr lang="zh-CN" altLang="en-US" dirty="0" smtClean="0"/>
              <a:t>系统采取适当</a:t>
            </a:r>
            <a:r>
              <a:rPr lang="zh-CN" altLang="en-US" dirty="0"/>
              <a:t>措施</a:t>
            </a:r>
            <a:r>
              <a:rPr lang="zh-CN" altLang="en-US" dirty="0" smtClean="0"/>
              <a:t>处理（例如中断）。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01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/>
            <a:r>
              <a:rPr lang="en-US" altLang="zh-CN" dirty="0" smtClean="0"/>
              <a:t>Pentium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系统</a:t>
            </a:r>
            <a:r>
              <a:rPr lang="zh-CN" altLang="en-US" dirty="0"/>
              <a:t>完全与早期的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微处理器兼容。</a:t>
            </a:r>
            <a:endParaRPr lang="en-US" altLang="zh-CN" dirty="0" smtClean="0"/>
          </a:p>
          <a:p>
            <a:pPr algn="just" eaLnBrk="1"/>
            <a:endParaRPr lang="en-US" altLang="zh-CN" dirty="0" smtClean="0"/>
          </a:p>
          <a:p>
            <a:pPr algn="just" eaLnBrk="1"/>
            <a:r>
              <a:rPr lang="en-US" altLang="zh-CN" dirty="0" smtClean="0"/>
              <a:t>I/O</a:t>
            </a:r>
            <a:r>
              <a:rPr lang="zh-CN" altLang="en-US" dirty="0" smtClean="0"/>
              <a:t>端口号出现在</a:t>
            </a:r>
            <a:r>
              <a:rPr lang="zh-CN" altLang="en-US" dirty="0"/>
              <a:t>地址线</a:t>
            </a:r>
            <a:r>
              <a:rPr lang="en-US" altLang="zh-CN" dirty="0" smtClean="0">
                <a:solidFill>
                  <a:srgbClr val="0000CC"/>
                </a:solidFill>
              </a:rPr>
              <a:t>A15- A3</a:t>
            </a:r>
            <a:r>
              <a:rPr lang="zh-CN" altLang="en-US" dirty="0" smtClean="0"/>
              <a:t>，和</a:t>
            </a:r>
            <a:r>
              <a:rPr lang="zh-CN" altLang="en-US" dirty="0"/>
              <a:t>体</a:t>
            </a:r>
            <a:r>
              <a:rPr lang="zh-CN" altLang="en-US" dirty="0" smtClean="0"/>
              <a:t>使能信号（</a:t>
            </a:r>
            <a:r>
              <a:rPr lang="en-US" altLang="zh-CN" dirty="0" smtClean="0">
                <a:solidFill>
                  <a:srgbClr val="0000CC"/>
                </a:solidFill>
              </a:rPr>
              <a:t>BE7#~BE0#</a:t>
            </a:r>
            <a:r>
              <a:rPr lang="zh-CN" altLang="en-US" dirty="0" smtClean="0"/>
              <a:t>）一起</a:t>
            </a:r>
            <a:r>
              <a:rPr lang="zh-CN" altLang="en-US" dirty="0"/>
              <a:t>选择实际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传送</a:t>
            </a:r>
            <a:r>
              <a:rPr lang="zh-CN" altLang="en-US" dirty="0"/>
              <a:t>的</a:t>
            </a:r>
            <a:r>
              <a:rPr lang="zh-CN" altLang="en-US" dirty="0" smtClean="0"/>
              <a:t>存储体。</a:t>
            </a:r>
            <a:endParaRPr lang="en-US" altLang="zh-CN" dirty="0" smtClean="0"/>
          </a:p>
          <a:p>
            <a:pPr algn="just" eaLnBrk="1"/>
            <a:endParaRPr lang="en-US" altLang="zh-CN" dirty="0" smtClean="0"/>
          </a:p>
          <a:p>
            <a:pPr algn="just" eaLnBrk="1"/>
            <a:r>
              <a:rPr lang="zh-CN" altLang="en-US" dirty="0" smtClean="0"/>
              <a:t>从</a:t>
            </a:r>
            <a:r>
              <a:rPr lang="en-US" altLang="zh-CN" dirty="0"/>
              <a:t>80386 </a:t>
            </a:r>
            <a:r>
              <a:rPr lang="zh-CN" altLang="en-US" dirty="0" smtClean="0"/>
              <a:t>微处理器开始</a:t>
            </a:r>
            <a:r>
              <a:rPr lang="zh-CN" altLang="en-US" dirty="0"/>
              <a:t>，</a:t>
            </a:r>
            <a:r>
              <a:rPr lang="zh-CN" altLang="en-US" dirty="0" smtClean="0"/>
              <a:t>当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在保护</a:t>
            </a:r>
            <a:r>
              <a:rPr lang="zh-CN" altLang="en-US" dirty="0"/>
              <a:t>模式</a:t>
            </a:r>
            <a:r>
              <a:rPr lang="zh-CN" altLang="en-US" dirty="0" smtClean="0"/>
              <a:t>下</a:t>
            </a:r>
            <a:r>
              <a:rPr lang="zh-CN" altLang="en-US" dirty="0"/>
              <a:t>操作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特</a:t>
            </a:r>
            <a:r>
              <a:rPr lang="zh-CN" altLang="en-US" dirty="0"/>
              <a:t>仅信息被添加</a:t>
            </a:r>
            <a:r>
              <a:rPr lang="zh-CN" altLang="en-US" dirty="0" smtClean="0"/>
              <a:t>到</a:t>
            </a:r>
            <a:r>
              <a:rPr lang="en-US" altLang="zh-CN" dirty="0" smtClean="0">
                <a:solidFill>
                  <a:srgbClr val="0000CC"/>
                </a:solidFill>
              </a:rPr>
              <a:t>TSS </a:t>
            </a:r>
            <a:r>
              <a:rPr lang="zh-CN" altLang="en-US" dirty="0" smtClean="0">
                <a:solidFill>
                  <a:srgbClr val="0000CC"/>
                </a:solidFill>
              </a:rPr>
              <a:t>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注意：这使得</a:t>
            </a:r>
            <a:r>
              <a:rPr lang="en-US" altLang="zh-CN" dirty="0"/>
              <a:t>I/O</a:t>
            </a:r>
            <a:r>
              <a:rPr lang="zh-CN" altLang="en-US" dirty="0" smtClean="0"/>
              <a:t>瑞</a:t>
            </a:r>
            <a:r>
              <a:rPr lang="zh-CN" altLang="en-US" dirty="0"/>
              <a:t>口</a:t>
            </a: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0000CC"/>
                </a:solidFill>
              </a:rPr>
              <a:t>有</a:t>
            </a:r>
            <a:r>
              <a:rPr lang="zh-CN" altLang="en-US" dirty="0">
                <a:solidFill>
                  <a:srgbClr val="0000CC"/>
                </a:solidFill>
              </a:rPr>
              <a:t>选择地禁止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如果</a:t>
            </a:r>
            <a:r>
              <a:rPr lang="zh-CN" altLang="en-US" dirty="0"/>
              <a:t>一个锁定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</a:t>
            </a:r>
            <a:r>
              <a:rPr lang="zh-CN" altLang="en-US" dirty="0"/>
              <a:t>被</a:t>
            </a:r>
            <a:r>
              <a:rPr lang="zh-CN" altLang="en-US" dirty="0" smtClean="0"/>
              <a:t>访问，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就产生一个</a:t>
            </a:r>
            <a:r>
              <a:rPr lang="en-US" altLang="zh-CN" dirty="0" smtClean="0"/>
              <a:t>13</a:t>
            </a:r>
            <a:r>
              <a:rPr lang="zh-CN" altLang="en-US" dirty="0" smtClean="0"/>
              <a:t>号中断</a:t>
            </a:r>
            <a:r>
              <a:rPr lang="zh-CN" altLang="en-US" dirty="0"/>
              <a:t>来</a:t>
            </a:r>
            <a:r>
              <a:rPr lang="zh-CN" altLang="en-US" dirty="0" smtClean="0"/>
              <a:t>指示</a:t>
            </a:r>
            <a:r>
              <a:rPr lang="en-US" altLang="zh-CN" dirty="0"/>
              <a:t>I/O</a:t>
            </a:r>
            <a:r>
              <a:rPr lang="zh-CN" altLang="en-US" dirty="0" smtClean="0"/>
              <a:t>特权</a:t>
            </a:r>
            <a:r>
              <a:rPr lang="zh-CN" altLang="en-US" dirty="0"/>
              <a:t>冲突。</a:t>
            </a:r>
          </a:p>
        </p:txBody>
      </p:sp>
    </p:spTree>
    <p:extLst>
      <p:ext uri="{BB962C8B-B14F-4D97-AF65-F5344CB8AC3E}">
        <p14:creationId xmlns:p14="http://schemas.microsoft.com/office/powerpoint/2010/main" val="3996849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12167"/>
          </a:xfrm>
        </p:spPr>
        <p:txBody>
          <a:bodyPr/>
          <a:lstStyle/>
          <a:p>
            <a:r>
              <a:rPr lang="zh-CN" altLang="en-US" sz="2400" dirty="0"/>
              <a:t>基本的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>
                <a:solidFill>
                  <a:srgbClr val="0000CC"/>
                </a:solidFill>
              </a:rPr>
              <a:t>非流水线</a:t>
            </a:r>
            <a:r>
              <a:rPr lang="zh-CN" altLang="en-US" sz="2400" dirty="0" smtClean="0"/>
              <a:t>存储周期包括两</a:t>
            </a:r>
            <a:r>
              <a:rPr lang="zh-CN" altLang="en-US" sz="2400" dirty="0"/>
              <a:t>个时钟周期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例，如果存储器速度足够快，</a:t>
            </a:r>
            <a:r>
              <a:rPr lang="en-US" altLang="zh-CN" sz="2400" dirty="0" smtClean="0"/>
              <a:t>66MHz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每秒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>3300</a:t>
            </a:r>
            <a:r>
              <a:rPr lang="zh-CN" altLang="en-US" sz="2400" dirty="0" smtClean="0"/>
              <a:t>万次存储器传送。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44816" cy="427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151024" y="3284984"/>
            <a:ext cx="2119296" cy="3412431"/>
            <a:chOff x="2151024" y="3328937"/>
            <a:chExt cx="2119296" cy="3196407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2151024" y="3328937"/>
              <a:ext cx="0" cy="319640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70320" y="3328937"/>
              <a:ext cx="0" cy="319640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7445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>
                <a:solidFill>
                  <a:srgbClr val="0000CC"/>
                </a:solidFill>
              </a:rPr>
              <a:t>ADS</a:t>
            </a:r>
            <a:r>
              <a:rPr lang="en-US" altLang="zh-CN" dirty="0">
                <a:solidFill>
                  <a:srgbClr val="0000CC"/>
                </a:solidFill>
              </a:rPr>
              <a:t>#</a:t>
            </a:r>
            <a:r>
              <a:rPr lang="zh-CN" altLang="en-US" dirty="0" smtClean="0"/>
              <a:t>在时钟</a:t>
            </a:r>
            <a:r>
              <a:rPr lang="zh-CN" altLang="en-US" dirty="0"/>
              <a:t>周期的上升</a:t>
            </a:r>
            <a:r>
              <a:rPr lang="zh-CN" altLang="en-US" dirty="0" smtClean="0"/>
              <a:t>沿（</a:t>
            </a:r>
            <a:r>
              <a:rPr lang="en-US" altLang="zh-CN" dirty="0" smtClean="0"/>
              <a:t>T1</a:t>
            </a:r>
            <a:r>
              <a:rPr lang="zh-CN" altLang="en-US" dirty="0" smtClean="0"/>
              <a:t>末端</a:t>
            </a:r>
            <a:r>
              <a:rPr lang="zh-CN" altLang="en-US" dirty="0"/>
              <a:t>）</a:t>
            </a:r>
            <a:r>
              <a:rPr lang="zh-CN" altLang="en-US" dirty="0" smtClean="0"/>
              <a:t>为逻辑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信号有效；必须</a:t>
            </a:r>
            <a:r>
              <a:rPr lang="zh-CN" altLang="en-US" dirty="0"/>
              <a:t>用该</a:t>
            </a:r>
            <a:r>
              <a:rPr lang="zh-CN" altLang="en-US" dirty="0" smtClean="0"/>
              <a:t>时钟确定</a:t>
            </a:r>
            <a:r>
              <a:rPr lang="zh-CN" altLang="en-US" dirty="0"/>
              <a:t>是读周期还是写周期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周期，微处理器发出</a:t>
            </a:r>
            <a:r>
              <a:rPr lang="en-US" altLang="zh-CN" dirty="0" smtClean="0">
                <a:solidFill>
                  <a:srgbClr val="0000CC"/>
                </a:solidFill>
              </a:rPr>
              <a:t>ADS# 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W/R#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zh-CN" altLang="en-US" dirty="0">
                <a:solidFill>
                  <a:srgbClr val="0000CC"/>
                </a:solidFill>
              </a:rPr>
              <a:t>地址和</a:t>
            </a:r>
            <a:r>
              <a:rPr lang="en-US" altLang="zh-CN" dirty="0" smtClean="0">
                <a:solidFill>
                  <a:srgbClr val="0000CC"/>
                </a:solidFill>
              </a:rPr>
              <a:t>M/IO#</a:t>
            </a:r>
            <a:r>
              <a:rPr lang="zh-CN" altLang="en-US" dirty="0"/>
              <a:t>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确定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信号，并</a:t>
            </a:r>
            <a:r>
              <a:rPr lang="zh-CN" altLang="en-US" dirty="0"/>
              <a:t>产生正确的</a:t>
            </a:r>
            <a:r>
              <a:rPr lang="en-US" altLang="zh-CN" dirty="0" smtClean="0"/>
              <a:t>MRDC#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MWTC#</a:t>
            </a:r>
            <a:r>
              <a:rPr lang="zh-CN" altLang="en-US" dirty="0" smtClean="0"/>
              <a:t>信号</a:t>
            </a:r>
            <a:r>
              <a:rPr lang="zh-CN" altLang="en-US" dirty="0"/>
              <a:t>，我们</a:t>
            </a:r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0000CC"/>
                </a:solidFill>
              </a:rPr>
              <a:t>触发器</a:t>
            </a:r>
            <a:r>
              <a:rPr lang="zh-CN" altLang="en-US" dirty="0" smtClean="0"/>
              <a:t>来产生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信号，</a:t>
            </a:r>
            <a:r>
              <a:rPr lang="zh-CN" altLang="en-US" dirty="0"/>
              <a:t>然后使用</a:t>
            </a:r>
            <a:r>
              <a:rPr lang="zh-CN" altLang="en-US" dirty="0">
                <a:solidFill>
                  <a:srgbClr val="0000CC"/>
                </a:solidFill>
              </a:rPr>
              <a:t>二选一的多</a:t>
            </a:r>
            <a:r>
              <a:rPr lang="zh-CN" altLang="en-US" dirty="0" smtClean="0">
                <a:solidFill>
                  <a:srgbClr val="0000CC"/>
                </a:solidFill>
              </a:rPr>
              <a:t>路器</a:t>
            </a:r>
            <a:r>
              <a:rPr lang="zh-CN" altLang="en-US" dirty="0" smtClean="0"/>
              <a:t>来</a:t>
            </a:r>
            <a:r>
              <a:rPr lang="zh-CN" altLang="en-US" dirty="0"/>
              <a:t>产生存储器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控制信号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zh-CN" altLang="en-US" dirty="0"/>
              <a:t>用于产生存储器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控制信号的</a:t>
            </a:r>
            <a:r>
              <a:rPr lang="zh-CN" altLang="en-US" dirty="0"/>
              <a:t>电路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74819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>
            <a:off x="4716016" y="4437112"/>
            <a:ext cx="2016224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796136" y="4748997"/>
            <a:ext cx="864096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088647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周期，数据总线</a:t>
            </a:r>
            <a:r>
              <a:rPr lang="zh-CN" altLang="en-US" sz="2400" dirty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末端时钟</a:t>
            </a:r>
            <a:r>
              <a:rPr lang="zh-CN" altLang="en-US" sz="2400" dirty="0"/>
              <a:t>上升沿被同步</a:t>
            </a:r>
            <a:r>
              <a:rPr lang="zh-CN" altLang="en-US" sz="2400" dirty="0" smtClean="0"/>
              <a:t>采样。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时钟</a:t>
            </a:r>
            <a:r>
              <a:rPr lang="zh-CN" altLang="en-US" sz="2400" dirty="0"/>
              <a:t>之前的建立时间是</a:t>
            </a:r>
            <a:r>
              <a:rPr lang="en-US" altLang="zh-CN" sz="2400" dirty="0"/>
              <a:t>3 .</a:t>
            </a:r>
            <a:r>
              <a:rPr lang="en-US" altLang="zh-CN" sz="2400" dirty="0" smtClean="0"/>
              <a:t>8ns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在时钟后</a:t>
            </a:r>
            <a:r>
              <a:rPr lang="zh-CN" altLang="en-US" sz="2400" dirty="0"/>
              <a:t>的保持时间是</a:t>
            </a:r>
            <a:r>
              <a:rPr lang="en-US" altLang="zh-CN" sz="2400" dirty="0" smtClean="0"/>
              <a:t>2.0ns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</a:t>
            </a:r>
            <a:r>
              <a:rPr lang="zh-CN" altLang="en-US" sz="2400" dirty="0"/>
              <a:t>意味着在此时钟边缘有</a:t>
            </a:r>
            <a:r>
              <a:rPr lang="en-US" altLang="zh-CN" sz="2400" dirty="0" smtClean="0">
                <a:solidFill>
                  <a:srgbClr val="0000CC"/>
                </a:solidFill>
              </a:rPr>
              <a:t>5.8ns</a:t>
            </a:r>
            <a:r>
              <a:rPr lang="zh-CN" altLang="en-US" sz="2400" dirty="0" smtClean="0">
                <a:solidFill>
                  <a:srgbClr val="0000CC"/>
                </a:solidFill>
              </a:rPr>
              <a:t>的数据窗口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开始后最多</a:t>
            </a:r>
            <a:r>
              <a:rPr lang="en-US" altLang="zh-CN" sz="2400" dirty="0" smtClean="0">
                <a:solidFill>
                  <a:srgbClr val="0000CC"/>
                </a:solidFill>
              </a:rPr>
              <a:t>8ns</a:t>
            </a:r>
            <a:r>
              <a:rPr lang="zh-CN" altLang="en-US" sz="2400" dirty="0" smtClean="0"/>
              <a:t>后地址信号出现。</a:t>
            </a:r>
            <a:endParaRPr lang="en-US" altLang="zh-CN" sz="2400" dirty="0" smtClean="0"/>
          </a:p>
          <a:p>
            <a:r>
              <a:rPr lang="zh-CN" altLang="en-US" sz="2400" dirty="0" smtClean="0"/>
              <a:t>这就是说，</a:t>
            </a:r>
            <a:r>
              <a:rPr lang="en-US" altLang="zh-CN" sz="2400" dirty="0" smtClean="0"/>
              <a:t>66MHz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的访问时间为</a:t>
            </a:r>
            <a:r>
              <a:rPr lang="en-US" altLang="zh-CN" sz="2400" dirty="0" smtClean="0">
                <a:solidFill>
                  <a:srgbClr val="0000CC"/>
                </a:solidFill>
              </a:rPr>
              <a:t>30.3ns</a:t>
            </a:r>
            <a:r>
              <a:rPr lang="zh-CN" altLang="en-US" sz="2400" dirty="0" smtClean="0"/>
              <a:t>（两</a:t>
            </a:r>
            <a:r>
              <a:rPr lang="zh-CN" altLang="en-US" sz="2400" dirty="0"/>
              <a:t>个时钟</a:t>
            </a:r>
            <a:r>
              <a:rPr lang="zh-CN" altLang="en-US" sz="2400" dirty="0" smtClean="0"/>
              <a:t>周期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减去</a:t>
            </a:r>
            <a:r>
              <a:rPr lang="en-US" altLang="zh-CN" sz="2400" dirty="0" smtClean="0">
                <a:solidFill>
                  <a:srgbClr val="0000CC"/>
                </a:solidFill>
              </a:rPr>
              <a:t>8.0ns</a:t>
            </a:r>
            <a:r>
              <a:rPr lang="zh-CN" altLang="en-US" sz="2400" dirty="0" smtClean="0"/>
              <a:t>的地址延迟再</a:t>
            </a:r>
            <a:r>
              <a:rPr lang="zh-CN" altLang="en-US" sz="2400" dirty="0"/>
              <a:t>减去</a:t>
            </a:r>
            <a:r>
              <a:rPr lang="en-US" altLang="zh-CN" sz="2400" dirty="0" smtClean="0">
                <a:solidFill>
                  <a:srgbClr val="0000CC"/>
                </a:solidFill>
              </a:rPr>
              <a:t>3.8ns</a:t>
            </a:r>
            <a:r>
              <a:rPr lang="zh-CN" altLang="en-US" sz="2400" dirty="0" smtClean="0"/>
              <a:t>的数据准备</a:t>
            </a:r>
            <a:r>
              <a:rPr lang="zh-CN" altLang="en-US" sz="2400" dirty="0"/>
              <a:t>时间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</a:t>
            </a:r>
            <a:r>
              <a:rPr lang="zh-CN" altLang="en-US" sz="2400" dirty="0"/>
              <a:t>等待状态的存储器访问时间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30.3-8.0-3.8=18.5ns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这个时间</a:t>
            </a:r>
            <a:r>
              <a:rPr lang="zh-CN" altLang="en-US" sz="2400" dirty="0"/>
              <a:t>对于访问</a:t>
            </a:r>
            <a:r>
              <a:rPr lang="en-US" altLang="zh-CN" sz="2400" dirty="0" smtClean="0">
                <a:solidFill>
                  <a:srgbClr val="0000CC"/>
                </a:solidFill>
              </a:rPr>
              <a:t>SRAM</a:t>
            </a:r>
            <a:r>
              <a:rPr lang="zh-CN" altLang="en-US" sz="2400" dirty="0" smtClean="0"/>
              <a:t>足够了。</a:t>
            </a:r>
            <a:r>
              <a:rPr lang="en-US" altLang="zh-CN" sz="2400" dirty="0" smtClean="0"/>
              <a:t>SRAM</a:t>
            </a:r>
            <a:r>
              <a:rPr lang="zh-CN" altLang="en-US" sz="2400" dirty="0" smtClean="0"/>
              <a:t>通常</a:t>
            </a:r>
            <a:r>
              <a:rPr lang="zh-CN" altLang="en-US" sz="2400" dirty="0"/>
              <a:t>用在外部的二级高速级存中。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但</a:t>
            </a:r>
            <a:r>
              <a:rPr lang="zh-CN" altLang="en-US" sz="2400" dirty="0"/>
              <a:t>如果不在时序</a:t>
            </a:r>
            <a:r>
              <a:rPr lang="zh-CN" altLang="en-US" sz="2400" dirty="0" smtClean="0"/>
              <a:t>中插入</a:t>
            </a:r>
            <a:r>
              <a:rPr lang="zh-CN" altLang="en-US" sz="2400" dirty="0"/>
              <a:t>等待状态，这么短的时间对于</a:t>
            </a:r>
            <a:r>
              <a:rPr lang="zh-CN" altLang="en-US" sz="2400" dirty="0" smtClean="0"/>
              <a:t>任何</a:t>
            </a:r>
            <a:r>
              <a:rPr lang="en-US" altLang="zh-CN" sz="2400" dirty="0" smtClean="0">
                <a:solidFill>
                  <a:srgbClr val="0000CC"/>
                </a:solidFill>
              </a:rPr>
              <a:t>DRAM</a:t>
            </a:r>
            <a:r>
              <a:rPr lang="zh-CN" altLang="en-US" sz="2400" dirty="0" smtClean="0"/>
              <a:t>都是不够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2088232"/>
          </a:xfrm>
        </p:spPr>
        <p:txBody>
          <a:bodyPr/>
          <a:lstStyle/>
          <a:p>
            <a:r>
              <a:rPr lang="zh-CN" altLang="en-US" sz="2400" dirty="0" smtClean="0"/>
              <a:t>通过控制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BRDY#</a:t>
            </a:r>
            <a:r>
              <a:rPr lang="zh-CN" altLang="en-US" sz="2400" dirty="0" smtClean="0"/>
              <a:t>输入信号可以插入</a:t>
            </a:r>
            <a:r>
              <a:rPr lang="zh-CN" altLang="en-US" sz="2400" dirty="0"/>
              <a:t>等待</a:t>
            </a:r>
            <a:r>
              <a:rPr lang="zh-CN" altLang="en-US" sz="2400" dirty="0" smtClean="0"/>
              <a:t>状态。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结束之前，</a:t>
            </a:r>
            <a:r>
              <a:rPr lang="en-US" altLang="zh-CN" sz="2400" dirty="0" smtClean="0"/>
              <a:t>BRDY#</a:t>
            </a:r>
            <a:r>
              <a:rPr lang="zh-CN" altLang="en-US" sz="2400" dirty="0" smtClean="0"/>
              <a:t>信号</a:t>
            </a:r>
            <a:r>
              <a:rPr lang="zh-CN" altLang="en-US" sz="2400" dirty="0"/>
              <a:t>必须</a:t>
            </a:r>
            <a:r>
              <a:rPr lang="zh-CN" altLang="en-US" sz="2400" dirty="0" smtClean="0"/>
              <a:t>变为逻辑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。否则，多余的</a:t>
            </a:r>
            <a:r>
              <a:rPr lang="en-US" altLang="zh-CN" sz="2400" dirty="0"/>
              <a:t>T2</a:t>
            </a:r>
            <a:r>
              <a:rPr lang="zh-CN" altLang="en-US" sz="2400" dirty="0" smtClean="0"/>
              <a:t>状态</a:t>
            </a:r>
            <a:r>
              <a:rPr lang="zh-CN" altLang="en-US" sz="2400" dirty="0"/>
              <a:t>就会插入到时序</a:t>
            </a:r>
            <a:r>
              <a:rPr lang="zh-CN" altLang="en-US" sz="2400" dirty="0" smtClean="0"/>
              <a:t>中。</a:t>
            </a:r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zh-CN" altLang="en-US" sz="2400" dirty="0" smtClean="0"/>
              <a:t>插入</a:t>
            </a:r>
            <a:r>
              <a:rPr lang="en-US" altLang="zh-CN" sz="2400" dirty="0" smtClean="0"/>
              <a:t>4 </a:t>
            </a:r>
            <a:r>
              <a:rPr lang="zh-CN" altLang="en-US" sz="2400" dirty="0" smtClean="0"/>
              <a:t>个等待状态，访问时间为</a:t>
            </a:r>
            <a:r>
              <a:rPr lang="en-US" altLang="zh-CN" sz="2400" dirty="0" smtClean="0"/>
              <a:t>79.5ns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时序图。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707694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442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向时序</a:t>
            </a:r>
            <a:r>
              <a:rPr lang="zh-CN" altLang="en-US" dirty="0" smtClean="0"/>
              <a:t>中插入等待</a:t>
            </a:r>
            <a:r>
              <a:rPr lang="zh-CN" altLang="en-US" dirty="0"/>
              <a:t>状态</a:t>
            </a:r>
            <a:r>
              <a:rPr lang="zh-CN" altLang="en-US" dirty="0" smtClean="0"/>
              <a:t>的结果是延长了时序</a:t>
            </a:r>
            <a:r>
              <a:rPr lang="zh-CN" altLang="en-US" dirty="0"/>
              <a:t>，以便存储器有较多的时间访问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在所示</a:t>
            </a:r>
            <a:r>
              <a:rPr lang="zh-CN" altLang="en-US" dirty="0"/>
              <a:t>的时序中，</a:t>
            </a:r>
            <a:r>
              <a:rPr lang="zh-CN" altLang="en-US" dirty="0" smtClean="0"/>
              <a:t>访问时间被</a:t>
            </a:r>
            <a:r>
              <a:rPr lang="zh-CN" altLang="en-US" dirty="0"/>
              <a:t>延长</a:t>
            </a:r>
            <a:r>
              <a:rPr lang="zh-CN" altLang="en-US" dirty="0" smtClean="0"/>
              <a:t>到可以</a:t>
            </a:r>
            <a:r>
              <a:rPr lang="zh-CN" altLang="en-US" dirty="0"/>
              <a:t>使用标准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60ns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DRAM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dirty="0"/>
              <a:t>：</a:t>
            </a:r>
            <a:r>
              <a:rPr lang="zh-CN" altLang="en-US" dirty="0" smtClean="0"/>
              <a:t>这</a:t>
            </a:r>
            <a:r>
              <a:rPr lang="zh-CN" altLang="en-US" dirty="0"/>
              <a:t>需要加入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>
                <a:solidFill>
                  <a:srgbClr val="0000CC"/>
                </a:solidFill>
              </a:rPr>
              <a:t>15.2ns</a:t>
            </a:r>
            <a:r>
              <a:rPr lang="zh-CN" altLang="en-US" dirty="0" smtClean="0"/>
              <a:t>（一</a:t>
            </a:r>
            <a:r>
              <a:rPr lang="zh-CN" altLang="en-US" dirty="0"/>
              <a:t>个</a:t>
            </a:r>
            <a:r>
              <a:rPr lang="zh-CN" altLang="en-US" dirty="0" smtClean="0"/>
              <a:t>时钟周期）的</a:t>
            </a:r>
            <a:r>
              <a:rPr lang="zh-CN" altLang="en-US" dirty="0"/>
              <a:t>等待</a:t>
            </a:r>
            <a:r>
              <a:rPr lang="zh-CN" altLang="en-US" dirty="0" smtClean="0"/>
              <a:t>状态，从而将</a:t>
            </a:r>
            <a:r>
              <a:rPr lang="zh-CN" altLang="en-US" dirty="0"/>
              <a:t>访问时间</a:t>
            </a:r>
            <a:r>
              <a:rPr lang="zh-CN" altLang="en-US" dirty="0" smtClean="0"/>
              <a:t>延长至</a:t>
            </a:r>
            <a:r>
              <a:rPr lang="en-US" altLang="zh-CN" dirty="0"/>
              <a:t>79. </a:t>
            </a:r>
            <a:r>
              <a:rPr lang="en-US" altLang="zh-CN" dirty="0" smtClean="0"/>
              <a:t>5ns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段时间对于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和</a:t>
            </a:r>
            <a:r>
              <a:rPr lang="zh-CN" altLang="en-US" dirty="0"/>
              <a:t>译码器的工作都足够了。</a:t>
            </a:r>
          </a:p>
        </p:txBody>
      </p:sp>
    </p:spTree>
    <p:extLst>
      <p:ext uri="{BB962C8B-B14F-4D97-AF65-F5344CB8AC3E}">
        <p14:creationId xmlns:p14="http://schemas.microsoft.com/office/powerpoint/2010/main" val="2282639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0"/>
          </a:xfrm>
        </p:spPr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微处理器有两个版本</a:t>
            </a:r>
          </a:p>
          <a:p>
            <a:pPr lvl="1"/>
            <a:r>
              <a:rPr lang="zh-CN" altLang="en-US" dirty="0"/>
              <a:t>称为</a:t>
            </a:r>
            <a:r>
              <a:rPr lang="en-US" altLang="zh-CN" dirty="0">
                <a:solidFill>
                  <a:srgbClr val="0000CC"/>
                </a:solidFill>
              </a:rPr>
              <a:t>Pentium </a:t>
            </a:r>
            <a:r>
              <a:rPr lang="en-US" altLang="zh-CN" dirty="0" err="1">
                <a:solidFill>
                  <a:srgbClr val="0000CC"/>
                </a:solidFill>
              </a:rPr>
              <a:t>OverDrive</a:t>
            </a:r>
            <a:r>
              <a:rPr lang="zh-CN" altLang="en-US" dirty="0"/>
              <a:t>的</a:t>
            </a:r>
            <a:r>
              <a:rPr lang="en-US" altLang="zh-CN" dirty="0"/>
              <a:t>P24T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数据总线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</a:t>
            </a:r>
            <a:r>
              <a:rPr lang="zh-CN" altLang="en-US" dirty="0"/>
              <a:t>兼容</a:t>
            </a:r>
            <a:r>
              <a:rPr lang="en-US" altLang="zh-CN" dirty="0"/>
              <a:t>80486</a:t>
            </a:r>
            <a:r>
              <a:rPr lang="zh-CN" altLang="en-US" dirty="0"/>
              <a:t>机器（</a:t>
            </a:r>
            <a:r>
              <a:rPr lang="en-US" altLang="zh-CN" dirty="0"/>
              <a:t>P24T</a:t>
            </a:r>
            <a:r>
              <a:rPr lang="zh-CN" altLang="en-US" dirty="0"/>
              <a:t>插座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当作</a:t>
            </a:r>
            <a:r>
              <a:rPr lang="zh-CN" altLang="en-US" dirty="0"/>
              <a:t>老旧</a:t>
            </a:r>
            <a:r>
              <a:rPr lang="en-US" altLang="zh-CN" dirty="0"/>
              <a:t>486</a:t>
            </a:r>
            <a:r>
              <a:rPr lang="zh-CN" altLang="en-US" dirty="0"/>
              <a:t>等级电脑的升级选项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全</a:t>
            </a:r>
            <a:r>
              <a:rPr lang="zh-CN" altLang="en-US" dirty="0"/>
              <a:t>功能型</a:t>
            </a:r>
            <a:r>
              <a:rPr lang="en-US" altLang="zh-CN" dirty="0" smtClean="0">
                <a:solidFill>
                  <a:srgbClr val="0000CC"/>
                </a:solidFill>
              </a:rPr>
              <a:t>Pentium</a:t>
            </a:r>
          </a:p>
          <a:p>
            <a:pPr lvl="2"/>
            <a:r>
              <a:rPr lang="en-US" altLang="zh-CN" dirty="0" smtClean="0"/>
              <a:t>64</a:t>
            </a:r>
            <a:r>
              <a:rPr lang="zh-CN" altLang="en-US" dirty="0" smtClean="0"/>
              <a:t>位数据总线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C00CC"/>
                </a:solidFill>
              </a:rPr>
              <a:t>本章讲解</a:t>
            </a:r>
            <a:endParaRPr lang="en-US" altLang="zh-CN" dirty="0">
              <a:solidFill>
                <a:srgbClr val="CC00CC"/>
              </a:solidFill>
            </a:endParaRPr>
          </a:p>
        </p:txBody>
      </p:sp>
      <p:pic>
        <p:nvPicPr>
          <p:cNvPr id="1026" name="Picture 2" descr="http://upload.wikimedia.org/wikipedia/commons/thumb/3/35/Pentium-mmx1.jpg/240px-Pentium-mmx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65104"/>
            <a:ext cx="284866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t11.baidu.com/it/u=1752908788,2166826698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62567"/>
            <a:ext cx="25241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42" y="1628800"/>
            <a:ext cx="20859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603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84176"/>
          </a:xfrm>
        </p:spPr>
        <p:txBody>
          <a:bodyPr/>
          <a:lstStyle/>
          <a:p>
            <a:r>
              <a:rPr lang="en-US" altLang="zh-CN" dirty="0" smtClean="0"/>
              <a:t>BRDY#</a:t>
            </a:r>
            <a:r>
              <a:rPr lang="zh-CN" altLang="en-US" dirty="0" smtClean="0"/>
              <a:t>是由系统时钟产生</a:t>
            </a:r>
            <a:r>
              <a:rPr lang="zh-CN" altLang="en-US" dirty="0"/>
              <a:t>的</a:t>
            </a:r>
            <a:r>
              <a:rPr lang="zh-CN" altLang="en-US" dirty="0" smtClean="0"/>
              <a:t>同步信号。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通过延迟</a:t>
            </a:r>
            <a:r>
              <a:rPr lang="en-US" altLang="zh-CN" dirty="0"/>
              <a:t>ADS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个等待</a:t>
            </a:r>
            <a:r>
              <a:rPr lang="zh-CN" altLang="en-US" dirty="0"/>
              <a:t>状态的电路。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493"/>
            <a:ext cx="6346458" cy="405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65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猝发周期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读写存储器</a:t>
            </a:r>
            <a:r>
              <a:rPr lang="zh-CN" altLang="en-US" dirty="0"/>
              <a:t>数据</a:t>
            </a:r>
            <a:r>
              <a:rPr lang="zh-CN" altLang="en-US" dirty="0" smtClean="0"/>
              <a:t>的更有效方法是使用猝发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</a:rPr>
              <a:t>Burst</a:t>
            </a:r>
            <a:r>
              <a:rPr lang="zh-CN" altLang="en-US" dirty="0" smtClean="0">
                <a:solidFill>
                  <a:srgbClr val="0000CC"/>
                </a:solidFill>
              </a:rPr>
              <a:t>）周期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Pentium</a:t>
            </a:r>
            <a:r>
              <a:rPr lang="zh-CN" altLang="en-US" dirty="0" smtClean="0"/>
              <a:t>在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猝发</a:t>
            </a:r>
            <a:r>
              <a:rPr lang="zh-CN" altLang="en-US" dirty="0" smtClean="0"/>
              <a:t>周期里的</a:t>
            </a:r>
            <a:r>
              <a:rPr lang="en-US" altLang="zh-CN" dirty="0"/>
              <a:t>5 </a:t>
            </a:r>
            <a:r>
              <a:rPr lang="zh-CN" altLang="en-US" dirty="0"/>
              <a:t>个时钟</a:t>
            </a:r>
            <a:r>
              <a:rPr lang="zh-CN" altLang="en-US" dirty="0" smtClean="0"/>
              <a:t>周期中</a:t>
            </a:r>
            <a:r>
              <a:rPr lang="zh-CN" altLang="en-US" dirty="0"/>
              <a:t>可传送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等待状态</a:t>
            </a:r>
            <a:r>
              <a:rPr lang="zh-CN" altLang="en-US" dirty="0" smtClean="0"/>
              <a:t>的</a:t>
            </a:r>
            <a:r>
              <a:rPr lang="zh-CN" altLang="en-US" dirty="0"/>
              <a:t>猝发</a:t>
            </a:r>
            <a:r>
              <a:rPr lang="zh-CN" altLang="en-US" dirty="0" smtClean="0"/>
              <a:t>周期，需要存储系统每</a:t>
            </a:r>
            <a:r>
              <a:rPr lang="en-US" altLang="zh-CN" dirty="0" smtClean="0"/>
              <a:t>15.2ns</a:t>
            </a:r>
            <a:r>
              <a:rPr lang="zh-CN" altLang="en-US" dirty="0" smtClean="0"/>
              <a:t>传送送</a:t>
            </a:r>
            <a:r>
              <a:rPr lang="zh-CN" altLang="en-US" dirty="0"/>
              <a:t>一</a:t>
            </a:r>
            <a:r>
              <a:rPr lang="zh-CN" altLang="en-US" dirty="0" smtClean="0"/>
              <a:t>个数据。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0000CC"/>
                </a:solidFill>
              </a:rPr>
              <a:t>二</a:t>
            </a:r>
            <a:r>
              <a:rPr lang="zh-CN" altLang="en-US" dirty="0" smtClean="0">
                <a:solidFill>
                  <a:srgbClr val="0000CC"/>
                </a:solidFill>
              </a:rPr>
              <a:t>级高速缓存</a:t>
            </a:r>
            <a:r>
              <a:rPr lang="zh-CN" altLang="en-US" dirty="0" smtClean="0"/>
              <a:t>，获得</a:t>
            </a:r>
            <a:r>
              <a:rPr lang="zh-CN" altLang="en-US" dirty="0"/>
              <a:t>这个</a:t>
            </a:r>
            <a:r>
              <a:rPr lang="zh-CN" altLang="en-US" dirty="0" smtClean="0"/>
              <a:t>速度是没有问题的</a:t>
            </a:r>
            <a:r>
              <a:rPr lang="zh-CN" altLang="en-US" dirty="0"/>
              <a:t>，只要</a:t>
            </a:r>
            <a:r>
              <a:rPr lang="zh-CN" altLang="en-US" dirty="0" smtClean="0"/>
              <a:t>从高速缓存读取数据即可。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如果高速缓存中</a:t>
            </a:r>
            <a:r>
              <a:rPr lang="zh-CN" altLang="en-US" dirty="0" smtClean="0">
                <a:solidFill>
                  <a:srgbClr val="CC00CC"/>
                </a:solidFill>
              </a:rPr>
              <a:t>没有</a:t>
            </a:r>
            <a:r>
              <a:rPr lang="zh-CN" altLang="en-US" dirty="0" smtClean="0"/>
              <a:t>包含所需数据，那么就必须</a:t>
            </a:r>
            <a:r>
              <a:rPr lang="zh-CN" altLang="en-US" dirty="0"/>
              <a:t>加入</a:t>
            </a:r>
            <a:r>
              <a:rPr lang="zh-CN" altLang="en-US" dirty="0">
                <a:solidFill>
                  <a:srgbClr val="0000CC"/>
                </a:solidFill>
              </a:rPr>
              <a:t>等待状态</a:t>
            </a:r>
            <a:r>
              <a:rPr lang="zh-CN" altLang="en-US" dirty="0" smtClean="0"/>
              <a:t>，这</a:t>
            </a:r>
            <a:r>
              <a:rPr lang="zh-CN" altLang="en-US" dirty="0"/>
              <a:t>将会降低系统</a:t>
            </a:r>
            <a:r>
              <a:rPr lang="zh-CN" altLang="en-US" dirty="0" smtClean="0"/>
              <a:t>的吞吐量。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猝发周期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微处理器和存储器之间</a:t>
            </a:r>
            <a:r>
              <a:rPr lang="zh-CN" altLang="en-US" dirty="0"/>
              <a:t>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位数据的</a:t>
            </a:r>
            <a:r>
              <a:rPr lang="en-US" altLang="zh-CN" dirty="0" smtClean="0"/>
              <a:t>Pentium</a:t>
            </a:r>
            <a:r>
              <a:rPr lang="zh-CN" altLang="en-US" dirty="0"/>
              <a:t>猝发</a:t>
            </a:r>
            <a:r>
              <a:rPr lang="zh-CN" altLang="en-US" dirty="0" smtClean="0"/>
              <a:t>周期操作。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58931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所谓分支预测是指当</a:t>
            </a:r>
            <a:r>
              <a:rPr lang="en-US" altLang="zh-CN" dirty="0"/>
              <a:t>CPU</a:t>
            </a:r>
            <a:r>
              <a:rPr lang="zh-CN" altLang="en-US" dirty="0"/>
              <a:t>遇到无条件或有条件转移指令、</a:t>
            </a:r>
            <a:r>
              <a:rPr lang="en-US" altLang="zh-CN" dirty="0"/>
              <a:t>CALL</a:t>
            </a:r>
            <a:r>
              <a:rPr lang="zh-CN" altLang="en-US" dirty="0"/>
              <a:t>调用指令、</a:t>
            </a:r>
            <a:r>
              <a:rPr lang="en-US" altLang="zh-CN" dirty="0"/>
              <a:t>RET</a:t>
            </a:r>
            <a:r>
              <a:rPr lang="zh-CN" altLang="en-US" dirty="0"/>
              <a:t>返回指令、</a:t>
            </a:r>
            <a:r>
              <a:rPr lang="en-US" altLang="zh-CN" dirty="0"/>
              <a:t>INT n</a:t>
            </a:r>
            <a:r>
              <a:rPr lang="zh-CN" altLang="en-US" dirty="0"/>
              <a:t>中断调用，以及中断返回指令</a:t>
            </a:r>
            <a:r>
              <a:rPr lang="en-US" altLang="zh-CN" dirty="0"/>
              <a:t>IRET</a:t>
            </a:r>
            <a:r>
              <a:rPr lang="zh-CN" altLang="en-US" dirty="0"/>
              <a:t>等跳转指令时，指令预取单元能够较准确地判断是发生</a:t>
            </a:r>
            <a:r>
              <a:rPr lang="zh-CN" altLang="en-US" dirty="0">
                <a:solidFill>
                  <a:srgbClr val="0000CC"/>
                </a:solidFill>
              </a:rPr>
              <a:t>转移取指</a:t>
            </a:r>
            <a:r>
              <a:rPr lang="zh-CN" altLang="en-US" dirty="0"/>
              <a:t>，还是</a:t>
            </a:r>
            <a:r>
              <a:rPr lang="zh-CN" altLang="en-US" dirty="0">
                <a:solidFill>
                  <a:srgbClr val="0000CC"/>
                </a:solidFill>
              </a:rPr>
              <a:t>依据</a:t>
            </a:r>
            <a:r>
              <a:rPr lang="en-US" altLang="zh-CN" dirty="0">
                <a:solidFill>
                  <a:srgbClr val="0000CC"/>
                </a:solidFill>
              </a:rPr>
              <a:t>EIP</a:t>
            </a:r>
            <a:r>
              <a:rPr lang="zh-CN" altLang="en-US" dirty="0">
                <a:solidFill>
                  <a:srgbClr val="0000CC"/>
                </a:solidFill>
              </a:rPr>
              <a:t>指针顺序往下取指</a:t>
            </a:r>
            <a:r>
              <a:rPr lang="zh-CN" altLang="en-US" dirty="0"/>
              <a:t>。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80486</a:t>
            </a:r>
            <a:r>
              <a:rPr lang="zh-CN" altLang="en-US" dirty="0">
                <a:solidFill>
                  <a:srgbClr val="0000CC"/>
                </a:solidFill>
              </a:rPr>
              <a:t>微处理器</a:t>
            </a:r>
            <a:r>
              <a:rPr lang="zh-CN" altLang="en-US" dirty="0"/>
              <a:t>的指令流水线没有分支预取功能，它</a:t>
            </a:r>
            <a:r>
              <a:rPr lang="zh-CN" altLang="en-US" dirty="0">
                <a:solidFill>
                  <a:srgbClr val="0000CC"/>
                </a:solidFill>
              </a:rPr>
              <a:t>不能将转移指令与其他指令区别</a:t>
            </a:r>
            <a:r>
              <a:rPr lang="zh-CN" altLang="en-US" dirty="0"/>
              <a:t>开来，预取单元只能依据</a:t>
            </a:r>
            <a:r>
              <a:rPr lang="en-US" altLang="zh-CN" dirty="0"/>
              <a:t>IP/EIP</a:t>
            </a:r>
            <a:r>
              <a:rPr lang="zh-CN" altLang="en-US" dirty="0"/>
              <a:t>指针顺序地取出下一条指令的代码送入预取队列，因此取出跳转指令后也总是继续读取下一条指令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810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 smtClean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借助</a:t>
            </a:r>
            <a:r>
              <a:rPr lang="zh-CN" altLang="en-US" dirty="0">
                <a:solidFill>
                  <a:srgbClr val="0000CC"/>
                </a:solidFill>
              </a:rPr>
              <a:t>分支</a:t>
            </a:r>
            <a:r>
              <a:rPr lang="zh-CN" altLang="en-US" dirty="0" smtClean="0">
                <a:solidFill>
                  <a:srgbClr val="0000CC"/>
                </a:solidFill>
              </a:rPr>
              <a:t>目标</a:t>
            </a:r>
            <a:r>
              <a:rPr lang="zh-CN" altLang="en-US" dirty="0">
                <a:solidFill>
                  <a:srgbClr val="0000CC"/>
                </a:solidFill>
              </a:rPr>
              <a:t>缓冲器</a:t>
            </a:r>
            <a:r>
              <a:rPr lang="en-US" altLang="zh-CN" dirty="0"/>
              <a:t>BTB</a:t>
            </a:r>
            <a:r>
              <a:rPr lang="zh-CN" altLang="en-US" dirty="0"/>
              <a:t>（</a:t>
            </a:r>
            <a:r>
              <a:rPr lang="en-US" altLang="zh-CN" dirty="0"/>
              <a:t>branch target buffer</a:t>
            </a:r>
            <a:r>
              <a:rPr lang="zh-CN" altLang="en-US" dirty="0"/>
              <a:t>）等逻辑部件实现了分支转移的动态预测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en-US" altLang="zh-CN" dirty="0" smtClean="0"/>
              <a:t>BTB</a:t>
            </a:r>
            <a:r>
              <a:rPr lang="zh-CN" altLang="en-US" dirty="0"/>
              <a:t>是一个具有</a:t>
            </a:r>
            <a:r>
              <a:rPr lang="en-US" altLang="zh-CN" dirty="0"/>
              <a:t>256</a:t>
            </a:r>
            <a:r>
              <a:rPr lang="zh-CN" altLang="en-US" dirty="0"/>
              <a:t>行的</a:t>
            </a:r>
            <a:r>
              <a:rPr lang="zh-CN" altLang="en-US" dirty="0">
                <a:solidFill>
                  <a:srgbClr val="0000CC"/>
                </a:solidFill>
              </a:rPr>
              <a:t>四路组合相关映射高速</a:t>
            </a:r>
            <a:r>
              <a:rPr lang="en-US" altLang="zh-CN" dirty="0">
                <a:solidFill>
                  <a:srgbClr val="0000CC"/>
                </a:solidFill>
              </a:rPr>
              <a:t>cache</a:t>
            </a:r>
            <a:r>
              <a:rPr lang="zh-CN" altLang="en-US" dirty="0"/>
              <a:t>，以跳转的</a:t>
            </a:r>
            <a:r>
              <a:rPr lang="en-US" altLang="zh-CN" dirty="0"/>
              <a:t>32</a:t>
            </a:r>
            <a:r>
              <a:rPr lang="zh-CN" altLang="en-US" dirty="0"/>
              <a:t>位目标地址、两位历史状态及一位有效状态作为一个</a:t>
            </a:r>
            <a:r>
              <a:rPr lang="en-US" altLang="zh-CN" dirty="0"/>
              <a:t>cache</a:t>
            </a:r>
            <a:r>
              <a:rPr lang="zh-CN" altLang="en-US" dirty="0"/>
              <a:t>存储的内容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被</a:t>
            </a:r>
            <a:r>
              <a:rPr lang="zh-CN" altLang="en-US" dirty="0"/>
              <a:t>预取的指令送入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两条流水线，同时将指令所在的</a:t>
            </a:r>
            <a:r>
              <a:rPr lang="en-US" altLang="zh-CN" dirty="0"/>
              <a:t>EIP</a:t>
            </a:r>
            <a:r>
              <a:rPr lang="zh-CN" altLang="en-US" dirty="0"/>
              <a:t>地址送入</a:t>
            </a:r>
            <a:r>
              <a:rPr lang="en-US" altLang="zh-CN" dirty="0"/>
              <a:t>BTB</a:t>
            </a:r>
            <a:r>
              <a:rPr lang="zh-CN" altLang="en-US" dirty="0"/>
              <a:t>中进行查找比较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如果</a:t>
            </a:r>
            <a:r>
              <a:rPr lang="zh-CN" altLang="en-US" dirty="0"/>
              <a:t>在</a:t>
            </a:r>
            <a:r>
              <a:rPr lang="en-US" altLang="zh-CN" dirty="0"/>
              <a:t>BTB</a:t>
            </a:r>
            <a:r>
              <a:rPr lang="zh-CN" altLang="en-US" dirty="0"/>
              <a:t>中没有这个地址，就不进行预测。倘若在</a:t>
            </a:r>
            <a:r>
              <a:rPr lang="en-US" altLang="zh-CN" dirty="0"/>
              <a:t>BTB</a:t>
            </a:r>
            <a:r>
              <a:rPr lang="zh-CN" altLang="en-US" dirty="0"/>
              <a:t>中找到了该地址，即为命中，那么微处理器就将根据</a:t>
            </a:r>
            <a:r>
              <a:rPr lang="en-US" altLang="zh-CN" dirty="0"/>
              <a:t>BTB</a:t>
            </a:r>
            <a:r>
              <a:rPr lang="zh-CN" altLang="en-US" dirty="0"/>
              <a:t>中对应记录的历史状态来预测当前是否发生跳</a:t>
            </a:r>
            <a:r>
              <a:rPr lang="zh-CN" altLang="en-US" dirty="0" smtClean="0"/>
              <a:t>转。</a:t>
            </a:r>
            <a:endParaRPr lang="en-US" altLang="zh-CN" dirty="0" smtClean="0"/>
          </a:p>
          <a:p>
            <a:pPr eaLnBrk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282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微处理器借助</a:t>
            </a:r>
            <a:r>
              <a:rPr lang="zh-CN" altLang="en-US" dirty="0">
                <a:solidFill>
                  <a:srgbClr val="0000CC"/>
                </a:solidFill>
              </a:rPr>
              <a:t>分支目标缓冲器</a:t>
            </a:r>
            <a:r>
              <a:rPr lang="en-US" altLang="zh-CN" dirty="0"/>
              <a:t>BTB</a:t>
            </a:r>
            <a:r>
              <a:rPr lang="zh-CN" altLang="en-US" dirty="0"/>
              <a:t>（</a:t>
            </a:r>
            <a:r>
              <a:rPr lang="en-US" altLang="zh-CN" dirty="0"/>
              <a:t>branch target buffer</a:t>
            </a:r>
            <a:r>
              <a:rPr lang="zh-CN" altLang="en-US" dirty="0"/>
              <a:t>）等逻辑部件实现了分支转移的动态预测。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这样</a:t>
            </a:r>
            <a:r>
              <a:rPr lang="zh-CN" altLang="en-US" dirty="0"/>
              <a:t>分支预测逻辑就能比较可靠地预测分支走向，指令预测队列就可以预取较多的指令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当执行</a:t>
            </a:r>
            <a:r>
              <a:rPr lang="zh-CN" altLang="en-US" dirty="0" smtClean="0">
                <a:solidFill>
                  <a:srgbClr val="0000CC"/>
                </a:solidFill>
              </a:rPr>
              <a:t>跳转</a:t>
            </a:r>
            <a:r>
              <a:rPr lang="zh-CN" altLang="en-US" dirty="0">
                <a:solidFill>
                  <a:srgbClr val="0000CC"/>
                </a:solidFill>
              </a:rPr>
              <a:t>指令</a:t>
            </a:r>
            <a:r>
              <a:rPr lang="zh-CN" altLang="en-US" dirty="0"/>
              <a:t>时，其跳转的目标地址就将用于更新</a:t>
            </a:r>
            <a:r>
              <a:rPr lang="en-US" altLang="zh-CN" dirty="0"/>
              <a:t>BTB</a:t>
            </a:r>
            <a:r>
              <a:rPr lang="zh-CN" altLang="en-US" dirty="0"/>
              <a:t>中相应的地址记录。</a:t>
            </a:r>
            <a:endParaRPr lang="en-US" altLang="zh-CN" dirty="0"/>
          </a:p>
          <a:p>
            <a:pPr lvl="1"/>
            <a:r>
              <a:rPr lang="en-US" altLang="zh-CN" dirty="0"/>
              <a:t>Pentium</a:t>
            </a:r>
            <a:r>
              <a:rPr lang="zh-CN" altLang="en-US" dirty="0"/>
              <a:t>微处理器的分支转移动态预测功能，使得</a:t>
            </a:r>
            <a:r>
              <a:rPr lang="zh-CN" altLang="en-US" dirty="0">
                <a:solidFill>
                  <a:srgbClr val="0000CC"/>
                </a:solidFill>
              </a:rPr>
              <a:t>主流水线</a:t>
            </a:r>
            <a:r>
              <a:rPr lang="zh-CN" altLang="en-US" dirty="0"/>
              <a:t>不会空闲而且大大加速了程序的执行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692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高速缓存结构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80486</a:t>
            </a:r>
            <a:r>
              <a:rPr lang="zh-CN" altLang="en-US" dirty="0"/>
              <a:t>微处理器片内只有</a:t>
            </a:r>
            <a:r>
              <a:rPr lang="en-US" altLang="zh-CN" dirty="0">
                <a:solidFill>
                  <a:srgbClr val="0000CC"/>
                </a:solidFill>
              </a:rPr>
              <a:t>8KB 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/>
              <a:t>Pentium</a:t>
            </a:r>
            <a:r>
              <a:rPr lang="zh-CN" altLang="en-US" dirty="0"/>
              <a:t>微处理器则有</a:t>
            </a:r>
            <a:r>
              <a:rPr lang="en-US" altLang="zh-CN" dirty="0">
                <a:solidFill>
                  <a:srgbClr val="0000CC"/>
                </a:solidFill>
              </a:rPr>
              <a:t>16KB</a:t>
            </a:r>
            <a:r>
              <a:rPr lang="zh-CN" altLang="en-US" dirty="0"/>
              <a:t>，且将指令</a:t>
            </a:r>
            <a:r>
              <a:rPr lang="en-US" altLang="zh-CN" dirty="0"/>
              <a:t>cache</a:t>
            </a:r>
            <a:r>
              <a:rPr lang="zh-CN" altLang="en-US" dirty="0"/>
              <a:t>与数据</a:t>
            </a:r>
            <a:r>
              <a:rPr lang="en-US" altLang="zh-CN" dirty="0"/>
              <a:t>cache</a:t>
            </a:r>
            <a:r>
              <a:rPr lang="zh-CN" altLang="en-US" dirty="0"/>
              <a:t>完全分开，各为</a:t>
            </a:r>
            <a:r>
              <a:rPr lang="en-US" altLang="zh-CN" dirty="0"/>
              <a:t>8KB</a:t>
            </a:r>
            <a:r>
              <a:rPr lang="zh-CN" altLang="en-US" dirty="0"/>
              <a:t>，这样就完全避免了预取指令与数据两者之间的冲突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Cache</a:t>
            </a:r>
            <a:r>
              <a:rPr lang="zh-CN" altLang="en-US" dirty="0"/>
              <a:t>和数据</a:t>
            </a:r>
            <a:r>
              <a:rPr lang="en-US" altLang="zh-CN" dirty="0"/>
              <a:t>Cache</a:t>
            </a:r>
            <a:r>
              <a:rPr lang="zh-CN" altLang="en-US" dirty="0"/>
              <a:t>分开，可以</a:t>
            </a:r>
            <a:r>
              <a:rPr lang="zh-CN" altLang="en-US" dirty="0">
                <a:solidFill>
                  <a:srgbClr val="0000CC"/>
                </a:solidFill>
              </a:rPr>
              <a:t>避免数据密集的程序很快占满缓存</a:t>
            </a:r>
            <a:r>
              <a:rPr lang="zh-CN" altLang="en-US" dirty="0"/>
              <a:t>，几乎没有空间用于指令缓存。</a:t>
            </a:r>
          </a:p>
          <a:p>
            <a:endParaRPr lang="en-US" altLang="zh-CN" dirty="0"/>
          </a:p>
          <a:p>
            <a:r>
              <a:rPr lang="en-US" altLang="zh-CN" dirty="0" smtClean="0"/>
              <a:t>Pentium CPU</a:t>
            </a:r>
            <a:r>
              <a:rPr lang="zh-CN" altLang="en-US" dirty="0" smtClean="0"/>
              <a:t>中，指令</a:t>
            </a:r>
            <a:r>
              <a:rPr lang="en-US" altLang="zh-CN" dirty="0"/>
              <a:t>cache</a:t>
            </a:r>
            <a:r>
              <a:rPr lang="zh-CN" altLang="en-US" dirty="0"/>
              <a:t>与数据</a:t>
            </a:r>
            <a:r>
              <a:rPr lang="en-US" altLang="zh-CN" dirty="0"/>
              <a:t>cache</a:t>
            </a:r>
            <a:r>
              <a:rPr lang="zh-CN" altLang="en-US" dirty="0"/>
              <a:t>都有各自的</a:t>
            </a:r>
            <a:r>
              <a:rPr lang="zh-CN" altLang="en-US" dirty="0">
                <a:solidFill>
                  <a:srgbClr val="0000CC"/>
                </a:solidFill>
              </a:rPr>
              <a:t>旁路转换</a:t>
            </a:r>
            <a:r>
              <a:rPr lang="zh-CN" altLang="en-US" dirty="0" smtClean="0">
                <a:solidFill>
                  <a:srgbClr val="0000CC"/>
                </a:solidFill>
              </a:rPr>
              <a:t>缓冲器</a:t>
            </a:r>
            <a:r>
              <a:rPr lang="en-US" altLang="zh-CN" dirty="0" smtClean="0">
                <a:solidFill>
                  <a:srgbClr val="0000CC"/>
                </a:solidFill>
              </a:rPr>
              <a:t>TLB</a:t>
            </a:r>
            <a:r>
              <a:rPr lang="zh-CN" altLang="en-US" dirty="0"/>
              <a:t>；</a:t>
            </a:r>
            <a:r>
              <a:rPr lang="zh-CN" altLang="en-US" dirty="0" smtClean="0"/>
              <a:t>存储器管理</a:t>
            </a:r>
            <a:r>
              <a:rPr lang="zh-CN" altLang="en-US" dirty="0"/>
              <a:t>部件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中</a:t>
            </a:r>
            <a:r>
              <a:rPr lang="zh-CN" altLang="en-US" dirty="0"/>
              <a:t>的分页部件就能迅速地将代码或数据的线性地址转换成物理地址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5609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的外部引脚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052736"/>
            <a:ext cx="3384376" cy="5629991"/>
          </a:xfrm>
        </p:spPr>
        <p:txBody>
          <a:bodyPr/>
          <a:lstStyle/>
          <a:p>
            <a:r>
              <a:rPr lang="en-US" altLang="zh-CN" sz="2400" dirty="0" smtClean="0"/>
              <a:t>237</a:t>
            </a:r>
            <a:r>
              <a:rPr lang="zh-CN" altLang="en-US" sz="2400" dirty="0" smtClean="0"/>
              <a:t>个引脚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29</a:t>
            </a:r>
            <a:r>
              <a:rPr lang="zh-CN" altLang="en-US" sz="2400" dirty="0"/>
              <a:t>个地址</a:t>
            </a:r>
            <a:r>
              <a:rPr lang="zh-CN" altLang="en-US" sz="2400" dirty="0" smtClean="0"/>
              <a:t>引脚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64</a:t>
            </a:r>
            <a:r>
              <a:rPr lang="zh-CN" altLang="en-US" sz="2400" dirty="0"/>
              <a:t>个数据</a:t>
            </a:r>
            <a:r>
              <a:rPr lang="zh-CN" altLang="en-US" sz="2400" dirty="0" smtClean="0"/>
              <a:t>引脚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75</a:t>
            </a:r>
            <a:r>
              <a:rPr lang="zh-CN" altLang="en-US" sz="2400" dirty="0"/>
              <a:t>个控制</a:t>
            </a:r>
            <a:r>
              <a:rPr lang="zh-CN" altLang="en-US" sz="2400" dirty="0" smtClean="0"/>
              <a:t>引脚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其它，</a:t>
            </a:r>
            <a:r>
              <a:rPr lang="en-US" altLang="zh-CN" sz="2400" dirty="0" smtClean="0"/>
              <a:t>69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VCC</a:t>
            </a:r>
          </a:p>
          <a:p>
            <a:pPr lvl="2"/>
            <a:r>
              <a:rPr lang="en-US" altLang="zh-CN" sz="2000" dirty="0" smtClean="0"/>
              <a:t>VSS</a:t>
            </a:r>
          </a:p>
          <a:p>
            <a:pPr lvl="2"/>
            <a:r>
              <a:rPr lang="en-US" altLang="zh-CN" sz="2000" dirty="0" smtClean="0"/>
              <a:t>NC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CLK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clock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时钟信号，为</a:t>
            </a:r>
            <a:r>
              <a:rPr lang="en-US" altLang="zh-CN" dirty="0"/>
              <a:t>CPU</a:t>
            </a:r>
            <a:r>
              <a:rPr lang="zh-CN" altLang="en-US" dirty="0"/>
              <a:t>提供基本的定时信号。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75583"/>
            <a:ext cx="1872208" cy="562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782" y="969245"/>
            <a:ext cx="40005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33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</a:t>
            </a:r>
            <a:r>
              <a:rPr lang="zh-CN" altLang="en-US"/>
              <a:t>量</a:t>
            </a:r>
            <a:r>
              <a:rPr lang="zh-CN" altLang="en-US" smtClean="0"/>
              <a:t>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Pentium</a:t>
            </a:r>
            <a:r>
              <a:rPr lang="zh-CN" altLang="en-US" sz="2400" dirty="0" smtClean="0">
                <a:solidFill>
                  <a:srgbClr val="0000CC"/>
                </a:solidFill>
              </a:rPr>
              <a:t>微处理器有</a:t>
            </a:r>
            <a:r>
              <a:rPr lang="en-US" altLang="zh-CN" sz="2400" dirty="0" smtClean="0">
                <a:solidFill>
                  <a:srgbClr val="0000CC"/>
                </a:solidFill>
              </a:rPr>
              <a:t>3</a:t>
            </a:r>
            <a:r>
              <a:rPr lang="zh-CN" altLang="en-US" sz="2400" dirty="0" smtClean="0">
                <a:solidFill>
                  <a:srgbClr val="0000CC"/>
                </a:solidFill>
              </a:rPr>
              <a:t>个执行单元。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400" dirty="0"/>
              <a:t>两</a:t>
            </a:r>
            <a:r>
              <a:rPr lang="zh-CN" altLang="en-US" sz="2400" dirty="0" smtClean="0"/>
              <a:t>个（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管道、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管道）执行整型指令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一个执行浮点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  <a:p>
            <a:r>
              <a:rPr lang="en-US" altLang="zh-CN" sz="2400" dirty="0"/>
              <a:t>Pentium</a:t>
            </a:r>
            <a:r>
              <a:rPr lang="zh-CN" altLang="en-US" sz="2400" dirty="0"/>
              <a:t>可同时执行</a:t>
            </a:r>
            <a:r>
              <a:rPr lang="en-US" altLang="zh-CN" sz="2400" dirty="0">
                <a:solidFill>
                  <a:srgbClr val="0000CC"/>
                </a:solidFill>
              </a:rPr>
              <a:t>3</a:t>
            </a:r>
            <a:r>
              <a:rPr lang="zh-CN" altLang="en-US" sz="2400" dirty="0">
                <a:solidFill>
                  <a:srgbClr val="0000CC"/>
                </a:solidFill>
              </a:rPr>
              <a:t>条</a:t>
            </a:r>
            <a:r>
              <a:rPr lang="zh-CN" altLang="en-US" sz="2400" dirty="0"/>
              <a:t>指令。</a:t>
            </a:r>
          </a:p>
          <a:p>
            <a:pPr lvl="1"/>
            <a:r>
              <a:rPr lang="zh-CN" altLang="en-US" sz="2400" dirty="0"/>
              <a:t>例如，指令</a:t>
            </a:r>
            <a:r>
              <a:rPr lang="en-US" altLang="zh-CN" sz="2400" dirty="0"/>
              <a:t>FADD ST, ST(2)</a:t>
            </a:r>
            <a:r>
              <a:rPr lang="zh-CN" altLang="en-US" sz="2400" dirty="0"/>
              <a:t>，指令</a:t>
            </a:r>
            <a:r>
              <a:rPr lang="en-US" altLang="zh-CN" sz="2400" dirty="0"/>
              <a:t>MOV EAX, 10H</a:t>
            </a:r>
            <a:r>
              <a:rPr lang="zh-CN" altLang="en-US" sz="2400" dirty="0"/>
              <a:t>，指令</a:t>
            </a:r>
            <a:r>
              <a:rPr lang="en-US" altLang="zh-CN" sz="2400" dirty="0"/>
              <a:t>MOV EBX, 12H</a:t>
            </a:r>
            <a:r>
              <a:rPr lang="zh-CN" altLang="en-US" sz="2400" dirty="0"/>
              <a:t>可同时</a:t>
            </a:r>
            <a:r>
              <a:rPr lang="zh-CN" altLang="en-US" sz="2400" dirty="0" smtClean="0"/>
              <a:t>执行。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编写软件时，应当充分利用这个特性，对那些相互依赖而又可以分解为非依赖的指令进行修改。</a:t>
            </a:r>
          </a:p>
          <a:p>
            <a:pPr lvl="1"/>
            <a:r>
              <a:rPr lang="zh-CN" altLang="en-US" sz="2400" dirty="0"/>
              <a:t>修改后</a:t>
            </a:r>
            <a:r>
              <a:rPr lang="zh-CN" altLang="en-US" sz="2400" dirty="0" smtClean="0"/>
              <a:t>，某些软件</a:t>
            </a:r>
            <a:r>
              <a:rPr lang="zh-CN" altLang="en-US" sz="2400" dirty="0"/>
              <a:t>的执行</a:t>
            </a:r>
            <a:r>
              <a:rPr lang="zh-CN" altLang="en-US" sz="2400" dirty="0" smtClean="0"/>
              <a:t>速度可能会</a:t>
            </a:r>
            <a:r>
              <a:rPr lang="zh-CN" altLang="en-US" sz="2400" dirty="0"/>
              <a:t>提高</a:t>
            </a:r>
            <a:r>
              <a:rPr lang="en-US" altLang="zh-CN" sz="2400" dirty="0" smtClean="0"/>
              <a:t>40%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/>
            <a:r>
              <a:rPr lang="zh-CN" altLang="en-US" sz="2400" dirty="0"/>
              <a:t>注意：编译器设计！</a:t>
            </a:r>
          </a:p>
        </p:txBody>
      </p:sp>
    </p:spTree>
    <p:extLst>
      <p:ext uri="{BB962C8B-B14F-4D97-AF65-F5344CB8AC3E}">
        <p14:creationId xmlns:p14="http://schemas.microsoft.com/office/powerpoint/2010/main" val="3821121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/>
              <a:t>Pentium</a:t>
            </a:r>
            <a:r>
              <a:rPr lang="zh-CN" altLang="en-US" dirty="0"/>
              <a:t>微处理器简介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的特定寄存器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的存储管理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的新指令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>
                <a:solidFill>
                  <a:srgbClr val="008000"/>
                </a:solidFill>
              </a:rPr>
              <a:t>微处理器简介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>
                <a:solidFill>
                  <a:srgbClr val="008000"/>
                </a:solidFill>
              </a:rPr>
              <a:t>的特性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的引脚功能、存储系统、输入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系统、系统时序、分支</a:t>
            </a:r>
            <a:r>
              <a:rPr lang="zh-CN" altLang="en-US" dirty="0"/>
              <a:t>预测</a:t>
            </a:r>
            <a:r>
              <a:rPr lang="zh-CN" altLang="en-US" dirty="0" smtClean="0"/>
              <a:t>逻辑、高速缓存结构、超标</a:t>
            </a:r>
            <a:r>
              <a:rPr lang="zh-CN" altLang="en-US" dirty="0"/>
              <a:t>量体系结构。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A31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A3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en-US" altLang="zh-CN" dirty="0"/>
              <a:t>32</a:t>
            </a:r>
            <a:r>
              <a:rPr lang="zh-CN" altLang="en-US" dirty="0"/>
              <a:t>位地址总线，三态、输出，用于定义存储器和</a:t>
            </a:r>
            <a:r>
              <a:rPr lang="en-US" altLang="zh-CN" dirty="0"/>
              <a:t>I/O</a:t>
            </a:r>
            <a:r>
              <a:rPr lang="zh-CN" altLang="en-US" dirty="0"/>
              <a:t>端口地址。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BE7</a:t>
            </a:r>
            <a:r>
              <a:rPr lang="en-US" altLang="zh-CN" dirty="0">
                <a:solidFill>
                  <a:srgbClr val="C00000"/>
                </a:solidFill>
              </a:rPr>
              <a:t>#~</a:t>
            </a:r>
            <a:r>
              <a:rPr lang="en-US" altLang="zh-CN" dirty="0" smtClean="0">
                <a:solidFill>
                  <a:srgbClr val="C00000"/>
                </a:solidFill>
              </a:rPr>
              <a:t>BE0#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byte enable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字节允许信号，低电平有效。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BE7#~BE0#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位地址总线，可寻址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的内存空间和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的内存空间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分为八个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512MB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的存储体，每个存储体分别由字节允许信号选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通。当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）有效时，选择相应的存储体，然后由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选择相应的字节进行读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写操作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时，只有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有效。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861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A20M#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bit 20 mask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位地址屏蔽信号，输入，低电平有效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有效时，将屏蔽</a:t>
            </a:r>
            <a:r>
              <a:rPr lang="en-US" altLang="zh-CN" dirty="0"/>
              <a:t>A20</a:t>
            </a:r>
            <a:r>
              <a:rPr lang="zh-CN" altLang="en-US" dirty="0"/>
              <a:t>及以上地址，使</a:t>
            </a:r>
            <a:r>
              <a:rPr lang="en-US" altLang="zh-CN" dirty="0"/>
              <a:t>Pentium</a:t>
            </a:r>
            <a:r>
              <a:rPr lang="zh-CN" altLang="en-US" dirty="0"/>
              <a:t>微处理器仿真</a:t>
            </a:r>
            <a:r>
              <a:rPr lang="en-US" altLang="zh-CN" dirty="0"/>
              <a:t>8086CPU</a:t>
            </a:r>
            <a:r>
              <a:rPr lang="zh-CN" altLang="en-US" dirty="0"/>
              <a:t>的</a:t>
            </a:r>
            <a:r>
              <a:rPr lang="en-US" altLang="zh-CN" dirty="0"/>
              <a:t>1MB</a:t>
            </a:r>
            <a:r>
              <a:rPr lang="zh-CN" altLang="en-US" dirty="0"/>
              <a:t>存储器地址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该引脚用于在实模式中通知</a:t>
            </a:r>
            <a:r>
              <a:rPr lang="en-US" altLang="zh-CN" dirty="0"/>
              <a:t>Pentium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00CC"/>
                </a:solidFill>
              </a:rPr>
              <a:t>地址回绕</a:t>
            </a:r>
            <a:r>
              <a:rPr lang="zh-CN" altLang="en-US" dirty="0"/>
              <a:t>，就像在</a:t>
            </a:r>
            <a:r>
              <a:rPr lang="en-US" altLang="zh-CN" dirty="0"/>
              <a:t>8086 </a:t>
            </a:r>
            <a:r>
              <a:rPr lang="zh-CN" altLang="en-US" dirty="0"/>
              <a:t>微处理器中那样，该引脚供</a:t>
            </a:r>
            <a:r>
              <a:rPr lang="en-US" altLang="zh-CN" dirty="0"/>
              <a:t>HIMEM.SYS</a:t>
            </a:r>
            <a:r>
              <a:rPr lang="zh-CN" altLang="en-US" dirty="0"/>
              <a:t>驱动程序使用。</a:t>
            </a:r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工作在实模式下才有意义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2837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AP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parity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地址奇偶校验位，双向，高电平有效，指示地址总线</a:t>
            </a:r>
            <a:r>
              <a:rPr lang="en-US" altLang="zh-CN" dirty="0"/>
              <a:t>A31</a:t>
            </a:r>
            <a:r>
              <a:rPr lang="zh-CN" altLang="en-US" dirty="0"/>
              <a:t>～</a:t>
            </a:r>
            <a:r>
              <a:rPr lang="en-US" altLang="zh-CN" dirty="0"/>
              <a:t>A3</a:t>
            </a:r>
            <a:r>
              <a:rPr lang="zh-CN" altLang="en-US" dirty="0"/>
              <a:t>上偶检验信息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APCHK#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parity check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地址奇偶位检测，输出，低电平有效，指示微处理器检测</a:t>
            </a:r>
            <a:r>
              <a:rPr lang="zh-CN" altLang="en-US" dirty="0" smtClean="0"/>
              <a:t>到地址总线</a:t>
            </a:r>
            <a:r>
              <a:rPr lang="zh-CN" altLang="en-US" dirty="0"/>
              <a:t>奇偶错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Pentium</a:t>
            </a:r>
            <a:r>
              <a:rPr lang="zh-CN" altLang="en-US" sz="2400" dirty="0"/>
              <a:t>微处理器对地址总线增加了奇偶校验功能，它输出的地址信号</a:t>
            </a:r>
            <a:r>
              <a:rPr lang="en-US" altLang="zh-CN" sz="2400" dirty="0"/>
              <a:t>A31</a:t>
            </a:r>
            <a:r>
              <a:rPr lang="zh-CN" altLang="en-US" sz="2400" dirty="0"/>
              <a:t>～</a:t>
            </a:r>
            <a:r>
              <a:rPr lang="en-US" altLang="zh-CN" sz="2400" dirty="0"/>
              <a:t>A3</a:t>
            </a:r>
            <a:r>
              <a:rPr lang="zh-CN" altLang="en-US" sz="2400" dirty="0"/>
              <a:t>会产生一个奇偶校验位，在</a:t>
            </a:r>
            <a:r>
              <a:rPr lang="en-US" altLang="zh-CN" sz="2400" dirty="0"/>
              <a:t>AP</a:t>
            </a:r>
            <a:r>
              <a:rPr lang="zh-CN" altLang="en-US" sz="2400" dirty="0"/>
              <a:t>信号线上输出，存储器子系统可据此对地址进行校验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85334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数据总线（</a:t>
            </a:r>
            <a:r>
              <a:rPr lang="en-US" altLang="zh-CN" dirty="0"/>
              <a:t>data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D63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D0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data lines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en-US" altLang="zh-CN" dirty="0"/>
              <a:t>64</a:t>
            </a:r>
            <a:r>
              <a:rPr lang="zh-CN" altLang="en-US" dirty="0"/>
              <a:t>位双向数据总线，可以传输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16</a:t>
            </a:r>
            <a:r>
              <a:rPr lang="zh-CN" altLang="en-US" dirty="0"/>
              <a:t>位、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位数据。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DP7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DP0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data parity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数据奇偶校验信号，双向。</a:t>
            </a:r>
            <a:r>
              <a:rPr lang="en-US" altLang="zh-CN" dirty="0"/>
              <a:t>DP7</a:t>
            </a:r>
            <a:r>
              <a:rPr lang="zh-CN" altLang="en-US" dirty="0"/>
              <a:t>～</a:t>
            </a:r>
            <a:r>
              <a:rPr lang="en-US" altLang="zh-CN" dirty="0"/>
              <a:t>DP0</a:t>
            </a:r>
            <a:r>
              <a:rPr lang="zh-CN" altLang="en-US" dirty="0"/>
              <a:t>分别对应</a:t>
            </a:r>
            <a:r>
              <a:rPr lang="en-US" altLang="zh-CN" dirty="0"/>
              <a:t>64</a:t>
            </a:r>
            <a:r>
              <a:rPr lang="zh-CN" altLang="en-US" dirty="0"/>
              <a:t>位数据中字节</a:t>
            </a:r>
            <a:r>
              <a:rPr lang="en-US" altLang="zh-CN" dirty="0"/>
              <a:t>7</a:t>
            </a:r>
            <a:r>
              <a:rPr lang="zh-CN" altLang="en-US" dirty="0"/>
              <a:t>～字节</a:t>
            </a:r>
            <a:r>
              <a:rPr lang="en-US" altLang="zh-CN" dirty="0"/>
              <a:t>0</a:t>
            </a:r>
            <a:r>
              <a:rPr lang="zh-CN" altLang="en-US" dirty="0"/>
              <a:t>的校验位，即</a:t>
            </a:r>
            <a:r>
              <a:rPr lang="en-US" altLang="zh-CN" dirty="0"/>
              <a:t>DP7</a:t>
            </a:r>
            <a:r>
              <a:rPr lang="zh-CN" altLang="en-US" dirty="0"/>
              <a:t>对应</a:t>
            </a:r>
            <a:r>
              <a:rPr lang="en-US" altLang="zh-CN" dirty="0"/>
              <a:t>D63</a:t>
            </a:r>
            <a:r>
              <a:rPr lang="zh-CN" altLang="en-US" dirty="0"/>
              <a:t>～</a:t>
            </a:r>
            <a:r>
              <a:rPr lang="en-US" altLang="zh-CN" dirty="0"/>
              <a:t>D56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DP0</a:t>
            </a:r>
            <a:r>
              <a:rPr lang="zh-CN" altLang="en-US" dirty="0"/>
              <a:t>对应</a:t>
            </a:r>
            <a:r>
              <a:rPr lang="en-US" altLang="zh-CN" dirty="0"/>
              <a:t>D7</a:t>
            </a:r>
            <a:r>
              <a:rPr lang="zh-CN" altLang="en-US" dirty="0"/>
              <a:t>～</a:t>
            </a:r>
            <a:r>
              <a:rPr lang="en-US" altLang="zh-CN" dirty="0"/>
              <a:t>D0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PCHK#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parity 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奇偶校验状态信号，输出，低电平有效。当低电平时，表示</a:t>
            </a:r>
            <a:r>
              <a:rPr lang="en-US" altLang="zh-CN" dirty="0"/>
              <a:t>CPU</a:t>
            </a:r>
            <a:r>
              <a:rPr lang="zh-CN" altLang="en-US" dirty="0"/>
              <a:t>在上一个读周期采样的数据奇偶校验出错。</a:t>
            </a:r>
          </a:p>
        </p:txBody>
      </p:sp>
    </p:spTree>
    <p:extLst>
      <p:ext uri="{BB962C8B-B14F-4D97-AF65-F5344CB8AC3E}">
        <p14:creationId xmlns:p14="http://schemas.microsoft.com/office/powerpoint/2010/main" val="4217605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9326</TotalTime>
  <Words>3571</Words>
  <Application>Microsoft Office PowerPoint</Application>
  <PresentationFormat>全屏显示(4:3)</PresentationFormat>
  <Paragraphs>335</Paragraphs>
  <Slides>51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5" baseType="lpstr">
      <vt:lpstr>宋体</vt:lpstr>
      <vt:lpstr>Arial</vt:lpstr>
      <vt:lpstr>Times New Roman</vt:lpstr>
      <vt:lpstr>默认设计模板</vt:lpstr>
      <vt:lpstr>第18章  Pentium和Pentium Pro微处理器</vt:lpstr>
      <vt:lpstr>本章内容</vt:lpstr>
      <vt:lpstr>Pentium微处理器简介</vt:lpstr>
      <vt:lpstr>Pentium简介</vt:lpstr>
      <vt:lpstr>Pentium微处理器的外部引脚</vt:lpstr>
      <vt:lpstr>地址总线（address bus）</vt:lpstr>
      <vt:lpstr>地址总线（address bus）</vt:lpstr>
      <vt:lpstr>地址总线（address bus）</vt:lpstr>
      <vt:lpstr>数据总线（data bus）</vt:lpstr>
      <vt:lpstr>数据总线（data bus）</vt:lpstr>
      <vt:lpstr>总线周期定义（bus cycle definition）</vt:lpstr>
      <vt:lpstr>总线控制（bus control）</vt:lpstr>
      <vt:lpstr>高速缓存控制（cache control）</vt:lpstr>
      <vt:lpstr>初始化（initialization）</vt:lpstr>
      <vt:lpstr>中断请求（interrupts）</vt:lpstr>
      <vt:lpstr>总线仲裁（bus arbitration）</vt:lpstr>
      <vt:lpstr>错误检测（error reporting）</vt:lpstr>
      <vt:lpstr>系统管理模式（system management mode）</vt:lpstr>
      <vt:lpstr>测试访问端口（tap port）</vt:lpstr>
      <vt:lpstr>断点/性能检测（breakpoint/performance monitoring）</vt:lpstr>
      <vt:lpstr>执行跟踪</vt:lpstr>
      <vt:lpstr>探针模式（probe mode）</vt:lpstr>
      <vt:lpstr>Pentium微处理器内部结构 </vt:lpstr>
      <vt:lpstr>Pentium微处理器简介</vt:lpstr>
      <vt:lpstr>存储系统</vt:lpstr>
      <vt:lpstr>存储系统</vt:lpstr>
      <vt:lpstr>存储系统</vt:lpstr>
      <vt:lpstr>存储系统</vt:lpstr>
      <vt:lpstr>存储系统</vt:lpstr>
      <vt:lpstr>存储系统</vt:lpstr>
      <vt:lpstr>Pentium微处理器简介</vt:lpstr>
      <vt:lpstr>输入/输出系统</vt:lpstr>
      <vt:lpstr>Pentium微处理器简介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猝发周期</vt:lpstr>
      <vt:lpstr>猝发周期</vt:lpstr>
      <vt:lpstr>Pentium微处理器简介</vt:lpstr>
      <vt:lpstr>分支预测逻辑</vt:lpstr>
      <vt:lpstr>分支预测逻辑</vt:lpstr>
      <vt:lpstr>分支预测逻辑</vt:lpstr>
      <vt:lpstr>Pentium微处理器简介</vt:lpstr>
      <vt:lpstr>高速缓存结构</vt:lpstr>
      <vt:lpstr>Pentium微处理器简介</vt:lpstr>
      <vt:lpstr>超标量体系结构</vt:lpstr>
      <vt:lpstr>本章小结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admin</cp:lastModifiedBy>
  <cp:revision>1954</cp:revision>
  <dcterms:created xsi:type="dcterms:W3CDTF">2002-09-19T14:32:54Z</dcterms:created>
  <dcterms:modified xsi:type="dcterms:W3CDTF">2020-09-16T00:56:19Z</dcterms:modified>
</cp:coreProperties>
</file>