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3"/>
  </p:notesMasterIdLst>
  <p:handoutMasterIdLst>
    <p:handoutMasterId r:id="rId94"/>
  </p:handoutMasterIdLst>
  <p:sldIdLst>
    <p:sldId id="504" r:id="rId2"/>
    <p:sldId id="529" r:id="rId3"/>
    <p:sldId id="538" r:id="rId4"/>
    <p:sldId id="545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8" r:id="rId15"/>
    <p:sldId id="559" r:id="rId16"/>
    <p:sldId id="560" r:id="rId17"/>
    <p:sldId id="555" r:id="rId18"/>
    <p:sldId id="556" r:id="rId19"/>
    <p:sldId id="557" r:id="rId20"/>
    <p:sldId id="561" r:id="rId21"/>
    <p:sldId id="562" r:id="rId22"/>
    <p:sldId id="563" r:id="rId23"/>
    <p:sldId id="566" r:id="rId24"/>
    <p:sldId id="567" r:id="rId25"/>
    <p:sldId id="564" r:id="rId26"/>
    <p:sldId id="565" r:id="rId27"/>
    <p:sldId id="568" r:id="rId28"/>
    <p:sldId id="569" r:id="rId29"/>
    <p:sldId id="571" r:id="rId30"/>
    <p:sldId id="570" r:id="rId31"/>
    <p:sldId id="572" r:id="rId32"/>
    <p:sldId id="530" r:id="rId33"/>
    <p:sldId id="573" r:id="rId34"/>
    <p:sldId id="574" r:id="rId35"/>
    <p:sldId id="575" r:id="rId36"/>
    <p:sldId id="576" r:id="rId37"/>
    <p:sldId id="577" r:id="rId38"/>
    <p:sldId id="578" r:id="rId39"/>
    <p:sldId id="579" r:id="rId40"/>
    <p:sldId id="580" r:id="rId41"/>
    <p:sldId id="581" r:id="rId42"/>
    <p:sldId id="582" r:id="rId43"/>
    <p:sldId id="583" r:id="rId44"/>
    <p:sldId id="539" r:id="rId45"/>
    <p:sldId id="584" r:id="rId46"/>
    <p:sldId id="591" r:id="rId47"/>
    <p:sldId id="593" r:id="rId48"/>
    <p:sldId id="592" r:id="rId49"/>
    <p:sldId id="594" r:id="rId50"/>
    <p:sldId id="540" r:id="rId51"/>
    <p:sldId id="585" r:id="rId52"/>
    <p:sldId id="595" r:id="rId53"/>
    <p:sldId id="596" r:id="rId54"/>
    <p:sldId id="597" r:id="rId55"/>
    <p:sldId id="598" r:id="rId56"/>
    <p:sldId id="602" r:id="rId57"/>
    <p:sldId id="604" r:id="rId58"/>
    <p:sldId id="599" r:id="rId59"/>
    <p:sldId id="605" r:id="rId60"/>
    <p:sldId id="606" r:id="rId61"/>
    <p:sldId id="607" r:id="rId62"/>
    <p:sldId id="609" r:id="rId63"/>
    <p:sldId id="611" r:id="rId64"/>
    <p:sldId id="610" r:id="rId65"/>
    <p:sldId id="608" r:id="rId66"/>
    <p:sldId id="600" r:id="rId67"/>
    <p:sldId id="614" r:id="rId68"/>
    <p:sldId id="601" r:id="rId69"/>
    <p:sldId id="612" r:id="rId70"/>
    <p:sldId id="613" r:id="rId71"/>
    <p:sldId id="541" r:id="rId72"/>
    <p:sldId id="586" r:id="rId73"/>
    <p:sldId id="615" r:id="rId74"/>
    <p:sldId id="622" r:id="rId75"/>
    <p:sldId id="616" r:id="rId76"/>
    <p:sldId id="617" r:id="rId77"/>
    <p:sldId id="624" r:id="rId78"/>
    <p:sldId id="623" r:id="rId79"/>
    <p:sldId id="618" r:id="rId80"/>
    <p:sldId id="625" r:id="rId81"/>
    <p:sldId id="626" r:id="rId82"/>
    <p:sldId id="629" r:id="rId83"/>
    <p:sldId id="619" r:id="rId84"/>
    <p:sldId id="627" r:id="rId85"/>
    <p:sldId id="620" r:id="rId86"/>
    <p:sldId id="621" r:id="rId87"/>
    <p:sldId id="628" r:id="rId88"/>
    <p:sldId id="543" r:id="rId89"/>
    <p:sldId id="588" r:id="rId90"/>
    <p:sldId id="630" r:id="rId91"/>
    <p:sldId id="631" r:id="rId9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3333FF"/>
    <a:srgbClr val="0000CC"/>
    <a:srgbClr val="33CC33"/>
    <a:srgbClr val="006600"/>
    <a:srgbClr val="008000"/>
    <a:srgbClr val="663300"/>
    <a:srgbClr val="CC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9" autoAdjust="0"/>
    <p:restoredTop sz="83605" autoAdjust="0"/>
  </p:normalViewPr>
  <p:slideViewPr>
    <p:cSldViewPr>
      <p:cViewPr varScale="1">
        <p:scale>
          <a:sx n="90" d="100"/>
          <a:sy n="90" d="100"/>
        </p:scale>
        <p:origin x="199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36"/>
    </p:cViewPr>
  </p:sorterViewPr>
  <p:notesViewPr>
    <p:cSldViewPr>
      <p:cViewPr varScale="1">
        <p:scale>
          <a:sx n="45" d="100"/>
          <a:sy n="45" d="100"/>
        </p:scale>
        <p:origin x="-2837" y="-8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225F994-D4D1-45FE-9926-1B3DC7FFA7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295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D52058A-93BF-4AE7-9249-08C43FDCDD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944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Overload(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重载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Override(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覆盖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Overwrite(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重写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规则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ax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eax,1</a:t>
            </a:r>
            <a:r>
              <a:rPr lang="zh-CN" altLang="en-US" dirty="0" smtClean="0"/>
              <a:t>的机器指令是相同的。具体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会执行哪中操作要视当前代码段是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位还是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位而定。如果要在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位码段中执行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ax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这样的操作，则必须靠加上特殊的指令前缀来实现。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843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254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11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017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69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32</a:t>
            </a:r>
            <a:r>
              <a:rPr lang="zh-CN" altLang="en-US" b="0" dirty="0" smtClean="0"/>
              <a:t>位</a:t>
            </a:r>
            <a:r>
              <a:rPr lang="en-US" altLang="zh-CN" b="0" dirty="0" smtClean="0"/>
              <a:t>CPU</a:t>
            </a:r>
            <a:r>
              <a:rPr lang="zh-CN" altLang="en-US" b="0" dirty="0" smtClean="0"/>
              <a:t>：</a:t>
            </a:r>
            <a:r>
              <a:rPr lang="en-US" b="0" dirty="0" smtClean="0"/>
              <a:t>The ESP register cannot be used as an index register.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0" dirty="0" smtClean="0"/>
              <a:t>当</a:t>
            </a:r>
            <a:r>
              <a:rPr lang="en-US" altLang="zh-CN" b="0" dirty="0" smtClean="0"/>
              <a:t>MOD=00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Base=101</a:t>
            </a:r>
            <a:r>
              <a:rPr lang="zh-CN" altLang="en-US" b="0" dirty="0" smtClean="0"/>
              <a:t>时，用于指示没有</a:t>
            </a:r>
            <a:r>
              <a:rPr lang="en-US" altLang="zh-CN" b="0" dirty="0" smtClean="0"/>
              <a:t>Base</a:t>
            </a:r>
            <a:r>
              <a:rPr lang="zh-CN" altLang="en-US" b="0" dirty="0" smtClean="0"/>
              <a:t>寄存器。</a:t>
            </a:r>
            <a:r>
              <a:rPr lang="en-US" altLang="zh-CN" b="0" dirty="0" smtClean="0"/>
              <a:t>Otherwise, it means disp8 or disp32 + [EBP].This provides the following address modes: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MOD bits 	Effective Address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00 		[scaled index] + disp32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01 		[scaled index] + disp8 + [EBP]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10 		[scaled index] + disp32 + [EBP]</a:t>
            </a:r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794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MOD=11</a:t>
            </a:r>
            <a:r>
              <a:rPr lang="zh-CN" altLang="en-US" dirty="0" smtClean="0"/>
              <a:t>时，解释为寄存器；否则，为存储器寻址。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当</a:t>
            </a:r>
            <a:r>
              <a:rPr lang="en-US" altLang="zh-CN" dirty="0" smtClean="0"/>
              <a:t>MOD</a:t>
            </a:r>
            <a:r>
              <a:rPr lang="zh-CN" altLang="en-US" dirty="0" smtClean="0"/>
              <a:t>不等于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时，如果</a:t>
            </a:r>
            <a:r>
              <a:rPr lang="en-US" altLang="zh-CN" dirty="0" smtClean="0"/>
              <a:t>r/m=100</a:t>
            </a:r>
            <a:r>
              <a:rPr lang="zh-CN" altLang="en-US" dirty="0" smtClean="0"/>
              <a:t>，不管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是多少，则表示要用</a:t>
            </a:r>
            <a:r>
              <a:rPr lang="en-US" altLang="zh-CN" dirty="0" smtClean="0"/>
              <a:t>SIB</a:t>
            </a:r>
            <a:r>
              <a:rPr lang="zh-CN" altLang="en-US" dirty="0" smtClean="0"/>
              <a:t>（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the scaled-index byte</a:t>
            </a:r>
            <a:r>
              <a:rPr lang="zh-CN" altLang="en-US" dirty="0" smtClean="0"/>
              <a:t>）字节。注意，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手册中明确说：</a:t>
            </a:r>
            <a:r>
              <a:rPr lang="en-US" altLang="zh-CN" dirty="0" smtClean="0"/>
              <a:t>SIB byte also required for R12-based addressing.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85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The value on the stack for the ESP or SP register is ignored.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348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dirty="0" smtClean="0"/>
              <a:t>所有的段都是自然循环的。即段顶单元和段底部单元是邻接的。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8078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007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Q: quad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625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CF401-7A09-4DFF-922A-5E8EBF6742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14556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89E21-B037-4DDE-97A8-701BF8B3E1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05072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A650C-F5ED-4AF2-B4D1-CD5F4628ED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6809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472607"/>
          </a:xfrm>
        </p:spPr>
        <p:txBody>
          <a:bodyPr/>
          <a:lstStyle>
            <a:lvl1pPr eaLnBrk="0" hangingPunct="1">
              <a:defRPr/>
            </a:lvl1pPr>
            <a:lvl2pPr eaLnBrk="0" hangingPunct="1">
              <a:defRPr/>
            </a:lvl2pPr>
            <a:lvl3pPr eaLnBrk="0" hangingPunct="1">
              <a:defRPr/>
            </a:lvl3pPr>
            <a:lvl4pPr eaLnBrk="0" hangingPunct="1">
              <a:defRPr/>
            </a:lvl4pPr>
            <a:lvl5pPr eaLnBrk="0" hangingPunct="1"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9634"/>
            <a:ext cx="2133600" cy="216768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9634"/>
            <a:ext cx="2895600" cy="2167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9634"/>
            <a:ext cx="2133600" cy="2167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3F856-8331-490E-837E-5774678A3BF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1386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61ABE-F5F5-4778-A7CA-949B37E9A0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31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67A2C-1626-49AF-93BB-99AFC34D04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88756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0D6A1-E52B-4ED8-8242-9986846634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76553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68C2E-2A89-4597-BBE0-6B888D7CA0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28242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DF1E4-A3D1-4695-8FB2-C5B6172EE2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71942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369CF-8D49-4934-B80B-1D71B5F2D6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855821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0EA6F-90B2-4C72-9CD8-F50C94679F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18198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137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4359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18BC54A-DE69-44AC-A31B-6D35242095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 smtClean="0"/>
              <a:t>第</a:t>
            </a:r>
            <a:r>
              <a:rPr lang="en-US" altLang="zh-CN" sz="5400" dirty="0" smtClean="0"/>
              <a:t>4</a:t>
            </a:r>
            <a:r>
              <a:rPr lang="zh-CN" altLang="en-US" sz="5400" dirty="0" smtClean="0"/>
              <a:t>章     数据传送指令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 smtClean="0">
                <a:latin typeface="Times New Roman" pitchFamily="18" charset="0"/>
              </a:rPr>
              <a:t>王行甫</a:t>
            </a:r>
            <a:endParaRPr kumimoji="1" lang="zh-CN" altLang="en-US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中国科大 计算机学院</a:t>
            </a:r>
          </a:p>
          <a:p>
            <a:pPr algn="ctr" eaLnBrk="1" hangingPunct="1"/>
            <a:r>
              <a:rPr kumimoji="1" lang="en-US" altLang="zh-CN" sz="2800" b="1" smtClean="0">
                <a:latin typeface="Times New Roman" pitchFamily="18" charset="0"/>
              </a:rPr>
              <a:t> 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208823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操作码：</a:t>
            </a:r>
            <a:r>
              <a:rPr lang="zh-CN" altLang="en-US" dirty="0" smtClean="0"/>
              <a:t>选择微处理器执行的操作（加、减、传送）等。多数机器语言指令的操作码长度为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多数</a:t>
            </a:r>
            <a:r>
              <a:rPr lang="zh-CN" altLang="en-US" dirty="0" smtClean="0"/>
              <a:t>机器语言指令的</a:t>
            </a:r>
            <a:r>
              <a:rPr lang="zh-CN" altLang="en-US" dirty="0" smtClean="0">
                <a:solidFill>
                  <a:srgbClr val="C00000"/>
                </a:solidFill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个操作码字节</a:t>
            </a:r>
            <a:r>
              <a:rPr lang="zh-CN" altLang="en-US" dirty="0" smtClean="0"/>
              <a:t>的一般格式。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6952"/>
            <a:ext cx="4896544" cy="2356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5496" y="5426060"/>
            <a:ext cx="9036496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D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位：指示数据流的</a:t>
            </a:r>
            <a:r>
              <a:rPr lang="zh-CN" alt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方向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（</a:t>
            </a:r>
            <a:r>
              <a:rPr lang="en-US" altLang="zh-CN" sz="2800" b="1" kern="0" dirty="0" smtClean="0">
                <a:solidFill>
                  <a:srgbClr val="0000CC"/>
                </a:solidFill>
                <a:latin typeface="Arial"/>
                <a:ea typeface="宋体"/>
              </a:rPr>
              <a:t>REG</a:t>
            </a:r>
            <a:r>
              <a:rPr lang="en-US" altLang="zh-CN" sz="2800" b="1" kern="0" dirty="0" smtClean="0">
                <a:solidFill>
                  <a:srgbClr val="0000CC"/>
                </a:solidFill>
                <a:latin typeface="Arial"/>
                <a:ea typeface="宋体"/>
                <a:sym typeface="Wingdings" panose="05000000000000000000" pitchFamily="2" charset="2"/>
              </a:rPr>
              <a:t>R/M</a:t>
            </a:r>
            <a:r>
              <a:rPr lang="zh-CN" altLang="en-US" sz="2800" b="1" kern="0" dirty="0" smtClean="0">
                <a:solidFill>
                  <a:srgbClr val="0000CC"/>
                </a:solidFill>
                <a:latin typeface="Arial"/>
                <a:ea typeface="宋体"/>
                <a:sym typeface="Wingdings" panose="05000000000000000000" pitchFamily="2" charset="2"/>
              </a:rPr>
              <a:t>或</a:t>
            </a:r>
            <a:r>
              <a:rPr lang="en-US" altLang="zh-CN" sz="2800" b="1" kern="0" dirty="0" smtClean="0">
                <a:solidFill>
                  <a:srgbClr val="0000CC"/>
                </a:solidFill>
                <a:latin typeface="Arial"/>
                <a:ea typeface="宋体"/>
                <a:sym typeface="Wingdings" panose="05000000000000000000" pitchFamily="2" charset="2"/>
              </a:rPr>
              <a:t>R/MREG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）。</a:t>
            </a:r>
            <a:endParaRPr lang="en-US" altLang="zh-CN" sz="2800" b="1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lvl="0" indent="-342900" eaLnBrk="0">
              <a:spcBef>
                <a:spcPct val="20000"/>
              </a:spcBef>
              <a:buFontTx/>
              <a:buChar char="•"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W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位：指令模式位（</a:t>
            </a:r>
            <a:r>
              <a:rPr lang="en-US" altLang="zh-CN" sz="2800" b="1" kern="0" dirty="0" smtClean="0">
                <a:solidFill>
                  <a:srgbClr val="0000CC"/>
                </a:solidFill>
                <a:latin typeface="Arial"/>
                <a:ea typeface="宋体"/>
              </a:rPr>
              <a:t>W=0: 8</a:t>
            </a:r>
            <a:r>
              <a:rPr lang="zh-CN" altLang="en-US" sz="2800" b="1" kern="0" dirty="0" smtClean="0">
                <a:solidFill>
                  <a:srgbClr val="0000CC"/>
                </a:solidFill>
                <a:latin typeface="Arial"/>
                <a:ea typeface="宋体"/>
              </a:rPr>
              <a:t>位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；</a:t>
            </a:r>
            <a:r>
              <a:rPr lang="en-US" altLang="zh-CN" sz="2800" b="1" kern="0" dirty="0" smtClean="0">
                <a:solidFill>
                  <a:srgbClr val="0000CC"/>
                </a:solidFill>
                <a:latin typeface="Arial"/>
                <a:ea typeface="宋体"/>
              </a:rPr>
              <a:t>W=1: 16</a:t>
            </a:r>
            <a:r>
              <a:rPr lang="zh-CN" altLang="en-US" sz="2800" b="1" kern="0" dirty="0" smtClean="0">
                <a:solidFill>
                  <a:srgbClr val="0000CC"/>
                </a:solidFill>
                <a:latin typeface="Arial"/>
                <a:ea typeface="宋体"/>
              </a:rPr>
              <a:t>或</a:t>
            </a:r>
            <a:r>
              <a:rPr lang="en-US" altLang="zh-CN" sz="2800" b="1" kern="0" dirty="0" smtClean="0">
                <a:solidFill>
                  <a:srgbClr val="0000CC"/>
                </a:solidFill>
                <a:latin typeface="Arial"/>
                <a:ea typeface="宋体"/>
              </a:rPr>
              <a:t>32</a:t>
            </a:r>
            <a:r>
              <a:rPr lang="zh-CN" altLang="en-US" sz="2800" b="1" kern="0" dirty="0" smtClean="0">
                <a:solidFill>
                  <a:srgbClr val="0000CC"/>
                </a:solidFill>
                <a:latin typeface="Arial"/>
                <a:ea typeface="宋体"/>
              </a:rPr>
              <a:t>位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）。</a:t>
            </a:r>
            <a:endParaRPr lang="en-US" altLang="zh-CN" sz="2800" b="1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81797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2664296"/>
          </a:xfrm>
        </p:spPr>
        <p:txBody>
          <a:bodyPr/>
          <a:lstStyle/>
          <a:p>
            <a:r>
              <a:rPr lang="en-US" altLang="zh-CN" dirty="0" smtClean="0"/>
              <a:t>D=1</a:t>
            </a:r>
            <a:r>
              <a:rPr lang="zh-CN" altLang="en-US" dirty="0" smtClean="0"/>
              <a:t>，数据从第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字节的</a:t>
            </a:r>
            <a:r>
              <a:rPr lang="en-US" altLang="zh-CN" dirty="0" smtClean="0"/>
              <a:t>R/M</a:t>
            </a:r>
            <a:r>
              <a:rPr lang="zh-CN" altLang="en-US" dirty="0" smtClean="0"/>
              <a:t>字段流向</a:t>
            </a:r>
            <a:r>
              <a:rPr lang="en-US" altLang="zh-CN" dirty="0" smtClean="0"/>
              <a:t>REG</a:t>
            </a:r>
            <a:r>
              <a:rPr lang="zh-CN" altLang="en-US" dirty="0" smtClean="0"/>
              <a:t>字段。</a:t>
            </a:r>
            <a:endParaRPr lang="en-US" altLang="zh-CN" dirty="0" smtClean="0"/>
          </a:p>
          <a:p>
            <a:r>
              <a:rPr lang="en-US" altLang="zh-CN" dirty="0" smtClean="0"/>
              <a:t>D=0</a:t>
            </a:r>
            <a:r>
              <a:rPr lang="zh-CN" altLang="en-US" dirty="0" smtClean="0"/>
              <a:t>，数据从</a:t>
            </a:r>
            <a:r>
              <a:rPr lang="en-US" altLang="zh-CN" dirty="0" smtClean="0"/>
              <a:t>REG</a:t>
            </a:r>
            <a:r>
              <a:rPr lang="zh-CN" altLang="en-US" dirty="0" smtClean="0"/>
              <a:t>字段流向</a:t>
            </a:r>
            <a:r>
              <a:rPr lang="en-US" altLang="zh-CN" dirty="0" smtClean="0"/>
              <a:t>R/M</a:t>
            </a:r>
            <a:r>
              <a:rPr lang="zh-CN" altLang="en-US" dirty="0" smtClean="0"/>
              <a:t>字段。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W=0</a:t>
            </a:r>
            <a:r>
              <a:rPr lang="zh-CN" altLang="en-US" dirty="0" smtClean="0"/>
              <a:t>，表示数据长度为字节。</a:t>
            </a:r>
            <a:endParaRPr lang="en-US" altLang="zh-CN" dirty="0" smtClean="0"/>
          </a:p>
          <a:p>
            <a:r>
              <a:rPr lang="en-US" dirty="0" smtClean="0"/>
              <a:t>W=1</a:t>
            </a:r>
            <a:r>
              <a:rPr lang="zh-CN" altLang="en-US" dirty="0" smtClean="0"/>
              <a:t>，表示数据的长度是字或双字（由寄存器长度前缀确定）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53136"/>
            <a:ext cx="433978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317" y="4365104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188207" y="6165304"/>
            <a:ext cx="3605474" cy="46166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第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、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2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个字节</a:t>
            </a:r>
            <a:r>
              <a:rPr lang="zh-CN" altLang="en-US" sz="2400" b="1" dirty="0">
                <a:solidFill>
                  <a:schemeClr val="tx1"/>
                </a:solidFill>
              </a:rPr>
              <a:t>的一般格式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7202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276872"/>
            <a:ext cx="8784976" cy="100811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MOD</a:t>
            </a:r>
            <a:r>
              <a:rPr lang="zh-CN" altLang="en-US" dirty="0" smtClean="0">
                <a:solidFill>
                  <a:srgbClr val="C00000"/>
                </a:solidFill>
              </a:rPr>
              <a:t>字段：</a:t>
            </a:r>
            <a:r>
              <a:rPr lang="zh-CN" altLang="en-US" dirty="0" smtClean="0"/>
              <a:t>规定指令的寻址方式，选择寻址类型及所选类型是否有位移量。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14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610391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755576" y="5949280"/>
            <a:ext cx="7967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0" dirty="0">
                <a:solidFill>
                  <a:srgbClr val="000000"/>
                </a:solidFill>
                <a:latin typeface="Arial"/>
                <a:ea typeface="宋体"/>
              </a:rPr>
              <a:t>16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位指令</a:t>
            </a:r>
            <a:r>
              <a:rPr lang="zh-CN" alt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模式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的</a:t>
            </a:r>
            <a:r>
              <a:rPr lang="en-US" altLang="zh-CN" sz="2800" b="1" kern="0" dirty="0">
                <a:solidFill>
                  <a:srgbClr val="000000"/>
                </a:solidFill>
                <a:latin typeface="Arial"/>
                <a:ea typeface="宋体"/>
              </a:rPr>
              <a:t>MOD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字段（不带操作数长度前缀）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26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492896"/>
            <a:ext cx="8784976" cy="41764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16</a:t>
            </a:r>
            <a:r>
              <a:rPr lang="zh-CN" altLang="en-US" dirty="0">
                <a:solidFill>
                  <a:srgbClr val="000000"/>
                </a:solidFill>
              </a:rPr>
              <a:t>位指令模式的</a:t>
            </a:r>
            <a:r>
              <a:rPr lang="en-US" altLang="zh-CN" dirty="0">
                <a:solidFill>
                  <a:srgbClr val="000000"/>
                </a:solidFill>
              </a:rPr>
              <a:t>MOD</a:t>
            </a:r>
            <a:r>
              <a:rPr lang="zh-CN" altLang="en-US" dirty="0">
                <a:solidFill>
                  <a:srgbClr val="000000"/>
                </a:solidFill>
              </a:rPr>
              <a:t>字段（不带操作数长度前缀）</a:t>
            </a:r>
            <a:endParaRPr lang="en-US" dirty="0"/>
          </a:p>
          <a:p>
            <a:pPr lvl="1"/>
            <a:r>
              <a:rPr lang="zh-CN" altLang="en-US" sz="2400" dirty="0" smtClean="0"/>
              <a:t>如果</a:t>
            </a:r>
            <a:r>
              <a:rPr lang="en-US" altLang="zh-CN" sz="2400" dirty="0" smtClean="0">
                <a:solidFill>
                  <a:srgbClr val="0000CC"/>
                </a:solidFill>
              </a:rPr>
              <a:t>MOD=11</a:t>
            </a:r>
            <a:r>
              <a:rPr lang="zh-CN" altLang="en-US" sz="2400" dirty="0" smtClean="0"/>
              <a:t>，选择寄存器寻址方式，用</a:t>
            </a:r>
            <a:r>
              <a:rPr lang="en-US" altLang="zh-CN" sz="2400" dirty="0" smtClean="0"/>
              <a:t>R/M</a:t>
            </a:r>
            <a:r>
              <a:rPr lang="zh-CN" altLang="en-US" sz="2400" dirty="0" smtClean="0"/>
              <a:t>字段指定寄存器而不是存储单元。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如果</a:t>
            </a:r>
            <a:r>
              <a:rPr lang="en-US" altLang="zh-CN" sz="2400" dirty="0" smtClean="0">
                <a:solidFill>
                  <a:srgbClr val="0000CC"/>
                </a:solidFill>
              </a:rPr>
              <a:t>MOD=00</a:t>
            </a:r>
            <a:r>
              <a:rPr lang="zh-CN" altLang="en-US" sz="2400" dirty="0" smtClean="0">
                <a:solidFill>
                  <a:srgbClr val="0000CC"/>
                </a:solidFill>
              </a:rPr>
              <a:t>，</a:t>
            </a:r>
            <a:r>
              <a:rPr lang="en-US" altLang="zh-CN" sz="2400" dirty="0" smtClean="0">
                <a:solidFill>
                  <a:srgbClr val="0000CC"/>
                </a:solidFill>
              </a:rPr>
              <a:t>01</a:t>
            </a:r>
            <a:r>
              <a:rPr lang="zh-CN" altLang="en-US" sz="2400" dirty="0" smtClean="0">
                <a:solidFill>
                  <a:srgbClr val="0000CC"/>
                </a:solidFill>
              </a:rPr>
              <a:t>，或</a:t>
            </a:r>
            <a:r>
              <a:rPr lang="en-US" altLang="zh-CN" sz="2400" dirty="0" smtClean="0">
                <a:solidFill>
                  <a:srgbClr val="0000CC"/>
                </a:solidFill>
              </a:rPr>
              <a:t>10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R/M</a:t>
            </a:r>
            <a:r>
              <a:rPr lang="zh-CN" altLang="en-US" sz="2400" dirty="0" smtClean="0"/>
              <a:t>字段选择一种数据存储器寻址方式。</a:t>
            </a:r>
            <a:endParaRPr lang="en-US" altLang="zh-CN" sz="2400" dirty="0" smtClean="0"/>
          </a:p>
          <a:p>
            <a:pPr lvl="2"/>
            <a:r>
              <a:rPr lang="en-US" dirty="0" smtClean="0"/>
              <a:t>00</a:t>
            </a:r>
            <a:r>
              <a:rPr lang="zh-CN" altLang="en-US" dirty="0" smtClean="0"/>
              <a:t>表示不带位移量，例，</a:t>
            </a:r>
            <a:r>
              <a:rPr lang="en-US" altLang="zh-CN" dirty="0" smtClean="0"/>
              <a:t>MOV AL, [DI]</a:t>
            </a:r>
          </a:p>
          <a:p>
            <a:pPr lvl="2"/>
            <a:r>
              <a:rPr lang="en-US" dirty="0" smtClean="0"/>
              <a:t>01</a:t>
            </a:r>
            <a:r>
              <a:rPr lang="zh-CN" altLang="en-US" dirty="0" smtClean="0"/>
              <a:t>表示包含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位有符号扩展的位移量。例，</a:t>
            </a:r>
            <a:r>
              <a:rPr lang="en-US" altLang="zh-CN" dirty="0" smtClean="0"/>
              <a:t>MOV AL, [DI+2]</a:t>
            </a:r>
          </a:p>
          <a:p>
            <a:pPr lvl="2"/>
            <a:r>
              <a:rPr lang="en-US" altLang="zh-CN" dirty="0" smtClean="0"/>
              <a:t>10</a:t>
            </a:r>
            <a:r>
              <a:rPr lang="zh-CN" altLang="en-US" dirty="0" smtClean="0"/>
              <a:t>表示包含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zh-CN" altLang="en-US" dirty="0"/>
              <a:t>有符号扩展的位移量。例，</a:t>
            </a:r>
            <a:r>
              <a:rPr lang="en-US" altLang="zh-CN" dirty="0"/>
              <a:t>MOV AL, [</a:t>
            </a:r>
            <a:r>
              <a:rPr lang="en-US" altLang="zh-CN" dirty="0" smtClean="0"/>
              <a:t>DI+1000H]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16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492896"/>
            <a:ext cx="8784976" cy="41764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16</a:t>
            </a:r>
            <a:r>
              <a:rPr lang="zh-CN" altLang="en-US" dirty="0">
                <a:solidFill>
                  <a:srgbClr val="000000"/>
                </a:solidFill>
              </a:rPr>
              <a:t>位指令模式的</a:t>
            </a:r>
            <a:r>
              <a:rPr lang="en-US" altLang="zh-CN" dirty="0">
                <a:solidFill>
                  <a:srgbClr val="000000"/>
                </a:solidFill>
              </a:rPr>
              <a:t>MOD</a:t>
            </a:r>
            <a:r>
              <a:rPr lang="zh-CN" altLang="en-US" dirty="0">
                <a:solidFill>
                  <a:srgbClr val="000000"/>
                </a:solidFill>
              </a:rPr>
              <a:t>字段（不带操作数长度前缀</a:t>
            </a:r>
            <a:r>
              <a:rPr lang="zh-CN" altLang="en-US" dirty="0" smtClean="0">
                <a:solidFill>
                  <a:srgbClr val="000000"/>
                </a:solidFill>
              </a:rPr>
              <a:t>）</a:t>
            </a:r>
          </a:p>
          <a:p>
            <a:pPr lvl="1"/>
            <a:r>
              <a:rPr lang="en-US" altLang="zh-CN" sz="2400" dirty="0" smtClean="0"/>
              <a:t>……</a:t>
            </a:r>
          </a:p>
          <a:p>
            <a:pPr lvl="1"/>
            <a:r>
              <a:rPr lang="zh-CN" altLang="en-US" sz="2400" dirty="0" smtClean="0"/>
              <a:t>当微处理器执行指令时，将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位的位移量符号扩展为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位的位移量。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例如，</a:t>
            </a:r>
            <a:r>
              <a:rPr lang="en-US" altLang="zh-CN" sz="2400" dirty="0" smtClean="0"/>
              <a:t>80H</a:t>
            </a:r>
            <a:r>
              <a:rPr lang="zh-CN" altLang="en-US" sz="2400" dirty="0" smtClean="0"/>
              <a:t>符号扩展（</a:t>
            </a:r>
            <a:r>
              <a:rPr lang="en-US" altLang="zh-CN" sz="2400" dirty="0" smtClean="0"/>
              <a:t>sign-extended</a:t>
            </a:r>
            <a:r>
              <a:rPr lang="zh-CN" altLang="en-US" sz="2400" dirty="0" smtClean="0"/>
              <a:t>）后成为</a:t>
            </a:r>
            <a:r>
              <a:rPr lang="en-US" altLang="zh-CN" sz="2400" dirty="0" smtClean="0"/>
              <a:t>FF80H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0000CC"/>
                </a:solidFill>
              </a:rPr>
              <a:t>80386~Core 2</a:t>
            </a:r>
            <a:r>
              <a:rPr lang="zh-CN" altLang="en-US" sz="2400" dirty="0" smtClean="0">
                <a:solidFill>
                  <a:srgbClr val="0000CC"/>
                </a:solidFill>
              </a:rPr>
              <a:t>微处理器中，对于</a:t>
            </a:r>
            <a:r>
              <a:rPr lang="en-US" altLang="zh-CN" sz="2400" dirty="0" smtClean="0">
                <a:solidFill>
                  <a:srgbClr val="0000CC"/>
                </a:solidFill>
              </a:rPr>
              <a:t>16</a:t>
            </a:r>
            <a:r>
              <a:rPr lang="zh-CN" altLang="en-US" sz="2400" dirty="0" smtClean="0">
                <a:solidFill>
                  <a:srgbClr val="0000CC"/>
                </a:solidFill>
              </a:rPr>
              <a:t>位指令模式，</a:t>
            </a:r>
            <a:r>
              <a:rPr lang="en-US" altLang="zh-CN" sz="2400" dirty="0" smtClean="0">
                <a:solidFill>
                  <a:srgbClr val="0000CC"/>
                </a:solidFill>
              </a:rPr>
              <a:t>MOD</a:t>
            </a:r>
            <a:r>
              <a:rPr lang="zh-CN" altLang="en-US" sz="2400" dirty="0" smtClean="0">
                <a:solidFill>
                  <a:srgbClr val="0000CC"/>
                </a:solidFill>
              </a:rPr>
              <a:t>字段的含义没有变化。</a:t>
            </a:r>
            <a:endParaRPr lang="en-US" altLang="zh-CN" sz="2400" dirty="0" smtClean="0">
              <a:solidFill>
                <a:srgbClr val="0000CC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533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492896"/>
            <a:ext cx="8784976" cy="504056"/>
          </a:xfrm>
        </p:spPr>
        <p:txBody>
          <a:bodyPr/>
          <a:lstStyle/>
          <a:p>
            <a:r>
              <a:rPr lang="en-US" altLang="zh-CN" sz="2400" dirty="0" smtClean="0"/>
              <a:t>80386~Core 2</a:t>
            </a:r>
            <a:r>
              <a:rPr lang="zh-CN" altLang="en-US" sz="2400" dirty="0" smtClean="0"/>
              <a:t>微处理器中的</a:t>
            </a:r>
            <a:r>
              <a:rPr lang="en-US" altLang="zh-CN" sz="2400" dirty="0" smtClean="0">
                <a:solidFill>
                  <a:srgbClr val="0000CC"/>
                </a:solidFill>
              </a:rPr>
              <a:t>32</a:t>
            </a:r>
            <a:r>
              <a:rPr lang="zh-CN" altLang="en-US" sz="2400" dirty="0" smtClean="0">
                <a:solidFill>
                  <a:srgbClr val="0000CC"/>
                </a:solidFill>
              </a:rPr>
              <a:t>位指令模式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MOD</a:t>
            </a:r>
            <a:r>
              <a:rPr lang="zh-CN" altLang="en-US" sz="2400" dirty="0" smtClean="0"/>
              <a:t>字段的含义：</a:t>
            </a:r>
            <a:endParaRPr lang="en-US" altLang="zh-C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30480"/>
            <a:ext cx="6638330" cy="291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9047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492896"/>
            <a:ext cx="8784976" cy="4104456"/>
          </a:xfrm>
        </p:spPr>
        <p:txBody>
          <a:bodyPr/>
          <a:lstStyle/>
          <a:p>
            <a:r>
              <a:rPr lang="en-US" altLang="zh-CN" dirty="0"/>
              <a:t>80386~Core 2</a:t>
            </a:r>
            <a:r>
              <a:rPr lang="zh-CN" altLang="en-US" dirty="0"/>
              <a:t>微处理器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MOD</a:t>
            </a:r>
            <a:r>
              <a:rPr lang="zh-CN" altLang="en-US" dirty="0" smtClean="0"/>
              <a:t>字段的含义受</a:t>
            </a:r>
            <a:r>
              <a:rPr lang="zh-CN" altLang="en-US" dirty="0" smtClean="0">
                <a:solidFill>
                  <a:srgbClr val="0000CC"/>
                </a:solidFill>
              </a:rPr>
              <a:t>地址长度超越前缀</a:t>
            </a:r>
            <a:r>
              <a:rPr lang="zh-CN" altLang="en-US" dirty="0" smtClean="0"/>
              <a:t>影响。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MOD=10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位指令模式下，</a:t>
            </a:r>
            <a:r>
              <a:rPr lang="en-US" altLang="zh-CN" dirty="0" smtClean="0">
                <a:solidFill>
                  <a:srgbClr val="0000CC"/>
                </a:solidFill>
              </a:rPr>
              <a:t>16</a:t>
            </a:r>
            <a:r>
              <a:rPr lang="zh-CN" altLang="en-US" dirty="0" smtClean="0">
                <a:solidFill>
                  <a:srgbClr val="0000CC"/>
                </a:solidFill>
              </a:rPr>
              <a:t>位</a:t>
            </a:r>
            <a:r>
              <a:rPr lang="zh-CN" altLang="en-US" dirty="0" smtClean="0"/>
              <a:t>位移量变成</a:t>
            </a:r>
            <a:r>
              <a:rPr lang="en-US" altLang="zh-CN" dirty="0" smtClean="0">
                <a:solidFill>
                  <a:srgbClr val="0000CC"/>
                </a:solidFill>
              </a:rPr>
              <a:t>32</a:t>
            </a:r>
            <a:r>
              <a:rPr lang="zh-CN" altLang="en-US" dirty="0" smtClean="0">
                <a:solidFill>
                  <a:srgbClr val="0000CC"/>
                </a:solidFill>
              </a:rPr>
              <a:t>位</a:t>
            </a:r>
            <a:r>
              <a:rPr lang="zh-CN" altLang="en-US" dirty="0" smtClean="0"/>
              <a:t>位移量。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以上微处理器中，工作在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位指令模式下时，</a:t>
            </a:r>
            <a:r>
              <a:rPr lang="zh-CN" altLang="en-US" dirty="0" smtClean="0">
                <a:solidFill>
                  <a:srgbClr val="CC00CC"/>
                </a:solidFill>
              </a:rPr>
              <a:t>如果不用地址长度超越前缀</a:t>
            </a:r>
            <a:r>
              <a:rPr lang="zh-CN" altLang="en-US" dirty="0" smtClean="0"/>
              <a:t>，则只允许用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位位移量。</a:t>
            </a:r>
            <a:endParaRPr lang="en-US" altLang="zh-CN" dirty="0" smtClean="0"/>
          </a:p>
          <a:p>
            <a:pPr lvl="1"/>
            <a:r>
              <a:rPr lang="zh-CN" altLang="en-US" dirty="0"/>
              <a:t>当然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位指令模式下，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/16</a:t>
            </a:r>
            <a:r>
              <a:rPr lang="zh-CN" altLang="en-US" dirty="0" smtClean="0"/>
              <a:t>位的位移量将被</a:t>
            </a:r>
            <a:r>
              <a:rPr lang="zh-CN" altLang="en-US" dirty="0" smtClean="0">
                <a:solidFill>
                  <a:srgbClr val="0000CC"/>
                </a:solidFill>
              </a:rPr>
              <a:t>符号扩展</a:t>
            </a:r>
            <a:r>
              <a:rPr lang="zh-CN" altLang="en-US" dirty="0" smtClean="0"/>
              <a:t>至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位。</a:t>
            </a:r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843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132857"/>
            <a:ext cx="8784976" cy="1080119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REG</a:t>
            </a:r>
            <a:r>
              <a:rPr lang="zh-CN" altLang="en-US" dirty="0" smtClean="0">
                <a:solidFill>
                  <a:srgbClr val="C00000"/>
                </a:solidFill>
              </a:rPr>
              <a:t>字段和</a:t>
            </a:r>
            <a:r>
              <a:rPr lang="en-US" altLang="zh-CN" dirty="0" smtClean="0">
                <a:solidFill>
                  <a:srgbClr val="C00000"/>
                </a:solidFill>
              </a:rPr>
              <a:t>R/M</a:t>
            </a:r>
            <a:r>
              <a:rPr lang="zh-CN" altLang="en-US" dirty="0" smtClean="0">
                <a:solidFill>
                  <a:srgbClr val="C00000"/>
                </a:solidFill>
              </a:rPr>
              <a:t>字段（仅当</a:t>
            </a:r>
            <a:r>
              <a:rPr lang="en-US" altLang="zh-CN" dirty="0" smtClean="0">
                <a:solidFill>
                  <a:srgbClr val="C00000"/>
                </a:solidFill>
              </a:rPr>
              <a:t>MOD=11</a:t>
            </a:r>
            <a:r>
              <a:rPr lang="zh-CN" altLang="en-US" dirty="0" smtClean="0">
                <a:solidFill>
                  <a:srgbClr val="C00000"/>
                </a:solidFill>
              </a:rPr>
              <a:t>时）</a:t>
            </a:r>
            <a:r>
              <a:rPr lang="zh-CN" altLang="en-US" dirty="0" smtClean="0"/>
              <a:t>指示寄存器的分配情况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46462"/>
            <a:ext cx="8244875" cy="355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181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64807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假设有一个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字节指令</a:t>
            </a:r>
            <a:r>
              <a:rPr lang="en-US" altLang="zh-CN" dirty="0" smtClean="0"/>
              <a:t>8BECH</a:t>
            </a:r>
            <a:r>
              <a:rPr lang="zh-CN" altLang="en-US" dirty="0" smtClean="0"/>
              <a:t>。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70112"/>
            <a:ext cx="8805027" cy="13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8960"/>
            <a:ext cx="4476044" cy="239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733287" y="5468664"/>
            <a:ext cx="2276585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kern="0" dirty="0">
                <a:solidFill>
                  <a:srgbClr val="000000"/>
                </a:solidFill>
                <a:latin typeface="Arial"/>
                <a:ea typeface="宋体"/>
              </a:rPr>
              <a:t>MOV BP, 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81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</a:rPr>
              <a:t>例</a:t>
            </a:r>
            <a:r>
              <a:rPr lang="zh-CN" altLang="en-US" dirty="0" smtClean="0">
                <a:solidFill>
                  <a:srgbClr val="CC00CC"/>
                </a:solidFill>
              </a:rPr>
              <a:t>，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以上微处理器，以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位指令模式操作时，出现了</a:t>
            </a:r>
            <a:r>
              <a:rPr lang="en-US" altLang="zh-CN" dirty="0" smtClean="0"/>
              <a:t>668BE8H</a:t>
            </a:r>
            <a:r>
              <a:rPr lang="zh-CN" altLang="en-US" dirty="0" smtClean="0"/>
              <a:t>指令。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个字节是</a:t>
            </a:r>
            <a:r>
              <a:rPr lang="en-US" altLang="zh-CN" dirty="0" smtClean="0"/>
              <a:t>66H</a:t>
            </a:r>
            <a:r>
              <a:rPr lang="zh-CN" altLang="en-US" dirty="0" smtClean="0"/>
              <a:t>，寄存器长度超越前缀。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操作码</a:t>
            </a:r>
            <a:r>
              <a:rPr lang="en-US" altLang="zh-CN" dirty="0" smtClean="0"/>
              <a:t>MOV</a:t>
            </a:r>
            <a:r>
              <a:rPr lang="zh-CN" altLang="en-US" dirty="0" smtClean="0"/>
              <a:t>，源操作数</a:t>
            </a:r>
            <a:r>
              <a:rPr lang="en-US" altLang="zh-CN" dirty="0" smtClean="0"/>
              <a:t>EAX</a:t>
            </a:r>
            <a:r>
              <a:rPr lang="zh-CN" altLang="en-US" dirty="0" smtClean="0"/>
              <a:t>，目的操作数</a:t>
            </a:r>
            <a:r>
              <a:rPr lang="en-US" altLang="zh-CN" dirty="0" smtClean="0"/>
              <a:t>EBP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条指令是：</a:t>
            </a:r>
            <a:r>
              <a:rPr lang="en-US" altLang="zh-CN" dirty="0" smtClean="0"/>
              <a:t>MOV EBP, EAX</a:t>
            </a:r>
          </a:p>
          <a:p>
            <a:endParaRPr lang="en-US" altLang="zh-CN" dirty="0" smtClean="0">
              <a:solidFill>
                <a:srgbClr val="CC00CC"/>
              </a:solidFill>
            </a:endParaRPr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/>
              <a:t>对于</a:t>
            </a:r>
            <a:r>
              <a:rPr lang="en-US" altLang="zh-CN" dirty="0"/>
              <a:t>80386</a:t>
            </a:r>
            <a:r>
              <a:rPr lang="zh-CN" altLang="en-US" dirty="0"/>
              <a:t>以上微处理器，</a:t>
            </a:r>
            <a:r>
              <a:rPr lang="zh-CN" altLang="en-US" dirty="0" smtClean="0"/>
              <a:t>以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zh-CN" altLang="en-US" dirty="0"/>
              <a:t>指令模式操作时，出现了</a:t>
            </a:r>
            <a:r>
              <a:rPr lang="en-US" altLang="zh-CN" dirty="0"/>
              <a:t>668BE8H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条指令是：</a:t>
            </a:r>
            <a:r>
              <a:rPr lang="en-US" altLang="zh-CN" dirty="0" smtClean="0"/>
              <a:t>MOV BP, AX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编写汇编程序时，可以指定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位指令模式。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25181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MOV</a:t>
            </a:r>
            <a:r>
              <a:rPr lang="zh-CN" altLang="en-US" dirty="0" smtClean="0">
                <a:solidFill>
                  <a:srgbClr val="C00000"/>
                </a:solidFill>
              </a:rPr>
              <a:t>指令回顾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PUSH/POP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 smtClean="0"/>
              <a:t>装入有效地址</a:t>
            </a:r>
            <a:endParaRPr lang="en-US" altLang="zh-CN" dirty="0" smtClean="0"/>
          </a:p>
          <a:p>
            <a:r>
              <a:rPr lang="zh-CN" altLang="en-US" dirty="0" smtClean="0"/>
              <a:t>数据串传送</a:t>
            </a:r>
            <a:endParaRPr lang="en-US" altLang="zh-CN" dirty="0" smtClean="0"/>
          </a:p>
          <a:p>
            <a:r>
              <a:rPr lang="zh-CN" altLang="en-US" dirty="0" smtClean="0"/>
              <a:t>其他数据传送指令</a:t>
            </a:r>
            <a:endParaRPr lang="en-US" altLang="zh-CN" dirty="0" smtClean="0"/>
          </a:p>
          <a:p>
            <a:r>
              <a:rPr lang="zh-CN" altLang="en-US" dirty="0" smtClean="0"/>
              <a:t>段超越前缀</a:t>
            </a:r>
            <a:endParaRPr lang="en-US" altLang="zh-CN" dirty="0" smtClean="0"/>
          </a:p>
          <a:p>
            <a:r>
              <a:rPr lang="zh-CN" altLang="en-US" dirty="0"/>
              <a:t>汇编程序详述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916833"/>
            <a:ext cx="8784976" cy="1152127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R/M</a:t>
            </a:r>
            <a:r>
              <a:rPr lang="zh-CN" altLang="en-US" dirty="0" smtClean="0">
                <a:solidFill>
                  <a:srgbClr val="C00000"/>
                </a:solidFill>
              </a:rPr>
              <a:t>字段的存储器寻址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MOD=00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R/M</a:t>
            </a:r>
            <a:r>
              <a:rPr lang="zh-CN" altLang="en-US" dirty="0" smtClean="0"/>
              <a:t>指示存储器寻址。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52936"/>
            <a:ext cx="5135412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1560" y="3861048"/>
            <a:ext cx="2520280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kern="0" dirty="0">
                <a:solidFill>
                  <a:srgbClr val="000000"/>
                </a:solidFill>
                <a:latin typeface="Arial"/>
                <a:ea typeface="宋体"/>
              </a:rPr>
              <a:t>16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位的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R/M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存储器寻址方式</a:t>
            </a:r>
            <a:endParaRPr lang="en-US" sz="2800" b="1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79512" y="6021288"/>
            <a:ext cx="338437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b="1" kern="0" dirty="0" smtClean="0">
                <a:solidFill>
                  <a:srgbClr val="CC00CC"/>
                </a:solidFill>
                <a:latin typeface="Arial"/>
                <a:ea typeface="宋体"/>
              </a:rPr>
              <a:t>直接寻址如何表示？</a:t>
            </a:r>
            <a:endParaRPr lang="en-US" sz="2800" b="1" kern="0" dirty="0">
              <a:solidFill>
                <a:srgbClr val="CC00CC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78747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7"/>
            <a:ext cx="8856984" cy="549177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Arial"/>
                <a:ea typeface="宋体"/>
              </a:rPr>
              <a:t>16</a:t>
            </a:r>
            <a:r>
              <a:rPr lang="zh-CN" altLang="en-US" dirty="0">
                <a:solidFill>
                  <a:srgbClr val="0000CC"/>
                </a:solidFill>
                <a:latin typeface="Arial"/>
                <a:ea typeface="宋体"/>
              </a:rPr>
              <a:t>位的</a:t>
            </a:r>
            <a:r>
              <a:rPr lang="en-US" altLang="zh-CN" dirty="0">
                <a:solidFill>
                  <a:srgbClr val="0000CC"/>
                </a:solidFill>
                <a:latin typeface="Arial"/>
                <a:ea typeface="宋体"/>
              </a:rPr>
              <a:t>R/M</a:t>
            </a:r>
            <a:r>
              <a:rPr lang="zh-CN" altLang="en-US" dirty="0">
                <a:solidFill>
                  <a:srgbClr val="0000CC"/>
                </a:solidFill>
                <a:latin typeface="Arial"/>
                <a:ea typeface="宋体"/>
              </a:rPr>
              <a:t>存储器寻址方式</a:t>
            </a:r>
            <a:endParaRPr lang="en-US" altLang="zh-CN" dirty="0">
              <a:solidFill>
                <a:srgbClr val="0000CC"/>
              </a:solidFill>
              <a:latin typeface="Arial"/>
              <a:ea typeface="宋体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</a:rPr>
              <a:t>当</a:t>
            </a:r>
            <a:r>
              <a:rPr lang="en-US" altLang="zh-CN" dirty="0" smtClean="0">
                <a:solidFill>
                  <a:srgbClr val="000000"/>
                </a:solidFill>
              </a:rPr>
              <a:t>MOD=00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</a:rPr>
              <a:t>R/M=110</a:t>
            </a:r>
            <a:r>
              <a:rPr lang="zh-CN" altLang="en-US" dirty="0" smtClean="0">
                <a:solidFill>
                  <a:srgbClr val="000000"/>
                </a:solidFill>
              </a:rPr>
              <a:t>时，指示直接寻址（只用位移量寻址存储器的数据）。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</a:rPr>
              <a:t>但是，“</a:t>
            </a:r>
            <a:r>
              <a:rPr lang="en-US" altLang="zh-CN" dirty="0">
                <a:solidFill>
                  <a:srgbClr val="000000"/>
                </a:solidFill>
              </a:rPr>
              <a:t>MOD=00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R/M=110</a:t>
            </a:r>
            <a:r>
              <a:rPr lang="zh-CN" altLang="en-US" dirty="0" smtClean="0">
                <a:solidFill>
                  <a:srgbClr val="000000"/>
                </a:solidFill>
              </a:rPr>
              <a:t>”指示用</a:t>
            </a:r>
            <a:r>
              <a:rPr lang="en-US" altLang="zh-CN" dirty="0" smtClean="0">
                <a:solidFill>
                  <a:srgbClr val="000000"/>
                </a:solidFill>
              </a:rPr>
              <a:t>[BP]</a:t>
            </a:r>
            <a:r>
              <a:rPr lang="zh-CN" altLang="en-US" dirty="0" smtClean="0">
                <a:solidFill>
                  <a:srgbClr val="000000"/>
                </a:solidFill>
              </a:rPr>
              <a:t>寻址，而且没有位移量。存在冲突？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/>
            <a:r>
              <a:rPr lang="zh-CN" altLang="en-US" sz="2800" dirty="0" smtClean="0">
                <a:solidFill>
                  <a:srgbClr val="000000"/>
                </a:solidFill>
              </a:rPr>
              <a:t>实际上，机器语言中，</a:t>
            </a:r>
            <a:r>
              <a:rPr lang="zh-CN" altLang="en-US" sz="2800" dirty="0" smtClean="0">
                <a:solidFill>
                  <a:srgbClr val="CC00CC"/>
                </a:solidFill>
              </a:rPr>
              <a:t>不可以</a:t>
            </a:r>
            <a:r>
              <a:rPr lang="zh-CN" altLang="en-US" sz="2800" dirty="0" smtClean="0">
                <a:solidFill>
                  <a:srgbClr val="000000"/>
                </a:solidFill>
              </a:rPr>
              <a:t>用没有位移量的</a:t>
            </a:r>
            <a:r>
              <a:rPr lang="en-US" altLang="zh-CN" sz="2800" dirty="0" smtClean="0">
                <a:solidFill>
                  <a:srgbClr val="000000"/>
                </a:solidFill>
              </a:rPr>
              <a:t>[BP]</a:t>
            </a:r>
            <a:r>
              <a:rPr lang="zh-CN" altLang="en-US" sz="2800" dirty="0" smtClean="0">
                <a:solidFill>
                  <a:srgbClr val="000000"/>
                </a:solidFill>
              </a:rPr>
              <a:t>寻址方式。每当指令中出现</a:t>
            </a:r>
            <a:r>
              <a:rPr lang="en-US" altLang="zh-CN" sz="2800" dirty="0" smtClean="0">
                <a:solidFill>
                  <a:srgbClr val="000000"/>
                </a:solidFill>
              </a:rPr>
              <a:t>[BP]</a:t>
            </a:r>
            <a:r>
              <a:rPr lang="zh-CN" altLang="en-US" sz="2800" dirty="0" smtClean="0">
                <a:solidFill>
                  <a:srgbClr val="000000"/>
                </a:solidFill>
              </a:rPr>
              <a:t>寻址方式时，汇编程序就使用一个</a:t>
            </a:r>
            <a:r>
              <a:rPr lang="en-US" altLang="zh-CN" sz="2800" dirty="0" smtClean="0">
                <a:solidFill>
                  <a:srgbClr val="000000"/>
                </a:solidFill>
              </a:rPr>
              <a:t>8</a:t>
            </a:r>
            <a:r>
              <a:rPr lang="zh-CN" altLang="en-US" sz="2800" dirty="0" smtClean="0">
                <a:solidFill>
                  <a:srgbClr val="000000"/>
                </a:solidFill>
              </a:rPr>
              <a:t>位的位移量</a:t>
            </a:r>
            <a:r>
              <a:rPr lang="en-US" altLang="zh-CN" sz="2800" dirty="0" smtClean="0">
                <a:solidFill>
                  <a:srgbClr val="000000"/>
                </a:solidFill>
              </a:rPr>
              <a:t>00H</a:t>
            </a:r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zh-CN" altLang="en-US" sz="2800" dirty="0" smtClean="0">
                <a:solidFill>
                  <a:srgbClr val="0000CC"/>
                </a:solidFill>
              </a:rPr>
              <a:t>此时</a:t>
            </a:r>
            <a:r>
              <a:rPr lang="en-US" altLang="zh-CN" sz="2800" dirty="0" smtClean="0">
                <a:solidFill>
                  <a:srgbClr val="0000CC"/>
                </a:solidFill>
              </a:rPr>
              <a:t>MOD=01</a:t>
            </a:r>
            <a:r>
              <a:rPr lang="zh-CN" altLang="en-US" sz="2800" dirty="0" smtClean="0">
                <a:solidFill>
                  <a:srgbClr val="000000"/>
                </a:solidFill>
              </a:rPr>
              <a:t>）。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2"/>
            <a:r>
              <a:rPr lang="zh-CN" altLang="en-US" sz="2800" dirty="0" smtClean="0">
                <a:solidFill>
                  <a:srgbClr val="000000"/>
                </a:solidFill>
              </a:rPr>
              <a:t>或者说，</a:t>
            </a:r>
            <a:r>
              <a:rPr lang="en-US" altLang="zh-CN" sz="2800" dirty="0" smtClean="0">
                <a:solidFill>
                  <a:srgbClr val="0000CC"/>
                </a:solidFill>
              </a:rPr>
              <a:t>[BP]</a:t>
            </a:r>
            <a:r>
              <a:rPr lang="zh-CN" altLang="en-US" sz="2800" dirty="0" smtClean="0">
                <a:solidFill>
                  <a:srgbClr val="0000CC"/>
                </a:solidFill>
              </a:rPr>
              <a:t>被汇编成</a:t>
            </a:r>
            <a:r>
              <a:rPr lang="en-US" altLang="zh-CN" sz="2800" dirty="0" smtClean="0">
                <a:solidFill>
                  <a:srgbClr val="0000CC"/>
                </a:solidFill>
              </a:rPr>
              <a:t>[BP+0]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2656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08011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R/M</a:t>
            </a:r>
            <a:r>
              <a:rPr lang="zh-CN" altLang="en-US" dirty="0" smtClean="0">
                <a:solidFill>
                  <a:srgbClr val="C00000"/>
                </a:solidFill>
              </a:rPr>
              <a:t>选择的</a:t>
            </a:r>
            <a:r>
              <a:rPr lang="en-US" altLang="zh-CN" dirty="0">
                <a:solidFill>
                  <a:srgbClr val="C00000"/>
                </a:solidFill>
              </a:rPr>
              <a:t>32</a:t>
            </a:r>
            <a:r>
              <a:rPr lang="zh-CN" altLang="en-US" dirty="0" smtClean="0">
                <a:solidFill>
                  <a:srgbClr val="C00000"/>
                </a:solidFill>
              </a:rPr>
              <a:t>位寻址方式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37509"/>
            <a:ext cx="6317436" cy="413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爆炸形 1 4"/>
          <p:cNvSpPr/>
          <p:nvPr/>
        </p:nvSpPr>
        <p:spPr bwMode="auto">
          <a:xfrm>
            <a:off x="7289036" y="4776027"/>
            <a:ext cx="307300" cy="288032"/>
          </a:xfrm>
          <a:prstGeom prst="irregularSeal1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爆炸形 1 6"/>
          <p:cNvSpPr/>
          <p:nvPr/>
        </p:nvSpPr>
        <p:spPr bwMode="auto">
          <a:xfrm>
            <a:off x="5580112" y="5085000"/>
            <a:ext cx="307300" cy="288032"/>
          </a:xfrm>
          <a:prstGeom prst="irregularSeal1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900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259228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R/M</a:t>
            </a:r>
            <a:r>
              <a:rPr lang="zh-CN" altLang="en-US" dirty="0" smtClean="0">
                <a:solidFill>
                  <a:srgbClr val="C00000"/>
                </a:solidFill>
              </a:rPr>
              <a:t>选择的</a:t>
            </a:r>
            <a:r>
              <a:rPr lang="en-US" altLang="zh-CN" dirty="0">
                <a:solidFill>
                  <a:srgbClr val="C00000"/>
                </a:solidFill>
              </a:rPr>
              <a:t>32</a:t>
            </a:r>
            <a:r>
              <a:rPr lang="zh-CN" altLang="en-US" dirty="0" smtClean="0">
                <a:solidFill>
                  <a:srgbClr val="C00000"/>
                </a:solidFill>
              </a:rPr>
              <a:t>位寻址方式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R/M=100</a:t>
            </a:r>
            <a:r>
              <a:rPr lang="zh-CN" altLang="en-US" dirty="0" smtClean="0"/>
              <a:t>时，指示“比例变址寻址”，指令中出现附加字节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C00000"/>
                </a:solidFill>
              </a:rPr>
              <a:t>比例变址字节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24811"/>
            <a:ext cx="5279491" cy="310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203848" y="5301208"/>
            <a:ext cx="5636488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注意</a:t>
            </a:r>
            <a:r>
              <a:rPr lang="en-US" altLang="zh-CN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1</a:t>
            </a:r>
            <a:r>
              <a:rPr lang="zh-CN" altLang="en-US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：</a:t>
            </a:r>
            <a:r>
              <a:rPr lang="en-US" altLang="zh-CN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Index=100</a:t>
            </a:r>
            <a:r>
              <a:rPr lang="zh-CN" altLang="en-US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时，无变址寄存器。</a:t>
            </a:r>
            <a:endParaRPr lang="en-US" altLang="zh-CN" sz="2400" b="1" kern="0" dirty="0" smtClean="0">
              <a:solidFill>
                <a:srgbClr val="CC00CC"/>
              </a:solidFill>
              <a:latin typeface="Arial"/>
              <a:ea typeface="宋体"/>
            </a:endParaRPr>
          </a:p>
          <a:p>
            <a:r>
              <a:rPr lang="zh-CN" altLang="en-US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注意</a:t>
            </a:r>
            <a:r>
              <a:rPr lang="en-US" altLang="zh-CN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2</a:t>
            </a:r>
            <a:r>
              <a:rPr lang="zh-CN" altLang="en-US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：</a:t>
            </a:r>
            <a:r>
              <a:rPr lang="en-US" altLang="zh-CN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Base=101</a:t>
            </a:r>
            <a:r>
              <a:rPr lang="zh-CN" altLang="en-US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时，使用或不用</a:t>
            </a:r>
            <a:r>
              <a:rPr lang="en-US" altLang="zh-CN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EBP</a:t>
            </a:r>
            <a:r>
              <a:rPr lang="zh-CN" altLang="en-US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？</a:t>
            </a:r>
            <a:endParaRPr lang="en-US" altLang="zh-CN" sz="2400" b="1" kern="0" dirty="0" smtClean="0">
              <a:solidFill>
                <a:srgbClr val="CC00CC"/>
              </a:solidFill>
              <a:latin typeface="Arial"/>
              <a:ea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3846" y="6237312"/>
            <a:ext cx="562648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kern="0" dirty="0">
                <a:solidFill>
                  <a:srgbClr val="CC00CC"/>
                </a:solidFill>
                <a:latin typeface="Arial"/>
                <a:ea typeface="宋体"/>
              </a:rPr>
              <a:t>思考：如何指示</a:t>
            </a:r>
            <a:r>
              <a:rPr lang="zh-CN" altLang="en-US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是否只包含比例变址？</a:t>
            </a:r>
            <a:endParaRPr lang="zh-CN" altLang="en-US" sz="2400" b="1" kern="0" dirty="0">
              <a:solidFill>
                <a:srgbClr val="CC00CC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05956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47260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R/M</a:t>
            </a:r>
            <a:r>
              <a:rPr lang="zh-CN" altLang="en-US" dirty="0" smtClean="0">
                <a:solidFill>
                  <a:srgbClr val="C00000"/>
                </a:solidFill>
              </a:rPr>
              <a:t>选择的</a:t>
            </a:r>
            <a:r>
              <a:rPr lang="en-US" altLang="zh-CN" dirty="0">
                <a:solidFill>
                  <a:srgbClr val="C00000"/>
                </a:solidFill>
              </a:rPr>
              <a:t>32</a:t>
            </a:r>
            <a:r>
              <a:rPr lang="zh-CN" altLang="en-US" dirty="0" smtClean="0">
                <a:solidFill>
                  <a:srgbClr val="C00000"/>
                </a:solidFill>
              </a:rPr>
              <a:t>位寻址方式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比例变址字节有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MOD</a:t>
            </a:r>
            <a:r>
              <a:rPr lang="zh-CN" altLang="en-US" dirty="0" smtClean="0"/>
              <a:t>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REG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</a:t>
            </a:r>
            <a:r>
              <a:rPr lang="zh-CN" altLang="en-US" dirty="0" smtClean="0"/>
              <a:t>各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位，共计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位，则比例变址有</a:t>
            </a:r>
            <a:r>
              <a:rPr lang="en-US" altLang="zh-CN" dirty="0" smtClean="0">
                <a:solidFill>
                  <a:srgbClr val="0000CC"/>
                </a:solidFill>
              </a:rPr>
              <a:t>2</a:t>
            </a:r>
            <a:r>
              <a:rPr lang="en-US" altLang="zh-CN" baseline="30000" dirty="0" smtClean="0">
                <a:solidFill>
                  <a:srgbClr val="0000CC"/>
                </a:solidFill>
              </a:rPr>
              <a:t>15</a:t>
            </a:r>
            <a:r>
              <a:rPr lang="zh-CN" altLang="en-US" dirty="0" smtClean="0">
                <a:solidFill>
                  <a:srgbClr val="0000CC"/>
                </a:solidFill>
              </a:rPr>
              <a:t>种组合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80386~Core2</a:t>
            </a:r>
            <a:r>
              <a:rPr lang="zh-CN" altLang="en-US" dirty="0" smtClean="0"/>
              <a:t>中，仅</a:t>
            </a:r>
            <a:r>
              <a:rPr lang="en-US" altLang="zh-CN" dirty="0" smtClean="0"/>
              <a:t>MOV</a:t>
            </a:r>
            <a:r>
              <a:rPr lang="zh-CN" altLang="en-US" dirty="0" smtClean="0"/>
              <a:t>指令就有</a:t>
            </a:r>
            <a:r>
              <a:rPr lang="en-US" altLang="zh-CN" dirty="0" smtClean="0"/>
              <a:t>32000</a:t>
            </a:r>
            <a:r>
              <a:rPr lang="zh-CN" altLang="en-US" dirty="0" smtClean="0"/>
              <a:t>中组合。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23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04056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立即指令。</a:t>
            </a:r>
            <a:r>
              <a:rPr lang="zh-CN" altLang="en-US" sz="2400" dirty="0" smtClean="0">
                <a:solidFill>
                  <a:srgbClr val="CC00CC"/>
                </a:solidFill>
              </a:rPr>
              <a:t>例，</a:t>
            </a:r>
            <a:r>
              <a:rPr lang="en-US" altLang="zh-CN" sz="2400" dirty="0" smtClean="0"/>
              <a:t>MOV WORD PTR [BX+1000H], 1234H</a:t>
            </a:r>
            <a:endParaRPr lang="en-US" sz="24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174" y="5373216"/>
            <a:ext cx="3428034" cy="1372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1437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649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440159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段寄存器</a:t>
            </a:r>
            <a:r>
              <a:rPr lang="en-US" altLang="zh-CN" sz="2400" dirty="0" smtClean="0">
                <a:solidFill>
                  <a:srgbClr val="C00000"/>
                </a:solidFill>
              </a:rPr>
              <a:t>MOV</a:t>
            </a:r>
            <a:r>
              <a:rPr lang="zh-CN" altLang="en-US" sz="2400" dirty="0" smtClean="0">
                <a:solidFill>
                  <a:srgbClr val="C00000"/>
                </a:solidFill>
              </a:rPr>
              <a:t>指令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/>
              <a:t>段</a:t>
            </a:r>
            <a:r>
              <a:rPr lang="zh-CN" altLang="en-US" sz="2400" dirty="0" smtClean="0"/>
              <a:t>寄存器的内容通过</a:t>
            </a:r>
            <a:r>
              <a:rPr lang="en-US" altLang="zh-CN" sz="2400" dirty="0" smtClean="0"/>
              <a:t>MOV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PUSH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POP</a:t>
            </a:r>
            <a:r>
              <a:rPr lang="zh-CN" altLang="en-US" sz="2400" dirty="0" smtClean="0"/>
              <a:t>指令传送，用一组专门的寄存器位（</a:t>
            </a:r>
            <a:r>
              <a:rPr lang="en-US" altLang="zh-CN" sz="2400" dirty="0" smtClean="0">
                <a:solidFill>
                  <a:srgbClr val="0000CC"/>
                </a:solidFill>
              </a:rPr>
              <a:t>REG</a:t>
            </a:r>
            <a:r>
              <a:rPr lang="zh-CN" altLang="en-US" sz="2400" dirty="0" smtClean="0">
                <a:solidFill>
                  <a:srgbClr val="0000CC"/>
                </a:solidFill>
              </a:rPr>
              <a:t>字段</a:t>
            </a:r>
            <a:r>
              <a:rPr lang="zh-CN" altLang="en-US" sz="2400" dirty="0" smtClean="0"/>
              <a:t>）选择段寄存器。</a:t>
            </a:r>
            <a:endParaRPr lang="en-US" sz="240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702" y="2636912"/>
            <a:ext cx="4783836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841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152127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段寄存器</a:t>
            </a:r>
            <a:r>
              <a:rPr lang="en-US" altLang="zh-CN" dirty="0">
                <a:solidFill>
                  <a:srgbClr val="C00000"/>
                </a:solidFill>
              </a:rPr>
              <a:t>MOV</a:t>
            </a:r>
            <a:r>
              <a:rPr lang="zh-CN" altLang="en-US" dirty="0">
                <a:solidFill>
                  <a:srgbClr val="C00000"/>
                </a:solidFill>
              </a:rPr>
              <a:t>指令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MOV [DI], DS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8821401" cy="1290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49080"/>
            <a:ext cx="3485490" cy="1618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148064" y="4773839"/>
            <a:ext cx="298350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3600" b="1" dirty="0"/>
              <a:t>注意</a:t>
            </a:r>
            <a:r>
              <a:rPr lang="en-US" sz="3600" b="1" dirty="0"/>
              <a:t>Opcode!</a:t>
            </a:r>
          </a:p>
        </p:txBody>
      </p:sp>
    </p:spTree>
    <p:extLst>
      <p:ext uri="{BB962C8B-B14F-4D97-AF65-F5344CB8AC3E}">
        <p14:creationId xmlns:p14="http://schemas.microsoft.com/office/powerpoint/2010/main" val="37836019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zh-CN" altLang="en-US" dirty="0" smtClean="0"/>
              <a:t>模式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328591"/>
          </a:xfrm>
        </p:spPr>
        <p:txBody>
          <a:bodyPr/>
          <a:lstStyle/>
          <a:p>
            <a:r>
              <a:rPr lang="en-US" dirty="0" smtClean="0"/>
              <a:t>64</a:t>
            </a:r>
            <a:r>
              <a:rPr lang="zh-CN" altLang="en-US" dirty="0" smtClean="0"/>
              <a:t>位模式增加了一个</a:t>
            </a:r>
            <a:r>
              <a:rPr lang="en-US" altLang="zh-CN" dirty="0" smtClean="0">
                <a:solidFill>
                  <a:srgbClr val="C00000"/>
                </a:solidFill>
              </a:rPr>
              <a:t>REX</a:t>
            </a:r>
            <a:r>
              <a:rPr lang="zh-CN" altLang="en-US" dirty="0" smtClean="0">
                <a:solidFill>
                  <a:srgbClr val="C00000"/>
                </a:solidFill>
              </a:rPr>
              <a:t>前缀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40H~4FH</a:t>
            </a:r>
            <a:r>
              <a:rPr lang="zh-CN" altLang="en-US" dirty="0" smtClean="0"/>
              <a:t>），放在在其它前缀之后，操作码之前。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REX</a:t>
            </a:r>
            <a:r>
              <a:rPr lang="zh-CN" altLang="en-US" dirty="0" smtClean="0"/>
              <a:t>前缀的目的是</a:t>
            </a:r>
            <a:r>
              <a:rPr lang="zh-CN" altLang="en-US" dirty="0" smtClean="0">
                <a:solidFill>
                  <a:srgbClr val="0000CC"/>
                </a:solidFill>
              </a:rPr>
              <a:t>修改指令的第二字节中的</a:t>
            </a:r>
            <a:r>
              <a:rPr lang="en-US" altLang="zh-CN" dirty="0" smtClean="0">
                <a:solidFill>
                  <a:srgbClr val="0000CC"/>
                </a:solidFill>
              </a:rPr>
              <a:t>REG</a:t>
            </a:r>
            <a:r>
              <a:rPr lang="zh-CN" altLang="en-US" dirty="0" smtClean="0">
                <a:solidFill>
                  <a:srgbClr val="0000CC"/>
                </a:solidFill>
              </a:rPr>
              <a:t>字段和</a:t>
            </a:r>
            <a:r>
              <a:rPr lang="en-US" altLang="zh-CN" dirty="0" smtClean="0">
                <a:solidFill>
                  <a:srgbClr val="0000CC"/>
                </a:solidFill>
              </a:rPr>
              <a:t>R/M</a:t>
            </a:r>
            <a:r>
              <a:rPr lang="zh-CN" altLang="en-US" dirty="0" smtClean="0">
                <a:solidFill>
                  <a:srgbClr val="0000CC"/>
                </a:solidFill>
              </a:rPr>
              <a:t>字段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寻址</a:t>
            </a:r>
            <a:r>
              <a:rPr lang="en-US" altLang="zh-CN" dirty="0" smtClean="0"/>
              <a:t>R8~R15</a:t>
            </a:r>
            <a:r>
              <a:rPr lang="zh-CN" altLang="en-US" dirty="0" smtClean="0"/>
              <a:t>寄存器时必须用</a:t>
            </a:r>
            <a:r>
              <a:rPr lang="en-US" dirty="0" smtClean="0"/>
              <a:t>REX</a:t>
            </a:r>
            <a:r>
              <a:rPr lang="zh-CN" altLang="en-US" dirty="0" smtClean="0"/>
              <a:t>前缀。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分两种情况解释：</a:t>
            </a:r>
            <a:endParaRPr lang="en-US" altLang="zh-CN" dirty="0" smtClean="0">
              <a:solidFill>
                <a:srgbClr val="CC00CC"/>
              </a:solidFill>
            </a:endParaRPr>
          </a:p>
          <a:p>
            <a:pPr lvl="1"/>
            <a:r>
              <a:rPr lang="zh-CN" altLang="en-US" dirty="0" smtClean="0"/>
              <a:t>无比例变址字段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有比例变址字段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59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</a:t>
            </a:r>
            <a:r>
              <a:rPr lang="zh-CN" altLang="en-US" dirty="0" smtClean="0"/>
              <a:t>位模式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864095"/>
          </a:xfrm>
        </p:spPr>
        <p:txBody>
          <a:bodyPr/>
          <a:lstStyle/>
          <a:p>
            <a:r>
              <a:rPr lang="en-US" dirty="0" smtClean="0"/>
              <a:t>REX</a:t>
            </a:r>
            <a:r>
              <a:rPr lang="zh-CN" altLang="en-US" dirty="0" smtClean="0"/>
              <a:t>无比例变址的应用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73" y="1681163"/>
            <a:ext cx="8537499" cy="4628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99592" y="6309320"/>
            <a:ext cx="6266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注：</a:t>
            </a:r>
            <a:r>
              <a:rPr lang="en-US" sz="2000" b="1" dirty="0" smtClean="0"/>
              <a:t>W=0 </a:t>
            </a:r>
            <a:r>
              <a:rPr lang="zh-CN" altLang="en-US" sz="2000" b="1" dirty="0"/>
              <a:t>表示</a:t>
            </a:r>
            <a:r>
              <a:rPr lang="en-US" sz="2000" b="1" dirty="0" smtClean="0"/>
              <a:t> </a:t>
            </a:r>
            <a:r>
              <a:rPr lang="en-US" sz="2000" b="1" dirty="0"/>
              <a:t>Operand size determined by </a:t>
            </a:r>
            <a:r>
              <a:rPr lang="en-US" sz="2000" b="1" dirty="0" smtClean="0"/>
              <a:t>CS.D</a:t>
            </a:r>
            <a:r>
              <a:rPr lang="zh-CN" altLang="en-US" sz="2000" b="1" dirty="0" smtClean="0"/>
              <a:t>。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508754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</a:t>
            </a:r>
            <a:r>
              <a:rPr lang="zh-CN" altLang="en-US" dirty="0" smtClean="0"/>
              <a:t>指令回顾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机器语言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操作码、</a:t>
            </a:r>
            <a:r>
              <a:rPr lang="en-US" altLang="zh-CN" dirty="0" smtClean="0"/>
              <a:t>MOD</a:t>
            </a:r>
            <a:r>
              <a:rPr lang="zh-CN" altLang="en-US" dirty="0" smtClean="0"/>
              <a:t>字段、寄存器分配、</a:t>
            </a:r>
            <a:r>
              <a:rPr lang="en-US" altLang="zh-CN" dirty="0" smtClean="0"/>
              <a:t>R/M</a:t>
            </a:r>
            <a:r>
              <a:rPr lang="zh-CN" altLang="en-US" dirty="0" smtClean="0"/>
              <a:t>存储器寻址、特殊寻址方式、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位寻址方式、立即指令、段寄存器</a:t>
            </a:r>
            <a:r>
              <a:rPr lang="en-US" altLang="zh-CN" dirty="0" smtClean="0"/>
              <a:t>MOV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64</a:t>
            </a:r>
            <a:r>
              <a:rPr lang="zh-CN" altLang="en-US" dirty="0" smtClean="0">
                <a:solidFill>
                  <a:srgbClr val="C00000"/>
                </a:solidFill>
              </a:rPr>
              <a:t>位模式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587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64</a:t>
            </a:r>
            <a:r>
              <a:rPr lang="zh-CN" altLang="en-US" dirty="0"/>
              <a:t>位模式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3960440" cy="1728191"/>
          </a:xfrm>
        </p:spPr>
        <p:txBody>
          <a:bodyPr/>
          <a:lstStyle/>
          <a:p>
            <a:r>
              <a:rPr lang="en-US" dirty="0" smtClean="0"/>
              <a:t>64</a:t>
            </a:r>
            <a:r>
              <a:rPr lang="zh-CN" altLang="en-US" dirty="0" smtClean="0"/>
              <a:t>位寄存器和内存的</a:t>
            </a:r>
            <a:r>
              <a:rPr lang="en-US" altLang="zh-CN" dirty="0" smtClean="0"/>
              <a:t>RRRR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MMMM</a:t>
            </a:r>
            <a:r>
              <a:rPr lang="zh-CN" altLang="en-US" dirty="0" smtClean="0"/>
              <a:t>字段的标志符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44" y="620688"/>
            <a:ext cx="4738836" cy="6134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爆炸形 1 4"/>
          <p:cNvSpPr/>
          <p:nvPr/>
        </p:nvSpPr>
        <p:spPr bwMode="auto">
          <a:xfrm>
            <a:off x="8676456" y="2492896"/>
            <a:ext cx="307300" cy="288032"/>
          </a:xfrm>
          <a:prstGeom prst="irregularSeal1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2248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</a:t>
            </a:r>
            <a:r>
              <a:rPr lang="zh-CN" altLang="en-US" dirty="0" smtClean="0"/>
              <a:t>位模式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76063"/>
          </a:xfrm>
        </p:spPr>
        <p:txBody>
          <a:bodyPr/>
          <a:lstStyle/>
          <a:p>
            <a:r>
              <a:rPr lang="zh-CN" altLang="en-US" dirty="0" smtClean="0"/>
              <a:t>含比例变址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38313"/>
            <a:ext cx="8939872" cy="392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5005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en-US" dirty="0" smtClean="0"/>
              <a:t>MOV</a:t>
            </a:r>
            <a:r>
              <a:rPr lang="zh-CN" altLang="en-US" dirty="0" smtClean="0"/>
              <a:t>指令回顾</a:t>
            </a:r>
            <a:endParaRPr lang="en-US" altLang="zh-CN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PUSH/POP</a:t>
            </a:r>
            <a:r>
              <a:rPr lang="zh-CN" altLang="en-US" dirty="0" smtClean="0">
                <a:solidFill>
                  <a:srgbClr val="C00000"/>
                </a:solidFill>
              </a:rPr>
              <a:t>指令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装入有效地址</a:t>
            </a:r>
            <a:endParaRPr lang="en-US" altLang="zh-CN" dirty="0" smtClean="0"/>
          </a:p>
          <a:p>
            <a:r>
              <a:rPr lang="zh-CN" altLang="en-US" dirty="0" smtClean="0"/>
              <a:t>数据串传送</a:t>
            </a:r>
            <a:endParaRPr lang="en-US" altLang="zh-CN" dirty="0" smtClean="0"/>
          </a:p>
          <a:p>
            <a:r>
              <a:rPr lang="zh-CN" altLang="en-US" dirty="0" smtClean="0"/>
              <a:t>其他数据传送指令</a:t>
            </a:r>
            <a:endParaRPr lang="en-US" altLang="zh-CN" dirty="0" smtClean="0"/>
          </a:p>
          <a:p>
            <a:r>
              <a:rPr lang="zh-CN" altLang="en-US" dirty="0" smtClean="0"/>
              <a:t>段超越前缀</a:t>
            </a:r>
            <a:endParaRPr lang="en-US" altLang="zh-CN" dirty="0" smtClean="0"/>
          </a:p>
          <a:p>
            <a:r>
              <a:rPr lang="zh-CN" altLang="en-US" dirty="0"/>
              <a:t>汇编程序详述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65437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PUSH/POP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6</a:t>
            </a:r>
            <a:r>
              <a:rPr lang="zh-CN" altLang="en-US" dirty="0" smtClean="0">
                <a:solidFill>
                  <a:srgbClr val="C00000"/>
                </a:solidFill>
              </a:rPr>
              <a:t>中形式的</a:t>
            </a:r>
            <a:r>
              <a:rPr lang="en-US" altLang="zh-CN" dirty="0" smtClean="0">
                <a:solidFill>
                  <a:srgbClr val="C00000"/>
                </a:solidFill>
              </a:rPr>
              <a:t>PUSH/POP</a:t>
            </a:r>
            <a:r>
              <a:rPr lang="zh-CN" altLang="en-US" dirty="0" smtClean="0">
                <a:solidFill>
                  <a:srgbClr val="C00000"/>
                </a:solidFill>
              </a:rPr>
              <a:t>指令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PUSH  </a:t>
            </a:r>
            <a:r>
              <a:rPr lang="zh-CN" altLang="en-US" dirty="0"/>
              <a:t>立即数</a:t>
            </a:r>
            <a:endParaRPr lang="en-US" altLang="zh-CN" dirty="0"/>
          </a:p>
          <a:p>
            <a:pPr lvl="1"/>
            <a:r>
              <a:rPr lang="en-US" altLang="zh-CN" dirty="0" smtClean="0"/>
              <a:t>PUSH / POP 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PUSH / POP </a:t>
            </a:r>
            <a:r>
              <a:rPr lang="zh-CN" altLang="en-US" dirty="0" smtClean="0"/>
              <a:t>存储器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PUSH / POP </a:t>
            </a:r>
            <a:r>
              <a:rPr lang="zh-CN" altLang="en-US" dirty="0" smtClean="0"/>
              <a:t>段寄存器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PUSH </a:t>
            </a:r>
            <a:r>
              <a:rPr lang="en-US" altLang="zh-CN" dirty="0"/>
              <a:t>/</a:t>
            </a:r>
            <a:r>
              <a:rPr lang="en-US" altLang="zh-CN" dirty="0" smtClean="0"/>
              <a:t> POP </a:t>
            </a:r>
            <a:r>
              <a:rPr lang="zh-CN" altLang="en-US" dirty="0" smtClean="0"/>
              <a:t>标志寄存器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PUSHA / POPA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8000"/>
                </a:solidFill>
              </a:rPr>
              <a:t>全部</a:t>
            </a:r>
            <a:r>
              <a:rPr lang="zh-CN" altLang="en-US" dirty="0">
                <a:solidFill>
                  <a:srgbClr val="008000"/>
                </a:solidFill>
              </a:rPr>
              <a:t>寄存器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dirty="0"/>
          </a:p>
          <a:p>
            <a:r>
              <a:rPr lang="en-US" sz="2400" dirty="0" smtClean="0">
                <a:solidFill>
                  <a:srgbClr val="0000CC"/>
                </a:solidFill>
              </a:rPr>
              <a:t>8086/8088</a:t>
            </a:r>
            <a:r>
              <a:rPr lang="zh-CN" altLang="en-US" sz="2400" dirty="0" smtClean="0"/>
              <a:t>不支持</a:t>
            </a:r>
            <a:r>
              <a:rPr lang="en-US" altLang="zh-CN" sz="2400" dirty="0" smtClean="0"/>
              <a:t>PUSH/POP</a:t>
            </a:r>
            <a:r>
              <a:rPr lang="zh-CN" altLang="en-US" sz="2400" dirty="0" smtClean="0"/>
              <a:t>立即数，不支持</a:t>
            </a:r>
            <a:r>
              <a:rPr lang="en-US" altLang="zh-CN" sz="2400" dirty="0" smtClean="0"/>
              <a:t>PUSHA/POPA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Pentium4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Core2</a:t>
            </a:r>
            <a:r>
              <a:rPr lang="zh-CN" altLang="en-US" sz="2400" dirty="0" smtClean="0"/>
              <a:t>的</a:t>
            </a:r>
            <a:r>
              <a:rPr lang="en-US" altLang="zh-CN" sz="2400" dirty="0" smtClean="0">
                <a:solidFill>
                  <a:srgbClr val="0000CC"/>
                </a:solidFill>
              </a:rPr>
              <a:t>64</a:t>
            </a:r>
            <a:r>
              <a:rPr lang="zh-CN" altLang="en-US" sz="2400" dirty="0" smtClean="0">
                <a:solidFill>
                  <a:srgbClr val="0000CC"/>
                </a:solidFill>
              </a:rPr>
              <a:t>位模式</a:t>
            </a:r>
            <a:r>
              <a:rPr lang="zh-CN" altLang="en-US" sz="2400" dirty="0" smtClean="0"/>
              <a:t>不支持</a:t>
            </a:r>
            <a:r>
              <a:rPr lang="en-US" altLang="zh-CN" sz="2400" dirty="0" smtClean="0"/>
              <a:t>PUSHA/POPA</a:t>
            </a:r>
            <a:r>
              <a:rPr lang="zh-CN" altLang="en-US" sz="2400" dirty="0" smtClean="0"/>
              <a:t>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4376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PUSH/POP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616623"/>
          </a:xfrm>
        </p:spPr>
        <p:txBody>
          <a:bodyPr/>
          <a:lstStyle/>
          <a:p>
            <a:r>
              <a:rPr lang="zh-CN" altLang="en-US" sz="2400" dirty="0">
                <a:solidFill>
                  <a:srgbClr val="C00000"/>
                </a:solidFill>
              </a:rPr>
              <a:t>立即数</a:t>
            </a:r>
            <a:r>
              <a:rPr lang="zh-CN" altLang="en-US" sz="2400" dirty="0" smtClean="0">
                <a:solidFill>
                  <a:srgbClr val="C00000"/>
                </a:solidFill>
              </a:rPr>
              <a:t>寻址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8086/8088</a:t>
            </a:r>
            <a:r>
              <a:rPr lang="zh-CN" altLang="en-US" sz="2400" dirty="0" smtClean="0"/>
              <a:t>不支持，其余支持）</a:t>
            </a:r>
            <a:endParaRPr lang="en-US" altLang="zh-CN" sz="2400" dirty="0"/>
          </a:p>
          <a:p>
            <a:pPr lvl="1"/>
            <a:r>
              <a:rPr lang="zh-CN" altLang="en-US" sz="2400" dirty="0"/>
              <a:t>允许立即数压入堆栈，但不能从堆栈弹出。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寄存器寻址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可以将任何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</a:t>
            </a:r>
            <a:r>
              <a:rPr lang="zh-CN" altLang="en-US" sz="2400" dirty="0"/>
              <a:t>通用</a:t>
            </a:r>
            <a:r>
              <a:rPr lang="zh-CN" altLang="en-US" sz="2400" dirty="0" smtClean="0"/>
              <a:t>寄存器</a:t>
            </a:r>
            <a:r>
              <a:rPr lang="zh-CN" altLang="en-US" sz="2400" dirty="0"/>
              <a:t>入栈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出</a:t>
            </a:r>
            <a:r>
              <a:rPr lang="zh-CN" altLang="en-US" sz="2400" dirty="0" smtClean="0"/>
              <a:t>栈。</a:t>
            </a:r>
            <a:endParaRPr lang="en-US" altLang="zh-CN" sz="2400" dirty="0" smtClean="0"/>
          </a:p>
          <a:p>
            <a:pPr lvl="1"/>
            <a:r>
              <a:rPr lang="en-US" sz="2400" dirty="0" smtClean="0"/>
              <a:t>80386</a:t>
            </a:r>
            <a:r>
              <a:rPr lang="zh-CN" altLang="en-US" sz="2400" dirty="0" smtClean="0"/>
              <a:t>以上微处理器中，可以将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位扩展寄存器和标志寄存器</a:t>
            </a:r>
            <a:r>
              <a:rPr lang="en-US" altLang="zh-CN" sz="2400" dirty="0" smtClean="0"/>
              <a:t>EFLAGS</a:t>
            </a:r>
            <a:r>
              <a:rPr lang="zh-CN" altLang="en-US" sz="2400" dirty="0"/>
              <a:t>入栈、出栈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对于段寄存器寻址，所有段寄存器可以入栈，但</a:t>
            </a:r>
            <a:r>
              <a:rPr lang="en-US" altLang="zh-CN" sz="2400" dirty="0" smtClean="0"/>
              <a:t>CS</a:t>
            </a:r>
            <a:r>
              <a:rPr lang="zh-CN" altLang="en-US" sz="2400" dirty="0" smtClean="0"/>
              <a:t>不作为出栈的目的操作数。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采用存储器寻址时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可将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位存储单元的内容</a:t>
            </a:r>
            <a:r>
              <a:rPr lang="zh-CN" altLang="en-US" sz="2400" dirty="0"/>
              <a:t>入栈、出</a:t>
            </a:r>
            <a:r>
              <a:rPr lang="zh-CN" altLang="en-US" sz="2400" dirty="0" smtClean="0"/>
              <a:t>栈。</a:t>
            </a:r>
            <a:endParaRPr lang="en-US" altLang="zh-CN" sz="2400" dirty="0" smtClean="0"/>
          </a:p>
          <a:p>
            <a:pPr lvl="1"/>
            <a:r>
              <a:rPr lang="en-US" sz="2400" dirty="0"/>
              <a:t>80386</a:t>
            </a:r>
            <a:r>
              <a:rPr lang="zh-CN" altLang="en-US" sz="2400" dirty="0" smtClean="0"/>
              <a:t>以上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中，</a:t>
            </a:r>
            <a:r>
              <a:rPr lang="zh-CN" altLang="en-US" sz="2400" dirty="0"/>
              <a:t>可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</a:t>
            </a:r>
            <a:r>
              <a:rPr lang="zh-CN" altLang="en-US" sz="2400" dirty="0"/>
              <a:t>存储单元的内容入栈、出栈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134854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432047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PUSH</a:t>
            </a:r>
            <a:r>
              <a:rPr lang="zh-CN" altLang="en-US" dirty="0" smtClean="0">
                <a:solidFill>
                  <a:srgbClr val="C00000"/>
                </a:solidFill>
              </a:rPr>
              <a:t>指令的格式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14822"/>
            <a:ext cx="8784976" cy="462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9885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PUSHA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</a:t>
            </a:r>
            <a:r>
              <a:rPr lang="zh-CN" altLang="en-US" dirty="0" smtClean="0"/>
              <a:t>顺序入栈。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压入堆栈的</a:t>
            </a:r>
            <a:r>
              <a:rPr lang="en-US" altLang="zh-CN" dirty="0" smtClean="0"/>
              <a:t>SP</a:t>
            </a:r>
            <a:r>
              <a:rPr lang="zh-CN" altLang="en-US" dirty="0" smtClean="0"/>
              <a:t>的内容是其在</a:t>
            </a:r>
            <a:r>
              <a:rPr lang="en-US" altLang="zh-CN" dirty="0" smtClean="0"/>
              <a:t>PUSHA</a:t>
            </a:r>
            <a:r>
              <a:rPr lang="zh-CN" altLang="en-US" dirty="0" smtClean="0"/>
              <a:t>指令执行前的值。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PUSHF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将标志寄存器</a:t>
            </a:r>
            <a:r>
              <a:rPr lang="en-US" altLang="zh-CN" dirty="0" smtClean="0"/>
              <a:t>FLAGS</a:t>
            </a:r>
            <a:r>
              <a:rPr lang="zh-CN" altLang="en-US" dirty="0" smtClean="0"/>
              <a:t>压入堆栈。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PUSHAD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压入</a:t>
            </a:r>
            <a:r>
              <a:rPr lang="en-US" altLang="zh-CN" dirty="0" smtClean="0"/>
              <a:t>80386~Pentium 4</a:t>
            </a:r>
            <a:r>
              <a:rPr lang="zh-CN" altLang="en-US" dirty="0" smtClean="0"/>
              <a:t>中全部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位寄存器。此时，需要</a:t>
            </a:r>
            <a:r>
              <a:rPr lang="en-US" altLang="zh-CN" dirty="0" smtClean="0"/>
              <a:t>32</a:t>
            </a:r>
            <a:r>
              <a:rPr lang="zh-CN" altLang="en-US" dirty="0" smtClean="0"/>
              <a:t>字节（</a:t>
            </a:r>
            <a:r>
              <a:rPr lang="en-US" altLang="zh-CN" dirty="0" smtClean="0"/>
              <a:t>4×8</a:t>
            </a:r>
            <a:r>
              <a:rPr lang="zh-CN" altLang="en-US" dirty="0" smtClean="0"/>
              <a:t>）的存储空间。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PUSHFD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/>
              <a:t>将标志</a:t>
            </a:r>
            <a:r>
              <a:rPr lang="zh-CN" altLang="en-US" dirty="0" smtClean="0"/>
              <a:t>寄存器</a:t>
            </a:r>
            <a:r>
              <a:rPr lang="en-US" altLang="zh-CN" dirty="0" smtClean="0"/>
              <a:t>EFLAGS</a:t>
            </a:r>
            <a:r>
              <a:rPr lang="zh-CN" altLang="en-US" dirty="0"/>
              <a:t>压入堆栈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72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r>
              <a:rPr lang="zh-CN" altLang="en-US" dirty="0" smtClean="0"/>
              <a:t>立即数指令有两种操作码，都是将一个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位立即数压入堆栈。</a:t>
            </a:r>
            <a:endParaRPr lang="en-US" altLang="zh-CN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PUSH imm8</a:t>
            </a:r>
            <a:r>
              <a:rPr lang="zh-CN" altLang="en-US" dirty="0" smtClean="0"/>
              <a:t>，操作码为</a:t>
            </a:r>
            <a:r>
              <a:rPr lang="en-US" altLang="zh-CN" dirty="0" smtClean="0"/>
              <a:t>6AH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PUSH </a:t>
            </a:r>
            <a:r>
              <a:rPr lang="en-US" altLang="zh-CN" dirty="0" smtClean="0">
                <a:solidFill>
                  <a:srgbClr val="C00000"/>
                </a:solidFill>
              </a:rPr>
              <a:t>imm16</a:t>
            </a:r>
            <a:r>
              <a:rPr lang="zh-CN" altLang="en-US" dirty="0" smtClean="0"/>
              <a:t>，操作码为</a:t>
            </a:r>
            <a:r>
              <a:rPr lang="en-US" altLang="zh-CN" dirty="0" smtClean="0"/>
              <a:t>68H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PUSHD imm32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将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位立即数压入堆栈。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例如，</a:t>
            </a:r>
            <a:r>
              <a:rPr lang="en-US" altLang="zh-CN" dirty="0" smtClean="0"/>
              <a:t>PUSH 8</a:t>
            </a:r>
            <a:r>
              <a:rPr lang="zh-CN" altLang="en-US" dirty="0" smtClean="0"/>
              <a:t>指令，实际是将</a:t>
            </a:r>
            <a:r>
              <a:rPr lang="en-US" altLang="zh-CN" dirty="0" smtClean="0"/>
              <a:t>0008H</a:t>
            </a:r>
            <a:r>
              <a:rPr lang="zh-CN" altLang="en-US" dirty="0" smtClean="0"/>
              <a:t>入栈。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642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0405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POP</a:t>
            </a:r>
            <a:r>
              <a:rPr lang="zh-CN" altLang="en-US" dirty="0" smtClean="0">
                <a:solidFill>
                  <a:srgbClr val="C00000"/>
                </a:solidFill>
              </a:rPr>
              <a:t>指令的格式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09" y="1628800"/>
            <a:ext cx="8908187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364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r>
              <a:rPr lang="zh-CN" altLang="en-US" dirty="0" smtClean="0"/>
              <a:t>指令不能用</a:t>
            </a:r>
            <a:r>
              <a:rPr lang="zh-CN" altLang="en-US" dirty="0" smtClean="0">
                <a:solidFill>
                  <a:srgbClr val="C00000"/>
                </a:solidFill>
              </a:rPr>
              <a:t>立即寻址方式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POPF</a:t>
            </a:r>
            <a:r>
              <a:rPr lang="zh-CN" altLang="en-US" dirty="0" smtClean="0"/>
              <a:t>从堆栈弹出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字节数据，并送入</a:t>
            </a:r>
            <a:r>
              <a:rPr lang="en-US" altLang="zh-CN" dirty="0" smtClean="0"/>
              <a:t>FLAGS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POPFD</a:t>
            </a:r>
            <a:r>
              <a:rPr lang="zh-CN" altLang="en-US" dirty="0" smtClean="0"/>
              <a:t>恢复</a:t>
            </a:r>
            <a:r>
              <a:rPr lang="en-US" altLang="zh-CN" dirty="0" smtClean="0"/>
              <a:t>EFLAGS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POPA</a:t>
            </a:r>
            <a:r>
              <a:rPr lang="zh-CN" altLang="en-US" dirty="0" smtClean="0"/>
              <a:t>从堆栈弹出</a:t>
            </a:r>
            <a:r>
              <a:rPr lang="en-US" altLang="zh-CN" dirty="0" smtClean="0"/>
              <a:t>16</a:t>
            </a:r>
            <a:r>
              <a:rPr lang="zh-CN" altLang="en-US" dirty="0" smtClean="0"/>
              <a:t>字节的数据，依次送入</a:t>
            </a:r>
            <a:r>
              <a:rPr lang="en-US" altLang="zh-CN" dirty="0" smtClean="0"/>
              <a:t>DI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POPAD</a:t>
            </a:r>
            <a:r>
              <a:rPr lang="zh-CN" altLang="en-US" dirty="0" smtClean="0"/>
              <a:t>类似，但针对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位的扩展寄存器。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数据出栈时，</a:t>
            </a:r>
            <a:r>
              <a:rPr lang="en-US" altLang="zh-CN" dirty="0" smtClean="0"/>
              <a:t>SP/ESP</a:t>
            </a:r>
            <a:r>
              <a:rPr lang="zh-CN" altLang="en-US" dirty="0" smtClean="0"/>
              <a:t>被忽略。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POP CS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CC00CC"/>
                </a:solidFill>
              </a:rPr>
              <a:t>不允许</a:t>
            </a:r>
            <a:r>
              <a:rPr lang="zh-CN" altLang="en-US" dirty="0" smtClean="0"/>
              <a:t>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642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机器语言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机器语言：</a:t>
            </a:r>
            <a:r>
              <a:rPr lang="zh-CN" altLang="en-US" dirty="0" smtClean="0"/>
              <a:t>作为指令由微处理器理解和使用的二进制代码，用来控制微处理器自身的运行。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8086</a:t>
            </a:r>
            <a:r>
              <a:rPr lang="en-US" altLang="zh-CN" dirty="0" smtClean="0"/>
              <a:t>~Core 2</a:t>
            </a:r>
            <a:r>
              <a:rPr lang="zh-CN" altLang="en-US" dirty="0" smtClean="0"/>
              <a:t>的机器语言指令长度从</a:t>
            </a: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</a:rPr>
              <a:t>字节到</a:t>
            </a:r>
            <a:r>
              <a:rPr lang="en-US" altLang="zh-CN" dirty="0" smtClean="0">
                <a:solidFill>
                  <a:srgbClr val="0000CC"/>
                </a:solidFill>
              </a:rPr>
              <a:t>13</a:t>
            </a:r>
            <a:r>
              <a:rPr lang="zh-CN" altLang="en-US" dirty="0" smtClean="0">
                <a:solidFill>
                  <a:srgbClr val="0000CC"/>
                </a:solidFill>
              </a:rPr>
              <a:t>字节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尽管机器语言好像很复杂，但这些微处理器的机器语言也很规则。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共有</a:t>
            </a:r>
            <a:r>
              <a:rPr lang="en-US" altLang="zh-CN" dirty="0" smtClean="0">
                <a:solidFill>
                  <a:srgbClr val="0000CC"/>
                </a:solidFill>
              </a:rPr>
              <a:t>100,000</a:t>
            </a:r>
            <a:r>
              <a:rPr lang="zh-CN" altLang="en-US" dirty="0" smtClean="0"/>
              <a:t>多种变化形式的机器语言指令。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几乎不能列一个完整的指令表来包含这多么变形。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在机器语言指令中，某些二进制位是已给定的，其余二进制位则由每条指令的变化形式来确定。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458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639" y="2276872"/>
            <a:ext cx="6533616" cy="448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初始化堆栈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008111"/>
          </a:xfrm>
        </p:spPr>
        <p:txBody>
          <a:bodyPr/>
          <a:lstStyle/>
          <a:p>
            <a:r>
              <a:rPr lang="zh-CN" altLang="en-US" dirty="0" smtClean="0"/>
              <a:t>初始化堆栈时应加载</a:t>
            </a:r>
            <a:r>
              <a:rPr lang="zh-CN" altLang="en-US" dirty="0" smtClean="0">
                <a:solidFill>
                  <a:srgbClr val="3333FF"/>
                </a:solidFill>
              </a:rPr>
              <a:t>堆栈段寄存器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3333FF"/>
                </a:solidFill>
              </a:rPr>
              <a:t>堆栈指针寄存器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堆栈段驻留在</a:t>
            </a:r>
            <a:r>
              <a:rPr lang="en-US" altLang="zh-CN" dirty="0" smtClean="0"/>
              <a:t>10000H~1FFFFH</a:t>
            </a:r>
            <a:r>
              <a:rPr lang="zh-CN" altLang="en-US" dirty="0" smtClean="0"/>
              <a:t>处。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51519" y="4221088"/>
            <a:ext cx="4824537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>
              <a:spcBef>
                <a:spcPct val="20000"/>
              </a:spcBef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SS=1000H</a:t>
            </a:r>
          </a:p>
          <a:p>
            <a:pPr lvl="0" eaLnBrk="0">
              <a:spcBef>
                <a:spcPct val="20000"/>
              </a:spcBef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SP=0000H</a:t>
            </a:r>
          </a:p>
          <a:p>
            <a:pPr lvl="0" eaLnBrk="0">
              <a:spcBef>
                <a:spcPct val="20000"/>
              </a:spcBef>
            </a:pPr>
            <a:endParaRPr lang="en-US" sz="2800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lvl="0" eaLnBrk="0">
              <a:spcBef>
                <a:spcPct val="20000"/>
              </a:spcBef>
            </a:pPr>
            <a:r>
              <a:rPr lang="zh-CN" altLang="en-US" sz="2800" b="1" kern="0" dirty="0" smtClean="0">
                <a:solidFill>
                  <a:srgbClr val="3333FF"/>
                </a:solidFill>
                <a:latin typeface="Arial"/>
                <a:ea typeface="宋体"/>
              </a:rPr>
              <a:t>思考：执行</a:t>
            </a:r>
            <a:r>
              <a:rPr lang="en-US" sz="2800" b="1" kern="0" dirty="0" smtClean="0">
                <a:solidFill>
                  <a:srgbClr val="3333FF"/>
                </a:solidFill>
                <a:latin typeface="Arial"/>
                <a:ea typeface="宋体"/>
              </a:rPr>
              <a:t>PUSH CX</a:t>
            </a:r>
            <a:r>
              <a:rPr lang="zh-CN" altLang="en-US" sz="2800" b="1" kern="0" dirty="0" smtClean="0">
                <a:solidFill>
                  <a:srgbClr val="3333FF"/>
                </a:solidFill>
                <a:latin typeface="Arial"/>
                <a:ea typeface="宋体"/>
              </a:rPr>
              <a:t>指令后？</a:t>
            </a:r>
            <a:endParaRPr lang="en-US" sz="2800" b="1" kern="0" dirty="0">
              <a:solidFill>
                <a:srgbClr val="3333FF"/>
              </a:solidFill>
              <a:latin typeface="Arial"/>
              <a:ea typeface="宋体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67285"/>
            <a:ext cx="4203095" cy="1070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369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初始化堆栈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00811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汇编语言中堆栈段的设置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3333FF"/>
                </a:solidFill>
              </a:rPr>
              <a:t>第一</a:t>
            </a:r>
            <a:r>
              <a:rPr lang="zh-CN" altLang="en-US" dirty="0" smtClean="0">
                <a:solidFill>
                  <a:srgbClr val="3333FF"/>
                </a:solidFill>
              </a:rPr>
              <a:t>种方式：完整段定义</a:t>
            </a:r>
            <a:endParaRPr lang="en-US" dirty="0">
              <a:solidFill>
                <a:srgbClr val="3333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67" y="2204864"/>
            <a:ext cx="888323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79512" y="4018882"/>
            <a:ext cx="8568952" cy="243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+mn-lt"/>
                <a:ea typeface="+mn-ea"/>
              </a:rPr>
              <a:t>第一条语句定义堆栈段的开始；</a:t>
            </a:r>
            <a:endParaRPr lang="en-US" altLang="zh-CN" sz="2800" b="1" dirty="0">
              <a:latin typeface="+mn-lt"/>
              <a:ea typeface="+mn-ea"/>
            </a:endParaRPr>
          </a:p>
          <a:p>
            <a:pPr marL="342900" indent="-342900" eaLnBrk="0"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+mn-lt"/>
                <a:ea typeface="+mn-ea"/>
              </a:rPr>
              <a:t>最后一条语句说明堆栈段的结束。</a:t>
            </a:r>
            <a:endParaRPr lang="en-US" altLang="zh-CN" sz="2800" b="1" dirty="0">
              <a:latin typeface="+mn-lt"/>
              <a:ea typeface="+mn-ea"/>
            </a:endParaRPr>
          </a:p>
          <a:p>
            <a:pPr marL="342900" indent="-342900" eaLnBrk="0">
              <a:spcBef>
                <a:spcPct val="20000"/>
              </a:spcBef>
              <a:buChar char="•"/>
            </a:pPr>
            <a:endParaRPr lang="en-US" sz="2800" b="1" dirty="0">
              <a:latin typeface="+mn-lt"/>
              <a:ea typeface="+mn-ea"/>
            </a:endParaRPr>
          </a:p>
          <a:p>
            <a:pPr marL="342900" indent="-342900" eaLnBrk="0"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+mn-lt"/>
                <a:ea typeface="+mn-ea"/>
              </a:rPr>
              <a:t>汇编和连接程序将正确的堆栈段的地址压入</a:t>
            </a:r>
            <a:r>
              <a:rPr lang="en-US" altLang="zh-CN" sz="2800" b="1" dirty="0">
                <a:latin typeface="+mn-lt"/>
                <a:ea typeface="+mn-ea"/>
              </a:rPr>
              <a:t>SS</a:t>
            </a:r>
            <a:r>
              <a:rPr lang="zh-CN" altLang="en-US" sz="2800" b="1" dirty="0" smtClean="0">
                <a:latin typeface="+mn-lt"/>
                <a:ea typeface="+mn-ea"/>
              </a:rPr>
              <a:t>，把栈顶地址压入</a:t>
            </a:r>
            <a:r>
              <a:rPr lang="en-US" altLang="zh-CN" sz="2800" b="1" dirty="0" smtClean="0">
                <a:latin typeface="+mn-lt"/>
                <a:ea typeface="+mn-ea"/>
              </a:rPr>
              <a:t>SP</a:t>
            </a:r>
            <a:r>
              <a:rPr lang="zh-CN" altLang="en-US" sz="2800" b="1" dirty="0" smtClean="0">
                <a:latin typeface="+mn-lt"/>
                <a:ea typeface="+mn-ea"/>
              </a:rPr>
              <a:t>。</a:t>
            </a:r>
            <a:endParaRPr lang="en-US" sz="28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0369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初始化堆栈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472607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汇编语言中堆栈段的</a:t>
            </a:r>
            <a:r>
              <a:rPr lang="zh-CN" altLang="en-US" dirty="0" smtClean="0">
                <a:solidFill>
                  <a:srgbClr val="C00000"/>
                </a:solidFill>
              </a:rPr>
              <a:t>设置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3333FF"/>
                </a:solidFill>
              </a:rPr>
              <a:t>第二种</a:t>
            </a:r>
            <a:r>
              <a:rPr lang="zh-CN" altLang="en-US" dirty="0">
                <a:solidFill>
                  <a:srgbClr val="3333FF"/>
                </a:solidFill>
              </a:rPr>
              <a:t>方式</a:t>
            </a:r>
            <a:r>
              <a:rPr lang="zh-CN" altLang="en-US" dirty="0" smtClean="0">
                <a:solidFill>
                  <a:srgbClr val="3333FF"/>
                </a:solidFill>
              </a:rPr>
              <a:t>：简化段定义</a:t>
            </a:r>
            <a:endParaRPr lang="en-US" altLang="zh-CN" dirty="0" smtClean="0">
              <a:solidFill>
                <a:srgbClr val="3333FF"/>
              </a:solidFill>
            </a:endParaRPr>
          </a:p>
          <a:p>
            <a:pPr lvl="1"/>
            <a:r>
              <a:rPr lang="zh-CN" altLang="en-US" dirty="0" smtClean="0"/>
              <a:t>适用于</a:t>
            </a:r>
            <a:r>
              <a:rPr lang="en-US" altLang="zh-CN" dirty="0" smtClean="0">
                <a:solidFill>
                  <a:srgbClr val="C00000"/>
                </a:solidFill>
              </a:rPr>
              <a:t>MASM</a:t>
            </a:r>
          </a:p>
          <a:p>
            <a:endParaRPr lang="en-US" altLang="zh-CN" dirty="0" smtClean="0"/>
          </a:p>
          <a:p>
            <a:pPr marL="457200" lvl="1" indent="0">
              <a:buNone/>
            </a:pPr>
            <a:r>
              <a:rPr lang="en-US" dirty="0" smtClean="0"/>
              <a:t>.MODEL SMALL</a:t>
            </a:r>
            <a:r>
              <a:rPr lang="zh-CN" altLang="en-US" dirty="0" smtClean="0"/>
              <a:t>；定义存储模型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.STACK 200H</a:t>
            </a:r>
            <a:r>
              <a:rPr lang="zh-CN" altLang="en-US" dirty="0" smtClean="0"/>
              <a:t>；设置堆栈，初始化</a:t>
            </a:r>
            <a:r>
              <a:rPr lang="en-US" altLang="zh-CN" dirty="0" smtClean="0"/>
              <a:t>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692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初始化堆栈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如果程序没有定义堆栈段，会</a:t>
            </a:r>
            <a:r>
              <a:rPr lang="zh-CN" altLang="en-US" dirty="0" smtClean="0"/>
              <a:t>出现</a:t>
            </a:r>
            <a:r>
              <a:rPr lang="zh-CN" altLang="en-US" dirty="0"/>
              <a:t>警告</a:t>
            </a:r>
            <a:r>
              <a:rPr lang="zh-CN" altLang="en-US" dirty="0" smtClean="0"/>
              <a:t>信息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 smtClean="0"/>
              <a:t>     “</a:t>
            </a:r>
            <a:r>
              <a:rPr lang="en-US" altLang="zh-CN" dirty="0">
                <a:solidFill>
                  <a:srgbClr val="3333FF"/>
                </a:solidFill>
              </a:rPr>
              <a:t>LINK: warning L4021: no stack segment</a:t>
            </a:r>
            <a:r>
              <a:rPr lang="en-US" altLang="zh-CN" dirty="0"/>
              <a:t>”</a:t>
            </a:r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如果所需的堆栈空间比较小，该</a:t>
            </a:r>
            <a:r>
              <a:rPr lang="zh-CN" altLang="en-US" dirty="0"/>
              <a:t>警告信息可以不必理会，因为在操作系统装入程序时会自动为其添加一个默认的堆栈段，即“缺省指定”。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633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en-US" dirty="0" smtClean="0"/>
              <a:t>MOV</a:t>
            </a:r>
            <a:r>
              <a:rPr lang="zh-CN" altLang="en-US" dirty="0" smtClean="0"/>
              <a:t>指令回顾</a:t>
            </a:r>
            <a:endParaRPr lang="en-US" altLang="zh-CN" dirty="0" smtClean="0"/>
          </a:p>
          <a:p>
            <a:r>
              <a:rPr lang="en-US" dirty="0" smtClean="0"/>
              <a:t>PUSH/POP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装入有效地址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数据串传送</a:t>
            </a:r>
            <a:endParaRPr lang="en-US" altLang="zh-CN" dirty="0" smtClean="0"/>
          </a:p>
          <a:p>
            <a:r>
              <a:rPr lang="zh-CN" altLang="en-US" dirty="0" smtClean="0"/>
              <a:t>其他数据传送指令</a:t>
            </a:r>
            <a:endParaRPr lang="en-US" altLang="zh-CN" dirty="0" smtClean="0"/>
          </a:p>
          <a:p>
            <a:r>
              <a:rPr lang="zh-CN" altLang="en-US" dirty="0" smtClean="0"/>
              <a:t>段超越前缀</a:t>
            </a:r>
            <a:endParaRPr lang="en-US" altLang="zh-CN" dirty="0" smtClean="0"/>
          </a:p>
          <a:p>
            <a:r>
              <a:rPr lang="zh-CN" altLang="en-US" dirty="0"/>
              <a:t>汇编程序详述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9676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装入有效地址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LEA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把有效地址装入指定寄存器。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LDS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LES</a:t>
            </a:r>
          </a:p>
          <a:p>
            <a:pPr lvl="1"/>
            <a:r>
              <a:rPr lang="zh-CN" altLang="en-US" dirty="0" smtClean="0"/>
              <a:t>把有效地址装入寄存器，段地址装入</a:t>
            </a:r>
            <a:r>
              <a:rPr lang="en-US" altLang="zh-CN" dirty="0" smtClean="0"/>
              <a:t>DS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ES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dirty="0" smtClean="0"/>
              <a:t>64</a:t>
            </a:r>
            <a:r>
              <a:rPr lang="zh-CN" altLang="en-US" dirty="0" smtClean="0"/>
              <a:t>位模式下无效和不可用（因为用了平展模式）。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LFS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LGS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LSS</a:t>
            </a:r>
          </a:p>
          <a:p>
            <a:pPr lvl="1"/>
            <a:r>
              <a:rPr lang="zh-CN" altLang="en-US" dirty="0" smtClean="0"/>
              <a:t>有效地址</a:t>
            </a:r>
            <a:r>
              <a:rPr lang="zh-CN" altLang="en-US" dirty="0"/>
              <a:t>装入寄存器，段地址</a:t>
            </a:r>
            <a:r>
              <a:rPr lang="zh-CN" altLang="en-US" dirty="0" smtClean="0"/>
              <a:t>装入</a:t>
            </a:r>
            <a:r>
              <a:rPr lang="en-US" altLang="zh-CN" dirty="0" smtClean="0"/>
              <a:t>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SS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dirty="0" smtClean="0"/>
              <a:t>80386</a:t>
            </a:r>
            <a:r>
              <a:rPr lang="zh-CN" altLang="en-US" dirty="0" smtClean="0"/>
              <a:t>以上新增加。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75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LEA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把由操作数指定的数据的偏移地址装入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LEA AX, NUMB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NUMB</a:t>
            </a:r>
            <a:r>
              <a:rPr lang="zh-CN" altLang="en-US" dirty="0" smtClean="0"/>
              <a:t>的偏移地址装入</a:t>
            </a:r>
            <a:r>
              <a:rPr lang="en-US" altLang="zh-CN" dirty="0" smtClean="0"/>
              <a:t>AX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0000CC"/>
                </a:solidFill>
              </a:rPr>
              <a:t>MOV AX, NUMB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下面两条指令的区别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CC"/>
                </a:solidFill>
              </a:rPr>
              <a:t>LEA BX, [DI]</a:t>
            </a:r>
            <a:r>
              <a:rPr lang="zh-CN" altLang="en-US" dirty="0" smtClean="0">
                <a:solidFill>
                  <a:srgbClr val="006600"/>
                </a:solidFill>
              </a:rPr>
              <a:t>；将</a:t>
            </a:r>
            <a:r>
              <a:rPr lang="en-US" altLang="zh-CN" dirty="0" smtClean="0">
                <a:solidFill>
                  <a:srgbClr val="006600"/>
                </a:solidFill>
              </a:rPr>
              <a:t>DI</a:t>
            </a:r>
            <a:r>
              <a:rPr lang="zh-CN" altLang="en-US" dirty="0" smtClean="0">
                <a:solidFill>
                  <a:srgbClr val="006600"/>
                </a:solidFill>
              </a:rPr>
              <a:t>的内容装入</a:t>
            </a:r>
            <a:r>
              <a:rPr lang="en-US" altLang="zh-CN" dirty="0" smtClean="0">
                <a:solidFill>
                  <a:srgbClr val="006600"/>
                </a:solidFill>
              </a:rPr>
              <a:t>BX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MOV BX, [DI]</a:t>
            </a:r>
            <a:r>
              <a:rPr lang="zh-CN" altLang="en-US" dirty="0" smtClean="0">
                <a:solidFill>
                  <a:srgbClr val="006600"/>
                </a:solidFill>
              </a:rPr>
              <a:t>；将</a:t>
            </a:r>
            <a:r>
              <a:rPr lang="en-US" altLang="zh-CN" dirty="0" smtClean="0">
                <a:solidFill>
                  <a:srgbClr val="006600"/>
                </a:solidFill>
              </a:rPr>
              <a:t>DI</a:t>
            </a:r>
            <a:r>
              <a:rPr lang="zh-CN" altLang="en-US" dirty="0" smtClean="0">
                <a:solidFill>
                  <a:srgbClr val="006600"/>
                </a:solidFill>
              </a:rPr>
              <a:t>寻址的存储器数据装入</a:t>
            </a:r>
            <a:r>
              <a:rPr lang="en-US" altLang="zh-CN" dirty="0" smtClean="0">
                <a:solidFill>
                  <a:srgbClr val="006600"/>
                </a:solidFill>
              </a:rPr>
              <a:t>BX</a:t>
            </a:r>
          </a:p>
        </p:txBody>
      </p:sp>
    </p:spTree>
    <p:extLst>
      <p:ext uri="{BB962C8B-B14F-4D97-AF65-F5344CB8AC3E}">
        <p14:creationId xmlns:p14="http://schemas.microsoft.com/office/powerpoint/2010/main" val="18058385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</a:rPr>
              <a:t>例</a:t>
            </a:r>
            <a:r>
              <a:rPr lang="zh-CN" altLang="en-US" dirty="0" smtClean="0">
                <a:solidFill>
                  <a:srgbClr val="CC00CC"/>
                </a:solidFill>
              </a:rPr>
              <a:t>，</a:t>
            </a:r>
            <a:r>
              <a:rPr lang="zh-CN" altLang="en-US" dirty="0" smtClean="0"/>
              <a:t>下面两条指令功能相同</a:t>
            </a:r>
            <a:endParaRPr lang="en-US" altLang="zh-CN" dirty="0" smtClean="0"/>
          </a:p>
          <a:p>
            <a:pPr lvl="1"/>
            <a:r>
              <a:rPr lang="en-US" altLang="zh-CN" sz="2400" dirty="0" smtClean="0">
                <a:solidFill>
                  <a:srgbClr val="0000CC"/>
                </a:solidFill>
              </a:rPr>
              <a:t>LEA BX, LIST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0000CC"/>
                </a:solidFill>
              </a:rPr>
              <a:t>MOV </a:t>
            </a:r>
            <a:r>
              <a:rPr lang="en-US" altLang="zh-CN" sz="2400" dirty="0">
                <a:solidFill>
                  <a:srgbClr val="0000CC"/>
                </a:solidFill>
              </a:rPr>
              <a:t>BX, OFFSET LIST</a:t>
            </a:r>
            <a:r>
              <a:rPr lang="zh-CN" altLang="en-US" sz="2400" dirty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OFFSET</a:t>
            </a:r>
            <a:r>
              <a:rPr lang="zh-CN" altLang="en-US" sz="2400" dirty="0">
                <a:solidFill>
                  <a:srgbClr val="006600"/>
                </a:solidFill>
              </a:rPr>
              <a:t>指示取偏移地址</a:t>
            </a:r>
            <a:endParaRPr lang="en-US" sz="2400" dirty="0">
              <a:solidFill>
                <a:srgbClr val="006600"/>
              </a:solidFill>
            </a:endParaRPr>
          </a:p>
          <a:p>
            <a:endParaRPr lang="en-US" dirty="0" smtClean="0"/>
          </a:p>
          <a:p>
            <a:r>
              <a:rPr lang="zh-CN" altLang="en-US" dirty="0" smtClean="0"/>
              <a:t>既然有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伪指令，为何要有</a:t>
            </a:r>
            <a:r>
              <a:rPr lang="en-US" altLang="zh-CN" dirty="0" smtClean="0"/>
              <a:t>LEA</a:t>
            </a:r>
            <a:r>
              <a:rPr lang="zh-CN" altLang="en-US" dirty="0" smtClean="0"/>
              <a:t>指令？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</a:t>
            </a:r>
            <a:r>
              <a:rPr lang="en-US" altLang="zh-CN" dirty="0" smtClean="0"/>
              <a:t>OFFSET</a:t>
            </a:r>
            <a:r>
              <a:rPr lang="zh-CN" altLang="en-US" dirty="0" smtClean="0">
                <a:solidFill>
                  <a:srgbClr val="CC00CC"/>
                </a:solidFill>
              </a:rPr>
              <a:t>只能</a:t>
            </a:r>
            <a:r>
              <a:rPr lang="zh-CN" altLang="en-US" dirty="0" smtClean="0"/>
              <a:t>用于类似于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这样的简单变量，</a:t>
            </a:r>
            <a:r>
              <a:rPr lang="zh-CN" altLang="en-US" dirty="0" smtClean="0">
                <a:solidFill>
                  <a:srgbClr val="CC00CC"/>
                </a:solidFill>
              </a:rPr>
              <a:t>不能</a:t>
            </a:r>
            <a:r>
              <a:rPr lang="zh-CN" altLang="en-US" dirty="0" smtClean="0"/>
              <a:t>用于类似于</a:t>
            </a:r>
            <a:r>
              <a:rPr lang="en-US" altLang="zh-CN" dirty="0" smtClean="0"/>
              <a:t>[DI]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LIST[DI]</a:t>
            </a:r>
            <a:r>
              <a:rPr lang="zh-CN" altLang="en-US" dirty="0" smtClean="0"/>
              <a:t>这样的操作数。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处理器执行</a:t>
            </a:r>
            <a:r>
              <a:rPr lang="en-US" altLang="zh-CN" dirty="0" smtClean="0"/>
              <a:t>LEA </a:t>
            </a:r>
            <a:r>
              <a:rPr lang="en-US" altLang="zh-CN" dirty="0"/>
              <a:t>BX,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指令</a:t>
            </a:r>
            <a:r>
              <a:rPr lang="zh-CN" altLang="en-US" dirty="0" smtClean="0">
                <a:solidFill>
                  <a:srgbClr val="0000CC"/>
                </a:solidFill>
              </a:rPr>
              <a:t>花费的时间</a:t>
            </a:r>
            <a:r>
              <a:rPr lang="zh-CN" altLang="en-US" dirty="0" smtClean="0"/>
              <a:t>比执行</a:t>
            </a:r>
            <a:r>
              <a:rPr lang="en-US" altLang="zh-CN" dirty="0" smtClean="0"/>
              <a:t>MOV </a:t>
            </a:r>
            <a:r>
              <a:rPr lang="en-US" altLang="zh-CN" dirty="0"/>
              <a:t>BX, OFFSET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花费的时间长。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C00CC"/>
                </a:solidFill>
              </a:rPr>
              <a:t>原因：</a:t>
            </a:r>
            <a:r>
              <a:rPr lang="en-US" altLang="zh-CN" dirty="0" smtClean="0"/>
              <a:t>OFFSET LIST</a:t>
            </a:r>
            <a:r>
              <a:rPr lang="zh-CN" altLang="en-US" dirty="0" smtClean="0"/>
              <a:t>是由汇编程序事先计算的。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47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LDS、LES</a:t>
            </a:r>
            <a:r>
              <a:rPr lang="zh-CN" altLang="en-US" dirty="0" smtClean="0"/>
              <a:t>、</a:t>
            </a:r>
            <a:r>
              <a:rPr lang="en-US" dirty="0" smtClean="0"/>
              <a:t>LFS、LGS、LSS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32859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LDS、LES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LFS、LGS、LSS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把偏移地址装入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位寄存器，并把段地址装入段寄存器</a:t>
            </a:r>
            <a:r>
              <a:rPr lang="en-US" altLang="zh-CN" dirty="0" smtClean="0"/>
              <a:t>DS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这些指令可寻址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位（</a:t>
            </a:r>
            <a:r>
              <a:rPr lang="en-US" altLang="zh-CN" dirty="0" smtClean="0"/>
              <a:t>16+16</a:t>
            </a:r>
            <a:r>
              <a:rPr lang="zh-CN" altLang="en-US" dirty="0" smtClean="0"/>
              <a:t>）或</a:t>
            </a:r>
            <a:r>
              <a:rPr lang="en-US" altLang="zh-CN" dirty="0" smtClean="0"/>
              <a:t>48</a:t>
            </a:r>
            <a:r>
              <a:rPr lang="zh-CN" altLang="en-US" dirty="0" smtClean="0"/>
              <a:t>位（</a:t>
            </a:r>
            <a:r>
              <a:rPr lang="en-US" altLang="zh-CN" dirty="0" smtClean="0"/>
              <a:t>32+</a:t>
            </a:r>
            <a:r>
              <a:rPr lang="en-US" altLang="zh-CN" dirty="0"/>
              <a:t>16</a:t>
            </a:r>
            <a:r>
              <a:rPr lang="zh-CN" altLang="en-US" dirty="0" smtClean="0"/>
              <a:t>）存储区。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偏移地址在前（低地址），段地址在后（高地址）。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43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LDS、LES</a:t>
            </a:r>
            <a:r>
              <a:rPr lang="zh-CN" altLang="en-US" dirty="0" smtClean="0"/>
              <a:t>、</a:t>
            </a:r>
            <a:r>
              <a:rPr lang="en-US" dirty="0" smtClean="0"/>
              <a:t>LFS、LGS、LSS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76063"/>
          </a:xfrm>
        </p:spPr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</a:rPr>
              <a:t>例，</a:t>
            </a:r>
            <a:r>
              <a:rPr lang="en-US" altLang="zh-CN" dirty="0"/>
              <a:t>LDS BX, [DI]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50603"/>
            <a:ext cx="7067177" cy="502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469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r>
              <a:rPr lang="zh-CN" altLang="en-US" dirty="0" smtClean="0"/>
              <a:t>位指令模式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8086</a:t>
            </a:r>
            <a:r>
              <a:rPr lang="en-US" altLang="zh-CN" dirty="0" smtClean="0"/>
              <a:t>~80286</a:t>
            </a:r>
            <a:r>
              <a:rPr lang="zh-CN" altLang="en-US" dirty="0" smtClean="0"/>
              <a:t>的指令是</a:t>
            </a:r>
            <a:r>
              <a:rPr lang="en-US" altLang="zh-CN" dirty="0" smtClean="0">
                <a:solidFill>
                  <a:srgbClr val="C00000"/>
                </a:solidFill>
              </a:rPr>
              <a:t>16</a:t>
            </a:r>
            <a:r>
              <a:rPr lang="zh-CN" altLang="en-US" dirty="0" smtClean="0">
                <a:solidFill>
                  <a:srgbClr val="C00000"/>
                </a:solidFill>
              </a:rPr>
              <a:t>位指令模式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00CC"/>
                </a:solidFill>
              </a:rPr>
              <a:t>16</a:t>
            </a:r>
            <a:r>
              <a:rPr lang="zh-CN" altLang="en-US" dirty="0" smtClean="0">
                <a:solidFill>
                  <a:srgbClr val="0000CC"/>
                </a:solidFill>
              </a:rPr>
              <a:t>位指令模式</a:t>
            </a:r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0000CC"/>
                </a:solidFill>
              </a:rPr>
              <a:t>80386</a:t>
            </a:r>
            <a:r>
              <a:rPr lang="zh-CN" altLang="en-US" dirty="0" smtClean="0">
                <a:solidFill>
                  <a:srgbClr val="0000CC"/>
                </a:solidFill>
              </a:rPr>
              <a:t>及更高型号微处理器工作在</a:t>
            </a:r>
            <a:r>
              <a:rPr lang="en-US" altLang="zh-CN" dirty="0" smtClean="0">
                <a:solidFill>
                  <a:srgbClr val="0000CC"/>
                </a:solidFill>
              </a:rPr>
              <a:t>16</a:t>
            </a:r>
            <a:r>
              <a:rPr lang="zh-CN" altLang="en-US" dirty="0" smtClean="0">
                <a:solidFill>
                  <a:srgbClr val="0000CC"/>
                </a:solidFill>
              </a:rPr>
              <a:t>位指令模式时</a:t>
            </a:r>
            <a:r>
              <a:rPr lang="zh-CN" altLang="en-US" dirty="0" smtClean="0"/>
              <a:t>是兼容的。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>
                <a:solidFill>
                  <a:srgbClr val="0000CC"/>
                </a:solidFill>
              </a:rPr>
              <a:t>80386</a:t>
            </a:r>
            <a:r>
              <a:rPr lang="zh-CN" altLang="en-US" dirty="0">
                <a:solidFill>
                  <a:srgbClr val="0000CC"/>
                </a:solidFill>
              </a:rPr>
              <a:t>及更高型号微处理器工作</a:t>
            </a:r>
            <a:r>
              <a:rPr lang="zh-CN" altLang="en-US" dirty="0" smtClean="0">
                <a:solidFill>
                  <a:srgbClr val="0000CC"/>
                </a:solidFill>
              </a:rPr>
              <a:t>在实模式</a:t>
            </a:r>
            <a:r>
              <a:rPr lang="zh-CN" altLang="en-US" dirty="0" smtClean="0"/>
              <a:t>时，假定所有指令都是</a:t>
            </a:r>
            <a:r>
              <a:rPr lang="en-US" altLang="zh-CN" dirty="0" smtClean="0">
                <a:solidFill>
                  <a:srgbClr val="0000CC"/>
                </a:solidFill>
              </a:rPr>
              <a:t>16</a:t>
            </a:r>
            <a:r>
              <a:rPr lang="zh-CN" altLang="en-US" dirty="0" smtClean="0">
                <a:solidFill>
                  <a:srgbClr val="0000CC"/>
                </a:solidFill>
              </a:rPr>
              <a:t>位模式。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zh-CN" altLang="en-US" dirty="0" smtClean="0"/>
              <a:t>在保护模式中，描述符的高端字节包含</a:t>
            </a:r>
            <a:r>
              <a:rPr lang="zh-CN" altLang="en-US" dirty="0" smtClean="0">
                <a:solidFill>
                  <a:srgbClr val="CC00CC"/>
                </a:solidFill>
              </a:rPr>
              <a:t>选择</a:t>
            </a:r>
            <a:r>
              <a:rPr lang="en-US" altLang="zh-CN" dirty="0" smtClean="0">
                <a:solidFill>
                  <a:srgbClr val="0000CC"/>
                </a:solidFill>
              </a:rPr>
              <a:t>16</a:t>
            </a:r>
            <a:r>
              <a:rPr lang="zh-CN" altLang="en-US" dirty="0" smtClean="0">
                <a:solidFill>
                  <a:srgbClr val="0000CC"/>
                </a:solidFill>
              </a:rPr>
              <a:t>位模式或</a:t>
            </a:r>
            <a:r>
              <a:rPr lang="en-US" altLang="zh-CN" dirty="0" smtClean="0">
                <a:solidFill>
                  <a:srgbClr val="0000CC"/>
                </a:solidFill>
              </a:rPr>
              <a:t>32</a:t>
            </a:r>
            <a:r>
              <a:rPr lang="zh-CN" altLang="en-US" dirty="0">
                <a:solidFill>
                  <a:srgbClr val="0000CC"/>
                </a:solidFill>
              </a:rPr>
              <a:t>位</a:t>
            </a:r>
            <a:r>
              <a:rPr lang="zh-CN" altLang="en-US" dirty="0" smtClean="0">
                <a:solidFill>
                  <a:srgbClr val="0000CC"/>
                </a:solidFill>
              </a:rPr>
              <a:t>模式指令</a:t>
            </a:r>
            <a:r>
              <a:rPr lang="zh-CN" altLang="en-US" dirty="0" smtClean="0"/>
              <a:t>的</a:t>
            </a:r>
            <a:r>
              <a:rPr lang="en-US" altLang="zh-CN" dirty="0" smtClean="0">
                <a:solidFill>
                  <a:srgbClr val="CC00CC"/>
                </a:solidFill>
              </a:rPr>
              <a:t>D</a:t>
            </a:r>
            <a:r>
              <a:rPr lang="zh-CN" altLang="en-US" dirty="0" smtClean="0">
                <a:solidFill>
                  <a:srgbClr val="CC00CC"/>
                </a:solidFill>
              </a:rPr>
              <a:t>位</a:t>
            </a:r>
            <a:r>
              <a:rPr lang="zh-CN" altLang="en-US" dirty="0" smtClean="0">
                <a:solidFill>
                  <a:srgbClr val="0000CC"/>
                </a:solidFill>
              </a:rPr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53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en-US" dirty="0" smtClean="0"/>
              <a:t>MOV</a:t>
            </a:r>
            <a:r>
              <a:rPr lang="zh-CN" altLang="en-US" dirty="0" smtClean="0"/>
              <a:t>指令回顾</a:t>
            </a:r>
            <a:endParaRPr lang="en-US" altLang="zh-CN" dirty="0" smtClean="0"/>
          </a:p>
          <a:p>
            <a:r>
              <a:rPr lang="en-US" dirty="0" smtClean="0"/>
              <a:t>PUSH/POP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 smtClean="0"/>
              <a:t>装入有效地址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数据串传送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其他数据传送指令</a:t>
            </a:r>
            <a:endParaRPr lang="en-US" altLang="zh-CN" dirty="0" smtClean="0"/>
          </a:p>
          <a:p>
            <a:r>
              <a:rPr lang="zh-CN" altLang="en-US" dirty="0" smtClean="0"/>
              <a:t>段超越前缀</a:t>
            </a:r>
            <a:endParaRPr lang="en-US" altLang="zh-CN" dirty="0" smtClean="0"/>
          </a:p>
          <a:p>
            <a:r>
              <a:rPr lang="zh-CN" altLang="en-US" dirty="0"/>
              <a:t>汇编程序详述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9676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数据串</a:t>
            </a:r>
            <a:r>
              <a:rPr lang="zh-CN" altLang="en-US" dirty="0" smtClean="0"/>
              <a:t>传送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条数据串传送指令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LODS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STOS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MOVS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OUTS</a:t>
            </a:r>
          </a:p>
          <a:p>
            <a:endParaRPr lang="en-US" dirty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条数据串传送指令都允许传送</a:t>
            </a:r>
            <a:r>
              <a:rPr lang="zh-CN" altLang="en-US" dirty="0" smtClean="0">
                <a:solidFill>
                  <a:srgbClr val="0000CC"/>
                </a:solidFill>
              </a:rPr>
              <a:t>字节、字、或双字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串指令与</a:t>
            </a:r>
            <a:r>
              <a:rPr lang="zh-CN" altLang="en-US" dirty="0" smtClean="0">
                <a:solidFill>
                  <a:srgbClr val="0000CC"/>
                </a:solidFill>
              </a:rPr>
              <a:t>方向标志（</a:t>
            </a:r>
            <a:r>
              <a:rPr lang="en-US" altLang="zh-CN" dirty="0" smtClean="0">
                <a:solidFill>
                  <a:srgbClr val="0000CC"/>
                </a:solidFill>
              </a:rPr>
              <a:t>D</a:t>
            </a:r>
            <a:r>
              <a:rPr lang="zh-CN" altLang="en-US" dirty="0" smtClean="0">
                <a:solidFill>
                  <a:srgbClr val="0000CC"/>
                </a:solidFill>
              </a:rPr>
              <a:t>）、</a:t>
            </a:r>
            <a:r>
              <a:rPr lang="en-US" altLang="zh-CN" dirty="0" smtClean="0">
                <a:solidFill>
                  <a:srgbClr val="0000CC"/>
                </a:solidFill>
              </a:rPr>
              <a:t>DI</a:t>
            </a:r>
            <a:r>
              <a:rPr lang="zh-CN" altLang="en-US" dirty="0" smtClean="0">
                <a:solidFill>
                  <a:srgbClr val="0000CC"/>
                </a:solidFill>
              </a:rPr>
              <a:t>和</a:t>
            </a:r>
            <a:r>
              <a:rPr lang="en-US" altLang="zh-CN" dirty="0" smtClean="0">
                <a:solidFill>
                  <a:srgbClr val="0000CC"/>
                </a:solidFill>
              </a:rPr>
              <a:t>SI</a:t>
            </a:r>
            <a:r>
              <a:rPr lang="zh-CN" altLang="en-US" dirty="0" smtClean="0">
                <a:solidFill>
                  <a:srgbClr val="0000CC"/>
                </a:solidFill>
              </a:rPr>
              <a:t>寄存器</a:t>
            </a:r>
            <a:r>
              <a:rPr lang="zh-CN" altLang="en-US" dirty="0" smtClean="0"/>
              <a:t>密切相关。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69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方向标志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方向标志</a:t>
            </a:r>
            <a:r>
              <a:rPr lang="en-US" altLang="zh-CN" dirty="0" smtClean="0"/>
              <a:t>D</a:t>
            </a:r>
            <a:r>
              <a:rPr lang="zh-CN" altLang="en-US" dirty="0" smtClean="0">
                <a:solidFill>
                  <a:srgbClr val="CC00CC"/>
                </a:solidFill>
              </a:rPr>
              <a:t>只</a:t>
            </a:r>
            <a:r>
              <a:rPr lang="zh-CN" altLang="en-US" dirty="0" smtClean="0"/>
              <a:t>用于串操作指令。</a:t>
            </a:r>
            <a:endParaRPr lang="en-US" altLang="zh-CN" dirty="0" smtClean="0"/>
          </a:p>
          <a:p>
            <a:r>
              <a:rPr lang="en-US" altLang="zh-CN" dirty="0" smtClean="0"/>
              <a:t>D=0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SI</a:t>
            </a:r>
            <a:r>
              <a:rPr lang="zh-CN" altLang="en-US" dirty="0" smtClean="0">
                <a:solidFill>
                  <a:srgbClr val="CC00CC"/>
                </a:solidFill>
              </a:rPr>
              <a:t>和</a:t>
            </a:r>
            <a:r>
              <a:rPr lang="en-US" altLang="zh-CN" dirty="0" smtClean="0">
                <a:solidFill>
                  <a:srgbClr val="CC00CC"/>
                </a:solidFill>
              </a:rPr>
              <a:t>/</a:t>
            </a:r>
            <a:r>
              <a:rPr lang="zh-CN" altLang="en-US" dirty="0" smtClean="0">
                <a:solidFill>
                  <a:srgbClr val="CC00CC"/>
                </a:solidFill>
              </a:rPr>
              <a:t>或</a:t>
            </a:r>
            <a:r>
              <a:rPr lang="en-US" altLang="zh-CN" dirty="0" smtClean="0"/>
              <a:t>DI</a:t>
            </a:r>
            <a:r>
              <a:rPr lang="zh-CN" altLang="en-US" dirty="0" smtClean="0"/>
              <a:t>寄存器自动递增；</a:t>
            </a:r>
            <a:endParaRPr lang="en-US" altLang="zh-CN" dirty="0" smtClean="0"/>
          </a:p>
          <a:p>
            <a:r>
              <a:rPr lang="en-US" dirty="0" smtClean="0"/>
              <a:t>D=1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SI</a:t>
            </a:r>
            <a:r>
              <a:rPr lang="zh-CN" altLang="en-US" dirty="0" smtClean="0">
                <a:solidFill>
                  <a:srgbClr val="CC00CC"/>
                </a:solidFill>
              </a:rPr>
              <a:t>和</a:t>
            </a:r>
            <a:r>
              <a:rPr lang="en-US" altLang="zh-CN" dirty="0" smtClean="0">
                <a:solidFill>
                  <a:srgbClr val="CC00CC"/>
                </a:solidFill>
              </a:rPr>
              <a:t>/</a:t>
            </a:r>
            <a:r>
              <a:rPr lang="zh-CN" altLang="en-US" dirty="0" smtClean="0">
                <a:solidFill>
                  <a:srgbClr val="CC00CC"/>
                </a:solidFill>
              </a:rPr>
              <a:t>或</a:t>
            </a:r>
            <a:r>
              <a:rPr lang="en-US" altLang="zh-CN" dirty="0" smtClean="0"/>
              <a:t>DI</a:t>
            </a:r>
            <a:r>
              <a:rPr lang="zh-CN" altLang="en-US" dirty="0" smtClean="0"/>
              <a:t>寄存器自动递减。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仅串</a:t>
            </a:r>
            <a:r>
              <a:rPr lang="zh-CN" altLang="en-US" dirty="0"/>
              <a:t>操作指令</a:t>
            </a:r>
            <a:r>
              <a:rPr lang="zh-CN" altLang="en-US" dirty="0">
                <a:solidFill>
                  <a:srgbClr val="0000CC"/>
                </a:solidFill>
              </a:rPr>
              <a:t>实际使用的寄存器</a:t>
            </a:r>
            <a:r>
              <a:rPr lang="zh-CN" altLang="en-US" dirty="0" smtClean="0"/>
              <a:t>才自动递增</a:t>
            </a:r>
            <a:r>
              <a:rPr lang="zh-CN" altLang="en-US" dirty="0"/>
              <a:t>或递减。</a:t>
            </a:r>
            <a:endParaRPr lang="en-US" altLang="zh-CN" dirty="0"/>
          </a:p>
          <a:p>
            <a:pPr lvl="1"/>
            <a:r>
              <a:rPr lang="zh-CN" altLang="en-US" dirty="0" smtClean="0"/>
              <a:t>传送</a:t>
            </a:r>
            <a:r>
              <a:rPr lang="zh-CN" altLang="en-US" dirty="0" smtClean="0">
                <a:solidFill>
                  <a:srgbClr val="0000CC"/>
                </a:solidFill>
              </a:rPr>
              <a:t>字节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SI</a:t>
            </a:r>
            <a:r>
              <a:rPr lang="zh-CN" altLang="en-US" dirty="0" smtClean="0">
                <a:solidFill>
                  <a:srgbClr val="CC00CC"/>
                </a:solidFill>
              </a:rPr>
              <a:t>和</a:t>
            </a:r>
            <a:r>
              <a:rPr lang="en-US" altLang="zh-CN" dirty="0">
                <a:solidFill>
                  <a:srgbClr val="CC00CC"/>
                </a:solidFill>
              </a:rPr>
              <a:t>/</a:t>
            </a:r>
            <a:r>
              <a:rPr lang="zh-CN" altLang="en-US" dirty="0">
                <a:solidFill>
                  <a:srgbClr val="CC00CC"/>
                </a:solidFill>
              </a:rPr>
              <a:t>或</a:t>
            </a:r>
            <a:r>
              <a:rPr lang="en-US" altLang="zh-CN" dirty="0" smtClean="0"/>
              <a:t>DI</a:t>
            </a:r>
            <a:r>
              <a:rPr lang="zh-CN" altLang="en-US" dirty="0" smtClean="0"/>
              <a:t>自动</a:t>
            </a:r>
            <a:r>
              <a:rPr lang="zh-CN" altLang="en-US" dirty="0" smtClean="0">
                <a:sym typeface="Symbol"/>
              </a:rPr>
              <a:t></a:t>
            </a:r>
            <a:r>
              <a:rPr lang="en-US" altLang="zh-CN" dirty="0" smtClean="0">
                <a:sym typeface="Symbol"/>
              </a:rPr>
              <a:t>1</a:t>
            </a:r>
            <a:r>
              <a:rPr lang="zh-CN" altLang="en-US" dirty="0" smtClean="0">
                <a:sym typeface="Symbol"/>
              </a:rPr>
              <a:t>；</a:t>
            </a:r>
            <a:endParaRPr lang="en-US" altLang="zh-CN" dirty="0" smtClean="0">
              <a:sym typeface="Symbol"/>
            </a:endParaRPr>
          </a:p>
          <a:p>
            <a:pPr lvl="1"/>
            <a:r>
              <a:rPr lang="zh-CN" altLang="en-US" dirty="0" smtClean="0"/>
              <a:t>传送</a:t>
            </a:r>
            <a:r>
              <a:rPr lang="zh-CN" altLang="en-US" dirty="0" smtClean="0">
                <a:solidFill>
                  <a:srgbClr val="0000CC"/>
                </a:solidFill>
              </a:rPr>
              <a:t>字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SI</a:t>
            </a:r>
            <a:r>
              <a:rPr lang="zh-CN" altLang="en-US" dirty="0" smtClean="0">
                <a:solidFill>
                  <a:srgbClr val="CC00CC"/>
                </a:solidFill>
              </a:rPr>
              <a:t>和</a:t>
            </a:r>
            <a:r>
              <a:rPr lang="en-US" altLang="zh-CN" dirty="0">
                <a:solidFill>
                  <a:srgbClr val="CC00CC"/>
                </a:solidFill>
              </a:rPr>
              <a:t>/</a:t>
            </a:r>
            <a:r>
              <a:rPr lang="zh-CN" altLang="en-US" dirty="0">
                <a:solidFill>
                  <a:srgbClr val="CC00CC"/>
                </a:solidFill>
              </a:rPr>
              <a:t>或</a:t>
            </a:r>
            <a:r>
              <a:rPr lang="en-US" altLang="zh-CN" dirty="0" smtClean="0"/>
              <a:t>DI</a:t>
            </a:r>
            <a:r>
              <a:rPr lang="zh-CN" altLang="en-US" dirty="0" smtClean="0"/>
              <a:t>自动</a:t>
            </a:r>
            <a:r>
              <a:rPr lang="zh-CN" altLang="en-US" dirty="0" smtClean="0">
                <a:sym typeface="Symbol"/>
              </a:rPr>
              <a:t></a:t>
            </a:r>
            <a:r>
              <a:rPr lang="en-US" altLang="zh-CN" dirty="0" smtClean="0">
                <a:sym typeface="Symbol"/>
              </a:rPr>
              <a:t>2</a:t>
            </a:r>
            <a:r>
              <a:rPr lang="zh-CN" altLang="en-US" dirty="0" smtClean="0">
                <a:sym typeface="Symbol"/>
              </a:rPr>
              <a:t>；</a:t>
            </a:r>
            <a:endParaRPr lang="en-US" dirty="0" smtClean="0"/>
          </a:p>
          <a:p>
            <a:pPr lvl="1"/>
            <a:r>
              <a:rPr lang="zh-CN" altLang="en-US" dirty="0" smtClean="0"/>
              <a:t>传送</a:t>
            </a:r>
            <a:r>
              <a:rPr lang="zh-CN" altLang="en-US" dirty="0" smtClean="0">
                <a:solidFill>
                  <a:srgbClr val="0000CC"/>
                </a:solidFill>
              </a:rPr>
              <a:t>双字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SI</a:t>
            </a:r>
            <a:r>
              <a:rPr lang="zh-CN" altLang="en-US" dirty="0" smtClean="0">
                <a:solidFill>
                  <a:srgbClr val="CC00CC"/>
                </a:solidFill>
              </a:rPr>
              <a:t>和</a:t>
            </a:r>
            <a:r>
              <a:rPr lang="en-US" altLang="zh-CN" dirty="0">
                <a:solidFill>
                  <a:srgbClr val="CC00CC"/>
                </a:solidFill>
              </a:rPr>
              <a:t>/</a:t>
            </a:r>
            <a:r>
              <a:rPr lang="zh-CN" altLang="en-US" dirty="0">
                <a:solidFill>
                  <a:srgbClr val="CC00CC"/>
                </a:solidFill>
              </a:rPr>
              <a:t>或</a:t>
            </a:r>
            <a:r>
              <a:rPr lang="en-US" altLang="zh-CN" dirty="0" smtClean="0"/>
              <a:t>DI</a:t>
            </a:r>
            <a:r>
              <a:rPr lang="zh-CN" altLang="en-US" dirty="0" smtClean="0"/>
              <a:t>自动</a:t>
            </a:r>
            <a:r>
              <a:rPr lang="zh-CN" altLang="en-US" dirty="0" smtClean="0">
                <a:sym typeface="Symbol"/>
              </a:rPr>
              <a:t></a:t>
            </a:r>
            <a:r>
              <a:rPr lang="en-US" altLang="zh-CN" dirty="0" smtClean="0">
                <a:sym typeface="Symbol"/>
              </a:rPr>
              <a:t>4</a:t>
            </a:r>
            <a:r>
              <a:rPr lang="zh-CN" altLang="en-US" dirty="0" smtClean="0">
                <a:sym typeface="Symbol"/>
              </a:rPr>
              <a:t>；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CLD</a:t>
            </a:r>
            <a:r>
              <a:rPr lang="zh-CN" altLang="en-US" dirty="0" smtClean="0">
                <a:solidFill>
                  <a:srgbClr val="C00000"/>
                </a:solidFill>
              </a:rPr>
              <a:t>指令</a:t>
            </a:r>
            <a:r>
              <a:rPr lang="zh-CN" altLang="en-US" dirty="0" smtClean="0"/>
              <a:t>清除方向标志，</a:t>
            </a:r>
            <a:r>
              <a:rPr lang="en-US" altLang="zh-CN" dirty="0" smtClean="0"/>
              <a:t>D=0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STD</a:t>
            </a:r>
            <a:r>
              <a:rPr lang="zh-CN" altLang="en-US" dirty="0" smtClean="0">
                <a:solidFill>
                  <a:srgbClr val="C00000"/>
                </a:solidFill>
              </a:rPr>
              <a:t>指令</a:t>
            </a:r>
            <a:r>
              <a:rPr lang="zh-CN" altLang="en-US" dirty="0" smtClean="0"/>
              <a:t>设置方向标志，</a:t>
            </a:r>
            <a:r>
              <a:rPr lang="en-US" altLang="zh-CN" dirty="0" smtClean="0"/>
              <a:t>D=1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381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串操作指令执行时，对存储器的访问是通过</a:t>
            </a:r>
            <a:r>
              <a:rPr lang="en-US" altLang="zh-CN" dirty="0" smtClean="0"/>
              <a:t>DI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SI</a:t>
            </a:r>
            <a:r>
              <a:rPr lang="zh-CN" altLang="en-US" dirty="0" smtClean="0"/>
              <a:t>两个寄存器（或其中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个）实现的。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默认情况下，对于所有的串操作指令，</a:t>
            </a:r>
            <a:r>
              <a:rPr lang="en-US" altLang="zh-CN" dirty="0" smtClean="0"/>
              <a:t>DI</a:t>
            </a:r>
            <a:r>
              <a:rPr lang="zh-CN" altLang="en-US" dirty="0" smtClean="0"/>
              <a:t>偏移地址是用于访问</a:t>
            </a:r>
            <a:r>
              <a:rPr lang="zh-CN" altLang="en-US" dirty="0" smtClean="0">
                <a:solidFill>
                  <a:srgbClr val="0000CC"/>
                </a:solidFill>
              </a:rPr>
              <a:t>附加段</a:t>
            </a:r>
            <a:r>
              <a:rPr lang="zh-CN" altLang="en-US" dirty="0" smtClean="0"/>
              <a:t>中的数据，</a:t>
            </a:r>
            <a:r>
              <a:rPr lang="en-US" altLang="zh-CN" dirty="0" smtClean="0"/>
              <a:t>SI</a:t>
            </a:r>
            <a:r>
              <a:rPr lang="zh-CN" altLang="en-US" dirty="0"/>
              <a:t>偏移地址是用于</a:t>
            </a:r>
            <a:r>
              <a:rPr lang="zh-CN" altLang="en-US" dirty="0" smtClean="0"/>
              <a:t>访问</a:t>
            </a:r>
            <a:r>
              <a:rPr lang="zh-CN" altLang="en-US" dirty="0" smtClean="0">
                <a:solidFill>
                  <a:srgbClr val="0000CC"/>
                </a:solidFill>
              </a:rPr>
              <a:t>数据段</a:t>
            </a:r>
            <a:r>
              <a:rPr lang="zh-CN" altLang="en-US" dirty="0"/>
              <a:t>中的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</a:t>
            </a:r>
            <a:r>
              <a:rPr lang="zh-CN" altLang="en-US" dirty="0" smtClean="0"/>
              <a:t>的默认段寄存器</a:t>
            </a:r>
            <a:r>
              <a:rPr lang="en-US" altLang="zh-CN" dirty="0" smtClean="0"/>
              <a:t>DS</a:t>
            </a:r>
            <a:r>
              <a:rPr lang="zh-CN" altLang="en-US" dirty="0" smtClean="0">
                <a:solidFill>
                  <a:srgbClr val="CC00CC"/>
                </a:solidFill>
              </a:rPr>
              <a:t>可以</a:t>
            </a:r>
            <a:r>
              <a:rPr lang="zh-CN" altLang="en-US" dirty="0" smtClean="0"/>
              <a:t>用段超越前缀改变。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</a:t>
            </a:r>
            <a:r>
              <a:rPr lang="zh-CN" altLang="en-US" dirty="0" smtClean="0"/>
              <a:t>的默认段寄存器</a:t>
            </a:r>
            <a:r>
              <a:rPr lang="en-US" altLang="zh-CN" dirty="0" smtClean="0"/>
              <a:t>ES</a:t>
            </a:r>
            <a:r>
              <a:rPr lang="zh-CN" altLang="en-US" dirty="0" smtClean="0">
                <a:solidFill>
                  <a:srgbClr val="CC00CC"/>
                </a:solidFill>
              </a:rPr>
              <a:t>不能</a:t>
            </a:r>
            <a:r>
              <a:rPr lang="zh-CN" altLang="en-US" dirty="0" smtClean="0"/>
              <a:t>改变。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以上的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，工作在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位模式时，用</a:t>
            </a:r>
            <a:r>
              <a:rPr lang="en-US" altLang="zh-CN" dirty="0" smtClean="0"/>
              <a:t>ESI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EDI</a:t>
            </a:r>
            <a:r>
              <a:rPr lang="zh-CN" altLang="en-US" dirty="0" smtClean="0"/>
              <a:t>代替</a:t>
            </a:r>
            <a:r>
              <a:rPr lang="en-US" altLang="zh-CN" dirty="0" smtClean="0"/>
              <a:t>SI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</a:t>
            </a:r>
            <a:r>
              <a:rPr lang="zh-CN" altLang="en-US" dirty="0" smtClean="0"/>
              <a:t>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46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LODS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LODS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将</a:t>
            </a:r>
            <a:r>
              <a:rPr lang="en-US" altLang="zh-CN" dirty="0" smtClean="0"/>
              <a:t>SI</a:t>
            </a:r>
            <a:r>
              <a:rPr lang="zh-CN" altLang="en-US" dirty="0" smtClean="0"/>
              <a:t>寻址的数据装入</a:t>
            </a:r>
            <a:r>
              <a:rPr lang="en-US" altLang="zh-CN" dirty="0" smtClean="0"/>
              <a:t>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EAX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RAX</a:t>
            </a:r>
            <a:r>
              <a:rPr lang="zh-CN" altLang="en-US" dirty="0" smtClean="0"/>
              <a:t>。数据装入寄存器后，</a:t>
            </a:r>
            <a:r>
              <a:rPr lang="en-US" altLang="zh-CN" dirty="0" smtClean="0"/>
              <a:t>SI</a:t>
            </a:r>
            <a:r>
              <a:rPr lang="zh-CN" altLang="en-US" dirty="0" smtClean="0"/>
              <a:t>自动</a:t>
            </a:r>
            <a:r>
              <a:rPr lang="zh-CN" altLang="en-US" dirty="0" smtClean="0">
                <a:sym typeface="Symbol"/>
              </a:rPr>
              <a:t></a:t>
            </a:r>
            <a:r>
              <a:rPr lang="en-US" altLang="zh-CN" dirty="0" smtClean="0">
                <a:sym typeface="Symbol"/>
              </a:rPr>
              <a:t>1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2, 4, </a:t>
            </a:r>
            <a:r>
              <a:rPr lang="zh-CN" altLang="en-US" dirty="0" smtClean="0">
                <a:sym typeface="Symbol"/>
              </a:rPr>
              <a:t>或</a:t>
            </a:r>
            <a:r>
              <a:rPr lang="en-US" altLang="zh-CN" dirty="0" smtClean="0">
                <a:sym typeface="Symbol"/>
              </a:rPr>
              <a:t>8</a:t>
            </a:r>
            <a:r>
              <a:rPr lang="zh-CN" altLang="en-US" dirty="0" smtClean="0">
                <a:sym typeface="Symbol"/>
              </a:rPr>
              <a:t>。</a:t>
            </a:r>
            <a:endParaRPr lang="en-US" altLang="zh-CN" dirty="0" smtClean="0">
              <a:sym typeface="Symbol"/>
            </a:endParaRPr>
          </a:p>
          <a:p>
            <a:endParaRPr lang="en-US" altLang="zh-CN" dirty="0" smtClean="0">
              <a:sym typeface="Symbol"/>
            </a:endParaRPr>
          </a:p>
          <a:p>
            <a:r>
              <a:rPr lang="en-US" altLang="zh-CN" dirty="0">
                <a:solidFill>
                  <a:srgbClr val="C00000"/>
                </a:solidFill>
                <a:sym typeface="Symbol"/>
              </a:rPr>
              <a:t>LODS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指令的格式：</a:t>
            </a:r>
            <a:endParaRPr lang="en-US" altLang="zh-CN" dirty="0" smtClean="0">
              <a:solidFill>
                <a:srgbClr val="C00000"/>
              </a:solidFill>
              <a:sym typeface="Symbol"/>
            </a:endParaRPr>
          </a:p>
          <a:p>
            <a:pPr lvl="1"/>
            <a:r>
              <a:rPr lang="en-US" altLang="zh-CN" dirty="0" smtClean="0">
                <a:sym typeface="Symbol"/>
              </a:rPr>
              <a:t>LODSB 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；装入字节数据至</a:t>
            </a:r>
            <a:r>
              <a:rPr lang="en-US" altLang="zh-CN" dirty="0" smtClean="0">
                <a:solidFill>
                  <a:srgbClr val="006600"/>
                </a:solidFill>
                <a:sym typeface="Symbol"/>
              </a:rPr>
              <a:t>AL</a:t>
            </a:r>
          </a:p>
          <a:p>
            <a:pPr lvl="1"/>
            <a:r>
              <a:rPr lang="en-US" dirty="0" smtClean="0">
                <a:sym typeface="Symbol"/>
              </a:rPr>
              <a:t>LODSW 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；</a:t>
            </a:r>
            <a:r>
              <a:rPr lang="zh-CN" altLang="en-US" dirty="0">
                <a:solidFill>
                  <a:srgbClr val="006600"/>
                </a:solidFill>
                <a:sym typeface="Symbol"/>
              </a:rPr>
              <a:t>装入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字数</a:t>
            </a:r>
            <a:r>
              <a:rPr lang="zh-CN" altLang="en-US" dirty="0">
                <a:solidFill>
                  <a:srgbClr val="006600"/>
                </a:solidFill>
                <a:sym typeface="Symbol"/>
              </a:rPr>
              <a:t>据至</a:t>
            </a:r>
            <a:r>
              <a:rPr lang="en-US" altLang="zh-CN" dirty="0" smtClean="0">
                <a:solidFill>
                  <a:srgbClr val="006600"/>
                </a:solidFill>
                <a:sym typeface="Symbol"/>
              </a:rPr>
              <a:t>AX</a:t>
            </a:r>
            <a:endParaRPr lang="en-US" dirty="0" smtClean="0">
              <a:solidFill>
                <a:srgbClr val="006600"/>
              </a:solidFill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LODSD</a:t>
            </a:r>
            <a:r>
              <a:rPr lang="zh-CN" altLang="en-US" dirty="0">
                <a:sym typeface="Symbol"/>
              </a:rPr>
              <a:t> </a:t>
            </a:r>
            <a:r>
              <a:rPr lang="zh-CN" altLang="en-US" dirty="0">
                <a:solidFill>
                  <a:srgbClr val="006600"/>
                </a:solidFill>
                <a:sym typeface="Symbol"/>
              </a:rPr>
              <a:t>；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装入</a:t>
            </a:r>
            <a:r>
              <a:rPr lang="zh-CN" altLang="en-US" dirty="0">
                <a:solidFill>
                  <a:srgbClr val="006600"/>
                </a:solidFill>
                <a:sym typeface="Symbol"/>
              </a:rPr>
              <a:t>双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字数</a:t>
            </a:r>
            <a:r>
              <a:rPr lang="zh-CN" altLang="en-US" dirty="0">
                <a:solidFill>
                  <a:srgbClr val="006600"/>
                </a:solidFill>
                <a:sym typeface="Symbol"/>
              </a:rPr>
              <a:t>据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至</a:t>
            </a:r>
            <a:r>
              <a:rPr lang="en-US" altLang="zh-CN" dirty="0" smtClean="0">
                <a:solidFill>
                  <a:srgbClr val="006600"/>
                </a:solidFill>
                <a:sym typeface="Symbol"/>
              </a:rPr>
              <a:t>EAX</a:t>
            </a:r>
            <a:endParaRPr lang="en-US" dirty="0" smtClean="0">
              <a:solidFill>
                <a:srgbClr val="006600"/>
              </a:solidFill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LODSQ</a:t>
            </a:r>
            <a:r>
              <a:rPr lang="zh-CN" altLang="en-US" dirty="0">
                <a:sym typeface="Symbol"/>
              </a:rPr>
              <a:t> </a:t>
            </a:r>
            <a:r>
              <a:rPr lang="zh-CN" altLang="en-US" dirty="0">
                <a:solidFill>
                  <a:srgbClr val="006600"/>
                </a:solidFill>
                <a:sym typeface="Symbol"/>
              </a:rPr>
              <a:t>；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装入</a:t>
            </a:r>
            <a:r>
              <a:rPr lang="en-US" altLang="zh-CN" dirty="0" smtClean="0">
                <a:solidFill>
                  <a:srgbClr val="006600"/>
                </a:solidFill>
                <a:sym typeface="Symbol"/>
              </a:rPr>
              <a:t>8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字节</a:t>
            </a:r>
            <a:r>
              <a:rPr lang="zh-CN" altLang="en-US" dirty="0">
                <a:solidFill>
                  <a:srgbClr val="006600"/>
                </a:solidFill>
                <a:sym typeface="Symbol"/>
              </a:rPr>
              <a:t>数据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至</a:t>
            </a:r>
            <a:r>
              <a:rPr lang="en-US" altLang="zh-CN" dirty="0" smtClean="0">
                <a:solidFill>
                  <a:srgbClr val="006600"/>
                </a:solidFill>
                <a:sym typeface="Symbol"/>
              </a:rPr>
              <a:t>RAX</a:t>
            </a:r>
            <a:endParaRPr lang="en-US" dirty="0" smtClean="0">
              <a:solidFill>
                <a:srgbClr val="006600"/>
              </a:solidFill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LODS LIST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；如果</a:t>
            </a:r>
            <a:r>
              <a:rPr lang="en-US" altLang="zh-CN" dirty="0" smtClean="0">
                <a:solidFill>
                  <a:srgbClr val="006600"/>
                </a:solidFill>
                <a:sym typeface="Symbol"/>
              </a:rPr>
              <a:t>LIST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是字节变量，则装入字节</a:t>
            </a:r>
            <a:endParaRPr lang="en-US" dirty="0" smtClean="0">
              <a:solidFill>
                <a:srgbClr val="006600"/>
              </a:solidFill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LODS DATA1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；</a:t>
            </a:r>
            <a:r>
              <a:rPr lang="zh-CN" altLang="en-US" dirty="0">
                <a:solidFill>
                  <a:srgbClr val="006600"/>
                </a:solidFill>
                <a:sym typeface="Symbol"/>
              </a:rPr>
              <a:t>如果</a:t>
            </a:r>
            <a:r>
              <a:rPr lang="en-US" altLang="zh-CN" dirty="0" smtClean="0">
                <a:solidFill>
                  <a:srgbClr val="006600"/>
                </a:solidFill>
                <a:sym typeface="Symbol"/>
              </a:rPr>
              <a:t>DATA1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是字变量？</a:t>
            </a:r>
            <a:endParaRPr lang="en-US" dirty="0" smtClean="0">
              <a:solidFill>
                <a:srgbClr val="006600"/>
              </a:solidFill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LODS </a:t>
            </a:r>
            <a:r>
              <a:rPr lang="en-US" dirty="0">
                <a:sym typeface="Symbol"/>
              </a:rPr>
              <a:t>DATA2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；如果</a:t>
            </a:r>
            <a:r>
              <a:rPr lang="en-US" altLang="zh-CN" dirty="0" smtClean="0">
                <a:solidFill>
                  <a:srgbClr val="006600"/>
                </a:solidFill>
                <a:sym typeface="Symbol"/>
              </a:rPr>
              <a:t>DATA2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是双字变量？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61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STOS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STOS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RAX</a:t>
            </a:r>
            <a:r>
              <a:rPr lang="zh-CN" altLang="en-US" dirty="0" smtClean="0"/>
              <a:t>的内容存储到</a:t>
            </a:r>
            <a:r>
              <a:rPr lang="en-US" altLang="zh-CN" dirty="0" smtClean="0"/>
              <a:t>DI</a:t>
            </a:r>
            <a:r>
              <a:rPr lang="zh-CN" altLang="en-US" dirty="0" smtClean="0"/>
              <a:t>寄存器存执的存储单元。数据传送后，</a:t>
            </a:r>
            <a:r>
              <a:rPr lang="en-US" altLang="zh-CN" dirty="0" smtClean="0"/>
              <a:t>DI</a:t>
            </a:r>
            <a:r>
              <a:rPr lang="zh-CN" altLang="en-US" dirty="0"/>
              <a:t>自动</a:t>
            </a:r>
            <a:r>
              <a:rPr lang="zh-CN" altLang="en-US" dirty="0">
                <a:sym typeface="Symbol"/>
              </a:rPr>
              <a:t></a:t>
            </a:r>
            <a:r>
              <a:rPr lang="en-US" altLang="zh-CN" dirty="0">
                <a:sym typeface="Symbol"/>
              </a:rPr>
              <a:t>1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>
                <a:sym typeface="Symbol"/>
              </a:rPr>
              <a:t>2, 4, </a:t>
            </a:r>
            <a:r>
              <a:rPr lang="zh-CN" altLang="en-US" dirty="0">
                <a:sym typeface="Symbol"/>
              </a:rPr>
              <a:t>或</a:t>
            </a:r>
            <a:r>
              <a:rPr lang="en-US" altLang="zh-CN" dirty="0">
                <a:sym typeface="Symbol"/>
              </a:rPr>
              <a:t>8</a:t>
            </a:r>
            <a:r>
              <a:rPr lang="zh-CN" altLang="en-US" dirty="0">
                <a:sym typeface="Symbol"/>
              </a:rPr>
              <a:t>。</a:t>
            </a:r>
            <a:endParaRPr lang="en-US" altLang="zh-CN" dirty="0">
              <a:sym typeface="Symbol"/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STOS</a:t>
            </a:r>
            <a:r>
              <a:rPr lang="zh-CN" altLang="en-US" dirty="0" smtClean="0">
                <a:solidFill>
                  <a:srgbClr val="C00000"/>
                </a:solidFill>
              </a:rPr>
              <a:t>指令的格式：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sz="2400" dirty="0" smtClean="0"/>
              <a:t>STOSB </a:t>
            </a:r>
            <a:r>
              <a:rPr lang="zh-CN" altLang="en-US" sz="2400" dirty="0" smtClean="0">
                <a:solidFill>
                  <a:srgbClr val="006600"/>
                </a:solidFill>
              </a:rPr>
              <a:t>；</a:t>
            </a:r>
            <a:r>
              <a:rPr lang="en-US" altLang="zh-CN" sz="2400" dirty="0" smtClean="0">
                <a:solidFill>
                  <a:srgbClr val="006600"/>
                </a:solidFill>
              </a:rPr>
              <a:t>ES: [DI]=AL, DI=DI</a:t>
            </a:r>
            <a:r>
              <a:rPr lang="en-US" altLang="zh-CN" sz="2400" dirty="0" smtClean="0">
                <a:solidFill>
                  <a:srgbClr val="006600"/>
                </a:solidFill>
                <a:sym typeface="Symbol"/>
              </a:rPr>
              <a:t>1</a:t>
            </a:r>
            <a:endParaRPr lang="en-US" sz="2400" dirty="0" smtClean="0">
              <a:solidFill>
                <a:srgbClr val="006600"/>
              </a:solidFill>
            </a:endParaRPr>
          </a:p>
          <a:p>
            <a:pPr lvl="1"/>
            <a:r>
              <a:rPr lang="en-US" sz="2400" dirty="0" smtClean="0"/>
              <a:t>STOSW </a:t>
            </a:r>
            <a:r>
              <a:rPr lang="zh-CN" altLang="en-US" sz="2400" dirty="0" smtClean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ES: [DI]=</a:t>
            </a:r>
            <a:r>
              <a:rPr lang="en-US" altLang="zh-CN" sz="2400" dirty="0" smtClean="0">
                <a:solidFill>
                  <a:srgbClr val="006600"/>
                </a:solidFill>
              </a:rPr>
              <a:t>AX, </a:t>
            </a:r>
            <a:r>
              <a:rPr lang="en-US" altLang="zh-CN" sz="2400" dirty="0">
                <a:solidFill>
                  <a:srgbClr val="006600"/>
                </a:solidFill>
              </a:rPr>
              <a:t>DI=DI</a:t>
            </a:r>
            <a:r>
              <a:rPr lang="en-US" altLang="zh-CN" sz="2400" dirty="0" smtClean="0">
                <a:solidFill>
                  <a:srgbClr val="006600"/>
                </a:solidFill>
                <a:sym typeface="Symbol"/>
              </a:rPr>
              <a:t>2</a:t>
            </a:r>
            <a:endParaRPr lang="en-US" sz="2400" dirty="0" smtClean="0">
              <a:solidFill>
                <a:srgbClr val="006600"/>
              </a:solidFill>
            </a:endParaRPr>
          </a:p>
          <a:p>
            <a:pPr lvl="1"/>
            <a:r>
              <a:rPr lang="en-US" sz="2400" dirty="0" smtClean="0"/>
              <a:t>STOSD </a:t>
            </a:r>
            <a:r>
              <a:rPr lang="zh-CN" altLang="en-US" sz="2400" dirty="0" smtClean="0">
                <a:solidFill>
                  <a:srgbClr val="006600"/>
                </a:solidFill>
              </a:rPr>
              <a:t>；</a:t>
            </a:r>
            <a:r>
              <a:rPr lang="en-US" altLang="zh-CN" sz="2400" dirty="0" smtClean="0">
                <a:solidFill>
                  <a:srgbClr val="006600"/>
                </a:solidFill>
              </a:rPr>
              <a:t>ES</a:t>
            </a:r>
            <a:r>
              <a:rPr lang="en-US" altLang="zh-CN" sz="2400" dirty="0">
                <a:solidFill>
                  <a:srgbClr val="006600"/>
                </a:solidFill>
              </a:rPr>
              <a:t>: [DI</a:t>
            </a:r>
            <a:r>
              <a:rPr lang="en-US" altLang="zh-CN" sz="2400" dirty="0" smtClean="0">
                <a:solidFill>
                  <a:srgbClr val="006600"/>
                </a:solidFill>
              </a:rPr>
              <a:t>]=EAX, </a:t>
            </a:r>
            <a:r>
              <a:rPr lang="en-US" altLang="zh-CN" sz="2400" dirty="0">
                <a:solidFill>
                  <a:srgbClr val="006600"/>
                </a:solidFill>
              </a:rPr>
              <a:t>DI=DI</a:t>
            </a:r>
            <a:r>
              <a:rPr lang="en-US" altLang="zh-CN" sz="2400" dirty="0" smtClean="0">
                <a:solidFill>
                  <a:srgbClr val="006600"/>
                </a:solidFill>
                <a:sym typeface="Symbol"/>
              </a:rPr>
              <a:t>4</a:t>
            </a:r>
            <a:endParaRPr lang="en-US" sz="2400" dirty="0" smtClean="0">
              <a:solidFill>
                <a:srgbClr val="006600"/>
              </a:solidFill>
            </a:endParaRPr>
          </a:p>
          <a:p>
            <a:pPr lvl="1"/>
            <a:r>
              <a:rPr lang="en-US" sz="2400" dirty="0" smtClean="0"/>
              <a:t>STO</a:t>
            </a:r>
            <a:r>
              <a:rPr lang="en-US" altLang="zh-CN" sz="2400" dirty="0" smtClean="0"/>
              <a:t>S</a:t>
            </a:r>
            <a:r>
              <a:rPr lang="en-US" sz="2400" dirty="0" smtClean="0"/>
              <a:t>Q</a:t>
            </a:r>
            <a:r>
              <a:rPr lang="zh-CN" altLang="en-US" sz="2400" dirty="0" smtClean="0"/>
              <a:t> </a:t>
            </a:r>
            <a:r>
              <a:rPr lang="zh-CN" altLang="en-US" sz="2400" dirty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ES: [DI</a:t>
            </a:r>
            <a:r>
              <a:rPr lang="en-US" altLang="zh-CN" sz="2400" dirty="0" smtClean="0">
                <a:solidFill>
                  <a:srgbClr val="006600"/>
                </a:solidFill>
              </a:rPr>
              <a:t>]=RAX, </a:t>
            </a:r>
            <a:r>
              <a:rPr lang="en-US" altLang="zh-CN" sz="2400" dirty="0">
                <a:solidFill>
                  <a:srgbClr val="006600"/>
                </a:solidFill>
              </a:rPr>
              <a:t>DI=DI</a:t>
            </a:r>
            <a:r>
              <a:rPr lang="en-US" altLang="zh-CN" sz="2400" dirty="0" smtClean="0">
                <a:solidFill>
                  <a:srgbClr val="006600"/>
                </a:solidFill>
                <a:sym typeface="Symbol"/>
              </a:rPr>
              <a:t>8</a:t>
            </a:r>
            <a:endParaRPr lang="en-US" sz="2400" dirty="0" smtClean="0">
              <a:solidFill>
                <a:srgbClr val="006600"/>
              </a:solidFill>
            </a:endParaRPr>
          </a:p>
          <a:p>
            <a:pPr lvl="1"/>
            <a:r>
              <a:rPr lang="en-US" sz="2400" dirty="0" smtClean="0"/>
              <a:t>STOS LIST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ES: [DI]=</a:t>
            </a:r>
            <a:r>
              <a:rPr lang="en-US" altLang="zh-CN" sz="2400" dirty="0" smtClean="0">
                <a:solidFill>
                  <a:srgbClr val="006600"/>
                </a:solidFill>
              </a:rPr>
              <a:t>AX, </a:t>
            </a:r>
            <a:r>
              <a:rPr lang="en-US" altLang="zh-CN" sz="2400" dirty="0">
                <a:solidFill>
                  <a:srgbClr val="006600"/>
                </a:solidFill>
              </a:rPr>
              <a:t>DI=DI</a:t>
            </a:r>
            <a:r>
              <a:rPr lang="en-US" altLang="zh-CN" sz="2400" dirty="0" smtClean="0">
                <a:solidFill>
                  <a:srgbClr val="006600"/>
                </a:solidFill>
                <a:sym typeface="Symbol"/>
              </a:rPr>
              <a:t>1</a:t>
            </a:r>
            <a:r>
              <a:rPr lang="zh-CN" altLang="en-US" sz="2400" dirty="0" smtClean="0">
                <a:solidFill>
                  <a:srgbClr val="006600"/>
                </a:solidFill>
                <a:sym typeface="Symbol"/>
              </a:rPr>
              <a:t>，设</a:t>
            </a:r>
            <a:r>
              <a:rPr lang="en-US" altLang="zh-CN" sz="2400" dirty="0" smtClean="0">
                <a:solidFill>
                  <a:srgbClr val="006600"/>
                </a:solidFill>
                <a:sym typeface="Symbol"/>
              </a:rPr>
              <a:t>LIST</a:t>
            </a:r>
            <a:r>
              <a:rPr lang="zh-CN" altLang="en-US" sz="2400" dirty="0" smtClean="0">
                <a:solidFill>
                  <a:srgbClr val="006600"/>
                </a:solidFill>
                <a:sym typeface="Symbol"/>
              </a:rPr>
              <a:t>是字节变量</a:t>
            </a:r>
            <a:endParaRPr lang="en-US" sz="2400" dirty="0" smtClean="0">
              <a:solidFill>
                <a:srgbClr val="006600"/>
              </a:solidFill>
            </a:endParaRPr>
          </a:p>
          <a:p>
            <a:pPr lvl="1"/>
            <a:r>
              <a:rPr lang="en-US" sz="2400" dirty="0" smtClean="0"/>
              <a:t>STOS DATA3 </a:t>
            </a:r>
            <a:r>
              <a:rPr lang="zh-CN" altLang="en-US" sz="2400" dirty="0" smtClean="0">
                <a:solidFill>
                  <a:srgbClr val="006600"/>
                </a:solidFill>
              </a:rPr>
              <a:t>；如果</a:t>
            </a:r>
            <a:r>
              <a:rPr lang="en-US" altLang="zh-CN" sz="2400" dirty="0" smtClean="0">
                <a:solidFill>
                  <a:srgbClr val="006600"/>
                </a:solidFill>
              </a:rPr>
              <a:t>DATA3</a:t>
            </a:r>
            <a:r>
              <a:rPr lang="zh-CN" altLang="en-US" sz="2400" dirty="0" smtClean="0">
                <a:solidFill>
                  <a:srgbClr val="006600"/>
                </a:solidFill>
              </a:rPr>
              <a:t>是字变量？</a:t>
            </a:r>
            <a:endParaRPr lang="en-US" sz="2400" dirty="0" smtClean="0">
              <a:solidFill>
                <a:srgbClr val="006600"/>
              </a:solidFill>
            </a:endParaRPr>
          </a:p>
          <a:p>
            <a:pPr lvl="1"/>
            <a:r>
              <a:rPr lang="en-US" sz="2400" dirty="0" smtClean="0"/>
              <a:t>STOS DATA4 </a:t>
            </a:r>
            <a:r>
              <a:rPr lang="zh-CN" altLang="en-US" sz="2400" dirty="0" smtClean="0">
                <a:solidFill>
                  <a:srgbClr val="006600"/>
                </a:solidFill>
              </a:rPr>
              <a:t>；如果</a:t>
            </a:r>
            <a:r>
              <a:rPr lang="en-US" altLang="zh-CN" sz="2400" dirty="0" smtClean="0">
                <a:solidFill>
                  <a:srgbClr val="006600"/>
                </a:solidFill>
              </a:rPr>
              <a:t>DATA4</a:t>
            </a:r>
            <a:r>
              <a:rPr lang="zh-CN" altLang="en-US" sz="2400" dirty="0" smtClean="0">
                <a:solidFill>
                  <a:srgbClr val="006600"/>
                </a:solidFill>
              </a:rPr>
              <a:t>是双字变量？</a:t>
            </a:r>
            <a:endParaRPr lang="en-US" sz="2400" dirty="0" smtClean="0">
              <a:solidFill>
                <a:srgbClr val="0066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47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</a:t>
            </a:r>
            <a:r>
              <a:rPr lang="en-US" altLang="zh-CN" dirty="0" smtClean="0"/>
              <a:t>REP</a:t>
            </a:r>
            <a:r>
              <a:rPr lang="zh-CN" altLang="en-US" dirty="0" smtClean="0"/>
              <a:t>前缀的</a:t>
            </a:r>
            <a:r>
              <a:rPr lang="en-US" altLang="zh-CN" dirty="0" smtClean="0"/>
              <a:t>STOS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8" y="1052737"/>
            <a:ext cx="8964488" cy="547260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重复前缀</a:t>
            </a:r>
            <a:r>
              <a:rPr lang="en-US" altLang="zh-CN" dirty="0" smtClean="0">
                <a:solidFill>
                  <a:srgbClr val="C00000"/>
                </a:solidFill>
              </a:rPr>
              <a:t>REP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Repeat Prefix</a:t>
            </a:r>
            <a:r>
              <a:rPr lang="zh-CN" altLang="en-US" dirty="0" smtClean="0"/>
              <a:t>）可以加到除了</a:t>
            </a:r>
            <a:r>
              <a:rPr lang="en-US" altLang="zh-CN" dirty="0" smtClean="0"/>
              <a:t>LODS</a:t>
            </a:r>
            <a:r>
              <a:rPr lang="zh-CN" altLang="en-US" dirty="0" smtClean="0"/>
              <a:t>指令以外的任何数据串传送指令上。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执行重复的</a:t>
            </a:r>
            <a:r>
              <a:rPr lang="en-US" altLang="zh-CN" dirty="0" smtClean="0"/>
              <a:t>LODS</a:t>
            </a:r>
            <a:r>
              <a:rPr lang="zh-CN" altLang="en-US" dirty="0" smtClean="0"/>
              <a:t>操作没有意义。</a:t>
            </a:r>
            <a:endParaRPr lang="en-US" altLang="zh-CN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REP</a:t>
            </a:r>
            <a:r>
              <a:rPr lang="zh-CN" altLang="en-US" dirty="0" smtClean="0">
                <a:solidFill>
                  <a:srgbClr val="C00000"/>
                </a:solidFill>
              </a:rPr>
              <a:t>前缀的作用：</a:t>
            </a:r>
            <a:r>
              <a:rPr lang="zh-CN" altLang="en-US" dirty="0" smtClean="0">
                <a:solidFill>
                  <a:srgbClr val="0000CC"/>
                </a:solidFill>
              </a:rPr>
              <a:t>使得每次执行串指令后</a:t>
            </a:r>
            <a:r>
              <a:rPr lang="en-US" altLang="zh-CN" dirty="0" smtClean="0">
                <a:solidFill>
                  <a:srgbClr val="0000CC"/>
                </a:solidFill>
              </a:rPr>
              <a:t>CX</a:t>
            </a:r>
            <a:r>
              <a:rPr lang="zh-CN" altLang="en-US" dirty="0" smtClean="0">
                <a:solidFill>
                  <a:srgbClr val="0000CC"/>
                </a:solidFill>
              </a:rPr>
              <a:t>减</a:t>
            </a: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</a:rPr>
              <a:t>。</a:t>
            </a:r>
            <a:r>
              <a:rPr lang="en-US" dirty="0" smtClean="0">
                <a:solidFill>
                  <a:srgbClr val="0000CC"/>
                </a:solidFill>
              </a:rPr>
              <a:t>CX</a:t>
            </a:r>
            <a:r>
              <a:rPr lang="zh-CN" altLang="en-US" dirty="0" smtClean="0">
                <a:solidFill>
                  <a:srgbClr val="0000CC"/>
                </a:solidFill>
              </a:rPr>
              <a:t>减</a:t>
            </a: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</a:rPr>
              <a:t>后，重复执行指令，直到</a:t>
            </a:r>
            <a:r>
              <a:rPr lang="en-US" altLang="zh-CN" dirty="0" smtClean="0">
                <a:solidFill>
                  <a:srgbClr val="0000CC"/>
                </a:solidFill>
              </a:rPr>
              <a:t>CX</a:t>
            </a:r>
            <a:r>
              <a:rPr lang="zh-CN" altLang="en-US" dirty="0" smtClean="0">
                <a:solidFill>
                  <a:srgbClr val="0000CC"/>
                </a:solidFill>
              </a:rPr>
              <a:t>值为</a:t>
            </a:r>
            <a:r>
              <a:rPr lang="en-US" altLang="zh-CN" dirty="0" smtClean="0">
                <a:solidFill>
                  <a:srgbClr val="0000CC"/>
                </a:solidFill>
              </a:rPr>
              <a:t>0</a:t>
            </a:r>
            <a:r>
              <a:rPr lang="zh-CN" altLang="en-US" dirty="0" smtClean="0">
                <a:solidFill>
                  <a:srgbClr val="0000CC"/>
                </a:solidFill>
              </a:rPr>
              <a:t>时，指令终止。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dirty="0" smtClean="0"/>
              <a:t>80386</a:t>
            </a:r>
            <a:r>
              <a:rPr lang="zh-CN" altLang="en-US" dirty="0" smtClean="0"/>
              <a:t>以上微处理器使用</a:t>
            </a:r>
            <a:r>
              <a:rPr lang="en-US" altLang="zh-CN" dirty="0" smtClean="0"/>
              <a:t>ECX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Pentium 4</a:t>
            </a:r>
            <a:r>
              <a:rPr lang="zh-CN" altLang="en-US" dirty="0"/>
              <a:t>在</a:t>
            </a:r>
            <a:r>
              <a:rPr lang="en-US" dirty="0"/>
              <a:t>64</a:t>
            </a:r>
            <a:r>
              <a:rPr lang="zh-CN" altLang="en-US" dirty="0"/>
              <a:t>位模式下，使用</a:t>
            </a:r>
            <a:r>
              <a:rPr lang="en-US" altLang="zh-CN" dirty="0"/>
              <a:t>RCX</a:t>
            </a:r>
            <a:r>
              <a:rPr lang="zh-CN" altLang="en-US" dirty="0"/>
              <a:t>寄存器。</a:t>
            </a:r>
            <a:endParaRPr lang="en-US" dirty="0"/>
          </a:p>
          <a:p>
            <a:endParaRPr lang="en-US" dirty="0" smtClean="0"/>
          </a:p>
          <a:p>
            <a:r>
              <a:rPr lang="zh-CN" altLang="en-US" dirty="0">
                <a:solidFill>
                  <a:srgbClr val="CC00CC"/>
                </a:solidFill>
              </a:rPr>
              <a:t>例，</a:t>
            </a:r>
            <a:r>
              <a:rPr lang="zh-CN" altLang="en-US" dirty="0"/>
              <a:t>如果</a:t>
            </a:r>
            <a:r>
              <a:rPr lang="en-US" altLang="zh-CN" dirty="0"/>
              <a:t>CX=100</a:t>
            </a:r>
            <a:r>
              <a:rPr lang="zh-CN" altLang="en-US" dirty="0"/>
              <a:t>，执行</a:t>
            </a:r>
            <a:r>
              <a:rPr lang="en-US" altLang="zh-CN" dirty="0"/>
              <a:t>REP STOSB</a:t>
            </a:r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自动</a:t>
            </a:r>
            <a:r>
              <a:rPr lang="zh-CN" altLang="en-US" dirty="0"/>
              <a:t>执行</a:t>
            </a:r>
            <a:r>
              <a:rPr lang="en-US" altLang="zh-CN" dirty="0"/>
              <a:t>STOSB</a:t>
            </a:r>
            <a:r>
              <a:rPr lang="zh-CN" altLang="en-US" dirty="0"/>
              <a:t>指令</a:t>
            </a:r>
            <a:r>
              <a:rPr lang="en-US" altLang="zh-CN" dirty="0"/>
              <a:t>100</a:t>
            </a:r>
            <a:r>
              <a:rPr lang="zh-CN" altLang="en-US" dirty="0"/>
              <a:t>次，将</a:t>
            </a:r>
            <a:r>
              <a:rPr lang="en-US" altLang="zh-CN" dirty="0"/>
              <a:t>AL</a:t>
            </a:r>
            <a:r>
              <a:rPr lang="zh-CN" altLang="en-US" dirty="0"/>
              <a:t>的内容存储相应的存储块。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7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</a:t>
            </a:r>
            <a:r>
              <a:rPr lang="en-US" altLang="zh-CN" dirty="0"/>
              <a:t>REP</a:t>
            </a:r>
            <a:r>
              <a:rPr lang="zh-CN" altLang="en-US" dirty="0"/>
              <a:t>前缀的</a:t>
            </a:r>
            <a:r>
              <a:rPr lang="en-US" altLang="zh-CN" dirty="0"/>
              <a:t>STOS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760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用内嵌汇编清除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缓冲区。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992889" cy="51614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089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MOVS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MOVS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将数据从</a:t>
            </a:r>
            <a:r>
              <a:rPr lang="zh-CN" altLang="en-US" dirty="0"/>
              <a:t>一</a:t>
            </a:r>
            <a:r>
              <a:rPr lang="zh-CN" altLang="en-US" dirty="0" smtClean="0"/>
              <a:t>个存储单元传送到另一个存储单元。</a:t>
            </a:r>
            <a:endParaRPr lang="en-US" altLang="zh-CN" dirty="0" smtClean="0"/>
          </a:p>
          <a:p>
            <a:pPr lvl="1"/>
            <a:r>
              <a:rPr lang="en-US" dirty="0" smtClean="0"/>
              <a:t>SI</a:t>
            </a:r>
            <a:r>
              <a:rPr lang="zh-CN" altLang="en-US" dirty="0" smtClean="0"/>
              <a:t>寻址源操作数，</a:t>
            </a:r>
            <a:r>
              <a:rPr lang="en-US" altLang="zh-CN" dirty="0" smtClean="0"/>
              <a:t>DI</a:t>
            </a:r>
            <a:r>
              <a:rPr lang="zh-CN" altLang="en-US" dirty="0" smtClean="0"/>
              <a:t>寻址目的操作数。</a:t>
            </a:r>
            <a:endParaRPr lang="en-US" dirty="0"/>
          </a:p>
          <a:p>
            <a:pPr lvl="1"/>
            <a:r>
              <a:rPr lang="zh-CN" altLang="en-US" dirty="0" smtClean="0"/>
              <a:t>传送结束后，</a:t>
            </a:r>
            <a:r>
              <a:rPr lang="en-US" altLang="zh-CN" dirty="0" smtClean="0"/>
              <a:t>SI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</a:t>
            </a:r>
            <a:r>
              <a:rPr lang="zh-CN" altLang="en-US" dirty="0" smtClean="0"/>
              <a:t>自动递增或递减。</a:t>
            </a:r>
            <a:endParaRPr lang="en-US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dirty="0" smtClean="0"/>
              <a:t>SI</a:t>
            </a:r>
            <a:r>
              <a:rPr lang="zh-CN" altLang="en-US" dirty="0" smtClean="0"/>
              <a:t>可以使用段超越前缀，而</a:t>
            </a:r>
            <a:r>
              <a:rPr lang="en-US" altLang="zh-CN" dirty="0" smtClean="0"/>
              <a:t>DI</a:t>
            </a:r>
            <a:r>
              <a:rPr lang="zh-CN" altLang="en-US" dirty="0" smtClean="0"/>
              <a:t>不能使用段超越前缀。</a:t>
            </a:r>
            <a:endParaRPr lang="en-US" dirty="0" smtClean="0"/>
          </a:p>
          <a:p>
            <a:endParaRPr lang="en-US" dirty="0" smtClean="0"/>
          </a:p>
          <a:p>
            <a:pPr marL="342900" lvl="1" indent="-342900">
              <a:buFontTx/>
              <a:buChar char="•"/>
            </a:pPr>
            <a:r>
              <a:rPr lang="en-US" dirty="0"/>
              <a:t>MOVS</a:t>
            </a:r>
            <a:r>
              <a:rPr lang="zh-CN" altLang="en-US" dirty="0"/>
              <a:t>指令</a:t>
            </a:r>
            <a:r>
              <a:rPr lang="zh-CN" altLang="en-US" dirty="0" smtClean="0"/>
              <a:t>是</a:t>
            </a:r>
            <a:r>
              <a:rPr lang="zh-CN" altLang="en-US" dirty="0">
                <a:solidFill>
                  <a:srgbClr val="3333FF"/>
                </a:solidFill>
              </a:rPr>
              <a:t>唯一</a:t>
            </a:r>
            <a:r>
              <a:rPr lang="zh-CN" altLang="en-US" dirty="0"/>
              <a:t>允许的</a:t>
            </a:r>
            <a:r>
              <a:rPr lang="zh-CN" altLang="en-US" dirty="0">
                <a:solidFill>
                  <a:srgbClr val="0000CC"/>
                </a:solidFill>
              </a:rPr>
              <a:t>存储器到存储器</a:t>
            </a:r>
            <a:r>
              <a:rPr lang="zh-CN" altLang="en-US" dirty="0"/>
              <a:t>的传送指令。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894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58417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MOVS</a:t>
            </a:r>
            <a:r>
              <a:rPr lang="zh-CN" altLang="en-US" dirty="0" smtClean="0">
                <a:solidFill>
                  <a:srgbClr val="C00000"/>
                </a:solidFill>
              </a:rPr>
              <a:t>指令的格式：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SI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ESI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RSI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EDI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RDI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8831865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十字星 3"/>
          <p:cNvSpPr/>
          <p:nvPr/>
        </p:nvSpPr>
        <p:spPr bwMode="auto">
          <a:xfrm>
            <a:off x="1043608" y="4005064"/>
            <a:ext cx="288032" cy="216024"/>
          </a:xfrm>
          <a:prstGeom prst="star4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十字星 5"/>
          <p:cNvSpPr/>
          <p:nvPr/>
        </p:nvSpPr>
        <p:spPr bwMode="auto">
          <a:xfrm>
            <a:off x="1070904" y="4293096"/>
            <a:ext cx="288032" cy="216024"/>
          </a:xfrm>
          <a:prstGeom prst="star4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4984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8086</a:t>
            </a:r>
            <a:r>
              <a:rPr lang="en-US" altLang="zh-CN" dirty="0" smtClean="0"/>
              <a:t>~Core 2</a:t>
            </a:r>
            <a:r>
              <a:rPr lang="zh-CN" altLang="en-US" dirty="0" smtClean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7"/>
            <a:ext cx="8641655" cy="576064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16</a:t>
            </a:r>
            <a:r>
              <a:rPr lang="zh-CN" altLang="en-US" dirty="0" smtClean="0">
                <a:solidFill>
                  <a:srgbClr val="C00000"/>
                </a:solidFill>
              </a:rPr>
              <a:t>位指令模式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51520" y="3140968"/>
            <a:ext cx="864165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32</a:t>
            </a:r>
            <a:r>
              <a:rPr lang="zh-CN" altLang="en-US" dirty="0" smtClean="0">
                <a:solidFill>
                  <a:srgbClr val="C00000"/>
                </a:solidFill>
              </a:rPr>
              <a:t>位指令模式（仅用于</a:t>
            </a:r>
            <a:r>
              <a:rPr lang="en-US" altLang="zh-CN" dirty="0" smtClean="0">
                <a:solidFill>
                  <a:srgbClr val="C00000"/>
                </a:solidFill>
              </a:rPr>
              <a:t>80386~Pentium 4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17033"/>
            <a:ext cx="6400952" cy="1093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73216"/>
            <a:ext cx="8337499" cy="97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曲线连接符 12"/>
          <p:cNvCxnSpPr>
            <a:stCxn id="1028" idx="3"/>
            <a:endCxn id="1029" idx="1"/>
          </p:cNvCxnSpPr>
          <p:nvPr/>
        </p:nvCxnSpPr>
        <p:spPr bwMode="auto">
          <a:xfrm flipH="1">
            <a:off x="755576" y="4263997"/>
            <a:ext cx="5896896" cy="1597052"/>
          </a:xfrm>
          <a:prstGeom prst="curvedConnector5">
            <a:avLst>
              <a:gd name="adj1" fmla="val -10080"/>
              <a:gd name="adj2" fmla="val 44804"/>
              <a:gd name="adj3" fmla="val 108649"/>
            </a:avLst>
          </a:prstGeom>
          <a:solidFill>
            <a:schemeClr val="accent1"/>
          </a:solidFill>
          <a:ln w="38100" cap="sq" cmpd="sng" algn="ctr">
            <a:solidFill>
              <a:srgbClr val="006600"/>
            </a:solidFill>
            <a:prstDash val="solid"/>
            <a:round/>
            <a:headEnd type="arrow"/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34" y="1652171"/>
            <a:ext cx="7689533" cy="9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63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760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把</a:t>
            </a:r>
            <a:r>
              <a:rPr lang="en-US" altLang="zh-CN" dirty="0" smtClean="0"/>
              <a:t>BlockA</a:t>
            </a:r>
            <a:r>
              <a:rPr lang="zh-CN" altLang="en-US" dirty="0" smtClean="0"/>
              <a:t>复制到</a:t>
            </a:r>
            <a:r>
              <a:rPr lang="en-US" altLang="zh-CN" dirty="0" smtClean="0"/>
              <a:t>BlockB</a:t>
            </a:r>
            <a:r>
              <a:rPr lang="zh-CN" altLang="en-US" dirty="0" smtClean="0"/>
              <a:t>，用内嵌汇编实现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22451"/>
            <a:ext cx="8974732" cy="474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4361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04055"/>
          </a:xfrm>
        </p:spPr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</a:rPr>
              <a:t>例，</a:t>
            </a:r>
            <a:r>
              <a:rPr lang="zh-CN" altLang="en-US" dirty="0"/>
              <a:t>把</a:t>
            </a:r>
            <a:r>
              <a:rPr lang="en-US" altLang="zh-CN" dirty="0"/>
              <a:t>BlockA</a:t>
            </a:r>
            <a:r>
              <a:rPr lang="zh-CN" altLang="en-US" dirty="0"/>
              <a:t>复制到</a:t>
            </a:r>
            <a:r>
              <a:rPr lang="en-US" altLang="zh-CN" dirty="0"/>
              <a:t>BlockB</a:t>
            </a:r>
            <a:r>
              <a:rPr lang="zh-CN" altLang="en-US" dirty="0"/>
              <a:t>，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8642809" cy="220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03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008111"/>
          </a:xfrm>
        </p:spPr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</a:rPr>
              <a:t>例，</a:t>
            </a:r>
            <a:r>
              <a:rPr lang="zh-CN" altLang="en-US" dirty="0"/>
              <a:t>把</a:t>
            </a:r>
            <a:r>
              <a:rPr lang="en-US" altLang="zh-CN" dirty="0"/>
              <a:t>BlockA</a:t>
            </a:r>
            <a:r>
              <a:rPr lang="zh-CN" altLang="en-US" dirty="0"/>
              <a:t>复制到</a:t>
            </a:r>
            <a:r>
              <a:rPr lang="en-US" altLang="zh-CN" dirty="0"/>
              <a:t>BlockB</a:t>
            </a:r>
            <a:r>
              <a:rPr lang="zh-CN" altLang="en-US" dirty="0"/>
              <a:t>，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语言实现后，对应的汇编语言版本。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988840"/>
            <a:ext cx="828297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844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96" y="4653136"/>
            <a:ext cx="6591592" cy="209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008111"/>
          </a:xfrm>
        </p:spPr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</a:rPr>
              <a:t>例，</a:t>
            </a:r>
            <a:r>
              <a:rPr lang="zh-CN" altLang="en-US" dirty="0"/>
              <a:t>把</a:t>
            </a:r>
            <a:r>
              <a:rPr lang="en-US" altLang="zh-CN" dirty="0"/>
              <a:t>BlockA</a:t>
            </a:r>
            <a:r>
              <a:rPr lang="zh-CN" altLang="en-US" dirty="0"/>
              <a:t>复制到</a:t>
            </a:r>
            <a:r>
              <a:rPr lang="en-US" altLang="zh-CN" dirty="0"/>
              <a:t>BlockB</a:t>
            </a:r>
            <a:r>
              <a:rPr lang="zh-CN" altLang="en-US" dirty="0"/>
              <a:t>，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语言实现后，对应的汇编语言版本。</a:t>
            </a:r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021082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676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008111"/>
          </a:xfrm>
        </p:spPr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</a:rPr>
              <a:t>例，</a:t>
            </a:r>
            <a:r>
              <a:rPr lang="zh-CN" altLang="en-US" dirty="0"/>
              <a:t>把</a:t>
            </a:r>
            <a:r>
              <a:rPr lang="en-US" altLang="zh-CN" dirty="0"/>
              <a:t>BlockA</a:t>
            </a:r>
            <a:r>
              <a:rPr lang="zh-CN" altLang="en-US" dirty="0"/>
              <a:t>复制到</a:t>
            </a:r>
            <a:r>
              <a:rPr lang="en-US" altLang="zh-CN" dirty="0"/>
              <a:t>BlockB</a:t>
            </a:r>
            <a:r>
              <a:rPr lang="zh-CN" altLang="en-US" dirty="0"/>
              <a:t>，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语言实现后，对应的汇编语言版本。</a:t>
            </a:r>
            <a:endParaRPr lang="en-US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4"/>
            <a:ext cx="7776864" cy="3777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99592" y="6093296"/>
            <a:ext cx="595547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显然，用内嵌汇编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实现的程序更快！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80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INS</a:t>
            </a:r>
            <a:r>
              <a:rPr lang="zh-CN" altLang="en-US" dirty="0" smtClean="0">
                <a:solidFill>
                  <a:srgbClr val="C00000"/>
                </a:solidFill>
              </a:rPr>
              <a:t>指令（</a:t>
            </a:r>
            <a:r>
              <a:rPr lang="en-US" altLang="zh-CN" dirty="0" smtClean="0">
                <a:solidFill>
                  <a:srgbClr val="C00000"/>
                </a:solidFill>
              </a:rPr>
              <a:t>Input String</a:t>
            </a:r>
            <a:r>
              <a:rPr lang="zh-CN" altLang="en-US" dirty="0" smtClean="0">
                <a:solidFill>
                  <a:srgbClr val="C00000"/>
                </a:solidFill>
              </a:rPr>
              <a:t>，串输入）：</a:t>
            </a:r>
            <a:r>
              <a:rPr lang="zh-CN" altLang="en-US" dirty="0" smtClean="0"/>
              <a:t>从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设备把字节、字、双字传送到</a:t>
            </a:r>
            <a:r>
              <a:rPr lang="en-US" altLang="zh-CN" dirty="0" smtClean="0"/>
              <a:t>DI</a:t>
            </a:r>
            <a:r>
              <a:rPr lang="zh-CN" altLang="en-US" dirty="0" smtClean="0"/>
              <a:t>寻址的存储单元。</a:t>
            </a:r>
            <a:endParaRPr lang="en-US" altLang="zh-CN" dirty="0" smtClean="0"/>
          </a:p>
          <a:p>
            <a:pPr lvl="1"/>
            <a:r>
              <a:rPr lang="en-US" dirty="0" smtClean="0"/>
              <a:t>I/O</a:t>
            </a:r>
            <a:r>
              <a:rPr lang="zh-CN" altLang="en-US" dirty="0" smtClean="0"/>
              <a:t>地址存放在</a:t>
            </a:r>
            <a:r>
              <a:rPr lang="en-US" altLang="zh-CN" dirty="0" smtClean="0">
                <a:solidFill>
                  <a:srgbClr val="0000CC"/>
                </a:solidFill>
              </a:rPr>
              <a:t>DX</a:t>
            </a:r>
            <a:r>
              <a:rPr lang="zh-CN" altLang="en-US" dirty="0" smtClean="0"/>
              <a:t>寄存器中。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INS</a:t>
            </a:r>
            <a:r>
              <a:rPr lang="zh-CN" altLang="en-US" dirty="0" smtClean="0"/>
              <a:t>指令对于将</a:t>
            </a:r>
            <a:r>
              <a:rPr lang="zh-CN" altLang="en-US" dirty="0" smtClean="0">
                <a:solidFill>
                  <a:srgbClr val="0000CC"/>
                </a:solidFill>
              </a:rPr>
              <a:t>外部设备的数据块</a:t>
            </a:r>
            <a:r>
              <a:rPr lang="zh-CN" altLang="en-US" dirty="0" smtClean="0"/>
              <a:t>直接输入到存储器非常有用。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注意：</a:t>
            </a:r>
            <a:endParaRPr lang="en-US" altLang="zh-CN" dirty="0" smtClean="0">
              <a:solidFill>
                <a:srgbClr val="CC00CC"/>
              </a:solidFill>
            </a:endParaRPr>
          </a:p>
          <a:p>
            <a:pPr lvl="1"/>
            <a:r>
              <a:rPr lang="en-US" altLang="zh-CN" dirty="0" smtClean="0"/>
              <a:t>INS</a:t>
            </a:r>
            <a:r>
              <a:rPr lang="zh-CN" altLang="en-US" dirty="0" smtClean="0"/>
              <a:t>指令不能用于</a:t>
            </a:r>
            <a:r>
              <a:rPr lang="en-US" altLang="zh-CN" dirty="0" smtClean="0"/>
              <a:t>8086/8088 CPU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 smtClean="0"/>
              <a:t>64</a:t>
            </a:r>
            <a:r>
              <a:rPr lang="zh-CN" altLang="en-US" dirty="0" smtClean="0"/>
              <a:t>位模式中，没有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位输入。但是，存储地址是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位，且由</a:t>
            </a:r>
            <a:r>
              <a:rPr lang="en-US" altLang="zh-CN" dirty="0" smtClean="0"/>
              <a:t>INS</a:t>
            </a:r>
            <a:r>
              <a:rPr lang="zh-CN" altLang="en-US" dirty="0" smtClean="0"/>
              <a:t>指令同</a:t>
            </a:r>
            <a:r>
              <a:rPr lang="en-US" altLang="zh-CN" dirty="0" smtClean="0"/>
              <a:t>RDI</a:t>
            </a:r>
            <a:r>
              <a:rPr lang="zh-CN" altLang="en-US" dirty="0" smtClean="0"/>
              <a:t>中定位。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385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22413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INS</a:t>
            </a:r>
            <a:r>
              <a:rPr lang="zh-CN" altLang="en-US" dirty="0" smtClean="0">
                <a:solidFill>
                  <a:srgbClr val="C00000"/>
                </a:solidFill>
              </a:rPr>
              <a:t>指令的格式：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DI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EDI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RDI</a:t>
            </a:r>
            <a:r>
              <a:rPr lang="zh-CN" altLang="en-US" dirty="0" smtClean="0"/>
              <a:t>。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536848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十字星 4"/>
          <p:cNvSpPr/>
          <p:nvPr/>
        </p:nvSpPr>
        <p:spPr bwMode="auto">
          <a:xfrm>
            <a:off x="1043608" y="3609020"/>
            <a:ext cx="288032" cy="216024"/>
          </a:xfrm>
          <a:prstGeom prst="star4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723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760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用</a:t>
            </a:r>
            <a:r>
              <a:rPr lang="en-US" altLang="zh-CN" dirty="0" smtClean="0"/>
              <a:t>REP INSB</a:t>
            </a:r>
            <a:r>
              <a:rPr lang="zh-CN" altLang="en-US" dirty="0" smtClean="0"/>
              <a:t>输入数据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6" y="2287900"/>
            <a:ext cx="8883292" cy="244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504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OUTS</a:t>
            </a:r>
            <a:r>
              <a:rPr lang="zh-CN" altLang="en-US" dirty="0" smtClean="0">
                <a:solidFill>
                  <a:srgbClr val="C00000"/>
                </a:solidFill>
              </a:rPr>
              <a:t>指令（</a:t>
            </a:r>
            <a:r>
              <a:rPr lang="en-US" altLang="zh-CN" dirty="0" smtClean="0">
                <a:solidFill>
                  <a:srgbClr val="C00000"/>
                </a:solidFill>
              </a:rPr>
              <a:t>Output </a:t>
            </a:r>
            <a:r>
              <a:rPr lang="en-US" altLang="zh-CN" dirty="0">
                <a:solidFill>
                  <a:srgbClr val="C00000"/>
                </a:solidFill>
              </a:rPr>
              <a:t>String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zh-CN" altLang="en-US" dirty="0" smtClean="0">
                <a:solidFill>
                  <a:srgbClr val="C00000"/>
                </a:solidFill>
              </a:rPr>
              <a:t>串输出）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从数据段中</a:t>
            </a:r>
            <a:r>
              <a:rPr lang="en-US" altLang="zh-CN" dirty="0" smtClean="0"/>
              <a:t>SI</a:t>
            </a:r>
            <a:r>
              <a:rPr lang="zh-CN" altLang="en-US" dirty="0" smtClean="0"/>
              <a:t>寻址的字节、</a:t>
            </a:r>
            <a:r>
              <a:rPr lang="zh-CN" altLang="en-US" dirty="0"/>
              <a:t>字</a:t>
            </a:r>
            <a:r>
              <a:rPr lang="zh-CN" altLang="en-US" dirty="0" smtClean="0"/>
              <a:t>、或双</a:t>
            </a:r>
            <a:r>
              <a:rPr lang="zh-CN" altLang="en-US" dirty="0"/>
              <a:t>字传送</a:t>
            </a:r>
            <a:r>
              <a:rPr lang="zh-CN" altLang="en-US" dirty="0" smtClean="0"/>
              <a:t>到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设备。</a:t>
            </a:r>
            <a:endParaRPr lang="en-US" altLang="zh-CN" dirty="0"/>
          </a:p>
          <a:p>
            <a:pPr lvl="1"/>
            <a:r>
              <a:rPr lang="en-US" dirty="0"/>
              <a:t>I/O</a:t>
            </a:r>
            <a:r>
              <a:rPr lang="zh-CN" altLang="en-US" dirty="0"/>
              <a:t>地址存放在</a:t>
            </a:r>
            <a:r>
              <a:rPr lang="en-US" altLang="zh-CN" dirty="0">
                <a:solidFill>
                  <a:srgbClr val="0000CC"/>
                </a:solidFill>
              </a:rPr>
              <a:t>DX</a:t>
            </a:r>
            <a:r>
              <a:rPr lang="zh-CN" altLang="en-US" dirty="0"/>
              <a:t>寄存器中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rgbClr val="CC00CC"/>
                </a:solidFill>
              </a:rPr>
              <a:t>注意：</a:t>
            </a:r>
            <a:endParaRPr lang="en-US" altLang="zh-CN" dirty="0">
              <a:solidFill>
                <a:srgbClr val="CC00CC"/>
              </a:solidFill>
            </a:endParaRPr>
          </a:p>
          <a:p>
            <a:pPr lvl="1"/>
            <a:r>
              <a:rPr lang="en-US" altLang="zh-CN" dirty="0" smtClean="0"/>
              <a:t>OUTS</a:t>
            </a:r>
            <a:r>
              <a:rPr lang="zh-CN" altLang="en-US" dirty="0"/>
              <a:t>指令不能用于</a:t>
            </a:r>
            <a:r>
              <a:rPr lang="en-US" altLang="zh-CN" dirty="0"/>
              <a:t>8086/8088 CPU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64</a:t>
            </a:r>
            <a:r>
              <a:rPr lang="zh-CN" altLang="en-US" dirty="0"/>
              <a:t>位模式中，没有</a:t>
            </a:r>
            <a:r>
              <a:rPr lang="en-US" altLang="zh-CN" dirty="0"/>
              <a:t>64</a:t>
            </a:r>
            <a:r>
              <a:rPr lang="zh-CN" altLang="en-US" dirty="0" smtClean="0"/>
              <a:t>位的输出。</a:t>
            </a:r>
            <a:r>
              <a:rPr lang="zh-CN" altLang="en-US" dirty="0"/>
              <a:t>但是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RSI</a:t>
            </a:r>
            <a:r>
              <a:rPr lang="zh-CN" altLang="en-US" dirty="0" smtClean="0"/>
              <a:t>的地址</a:t>
            </a:r>
            <a:r>
              <a:rPr lang="zh-CN" altLang="en-US" dirty="0"/>
              <a:t>是</a:t>
            </a:r>
            <a:r>
              <a:rPr lang="en-US" altLang="zh-CN" dirty="0"/>
              <a:t>64</a:t>
            </a:r>
            <a:r>
              <a:rPr lang="zh-CN" altLang="en-US" dirty="0" smtClean="0"/>
              <a:t>位宽的。</a:t>
            </a:r>
            <a:endParaRPr 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7475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93610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OUTS</a:t>
            </a:r>
            <a:r>
              <a:rPr lang="zh-CN" altLang="en-US" dirty="0" smtClean="0">
                <a:solidFill>
                  <a:srgbClr val="C00000"/>
                </a:solidFill>
              </a:rPr>
              <a:t>指令格式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DI</a:t>
            </a:r>
            <a:r>
              <a:rPr lang="zh-CN" altLang="en-US" dirty="0"/>
              <a:t>、</a:t>
            </a:r>
            <a:r>
              <a:rPr lang="en-US" altLang="zh-CN" dirty="0"/>
              <a:t>EDI</a:t>
            </a:r>
            <a:r>
              <a:rPr lang="zh-CN" altLang="en-US" dirty="0"/>
              <a:t>或</a:t>
            </a:r>
            <a:r>
              <a:rPr lang="en-US" altLang="zh-CN" dirty="0"/>
              <a:t>RDI</a:t>
            </a:r>
            <a:r>
              <a:rPr lang="zh-CN" altLang="en-US" dirty="0" smtClean="0"/>
              <a:t>。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5" y="2223517"/>
            <a:ext cx="8856984" cy="3509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8573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641655" cy="5688632"/>
          </a:xfrm>
        </p:spPr>
        <p:txBody>
          <a:bodyPr/>
          <a:lstStyle/>
          <a:p>
            <a:r>
              <a:rPr lang="en-US" sz="2400" dirty="0" smtClean="0"/>
              <a:t>32</a:t>
            </a:r>
            <a:r>
              <a:rPr lang="zh-CN" altLang="en-US" sz="2400" dirty="0" smtClean="0"/>
              <a:t>位指令格式的头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个字节，因为不常出现，故称为</a:t>
            </a:r>
            <a:r>
              <a:rPr lang="zh-CN" altLang="en-US" sz="2400" dirty="0" smtClean="0">
                <a:solidFill>
                  <a:srgbClr val="C00000"/>
                </a:solidFill>
              </a:rPr>
              <a:t>超越前缀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Override prefix</a:t>
            </a:r>
            <a:r>
              <a:rPr lang="zh-CN" altLang="en-US" sz="2400" dirty="0" smtClean="0"/>
              <a:t>）。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个字节用来修改指令</a:t>
            </a:r>
            <a:r>
              <a:rPr lang="zh-CN" altLang="en-US" sz="2400" dirty="0" smtClean="0">
                <a:solidFill>
                  <a:srgbClr val="0000CC"/>
                </a:solidFill>
              </a:rPr>
              <a:t>操作数的长度</a:t>
            </a:r>
            <a:r>
              <a:rPr lang="zh-CN" altLang="en-US" sz="2400" dirty="0" smtClean="0"/>
              <a:t>，称为地址长度前缀。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个字节修改</a:t>
            </a:r>
            <a:r>
              <a:rPr lang="zh-CN" altLang="en-US" sz="2400" dirty="0" smtClean="0">
                <a:solidFill>
                  <a:srgbClr val="0000CC"/>
                </a:solidFill>
              </a:rPr>
              <a:t>寄存器的长度</a:t>
            </a:r>
            <a:r>
              <a:rPr lang="zh-CN" altLang="en-US" sz="2400" dirty="0" smtClean="0"/>
              <a:t>，称为寄存器长度前缀。</a:t>
            </a:r>
            <a:endParaRPr lang="en-US" altLang="zh-CN" sz="2400" dirty="0" smtClean="0"/>
          </a:p>
          <a:p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32</a:t>
            </a:r>
            <a:r>
              <a:rPr lang="zh-CN" altLang="en-US" sz="2400" dirty="0">
                <a:solidFill>
                  <a:srgbClr val="C00000"/>
                </a:solidFill>
              </a:rPr>
              <a:t>位指令格式的寄存器长度</a:t>
            </a:r>
            <a:r>
              <a:rPr lang="zh-CN" altLang="en-US" sz="2400" dirty="0" smtClean="0">
                <a:solidFill>
                  <a:srgbClr val="C00000"/>
                </a:solidFill>
              </a:rPr>
              <a:t>前缀：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如果</a:t>
            </a:r>
            <a:r>
              <a:rPr lang="en-US" altLang="zh-CN" sz="2400" dirty="0" smtClean="0"/>
              <a:t>80386~Pentium 4</a:t>
            </a:r>
            <a:r>
              <a:rPr lang="zh-CN" altLang="en-US" sz="2400" dirty="0" smtClean="0"/>
              <a:t>按</a:t>
            </a:r>
            <a:r>
              <a:rPr lang="en-US" altLang="zh-CN" sz="2400" dirty="0" smtClean="0">
                <a:solidFill>
                  <a:srgbClr val="0000CC"/>
                </a:solidFill>
              </a:rPr>
              <a:t>16</a:t>
            </a:r>
            <a:r>
              <a:rPr lang="zh-CN" altLang="en-US" sz="2400" dirty="0" smtClean="0">
                <a:solidFill>
                  <a:srgbClr val="0000CC"/>
                </a:solidFill>
              </a:rPr>
              <a:t>位指令模式</a:t>
            </a:r>
            <a:r>
              <a:rPr lang="zh-CN" altLang="en-US" sz="2400" dirty="0" smtClean="0"/>
              <a:t>的机制操作（实模式或保护模式），而使用</a:t>
            </a:r>
            <a:r>
              <a:rPr lang="en-US" altLang="zh-CN" sz="2400" dirty="0" smtClean="0">
                <a:solidFill>
                  <a:srgbClr val="0000CC"/>
                </a:solidFill>
              </a:rPr>
              <a:t>32</a:t>
            </a:r>
            <a:r>
              <a:rPr lang="zh-CN" altLang="en-US" sz="2400" dirty="0" smtClean="0">
                <a:solidFill>
                  <a:srgbClr val="0000CC"/>
                </a:solidFill>
              </a:rPr>
              <a:t>位寄存器</a:t>
            </a:r>
            <a:r>
              <a:rPr lang="zh-CN" altLang="en-US" sz="2400" dirty="0" smtClean="0"/>
              <a:t>，则指令的前面出现</a:t>
            </a:r>
            <a:r>
              <a:rPr lang="zh-CN" altLang="en-US" sz="2400" dirty="0" smtClean="0">
                <a:solidFill>
                  <a:srgbClr val="0000CC"/>
                </a:solidFill>
              </a:rPr>
              <a:t>寄存器长度前缀</a:t>
            </a:r>
            <a:r>
              <a:rPr lang="en-US" altLang="zh-CN" sz="2400" dirty="0" smtClean="0">
                <a:solidFill>
                  <a:srgbClr val="0000CC"/>
                </a:solidFill>
              </a:rPr>
              <a:t>66H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如果微处理器按</a:t>
            </a:r>
            <a:r>
              <a:rPr lang="en-US" altLang="zh-CN" sz="2400" dirty="0" smtClean="0">
                <a:solidFill>
                  <a:srgbClr val="0000CC"/>
                </a:solidFill>
              </a:rPr>
              <a:t>32</a:t>
            </a:r>
            <a:r>
              <a:rPr lang="zh-CN" altLang="en-US" sz="2400" dirty="0" smtClean="0">
                <a:solidFill>
                  <a:srgbClr val="0000CC"/>
                </a:solidFill>
              </a:rPr>
              <a:t>位指令模式</a:t>
            </a:r>
            <a:r>
              <a:rPr lang="zh-CN" altLang="en-US" sz="2400" dirty="0" smtClean="0"/>
              <a:t>操作（只在保护模式），而且使用</a:t>
            </a:r>
            <a:r>
              <a:rPr lang="en-US" altLang="zh-CN" sz="2400" dirty="0" smtClean="0">
                <a:solidFill>
                  <a:srgbClr val="0000CC"/>
                </a:solidFill>
              </a:rPr>
              <a:t>32</a:t>
            </a:r>
            <a:r>
              <a:rPr lang="zh-CN" altLang="en-US" sz="2400" dirty="0" smtClean="0">
                <a:solidFill>
                  <a:srgbClr val="0000CC"/>
                </a:solidFill>
              </a:rPr>
              <a:t>位寄存器</a:t>
            </a:r>
            <a:r>
              <a:rPr lang="zh-CN" altLang="en-US" sz="2400" dirty="0" smtClean="0"/>
              <a:t>，则</a:t>
            </a:r>
            <a:r>
              <a:rPr lang="zh-CN" altLang="en-US" sz="2400" dirty="0" smtClean="0">
                <a:solidFill>
                  <a:srgbClr val="CC00CC"/>
                </a:solidFill>
              </a:rPr>
              <a:t>不存在</a:t>
            </a:r>
            <a:r>
              <a:rPr lang="zh-CN" altLang="en-US" sz="2400" dirty="0" smtClean="0"/>
              <a:t>寄存器长度前缀。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如果在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位指令模式中出现</a:t>
            </a:r>
            <a:r>
              <a:rPr lang="en-US" altLang="zh-CN" sz="2400" dirty="0" smtClean="0">
                <a:solidFill>
                  <a:srgbClr val="0000CC"/>
                </a:solidFill>
              </a:rPr>
              <a:t>16</a:t>
            </a:r>
            <a:r>
              <a:rPr lang="zh-CN" altLang="en-US" sz="2400" dirty="0" smtClean="0">
                <a:solidFill>
                  <a:srgbClr val="0000CC"/>
                </a:solidFill>
              </a:rPr>
              <a:t>位寄存器</a:t>
            </a:r>
            <a:r>
              <a:rPr lang="zh-CN" altLang="en-US" sz="2400" dirty="0" smtClean="0"/>
              <a:t>，则</a:t>
            </a:r>
            <a:r>
              <a:rPr lang="zh-CN" altLang="en-US" sz="2400" dirty="0" smtClean="0">
                <a:solidFill>
                  <a:srgbClr val="CC00CC"/>
                </a:solidFill>
              </a:rPr>
              <a:t>要用</a:t>
            </a:r>
            <a:r>
              <a:rPr lang="zh-CN" altLang="en-US" sz="2400" dirty="0" smtClean="0"/>
              <a:t>寄存器长度前缀选择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位寄存器。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4215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04055"/>
          </a:xfrm>
        </p:spPr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</a:rPr>
              <a:t>例，</a:t>
            </a:r>
            <a:r>
              <a:rPr lang="zh-CN" altLang="en-US" dirty="0"/>
              <a:t>用</a:t>
            </a:r>
            <a:r>
              <a:rPr lang="en-US" altLang="zh-CN" dirty="0"/>
              <a:t>REP </a:t>
            </a:r>
            <a:r>
              <a:rPr lang="en-US" altLang="zh-CN" dirty="0" smtClean="0"/>
              <a:t>OUTSB</a:t>
            </a:r>
            <a:r>
              <a:rPr lang="zh-CN" altLang="en-US" dirty="0" smtClean="0"/>
              <a:t>输出数据</a:t>
            </a:r>
            <a:endParaRPr lang="en-US" dirty="0"/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35164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284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en-US" dirty="0" smtClean="0"/>
              <a:t>MOV</a:t>
            </a:r>
            <a:r>
              <a:rPr lang="zh-CN" altLang="en-US" dirty="0" smtClean="0"/>
              <a:t>指令回顾</a:t>
            </a:r>
            <a:endParaRPr lang="en-US" altLang="zh-CN" dirty="0" smtClean="0"/>
          </a:p>
          <a:p>
            <a:r>
              <a:rPr lang="en-US" dirty="0" smtClean="0"/>
              <a:t>PUSH/POP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 smtClean="0"/>
              <a:t>装入有效地址</a:t>
            </a:r>
            <a:endParaRPr lang="en-US" altLang="zh-CN" dirty="0" smtClean="0"/>
          </a:p>
          <a:p>
            <a:r>
              <a:rPr lang="zh-CN" altLang="en-US" dirty="0" smtClean="0"/>
              <a:t>数据串传送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其他数据传送指令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段超越前缀</a:t>
            </a:r>
            <a:endParaRPr lang="en-US" altLang="zh-CN" dirty="0" smtClean="0"/>
          </a:p>
          <a:p>
            <a:r>
              <a:rPr lang="zh-CN" altLang="en-US" dirty="0"/>
              <a:t>汇编程序详述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9676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其他数据传送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其他数据传送指令</a:t>
            </a:r>
          </a:p>
          <a:p>
            <a:pPr lvl="1"/>
            <a:r>
              <a:rPr lang="en-US" dirty="0" smtClean="0"/>
              <a:t>XCHG</a:t>
            </a:r>
          </a:p>
          <a:p>
            <a:pPr lvl="1"/>
            <a:r>
              <a:rPr lang="en-US" dirty="0" smtClean="0"/>
              <a:t>LAHF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SAHF</a:t>
            </a:r>
          </a:p>
          <a:p>
            <a:pPr lvl="1"/>
            <a:r>
              <a:rPr lang="en-US" altLang="zh-CN" dirty="0" smtClean="0"/>
              <a:t>XLAT</a:t>
            </a:r>
          </a:p>
          <a:p>
            <a:pPr lvl="1"/>
            <a:r>
              <a:rPr lang="en-US" dirty="0" smtClean="0"/>
              <a:t>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OUT</a:t>
            </a:r>
          </a:p>
          <a:p>
            <a:pPr lvl="1"/>
            <a:r>
              <a:rPr lang="en-US" dirty="0"/>
              <a:t>MOVSX</a:t>
            </a:r>
            <a:r>
              <a:rPr lang="zh-CN" altLang="en-US" dirty="0"/>
              <a:t>，</a:t>
            </a:r>
            <a:r>
              <a:rPr lang="en-US" altLang="zh-CN" dirty="0"/>
              <a:t>MOVZX</a:t>
            </a:r>
          </a:p>
          <a:p>
            <a:pPr lvl="1"/>
            <a:r>
              <a:rPr lang="en-US" dirty="0" smtClean="0"/>
              <a:t>BSWAP</a:t>
            </a:r>
          </a:p>
          <a:p>
            <a:pPr lvl="1"/>
            <a:r>
              <a:rPr lang="en-US" dirty="0" smtClean="0"/>
              <a:t>CMOV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49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XCHG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XCHG</a:t>
            </a:r>
            <a:r>
              <a:rPr lang="zh-CN" altLang="en-US" dirty="0" smtClean="0">
                <a:solidFill>
                  <a:srgbClr val="C00000"/>
                </a:solidFill>
              </a:rPr>
              <a:t>指令（</a:t>
            </a:r>
            <a:r>
              <a:rPr lang="en-US" altLang="zh-CN" dirty="0" smtClean="0">
                <a:solidFill>
                  <a:srgbClr val="C00000"/>
                </a:solidFill>
              </a:rPr>
              <a:t>Exchange</a:t>
            </a:r>
            <a:r>
              <a:rPr lang="zh-CN" altLang="en-US" dirty="0" smtClean="0">
                <a:solidFill>
                  <a:srgbClr val="C00000"/>
                </a:solidFill>
              </a:rPr>
              <a:t>，交换指令）：</a:t>
            </a:r>
            <a:r>
              <a:rPr lang="zh-CN" altLang="en-US" dirty="0" smtClean="0"/>
              <a:t>将一个寄存器内容与其他寄存器或存储单元的内容交换。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CC00CC"/>
                </a:solidFill>
              </a:rPr>
              <a:t>注意事项</a:t>
            </a:r>
            <a:r>
              <a:rPr lang="zh-CN" altLang="en-US" dirty="0">
                <a:solidFill>
                  <a:srgbClr val="CC00CC"/>
                </a:solidFill>
              </a:rPr>
              <a:t>：</a:t>
            </a:r>
            <a:endParaRPr lang="en-US" altLang="zh-CN" dirty="0" smtClean="0">
              <a:solidFill>
                <a:srgbClr val="CC00CC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可以交换字节、字、双字、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不能实现</a:t>
            </a:r>
            <a:r>
              <a:rPr lang="zh-CN" altLang="en-US" dirty="0" smtClean="0">
                <a:solidFill>
                  <a:srgbClr val="CC00CC"/>
                </a:solidFill>
              </a:rPr>
              <a:t>段寄存器</a:t>
            </a:r>
            <a:r>
              <a:rPr lang="zh-CN" altLang="en-US" dirty="0" smtClean="0"/>
              <a:t>之间的交换。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不能实现</a:t>
            </a:r>
            <a:r>
              <a:rPr lang="zh-CN" altLang="en-US" dirty="0" smtClean="0">
                <a:solidFill>
                  <a:srgbClr val="CC00CC"/>
                </a:solidFill>
              </a:rPr>
              <a:t>存储器和存储器</a:t>
            </a:r>
            <a:r>
              <a:rPr lang="zh-CN" altLang="en-US" dirty="0" smtClean="0"/>
              <a:t>之间的数据交换。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存储器操作数可以用</a:t>
            </a:r>
            <a:r>
              <a:rPr lang="zh-CN" altLang="en-US" dirty="0" smtClean="0">
                <a:solidFill>
                  <a:srgbClr val="0000CC"/>
                </a:solidFill>
              </a:rPr>
              <a:t>除立即数寻址方式以外</a:t>
            </a:r>
            <a:r>
              <a:rPr lang="zh-CN" altLang="en-US" dirty="0" smtClean="0"/>
              <a:t>的其他任何寻址方式。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13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XCHG</a:t>
            </a:r>
            <a:r>
              <a:rPr lang="zh-CN" altLang="en-US" dirty="0" smtClean="0"/>
              <a:t>指令的格式举例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XCHG AL, CL</a:t>
            </a:r>
          </a:p>
          <a:p>
            <a:endParaRPr lang="en-US" dirty="0"/>
          </a:p>
          <a:p>
            <a:r>
              <a:rPr lang="en-US" dirty="0" smtClean="0"/>
              <a:t>XCHG CX, BP</a:t>
            </a:r>
          </a:p>
          <a:p>
            <a:endParaRPr lang="en-US" dirty="0"/>
          </a:p>
          <a:p>
            <a:r>
              <a:rPr lang="en-US" dirty="0" smtClean="0"/>
              <a:t>XCHG EDX, ESI</a:t>
            </a:r>
          </a:p>
          <a:p>
            <a:endParaRPr lang="en-US" dirty="0"/>
          </a:p>
          <a:p>
            <a:r>
              <a:rPr lang="en-US" dirty="0" smtClean="0"/>
              <a:t>XCHG AL, DATA2</a:t>
            </a:r>
          </a:p>
          <a:p>
            <a:endParaRPr lang="en-US" dirty="0"/>
          </a:p>
          <a:p>
            <a:r>
              <a:rPr lang="en-US" dirty="0" smtClean="0"/>
              <a:t>XCHG RBX, RCX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9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LAHF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SAHF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LAHF</a:t>
            </a:r>
            <a:r>
              <a:rPr lang="zh-CN" altLang="en-US" dirty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把标志寄存器的低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位送到</a:t>
            </a:r>
            <a:r>
              <a:rPr lang="en-US" altLang="zh-CN" dirty="0" smtClean="0"/>
              <a:t>AH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dirty="0">
                <a:solidFill>
                  <a:srgbClr val="C00000"/>
                </a:solidFill>
              </a:rPr>
              <a:t>SAHF</a:t>
            </a:r>
            <a:r>
              <a:rPr lang="zh-CN" altLang="en-US" dirty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把</a:t>
            </a:r>
            <a:r>
              <a:rPr lang="en-US" altLang="zh-CN" dirty="0" smtClean="0"/>
              <a:t>AH</a:t>
            </a:r>
            <a:r>
              <a:rPr lang="zh-CN" altLang="en-US" dirty="0" smtClean="0"/>
              <a:t>内容送到标志寄存器的低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位。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LAHF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SAHF</a:t>
            </a:r>
            <a:r>
              <a:rPr lang="zh-CN" altLang="en-US" dirty="0" smtClean="0"/>
              <a:t>已经很少使用。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位模式下，</a:t>
            </a:r>
            <a:r>
              <a:rPr lang="en-US" altLang="zh-CN" dirty="0" smtClean="0"/>
              <a:t>LAHF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SAHF</a:t>
            </a:r>
            <a:r>
              <a:rPr lang="zh-CN" altLang="en-US" dirty="0" smtClean="0"/>
              <a:t>是无效的和不起作用的。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05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XLAT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XLAT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Translate</a:t>
            </a:r>
            <a:r>
              <a:rPr lang="zh-CN" altLang="en-US" dirty="0" smtClean="0">
                <a:solidFill>
                  <a:srgbClr val="C00000"/>
                </a:solidFill>
              </a:rPr>
              <a:t>，换码）指令：</a:t>
            </a:r>
            <a:r>
              <a:rPr lang="zh-CN" altLang="en-US" dirty="0" smtClean="0"/>
              <a:t>把</a:t>
            </a:r>
            <a:r>
              <a:rPr lang="en-US" altLang="zh-CN" dirty="0" smtClean="0"/>
              <a:t>AL</a:t>
            </a:r>
            <a:r>
              <a:rPr lang="zh-CN" altLang="en-US" dirty="0" smtClean="0"/>
              <a:t>寄存器中内容转换成存储器中的数据。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00CC"/>
                </a:solidFill>
              </a:rPr>
              <a:t>XLAT</a:t>
            </a:r>
            <a:r>
              <a:rPr lang="zh-CN" altLang="en-US" dirty="0" smtClean="0">
                <a:solidFill>
                  <a:srgbClr val="0000CC"/>
                </a:solidFill>
              </a:rPr>
              <a:t>指令执行过程：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zh-CN" altLang="en-US" dirty="0" smtClean="0"/>
              <a:t>首先将</a:t>
            </a:r>
            <a:r>
              <a:rPr lang="en-US" altLang="zh-CN" dirty="0" smtClean="0"/>
              <a:t>AL</a:t>
            </a:r>
            <a:r>
              <a:rPr lang="zh-CN" altLang="en-US" dirty="0"/>
              <a:t>与</a:t>
            </a:r>
            <a:r>
              <a:rPr lang="en-US" altLang="zh-CN" dirty="0" smtClean="0"/>
              <a:t>BX</a:t>
            </a:r>
            <a:r>
              <a:rPr lang="zh-CN" altLang="en-US" dirty="0" smtClean="0"/>
              <a:t>的内容相加，形成数据段内的偏移地址。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arenR"/>
            </a:pPr>
            <a:r>
              <a:rPr lang="zh-CN" altLang="en-US" dirty="0" smtClean="0"/>
              <a:t>根据该偏移地址，将对应的数据复制到</a:t>
            </a:r>
            <a:r>
              <a:rPr lang="en-US" altLang="zh-CN" dirty="0" smtClean="0"/>
              <a:t>AL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XLAT</a:t>
            </a:r>
            <a:r>
              <a:rPr lang="zh-CN" altLang="en-US" dirty="0" smtClean="0"/>
              <a:t>指令是</a:t>
            </a:r>
            <a:r>
              <a:rPr lang="zh-CN" altLang="en-US" dirty="0" smtClean="0">
                <a:solidFill>
                  <a:srgbClr val="CC00CC"/>
                </a:solidFill>
              </a:rPr>
              <a:t>唯一</a:t>
            </a:r>
            <a:r>
              <a:rPr lang="zh-CN" altLang="en-US" dirty="0" smtClean="0"/>
              <a:t>一条把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位数据</a:t>
            </a:r>
            <a:r>
              <a:rPr lang="zh-CN" altLang="en-US" dirty="0" smtClean="0">
                <a:solidFill>
                  <a:srgbClr val="CC00CC"/>
                </a:solidFill>
              </a:rPr>
              <a:t>加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位数字上的指令。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87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XLAT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760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XLAT</a:t>
            </a:r>
            <a:r>
              <a:rPr lang="zh-CN" altLang="en-US" dirty="0" smtClean="0">
                <a:solidFill>
                  <a:srgbClr val="3333FF"/>
                </a:solidFill>
              </a:rPr>
              <a:t>指令示意图</a:t>
            </a:r>
            <a:endParaRPr lang="en-US" dirty="0">
              <a:solidFill>
                <a:srgbClr val="3333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8760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065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XLAT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6336704" cy="172819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用</a:t>
            </a:r>
            <a:r>
              <a:rPr lang="en-US" altLang="zh-CN" dirty="0" smtClean="0"/>
              <a:t>XLAT</a:t>
            </a:r>
            <a:r>
              <a:rPr lang="zh-CN" altLang="en-US" dirty="0" smtClean="0"/>
              <a:t>指令</a:t>
            </a:r>
            <a:r>
              <a:rPr lang="zh-CN" altLang="en-US" dirty="0"/>
              <a:t>把</a:t>
            </a:r>
            <a:r>
              <a:rPr lang="en-US" altLang="zh-CN" dirty="0" smtClean="0"/>
              <a:t>AL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码转换成</a:t>
            </a:r>
            <a:r>
              <a:rPr lang="en-US" altLang="zh-CN" dirty="0" smtClean="0"/>
              <a:t>LED</a:t>
            </a:r>
            <a:r>
              <a:rPr lang="zh-CN" altLang="en-US" dirty="0" smtClean="0"/>
              <a:t>显示器的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段码。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93096"/>
            <a:ext cx="872066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073425"/>
            <a:ext cx="2376264" cy="3217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997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设备与微处理器之间只能传送</a:t>
            </a:r>
            <a:r>
              <a:rPr lang="en-US" altLang="zh-CN" dirty="0" smtClean="0">
                <a:solidFill>
                  <a:srgbClr val="0000CC"/>
                </a:solidFill>
              </a:rPr>
              <a:t>AL</a:t>
            </a:r>
            <a:r>
              <a:rPr lang="zh-CN" altLang="en-US" dirty="0" smtClean="0">
                <a:solidFill>
                  <a:srgbClr val="0000CC"/>
                </a:solidFill>
              </a:rPr>
              <a:t>、</a:t>
            </a:r>
            <a:r>
              <a:rPr lang="en-US" altLang="zh-CN" dirty="0" smtClean="0">
                <a:solidFill>
                  <a:srgbClr val="0000CC"/>
                </a:solidFill>
              </a:rPr>
              <a:t>AX</a:t>
            </a:r>
            <a:r>
              <a:rPr lang="zh-CN" altLang="en-US" dirty="0" smtClean="0">
                <a:solidFill>
                  <a:srgbClr val="0000CC"/>
                </a:solidFill>
              </a:rPr>
              <a:t>或</a:t>
            </a:r>
            <a:r>
              <a:rPr lang="en-US" altLang="zh-CN" dirty="0" smtClean="0">
                <a:solidFill>
                  <a:srgbClr val="0000CC"/>
                </a:solidFill>
              </a:rPr>
              <a:t>EAX</a:t>
            </a:r>
            <a:r>
              <a:rPr lang="zh-CN" altLang="en-US" dirty="0" smtClean="0"/>
              <a:t>的内容。</a:t>
            </a:r>
            <a:endParaRPr lang="en-US" altLang="zh-CN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</a:t>
            </a:r>
            <a:r>
              <a:rPr lang="zh-CN" altLang="en-US" dirty="0" smtClean="0">
                <a:solidFill>
                  <a:srgbClr val="C00000"/>
                </a:solidFill>
              </a:rPr>
              <a:t>指令</a:t>
            </a:r>
            <a:r>
              <a:rPr lang="zh-CN" altLang="en-US" dirty="0" smtClean="0"/>
              <a:t>将外部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设备的数据传送到</a:t>
            </a:r>
            <a:r>
              <a:rPr lang="en-US" altLang="zh-CN" dirty="0" smtClean="0"/>
              <a:t>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AX</a:t>
            </a:r>
            <a:r>
              <a:rPr lang="zh-CN" altLang="en-US" dirty="0" smtClean="0"/>
              <a:t>或</a:t>
            </a:r>
            <a:r>
              <a:rPr lang="en-US" altLang="zh-CN" dirty="0" smtClean="0"/>
              <a:t>EAX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OUT</a:t>
            </a:r>
            <a:r>
              <a:rPr lang="zh-CN" altLang="en-US" dirty="0" smtClean="0">
                <a:solidFill>
                  <a:srgbClr val="C00000"/>
                </a:solidFill>
              </a:rPr>
              <a:t>指令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AX</a:t>
            </a:r>
            <a:r>
              <a:rPr lang="zh-CN" altLang="en-US" dirty="0" smtClean="0"/>
              <a:t>或</a:t>
            </a:r>
            <a:r>
              <a:rPr lang="en-US" altLang="zh-CN" dirty="0" smtClean="0"/>
              <a:t>EAX</a:t>
            </a:r>
            <a:r>
              <a:rPr lang="zh-CN" altLang="en-US" dirty="0" smtClean="0"/>
              <a:t>的数据送到外部的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对于</a:t>
            </a:r>
            <a:r>
              <a:rPr lang="en-US" dirty="0" smtClean="0"/>
              <a:t>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指令，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设备的地址端口有两种形式：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固定端口：</a:t>
            </a:r>
            <a:r>
              <a:rPr lang="zh-CN" altLang="en-US" dirty="0" smtClean="0"/>
              <a:t>端口号跟在指令操作码后面，只能是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端口。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可变端口：</a:t>
            </a:r>
            <a:r>
              <a:rPr lang="zh-CN" altLang="en-US" dirty="0" smtClean="0"/>
              <a:t>端口号放在</a:t>
            </a:r>
            <a:r>
              <a:rPr lang="en-US" altLang="zh-CN" dirty="0" smtClean="0"/>
              <a:t>DX</a:t>
            </a:r>
            <a:r>
              <a:rPr lang="zh-CN" altLang="en-US" dirty="0" smtClean="0"/>
              <a:t>寄存器中。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50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/>
              <a:t>32</a:t>
            </a:r>
            <a:r>
              <a:rPr lang="zh-CN" altLang="en-US" dirty="0"/>
              <a:t>位指令格式</a:t>
            </a:r>
            <a:r>
              <a:rPr lang="zh-CN" altLang="en-US" dirty="0" smtClean="0"/>
              <a:t>的</a:t>
            </a:r>
            <a:r>
              <a:rPr lang="zh-CN" altLang="en-US" sz="2400" dirty="0">
                <a:solidFill>
                  <a:srgbClr val="C00000"/>
                </a:solidFill>
              </a:rPr>
              <a:t>地址长度</a:t>
            </a:r>
            <a:r>
              <a:rPr lang="zh-CN" altLang="en-US" sz="2400" dirty="0" smtClean="0">
                <a:solidFill>
                  <a:srgbClr val="C00000"/>
                </a:solidFill>
              </a:rPr>
              <a:t>前缀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67H</a:t>
            </a:r>
            <a:r>
              <a:rPr lang="zh-CN" altLang="en-US" sz="2400" dirty="0" smtClean="0"/>
              <a:t>）的用法与</a:t>
            </a:r>
            <a:r>
              <a:rPr lang="zh-CN" altLang="en-US" sz="2400" dirty="0">
                <a:solidFill>
                  <a:srgbClr val="C00000"/>
                </a:solidFill>
              </a:rPr>
              <a:t>寄存器长度</a:t>
            </a:r>
            <a:r>
              <a:rPr lang="zh-CN" altLang="en-US" sz="2400" dirty="0" smtClean="0">
                <a:solidFill>
                  <a:srgbClr val="C00000"/>
                </a:solidFill>
              </a:rPr>
              <a:t>前缀</a:t>
            </a:r>
            <a:r>
              <a:rPr lang="zh-CN" altLang="en-US" sz="2400" dirty="0" smtClean="0"/>
              <a:t>类似</a:t>
            </a:r>
            <a:r>
              <a:rPr lang="zh-CN" altLang="en-US" sz="2400" dirty="0" smtClean="0">
                <a:solidFill>
                  <a:srgbClr val="C00000"/>
                </a:solidFill>
              </a:rPr>
              <a:t>。</a:t>
            </a:r>
            <a:endParaRPr lang="en-US" altLang="zh-CN" sz="2400" dirty="0"/>
          </a:p>
          <a:p>
            <a:endParaRPr lang="en-US" dirty="0" smtClean="0"/>
          </a:p>
          <a:p>
            <a:r>
              <a:rPr lang="zh-CN" altLang="en-US" dirty="0" smtClean="0"/>
              <a:t>在带有前缀的指令中，前缀把寄存器及操作数的长度</a:t>
            </a:r>
            <a:r>
              <a:rPr lang="zh-CN" altLang="en-US" dirty="0" smtClean="0">
                <a:solidFill>
                  <a:srgbClr val="0000CC"/>
                </a:solidFill>
              </a:rPr>
              <a:t>从</a:t>
            </a:r>
            <a:r>
              <a:rPr lang="en-US" altLang="zh-CN" dirty="0" smtClean="0">
                <a:solidFill>
                  <a:srgbClr val="0000CC"/>
                </a:solidFill>
              </a:rPr>
              <a:t>16</a:t>
            </a:r>
            <a:r>
              <a:rPr lang="zh-CN" altLang="en-US" dirty="0" smtClean="0">
                <a:solidFill>
                  <a:srgbClr val="0000CC"/>
                </a:solidFill>
              </a:rPr>
              <a:t>位转换到</a:t>
            </a:r>
            <a:r>
              <a:rPr lang="en-US" altLang="zh-CN" dirty="0" smtClean="0">
                <a:solidFill>
                  <a:srgbClr val="0000CC"/>
                </a:solidFill>
              </a:rPr>
              <a:t>32</a:t>
            </a:r>
            <a:r>
              <a:rPr lang="zh-CN" altLang="en-US" dirty="0" smtClean="0">
                <a:solidFill>
                  <a:srgbClr val="0000CC"/>
                </a:solidFill>
              </a:rPr>
              <a:t>位</a:t>
            </a:r>
            <a:r>
              <a:rPr lang="zh-CN" altLang="en-US" dirty="0" smtClean="0"/>
              <a:t>，或是</a:t>
            </a:r>
            <a:r>
              <a:rPr lang="zh-CN" altLang="en-US" dirty="0" smtClean="0">
                <a:solidFill>
                  <a:srgbClr val="0000CC"/>
                </a:solidFill>
              </a:rPr>
              <a:t>从</a:t>
            </a:r>
            <a:r>
              <a:rPr lang="en-US" altLang="zh-CN" dirty="0" smtClean="0">
                <a:solidFill>
                  <a:srgbClr val="0000CC"/>
                </a:solidFill>
              </a:rPr>
              <a:t>32</a:t>
            </a:r>
            <a:r>
              <a:rPr lang="zh-CN" altLang="en-US" dirty="0" smtClean="0">
                <a:solidFill>
                  <a:srgbClr val="0000CC"/>
                </a:solidFill>
              </a:rPr>
              <a:t>位转换到</a:t>
            </a:r>
            <a:r>
              <a:rPr lang="en-US" altLang="zh-CN" dirty="0" smtClean="0">
                <a:solidFill>
                  <a:srgbClr val="0000CC"/>
                </a:solidFill>
              </a:rPr>
              <a:t>16</a:t>
            </a:r>
            <a:r>
              <a:rPr lang="zh-CN" altLang="en-US" dirty="0" smtClean="0">
                <a:solidFill>
                  <a:srgbClr val="0000CC"/>
                </a:solidFill>
              </a:rPr>
              <a:t>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注意：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位指令模式用</a:t>
            </a:r>
            <a:r>
              <a:rPr lang="en-US" altLang="zh-CN" dirty="0" smtClean="0">
                <a:solidFill>
                  <a:srgbClr val="0000CC"/>
                </a:solidFill>
              </a:rPr>
              <a:t>8</a:t>
            </a:r>
            <a:r>
              <a:rPr lang="zh-CN" altLang="en-US" dirty="0" smtClean="0">
                <a:solidFill>
                  <a:srgbClr val="0000CC"/>
                </a:solidFill>
              </a:rPr>
              <a:t>位及</a:t>
            </a:r>
            <a:r>
              <a:rPr lang="en-US" altLang="zh-CN" dirty="0" smtClean="0">
                <a:solidFill>
                  <a:srgbClr val="0000CC"/>
                </a:solidFill>
              </a:rPr>
              <a:t>16</a:t>
            </a:r>
            <a:r>
              <a:rPr lang="zh-CN" altLang="en-US" dirty="0" smtClean="0">
                <a:solidFill>
                  <a:srgbClr val="0000CC"/>
                </a:solidFill>
              </a:rPr>
              <a:t>位</a:t>
            </a:r>
            <a:r>
              <a:rPr lang="zh-CN" altLang="en-US" dirty="0" smtClean="0"/>
              <a:t>寄存器和寻址方式；而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位指令模式使用</a:t>
            </a:r>
            <a:r>
              <a:rPr lang="en-US" altLang="zh-CN" dirty="0" smtClean="0">
                <a:solidFill>
                  <a:srgbClr val="0000CC"/>
                </a:solidFill>
              </a:rPr>
              <a:t>8</a:t>
            </a:r>
            <a:r>
              <a:rPr lang="zh-CN" altLang="en-US" dirty="0" smtClean="0">
                <a:solidFill>
                  <a:srgbClr val="0000CC"/>
                </a:solidFill>
              </a:rPr>
              <a:t>位及</a:t>
            </a:r>
            <a:r>
              <a:rPr lang="en-US" altLang="zh-CN" dirty="0" smtClean="0">
                <a:solidFill>
                  <a:srgbClr val="0000CC"/>
                </a:solidFill>
              </a:rPr>
              <a:t>32</a:t>
            </a:r>
            <a:r>
              <a:rPr lang="zh-CN" altLang="en-US" dirty="0" smtClean="0">
                <a:solidFill>
                  <a:srgbClr val="0000CC"/>
                </a:solidFill>
              </a:rPr>
              <a:t>位</a:t>
            </a:r>
            <a:r>
              <a:rPr lang="zh-CN" altLang="en-US" dirty="0" smtClean="0"/>
              <a:t>寄存器和寻址方式，这是默认的用法。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前缀可以超越这些默认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位寄存器可以用于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位模式，而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位寄存器可以用于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位模式。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84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指令只使用</a:t>
            </a:r>
            <a:r>
              <a:rPr lang="zh-CN" altLang="en-US" dirty="0" smtClean="0">
                <a:solidFill>
                  <a:srgbClr val="3333FF"/>
                </a:solidFill>
              </a:rPr>
              <a:t>低</a:t>
            </a:r>
            <a:r>
              <a:rPr lang="en-US" altLang="zh-CN" dirty="0" smtClean="0">
                <a:solidFill>
                  <a:srgbClr val="3333FF"/>
                </a:solidFill>
              </a:rPr>
              <a:t>16</a:t>
            </a:r>
            <a:r>
              <a:rPr lang="zh-CN" altLang="en-US" dirty="0" smtClean="0">
                <a:solidFill>
                  <a:srgbClr val="3333FF"/>
                </a:solidFill>
              </a:rPr>
              <a:t>位地址总线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位端口，则零扩展的形式使之成为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位端口。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除低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位地址总线外，其余的地址总线是没有定义的。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注意：</a:t>
            </a:r>
            <a:r>
              <a:rPr lang="en-US" dirty="0" smtClean="0"/>
              <a:t>INTEL</a:t>
            </a:r>
            <a:r>
              <a:rPr lang="zh-CN" altLang="en-US" dirty="0" smtClean="0"/>
              <a:t>为它的某些外围设备保留了最后的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端口。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55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04055"/>
          </a:xfrm>
        </p:spPr>
        <p:txBody>
          <a:bodyPr/>
          <a:lstStyle/>
          <a:p>
            <a:r>
              <a:rPr lang="en-US" dirty="0" smtClean="0"/>
              <a:t>OUT 19H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AX</a:t>
            </a:r>
            <a:r>
              <a:rPr lang="zh-CN" altLang="en-US" dirty="0" smtClean="0"/>
              <a:t>指令的示意图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80649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855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zh-CN" altLang="en-US" dirty="0"/>
              <a:t>和</a:t>
            </a:r>
            <a:r>
              <a:rPr lang="en-US" altLang="zh-CN" dirty="0"/>
              <a:t>OUT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04055"/>
          </a:xfrm>
        </p:spPr>
        <p:txBody>
          <a:bodyPr/>
          <a:lstStyle/>
          <a:p>
            <a:r>
              <a:rPr lang="en-US" dirty="0"/>
              <a:t>IN</a:t>
            </a:r>
            <a:r>
              <a:rPr lang="zh-CN" altLang="en-US" dirty="0"/>
              <a:t>和</a:t>
            </a:r>
            <a:r>
              <a:rPr lang="en-US" altLang="zh-CN" dirty="0"/>
              <a:t>OUT</a:t>
            </a:r>
            <a:r>
              <a:rPr lang="zh-CN" altLang="en-US" dirty="0" smtClean="0"/>
              <a:t>指令的形式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31" y="1556792"/>
            <a:ext cx="7930118" cy="514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253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MOVSX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MOVZX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MOVSX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en-US" altLang="zh-CN" dirty="0" smtClean="0"/>
              <a:t>Move and Sign-extend</a:t>
            </a:r>
            <a:r>
              <a:rPr lang="zh-CN" altLang="en-US" dirty="0"/>
              <a:t>，</a:t>
            </a:r>
            <a:r>
              <a:rPr lang="zh-CN" altLang="en-US" dirty="0" smtClean="0"/>
              <a:t>传送及符号扩展。</a:t>
            </a:r>
            <a:endParaRPr lang="en-US" altLang="zh-CN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MOVZX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en-US" altLang="zh-CN" dirty="0" smtClean="0"/>
              <a:t>Move and Zero-extend</a:t>
            </a:r>
            <a:r>
              <a:rPr lang="zh-CN" altLang="en-US" dirty="0" smtClean="0"/>
              <a:t>，传送及零扩展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>
                <a:solidFill>
                  <a:srgbClr val="0000CC"/>
                </a:solidFill>
              </a:rPr>
              <a:t>符号扩展：</a:t>
            </a:r>
            <a:r>
              <a:rPr lang="zh-CN" altLang="en-US" dirty="0"/>
              <a:t>高位部分用</a:t>
            </a:r>
            <a:r>
              <a:rPr lang="zh-CN" altLang="en-US" dirty="0">
                <a:solidFill>
                  <a:srgbClr val="3333FF"/>
                </a:solidFill>
              </a:rPr>
              <a:t>符号位</a:t>
            </a:r>
            <a:r>
              <a:rPr lang="zh-CN" altLang="en-US" dirty="0"/>
              <a:t>填充。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0000CC"/>
                </a:solidFill>
              </a:rPr>
              <a:t>零</a:t>
            </a:r>
            <a:r>
              <a:rPr lang="zh-CN" altLang="en-US" dirty="0">
                <a:solidFill>
                  <a:srgbClr val="0000CC"/>
                </a:solidFill>
              </a:rPr>
              <a:t>扩展：</a:t>
            </a:r>
            <a:r>
              <a:rPr lang="zh-CN" altLang="en-US" dirty="0"/>
              <a:t>高位部分用</a:t>
            </a:r>
            <a:r>
              <a:rPr lang="zh-CN" altLang="en-US" dirty="0">
                <a:solidFill>
                  <a:srgbClr val="3333FF"/>
                </a:solidFill>
              </a:rPr>
              <a:t>零</a:t>
            </a:r>
            <a:r>
              <a:rPr lang="zh-CN" altLang="en-US" dirty="0"/>
              <a:t>填充。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 smtClean="0"/>
              <a:t>这两条指令只出现在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以上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74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MOVSX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MOVZX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61662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endParaRPr lang="en-US" altLang="zh-CN" dirty="0" smtClean="0">
              <a:solidFill>
                <a:srgbClr val="CC00CC"/>
              </a:solidFill>
            </a:endParaRPr>
          </a:p>
          <a:p>
            <a:pPr lvl="1"/>
            <a:r>
              <a:rPr lang="en-US" dirty="0" smtClean="0"/>
              <a:t>MOVSX CX, BL</a:t>
            </a:r>
          </a:p>
          <a:p>
            <a:pPr lvl="1"/>
            <a:r>
              <a:rPr lang="en-US" dirty="0" smtClean="0"/>
              <a:t>MOVSX ECX, AX</a:t>
            </a:r>
          </a:p>
          <a:p>
            <a:pPr lvl="1"/>
            <a:r>
              <a:rPr lang="en-US" dirty="0" smtClean="0"/>
              <a:t>MOVSX BX, DATA1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DATA1</a:t>
            </a:r>
            <a:r>
              <a:rPr lang="zh-CN" altLang="en-US" dirty="0" smtClean="0"/>
              <a:t>是已定义字节变量</a:t>
            </a:r>
            <a:endParaRPr lang="en-US" altLang="zh-CN" dirty="0" smtClean="0"/>
          </a:p>
          <a:p>
            <a:pPr lvl="1"/>
            <a:r>
              <a:rPr lang="en-US" dirty="0" smtClean="0"/>
              <a:t>MOVSX EAX, [EDI]</a:t>
            </a:r>
          </a:p>
          <a:p>
            <a:pPr lvl="1"/>
            <a:r>
              <a:rPr lang="en-US" dirty="0" smtClean="0"/>
              <a:t>MOVSX RAX, [RDI]</a:t>
            </a:r>
          </a:p>
          <a:p>
            <a:pPr lvl="1"/>
            <a:r>
              <a:rPr lang="en-US" dirty="0" smtClean="0"/>
              <a:t>MOVZX DX, AL</a:t>
            </a:r>
          </a:p>
          <a:p>
            <a:pPr lvl="1"/>
            <a:r>
              <a:rPr lang="en-US" dirty="0" smtClean="0"/>
              <a:t>MOVZX EBP, DI</a:t>
            </a:r>
          </a:p>
          <a:p>
            <a:pPr lvl="1"/>
            <a:r>
              <a:rPr lang="en-US" dirty="0" smtClean="0"/>
              <a:t>MOVZX DX, DATA2</a:t>
            </a:r>
          </a:p>
          <a:p>
            <a:pPr lvl="1"/>
            <a:r>
              <a:rPr lang="en-US" dirty="0" smtClean="0"/>
              <a:t>MOVZX EAX, DATA3</a:t>
            </a:r>
          </a:p>
          <a:p>
            <a:pPr lvl="1"/>
            <a:r>
              <a:rPr lang="en-US" dirty="0" smtClean="0"/>
              <a:t>MOVZX RBX, ECX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33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BSWAP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BSWAP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en-US" altLang="zh-CN" dirty="0"/>
              <a:t>B</a:t>
            </a:r>
            <a:r>
              <a:rPr lang="en-US" altLang="zh-CN" dirty="0" smtClean="0"/>
              <a:t>yte Swap</a:t>
            </a:r>
            <a:r>
              <a:rPr lang="zh-CN" altLang="en-US" dirty="0" smtClean="0"/>
              <a:t>，字节交换指令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只能用于</a:t>
            </a:r>
            <a:r>
              <a:rPr lang="en-US" altLang="zh-CN" dirty="0" smtClean="0"/>
              <a:t>80486~Pentium 4</a:t>
            </a:r>
            <a:r>
              <a:rPr lang="zh-CN" altLang="en-US" dirty="0" smtClean="0"/>
              <a:t>微处理器。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该指令将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位寄存器内的</a:t>
            </a:r>
            <a:r>
              <a:rPr lang="zh-CN" altLang="en-US" dirty="0" smtClean="0">
                <a:solidFill>
                  <a:srgbClr val="0000CC"/>
                </a:solidFill>
              </a:rPr>
              <a:t>第</a:t>
            </a: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</a:rPr>
              <a:t>字节和第</a:t>
            </a:r>
            <a:r>
              <a:rPr lang="en-US" altLang="zh-CN" dirty="0" smtClean="0">
                <a:solidFill>
                  <a:srgbClr val="0000CC"/>
                </a:solidFill>
              </a:rPr>
              <a:t>4</a:t>
            </a:r>
            <a:r>
              <a:rPr lang="zh-CN" altLang="en-US" dirty="0" smtClean="0">
                <a:solidFill>
                  <a:srgbClr val="0000CC"/>
                </a:solidFill>
              </a:rPr>
              <a:t>字节</a:t>
            </a:r>
            <a:r>
              <a:rPr lang="zh-CN" altLang="en-US" dirty="0" smtClean="0"/>
              <a:t>交换，</a:t>
            </a:r>
            <a:r>
              <a:rPr lang="zh-CN" altLang="en-US" dirty="0" smtClean="0">
                <a:solidFill>
                  <a:srgbClr val="0000CC"/>
                </a:solidFill>
              </a:rPr>
              <a:t>第</a:t>
            </a:r>
            <a:r>
              <a:rPr lang="en-US" altLang="zh-CN" dirty="0" smtClean="0">
                <a:solidFill>
                  <a:srgbClr val="0000CC"/>
                </a:solidFill>
              </a:rPr>
              <a:t>2</a:t>
            </a:r>
            <a:r>
              <a:rPr lang="zh-CN" altLang="en-US" dirty="0" smtClean="0">
                <a:solidFill>
                  <a:srgbClr val="0000CC"/>
                </a:solidFill>
              </a:rPr>
              <a:t>字节和第</a:t>
            </a:r>
            <a:r>
              <a:rPr lang="en-US" altLang="zh-CN" dirty="0" smtClean="0">
                <a:solidFill>
                  <a:srgbClr val="0000CC"/>
                </a:solidFill>
              </a:rPr>
              <a:t>3</a:t>
            </a:r>
            <a:r>
              <a:rPr lang="zh-CN" altLang="en-US" dirty="0" smtClean="0">
                <a:solidFill>
                  <a:srgbClr val="0000CC"/>
                </a:solidFill>
              </a:rPr>
              <a:t>字节</a:t>
            </a:r>
            <a:r>
              <a:rPr lang="zh-CN" altLang="en-US" dirty="0" smtClean="0"/>
              <a:t>交换。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EAX=00112233H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smtClean="0"/>
              <a:t>BSWAP EAX</a:t>
            </a:r>
            <a:r>
              <a:rPr lang="zh-CN" altLang="en-US" dirty="0" smtClean="0"/>
              <a:t>指令后，</a:t>
            </a:r>
            <a:r>
              <a:rPr lang="en-US" altLang="zh-CN" dirty="0" smtClean="0"/>
              <a:t>EAX=33221100H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该指令可以把由大到小的数据转换为由小到大的格式。反之亦然。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868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CMOV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CMOV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en-US" altLang="zh-CN" dirty="0" smtClean="0"/>
              <a:t>Conditional move</a:t>
            </a:r>
            <a:r>
              <a:rPr lang="zh-CN" altLang="en-US" dirty="0" smtClean="0"/>
              <a:t>，条件传送。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Pentium Pro</a:t>
            </a:r>
            <a:r>
              <a:rPr lang="zh-CN" altLang="en-US" dirty="0" smtClean="0"/>
              <a:t>及其以上增加的指令。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00CC"/>
                </a:solidFill>
              </a:rPr>
              <a:t>CMOV</a:t>
            </a:r>
            <a:r>
              <a:rPr lang="zh-CN" altLang="en-US" dirty="0" smtClean="0">
                <a:solidFill>
                  <a:srgbClr val="0000CC"/>
                </a:solidFill>
              </a:rPr>
              <a:t>指令的含义：</a:t>
            </a:r>
            <a:r>
              <a:rPr lang="zh-CN" altLang="en-US" dirty="0" smtClean="0"/>
              <a:t>当条件为真时，执行数据的传送。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因为条件很多，因此</a:t>
            </a:r>
            <a:r>
              <a:rPr lang="en-US" altLang="zh-CN" dirty="0" smtClean="0"/>
              <a:t>CMOV</a:t>
            </a:r>
            <a:r>
              <a:rPr lang="zh-CN" altLang="en-US" dirty="0" smtClean="0"/>
              <a:t>指令有很多种格式。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CMOV</a:t>
            </a:r>
            <a:r>
              <a:rPr lang="zh-CN" altLang="en-US" dirty="0" smtClean="0"/>
              <a:t>指令的</a:t>
            </a:r>
            <a:r>
              <a:rPr lang="zh-CN" altLang="en-US" dirty="0" smtClean="0">
                <a:solidFill>
                  <a:srgbClr val="0000CC"/>
                </a:solidFill>
              </a:rPr>
              <a:t>目的操作数</a:t>
            </a:r>
            <a:r>
              <a:rPr lang="zh-CN" altLang="en-US" dirty="0" smtClean="0"/>
              <a:t>只能是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r>
              <a:rPr lang="zh-CN" altLang="en-US" dirty="0"/>
              <a:t>寄存器</a:t>
            </a:r>
            <a:r>
              <a:rPr lang="zh-CN" altLang="en-US" dirty="0" smtClean="0"/>
              <a:t>；而</a:t>
            </a:r>
            <a:r>
              <a:rPr lang="zh-CN" altLang="en-US" dirty="0" smtClean="0">
                <a:solidFill>
                  <a:srgbClr val="0000CC"/>
                </a:solidFill>
              </a:rPr>
              <a:t>源操作数</a:t>
            </a:r>
            <a:r>
              <a:rPr lang="zh-CN" altLang="en-US" dirty="0" smtClean="0"/>
              <a:t>可以是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位、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位、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位寄存器，或者存储单元。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56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CMOV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731696" cy="534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3757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en-US" dirty="0" smtClean="0"/>
              <a:t>MOV</a:t>
            </a:r>
            <a:r>
              <a:rPr lang="zh-CN" altLang="en-US" dirty="0" smtClean="0"/>
              <a:t>指令回顾</a:t>
            </a:r>
            <a:endParaRPr lang="en-US" altLang="zh-CN" dirty="0" smtClean="0"/>
          </a:p>
          <a:p>
            <a:r>
              <a:rPr lang="en-US" dirty="0" smtClean="0"/>
              <a:t>PUSH/POP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 smtClean="0"/>
              <a:t>装入有效地址</a:t>
            </a:r>
            <a:endParaRPr lang="en-US" altLang="zh-CN" dirty="0" smtClean="0"/>
          </a:p>
          <a:p>
            <a:r>
              <a:rPr lang="zh-CN" altLang="en-US" dirty="0" smtClean="0"/>
              <a:t>数据串传送</a:t>
            </a:r>
            <a:endParaRPr lang="en-US" altLang="zh-CN" dirty="0" smtClean="0"/>
          </a:p>
          <a:p>
            <a:r>
              <a:rPr lang="zh-CN" altLang="en-US" dirty="0" smtClean="0"/>
              <a:t>其他数据传送指令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段超越前缀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汇编程序详述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4555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段超越</a:t>
            </a:r>
            <a:r>
              <a:rPr lang="zh-CN" altLang="en-US" dirty="0" smtClean="0"/>
              <a:t>前缀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段超越前缀</a:t>
            </a:r>
            <a:r>
              <a:rPr lang="zh-CN" altLang="en-US" dirty="0"/>
              <a:t>允许程序设计者改变默认的段寄存器。</a:t>
            </a:r>
            <a:endParaRPr lang="en-US" altLang="zh-CN" dirty="0"/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段</a:t>
            </a:r>
            <a:r>
              <a:rPr lang="zh-CN" altLang="en-US" dirty="0">
                <a:solidFill>
                  <a:srgbClr val="C00000"/>
                </a:solidFill>
              </a:rPr>
              <a:t>超越</a:t>
            </a:r>
            <a:r>
              <a:rPr lang="zh-CN" altLang="en-US" dirty="0" smtClean="0">
                <a:solidFill>
                  <a:srgbClr val="C00000"/>
                </a:solidFill>
              </a:rPr>
              <a:t>前缀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Segment override prefix</a:t>
            </a:r>
            <a:r>
              <a:rPr lang="zh-CN" altLang="en-US" dirty="0" smtClean="0"/>
              <a:t>）可以附加到几乎任何指令的存储器寻址方式前。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About </a:t>
            </a:r>
            <a:r>
              <a:rPr lang="en-US" altLang="zh-CN" dirty="0"/>
              <a:t>the only instructions that cannot be prefixed are the </a:t>
            </a:r>
            <a:r>
              <a:rPr lang="en-US" altLang="zh-CN" dirty="0">
                <a:solidFill>
                  <a:srgbClr val="3333FF"/>
                </a:solidFill>
              </a:rPr>
              <a:t>jump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3333FF"/>
                </a:solidFill>
              </a:rPr>
              <a:t>call</a:t>
            </a:r>
            <a:r>
              <a:rPr lang="en-US" altLang="zh-CN" dirty="0"/>
              <a:t> instructions that must use the code segment register for address generation. </a:t>
            </a:r>
            <a:endParaRPr lang="en-US" dirty="0"/>
          </a:p>
          <a:p>
            <a:endParaRPr lang="en-US" dirty="0"/>
          </a:p>
          <a:p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0000CC"/>
                </a:solidFill>
              </a:rPr>
              <a:t>机器指令</a:t>
            </a:r>
            <a:r>
              <a:rPr lang="zh-CN" altLang="en-US" dirty="0" smtClean="0"/>
              <a:t>中，</a:t>
            </a:r>
            <a:r>
              <a:rPr lang="zh-CN" altLang="en-US" dirty="0">
                <a:solidFill>
                  <a:srgbClr val="0000CC"/>
                </a:solidFill>
              </a:rPr>
              <a:t>段超越</a:t>
            </a:r>
            <a:r>
              <a:rPr lang="zh-CN" altLang="en-US" dirty="0" smtClean="0">
                <a:solidFill>
                  <a:srgbClr val="0000CC"/>
                </a:solidFill>
              </a:rPr>
              <a:t>前缀</a:t>
            </a:r>
            <a:r>
              <a:rPr lang="zh-CN" altLang="en-US" dirty="0" smtClean="0"/>
              <a:t>出现在之前的附加字节上，以便选择代替的段寄存器。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20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操作模式（</a:t>
            </a:r>
            <a:r>
              <a:rPr lang="en-US" altLang="zh-CN" dirty="0" smtClean="0"/>
              <a:t>mode of operation</a:t>
            </a:r>
            <a:r>
              <a:rPr lang="zh-CN" altLang="en-US" dirty="0" smtClean="0"/>
              <a:t>）的选择（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位）要符合</a:t>
            </a:r>
            <a:r>
              <a:rPr lang="zh-CN" altLang="en-US" dirty="0" smtClean="0">
                <a:solidFill>
                  <a:srgbClr val="C00000"/>
                </a:solidFill>
              </a:rPr>
              <a:t>应用程序的特征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如果应用程序多使用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32</a:t>
            </a:r>
            <a:r>
              <a:rPr lang="zh-CN" altLang="en-US" dirty="0"/>
              <a:t>位</a:t>
            </a:r>
            <a:r>
              <a:rPr lang="zh-CN" altLang="en-US" dirty="0" smtClean="0"/>
              <a:t>数据，则要选择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位模式。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如果大多使用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位数据，则要选择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位模式。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DOS</a:t>
            </a:r>
            <a:r>
              <a:rPr lang="zh-CN" altLang="en-US" dirty="0" smtClean="0"/>
              <a:t>只能按照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位模式操作，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所可以工作于两类模式。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058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段超越前缀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MOV AX, [DI]</a:t>
            </a:r>
            <a:r>
              <a:rPr lang="zh-CN" altLang="en-US" dirty="0" smtClean="0"/>
              <a:t>指令，默认的情况是访问数据段中的数据。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如果将指令改成</a:t>
            </a:r>
            <a:r>
              <a:rPr lang="en-US" altLang="zh-CN" dirty="0" smtClean="0">
                <a:solidFill>
                  <a:srgbClr val="0000CC"/>
                </a:solidFill>
              </a:rPr>
              <a:t>MOV AX, ES: [DI]</a:t>
            </a:r>
            <a:r>
              <a:rPr lang="zh-CN" altLang="en-US" dirty="0" smtClean="0"/>
              <a:t>，则访问附加段中的数据。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当指令加了段超越前缀后，</a:t>
            </a:r>
            <a:r>
              <a:rPr lang="zh-CN" altLang="en-US" dirty="0" smtClean="0">
                <a:solidFill>
                  <a:srgbClr val="0000CC"/>
                </a:solidFill>
              </a:rPr>
              <a:t>指令的长度</a:t>
            </a:r>
            <a:r>
              <a:rPr lang="zh-CN" altLang="en-US" dirty="0" smtClean="0"/>
              <a:t>就增加了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个字节，而且</a:t>
            </a:r>
            <a:r>
              <a:rPr lang="zh-CN" altLang="en-US" dirty="0" smtClean="0">
                <a:solidFill>
                  <a:srgbClr val="0000CC"/>
                </a:solidFill>
              </a:rPr>
              <a:t>执行时间</a:t>
            </a:r>
            <a:r>
              <a:rPr lang="zh-CN" altLang="en-US" dirty="0" smtClean="0"/>
              <a:t>也增加了。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45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段超越</a:t>
            </a:r>
            <a:r>
              <a:rPr lang="zh-CN" altLang="en-US" dirty="0" smtClean="0"/>
              <a:t>前缀的例子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90092" cy="428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42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9301</TotalTime>
  <Words>4789</Words>
  <Application>Microsoft Office PowerPoint</Application>
  <PresentationFormat>全屏显示(4:3)</PresentationFormat>
  <Paragraphs>573</Paragraphs>
  <Slides>91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97" baseType="lpstr">
      <vt:lpstr>宋体</vt:lpstr>
      <vt:lpstr>Arial</vt:lpstr>
      <vt:lpstr>Symbol</vt:lpstr>
      <vt:lpstr>Times New Roman</vt:lpstr>
      <vt:lpstr>Wingdings</vt:lpstr>
      <vt:lpstr>默认设计模板</vt:lpstr>
      <vt:lpstr>第4章     数据传送指令</vt:lpstr>
      <vt:lpstr>本章内容</vt:lpstr>
      <vt:lpstr>MOV指令回顾</vt:lpstr>
      <vt:lpstr>机器语言</vt:lpstr>
      <vt:lpstr>16位指令模式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64位模式</vt:lpstr>
      <vt:lpstr>64位模式</vt:lpstr>
      <vt:lpstr>64位模式</vt:lpstr>
      <vt:lpstr>64位模式</vt:lpstr>
      <vt:lpstr>本章内容</vt:lpstr>
      <vt:lpstr>PUSH/POP指令</vt:lpstr>
      <vt:lpstr>PUSH/POP指令</vt:lpstr>
      <vt:lpstr>PUSH指令</vt:lpstr>
      <vt:lpstr>PUSH指令</vt:lpstr>
      <vt:lpstr>PUSH指令</vt:lpstr>
      <vt:lpstr>POP指令</vt:lpstr>
      <vt:lpstr>POP指令</vt:lpstr>
      <vt:lpstr>初始化堆栈</vt:lpstr>
      <vt:lpstr>初始化堆栈</vt:lpstr>
      <vt:lpstr>初始化堆栈</vt:lpstr>
      <vt:lpstr>初始化堆栈</vt:lpstr>
      <vt:lpstr>本章内容</vt:lpstr>
      <vt:lpstr>装入有效地址</vt:lpstr>
      <vt:lpstr>LEA指令</vt:lpstr>
      <vt:lpstr>LEA指令</vt:lpstr>
      <vt:lpstr>LDS、LES、LFS、LGS、LSS</vt:lpstr>
      <vt:lpstr>LDS、LES、LFS、LGS、LSS</vt:lpstr>
      <vt:lpstr>本章内容</vt:lpstr>
      <vt:lpstr>数据串传送</vt:lpstr>
      <vt:lpstr>方向标志</vt:lpstr>
      <vt:lpstr>DI和SI</vt:lpstr>
      <vt:lpstr>LODS指令</vt:lpstr>
      <vt:lpstr>STOS指令</vt:lpstr>
      <vt:lpstr>带REP前缀的STOS</vt:lpstr>
      <vt:lpstr>带REP前缀的STOS</vt:lpstr>
      <vt:lpstr>MOVS指令</vt:lpstr>
      <vt:lpstr>MOVS指令</vt:lpstr>
      <vt:lpstr>MOVS指令</vt:lpstr>
      <vt:lpstr>MOVS指令</vt:lpstr>
      <vt:lpstr>MOVS指令</vt:lpstr>
      <vt:lpstr>MOVS指令</vt:lpstr>
      <vt:lpstr>MOVS指令</vt:lpstr>
      <vt:lpstr>INS指令</vt:lpstr>
      <vt:lpstr>INS指令</vt:lpstr>
      <vt:lpstr>INS指令</vt:lpstr>
      <vt:lpstr>OUTS指令</vt:lpstr>
      <vt:lpstr>OUTS指令</vt:lpstr>
      <vt:lpstr>OUTS指令</vt:lpstr>
      <vt:lpstr>本章内容</vt:lpstr>
      <vt:lpstr>其他数据传送指令</vt:lpstr>
      <vt:lpstr>XCHG指令</vt:lpstr>
      <vt:lpstr>XCHG指令的格式举例</vt:lpstr>
      <vt:lpstr>LAHF和SAHF指令</vt:lpstr>
      <vt:lpstr>XLAT指令</vt:lpstr>
      <vt:lpstr>XLAT指令</vt:lpstr>
      <vt:lpstr>XLAT指令</vt:lpstr>
      <vt:lpstr>IN和OUT指令</vt:lpstr>
      <vt:lpstr>IN和OUT指令</vt:lpstr>
      <vt:lpstr>IN和OUT指令</vt:lpstr>
      <vt:lpstr>IN和OUT指令</vt:lpstr>
      <vt:lpstr>MOVSX和MOVZX指令</vt:lpstr>
      <vt:lpstr>MOVSX和MOVZX指令</vt:lpstr>
      <vt:lpstr>BSWAP指令</vt:lpstr>
      <vt:lpstr>CMOV指令</vt:lpstr>
      <vt:lpstr>CMOV指令</vt:lpstr>
      <vt:lpstr>本章内容</vt:lpstr>
      <vt:lpstr>段超越前缀</vt:lpstr>
      <vt:lpstr>段超越前缀</vt:lpstr>
      <vt:lpstr>段超越前缀的例子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admin</cp:lastModifiedBy>
  <cp:revision>1888</cp:revision>
  <dcterms:created xsi:type="dcterms:W3CDTF">2002-09-19T14:32:54Z</dcterms:created>
  <dcterms:modified xsi:type="dcterms:W3CDTF">2020-09-16T00:52:31Z</dcterms:modified>
</cp:coreProperties>
</file>