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2"/>
  </p:notesMasterIdLst>
  <p:handoutMasterIdLst>
    <p:handoutMasterId r:id="rId113"/>
  </p:handoutMasterIdLst>
  <p:sldIdLst>
    <p:sldId id="504" r:id="rId2"/>
    <p:sldId id="544" r:id="rId3"/>
    <p:sldId id="619" r:id="rId4"/>
    <p:sldId id="620" r:id="rId5"/>
    <p:sldId id="621" r:id="rId6"/>
    <p:sldId id="622" r:id="rId7"/>
    <p:sldId id="623" r:id="rId8"/>
    <p:sldId id="624" r:id="rId9"/>
    <p:sldId id="625" r:id="rId10"/>
    <p:sldId id="626" r:id="rId11"/>
    <p:sldId id="627" r:id="rId12"/>
    <p:sldId id="628" r:id="rId13"/>
    <p:sldId id="629" r:id="rId14"/>
    <p:sldId id="740" r:id="rId15"/>
    <p:sldId id="630" r:id="rId16"/>
    <p:sldId id="747" r:id="rId17"/>
    <p:sldId id="790" r:id="rId18"/>
    <p:sldId id="792" r:id="rId19"/>
    <p:sldId id="793" r:id="rId20"/>
    <p:sldId id="794" r:id="rId21"/>
    <p:sldId id="795" r:id="rId22"/>
    <p:sldId id="796" r:id="rId23"/>
    <p:sldId id="860" r:id="rId24"/>
    <p:sldId id="748" r:id="rId25"/>
    <p:sldId id="749" r:id="rId26"/>
    <p:sldId id="751" r:id="rId27"/>
    <p:sldId id="752" r:id="rId28"/>
    <p:sldId id="753" r:id="rId29"/>
    <p:sldId id="797" r:id="rId30"/>
    <p:sldId id="798" r:id="rId31"/>
    <p:sldId id="799" r:id="rId32"/>
    <p:sldId id="742" r:id="rId33"/>
    <p:sldId id="755" r:id="rId34"/>
    <p:sldId id="756" r:id="rId35"/>
    <p:sldId id="758" r:id="rId36"/>
    <p:sldId id="802" r:id="rId37"/>
    <p:sldId id="803" r:id="rId38"/>
    <p:sldId id="804" r:id="rId39"/>
    <p:sldId id="805" r:id="rId40"/>
    <p:sldId id="806" r:id="rId41"/>
    <p:sldId id="807" r:id="rId42"/>
    <p:sldId id="808" r:id="rId43"/>
    <p:sldId id="809" r:id="rId44"/>
    <p:sldId id="810" r:id="rId45"/>
    <p:sldId id="811" r:id="rId46"/>
    <p:sldId id="812" r:id="rId47"/>
    <p:sldId id="813" r:id="rId48"/>
    <p:sldId id="814" r:id="rId49"/>
    <p:sldId id="815" r:id="rId50"/>
    <p:sldId id="816" r:id="rId51"/>
    <p:sldId id="817" r:id="rId52"/>
    <p:sldId id="818" r:id="rId53"/>
    <p:sldId id="800" r:id="rId54"/>
    <p:sldId id="801" r:id="rId55"/>
    <p:sldId id="822" r:id="rId56"/>
    <p:sldId id="823" r:id="rId57"/>
    <p:sldId id="824" r:id="rId58"/>
    <p:sldId id="825" r:id="rId59"/>
    <p:sldId id="826" r:id="rId60"/>
    <p:sldId id="827" r:id="rId61"/>
    <p:sldId id="828" r:id="rId62"/>
    <p:sldId id="819" r:id="rId63"/>
    <p:sldId id="820" r:id="rId64"/>
    <p:sldId id="821" r:id="rId65"/>
    <p:sldId id="743" r:id="rId66"/>
    <p:sldId id="760" r:id="rId67"/>
    <p:sldId id="770" r:id="rId68"/>
    <p:sldId id="771" r:id="rId69"/>
    <p:sldId id="772" r:id="rId70"/>
    <p:sldId id="773" r:id="rId71"/>
    <p:sldId id="774" r:id="rId72"/>
    <p:sldId id="789" r:id="rId73"/>
    <p:sldId id="775" r:id="rId74"/>
    <p:sldId id="776" r:id="rId75"/>
    <p:sldId id="777" r:id="rId76"/>
    <p:sldId id="778" r:id="rId77"/>
    <p:sldId id="779" r:id="rId78"/>
    <p:sldId id="780" r:id="rId79"/>
    <p:sldId id="781" r:id="rId80"/>
    <p:sldId id="782" r:id="rId81"/>
    <p:sldId id="783" r:id="rId82"/>
    <p:sldId id="784" r:id="rId83"/>
    <p:sldId id="785" r:id="rId84"/>
    <p:sldId id="786" r:id="rId85"/>
    <p:sldId id="787" r:id="rId86"/>
    <p:sldId id="788" r:id="rId87"/>
    <p:sldId id="844" r:id="rId88"/>
    <p:sldId id="845" r:id="rId89"/>
    <p:sldId id="846" r:id="rId90"/>
    <p:sldId id="847" r:id="rId91"/>
    <p:sldId id="848" r:id="rId92"/>
    <p:sldId id="849" r:id="rId93"/>
    <p:sldId id="850" r:id="rId94"/>
    <p:sldId id="851" r:id="rId95"/>
    <p:sldId id="852" r:id="rId96"/>
    <p:sldId id="853" r:id="rId97"/>
    <p:sldId id="854" r:id="rId98"/>
    <p:sldId id="855" r:id="rId99"/>
    <p:sldId id="856" r:id="rId100"/>
    <p:sldId id="857" r:id="rId101"/>
    <p:sldId id="858" r:id="rId102"/>
    <p:sldId id="859" r:id="rId103"/>
    <p:sldId id="745" r:id="rId104"/>
    <p:sldId id="763" r:id="rId105"/>
    <p:sldId id="768" r:id="rId106"/>
    <p:sldId id="764" r:id="rId107"/>
    <p:sldId id="765" r:id="rId108"/>
    <p:sldId id="766" r:id="rId109"/>
    <p:sldId id="595" r:id="rId110"/>
    <p:sldId id="596" r:id="rId11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006600"/>
    <a:srgbClr val="008000"/>
    <a:srgbClr val="0000CC"/>
    <a:srgbClr val="663300"/>
    <a:srgbClr val="CC0000"/>
    <a:srgbClr val="33CC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7" autoAdjust="0"/>
    <p:restoredTop sz="85308" autoAdjust="0"/>
  </p:normalViewPr>
  <p:slideViewPr>
    <p:cSldViewPr>
      <p:cViewPr varScale="1">
        <p:scale>
          <a:sx n="92" d="100"/>
          <a:sy n="92" d="100"/>
        </p:scale>
        <p:origin x="19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notesViewPr>
    <p:cSldViewPr>
      <p:cViewPr varScale="1">
        <p:scale>
          <a:sx n="45" d="100"/>
          <a:sy n="45" d="100"/>
        </p:scale>
        <p:origin x="-2837" y="-8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225F994-D4D1-45FE-9926-1B3DC7FFA706}" type="slidenum">
              <a:rPr lang="en-US" altLang="zh-CN"/>
              <a:pPr>
                <a:defRPr/>
              </a:pPr>
              <a:t>‹#›</a:t>
            </a:fld>
            <a:endParaRPr lang="en-US" altLang="zh-CN"/>
          </a:p>
        </p:txBody>
      </p:sp>
    </p:spTree>
    <p:extLst>
      <p:ext uri="{BB962C8B-B14F-4D97-AF65-F5344CB8AC3E}">
        <p14:creationId xmlns:p14="http://schemas.microsoft.com/office/powerpoint/2010/main" val="321229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CD52058A-93BF-4AE7-9249-08C43FDCDDFD}" type="slidenum">
              <a:rPr lang="en-US" altLang="zh-CN"/>
              <a:pPr>
                <a:defRPr/>
              </a:pPr>
              <a:t>‹#›</a:t>
            </a:fld>
            <a:endParaRPr lang="en-US" altLang="zh-CN"/>
          </a:p>
        </p:txBody>
      </p:sp>
    </p:spTree>
    <p:extLst>
      <p:ext uri="{BB962C8B-B14F-4D97-AF65-F5344CB8AC3E}">
        <p14:creationId xmlns:p14="http://schemas.microsoft.com/office/powerpoint/2010/main" val="230994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A59035D-1A9B-4BED-AD9D-4FB4755CD860}" type="slidenum">
              <a:rPr lang="en-US" altLang="zh-CN" sz="1300" b="0"/>
              <a:pPr eaLnBrk="1" hangingPunct="1"/>
              <a:t>6</a:t>
            </a:fld>
            <a:endParaRPr lang="en-US" altLang="zh-CN"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Arial" panose="020B0604020202020204" pitchFamily="34" charset="0"/>
              <a:buChar char="•"/>
            </a:pPr>
            <a:r>
              <a:rPr lang="en-US" altLang="zh-CN" b="0" dirty="0" smtClean="0"/>
              <a:t>MASM </a:t>
            </a:r>
            <a:r>
              <a:rPr lang="zh-CN" altLang="en-US" b="0" dirty="0" smtClean="0"/>
              <a:t>是 </a:t>
            </a:r>
            <a:r>
              <a:rPr lang="en-US" altLang="zh-CN" b="0" dirty="0" smtClean="0"/>
              <a:t>Microsoft Macro Assembler </a:t>
            </a:r>
            <a:r>
              <a:rPr lang="zh-CN" altLang="en-US" b="0" dirty="0" smtClean="0"/>
              <a:t>的缩写， </a:t>
            </a:r>
          </a:p>
        </p:txBody>
      </p:sp>
    </p:spTree>
    <p:extLst>
      <p:ext uri="{BB962C8B-B14F-4D97-AF65-F5344CB8AC3E}">
        <p14:creationId xmlns:p14="http://schemas.microsoft.com/office/powerpoint/2010/main" val="358104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B73D38A-919F-4EE2-8C61-EDEE18EA3B86}" type="slidenum">
              <a:rPr lang="en-US" altLang="zh-CN" sz="1300" b="0"/>
              <a:pPr eaLnBrk="1" hangingPunct="1"/>
              <a:t>33</a:t>
            </a:fld>
            <a:endParaRPr lang="en-US" altLang="zh-CN" sz="13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dirty="0" smtClean="0"/>
              <a:t>VAR1	DB  "'" </a:t>
            </a:r>
          </a:p>
          <a:p>
            <a:pPr eaLnBrk="1" hangingPunct="1">
              <a:buFontTx/>
              <a:buChar char="•"/>
            </a:pPr>
            <a:r>
              <a:rPr lang="en-US" altLang="zh-CN" b="1" dirty="0" smtClean="0"/>
              <a:t>VAR2	DB  ‘“‘</a:t>
            </a:r>
          </a:p>
        </p:txBody>
      </p:sp>
    </p:spTree>
    <p:extLst>
      <p:ext uri="{BB962C8B-B14F-4D97-AF65-F5344CB8AC3E}">
        <p14:creationId xmlns:p14="http://schemas.microsoft.com/office/powerpoint/2010/main" val="227746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0C03AC6-382E-49C0-BB00-EEE1B49F7931}" type="slidenum">
              <a:rPr lang="en-US" altLang="zh-CN" sz="1300" b="0"/>
              <a:pPr eaLnBrk="1" hangingPunct="1"/>
              <a:t>34</a:t>
            </a:fld>
            <a:endParaRPr lang="en-US" altLang="zh-CN" sz="13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汇编语言：变量无具体类型。注意，高级语言中变量是具有类型的，比如整型、字符型等等。</a:t>
            </a:r>
          </a:p>
          <a:p>
            <a:pPr eaLnBrk="1" hangingPunct="1">
              <a:buFontTx/>
              <a:buChar char="•"/>
            </a:pPr>
            <a:r>
              <a:rPr lang="en-US" altLang="zh-CN" smtClean="0"/>
              <a:t>DW ‘ABCD’</a:t>
            </a:r>
            <a:r>
              <a:rPr lang="zh-CN" altLang="en-US" smtClean="0"/>
              <a:t>：不合法！</a:t>
            </a:r>
          </a:p>
        </p:txBody>
      </p:sp>
    </p:spTree>
    <p:extLst>
      <p:ext uri="{BB962C8B-B14F-4D97-AF65-F5344CB8AC3E}">
        <p14:creationId xmlns:p14="http://schemas.microsoft.com/office/powerpoint/2010/main" val="204389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ED0BAE8-F66D-46DF-9919-06BB06B7F248}" type="slidenum">
              <a:rPr lang="en-US" altLang="zh-CN" sz="1300" b="0"/>
              <a:pPr eaLnBrk="1" hangingPunct="1"/>
              <a:t>39</a:t>
            </a:fld>
            <a:endParaRPr lang="en-US" altLang="zh-CN" sz="13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zh-CN" altLang="zh-CN" smtClean="0"/>
          </a:p>
        </p:txBody>
      </p:sp>
    </p:spTree>
    <p:extLst>
      <p:ext uri="{BB962C8B-B14F-4D97-AF65-F5344CB8AC3E}">
        <p14:creationId xmlns:p14="http://schemas.microsoft.com/office/powerpoint/2010/main" val="291941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ECABEA-9760-4C9F-94A6-853E59D01DE0}" type="slidenum">
              <a:rPr lang="en-US" altLang="zh-CN" sz="1300" b="0"/>
              <a:pPr eaLnBrk="1" hangingPunct="1"/>
              <a:t>48</a:t>
            </a:fld>
            <a:endParaRPr lang="en-US" altLang="zh-CN" sz="1300" b="0"/>
          </a:p>
        </p:txBody>
      </p:sp>
    </p:spTree>
    <p:extLst>
      <p:ext uri="{BB962C8B-B14F-4D97-AF65-F5344CB8AC3E}">
        <p14:creationId xmlns:p14="http://schemas.microsoft.com/office/powerpoint/2010/main" val="216315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84DE3C7-2408-4066-ACE4-069F95CCDB94}" type="slidenum">
              <a:rPr lang="en-US" altLang="zh-CN" sz="1300" b="0"/>
              <a:pPr eaLnBrk="1" hangingPunct="1"/>
              <a:t>49</a:t>
            </a:fld>
            <a:endParaRPr lang="en-US" altLang="zh-CN" sz="1300" b="0"/>
          </a:p>
        </p:txBody>
      </p:sp>
    </p:spTree>
    <p:extLst>
      <p:ext uri="{BB962C8B-B14F-4D97-AF65-F5344CB8AC3E}">
        <p14:creationId xmlns:p14="http://schemas.microsoft.com/office/powerpoint/2010/main" val="417381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2F3DD3B8-F542-4210-85F3-9838EE1A966C}" type="slidenum">
              <a:rPr lang="en-US" altLang="zh-CN" sz="1300" b="0"/>
              <a:pPr eaLnBrk="1" hangingPunct="1"/>
              <a:t>51</a:t>
            </a:fld>
            <a:endParaRPr lang="en-US" altLang="zh-CN" sz="1300"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zh-CN" altLang="en-US" sz="1500"/>
              <a:t>当前地址计数器的值可以用</a:t>
            </a:r>
            <a:r>
              <a:rPr lang="en-US" altLang="zh-CN" sz="1500"/>
              <a:t>$</a:t>
            </a:r>
            <a:r>
              <a:rPr lang="zh-CN" altLang="en-US" sz="1500"/>
              <a:t>来表示。</a:t>
            </a:r>
          </a:p>
          <a:p>
            <a:pPr algn="just" eaLnBrk="1" hangingPunct="1">
              <a:buFontTx/>
              <a:buChar char="•"/>
            </a:pPr>
            <a:r>
              <a:rPr kumimoji="1" lang="en-US" altLang="zh-CN" smtClean="0">
                <a:solidFill>
                  <a:srgbClr val="0000FF"/>
                </a:solidFill>
              </a:rPr>
              <a:t>COUNT   EQU $-BUFFER</a:t>
            </a:r>
            <a:r>
              <a:rPr kumimoji="1" lang="zh-CN" altLang="en-US" smtClean="0">
                <a:solidFill>
                  <a:srgbClr val="0000FF"/>
                </a:solidFill>
              </a:rPr>
              <a:t>：此时</a:t>
            </a:r>
            <a:r>
              <a:rPr kumimoji="1" lang="en-US" altLang="zh-CN" smtClean="0">
                <a:solidFill>
                  <a:srgbClr val="0000FF"/>
                </a:solidFill>
              </a:rPr>
              <a:t>BUFFER</a:t>
            </a:r>
            <a:r>
              <a:rPr kumimoji="1" lang="zh-CN" altLang="en-US" smtClean="0">
                <a:solidFill>
                  <a:srgbClr val="0000FF"/>
                </a:solidFill>
              </a:rPr>
              <a:t>是地址。可以通过</a:t>
            </a:r>
            <a:r>
              <a:rPr kumimoji="1" lang="en-US" altLang="zh-CN" b="1" smtClean="0">
                <a:solidFill>
                  <a:srgbClr val="0000FF"/>
                </a:solidFill>
              </a:rPr>
              <a:t>.lst</a:t>
            </a:r>
            <a:r>
              <a:rPr kumimoji="1" lang="zh-CN" altLang="en-US" b="1" smtClean="0">
                <a:solidFill>
                  <a:srgbClr val="0000FF"/>
                </a:solidFill>
              </a:rPr>
              <a:t>文件</a:t>
            </a:r>
            <a:r>
              <a:rPr kumimoji="1" lang="zh-CN" altLang="en-US" smtClean="0">
                <a:solidFill>
                  <a:srgbClr val="0000FF"/>
                </a:solidFill>
              </a:rPr>
              <a:t>查看。注意，是在编译时处理“</a:t>
            </a:r>
            <a:r>
              <a:rPr kumimoji="1" lang="en-US" altLang="zh-CN" smtClean="0">
                <a:solidFill>
                  <a:srgbClr val="0000FF"/>
                </a:solidFill>
              </a:rPr>
              <a:t>COUNT   EQU $-BUFFER”</a:t>
            </a:r>
            <a:r>
              <a:rPr kumimoji="1" lang="zh-CN" altLang="en-US" smtClean="0">
                <a:solidFill>
                  <a:srgbClr val="0000FF"/>
                </a:solidFill>
              </a:rPr>
              <a:t>。</a:t>
            </a:r>
          </a:p>
        </p:txBody>
      </p:sp>
    </p:spTree>
    <p:extLst>
      <p:ext uri="{BB962C8B-B14F-4D97-AF65-F5344CB8AC3E}">
        <p14:creationId xmlns:p14="http://schemas.microsoft.com/office/powerpoint/2010/main" val="95531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53</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373061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54</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1858249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E1C8E4F2-5B4D-48E3-B45F-B7E1431EEB9A}" type="slidenum">
              <a:rPr lang="en-US" altLang="zh-CN" sz="1300" b="0"/>
              <a:pPr eaLnBrk="1" hangingPunct="1"/>
              <a:t>62</a:t>
            </a:fld>
            <a:endParaRPr lang="en-US" altLang="zh-CN" sz="13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标号的偏移地址：对于</a:t>
            </a:r>
            <a:r>
              <a:rPr lang="en-US" altLang="zh-CN" smtClean="0"/>
              <a:t>32</a:t>
            </a:r>
            <a:r>
              <a:rPr lang="zh-CN" altLang="en-US" smtClean="0"/>
              <a:t>位段则是</a:t>
            </a:r>
            <a:r>
              <a:rPr lang="en-US" altLang="zh-CN" smtClean="0"/>
              <a:t>32</a:t>
            </a:r>
            <a:r>
              <a:rPr lang="zh-CN" altLang="en-US" smtClean="0"/>
              <a:t>位无符号数。</a:t>
            </a:r>
          </a:p>
        </p:txBody>
      </p:sp>
    </p:spTree>
    <p:extLst>
      <p:ext uri="{BB962C8B-B14F-4D97-AF65-F5344CB8AC3E}">
        <p14:creationId xmlns:p14="http://schemas.microsoft.com/office/powerpoint/2010/main" val="92532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9F4F5D2-4F3E-4385-B23C-70861F452936}" type="slidenum">
              <a:rPr lang="en-US" altLang="zh-CN" sz="1300" b="0"/>
              <a:pPr eaLnBrk="1" hangingPunct="1"/>
              <a:t>64</a:t>
            </a:fld>
            <a:endParaRPr lang="en-US" altLang="zh-CN" sz="13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en-US" altLang="zh-CN" b="1" dirty="0" smtClean="0"/>
              <a:t>MOV AX, DATA</a:t>
            </a:r>
            <a:r>
              <a:rPr lang="zh-CN" altLang="en-US" b="1" dirty="0" smtClean="0"/>
              <a:t>，立即寻址：经过编译和连接后，</a:t>
            </a:r>
            <a:r>
              <a:rPr lang="en-US" altLang="zh-CN" b="1" dirty="0" smtClean="0"/>
              <a:t>DATA</a:t>
            </a:r>
            <a:r>
              <a:rPr lang="zh-CN" altLang="en-US" b="1" dirty="0" smtClean="0"/>
              <a:t>会被具体的地址代替。</a:t>
            </a:r>
            <a:r>
              <a:rPr lang="en-US" altLang="zh-CN" b="1" dirty="0" smtClean="0"/>
              <a:t>OFFSET ARRAY</a:t>
            </a:r>
            <a:r>
              <a:rPr lang="zh-CN" altLang="en-US" b="1" dirty="0" smtClean="0"/>
              <a:t>也会被具体的地址代替 ，因此</a:t>
            </a:r>
            <a:r>
              <a:rPr lang="en-US" altLang="zh-CN" b="1" dirty="0" smtClean="0"/>
              <a:t>MOV SI</a:t>
            </a:r>
            <a:r>
              <a:rPr lang="zh-CN" altLang="en-US" b="1" dirty="0" smtClean="0"/>
              <a:t>， </a:t>
            </a:r>
            <a:r>
              <a:rPr lang="en-US" altLang="zh-CN" b="1" dirty="0" smtClean="0"/>
              <a:t>OFFSET ARRAY</a:t>
            </a:r>
            <a:r>
              <a:rPr lang="zh-CN" altLang="en-US" b="1" dirty="0" smtClean="0"/>
              <a:t>也是立即寻址。</a:t>
            </a:r>
            <a:r>
              <a:rPr lang="en-US" altLang="zh-CN" b="1" dirty="0" smtClean="0"/>
              <a:t>OFFSET ARRAY</a:t>
            </a:r>
            <a:r>
              <a:rPr lang="zh-CN" altLang="en-US" b="1" dirty="0" smtClean="0"/>
              <a:t>是一条伪指令，在编译和连接时被赋予一个值，可看成是一个立即数。</a:t>
            </a:r>
          </a:p>
          <a:p>
            <a:pPr marL="247620" indent="-247620" eaLnBrk="1" hangingPunct="1">
              <a:buFontTx/>
              <a:buChar char="•"/>
            </a:pPr>
            <a:r>
              <a:rPr lang="en-US" altLang="zh-CN" b="1" dirty="0" smtClean="0"/>
              <a:t>JMP DONE</a:t>
            </a:r>
            <a:r>
              <a:rPr lang="zh-CN" altLang="en-US" b="1" dirty="0" smtClean="0"/>
              <a:t>：</a:t>
            </a:r>
            <a:r>
              <a:rPr lang="en-US" altLang="zh-CN" b="1" dirty="0" smtClean="0"/>
              <a:t>DONE</a:t>
            </a:r>
            <a:r>
              <a:rPr lang="zh-CN" altLang="en-US" b="1" dirty="0" smtClean="0"/>
              <a:t>是</a:t>
            </a:r>
            <a:r>
              <a:rPr lang="zh-CN" altLang="en-US" b="1" dirty="0" smtClean="0">
                <a:solidFill>
                  <a:srgbClr val="008000"/>
                </a:solidFill>
              </a:rPr>
              <a:t>标号，直接寻址方式，不是间接寻址方式。</a:t>
            </a:r>
            <a:endParaRPr lang="zh-CN" altLang="en-US" b="1" dirty="0" smtClean="0"/>
          </a:p>
          <a:p>
            <a:pPr marL="247620" indent="-247620" eaLnBrk="1" hangingPunct="1">
              <a:buFontTx/>
              <a:buChar char="•"/>
            </a:pPr>
            <a:r>
              <a:rPr lang="zh-CN" altLang="en-US" b="1" dirty="0" smtClean="0"/>
              <a:t>提示：可以通过</a:t>
            </a:r>
            <a:r>
              <a:rPr lang="en-US" altLang="zh-CN" b="1" dirty="0" smtClean="0"/>
              <a:t>DEBUG</a:t>
            </a:r>
            <a:r>
              <a:rPr lang="zh-CN" altLang="en-US" b="1" dirty="0" smtClean="0"/>
              <a:t>查看。</a:t>
            </a:r>
          </a:p>
        </p:txBody>
      </p:sp>
    </p:spTree>
    <p:extLst>
      <p:ext uri="{BB962C8B-B14F-4D97-AF65-F5344CB8AC3E}">
        <p14:creationId xmlns:p14="http://schemas.microsoft.com/office/powerpoint/2010/main" val="310396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549F3764-6F52-41C5-B10E-F3F660583FF3}" type="slidenum">
              <a:rPr lang="en-US" altLang="zh-CN" sz="1300" b="0"/>
              <a:pPr eaLnBrk="1" hangingPunct="1"/>
              <a:t>7</a:t>
            </a:fld>
            <a:endParaRPr lang="en-US" altLang="zh-CN" sz="1300" b="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交叉引用</a:t>
            </a:r>
            <a:r>
              <a:rPr lang="en-US" altLang="zh-CN" dirty="0" smtClean="0"/>
              <a:t>.CRF</a:t>
            </a:r>
            <a:r>
              <a:rPr lang="zh-CN" altLang="en-US" dirty="0" smtClean="0"/>
              <a:t>文件给出了源程序中定义的符号引用情况，按字母顺序排列。</a:t>
            </a:r>
            <a:r>
              <a:rPr lang="en-US" altLang="zh-CN" dirty="0" smtClean="0"/>
              <a:t>.CRF</a:t>
            </a:r>
            <a:r>
              <a:rPr lang="zh-CN" altLang="en-US" dirty="0" smtClean="0"/>
              <a:t>文件不可显示，须用</a:t>
            </a:r>
            <a:r>
              <a:rPr lang="en-US" altLang="zh-CN" dirty="0" smtClean="0"/>
              <a:t>CREF.EXE</a:t>
            </a:r>
            <a:r>
              <a:rPr lang="zh-CN" altLang="en-US" dirty="0" smtClean="0"/>
              <a:t>系统程序将</a:t>
            </a:r>
            <a:r>
              <a:rPr lang="en-US" altLang="zh-CN" dirty="0" smtClean="0"/>
              <a:t>.CRF</a:t>
            </a:r>
            <a:r>
              <a:rPr lang="zh-CN" altLang="en-US" dirty="0" smtClean="0"/>
              <a:t>文件转换成为</a:t>
            </a:r>
            <a:r>
              <a:rPr lang="en-US" altLang="zh-CN" dirty="0" smtClean="0"/>
              <a:t>.REF</a:t>
            </a:r>
            <a:r>
              <a:rPr lang="zh-CN" altLang="en-US" dirty="0" smtClean="0"/>
              <a:t>文件后方可显示输出。 </a:t>
            </a:r>
          </a:p>
          <a:p>
            <a:pPr marL="171450" indent="-171450" eaLnBrk="1" hangingPunct="1">
              <a:buFont typeface="Arial" pitchFamily="34" charset="0"/>
              <a:buChar char="•"/>
            </a:pPr>
            <a:r>
              <a:rPr lang="en-US" altLang="zh-CN" dirty="0" smtClean="0"/>
              <a:t>.SBR</a:t>
            </a:r>
            <a:r>
              <a:rPr lang="zh-CN" altLang="en-US" dirty="0" smtClean="0"/>
              <a:t>文件：编译器为每个</a:t>
            </a:r>
            <a:r>
              <a:rPr lang="en-US" altLang="zh-CN" dirty="0" smtClean="0"/>
              <a:t>OBJ</a:t>
            </a:r>
            <a:r>
              <a:rPr lang="zh-CN" altLang="en-US" dirty="0" smtClean="0"/>
              <a:t>文件生成的原始浏览信息文件，浏览信息维护工具（</a:t>
            </a:r>
            <a:r>
              <a:rPr lang="en-US" altLang="zh-CN" dirty="0" smtClean="0"/>
              <a:t>BSCMAKE</a:t>
            </a:r>
            <a:r>
              <a:rPr lang="zh-CN" altLang="en-US" dirty="0" smtClean="0"/>
              <a:t>）将利用</a:t>
            </a:r>
            <a:r>
              <a:rPr lang="en-US" altLang="zh-CN" dirty="0" smtClean="0"/>
              <a:t>SBR</a:t>
            </a:r>
            <a:r>
              <a:rPr lang="zh-CN" altLang="en-US" dirty="0" smtClean="0"/>
              <a:t>文件来生成</a:t>
            </a:r>
            <a:r>
              <a:rPr lang="en-US" altLang="zh-CN" dirty="0" smtClean="0"/>
              <a:t>BSC</a:t>
            </a:r>
            <a:r>
              <a:rPr lang="zh-CN" altLang="en-US" dirty="0" smtClean="0"/>
              <a:t>文件。 </a:t>
            </a:r>
          </a:p>
        </p:txBody>
      </p:sp>
    </p:spTree>
    <p:extLst>
      <p:ext uri="{BB962C8B-B14F-4D97-AF65-F5344CB8AC3E}">
        <p14:creationId xmlns:p14="http://schemas.microsoft.com/office/powerpoint/2010/main" val="95688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69</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70</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E2EA039-C08E-4F13-8809-A57CDCFF55C2}" type="slidenum">
              <a:rPr lang="en-US" altLang="zh-CN" sz="1300" b="0"/>
              <a:pPr eaLnBrk="1" hangingPunct="1"/>
              <a:t>73</a:t>
            </a:fld>
            <a:endParaRPr lang="en-US" altLang="zh-CN" sz="13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注意：程序员的逻辑段模型与内存管理的物理段模型的区别！逻辑段大小自定义，物理段按</a:t>
            </a:r>
            <a:r>
              <a:rPr lang="en-US" altLang="zh-CN" smtClean="0"/>
              <a:t>64K</a:t>
            </a:r>
            <a:r>
              <a:rPr lang="zh-CN" altLang="en-US" smtClean="0"/>
              <a:t>固定分配。</a:t>
            </a:r>
          </a:p>
        </p:txBody>
      </p:sp>
    </p:spTree>
    <p:extLst>
      <p:ext uri="{BB962C8B-B14F-4D97-AF65-F5344CB8AC3E}">
        <p14:creationId xmlns:p14="http://schemas.microsoft.com/office/powerpoint/2010/main" val="273335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756E3C-29A1-46F4-AB8F-22F632455299}" type="slidenum">
              <a:rPr lang="en-US" altLang="zh-CN" sz="1300" b="0"/>
              <a:pPr eaLnBrk="1" hangingPunct="1"/>
              <a:t>77</a:t>
            </a:fld>
            <a:endParaRPr lang="en-US" altLang="zh-CN" sz="13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DATA</a:t>
            </a:r>
            <a:r>
              <a:rPr lang="zh-CN" altLang="en-US" b="1" smtClean="0"/>
              <a:t>段的长度为</a:t>
            </a:r>
            <a:r>
              <a:rPr lang="en-US" altLang="zh-CN" b="1" smtClean="0"/>
              <a:t>6</a:t>
            </a:r>
            <a:r>
              <a:rPr lang="zh-CN" altLang="en-US" b="1" smtClean="0"/>
              <a:t>个字节；</a:t>
            </a:r>
            <a:r>
              <a:rPr lang="en-US" altLang="zh-CN" b="1" smtClean="0"/>
              <a:t>BUF0</a:t>
            </a:r>
            <a:r>
              <a:rPr lang="zh-CN" altLang="en-US" b="1" smtClean="0"/>
              <a:t>的偏移地址为</a:t>
            </a:r>
            <a:r>
              <a:rPr lang="en-US" altLang="zh-CN" b="1" smtClean="0"/>
              <a:t>0002H</a:t>
            </a:r>
            <a:r>
              <a:rPr lang="zh-CN" altLang="en-US" b="1" smtClean="0"/>
              <a:t>。可以通过观察</a:t>
            </a:r>
            <a:r>
              <a:rPr lang="en-US" altLang="zh-CN" b="1" smtClean="0"/>
              <a:t>.LST</a:t>
            </a:r>
            <a:r>
              <a:rPr lang="zh-CN" altLang="en-US" b="1" smtClean="0"/>
              <a:t>文件和</a:t>
            </a:r>
            <a:r>
              <a:rPr lang="en-US" altLang="zh-CN" b="1" smtClean="0"/>
              <a:t>.MAP</a:t>
            </a:r>
            <a:r>
              <a:rPr lang="zh-CN" altLang="en-US" b="1" smtClean="0"/>
              <a:t>文件来得到这些信息。</a:t>
            </a:r>
          </a:p>
        </p:txBody>
      </p:sp>
    </p:spTree>
    <p:extLst>
      <p:ext uri="{BB962C8B-B14F-4D97-AF65-F5344CB8AC3E}">
        <p14:creationId xmlns:p14="http://schemas.microsoft.com/office/powerpoint/2010/main" val="182170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9CF84CD2-83F1-43AE-9792-1F202A663435}" type="slidenum">
              <a:rPr lang="en-US" altLang="zh-CN" sz="1300" b="0"/>
              <a:pPr eaLnBrk="1" hangingPunct="1"/>
              <a:t>79</a:t>
            </a:fld>
            <a:endParaRPr lang="en-US" altLang="zh-CN" sz="1300"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AREA2      DW  ‘$’</a:t>
            </a:r>
            <a:r>
              <a:rPr lang="zh-CN" altLang="en-US" b="1" smtClean="0"/>
              <a:t>： 分配</a:t>
            </a:r>
            <a:r>
              <a:rPr lang="en-US" altLang="zh-CN" b="1" smtClean="0"/>
              <a:t>2</a:t>
            </a:r>
            <a:r>
              <a:rPr lang="zh-CN" altLang="en-US" b="1" smtClean="0"/>
              <a:t>个字节，但‘</a:t>
            </a:r>
            <a:r>
              <a:rPr lang="en-US" altLang="zh-CN" b="1" smtClean="0"/>
              <a:t>$’</a:t>
            </a:r>
            <a:r>
              <a:rPr lang="zh-CN" altLang="en-US" b="1" smtClean="0"/>
              <a:t>只占低</a:t>
            </a:r>
            <a:r>
              <a:rPr lang="en-US" altLang="zh-CN" b="1" smtClean="0"/>
              <a:t>8</a:t>
            </a:r>
            <a:r>
              <a:rPr lang="zh-CN" altLang="en-US" b="1" smtClean="0"/>
              <a:t>位，高八位为</a:t>
            </a:r>
            <a:r>
              <a:rPr lang="en-US" altLang="zh-CN" b="1" smtClean="0"/>
              <a:t>0</a:t>
            </a:r>
            <a:r>
              <a:rPr lang="zh-CN" altLang="en-US" b="1" smtClean="0"/>
              <a:t>。</a:t>
            </a:r>
          </a:p>
        </p:txBody>
      </p:sp>
    </p:spTree>
    <p:extLst>
      <p:ext uri="{BB962C8B-B14F-4D97-AF65-F5344CB8AC3E}">
        <p14:creationId xmlns:p14="http://schemas.microsoft.com/office/powerpoint/2010/main" val="2200700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071E3B2-F0B5-4DEF-82CA-0EA4E066A7D8}" type="slidenum">
              <a:rPr lang="en-US" altLang="zh-CN" sz="1300" b="0"/>
              <a:pPr eaLnBrk="1" hangingPunct="1"/>
              <a:t>83</a:t>
            </a:fld>
            <a:endParaRPr lang="en-US" altLang="zh-CN" sz="13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文件加载后，</a:t>
            </a:r>
            <a:r>
              <a:rPr kumimoji="1" lang="en-US" altLang="zh-CN" smtClean="0">
                <a:solidFill>
                  <a:srgbClr val="000000"/>
                </a:solidFill>
                <a:latin typeface="宋体" pitchFamily="2" charset="-122"/>
              </a:rPr>
              <a:t>DS</a:t>
            </a:r>
            <a:r>
              <a:rPr kumimoji="1" lang="zh-CN" altLang="en-US" smtClean="0">
                <a:solidFill>
                  <a:srgbClr val="000000"/>
                </a:solidFill>
                <a:latin typeface="宋体" pitchFamily="2" charset="-122"/>
              </a:rPr>
              <a:t>和</a:t>
            </a:r>
            <a:r>
              <a:rPr kumimoji="1" lang="en-US" altLang="zh-CN" smtClean="0">
                <a:solidFill>
                  <a:srgbClr val="000000"/>
                </a:solidFill>
                <a:latin typeface="宋体" pitchFamily="2" charset="-122"/>
              </a:rPr>
              <a:t>ES</a:t>
            </a:r>
            <a:r>
              <a:rPr kumimoji="1" lang="zh-CN" altLang="en-US" smtClean="0">
                <a:solidFill>
                  <a:srgbClr val="000000"/>
                </a:solidFill>
                <a:latin typeface="宋体" pitchFamily="2" charset="-122"/>
              </a:rPr>
              <a:t>自动指向程序段前缀</a:t>
            </a: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 </a:t>
            </a:r>
            <a:r>
              <a:rPr kumimoji="1" lang="zh-CN" altLang="en-US" smtClean="0">
                <a:solidFill>
                  <a:srgbClr val="3333CC"/>
                </a:solidFill>
                <a:latin typeface="宋体" pitchFamily="2" charset="-122"/>
              </a:rPr>
              <a:t>程序段前缀</a:t>
            </a:r>
            <a:r>
              <a:rPr kumimoji="1" lang="en-US" altLang="zh-CN" smtClean="0">
                <a:solidFill>
                  <a:srgbClr val="3333CC"/>
                </a:solidFill>
                <a:latin typeface="宋体" pitchFamily="2" charset="-122"/>
              </a:rPr>
              <a:t>(PSP)—</a:t>
            </a:r>
            <a:r>
              <a:rPr kumimoji="1" lang="zh-CN" altLang="en-US" smtClean="0">
                <a:solidFill>
                  <a:srgbClr val="000000"/>
                </a:solidFill>
                <a:latin typeface="宋体" pitchFamily="2" charset="-122"/>
              </a:rPr>
              <a:t>用户程序与命令行间的接口，占</a:t>
            </a:r>
            <a:r>
              <a:rPr kumimoji="1" lang="en-US" altLang="zh-CN" smtClean="0">
                <a:solidFill>
                  <a:srgbClr val="000000"/>
                </a:solidFill>
                <a:latin typeface="宋体" pitchFamily="2" charset="-122"/>
              </a:rPr>
              <a:t>256</a:t>
            </a:r>
            <a:r>
              <a:rPr kumimoji="1" lang="zh-CN" altLang="en-US" smtClean="0">
                <a:solidFill>
                  <a:srgbClr val="000000"/>
                </a:solidFill>
                <a:latin typeface="宋体" pitchFamily="2" charset="-122"/>
              </a:rPr>
              <a:t>字节</a:t>
            </a:r>
          </a:p>
          <a:p>
            <a:pPr eaLnBrk="1" hangingPunct="1">
              <a:buFontTx/>
              <a:buChar char="•"/>
            </a:pPr>
            <a:endParaRPr kumimoji="1" lang="en-US" altLang="zh-CN" smtClean="0">
              <a:solidFill>
                <a:srgbClr val="000000"/>
              </a:solidFill>
              <a:latin typeface="宋体" pitchFamily="2" charset="-122"/>
            </a:endParaRPr>
          </a:p>
        </p:txBody>
      </p:sp>
    </p:spTree>
    <p:extLst>
      <p:ext uri="{BB962C8B-B14F-4D97-AF65-F5344CB8AC3E}">
        <p14:creationId xmlns:p14="http://schemas.microsoft.com/office/powerpoint/2010/main" val="284457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C196773-F640-4F93-B8C2-5762032EB858}" type="slidenum">
              <a:rPr lang="en-US" altLang="zh-CN" sz="1300" b="0"/>
              <a:pPr eaLnBrk="1" hangingPunct="1"/>
              <a:t>84</a:t>
            </a:fld>
            <a:endParaRPr lang="en-US" altLang="zh-CN" sz="13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kumimoji="1" lang="zh-CN" altLang="en-US" b="1" dirty="0" smtClean="0">
                <a:solidFill>
                  <a:srgbClr val="000000"/>
                </a:solidFill>
              </a:rPr>
              <a:t>在</a:t>
            </a:r>
            <a:r>
              <a:rPr kumimoji="1" lang="en-US" altLang="zh-CN" b="1" dirty="0" smtClean="0">
                <a:solidFill>
                  <a:srgbClr val="000000"/>
                </a:solidFill>
              </a:rPr>
              <a:t>1</a:t>
            </a:r>
            <a:r>
              <a:rPr kumimoji="1" lang="zh-CN" altLang="en-US" b="1" dirty="0" smtClean="0">
                <a:solidFill>
                  <a:srgbClr val="000000"/>
                </a:solidFill>
              </a:rPr>
              <a:t>个模块中，若有多个</a:t>
            </a:r>
            <a:r>
              <a:rPr kumimoji="1" lang="en-US" altLang="zh-CN" b="1" dirty="0" smtClean="0">
                <a:solidFill>
                  <a:srgbClr val="000000"/>
                </a:solidFill>
              </a:rPr>
              <a:t>STACK</a:t>
            </a:r>
            <a:r>
              <a:rPr kumimoji="1" lang="zh-CN" altLang="en-US" b="1" dirty="0" smtClean="0">
                <a:solidFill>
                  <a:srgbClr val="000000"/>
                </a:solidFill>
              </a:rPr>
              <a:t>属性的堆栈段，以最后一次定义为准。</a:t>
            </a:r>
          </a:p>
          <a:p>
            <a:pPr marL="171450" indent="-171450" eaLnBrk="1" hangingPunct="1">
              <a:buFont typeface="Arial" pitchFamily="34" charset="0"/>
              <a:buChar char="•"/>
            </a:pPr>
            <a:r>
              <a:rPr kumimoji="1" lang="zh-CN" altLang="en-US" b="1" dirty="0" smtClean="0">
                <a:solidFill>
                  <a:srgbClr val="000000"/>
                </a:solidFill>
              </a:rPr>
              <a:t>在多个模块中，若有多个</a:t>
            </a:r>
            <a:r>
              <a:rPr kumimoji="1" lang="en-US" altLang="zh-CN" b="1" dirty="0" smtClean="0">
                <a:solidFill>
                  <a:srgbClr val="000000"/>
                </a:solidFill>
              </a:rPr>
              <a:t>STACK</a:t>
            </a:r>
            <a:r>
              <a:rPr kumimoji="1" lang="zh-CN" altLang="en-US" b="1" dirty="0" smtClean="0">
                <a:solidFill>
                  <a:srgbClr val="000000"/>
                </a:solidFill>
              </a:rPr>
              <a:t>属性的堆栈段，</a:t>
            </a:r>
            <a:r>
              <a:rPr lang="zh-CN" altLang="en-US" sz="1500" b="1" dirty="0"/>
              <a:t>采用“覆盖”方式，容量按最大者。</a:t>
            </a:r>
          </a:p>
        </p:txBody>
      </p:sp>
    </p:spTree>
    <p:extLst>
      <p:ext uri="{BB962C8B-B14F-4D97-AF65-F5344CB8AC3E}">
        <p14:creationId xmlns:p14="http://schemas.microsoft.com/office/powerpoint/2010/main" val="70748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a:buFontTx/>
              <a:buChar char="•"/>
            </a:pPr>
            <a:r>
              <a:rPr lang="zh-CN" altLang="en-US" smtClean="0"/>
              <a:t>凡是遇到给</a:t>
            </a:r>
            <a:r>
              <a:rPr lang="en-US" altLang="zh-CN" smtClean="0"/>
              <a:t>SS</a:t>
            </a:r>
            <a:r>
              <a:rPr lang="zh-CN" altLang="en-US" smtClean="0"/>
              <a:t>寄存器赋值的传送指令时，系统会自动禁止外部中断，等到本条指令和下条指令执行之后，又自动恢复对</a:t>
            </a:r>
            <a:r>
              <a:rPr lang="en-US" altLang="zh-CN" smtClean="0"/>
              <a:t>SS</a:t>
            </a:r>
            <a:r>
              <a:rPr lang="zh-CN" altLang="en-US" smtClean="0"/>
              <a:t>寄存器赋值前的中断开发情况。这样做是为了运行程序员连续用两条指令分别对</a:t>
            </a:r>
            <a:r>
              <a:rPr lang="en-US" altLang="zh-CN" smtClean="0"/>
              <a:t>SS</a:t>
            </a:r>
            <a:r>
              <a:rPr lang="zh-CN" altLang="en-US" smtClean="0"/>
              <a:t>和</a:t>
            </a:r>
            <a:r>
              <a:rPr lang="en-US" altLang="zh-CN" smtClean="0"/>
              <a:t>SP</a:t>
            </a:r>
            <a:r>
              <a:rPr lang="zh-CN" altLang="en-US" smtClean="0"/>
              <a:t>寄存器赋值，同时又防止堆栈空间变得过程中出现中断。</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D7EE9F-8F6E-46A4-86DB-5784403F99D8}" type="slidenum">
              <a:rPr lang="en-US" altLang="zh-CN" sz="1300" b="0"/>
              <a:pPr eaLnBrk="1" hangingPunct="1"/>
              <a:t>86</a:t>
            </a:fld>
            <a:endParaRPr lang="en-US" altLang="zh-CN" sz="1300" b="0"/>
          </a:p>
        </p:txBody>
      </p:sp>
    </p:spTree>
    <p:extLst>
      <p:ext uri="{BB962C8B-B14F-4D97-AF65-F5344CB8AC3E}">
        <p14:creationId xmlns:p14="http://schemas.microsoft.com/office/powerpoint/2010/main" val="57604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91</a:t>
            </a:fld>
            <a:endParaRPr lang="en-US" altLang="zh-CN"/>
          </a:p>
        </p:txBody>
      </p:sp>
    </p:spTree>
    <p:extLst>
      <p:ext uri="{BB962C8B-B14F-4D97-AF65-F5344CB8AC3E}">
        <p14:creationId xmlns:p14="http://schemas.microsoft.com/office/powerpoint/2010/main" val="17604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104</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339574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13</a:t>
            </a:fld>
            <a:endParaRPr lang="en-US" altLang="zh-CN"/>
          </a:p>
        </p:txBody>
      </p:sp>
    </p:spTree>
    <p:extLst>
      <p:ext uri="{BB962C8B-B14F-4D97-AF65-F5344CB8AC3E}">
        <p14:creationId xmlns:p14="http://schemas.microsoft.com/office/powerpoint/2010/main" val="505842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105</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428168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45BED0A-2EEF-4E24-B2E7-94662C13ECF5}" type="slidenum">
              <a:rPr lang="en-US" altLang="zh-CN" sz="1300" b="0"/>
              <a:pPr eaLnBrk="1" hangingPunct="1"/>
              <a:t>15</a:t>
            </a:fld>
            <a:endParaRPr lang="en-US" altLang="zh-CN" sz="1300"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zh-CN" altLang="en-US" dirty="0" smtClean="0"/>
              <a:t>简化段格式显得简洁明快，易于掌握，引入存储模式更使多个程序模块间易于组合。</a:t>
            </a:r>
          </a:p>
          <a:p>
            <a:pPr marL="247620" indent="-247620" eaLnBrk="1" hangingPunct="1">
              <a:buFontTx/>
              <a:buChar char="•"/>
            </a:pPr>
            <a:r>
              <a:rPr lang="zh-CN" altLang="en-US" dirty="0" smtClean="0"/>
              <a:t>完整段格式虽显繁琐，但可以提供更多的段属性，有时也是必须采用的。</a:t>
            </a:r>
          </a:p>
          <a:p>
            <a:pPr marL="247620" indent="-247620" eaLnBrk="1" hangingPunct="1">
              <a:buFontTx/>
              <a:buChar char="•"/>
            </a:pPr>
            <a:r>
              <a:rPr lang="zh-CN" altLang="en-US" dirty="0" smtClean="0"/>
              <a:t>事实上简化段定义格式与完整段定义格式的作用是一样的，不同的是，简化段定义格式将段属性进行了隐含和简化。</a:t>
            </a:r>
          </a:p>
          <a:p>
            <a:pPr marL="247620" indent="-247620" eaLnBrk="1" hangingPunct="1">
              <a:buFontTx/>
              <a:buChar char="•"/>
            </a:pPr>
            <a:r>
              <a:rPr lang="zh-CN" altLang="en-US" dirty="0" smtClean="0"/>
              <a:t>另外，完整段定义等伪指令同样可以用在</a:t>
            </a:r>
            <a:r>
              <a:rPr lang="en-US" altLang="zh-CN" dirty="0" smtClean="0"/>
              <a:t>.MODEL</a:t>
            </a:r>
            <a:r>
              <a:rPr lang="zh-CN" altLang="en-US" dirty="0" smtClean="0"/>
              <a:t>伪指令后的源程序中。</a:t>
            </a:r>
          </a:p>
        </p:txBody>
      </p:sp>
    </p:spTree>
    <p:extLst>
      <p:ext uri="{BB962C8B-B14F-4D97-AF65-F5344CB8AC3E}">
        <p14:creationId xmlns:p14="http://schemas.microsoft.com/office/powerpoint/2010/main" val="33853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全局的未初始化变量存在于</a:t>
            </a:r>
            <a:r>
              <a:rPr lang="en-US" altLang="zh-CN" dirty="0" smtClean="0"/>
              <a:t>. </a:t>
            </a:r>
            <a:r>
              <a:rPr lang="en-US" altLang="zh-CN" dirty="0" err="1" smtClean="0"/>
              <a:t>bss</a:t>
            </a:r>
            <a:r>
              <a:rPr lang="zh-CN" altLang="en-US" dirty="0" smtClean="0"/>
              <a:t>段中，具体体现为一个占位符；全局的已初始化变量存于</a:t>
            </a:r>
            <a:r>
              <a:rPr lang="en-US" altLang="zh-CN" dirty="0" smtClean="0"/>
              <a:t>.data</a:t>
            </a:r>
            <a:r>
              <a:rPr lang="zh-CN" altLang="en-US" dirty="0" smtClean="0"/>
              <a:t>段中；而函数内的自动变量都在栈上分配空间。</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DB05DBD-0725-47E8-92C5-92C1D846DC50}" type="slidenum">
              <a:rPr lang="en-US" altLang="zh-CN" sz="1300" b="0"/>
              <a:pPr eaLnBrk="1" hangingPunct="1"/>
              <a:t>16</a:t>
            </a:fld>
            <a:endParaRPr lang="en-US" altLang="zh-CN" sz="1300" b="0"/>
          </a:p>
        </p:txBody>
      </p:sp>
    </p:spTree>
    <p:extLst>
      <p:ext uri="{BB962C8B-B14F-4D97-AF65-F5344CB8AC3E}">
        <p14:creationId xmlns:p14="http://schemas.microsoft.com/office/powerpoint/2010/main" val="251405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C0C1424-9BC1-461E-B557-4E556A8BEF7F}" type="slidenum">
              <a:rPr lang="en-US" altLang="zh-CN" sz="1300" b="0">
                <a:solidFill>
                  <a:prstClr val="black"/>
                </a:solidFill>
              </a:rPr>
              <a:pPr eaLnBrk="1" hangingPunct="1"/>
              <a:t>18</a:t>
            </a:fld>
            <a:endParaRPr lang="en-US" altLang="zh-CN" sz="1300" b="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latin typeface="Times New Roman" pitchFamily="18" charset="0"/>
                <a:ea typeface="Arial Unicode MS" pitchFamily="34" charset="-122"/>
                <a:cs typeface="Times New Roman" pitchFamily="18" charset="0"/>
              </a:rPr>
              <a:t>octal digit</a:t>
            </a:r>
            <a:r>
              <a:rPr lang="zh-CN" altLang="en-US" dirty="0" smtClean="0">
                <a:latin typeface="Times New Roman" pitchFamily="18" charset="0"/>
                <a:ea typeface="Arial Unicode MS" pitchFamily="34" charset="-122"/>
                <a:cs typeface="Times New Roman" pitchFamily="18" charset="0"/>
              </a:rPr>
              <a:t>：八进制数字。八进制数可以写成</a:t>
            </a:r>
            <a:r>
              <a:rPr lang="en-US" altLang="zh-CN" dirty="0" smtClean="0">
                <a:latin typeface="Times New Roman" pitchFamily="18" charset="0"/>
                <a:ea typeface="Arial Unicode MS" pitchFamily="34" charset="-122"/>
                <a:cs typeface="Times New Roman" pitchFamily="18" charset="0"/>
              </a:rPr>
              <a:t>11Q</a:t>
            </a:r>
            <a:r>
              <a:rPr lang="zh-CN" altLang="en-US" dirty="0" smtClean="0">
                <a:latin typeface="Times New Roman" pitchFamily="18" charset="0"/>
                <a:ea typeface="Arial Unicode MS" pitchFamily="34" charset="-122"/>
                <a:cs typeface="Times New Roman" pitchFamily="18" charset="0"/>
              </a:rPr>
              <a:t>，也可以写成</a:t>
            </a:r>
            <a:r>
              <a:rPr lang="en-US" altLang="zh-CN" dirty="0" smtClean="0">
                <a:latin typeface="Times New Roman" pitchFamily="18" charset="0"/>
                <a:ea typeface="Arial Unicode MS" pitchFamily="34" charset="-122"/>
                <a:cs typeface="Times New Roman" pitchFamily="18" charset="0"/>
              </a:rPr>
              <a:t>11o</a:t>
            </a:r>
            <a:r>
              <a:rPr lang="zh-CN" altLang="en-US" dirty="0" smtClean="0">
                <a:latin typeface="Times New Roman" pitchFamily="18" charset="0"/>
                <a:ea typeface="Arial Unicode MS" pitchFamily="34" charset="-122"/>
                <a:cs typeface="Times New Roman" pitchFamily="18" charset="0"/>
              </a:rPr>
              <a:t>。</a:t>
            </a:r>
          </a:p>
        </p:txBody>
      </p:sp>
    </p:spTree>
    <p:extLst>
      <p:ext uri="{BB962C8B-B14F-4D97-AF65-F5344CB8AC3E}">
        <p14:creationId xmlns:p14="http://schemas.microsoft.com/office/powerpoint/2010/main" val="216843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5317456-CC6C-45B3-8146-F2AAFC30C3BF}" type="slidenum">
              <a:rPr lang="en-US" altLang="zh-CN" sz="1300" b="0">
                <a:solidFill>
                  <a:prstClr val="black"/>
                </a:solidFill>
              </a:rPr>
              <a:pPr eaLnBrk="1" hangingPunct="1"/>
              <a:t>20</a:t>
            </a:fld>
            <a:endParaRPr lang="en-US" altLang="zh-CN" sz="1300" b="0">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Size</a:t>
            </a:r>
            <a:r>
              <a:rPr lang="zh-CN" altLang="en-US" smtClean="0"/>
              <a:t>＝</a:t>
            </a:r>
            <a:r>
              <a:rPr lang="en-US" altLang="zh-CN" smtClean="0"/>
              <a:t>length×type</a:t>
            </a:r>
          </a:p>
        </p:txBody>
      </p:sp>
    </p:spTree>
    <p:extLst>
      <p:ext uri="{BB962C8B-B14F-4D97-AF65-F5344CB8AC3E}">
        <p14:creationId xmlns:p14="http://schemas.microsoft.com/office/powerpoint/2010/main" val="284791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9D2E2D1-D40C-4BEA-BC94-4CEF63F807A4}" type="slidenum">
              <a:rPr lang="en-US" altLang="zh-CN" sz="1300" b="0">
                <a:solidFill>
                  <a:prstClr val="black"/>
                </a:solidFill>
              </a:rPr>
              <a:pPr eaLnBrk="1" hangingPunct="1"/>
              <a:t>21</a:t>
            </a:fld>
            <a:endParaRPr lang="en-US" altLang="zh-CN" sz="1300" b="0">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US" altLang="zh-CN" dirty="0" smtClean="0"/>
              <a:t>WIDTH</a:t>
            </a:r>
            <a:r>
              <a:rPr lang="zh-CN" altLang="en-US" dirty="0" smtClean="0"/>
              <a:t>和</a:t>
            </a:r>
            <a:r>
              <a:rPr lang="en-US" altLang="zh-CN" dirty="0" smtClean="0"/>
              <a:t>MASK</a:t>
            </a:r>
            <a:r>
              <a:rPr lang="zh-CN" altLang="en-US" dirty="0" smtClean="0"/>
              <a:t>在记录中专用。</a:t>
            </a:r>
            <a:r>
              <a:rPr lang="en-US" altLang="zh-CN" dirty="0" smtClean="0"/>
              <a:t>WIDTH</a:t>
            </a:r>
            <a:r>
              <a:rPr lang="zh-CN" altLang="en-US" dirty="0" smtClean="0"/>
              <a:t>为记录宽度；</a:t>
            </a:r>
            <a:r>
              <a:rPr lang="en-US" altLang="zh-CN" dirty="0" smtClean="0"/>
              <a:t>MASK</a:t>
            </a:r>
            <a:r>
              <a:rPr lang="zh-CN" altLang="en-US" dirty="0" smtClean="0"/>
              <a:t>为记录位图。</a:t>
            </a:r>
          </a:p>
          <a:p>
            <a:pPr marL="171450" indent="-171450" eaLnBrk="1" hangingPunct="1">
              <a:buFont typeface="Arial" panose="020B0604020202020204" pitchFamily="34" charset="0"/>
              <a:buChar char="•"/>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r>
              <a:rPr lang="zh-CN" altLang="en-US" dirty="0" smtClean="0"/>
              <a:t>：成立则为全</a:t>
            </a:r>
            <a:r>
              <a:rPr lang="en-US" altLang="zh-CN" dirty="0" smtClean="0"/>
              <a:t>1</a:t>
            </a:r>
            <a:r>
              <a:rPr lang="zh-CN" altLang="en-US" dirty="0" smtClean="0"/>
              <a:t>，否则为全</a:t>
            </a:r>
            <a:r>
              <a:rPr lang="en-US" altLang="zh-CN" dirty="0" smtClean="0"/>
              <a:t>0</a:t>
            </a:r>
            <a:r>
              <a:rPr lang="zh-CN" altLang="en-US" dirty="0" smtClean="0"/>
              <a:t>。</a:t>
            </a:r>
          </a:p>
          <a:p>
            <a:pPr marL="171450" indent="-171450" eaLnBrk="1" hangingPunct="1">
              <a:buFont typeface="Arial" panose="020B0604020202020204" pitchFamily="34" charset="0"/>
              <a:buChar char="•"/>
            </a:pPr>
            <a:r>
              <a:rPr lang="en-US" altLang="zh-CN" dirty="0" smtClean="0"/>
              <a:t>NOT</a:t>
            </a:r>
            <a:r>
              <a:rPr lang="zh-CN" altLang="en-US" dirty="0" smtClean="0"/>
              <a:t>，</a:t>
            </a:r>
            <a:r>
              <a:rPr lang="en-US" altLang="zh-CN" dirty="0" smtClean="0"/>
              <a:t>AND</a:t>
            </a:r>
            <a:r>
              <a:rPr lang="zh-CN" altLang="en-US" dirty="0" smtClean="0"/>
              <a:t>，</a:t>
            </a:r>
            <a:r>
              <a:rPr lang="en-US" altLang="zh-CN" dirty="0" smtClean="0"/>
              <a:t>OR</a:t>
            </a:r>
            <a:r>
              <a:rPr lang="zh-CN" altLang="en-US" dirty="0" smtClean="0"/>
              <a:t>，</a:t>
            </a:r>
            <a:r>
              <a:rPr lang="en-US" altLang="zh-CN" dirty="0" smtClean="0"/>
              <a:t>XOR</a:t>
            </a:r>
            <a:r>
              <a:rPr lang="zh-CN" altLang="en-US" dirty="0" smtClean="0"/>
              <a:t>：按位运算。</a:t>
            </a:r>
          </a:p>
        </p:txBody>
      </p:sp>
    </p:spTree>
    <p:extLst>
      <p:ext uri="{BB962C8B-B14F-4D97-AF65-F5344CB8AC3E}">
        <p14:creationId xmlns:p14="http://schemas.microsoft.com/office/powerpoint/2010/main" val="246124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25</a:t>
            </a:fld>
            <a:endParaRPr lang="en-US" altLang="zh-CN"/>
          </a:p>
        </p:txBody>
      </p:sp>
    </p:spTree>
    <p:extLst>
      <p:ext uri="{BB962C8B-B14F-4D97-AF65-F5344CB8AC3E}">
        <p14:creationId xmlns:p14="http://schemas.microsoft.com/office/powerpoint/2010/main" val="27719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9CF401-7A09-4DFF-922A-5E8EBF6742E4}" type="slidenum">
              <a:rPr lang="en-US" altLang="zh-CN"/>
              <a:pPr>
                <a:defRPr/>
              </a:pPr>
              <a:t>‹#›</a:t>
            </a:fld>
            <a:endParaRPr lang="en-US" altLang="zh-CN"/>
          </a:p>
        </p:txBody>
      </p:sp>
    </p:spTree>
    <p:extLst>
      <p:ext uri="{BB962C8B-B14F-4D97-AF65-F5344CB8AC3E}">
        <p14:creationId xmlns:p14="http://schemas.microsoft.com/office/powerpoint/2010/main" val="356114556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C89E21-B037-4DDE-97A8-701BF8B3E14B}" type="slidenum">
              <a:rPr lang="en-US" altLang="zh-CN"/>
              <a:pPr>
                <a:defRPr/>
              </a:pPr>
              <a:t>‹#›</a:t>
            </a:fld>
            <a:endParaRPr lang="en-US" altLang="zh-CN"/>
          </a:p>
        </p:txBody>
      </p:sp>
    </p:spTree>
    <p:extLst>
      <p:ext uri="{BB962C8B-B14F-4D97-AF65-F5344CB8AC3E}">
        <p14:creationId xmlns:p14="http://schemas.microsoft.com/office/powerpoint/2010/main" val="37700507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0A650C-F5ED-4AF2-B4D1-CD5F4628ED48}" type="slidenum">
              <a:rPr lang="en-US" altLang="zh-CN"/>
              <a:pPr>
                <a:defRPr/>
              </a:pPr>
              <a:t>‹#›</a:t>
            </a:fld>
            <a:endParaRPr lang="en-US" altLang="zh-CN"/>
          </a:p>
        </p:txBody>
      </p:sp>
    </p:spTree>
    <p:extLst>
      <p:ext uri="{BB962C8B-B14F-4D97-AF65-F5344CB8AC3E}">
        <p14:creationId xmlns:p14="http://schemas.microsoft.com/office/powerpoint/2010/main" val="182968092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092200"/>
            <a:ext cx="4141788"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092200"/>
            <a:ext cx="4141787"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F8E37-6F2F-42B6-979B-4C0F1C62F8C4}" type="slidenum">
              <a:rPr lang="en-US" altLang="zh-CN"/>
              <a:pPr>
                <a:defRPr/>
              </a:pPr>
              <a:t>‹#›</a:t>
            </a:fld>
            <a:endParaRPr lang="en-US" altLang="zh-CN"/>
          </a:p>
        </p:txBody>
      </p:sp>
    </p:spTree>
    <p:extLst>
      <p:ext uri="{BB962C8B-B14F-4D97-AF65-F5344CB8AC3E}">
        <p14:creationId xmlns:p14="http://schemas.microsoft.com/office/powerpoint/2010/main" val="1695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7"/>
            <a:ext cx="8784976" cy="5472607"/>
          </a:xfrm>
        </p:spPr>
        <p:txBody>
          <a:bodyPr/>
          <a:lstStyle>
            <a:lvl1pPr eaLnBrk="0" hangingPunct="1">
              <a:defRPr/>
            </a:lvl1pPr>
            <a:lvl2pPr eaLnBrk="0" hangingPunct="1">
              <a:defRPr/>
            </a:lvl2pPr>
            <a:lvl3pPr eaLnBrk="0" hangingPunct="1">
              <a:defRPr/>
            </a:lvl3pPr>
            <a:lvl4pPr eaLnBrk="0" hangingPunct="1">
              <a:defRPr/>
            </a:lvl4pPr>
            <a:lvl5pPr ea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59634"/>
            <a:ext cx="2133600" cy="216768"/>
          </a:xfrm>
        </p:spPr>
        <p:txBody>
          <a:bodyPr/>
          <a:lstStyle>
            <a:lvl1pPr>
              <a:defRPr dirty="0"/>
            </a:lvl1pPr>
          </a:lstStyle>
          <a:p>
            <a:pPr>
              <a:defRPr/>
            </a:pPr>
            <a:endParaRPr lang="en-US" altLang="zh-CN"/>
          </a:p>
        </p:txBody>
      </p:sp>
      <p:sp>
        <p:nvSpPr>
          <p:cNvPr id="5" name="Rectangle 5"/>
          <p:cNvSpPr>
            <a:spLocks noGrp="1" noChangeArrowheads="1"/>
          </p:cNvSpPr>
          <p:nvPr>
            <p:ph type="ftr" sz="quarter" idx="11"/>
          </p:nvPr>
        </p:nvSpPr>
        <p:spPr>
          <a:xfrm>
            <a:off x="3124200" y="6559634"/>
            <a:ext cx="2895600" cy="216768"/>
          </a:xfrm>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6553200" y="6559634"/>
            <a:ext cx="2133600" cy="216768"/>
          </a:xfrm>
        </p:spPr>
        <p:txBody>
          <a:bodyPr/>
          <a:lstStyle>
            <a:lvl1pPr>
              <a:defRPr/>
            </a:lvl1pPr>
          </a:lstStyle>
          <a:p>
            <a:pPr>
              <a:defRPr/>
            </a:pPr>
            <a:fld id="{AF13F856-8331-490E-837E-5774678A3BFD}" type="slidenum">
              <a:rPr lang="en-US" altLang="zh-CN"/>
              <a:pPr>
                <a:defRPr/>
              </a:pPr>
              <a:t>‹#›</a:t>
            </a:fld>
            <a:endParaRPr lang="en-US" altLang="zh-CN" dirty="0"/>
          </a:p>
        </p:txBody>
      </p:sp>
    </p:spTree>
    <p:extLst>
      <p:ext uri="{BB962C8B-B14F-4D97-AF65-F5344CB8AC3E}">
        <p14:creationId xmlns:p14="http://schemas.microsoft.com/office/powerpoint/2010/main" val="251138634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461ABE-F5F5-4778-A7CA-949B37E9A0B4}" type="slidenum">
              <a:rPr lang="en-US" altLang="zh-CN"/>
              <a:pPr>
                <a:defRPr/>
              </a:pPr>
              <a:t>‹#›</a:t>
            </a:fld>
            <a:endParaRPr lang="en-US" altLang="zh-CN"/>
          </a:p>
        </p:txBody>
      </p:sp>
    </p:spTree>
    <p:extLst>
      <p:ext uri="{BB962C8B-B14F-4D97-AF65-F5344CB8AC3E}">
        <p14:creationId xmlns:p14="http://schemas.microsoft.com/office/powerpoint/2010/main" val="324031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267A2C-1626-49AF-93BB-99AFC34D043D}" type="slidenum">
              <a:rPr lang="en-US" altLang="zh-CN"/>
              <a:pPr>
                <a:defRPr/>
              </a:pPr>
              <a:t>‹#›</a:t>
            </a:fld>
            <a:endParaRPr lang="en-US" altLang="zh-CN"/>
          </a:p>
        </p:txBody>
      </p:sp>
    </p:spTree>
    <p:extLst>
      <p:ext uri="{BB962C8B-B14F-4D97-AF65-F5344CB8AC3E}">
        <p14:creationId xmlns:p14="http://schemas.microsoft.com/office/powerpoint/2010/main" val="12538875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A0D6A1-E52B-4ED8-8242-998684663414}" type="slidenum">
              <a:rPr lang="en-US" altLang="zh-CN"/>
              <a:pPr>
                <a:defRPr/>
              </a:pPr>
              <a:t>‹#›</a:t>
            </a:fld>
            <a:endParaRPr lang="en-US" altLang="zh-CN"/>
          </a:p>
        </p:txBody>
      </p:sp>
    </p:spTree>
    <p:extLst>
      <p:ext uri="{BB962C8B-B14F-4D97-AF65-F5344CB8AC3E}">
        <p14:creationId xmlns:p14="http://schemas.microsoft.com/office/powerpoint/2010/main" val="411376553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868C2E-2A89-4597-BBE0-6B888D7CA0C7}" type="slidenum">
              <a:rPr lang="en-US" altLang="zh-CN"/>
              <a:pPr>
                <a:defRPr/>
              </a:pPr>
              <a:t>‹#›</a:t>
            </a:fld>
            <a:endParaRPr lang="en-US" altLang="zh-CN"/>
          </a:p>
        </p:txBody>
      </p:sp>
    </p:spTree>
    <p:extLst>
      <p:ext uri="{BB962C8B-B14F-4D97-AF65-F5344CB8AC3E}">
        <p14:creationId xmlns:p14="http://schemas.microsoft.com/office/powerpoint/2010/main" val="32272824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4DF1E4-A3D1-4695-8FB2-C5B6172EE2DA}" type="slidenum">
              <a:rPr lang="en-US" altLang="zh-CN"/>
              <a:pPr>
                <a:defRPr/>
              </a:pPr>
              <a:t>‹#›</a:t>
            </a:fld>
            <a:endParaRPr lang="en-US" altLang="zh-CN"/>
          </a:p>
        </p:txBody>
      </p:sp>
    </p:spTree>
    <p:extLst>
      <p:ext uri="{BB962C8B-B14F-4D97-AF65-F5344CB8AC3E}">
        <p14:creationId xmlns:p14="http://schemas.microsoft.com/office/powerpoint/2010/main" val="28617194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1369CF-8D49-4934-B80B-1D71B5F2D688}" type="slidenum">
              <a:rPr lang="en-US" altLang="zh-CN"/>
              <a:pPr>
                <a:defRPr/>
              </a:pPr>
              <a:t>‹#›</a:t>
            </a:fld>
            <a:endParaRPr lang="en-US" altLang="zh-CN"/>
          </a:p>
        </p:txBody>
      </p:sp>
    </p:spTree>
    <p:extLst>
      <p:ext uri="{BB962C8B-B14F-4D97-AF65-F5344CB8AC3E}">
        <p14:creationId xmlns:p14="http://schemas.microsoft.com/office/powerpoint/2010/main" val="251855821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50EA6F-90B2-4C72-9CD8-F50C94679F3E}" type="slidenum">
              <a:rPr lang="en-US" altLang="zh-CN"/>
              <a:pPr>
                <a:defRPr/>
              </a:pPr>
              <a:t>‹#›</a:t>
            </a:fld>
            <a:endParaRPr lang="en-US" altLang="zh-CN"/>
          </a:p>
        </p:txBody>
      </p:sp>
    </p:spTree>
    <p:extLst>
      <p:ext uri="{BB962C8B-B14F-4D97-AF65-F5344CB8AC3E}">
        <p14:creationId xmlns:p14="http://schemas.microsoft.com/office/powerpoint/2010/main" val="151418198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43597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8BC54A-DE69-44AC-A31B-6D35242095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7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smtClean="0"/>
              <a:t>第</a:t>
            </a:r>
            <a:r>
              <a:rPr lang="en-US" altLang="zh-CN" sz="5400" smtClean="0"/>
              <a:t>4</a:t>
            </a:r>
            <a:r>
              <a:rPr lang="zh-CN" altLang="en-US" sz="5400" smtClean="0"/>
              <a:t>章     数据传送指令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smtClean="0">
                <a:latin typeface="Times New Roman" pitchFamily="18" charset="0"/>
              </a:rPr>
              <a:t>王行甫</a:t>
            </a:r>
            <a:endParaRPr kumimoji="1" lang="zh-CN" altLang="en-US" sz="2800" b="1" dirty="0">
              <a:latin typeface="Times New Roman" pitchFamily="18" charset="0"/>
            </a:endParaRPr>
          </a:p>
          <a:p>
            <a:pPr algn="ctr" eaLnBrk="1" hangingPunct="1"/>
            <a:r>
              <a:rPr kumimoji="1" lang="zh-CN" altLang="en-US" sz="2800" b="1" dirty="0">
                <a:latin typeface="Times New Roman" pitchFamily="18" charset="0"/>
              </a:rPr>
              <a:t>中国科大 计算机学院</a:t>
            </a:r>
          </a:p>
          <a:p>
            <a:pPr algn="ctr" eaLnBrk="1" hangingPunct="1"/>
            <a:r>
              <a:rPr kumimoji="1" lang="en-US" altLang="zh-CN" sz="2800" b="1" smtClean="0">
                <a:latin typeface="Times New Roman" pitchFamily="18" charset="0"/>
              </a:rPr>
              <a:t> </a:t>
            </a:r>
            <a:endParaRPr kumimoji="1" lang="en-US" altLang="zh-CN" sz="2800" b="1" dirty="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.lst</a:t>
            </a:r>
            <a:r>
              <a:rPr lang="zh-CN" altLang="en-US" smtClean="0"/>
              <a:t>文件</a:t>
            </a:r>
          </a:p>
        </p:txBody>
      </p:sp>
      <p:sp>
        <p:nvSpPr>
          <p:cNvPr id="12291" name="Rectangle 3"/>
          <p:cNvSpPr>
            <a:spLocks noGrp="1" noChangeArrowheads="1"/>
          </p:cNvSpPr>
          <p:nvPr>
            <p:ph type="body" idx="1"/>
          </p:nvPr>
        </p:nvSpPr>
        <p:spPr>
          <a:xfrm>
            <a:off x="250825" y="1092200"/>
            <a:ext cx="8497888" cy="1689100"/>
          </a:xfrm>
        </p:spPr>
        <p:txBody>
          <a:bodyPr/>
          <a:lstStyle/>
          <a:p>
            <a:pPr eaLnBrk="1" hangingPunct="1">
              <a:spcBef>
                <a:spcPct val="5000"/>
              </a:spcBef>
            </a:pPr>
            <a:r>
              <a:rPr lang="zh-CN" altLang="en-US" sz="2400" dirty="0" smtClean="0">
                <a:solidFill>
                  <a:srgbClr val="0000CC"/>
                </a:solidFill>
              </a:rPr>
              <a:t>汇编表：</a:t>
            </a:r>
            <a:r>
              <a:rPr lang="zh-CN" altLang="en-US" sz="2400" dirty="0" smtClean="0"/>
              <a:t>源程序、目标代码、地址、错误信息</a:t>
            </a:r>
          </a:p>
          <a:p>
            <a:pPr eaLnBrk="1" hangingPunct="1">
              <a:spcBef>
                <a:spcPct val="5000"/>
              </a:spcBef>
            </a:pPr>
            <a:r>
              <a:rPr lang="zh-CN" altLang="en-US" sz="2400" dirty="0" smtClean="0">
                <a:solidFill>
                  <a:srgbClr val="0033CC"/>
                </a:solidFill>
              </a:rPr>
              <a:t>段（组）表：</a:t>
            </a:r>
            <a:r>
              <a:rPr lang="zh-CN" altLang="en-US" sz="2400" dirty="0" smtClean="0"/>
              <a:t>源程序中各段的名字、大小及其特征。</a:t>
            </a:r>
          </a:p>
          <a:p>
            <a:pPr eaLnBrk="1" hangingPunct="1">
              <a:spcBef>
                <a:spcPct val="5000"/>
              </a:spcBef>
            </a:pPr>
            <a:r>
              <a:rPr lang="zh-CN" altLang="en-US" sz="2400" dirty="0" smtClean="0">
                <a:solidFill>
                  <a:srgbClr val="0033CC"/>
                </a:solidFill>
              </a:rPr>
              <a:t>符号表：</a:t>
            </a:r>
            <a:r>
              <a:rPr lang="zh-CN" altLang="en-US" sz="2400" dirty="0" smtClean="0"/>
              <a:t>定义或引用的全部标号、变量、符号的属性值及其特征等。</a:t>
            </a:r>
          </a:p>
        </p:txBody>
      </p:sp>
      <p:sp>
        <p:nvSpPr>
          <p:cNvPr id="12292" name="Text Box 5"/>
          <p:cNvSpPr txBox="1">
            <a:spLocks noChangeArrowheads="1"/>
          </p:cNvSpPr>
          <p:nvPr/>
        </p:nvSpPr>
        <p:spPr bwMode="auto">
          <a:xfrm>
            <a:off x="2195513" y="630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grpSp>
        <p:nvGrpSpPr>
          <p:cNvPr id="2" name="Group 7"/>
          <p:cNvGrpSpPr>
            <a:grpSpLocks/>
          </p:cNvGrpSpPr>
          <p:nvPr/>
        </p:nvGrpSpPr>
        <p:grpSpPr bwMode="auto">
          <a:xfrm>
            <a:off x="1187450" y="2852738"/>
            <a:ext cx="6624638" cy="3768725"/>
            <a:chOff x="748" y="1797"/>
            <a:chExt cx="4173" cy="2374"/>
          </a:xfrm>
        </p:grpSpPr>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797"/>
              <a:ext cx="4173" cy="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6"/>
            <p:cNvSpPr txBox="1">
              <a:spLocks noChangeArrowheads="1"/>
            </p:cNvSpPr>
            <p:nvPr/>
          </p:nvSpPr>
          <p:spPr bwMode="auto">
            <a:xfrm>
              <a:off x="1247" y="388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9900"/>
                  </a:solidFill>
                </a:rPr>
                <a:t>（部分）</a:t>
              </a:r>
            </a:p>
          </p:txBody>
        </p:sp>
      </p:grpSp>
    </p:spTree>
    <p:extLst>
      <p:ext uri="{BB962C8B-B14F-4D97-AF65-F5344CB8AC3E}">
        <p14:creationId xmlns:p14="http://schemas.microsoft.com/office/powerpoint/2010/main" val="5389647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关于简化段的两点说明</a:t>
            </a:r>
            <a:endParaRPr lang="en-US" dirty="0"/>
          </a:p>
        </p:txBody>
      </p:sp>
      <p:sp>
        <p:nvSpPr>
          <p:cNvPr id="3" name="内容占位符 2"/>
          <p:cNvSpPr>
            <a:spLocks noGrp="1"/>
          </p:cNvSpPr>
          <p:nvPr>
            <p:ph idx="1"/>
          </p:nvPr>
        </p:nvSpPr>
        <p:spPr/>
        <p:txBody>
          <a:bodyPr/>
          <a:lstStyle/>
          <a:p>
            <a:r>
              <a:rPr lang="zh-CN" altLang="en-US" dirty="0" smtClean="0"/>
              <a:t>凡是</a:t>
            </a:r>
            <a:r>
              <a:rPr lang="zh-CN" altLang="en-US" dirty="0" smtClean="0">
                <a:solidFill>
                  <a:srgbClr val="C00000"/>
                </a:solidFill>
              </a:rPr>
              <a:t>与高级语言程序连接的程序</a:t>
            </a:r>
            <a:r>
              <a:rPr lang="zh-CN" altLang="en-US" dirty="0" smtClean="0"/>
              <a:t>，必须把常数与变量分开，变量中又要把赋初值、不赋初值的分开，并分别在</a:t>
            </a:r>
            <a:r>
              <a:rPr lang="en-US" altLang="zh-CN" dirty="0" smtClean="0"/>
              <a:t>.CONST</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？中定义。远访问数据段只能在压缩模式、大模式和巨型模式中使用，其他数据段和代码段可在任何模式下使用。</a:t>
            </a:r>
            <a:endParaRPr lang="en-US" altLang="zh-CN" dirty="0" smtClean="0"/>
          </a:p>
          <a:p>
            <a:endParaRPr lang="en-US" dirty="0"/>
          </a:p>
          <a:p>
            <a:r>
              <a:rPr lang="zh-CN" altLang="en-US" dirty="0" smtClean="0">
                <a:solidFill>
                  <a:srgbClr val="C00000"/>
                </a:solidFill>
              </a:rPr>
              <a:t>独立的汇编语言程序</a:t>
            </a:r>
            <a:r>
              <a:rPr lang="zh-CN" altLang="en-US" dirty="0" smtClean="0"/>
              <a:t>（即不与高级语言连接的源程序），只需使用</a:t>
            </a:r>
            <a:r>
              <a:rPr lang="en-US" altLang="zh-CN" dirty="0" smtClean="0"/>
              <a:t>.MDOEL</a:t>
            </a:r>
            <a:r>
              <a:rPr lang="zh-CN" altLang="en-US" dirty="0" smtClean="0"/>
              <a:t>、</a:t>
            </a:r>
            <a:r>
              <a:rPr lang="en-US" altLang="zh-CN" dirty="0" smtClean="0"/>
              <a:t>.CODE</a:t>
            </a:r>
            <a:r>
              <a:rPr lang="zh-CN" altLang="en-US" dirty="0" smtClean="0"/>
              <a:t>、</a:t>
            </a:r>
            <a:r>
              <a:rPr lang="en-US" altLang="zh-CN" dirty="0" smtClean="0"/>
              <a:t>.STACK</a:t>
            </a:r>
            <a:r>
              <a:rPr lang="zh-CN" altLang="en-US" dirty="0" smtClean="0"/>
              <a:t>、</a:t>
            </a:r>
            <a:r>
              <a:rPr lang="en-US" altLang="zh-CN" dirty="0" smtClean="0"/>
              <a:t>.DATA</a:t>
            </a:r>
            <a:r>
              <a:rPr lang="zh-CN" altLang="en-US" dirty="0" smtClean="0"/>
              <a:t>这</a:t>
            </a:r>
            <a:r>
              <a:rPr lang="en-US" altLang="zh-CN" dirty="0" smtClean="0"/>
              <a:t>5</a:t>
            </a:r>
            <a:r>
              <a:rPr lang="zh-CN" altLang="en-US" dirty="0" smtClean="0"/>
              <a:t>中简化语句，并且不区分常数与变量、是否赋初值。在</a:t>
            </a:r>
            <a:r>
              <a:rPr lang="en-US" altLang="zh-CN" dirty="0" smtClean="0"/>
              <a:t>.DATA</a:t>
            </a:r>
            <a:r>
              <a:rPr lang="zh-CN" altLang="en-US" dirty="0" smtClean="0"/>
              <a:t>段中，所有数据定义语句均可使用。</a:t>
            </a:r>
            <a:endParaRPr lang="en-US" dirty="0"/>
          </a:p>
        </p:txBody>
      </p:sp>
    </p:spTree>
    <p:extLst>
      <p:ext uri="{BB962C8B-B14F-4D97-AF65-F5344CB8AC3E}">
        <p14:creationId xmlns:p14="http://schemas.microsoft.com/office/powerpoint/2010/main" val="36646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p:txBody>
          <a:bodyPr/>
          <a:lstStyle/>
          <a:p>
            <a:r>
              <a:rPr lang="zh-CN" altLang="en-US" dirty="0" smtClean="0"/>
              <a:t>汇编程序</a:t>
            </a:r>
            <a:r>
              <a:rPr lang="en-US" altLang="zh-CN" dirty="0"/>
              <a:t>MASM</a:t>
            </a:r>
            <a:r>
              <a:rPr lang="zh-CN" altLang="en-US" dirty="0"/>
              <a:t>中，还提供了二组简化的代码伪指令：</a:t>
            </a:r>
            <a:r>
              <a:rPr lang="en-US" altLang="zh-CN" dirty="0"/>
              <a:t>.STARTUP</a:t>
            </a:r>
            <a:r>
              <a:rPr lang="zh-CN" altLang="en-US" dirty="0"/>
              <a:t>和</a:t>
            </a:r>
            <a:r>
              <a:rPr lang="en-US" altLang="zh-CN" dirty="0"/>
              <a:t>.</a:t>
            </a:r>
            <a:r>
              <a:rPr lang="en-US" altLang="zh-CN" dirty="0" smtClean="0"/>
              <a:t>EXIT</a:t>
            </a:r>
            <a:r>
              <a:rPr lang="zh-CN" altLang="en-US" dirty="0" smtClean="0"/>
              <a:t>，用于程序的</a:t>
            </a:r>
            <a:r>
              <a:rPr lang="zh-CN" altLang="en-US" dirty="0" smtClean="0">
                <a:solidFill>
                  <a:srgbClr val="0000CC"/>
                </a:solidFill>
              </a:rPr>
              <a:t>启动和结束</a:t>
            </a:r>
            <a:r>
              <a:rPr lang="zh-CN" altLang="en-US" dirty="0" smtClean="0"/>
              <a:t>。</a:t>
            </a:r>
            <a:endParaRPr lang="zh-CN" altLang="en-US" dirty="0"/>
          </a:p>
          <a:p>
            <a:endParaRPr lang="zh-CN" altLang="en-US" dirty="0"/>
          </a:p>
          <a:p>
            <a:r>
              <a:rPr lang="en-US" altLang="zh-CN" dirty="0" smtClean="0">
                <a:solidFill>
                  <a:srgbClr val="C00000"/>
                </a:solidFill>
              </a:rPr>
              <a:t>.STARTUP</a:t>
            </a:r>
            <a:r>
              <a:rPr lang="zh-CN" altLang="en-US" dirty="0" smtClean="0">
                <a:solidFill>
                  <a:srgbClr val="C00000"/>
                </a:solidFill>
              </a:rPr>
              <a:t>：</a:t>
            </a:r>
            <a:r>
              <a:rPr lang="zh-CN" altLang="en-US" dirty="0" smtClean="0"/>
              <a:t>在</a:t>
            </a:r>
            <a:r>
              <a:rPr lang="zh-CN" altLang="en-US" dirty="0"/>
              <a:t>代码段的开始，用于自动初始化寄存器</a:t>
            </a:r>
            <a:r>
              <a:rPr lang="en-US" altLang="zh-CN" dirty="0"/>
              <a:t>DS</a:t>
            </a:r>
            <a:r>
              <a:rPr lang="zh-CN" altLang="en-US" dirty="0"/>
              <a:t>、</a:t>
            </a:r>
            <a:r>
              <a:rPr lang="en-US" altLang="zh-CN" dirty="0"/>
              <a:t>SS</a:t>
            </a:r>
            <a:r>
              <a:rPr lang="zh-CN" altLang="en-US" dirty="0"/>
              <a:t>和</a:t>
            </a:r>
            <a:r>
              <a:rPr lang="en-US" altLang="zh-CN" dirty="0" smtClean="0"/>
              <a:t>SP</a:t>
            </a:r>
            <a:r>
              <a:rPr lang="zh-CN" altLang="en-US" dirty="0"/>
              <a:t>。</a:t>
            </a:r>
            <a:endParaRPr lang="en-US" altLang="zh-CN" dirty="0" smtClean="0"/>
          </a:p>
          <a:p>
            <a:endParaRPr lang="zh-CN" altLang="en-US" dirty="0"/>
          </a:p>
          <a:p>
            <a:r>
              <a:rPr lang="en-US" altLang="zh-CN" dirty="0" smtClean="0">
                <a:solidFill>
                  <a:srgbClr val="C00000"/>
                </a:solidFill>
              </a:rPr>
              <a:t>.EXIT</a:t>
            </a:r>
            <a:r>
              <a:rPr lang="zh-CN" altLang="en-US" dirty="0" smtClean="0">
                <a:solidFill>
                  <a:srgbClr val="C00000"/>
                </a:solidFill>
              </a:rPr>
              <a:t>：</a:t>
            </a:r>
            <a:r>
              <a:rPr lang="zh-CN" altLang="en-US" dirty="0" smtClean="0"/>
              <a:t>用于</a:t>
            </a:r>
            <a:r>
              <a:rPr lang="zh-CN" altLang="en-US" dirty="0"/>
              <a:t>结束程序的运行，它等价于下列二条语句：</a:t>
            </a:r>
          </a:p>
          <a:p>
            <a:pPr marL="0" indent="0">
              <a:buNone/>
            </a:pPr>
            <a:r>
              <a:rPr lang="en-US" altLang="zh-CN" dirty="0" smtClean="0"/>
              <a:t>           MOV</a:t>
            </a:r>
            <a:r>
              <a:rPr lang="zh-CN" altLang="en-US" dirty="0"/>
              <a:t>　</a:t>
            </a:r>
            <a:r>
              <a:rPr lang="en-US" altLang="zh-CN" dirty="0"/>
              <a:t>AH, 4CH</a:t>
            </a:r>
          </a:p>
          <a:p>
            <a:pPr marL="0" indent="0">
              <a:buNone/>
            </a:pPr>
            <a:r>
              <a:rPr lang="en-US" altLang="zh-CN" dirty="0" smtClean="0"/>
              <a:t>           INT</a:t>
            </a:r>
            <a:r>
              <a:rPr lang="zh-CN" altLang="en-US" dirty="0"/>
              <a:t>　　</a:t>
            </a:r>
            <a:r>
              <a:rPr lang="en-US" altLang="zh-CN" dirty="0"/>
              <a:t>21h</a:t>
            </a:r>
          </a:p>
          <a:p>
            <a:endParaRPr lang="en-US" dirty="0"/>
          </a:p>
        </p:txBody>
      </p:sp>
    </p:spTree>
    <p:extLst>
      <p:ext uri="{BB962C8B-B14F-4D97-AF65-F5344CB8AC3E}">
        <p14:creationId xmlns:p14="http://schemas.microsoft.com/office/powerpoint/2010/main" val="1914724169"/>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a:xfrm>
            <a:off x="179512" y="1052737"/>
            <a:ext cx="8784976" cy="504055"/>
          </a:xfrm>
        </p:spPr>
        <p:txBody>
          <a:bodyPr/>
          <a:lstStyle/>
          <a:p>
            <a:r>
              <a:rPr lang="zh-CN" altLang="en-US" dirty="0" smtClean="0"/>
              <a:t>以下两段代码等价。</a:t>
            </a:r>
            <a:endParaRPr lang="en-US" dirty="0"/>
          </a:p>
        </p:txBody>
      </p:sp>
      <p:sp>
        <p:nvSpPr>
          <p:cNvPr id="4" name="矩形 3"/>
          <p:cNvSpPr/>
          <p:nvPr/>
        </p:nvSpPr>
        <p:spPr>
          <a:xfrm>
            <a:off x="467544" y="1700807"/>
            <a:ext cx="3960440" cy="4893647"/>
          </a:xfrm>
          <a:prstGeom prst="rect">
            <a:avLst/>
          </a:prstGeom>
          <a:ln>
            <a:solidFill>
              <a:schemeClr val="accent1"/>
            </a:solidFill>
          </a:ln>
        </p:spPr>
        <p:txBody>
          <a:bodyPr wrap="square">
            <a:spAutoFit/>
          </a:bodyPr>
          <a:lstStyle/>
          <a:p>
            <a:r>
              <a:rPr lang="en-US" sz="2400" b="1" dirty="0"/>
              <a:t>.MODEL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a:solidFill>
                  <a:srgbClr val="C00000"/>
                </a:solidFill>
              </a:rPr>
              <a:t> </a:t>
            </a:r>
            <a:r>
              <a:rPr lang="en-US" sz="2400" b="1" dirty="0" smtClean="0">
                <a:solidFill>
                  <a:srgbClr val="C00000"/>
                </a:solidFill>
              </a:rPr>
              <a:t>   MOV  </a:t>
            </a:r>
            <a:r>
              <a:rPr lang="en-US" sz="2400" b="1" dirty="0">
                <a:solidFill>
                  <a:srgbClr val="C00000"/>
                </a:solidFill>
              </a:rPr>
              <a:t>AX, @DATA  </a:t>
            </a:r>
          </a:p>
          <a:p>
            <a:r>
              <a:rPr lang="en-US" sz="2400" b="1" dirty="0" smtClean="0">
                <a:solidFill>
                  <a:srgbClr val="C00000"/>
                </a:solidFill>
              </a:rPr>
              <a:t>    MOV </a:t>
            </a:r>
            <a:r>
              <a:rPr lang="en-US" sz="2400" b="1" dirty="0">
                <a:solidFill>
                  <a:srgbClr val="C00000"/>
                </a:solidFill>
              </a:rPr>
              <a:t>DS, AX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MOV </a:t>
            </a:r>
            <a:r>
              <a:rPr lang="en-US" sz="2400" b="1" dirty="0">
                <a:solidFill>
                  <a:srgbClr val="C00000"/>
                </a:solidFill>
              </a:rPr>
              <a:t>AX, 4C00H </a:t>
            </a:r>
          </a:p>
          <a:p>
            <a:r>
              <a:rPr lang="en-US" sz="2400" b="1" dirty="0" smtClean="0">
                <a:solidFill>
                  <a:srgbClr val="C00000"/>
                </a:solidFill>
              </a:rPr>
              <a:t>    INT </a:t>
            </a:r>
            <a:r>
              <a:rPr lang="en-US" sz="2400" b="1" dirty="0">
                <a:solidFill>
                  <a:srgbClr val="C00000"/>
                </a:solidFill>
              </a:rPr>
              <a:t>21h </a:t>
            </a:r>
          </a:p>
          <a:p>
            <a:r>
              <a:rPr lang="en-US" sz="2400" b="1" dirty="0"/>
              <a:t>END </a:t>
            </a:r>
          </a:p>
        </p:txBody>
      </p:sp>
      <p:sp>
        <p:nvSpPr>
          <p:cNvPr id="5" name="矩形 4"/>
          <p:cNvSpPr/>
          <p:nvPr/>
        </p:nvSpPr>
        <p:spPr>
          <a:xfrm>
            <a:off x="4860032" y="1720840"/>
            <a:ext cx="3652651" cy="4154984"/>
          </a:xfrm>
          <a:prstGeom prst="rect">
            <a:avLst/>
          </a:prstGeom>
          <a:ln>
            <a:solidFill>
              <a:schemeClr val="accent1"/>
            </a:solidFill>
          </a:ln>
        </p:spPr>
        <p:txBody>
          <a:bodyPr wrap="square">
            <a:spAutoFit/>
          </a:bodyPr>
          <a:lstStyle/>
          <a:p>
            <a:r>
              <a:rPr lang="en-US" sz="2400" b="1" dirty="0"/>
              <a:t> .MODEL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smtClean="0">
                <a:solidFill>
                  <a:srgbClr val="C00000"/>
                </a:solidFill>
              </a:rPr>
              <a:t>.</a:t>
            </a:r>
            <a:r>
              <a:rPr lang="en-US" sz="2400" b="1" dirty="0">
                <a:solidFill>
                  <a:srgbClr val="C00000"/>
                </a:solidFill>
              </a:rPr>
              <a:t>STARTUP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a:t>
            </a:r>
            <a:r>
              <a:rPr lang="en-US" sz="2400" b="1" dirty="0">
                <a:solidFill>
                  <a:srgbClr val="C00000"/>
                </a:solidFill>
              </a:rPr>
              <a:t>EXIT </a:t>
            </a:r>
          </a:p>
          <a:p>
            <a:r>
              <a:rPr lang="en-US" sz="2400" b="1" dirty="0"/>
              <a:t>END </a:t>
            </a:r>
          </a:p>
        </p:txBody>
      </p:sp>
    </p:spTree>
    <p:extLst>
      <p:ext uri="{BB962C8B-B14F-4D97-AF65-F5344CB8AC3E}">
        <p14:creationId xmlns:p14="http://schemas.microsoft.com/office/powerpoint/2010/main" val="2603172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solidFill>
                  <a:srgbClr val="C00000"/>
                </a:solidFill>
              </a:rPr>
              <a:t>程序举例</a:t>
            </a:r>
            <a:endParaRPr lang="zh-CN" altLang="en-US" dirty="0">
              <a:solidFill>
                <a:srgbClr val="C00000"/>
              </a:solidFill>
            </a:endParaRPr>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smtClean="0">
                <a:solidFill>
                  <a:schemeClr val="accent2"/>
                </a:solidFill>
              </a:rPr>
              <a:t>DATA SEGMENT </a:t>
            </a:r>
          </a:p>
          <a:p>
            <a:pPr eaLnBrk="1" hangingPunct="1">
              <a:buFontTx/>
              <a:buNone/>
            </a:pPr>
            <a:r>
              <a:rPr lang="en-US" altLang="zh-CN" sz="2000" smtClean="0">
                <a:solidFill>
                  <a:schemeClr val="accent2"/>
                </a:solidFill>
              </a:rPr>
              <a:t>      NUM    DW  0011101000000111B</a:t>
            </a:r>
          </a:p>
          <a:p>
            <a:pPr eaLnBrk="1" hangingPunct="1">
              <a:buFontTx/>
              <a:buNone/>
            </a:pPr>
            <a:r>
              <a:rPr lang="en-US" altLang="zh-CN" sz="2000" smtClean="0">
                <a:solidFill>
                  <a:schemeClr val="accent2"/>
                </a:solidFill>
              </a:rPr>
              <a:t>      NOTES  DB  ‘The result is :’,’$’</a:t>
            </a:r>
          </a:p>
          <a:p>
            <a:pPr eaLnBrk="1" hangingPunct="1">
              <a:buFontTx/>
              <a:buNone/>
            </a:pPr>
            <a:r>
              <a:rPr lang="en-US" altLang="zh-CN" sz="2000" smtClean="0">
                <a:solidFill>
                  <a:schemeClr val="accent2"/>
                </a:solidFill>
              </a:rPr>
              <a:t>DATA  ENDS</a:t>
            </a:r>
          </a:p>
          <a:p>
            <a:pPr eaLnBrk="1" hangingPunct="1">
              <a:spcBef>
                <a:spcPct val="0"/>
              </a:spcBef>
              <a:buFontTx/>
              <a:buNone/>
            </a:pPr>
            <a:r>
              <a:rPr lang="en-US" altLang="zh-CN" sz="2000" smtClean="0"/>
              <a:t>CODE  SEGMENT</a:t>
            </a:r>
          </a:p>
          <a:p>
            <a:pPr eaLnBrk="1" hangingPunct="1">
              <a:spcBef>
                <a:spcPct val="0"/>
              </a:spcBef>
              <a:buFontTx/>
              <a:buNone/>
            </a:pPr>
            <a:r>
              <a:rPr lang="en-US" altLang="zh-CN" sz="2000" smtClean="0"/>
              <a:t>      ASSUME  CS:CODE, DS:DATA</a:t>
            </a:r>
          </a:p>
          <a:p>
            <a:pPr eaLnBrk="1" hangingPunct="1">
              <a:spcBef>
                <a:spcPct val="0"/>
              </a:spcBef>
              <a:buFontTx/>
              <a:buNone/>
            </a:pPr>
            <a:r>
              <a:rPr lang="en-US" altLang="zh-CN" sz="2000" smtClean="0"/>
              <a:t>BEGIN:  </a:t>
            </a:r>
          </a:p>
          <a:p>
            <a:pPr eaLnBrk="1" hangingPunct="1">
              <a:spcBef>
                <a:spcPct val="0"/>
              </a:spcBef>
              <a:buFontTx/>
              <a:buNone/>
            </a:pPr>
            <a:r>
              <a:rPr lang="en-US" altLang="zh-CN" sz="2000" smtClean="0"/>
              <a:t>		MOV  AX, DATA </a:t>
            </a:r>
          </a:p>
          <a:p>
            <a:pPr eaLnBrk="1" hangingPunct="1">
              <a:spcBef>
                <a:spcPct val="0"/>
              </a:spcBef>
              <a:buFontTx/>
              <a:buNone/>
            </a:pPr>
            <a:r>
              <a:rPr lang="en-US" altLang="zh-CN" sz="2000" smtClean="0"/>
              <a:t>             	MOV  DS, AX</a:t>
            </a:r>
          </a:p>
          <a:p>
            <a:pPr eaLnBrk="1" hangingPunct="1">
              <a:spcBef>
                <a:spcPct val="0"/>
              </a:spcBef>
              <a:buFontTx/>
              <a:buNone/>
            </a:pPr>
            <a:r>
              <a:rPr lang="en-US" altLang="zh-CN" sz="2000" smtClean="0"/>
              <a:t>             	</a:t>
            </a:r>
            <a:r>
              <a:rPr lang="en-US" altLang="zh-CN" sz="2000" smtClean="0">
                <a:solidFill>
                  <a:srgbClr val="0000CC"/>
                </a:solidFill>
              </a:rPr>
              <a:t>MOV  DX, OFFSET NOTES</a:t>
            </a:r>
          </a:p>
          <a:p>
            <a:pPr eaLnBrk="1" hangingPunct="1">
              <a:spcBef>
                <a:spcPct val="0"/>
              </a:spcBef>
              <a:buFontTx/>
              <a:buNone/>
            </a:pPr>
            <a:r>
              <a:rPr lang="en-US" altLang="zh-CN" sz="2000" smtClean="0">
                <a:solidFill>
                  <a:srgbClr val="0000CC"/>
                </a:solidFill>
              </a:rPr>
              <a:t>             	MOV AH, 9H</a:t>
            </a:r>
          </a:p>
          <a:p>
            <a:pPr eaLnBrk="1" hangingPunct="1">
              <a:spcBef>
                <a:spcPct val="0"/>
              </a:spcBef>
              <a:buFontTx/>
              <a:buNone/>
            </a:pPr>
            <a:r>
              <a:rPr lang="en-US" altLang="zh-CN" sz="2000" smtClean="0">
                <a:solidFill>
                  <a:srgbClr val="0000CC"/>
                </a:solidFill>
              </a:rPr>
              <a:t>             	INT   21H</a:t>
            </a:r>
            <a:r>
              <a:rPr lang="en-US" altLang="zh-CN" sz="2000" smtClean="0">
                <a:solidFill>
                  <a:srgbClr val="008000"/>
                </a:solidFill>
              </a:rPr>
              <a:t>; </a:t>
            </a:r>
            <a:r>
              <a:rPr lang="zh-CN" altLang="en-US" sz="2000" smtClean="0">
                <a:solidFill>
                  <a:srgbClr val="008000"/>
                </a:solidFill>
              </a:rPr>
              <a:t>显示字符串</a:t>
            </a:r>
          </a:p>
          <a:p>
            <a:pPr eaLnBrk="1" hangingPunct="1">
              <a:spcBef>
                <a:spcPct val="0"/>
              </a:spcBef>
              <a:buFontTx/>
              <a:buNone/>
            </a:pPr>
            <a:r>
              <a:rPr lang="zh-CN" altLang="en-US" sz="2000" smtClean="0"/>
              <a:t>             	</a:t>
            </a:r>
            <a:r>
              <a:rPr lang="en-US" altLang="zh-CN" sz="2000" smtClean="0"/>
              <a:t>MOV  BX, NUM</a:t>
            </a:r>
          </a:p>
          <a:p>
            <a:pPr eaLnBrk="1" hangingPunct="1">
              <a:spcBef>
                <a:spcPct val="0"/>
              </a:spcBef>
              <a:buFontTx/>
              <a:buNone/>
            </a:pPr>
            <a:r>
              <a:rPr lang="en-US" altLang="zh-CN" sz="2000" smtClean="0"/>
              <a:t>             	MOV  CH, 4</a:t>
            </a:r>
          </a:p>
          <a:p>
            <a:pPr eaLnBrk="1" hangingPunct="1">
              <a:spcBef>
                <a:spcPct val="0"/>
              </a:spcBef>
              <a:buFontTx/>
              <a:buNone/>
            </a:pPr>
            <a:r>
              <a:rPr lang="en-US" altLang="zh-CN" sz="2000" smtClean="0"/>
              <a:t>ROTATE : </a:t>
            </a:r>
          </a:p>
          <a:p>
            <a:pPr eaLnBrk="1" hangingPunct="1">
              <a:spcBef>
                <a:spcPct val="0"/>
              </a:spcBef>
              <a:buFontTx/>
              <a:buNone/>
            </a:pPr>
            <a:r>
              <a:rPr lang="en-US" altLang="zh-CN" sz="200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smtClean="0"/>
              <a:t>		ROL   BX, CL	</a:t>
            </a:r>
          </a:p>
          <a:p>
            <a:pPr eaLnBrk="1" hangingPunct="1">
              <a:spcBef>
                <a:spcPct val="0"/>
              </a:spcBef>
              <a:buFontTx/>
              <a:buNone/>
            </a:pPr>
            <a:r>
              <a:rPr lang="en-US" altLang="zh-CN" sz="2000" smtClean="0"/>
              <a:t>		MOV  AL, BL</a:t>
            </a:r>
          </a:p>
          <a:p>
            <a:pPr eaLnBrk="1" hangingPunct="1">
              <a:spcBef>
                <a:spcPct val="0"/>
              </a:spcBef>
              <a:buFontTx/>
              <a:buNone/>
            </a:pPr>
            <a:r>
              <a:rPr lang="en-US" altLang="zh-CN" sz="2000" smtClean="0"/>
              <a:t>		AND   AL, 0FH </a:t>
            </a:r>
          </a:p>
          <a:p>
            <a:pPr eaLnBrk="1" hangingPunct="1">
              <a:spcBef>
                <a:spcPct val="0"/>
              </a:spcBef>
              <a:buFontTx/>
              <a:buNone/>
            </a:pPr>
            <a:r>
              <a:rPr lang="en-US" altLang="zh-CN" sz="2000" smtClean="0"/>
              <a:t>		ADD  AL, 30H 		CMP  AL, ’9’ </a:t>
            </a:r>
          </a:p>
          <a:p>
            <a:pPr eaLnBrk="1" hangingPunct="1">
              <a:spcBef>
                <a:spcPct val="0"/>
              </a:spcBef>
              <a:buFontTx/>
              <a:buNone/>
            </a:pPr>
            <a:r>
              <a:rPr lang="en-US" altLang="zh-CN" sz="2000" smtClean="0"/>
              <a:t>		JLE    DISPLAY</a:t>
            </a:r>
          </a:p>
          <a:p>
            <a:pPr eaLnBrk="1" hangingPunct="1">
              <a:spcBef>
                <a:spcPct val="0"/>
              </a:spcBef>
              <a:buFontTx/>
              <a:buNone/>
            </a:pPr>
            <a:r>
              <a:rPr lang="en-US" altLang="zh-CN" sz="2000" smtClean="0"/>
              <a:t>		ADD   AL, 07H</a:t>
            </a:r>
          </a:p>
          <a:p>
            <a:pPr eaLnBrk="1" hangingPunct="1">
              <a:spcBef>
                <a:spcPct val="0"/>
              </a:spcBef>
              <a:buFontTx/>
              <a:buNone/>
            </a:pPr>
            <a:r>
              <a:rPr lang="en-US" altLang="zh-CN" sz="2000" smtClean="0"/>
              <a:t>DISPLAY: </a:t>
            </a:r>
          </a:p>
          <a:p>
            <a:pPr eaLnBrk="1" hangingPunct="1">
              <a:spcBef>
                <a:spcPct val="0"/>
              </a:spcBef>
              <a:buFontTx/>
              <a:buNone/>
            </a:pPr>
            <a:r>
              <a:rPr lang="en-US" altLang="zh-CN" sz="2000" smtClean="0"/>
              <a:t>		MOV  DL, AL </a:t>
            </a:r>
          </a:p>
          <a:p>
            <a:pPr eaLnBrk="1" hangingPunct="1">
              <a:spcBef>
                <a:spcPct val="0"/>
              </a:spcBef>
              <a:buFontTx/>
              <a:buNone/>
            </a:pPr>
            <a:r>
              <a:rPr lang="en-US" altLang="zh-CN" sz="2000" smtClean="0"/>
              <a:t>		MOV   AH, 2</a:t>
            </a:r>
          </a:p>
          <a:p>
            <a:pPr eaLnBrk="1" hangingPunct="1">
              <a:spcBef>
                <a:spcPct val="0"/>
              </a:spcBef>
              <a:buFontTx/>
              <a:buNone/>
            </a:pPr>
            <a:r>
              <a:rPr lang="en-US" altLang="zh-CN" sz="2000" smtClean="0"/>
              <a:t>		INT  21H</a:t>
            </a:r>
            <a:r>
              <a:rPr lang="zh-CN" altLang="en-US" sz="2000" smtClean="0">
                <a:solidFill>
                  <a:srgbClr val="008000"/>
                </a:solidFill>
              </a:rPr>
              <a:t>； 显示一个字符</a:t>
            </a:r>
          </a:p>
          <a:p>
            <a:pPr eaLnBrk="1" hangingPunct="1">
              <a:spcBef>
                <a:spcPct val="0"/>
              </a:spcBef>
              <a:buFontTx/>
              <a:buNone/>
            </a:pPr>
            <a:r>
              <a:rPr lang="zh-CN" altLang="en-US" sz="2000" smtClean="0"/>
              <a:t>		</a:t>
            </a:r>
            <a:r>
              <a:rPr lang="en-US" altLang="zh-CN" sz="2000" smtClean="0"/>
              <a:t>DEC  CH</a:t>
            </a:r>
          </a:p>
          <a:p>
            <a:pPr eaLnBrk="1" hangingPunct="1">
              <a:spcBef>
                <a:spcPct val="0"/>
              </a:spcBef>
              <a:buFontTx/>
              <a:buNone/>
            </a:pPr>
            <a:r>
              <a:rPr lang="en-US" altLang="zh-CN" sz="2000" smtClean="0"/>
              <a:t>		JNZ   ROTATE</a:t>
            </a:r>
          </a:p>
          <a:p>
            <a:pPr eaLnBrk="1" hangingPunct="1">
              <a:spcBef>
                <a:spcPct val="0"/>
              </a:spcBef>
              <a:buFontTx/>
              <a:buNone/>
            </a:pPr>
            <a:r>
              <a:rPr lang="en-US" altLang="zh-CN" sz="2000" smtClean="0"/>
              <a:t>		</a:t>
            </a:r>
            <a:r>
              <a:rPr lang="en-US" altLang="zh-CN" sz="2000" smtClean="0">
                <a:solidFill>
                  <a:srgbClr val="0000CC"/>
                </a:solidFill>
              </a:rPr>
              <a:t>MOV  AX, 4C00H</a:t>
            </a:r>
          </a:p>
          <a:p>
            <a:pPr eaLnBrk="1" hangingPunct="1">
              <a:spcBef>
                <a:spcPct val="0"/>
              </a:spcBef>
              <a:buFontTx/>
              <a:buNone/>
            </a:pPr>
            <a:r>
              <a:rPr lang="en-US" altLang="zh-CN" sz="2000" smtClean="0">
                <a:solidFill>
                  <a:srgbClr val="0000CC"/>
                </a:solidFill>
              </a:rPr>
              <a:t>		INT  21H</a:t>
            </a:r>
            <a:r>
              <a:rPr lang="zh-CN" altLang="en-US" sz="2000" smtClean="0">
                <a:solidFill>
                  <a:srgbClr val="008000"/>
                </a:solidFill>
              </a:rPr>
              <a:t>；终止并退出</a:t>
            </a:r>
          </a:p>
          <a:p>
            <a:pPr eaLnBrk="1" hangingPunct="1">
              <a:spcBef>
                <a:spcPct val="0"/>
              </a:spcBef>
              <a:buFontTx/>
              <a:buNone/>
            </a:pPr>
            <a:r>
              <a:rPr lang="en-US" altLang="zh-CN" sz="2000" smtClean="0"/>
              <a:t>CODE  ENDS</a:t>
            </a:r>
          </a:p>
          <a:p>
            <a:pPr eaLnBrk="1" hangingPunct="1">
              <a:spcBef>
                <a:spcPct val="0"/>
              </a:spcBef>
              <a:buFontTx/>
              <a:buNone/>
            </a:pPr>
            <a:r>
              <a:rPr lang="en-US" altLang="zh-CN" sz="2000" smtClean="0">
                <a:solidFill>
                  <a:srgbClr val="CC0000"/>
                </a:solidFill>
              </a:rPr>
              <a:t>	</a:t>
            </a:r>
            <a:r>
              <a:rPr lang="en-US" altLang="zh-CN" sz="2000" smtClean="0">
                <a:solidFill>
                  <a:schemeClr val="accent2"/>
                </a:solidFill>
              </a:rPr>
              <a:t>	END   BEGIN</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1</a:t>
            </a:r>
            <a:endParaRPr lang="zh-CN" altLang="en-US" dirty="0" smtClean="0"/>
          </a:p>
        </p:txBody>
      </p:sp>
    </p:spTree>
    <p:extLst>
      <p:ext uri="{BB962C8B-B14F-4D97-AF65-F5344CB8AC3E}">
        <p14:creationId xmlns:p14="http://schemas.microsoft.com/office/powerpoint/2010/main" val="5692577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5458">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75458">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75458">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5458">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75458">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5458">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5458">
                                            <p:txEl>
                                              <p:pRg st="8" end="8"/>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75458">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75458">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5458">
                                            <p:txEl>
                                              <p:pRg st="11" end="1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75458">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5458">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75458">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5458">
                                            <p:txEl>
                                              <p:pRg st="15" end="1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275459">
                                            <p:txEl>
                                              <p:pRg st="0" end="0"/>
                                            </p:txEl>
                                          </p:spTgt>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275459">
                                            <p:txEl>
                                              <p:pRg st="1" end="1"/>
                                            </p:txEl>
                                          </p:spTgt>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275459">
                                            <p:txEl>
                                              <p:pRg st="2" end="2"/>
                                            </p:txEl>
                                          </p:spTgt>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nodeType="afterEffect">
                                  <p:stCondLst>
                                    <p:cond delay="0"/>
                                  </p:stCondLst>
                                  <p:childTnLst>
                                    <p:set>
                                      <p:cBhvr>
                                        <p:cTn id="59" dur="1" fill="hold">
                                          <p:stCondLst>
                                            <p:cond delay="0"/>
                                          </p:stCondLst>
                                        </p:cTn>
                                        <p:tgtEl>
                                          <p:spTgt spid="275459">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5459">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75459">
                                            <p:txEl>
                                              <p:pRg st="7" end="7"/>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75459">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75459">
                                            <p:txEl>
                                              <p:pRg st="9" end="9"/>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5459">
                                            <p:txEl>
                                              <p:pRg st="10" end="10"/>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75459">
                                            <p:txEl>
                                              <p:pRg st="12" end="12"/>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275459">
                                            <p:txEl>
                                              <p:pRg st="14" end="14"/>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754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dirty="0" smtClean="0">
                <a:solidFill>
                  <a:srgbClr val="0000CC"/>
                </a:solidFill>
              </a:rPr>
              <a:t>.MODEL SMALL</a:t>
            </a:r>
          </a:p>
          <a:p>
            <a:pPr eaLnBrk="1" hangingPunct="1">
              <a:buFontTx/>
              <a:buNone/>
            </a:pPr>
            <a:endParaRPr lang="en-US" altLang="zh-CN" sz="2000" dirty="0" smtClean="0">
              <a:solidFill>
                <a:srgbClr val="0000CC"/>
              </a:solidFill>
            </a:endParaRPr>
          </a:p>
          <a:p>
            <a:pPr eaLnBrk="1" hangingPunct="1">
              <a:buFontTx/>
              <a:buNone/>
            </a:pPr>
            <a:r>
              <a:rPr lang="en-US" altLang="zh-CN" sz="2000" dirty="0" smtClean="0">
                <a:solidFill>
                  <a:srgbClr val="0000CC"/>
                </a:solidFill>
              </a:rPr>
              <a:t>.DATA</a:t>
            </a:r>
          </a:p>
          <a:p>
            <a:pPr eaLnBrk="1" hangingPunct="1">
              <a:buFontTx/>
              <a:buNone/>
            </a:pPr>
            <a:r>
              <a:rPr lang="en-US" altLang="zh-CN" sz="2000" dirty="0" smtClean="0">
                <a:solidFill>
                  <a:schemeClr val="accent2"/>
                </a:solidFill>
              </a:rPr>
              <a:t>      </a:t>
            </a:r>
            <a:r>
              <a:rPr lang="en-US" altLang="zh-CN" sz="2000" dirty="0" smtClean="0"/>
              <a:t>NUM    DW  0011101000000111B</a:t>
            </a:r>
          </a:p>
          <a:p>
            <a:pPr eaLnBrk="1" hangingPunct="1">
              <a:buFontTx/>
              <a:buNone/>
            </a:pPr>
            <a:r>
              <a:rPr lang="en-US" altLang="zh-CN" sz="2000" dirty="0" smtClean="0"/>
              <a:t>      NOTES  DB  ‘The result is :’,’$’</a:t>
            </a:r>
          </a:p>
          <a:p>
            <a:pPr eaLnBrk="1" hangingPunct="1">
              <a:spcBef>
                <a:spcPct val="0"/>
              </a:spcBef>
              <a:buFontTx/>
              <a:buNone/>
            </a:pPr>
            <a:endParaRPr lang="en-US" altLang="zh-CN" sz="2000" dirty="0" smtClean="0"/>
          </a:p>
          <a:p>
            <a:pPr eaLnBrk="1" hangingPunct="1">
              <a:spcBef>
                <a:spcPct val="0"/>
              </a:spcBef>
              <a:buFontTx/>
              <a:buNone/>
            </a:pPr>
            <a:r>
              <a:rPr lang="en-US" altLang="zh-CN" sz="2000" dirty="0" smtClean="0">
                <a:solidFill>
                  <a:srgbClr val="0000CC"/>
                </a:solidFill>
              </a:rPr>
              <a:t>.CODE</a:t>
            </a:r>
          </a:p>
          <a:p>
            <a:pPr eaLnBrk="1" hangingPunct="1">
              <a:spcBef>
                <a:spcPct val="0"/>
              </a:spcBef>
              <a:buFontTx/>
              <a:buNone/>
            </a:pPr>
            <a:r>
              <a:rPr lang="en-US" altLang="zh-CN" sz="2000" dirty="0" smtClean="0">
                <a:solidFill>
                  <a:srgbClr val="0000CC"/>
                </a:solidFill>
              </a:rPr>
              <a:t>.STARTUP</a:t>
            </a:r>
          </a:p>
          <a:p>
            <a:pPr eaLnBrk="1" hangingPunct="1">
              <a:spcBef>
                <a:spcPct val="0"/>
              </a:spcBef>
              <a:buFontTx/>
              <a:buNone/>
            </a:pPr>
            <a:r>
              <a:rPr lang="en-US" altLang="zh-CN" sz="2000" dirty="0" smtClean="0"/>
              <a:t>		MOV  DX, OFFSET NOTES</a:t>
            </a:r>
          </a:p>
          <a:p>
            <a:pPr eaLnBrk="1" hangingPunct="1">
              <a:spcBef>
                <a:spcPct val="0"/>
              </a:spcBef>
              <a:buFontTx/>
              <a:buNone/>
            </a:pPr>
            <a:r>
              <a:rPr lang="en-US" altLang="zh-CN" sz="2000" dirty="0" smtClean="0"/>
              <a:t>             	MOV AH, 9H</a:t>
            </a:r>
          </a:p>
          <a:p>
            <a:pPr eaLnBrk="1" hangingPunct="1">
              <a:spcBef>
                <a:spcPct val="0"/>
              </a:spcBef>
              <a:buFontTx/>
              <a:buNone/>
            </a:pPr>
            <a:r>
              <a:rPr lang="en-US" altLang="zh-CN" sz="2000" dirty="0" smtClean="0"/>
              <a:t>             	INT   21H; </a:t>
            </a:r>
            <a:r>
              <a:rPr lang="zh-CN" altLang="en-US" sz="2000" dirty="0" smtClean="0"/>
              <a:t>显示字符串</a:t>
            </a:r>
          </a:p>
          <a:p>
            <a:pPr eaLnBrk="1" hangingPunct="1">
              <a:spcBef>
                <a:spcPct val="0"/>
              </a:spcBef>
              <a:buFontTx/>
              <a:buNone/>
            </a:pPr>
            <a:r>
              <a:rPr lang="zh-CN" altLang="en-US" sz="2000" dirty="0" smtClean="0"/>
              <a:t>             	</a:t>
            </a:r>
            <a:r>
              <a:rPr lang="en-US" altLang="zh-CN" sz="2000" dirty="0" smtClean="0"/>
              <a:t>MOV  BX, NUM</a:t>
            </a:r>
          </a:p>
          <a:p>
            <a:pPr eaLnBrk="1" hangingPunct="1">
              <a:spcBef>
                <a:spcPct val="0"/>
              </a:spcBef>
              <a:buFontTx/>
              <a:buNone/>
            </a:pPr>
            <a:r>
              <a:rPr lang="en-US" altLang="zh-CN" sz="2000" dirty="0" smtClean="0"/>
              <a:t>             	MOV  CH, 4</a:t>
            </a:r>
          </a:p>
          <a:p>
            <a:pPr eaLnBrk="1" hangingPunct="1">
              <a:spcBef>
                <a:spcPct val="0"/>
              </a:spcBef>
              <a:buFontTx/>
              <a:buNone/>
            </a:pPr>
            <a:r>
              <a:rPr lang="en-US" altLang="zh-CN" sz="2000" dirty="0" smtClean="0"/>
              <a:t>ROTATE : </a:t>
            </a:r>
          </a:p>
          <a:p>
            <a:pPr eaLnBrk="1" hangingPunct="1">
              <a:spcBef>
                <a:spcPct val="0"/>
              </a:spcBef>
              <a:buFontTx/>
              <a:buNone/>
            </a:pPr>
            <a:r>
              <a:rPr lang="en-US" altLang="zh-CN" sz="2000" dirty="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dirty="0" smtClean="0"/>
              <a:t>		ROL   BX, CL	</a:t>
            </a:r>
          </a:p>
          <a:p>
            <a:pPr eaLnBrk="1" hangingPunct="1">
              <a:spcBef>
                <a:spcPct val="0"/>
              </a:spcBef>
              <a:buFontTx/>
              <a:buNone/>
            </a:pPr>
            <a:r>
              <a:rPr lang="en-US" altLang="zh-CN" sz="2000" dirty="0" smtClean="0"/>
              <a:t>		MOV  AL, BL</a:t>
            </a:r>
          </a:p>
          <a:p>
            <a:pPr eaLnBrk="1" hangingPunct="1">
              <a:spcBef>
                <a:spcPct val="0"/>
              </a:spcBef>
              <a:buFontTx/>
              <a:buNone/>
            </a:pPr>
            <a:r>
              <a:rPr lang="en-US" altLang="zh-CN" sz="2000" dirty="0" smtClean="0"/>
              <a:t>		AND   AL, 0FH </a:t>
            </a:r>
          </a:p>
          <a:p>
            <a:pPr eaLnBrk="1" hangingPunct="1">
              <a:spcBef>
                <a:spcPct val="0"/>
              </a:spcBef>
              <a:buFontTx/>
              <a:buNone/>
            </a:pPr>
            <a:r>
              <a:rPr lang="en-US" altLang="zh-CN" sz="2000" dirty="0" smtClean="0"/>
              <a:t>		ADD  AL, 30H 		CMP  AL, ’9’ </a:t>
            </a:r>
          </a:p>
          <a:p>
            <a:pPr eaLnBrk="1" hangingPunct="1">
              <a:spcBef>
                <a:spcPct val="0"/>
              </a:spcBef>
              <a:buFontTx/>
              <a:buNone/>
            </a:pPr>
            <a:r>
              <a:rPr lang="en-US" altLang="zh-CN" sz="2000" dirty="0" smtClean="0"/>
              <a:t>		JLE    DISPLAY</a:t>
            </a:r>
          </a:p>
          <a:p>
            <a:pPr eaLnBrk="1" hangingPunct="1">
              <a:spcBef>
                <a:spcPct val="0"/>
              </a:spcBef>
              <a:buFontTx/>
              <a:buNone/>
            </a:pPr>
            <a:r>
              <a:rPr lang="en-US" altLang="zh-CN" sz="2000" dirty="0" smtClean="0"/>
              <a:t>		ADD   AL, 07H</a:t>
            </a:r>
          </a:p>
          <a:p>
            <a:pPr eaLnBrk="1" hangingPunct="1">
              <a:spcBef>
                <a:spcPct val="0"/>
              </a:spcBef>
              <a:buFontTx/>
              <a:buNone/>
            </a:pPr>
            <a:r>
              <a:rPr lang="en-US" altLang="zh-CN" sz="2000" dirty="0" smtClean="0"/>
              <a:t>DISPLAY: </a:t>
            </a:r>
          </a:p>
          <a:p>
            <a:pPr eaLnBrk="1" hangingPunct="1">
              <a:spcBef>
                <a:spcPct val="0"/>
              </a:spcBef>
              <a:buFontTx/>
              <a:buNone/>
            </a:pPr>
            <a:r>
              <a:rPr lang="en-US" altLang="zh-CN" sz="2000" dirty="0" smtClean="0"/>
              <a:t>		MOV  DL, AL </a:t>
            </a:r>
          </a:p>
          <a:p>
            <a:pPr eaLnBrk="1" hangingPunct="1">
              <a:spcBef>
                <a:spcPct val="0"/>
              </a:spcBef>
              <a:buFontTx/>
              <a:buNone/>
            </a:pPr>
            <a:r>
              <a:rPr lang="en-US" altLang="zh-CN" sz="2000" dirty="0" smtClean="0"/>
              <a:t>		MOV   AH, 2</a:t>
            </a:r>
          </a:p>
          <a:p>
            <a:pPr eaLnBrk="1" hangingPunct="1">
              <a:spcBef>
                <a:spcPct val="0"/>
              </a:spcBef>
              <a:buFontTx/>
              <a:buNone/>
            </a:pPr>
            <a:r>
              <a:rPr lang="en-US" altLang="zh-CN" sz="2000" dirty="0" smtClean="0"/>
              <a:t>		INT  21H</a:t>
            </a:r>
            <a:r>
              <a:rPr lang="zh-CN" altLang="en-US" sz="2000" dirty="0" smtClean="0">
                <a:solidFill>
                  <a:srgbClr val="008000"/>
                </a:solidFill>
              </a:rPr>
              <a:t>； 显示一个字符</a:t>
            </a:r>
          </a:p>
          <a:p>
            <a:pPr eaLnBrk="1" hangingPunct="1">
              <a:spcBef>
                <a:spcPct val="0"/>
              </a:spcBef>
              <a:buFontTx/>
              <a:buNone/>
            </a:pPr>
            <a:r>
              <a:rPr lang="zh-CN" altLang="en-US" sz="2000" dirty="0" smtClean="0"/>
              <a:t>		</a:t>
            </a:r>
            <a:r>
              <a:rPr lang="en-US" altLang="zh-CN" sz="2000" dirty="0" smtClean="0"/>
              <a:t>DEC  CH</a:t>
            </a:r>
          </a:p>
          <a:p>
            <a:pPr eaLnBrk="1" hangingPunct="1">
              <a:spcBef>
                <a:spcPct val="0"/>
              </a:spcBef>
              <a:buFontTx/>
              <a:buNone/>
            </a:pPr>
            <a:r>
              <a:rPr lang="en-US" altLang="zh-CN" sz="2000" dirty="0" smtClean="0"/>
              <a:t>		JNZ   ROTATE</a:t>
            </a:r>
          </a:p>
          <a:p>
            <a:pPr eaLnBrk="1" hangingPunct="1">
              <a:spcBef>
                <a:spcPct val="0"/>
              </a:spcBef>
              <a:buFontTx/>
              <a:buNone/>
            </a:pPr>
            <a:r>
              <a:rPr lang="en-US" altLang="zh-CN" sz="2000" dirty="0" smtClean="0">
                <a:solidFill>
                  <a:srgbClr val="0000CC"/>
                </a:solidFill>
              </a:rPr>
              <a:t>.EXIT</a:t>
            </a:r>
          </a:p>
          <a:p>
            <a:pPr eaLnBrk="1" hangingPunct="1">
              <a:spcBef>
                <a:spcPct val="0"/>
              </a:spcBef>
              <a:buFontTx/>
              <a:buNone/>
            </a:pPr>
            <a:r>
              <a:rPr lang="en-US" altLang="zh-CN" sz="2000" dirty="0" smtClean="0">
                <a:solidFill>
                  <a:schemeClr val="accent2"/>
                </a:solidFill>
              </a:rPr>
              <a:t>END</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2</a:t>
            </a:r>
            <a:endParaRPr lang="zh-CN" altLang="en-US" dirty="0" smtClean="0"/>
          </a:p>
        </p:txBody>
      </p:sp>
    </p:spTree>
    <p:extLst>
      <p:ext uri="{BB962C8B-B14F-4D97-AF65-F5344CB8AC3E}">
        <p14:creationId xmlns:p14="http://schemas.microsoft.com/office/powerpoint/2010/main" val="1361817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7545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545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545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545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545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545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545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5458">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5458">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5458">
                                            <p:txEl>
                                              <p:pRg st="14" end="14"/>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nodeType="afterEffect">
                                  <p:stCondLst>
                                    <p:cond delay="0"/>
                                  </p:stCondLst>
                                  <p:childTnLst>
                                    <p:set>
                                      <p:cBhvr>
                                        <p:cTn id="45" dur="1" fill="hold">
                                          <p:stCondLst>
                                            <p:cond delay="0"/>
                                          </p:stCondLst>
                                        </p:cTn>
                                        <p:tgtEl>
                                          <p:spTgt spid="275459">
                                            <p:txEl>
                                              <p:pRg st="0" end="0"/>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0"/>
                                          </p:stCondLst>
                                        </p:cTn>
                                        <p:tgtEl>
                                          <p:spTgt spid="275459">
                                            <p:txEl>
                                              <p:pRg st="1" end="1"/>
                                            </p:txEl>
                                          </p:spTgt>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nodeType="afterEffect">
                                  <p:stCondLst>
                                    <p:cond delay="0"/>
                                  </p:stCondLst>
                                  <p:childTnLst>
                                    <p:set>
                                      <p:cBhvr>
                                        <p:cTn id="51" dur="1" fill="hold">
                                          <p:stCondLst>
                                            <p:cond delay="0"/>
                                          </p:stCondLst>
                                        </p:cTn>
                                        <p:tgtEl>
                                          <p:spTgt spid="275459">
                                            <p:txEl>
                                              <p:pRg st="2" end="2"/>
                                            </p:txEl>
                                          </p:spTgt>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27545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5459">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75459">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5459">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5459">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75459">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5"/>
            <a:ext cx="8713664" cy="4929188"/>
          </a:xfrm>
          <a:ln>
            <a:solidFill>
              <a:schemeClr val="accent1"/>
            </a:solidFill>
          </a:ln>
        </p:spPr>
        <p:txBody>
          <a:bodyPr/>
          <a:lstStyle/>
          <a:p>
            <a:pPr marL="0" indent="0">
              <a:buNone/>
            </a:pPr>
            <a:r>
              <a:rPr lang="en-US" altLang="zh-CN" sz="2400" dirty="0">
                <a:solidFill>
                  <a:srgbClr val="006600"/>
                </a:solidFill>
              </a:rPr>
              <a:t>;</a:t>
            </a:r>
            <a:r>
              <a:rPr lang="zh-CN" altLang="zh-CN" sz="2400" dirty="0">
                <a:solidFill>
                  <a:srgbClr val="006600"/>
                </a:solidFill>
              </a:rPr>
              <a:t>程序功能：显示一个信息框。</a:t>
            </a:r>
          </a:p>
          <a:p>
            <a:pPr marL="0" indent="0">
              <a:buNone/>
            </a:pPr>
            <a:r>
              <a:rPr lang="en-US" altLang="zh-CN" sz="2400" dirty="0">
                <a:solidFill>
                  <a:srgbClr val="006600"/>
                </a:solidFill>
              </a:rPr>
              <a:t>;</a:t>
            </a:r>
            <a:r>
              <a:rPr lang="en-US" altLang="zh-CN" sz="2400" dirty="0" smtClean="0">
                <a:solidFill>
                  <a:srgbClr val="006600"/>
                </a:solidFill>
              </a:rPr>
              <a:t>ex1.asm (…\base);</a:t>
            </a:r>
            <a:r>
              <a:rPr lang="zh-CN" altLang="zh-CN" sz="2400" dirty="0">
                <a:solidFill>
                  <a:srgbClr val="006600"/>
                </a:solidFill>
              </a:rPr>
              <a:t>程序名</a:t>
            </a:r>
          </a:p>
          <a:p>
            <a:pPr marL="0" indent="0">
              <a:buNone/>
            </a:pPr>
            <a:r>
              <a:rPr lang="en-US" altLang="zh-CN" sz="2400" dirty="0">
                <a:solidFill>
                  <a:srgbClr val="006600"/>
                </a:solidFill>
              </a:rPr>
              <a:t>;</a:t>
            </a:r>
            <a:r>
              <a:rPr lang="zh-CN" altLang="zh-CN" sz="2400" dirty="0">
                <a:solidFill>
                  <a:srgbClr val="006600"/>
                </a:solidFill>
              </a:rPr>
              <a:t>编译链接方法：</a:t>
            </a:r>
          </a:p>
          <a:p>
            <a:pPr marL="0" indent="0">
              <a:buNone/>
            </a:pPr>
            <a:r>
              <a:rPr lang="en-US" altLang="zh-CN" sz="2400" dirty="0">
                <a:solidFill>
                  <a:srgbClr val="006600"/>
                </a:solidFill>
              </a:rPr>
              <a:t>;ml /c /</a:t>
            </a:r>
            <a:r>
              <a:rPr lang="en-US" altLang="zh-CN" sz="2400" dirty="0" err="1">
                <a:solidFill>
                  <a:srgbClr val="006600"/>
                </a:solidFill>
              </a:rPr>
              <a:t>coff</a:t>
            </a:r>
            <a:r>
              <a:rPr lang="en-US" altLang="zh-CN" sz="2400" dirty="0">
                <a:solidFill>
                  <a:srgbClr val="006600"/>
                </a:solidFill>
              </a:rPr>
              <a:t>  ex1.asm</a:t>
            </a:r>
            <a:endParaRPr lang="zh-CN" altLang="zh-CN" sz="2400" dirty="0">
              <a:solidFill>
                <a:srgbClr val="006600"/>
              </a:solidFill>
            </a:endParaRPr>
          </a:p>
          <a:p>
            <a:pPr marL="0" indent="0">
              <a:buNone/>
            </a:pPr>
            <a:r>
              <a:rPr lang="en-US" altLang="zh-CN" sz="2400" dirty="0">
                <a:solidFill>
                  <a:srgbClr val="006600"/>
                </a:solidFill>
              </a:rPr>
              <a:t>;link /</a:t>
            </a:r>
            <a:r>
              <a:rPr lang="en-US" altLang="zh-CN" sz="2400" dirty="0" err="1">
                <a:solidFill>
                  <a:srgbClr val="006600"/>
                </a:solidFill>
              </a:rPr>
              <a:t>subsystem:console</a:t>
            </a:r>
            <a:r>
              <a:rPr lang="en-US" altLang="zh-CN" sz="2400" dirty="0">
                <a:solidFill>
                  <a:srgbClr val="006600"/>
                </a:solidFill>
              </a:rPr>
              <a:t> </a:t>
            </a:r>
            <a:r>
              <a:rPr lang="en-US" altLang="zh-CN" sz="2400" dirty="0" smtClean="0">
                <a:solidFill>
                  <a:srgbClr val="006600"/>
                </a:solidFill>
              </a:rPr>
              <a:t>ex1.obj</a:t>
            </a:r>
          </a:p>
          <a:p>
            <a:pPr marL="0" indent="0">
              <a:buNone/>
            </a:pPr>
            <a:endParaRPr lang="zh-CN" altLang="zh-CN" sz="2400" dirty="0">
              <a:solidFill>
                <a:srgbClr val="006600"/>
              </a:solidFill>
            </a:endParaRPr>
          </a:p>
          <a:p>
            <a:pPr marL="0" indent="0">
              <a:buNone/>
            </a:pPr>
            <a:r>
              <a:rPr lang="en-US" altLang="zh-CN" sz="2400" dirty="0" smtClean="0"/>
              <a:t>.</a:t>
            </a:r>
            <a:r>
              <a:rPr lang="en-US" altLang="zh-CN" sz="2400" dirty="0"/>
              <a:t>386			</a:t>
            </a:r>
            <a:r>
              <a:rPr lang="en-US" altLang="zh-CN" sz="2400" dirty="0" smtClean="0">
                <a:solidFill>
                  <a:srgbClr val="006600"/>
                </a:solidFill>
              </a:rPr>
              <a:t>;</a:t>
            </a:r>
            <a:r>
              <a:rPr lang="zh-CN" altLang="zh-CN" sz="2400" dirty="0">
                <a:solidFill>
                  <a:srgbClr val="006600"/>
                </a:solidFill>
              </a:rPr>
              <a:t>指明指令集</a:t>
            </a:r>
          </a:p>
          <a:p>
            <a:pPr marL="0" indent="0">
              <a:buNone/>
            </a:pPr>
            <a:r>
              <a:rPr lang="en-US" altLang="zh-CN" sz="2400" dirty="0" smtClean="0"/>
              <a:t>.</a:t>
            </a:r>
            <a:r>
              <a:rPr lang="en-US" altLang="zh-CN" sz="2400" dirty="0"/>
              <a:t>model </a:t>
            </a:r>
            <a:r>
              <a:rPr lang="en-US" altLang="zh-CN" sz="2400" dirty="0" err="1"/>
              <a:t>flat,stdcall</a:t>
            </a:r>
            <a:r>
              <a:rPr lang="en-US" altLang="zh-CN" sz="2400" dirty="0"/>
              <a:t>	</a:t>
            </a:r>
            <a:r>
              <a:rPr lang="en-US" altLang="zh-CN" sz="2400" dirty="0">
                <a:solidFill>
                  <a:srgbClr val="006600"/>
                </a:solidFill>
              </a:rPr>
              <a:t>;</a:t>
            </a:r>
            <a:r>
              <a:rPr lang="zh-CN" altLang="zh-CN" sz="2400" dirty="0">
                <a:solidFill>
                  <a:srgbClr val="006600"/>
                </a:solidFill>
              </a:rPr>
              <a:t>程序工作模式，</a:t>
            </a:r>
            <a:r>
              <a:rPr lang="en-US" altLang="zh-CN" sz="2400" dirty="0">
                <a:solidFill>
                  <a:srgbClr val="006600"/>
                </a:solidFill>
              </a:rPr>
              <a:t>flat</a:t>
            </a:r>
            <a:r>
              <a:rPr lang="zh-CN" altLang="zh-CN" sz="2400" dirty="0">
                <a:solidFill>
                  <a:srgbClr val="006600"/>
                </a:solidFill>
              </a:rPr>
              <a:t>为</a:t>
            </a:r>
            <a:r>
              <a:rPr lang="en-US" altLang="zh-CN" sz="2400" dirty="0">
                <a:solidFill>
                  <a:srgbClr val="006600"/>
                </a:solidFill>
              </a:rPr>
              <a:t>Windows</a:t>
            </a:r>
            <a:r>
              <a:rPr lang="zh-CN" altLang="zh-CN" sz="2400" dirty="0" smtClean="0">
                <a:solidFill>
                  <a:srgbClr val="006600"/>
                </a:solidFill>
              </a:rPr>
              <a:t>程</a:t>
            </a:r>
            <a:r>
              <a:rPr lang="zh-CN" altLang="zh-CN" sz="2400" dirty="0">
                <a:solidFill>
                  <a:srgbClr val="006600"/>
                </a:solidFill>
              </a:rPr>
              <a:t>序使用</a:t>
            </a:r>
            <a:endParaRPr lang="en-US" altLang="zh-CN" sz="2400" dirty="0" smtClean="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的</a:t>
            </a:r>
            <a:r>
              <a:rPr lang="zh-CN" altLang="zh-CN" sz="2400" dirty="0">
                <a:solidFill>
                  <a:srgbClr val="006600"/>
                </a:solidFill>
              </a:rPr>
              <a:t>模式</a:t>
            </a:r>
            <a:r>
              <a:rPr lang="en-US" altLang="zh-CN" sz="2400" dirty="0">
                <a:solidFill>
                  <a:srgbClr val="006600"/>
                </a:solidFill>
              </a:rPr>
              <a:t>(</a:t>
            </a:r>
            <a:r>
              <a:rPr lang="zh-CN" altLang="zh-CN" sz="2400" dirty="0">
                <a:solidFill>
                  <a:srgbClr val="006600"/>
                </a:solidFill>
              </a:rPr>
              <a:t>代码和</a:t>
            </a:r>
            <a:r>
              <a:rPr lang="zh-CN" altLang="zh-CN" sz="2400" dirty="0" smtClean="0">
                <a:solidFill>
                  <a:srgbClr val="006600"/>
                </a:solidFill>
              </a:rPr>
              <a:t>数据使用同</a:t>
            </a:r>
            <a:r>
              <a:rPr lang="zh-CN" altLang="zh-CN" sz="2400" dirty="0">
                <a:solidFill>
                  <a:srgbClr val="006600"/>
                </a:solidFill>
              </a:rPr>
              <a:t>一个</a:t>
            </a:r>
            <a:r>
              <a:rPr lang="en-US" altLang="zh-CN" sz="2400" dirty="0">
                <a:solidFill>
                  <a:srgbClr val="006600"/>
                </a:solidFill>
              </a:rPr>
              <a:t>4GB</a:t>
            </a:r>
            <a:r>
              <a:rPr lang="zh-CN" altLang="zh-CN" sz="2400" dirty="0">
                <a:solidFill>
                  <a:srgbClr val="006600"/>
                </a:solidFill>
              </a:rPr>
              <a:t>段</a:t>
            </a:r>
            <a:r>
              <a:rPr lang="en-US" altLang="zh-CN" sz="2400" dirty="0">
                <a:solidFill>
                  <a:srgbClr val="006600"/>
                </a:solidFill>
              </a:rPr>
              <a:t>), </a:t>
            </a:r>
            <a:endParaRPr lang="zh-CN" altLang="zh-CN" sz="2400" dirty="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 </a:t>
            </a:r>
            <a:r>
              <a:rPr lang="en-US" altLang="zh-CN" sz="2400" dirty="0" err="1" smtClean="0">
                <a:solidFill>
                  <a:srgbClr val="006600"/>
                </a:solidFill>
              </a:rPr>
              <a:t>stdcall</a:t>
            </a:r>
            <a:r>
              <a:rPr lang="zh-CN" altLang="zh-CN" sz="2400" dirty="0">
                <a:solidFill>
                  <a:srgbClr val="006600"/>
                </a:solidFill>
              </a:rPr>
              <a:t>为</a:t>
            </a:r>
            <a:r>
              <a:rPr lang="en-US" altLang="zh-CN" sz="2400" dirty="0">
                <a:solidFill>
                  <a:srgbClr val="006600"/>
                </a:solidFill>
              </a:rPr>
              <a:t>API</a:t>
            </a:r>
            <a:r>
              <a:rPr lang="zh-CN" altLang="zh-CN" sz="2400" dirty="0">
                <a:solidFill>
                  <a:srgbClr val="006600"/>
                </a:solidFill>
              </a:rPr>
              <a:t>调用</a:t>
            </a:r>
            <a:r>
              <a:rPr lang="zh-CN" altLang="zh-CN" sz="2400" dirty="0" smtClean="0">
                <a:solidFill>
                  <a:srgbClr val="006600"/>
                </a:solidFill>
              </a:rPr>
              <a:t>时</a:t>
            </a:r>
            <a:r>
              <a:rPr lang="zh-CN" altLang="zh-CN" sz="2400" dirty="0">
                <a:solidFill>
                  <a:srgbClr val="006600"/>
                </a:solidFill>
              </a:rPr>
              <a:t>右边的参数先入</a:t>
            </a:r>
            <a:r>
              <a:rPr lang="zh-CN" altLang="zh-CN" sz="2400" dirty="0" smtClean="0">
                <a:solidFill>
                  <a:srgbClr val="006600"/>
                </a:solidFill>
              </a:rPr>
              <a:t>栈</a:t>
            </a:r>
            <a:endParaRPr lang="en-US" altLang="zh-CN" sz="2400" dirty="0" smtClean="0">
              <a:solidFill>
                <a:srgbClr val="006600"/>
              </a:solidFill>
            </a:endParaRPr>
          </a:p>
          <a:p>
            <a:pPr marL="0" indent="0">
              <a:buNone/>
            </a:pPr>
            <a:r>
              <a:rPr lang="en-US" altLang="zh-CN" sz="2400" dirty="0" smtClean="0"/>
              <a:t>option </a:t>
            </a:r>
            <a:r>
              <a:rPr lang="en-US" altLang="zh-CN" sz="2400" dirty="0" err="1"/>
              <a:t>casemap:none</a:t>
            </a:r>
            <a:r>
              <a:rPr lang="en-US" altLang="zh-CN" sz="2400" dirty="0"/>
              <a:t>	</a:t>
            </a:r>
            <a:r>
              <a:rPr lang="en-US" altLang="zh-CN" sz="2400" dirty="0">
                <a:solidFill>
                  <a:srgbClr val="006600"/>
                </a:solidFill>
              </a:rPr>
              <a:t>;</a:t>
            </a:r>
            <a:r>
              <a:rPr lang="zh-CN" altLang="zh-CN" sz="2400" dirty="0">
                <a:solidFill>
                  <a:srgbClr val="006600"/>
                </a:solidFill>
              </a:rPr>
              <a:t>指明大小写敏感</a:t>
            </a:r>
          </a:p>
          <a:p>
            <a:endParaRPr lang="zh-CN" altLang="en-US" sz="2400" dirty="0"/>
          </a:p>
        </p:txBody>
      </p:sp>
    </p:spTree>
    <p:extLst>
      <p:ext uri="{BB962C8B-B14F-4D97-AF65-F5344CB8AC3E}">
        <p14:creationId xmlns:p14="http://schemas.microsoft.com/office/powerpoint/2010/main" val="838706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5256361"/>
          </a:xfrm>
          <a:ln>
            <a:solidFill>
              <a:schemeClr val="accent1"/>
            </a:solidFill>
          </a:ln>
        </p:spPr>
        <p:txBody>
          <a:bodyPr/>
          <a:lstStyle/>
          <a:p>
            <a:pPr marL="0" indent="0">
              <a:buNone/>
            </a:pPr>
            <a:r>
              <a:rPr lang="en-US" altLang="zh-CN" sz="2400" dirty="0"/>
              <a:t>include windows.inc</a:t>
            </a:r>
            <a:endParaRPr lang="zh-CN" altLang="zh-CN" sz="2400" dirty="0"/>
          </a:p>
          <a:p>
            <a:pPr marL="0" indent="0">
              <a:buNone/>
            </a:pPr>
            <a:r>
              <a:rPr lang="en-US" altLang="zh-CN" sz="2400" dirty="0"/>
              <a:t>include user32.inc</a:t>
            </a:r>
            <a:endParaRPr lang="zh-CN" altLang="zh-CN" sz="2400" dirty="0"/>
          </a:p>
          <a:p>
            <a:pPr marL="0" indent="0">
              <a:buNone/>
            </a:pPr>
            <a:r>
              <a:rPr lang="en-US" altLang="zh-CN" sz="2400" dirty="0" err="1"/>
              <a:t>includelib</a:t>
            </a:r>
            <a:r>
              <a:rPr lang="en-US" altLang="zh-CN" sz="2400" dirty="0"/>
              <a:t> user32.lib</a:t>
            </a:r>
            <a:endParaRPr lang="zh-CN" altLang="zh-CN" sz="2400" dirty="0"/>
          </a:p>
          <a:p>
            <a:pPr marL="0" indent="0">
              <a:buNone/>
            </a:pPr>
            <a:r>
              <a:rPr lang="en-US" altLang="zh-CN" sz="2400" dirty="0"/>
              <a:t>include kernel32.inc</a:t>
            </a:r>
            <a:endParaRPr lang="zh-CN" altLang="zh-CN" sz="2400" dirty="0"/>
          </a:p>
          <a:p>
            <a:pPr marL="0" indent="0">
              <a:buNone/>
            </a:pPr>
            <a:r>
              <a:rPr lang="en-US" altLang="zh-CN" sz="2400" dirty="0" err="1"/>
              <a:t>includelib</a:t>
            </a:r>
            <a:r>
              <a:rPr lang="en-US" altLang="zh-CN" sz="2400" dirty="0"/>
              <a:t> kernel32.lib</a:t>
            </a:r>
            <a:endParaRPr lang="zh-CN" altLang="zh-CN" sz="2400" dirty="0"/>
          </a:p>
          <a:p>
            <a:pPr marL="0" indent="0">
              <a:buNone/>
            </a:pPr>
            <a:endParaRPr lang="en-US" altLang="zh-CN" sz="2400" dirty="0" smtClean="0">
              <a:solidFill>
                <a:srgbClr val="006600"/>
              </a:solidFill>
            </a:endParaRPr>
          </a:p>
          <a:p>
            <a:pPr marL="0" indent="0">
              <a:buNone/>
            </a:pPr>
            <a:r>
              <a:rPr lang="en-US" altLang="zh-CN" sz="2400" dirty="0" smtClean="0"/>
              <a:t>.</a:t>
            </a:r>
            <a:r>
              <a:rPr lang="en-US" altLang="zh-CN" sz="2400" dirty="0"/>
              <a:t>data			</a:t>
            </a:r>
            <a:r>
              <a:rPr lang="en-US" altLang="zh-CN" sz="2400" dirty="0">
                <a:solidFill>
                  <a:srgbClr val="006600"/>
                </a:solidFill>
              </a:rPr>
              <a:t>;</a:t>
            </a:r>
            <a:r>
              <a:rPr lang="zh-CN" altLang="zh-CN" sz="2400" dirty="0">
                <a:solidFill>
                  <a:srgbClr val="006600"/>
                </a:solidFill>
              </a:rPr>
              <a:t>数据段</a:t>
            </a:r>
          </a:p>
          <a:p>
            <a:pPr marL="457200" lvl="1" indent="0">
              <a:buNone/>
            </a:pPr>
            <a:r>
              <a:rPr lang="en-US" altLang="zh-CN" sz="2000" dirty="0" err="1"/>
              <a:t>szCaption</a:t>
            </a:r>
            <a:r>
              <a:rPr lang="en-US" altLang="zh-CN" sz="2000" dirty="0"/>
              <a:t>	</a:t>
            </a:r>
            <a:r>
              <a:rPr lang="en-US" altLang="zh-CN" sz="2000" dirty="0" err="1"/>
              <a:t>db</a:t>
            </a:r>
            <a:r>
              <a:rPr lang="en-US" altLang="zh-CN" sz="2000" dirty="0"/>
              <a:t>	</a:t>
            </a:r>
            <a:r>
              <a:rPr lang="en-US" altLang="zh-CN" sz="2000" dirty="0">
                <a:solidFill>
                  <a:srgbClr val="006600"/>
                </a:solidFill>
              </a:rPr>
              <a:t>'</a:t>
            </a:r>
            <a:r>
              <a:rPr lang="zh-CN" altLang="zh-CN" sz="2000" dirty="0">
                <a:solidFill>
                  <a:srgbClr val="006600"/>
                </a:solidFill>
              </a:rPr>
              <a:t>抬头串</a:t>
            </a:r>
            <a:r>
              <a:rPr lang="en-US" altLang="zh-CN" sz="2000" dirty="0">
                <a:solidFill>
                  <a:srgbClr val="006600"/>
                </a:solidFill>
              </a:rPr>
              <a:t>',0</a:t>
            </a:r>
            <a:endParaRPr lang="zh-CN" altLang="zh-CN" sz="2000" dirty="0">
              <a:solidFill>
                <a:srgbClr val="006600"/>
              </a:solidFill>
            </a:endParaRPr>
          </a:p>
          <a:p>
            <a:pPr marL="457200" lvl="1" indent="0">
              <a:buNone/>
            </a:pPr>
            <a:r>
              <a:rPr lang="en-US" altLang="zh-CN" sz="2000" dirty="0" err="1"/>
              <a:t>szText</a:t>
            </a:r>
            <a:r>
              <a:rPr lang="en-US" altLang="zh-CN" sz="2000" dirty="0"/>
              <a:t>		</a:t>
            </a:r>
            <a:r>
              <a:rPr lang="en-US" altLang="zh-CN" sz="2000" dirty="0" err="1"/>
              <a:t>db</a:t>
            </a:r>
            <a:r>
              <a:rPr lang="en-US" altLang="zh-CN" sz="2000" dirty="0"/>
              <a:t>	'Hello</a:t>
            </a:r>
            <a:r>
              <a:rPr lang="zh-CN" altLang="zh-CN" sz="2000" dirty="0"/>
              <a:t>！</a:t>
            </a:r>
            <a:r>
              <a:rPr lang="en-US" altLang="zh-CN" sz="2000" dirty="0"/>
              <a:t>',0</a:t>
            </a:r>
            <a:endParaRPr lang="zh-CN" altLang="zh-CN" sz="2000" dirty="0"/>
          </a:p>
          <a:p>
            <a:pPr marL="0" indent="0">
              <a:buNone/>
            </a:pPr>
            <a:endParaRPr lang="en-US" altLang="zh-CN" sz="2400" dirty="0" smtClean="0"/>
          </a:p>
          <a:p>
            <a:pPr marL="0" indent="0">
              <a:buNone/>
            </a:pPr>
            <a:r>
              <a:rPr lang="en-US" altLang="zh-CN" sz="2400" dirty="0"/>
              <a:t> .code			</a:t>
            </a:r>
            <a:r>
              <a:rPr lang="en-US" altLang="zh-CN" sz="2400" dirty="0">
                <a:solidFill>
                  <a:srgbClr val="006600"/>
                </a:solidFill>
              </a:rPr>
              <a:t>;</a:t>
            </a:r>
            <a:r>
              <a:rPr lang="zh-CN" altLang="en-US" sz="2400" dirty="0">
                <a:solidFill>
                  <a:srgbClr val="006600"/>
                </a:solidFill>
              </a:rPr>
              <a:t>代码段</a:t>
            </a:r>
          </a:p>
          <a:p>
            <a:pPr marL="0" indent="0">
              <a:buNone/>
            </a:pPr>
            <a:r>
              <a:rPr lang="en-US" altLang="zh-CN" sz="2400" dirty="0"/>
              <a:t>start</a:t>
            </a:r>
            <a:r>
              <a:rPr lang="en-US" altLang="zh-CN" sz="2400" dirty="0" smtClean="0"/>
              <a:t>:</a:t>
            </a:r>
            <a:endParaRPr lang="zh-CN" altLang="zh-CN" sz="2400" dirty="0" smtClean="0"/>
          </a:p>
          <a:p>
            <a:endParaRPr lang="zh-CN" altLang="zh-CN" sz="2400" dirty="0">
              <a:solidFill>
                <a:srgbClr val="006600"/>
              </a:solidFill>
            </a:endParaRPr>
          </a:p>
          <a:p>
            <a:endParaRPr lang="zh-CN" altLang="en-US" sz="2400" dirty="0"/>
          </a:p>
        </p:txBody>
      </p:sp>
    </p:spTree>
    <p:extLst>
      <p:ext uri="{BB962C8B-B14F-4D97-AF65-F5344CB8AC3E}">
        <p14:creationId xmlns:p14="http://schemas.microsoft.com/office/powerpoint/2010/main" val="8026893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4968329"/>
          </a:xfrm>
          <a:ln>
            <a:solidFill>
              <a:schemeClr val="accent1"/>
            </a:solidFill>
          </a:ln>
        </p:spPr>
        <p:txBody>
          <a:bodyPr/>
          <a:lstStyle/>
          <a:p>
            <a:pPr marL="0" indent="0">
              <a:buNone/>
            </a:pPr>
            <a:r>
              <a:rPr lang="en-US" altLang="zh-CN" sz="2400" dirty="0"/>
              <a:t>invoke </a:t>
            </a:r>
            <a:r>
              <a:rPr lang="en-US" altLang="zh-CN" sz="2400" dirty="0" err="1"/>
              <a:t>MessageBox</a:t>
            </a:r>
            <a:r>
              <a:rPr lang="en-US" altLang="zh-CN" sz="2400" dirty="0"/>
              <a:t>,	</a:t>
            </a:r>
            <a:r>
              <a:rPr lang="en-US" altLang="zh-CN" sz="2400" dirty="0" smtClean="0">
                <a:solidFill>
                  <a:srgbClr val="006600"/>
                </a:solidFill>
              </a:rPr>
              <a:t>;</a:t>
            </a:r>
            <a:r>
              <a:rPr lang="zh-CN" altLang="en-US" sz="2400" dirty="0">
                <a:solidFill>
                  <a:srgbClr val="006600"/>
                </a:solidFill>
              </a:rPr>
              <a:t>显示信息框</a:t>
            </a:r>
          </a:p>
          <a:p>
            <a:pPr marL="0" indent="0">
              <a:buNone/>
            </a:pPr>
            <a:r>
              <a:rPr lang="zh-CN" altLang="en-US" sz="2400" dirty="0"/>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父窗口句柄</a:t>
            </a:r>
          </a:p>
          <a:p>
            <a:pPr marL="0" indent="0">
              <a:buNone/>
            </a:pPr>
            <a:r>
              <a:rPr lang="zh-CN" altLang="en-US" sz="2400" dirty="0"/>
              <a:t>	</a:t>
            </a:r>
            <a:r>
              <a:rPr lang="en-US" altLang="zh-CN" sz="2400" dirty="0" smtClean="0"/>
              <a:t>offset </a:t>
            </a:r>
            <a:r>
              <a:rPr lang="en-US" altLang="zh-CN" sz="2400" dirty="0" err="1"/>
              <a:t>szText</a:t>
            </a:r>
            <a:r>
              <a:rPr lang="en-US" altLang="zh-CN" sz="2400" dirty="0"/>
              <a:t>,	</a:t>
            </a:r>
            <a:r>
              <a:rPr lang="en-US" altLang="zh-CN" sz="2400" dirty="0" smtClean="0">
                <a:solidFill>
                  <a:srgbClr val="006600"/>
                </a:solidFill>
              </a:rPr>
              <a:t>;</a:t>
            </a:r>
            <a:r>
              <a:rPr lang="zh-CN" altLang="en-US" sz="2400" dirty="0">
                <a:solidFill>
                  <a:srgbClr val="006600"/>
                </a:solidFill>
              </a:rPr>
              <a:t>正文串的地址</a:t>
            </a:r>
          </a:p>
          <a:p>
            <a:pPr marL="0" indent="0">
              <a:buNone/>
            </a:pPr>
            <a:r>
              <a:rPr lang="zh-CN" altLang="en-US" sz="2400" dirty="0"/>
              <a:t>	</a:t>
            </a:r>
            <a:r>
              <a:rPr lang="en-US" altLang="zh-CN" sz="2400" dirty="0" smtClean="0"/>
              <a:t>offset </a:t>
            </a:r>
            <a:r>
              <a:rPr lang="en-US" altLang="zh-CN" sz="2400" dirty="0" err="1"/>
              <a:t>szCaption</a:t>
            </a:r>
            <a:r>
              <a:rPr lang="en-US" altLang="zh-CN" sz="2400" dirty="0"/>
              <a:t>,</a:t>
            </a:r>
            <a:r>
              <a:rPr lang="en-US" altLang="zh-CN" sz="2400" dirty="0">
                <a:solidFill>
                  <a:srgbClr val="006600"/>
                </a:solidFill>
              </a:rPr>
              <a:t>	;</a:t>
            </a:r>
            <a:r>
              <a:rPr lang="zh-CN" altLang="en-US" sz="2400" dirty="0">
                <a:solidFill>
                  <a:srgbClr val="006600"/>
                </a:solidFill>
              </a:rPr>
              <a:t>抬头串的地址</a:t>
            </a:r>
          </a:p>
          <a:p>
            <a:pPr marL="0" indent="0">
              <a:buNone/>
            </a:pPr>
            <a:r>
              <a:rPr lang="zh-CN" altLang="en-US" sz="2400" dirty="0">
                <a:solidFill>
                  <a:srgbClr val="006600"/>
                </a:solidFill>
              </a:rPr>
              <a:t>	</a:t>
            </a:r>
            <a:r>
              <a:rPr lang="en-US" altLang="zh-CN" sz="2400" dirty="0" smtClean="0"/>
              <a:t>MB_OK</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按钮</a:t>
            </a:r>
          </a:p>
          <a:p>
            <a:pPr marL="0" indent="0">
              <a:buNone/>
            </a:pPr>
            <a:r>
              <a:rPr lang="zh-CN" altLang="en-US" sz="2400" dirty="0">
                <a:solidFill>
                  <a:srgbClr val="006600"/>
                </a:solidFill>
              </a:rPr>
              <a:t>		</a:t>
            </a:r>
          </a:p>
          <a:p>
            <a:pPr marL="0" indent="0">
              <a:buNone/>
            </a:pPr>
            <a:r>
              <a:rPr lang="en-US" altLang="zh-CN" sz="2400" dirty="0" smtClean="0"/>
              <a:t>invoke </a:t>
            </a:r>
            <a:r>
              <a:rPr lang="en-US" altLang="zh-CN" sz="2400" dirty="0" err="1"/>
              <a:t>ExitProcess</a:t>
            </a:r>
            <a:r>
              <a:rPr lang="en-US" altLang="zh-CN" sz="2400" dirty="0" smtClean="0"/>
              <a:t>,	</a:t>
            </a:r>
            <a:r>
              <a:rPr lang="en-US" altLang="zh-CN" sz="2400" dirty="0" smtClean="0">
                <a:solidFill>
                  <a:srgbClr val="006600"/>
                </a:solidFill>
              </a:rPr>
              <a:t>;</a:t>
            </a:r>
            <a:r>
              <a:rPr lang="zh-CN" altLang="en-US" sz="2400" dirty="0">
                <a:solidFill>
                  <a:srgbClr val="006600"/>
                </a:solidFill>
              </a:rPr>
              <a:t>终止一个进程</a:t>
            </a:r>
          </a:p>
          <a:p>
            <a:pPr marL="0" indent="0">
              <a:buNone/>
            </a:pPr>
            <a:r>
              <a:rPr lang="zh-CN" altLang="en-US" sz="2400" dirty="0">
                <a:solidFill>
                  <a:srgbClr val="006600"/>
                </a:solidFill>
              </a:rPr>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退出代码</a:t>
            </a:r>
          </a:p>
          <a:p>
            <a:pPr marL="0" indent="0">
              <a:buNone/>
            </a:pPr>
            <a:r>
              <a:rPr lang="zh-CN" altLang="en-US" sz="2400" dirty="0">
                <a:solidFill>
                  <a:srgbClr val="006600"/>
                </a:solidFill>
              </a:rPr>
              <a:t>		</a:t>
            </a:r>
          </a:p>
          <a:p>
            <a:pPr marL="0" indent="0">
              <a:buNone/>
            </a:pPr>
            <a:r>
              <a:rPr lang="en-US" altLang="zh-CN" sz="2400" dirty="0" smtClean="0"/>
              <a:t>end</a:t>
            </a:r>
            <a:r>
              <a:rPr lang="en-US" altLang="zh-CN" sz="2400" dirty="0"/>
              <a:t>	start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指明程序入口点</a:t>
            </a:r>
          </a:p>
        </p:txBody>
      </p:sp>
      <p:pic>
        <p:nvPicPr>
          <p:cNvPr id="4098"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527" y="4293096"/>
            <a:ext cx="1944216" cy="18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en-US" dirty="0"/>
              <a:t>MOV</a:t>
            </a:r>
            <a:r>
              <a:rPr lang="zh-CN" altLang="en-US" dirty="0"/>
              <a:t>指令</a:t>
            </a:r>
            <a:r>
              <a:rPr lang="zh-CN" altLang="en-US" dirty="0" smtClean="0"/>
              <a:t>回顾</a:t>
            </a:r>
            <a:endParaRPr lang="en-US" altLang="zh-CN" dirty="0" smtClean="0"/>
          </a:p>
          <a:p>
            <a:pPr lvl="1"/>
            <a:r>
              <a:rPr lang="zh-CN" altLang="en-US" dirty="0" smtClean="0"/>
              <a:t>机器指令的格式</a:t>
            </a:r>
            <a:endParaRPr lang="en-US" altLang="zh-CN" dirty="0"/>
          </a:p>
          <a:p>
            <a:r>
              <a:rPr lang="zh-CN" altLang="en-US" dirty="0" smtClean="0"/>
              <a:t>数据传输指令</a:t>
            </a:r>
            <a:endParaRPr lang="en-US" altLang="zh-CN" dirty="0" smtClean="0"/>
          </a:p>
          <a:p>
            <a:pPr lvl="1"/>
            <a:r>
              <a:rPr lang="en-US" dirty="0" smtClean="0"/>
              <a:t>PUSH/POP</a:t>
            </a:r>
            <a:r>
              <a:rPr lang="zh-CN" altLang="en-US" dirty="0" smtClean="0"/>
              <a:t>、装入有效地址、数据串传送、其他</a:t>
            </a:r>
            <a:r>
              <a:rPr lang="zh-CN" altLang="en-US" dirty="0"/>
              <a:t>数据传送</a:t>
            </a:r>
            <a:r>
              <a:rPr lang="zh-CN" altLang="en-US" dirty="0" smtClean="0"/>
              <a:t>指令</a:t>
            </a:r>
            <a:endParaRPr lang="en-US" altLang="zh-CN" dirty="0" smtClean="0"/>
          </a:p>
          <a:p>
            <a:r>
              <a:rPr lang="zh-CN" altLang="en-US" dirty="0" smtClean="0"/>
              <a:t>段</a:t>
            </a:r>
            <a:r>
              <a:rPr lang="zh-CN" altLang="en-US" dirty="0"/>
              <a:t>超越</a:t>
            </a:r>
            <a:r>
              <a:rPr lang="zh-CN" altLang="en-US" dirty="0" smtClean="0"/>
              <a:t>前缀</a:t>
            </a:r>
            <a:endParaRPr lang="en-US" altLang="zh-CN" dirty="0" smtClean="0">
              <a:solidFill>
                <a:srgbClr val="C00000"/>
              </a:solidFill>
            </a:endParaRPr>
          </a:p>
          <a:p>
            <a:r>
              <a:rPr lang="zh-CN" altLang="en-US" dirty="0" smtClean="0"/>
              <a:t>汇编程序语法</a:t>
            </a:r>
            <a:endParaRPr lang="en-US" altLang="zh-CN" dirty="0" smtClean="0"/>
          </a:p>
          <a:p>
            <a:pPr lvl="1"/>
            <a:r>
              <a:rPr lang="zh-CN" altLang="en-US" dirty="0" smtClean="0"/>
              <a:t>程序结构、伪指令、存储模型</a:t>
            </a:r>
            <a:endParaRPr lang="en-US" dirty="0"/>
          </a:p>
        </p:txBody>
      </p:sp>
    </p:spTree>
    <p:extLst>
      <p:ext uri="{BB962C8B-B14F-4D97-AF65-F5344CB8AC3E}">
        <p14:creationId xmlns:p14="http://schemas.microsoft.com/office/powerpoint/2010/main" val="26538733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.map</a:t>
            </a:r>
            <a:r>
              <a:rPr lang="zh-CN" altLang="en-US" smtClean="0"/>
              <a:t>文件</a:t>
            </a:r>
          </a:p>
        </p:txBody>
      </p:sp>
      <p:sp>
        <p:nvSpPr>
          <p:cNvPr id="13315" name="Rectangle 3"/>
          <p:cNvSpPr>
            <a:spLocks noGrp="1" noChangeArrowheads="1"/>
          </p:cNvSpPr>
          <p:nvPr>
            <p:ph type="body" idx="1"/>
          </p:nvPr>
        </p:nvSpPr>
        <p:spPr>
          <a:xfrm>
            <a:off x="250825" y="1092200"/>
            <a:ext cx="8435975" cy="1544638"/>
          </a:xfrm>
        </p:spPr>
        <p:txBody>
          <a:bodyPr/>
          <a:lstStyle/>
          <a:p>
            <a:pPr eaLnBrk="1" hangingPunct="1">
              <a:lnSpc>
                <a:spcPct val="90000"/>
              </a:lnSpc>
            </a:pPr>
            <a:r>
              <a:rPr lang="zh-CN" altLang="en-US" sz="2400" dirty="0" smtClean="0">
                <a:solidFill>
                  <a:srgbClr val="CC0000"/>
                </a:solidFill>
              </a:rPr>
              <a:t>地址分配文件（</a:t>
            </a:r>
            <a:r>
              <a:rPr lang="en-US" altLang="zh-CN" sz="2400" dirty="0" smtClean="0">
                <a:solidFill>
                  <a:srgbClr val="CC0000"/>
                </a:solidFill>
              </a:rPr>
              <a:t>.map</a:t>
            </a:r>
            <a:r>
              <a:rPr lang="zh-CN" altLang="en-US" sz="2400" dirty="0" smtClean="0">
                <a:solidFill>
                  <a:srgbClr val="CC0000"/>
                </a:solidFill>
              </a:rPr>
              <a:t>）</a:t>
            </a:r>
            <a:r>
              <a:rPr lang="zh-CN" altLang="en-US" sz="2400" dirty="0" smtClean="0"/>
              <a:t>用于描述文件中各段的浮动起始地址、结束地址、占用空间、段名和‘类别’，还列出了各模块中所定义的公共符号及其偏移地址，主要用于程序调试和资料归档。</a:t>
            </a: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71278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47500"/>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07504" y="1052737"/>
            <a:ext cx="8964488" cy="5616623"/>
          </a:xfrm>
        </p:spPr>
        <p:txBody>
          <a:bodyPr/>
          <a:lstStyle/>
          <a:p>
            <a:pPr>
              <a:spcBef>
                <a:spcPts val="0"/>
              </a:spcBef>
              <a:spcAft>
                <a:spcPts val="1200"/>
              </a:spcAft>
            </a:pPr>
            <a:r>
              <a:rPr lang="zh-CN" altLang="en-US" sz="2400" dirty="0" smtClean="0"/>
              <a:t>习题</a:t>
            </a:r>
            <a:r>
              <a:rPr lang="en-US" altLang="zh-CN" sz="2400" dirty="0" smtClean="0"/>
              <a:t>11</a:t>
            </a:r>
            <a:r>
              <a:rPr lang="zh-CN" altLang="en-US" sz="2400" dirty="0" smtClean="0"/>
              <a:t>、习题</a:t>
            </a:r>
            <a:r>
              <a:rPr lang="en-US" altLang="zh-CN" sz="2400" dirty="0" smtClean="0"/>
              <a:t>21</a:t>
            </a:r>
            <a:r>
              <a:rPr lang="zh-CN" altLang="en-US" sz="2400" dirty="0" smtClean="0"/>
              <a:t>、习题</a:t>
            </a:r>
            <a:r>
              <a:rPr lang="en-US" altLang="zh-CN" sz="2400" dirty="0" smtClean="0"/>
              <a:t>25</a:t>
            </a:r>
            <a:r>
              <a:rPr lang="zh-CN" altLang="en-US" sz="2400" dirty="0" smtClean="0"/>
              <a:t>、习题</a:t>
            </a:r>
            <a:r>
              <a:rPr lang="en-US" altLang="zh-CN" sz="2400" dirty="0" smtClean="0"/>
              <a:t>43</a:t>
            </a:r>
          </a:p>
          <a:p>
            <a:pPr>
              <a:spcBef>
                <a:spcPts val="0"/>
              </a:spcBef>
              <a:spcAft>
                <a:spcPts val="1200"/>
              </a:spcAft>
            </a:pPr>
            <a:r>
              <a:rPr lang="en-US" altLang="zh-CN" sz="2400" dirty="0" smtClean="0"/>
              <a:t>【</a:t>
            </a:r>
            <a:r>
              <a:rPr lang="zh-CN" altLang="en-US" sz="2400" dirty="0" smtClean="0"/>
              <a:t>补充题</a:t>
            </a:r>
            <a:r>
              <a:rPr lang="en-US" altLang="zh-CN" sz="2400" dirty="0" smtClean="0"/>
              <a:t>1】</a:t>
            </a:r>
            <a:r>
              <a:rPr lang="zh-CN" altLang="en-US" sz="2400" dirty="0" smtClean="0"/>
              <a:t>指令</a:t>
            </a:r>
            <a:r>
              <a:rPr lang="en-US" altLang="zh-CN" sz="2400" dirty="0"/>
              <a:t>AND AX, 7315H AND 0FFH</a:t>
            </a:r>
            <a:r>
              <a:rPr lang="zh-CN" altLang="en-US" sz="2400" dirty="0"/>
              <a:t>中，两个</a:t>
            </a:r>
            <a:r>
              <a:rPr lang="en-US" altLang="zh-CN" sz="2400" dirty="0"/>
              <a:t>AND</a:t>
            </a:r>
            <a:r>
              <a:rPr lang="zh-CN" altLang="en-US" sz="2400" dirty="0"/>
              <a:t>有什么区别？这两个</a:t>
            </a:r>
            <a:r>
              <a:rPr lang="en-US" altLang="zh-CN" sz="2400" dirty="0"/>
              <a:t>AND</a:t>
            </a:r>
            <a:r>
              <a:rPr lang="zh-CN" altLang="en-US" sz="2400" dirty="0"/>
              <a:t>操作分别在什么时候执行</a:t>
            </a:r>
            <a:r>
              <a:rPr lang="zh-CN" altLang="en-US" sz="2400" dirty="0" smtClean="0"/>
              <a:t>？</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2】 </a:t>
            </a:r>
            <a:r>
              <a:rPr lang="zh-CN" altLang="en-US" sz="2400" dirty="0" smtClean="0"/>
              <a:t>设计指令</a:t>
            </a:r>
            <a:r>
              <a:rPr lang="zh-CN" altLang="en-US" sz="2400" dirty="0"/>
              <a:t>序列，将字符</a:t>
            </a:r>
            <a:r>
              <a:rPr lang="en-US" altLang="zh-CN" sz="2400" dirty="0"/>
              <a:t>$</a:t>
            </a:r>
            <a:r>
              <a:rPr lang="zh-CN" altLang="en-US" sz="2400" dirty="0"/>
              <a:t>送入附加段中偏移地址为</a:t>
            </a:r>
            <a:r>
              <a:rPr lang="en-US" altLang="zh-CN" sz="2400" dirty="0"/>
              <a:t>0100H</a:t>
            </a:r>
            <a:r>
              <a:rPr lang="zh-CN" altLang="en-US" sz="2400" dirty="0"/>
              <a:t>的</a:t>
            </a:r>
            <a:r>
              <a:rPr lang="zh-CN" altLang="en-US" sz="2400" dirty="0" smtClean="0"/>
              <a:t>连续</a:t>
            </a:r>
            <a:r>
              <a:rPr lang="en-US" altLang="zh-CN" sz="2400" dirty="0" smtClean="0"/>
              <a:t>10</a:t>
            </a:r>
            <a:r>
              <a:rPr lang="zh-CN" altLang="en-US" sz="2400" dirty="0" smtClean="0"/>
              <a:t>个</a:t>
            </a:r>
            <a:r>
              <a:rPr lang="zh-CN" altLang="en-US" sz="2400" dirty="0"/>
              <a:t>单元中。</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3】</a:t>
            </a:r>
            <a:r>
              <a:rPr lang="zh-CN" altLang="en-US" sz="2400" dirty="0" smtClean="0"/>
              <a:t>设</a:t>
            </a:r>
            <a:r>
              <a:rPr lang="en-US" altLang="zh-CN" sz="2400" dirty="0" smtClean="0"/>
              <a:t>VAR</a:t>
            </a:r>
            <a:r>
              <a:rPr lang="zh-CN" altLang="en-US" sz="2400" dirty="0" smtClean="0"/>
              <a:t>是一个</a:t>
            </a:r>
            <a:r>
              <a:rPr lang="en-US" altLang="zh-CN" sz="2400" dirty="0" smtClean="0"/>
              <a:t>DATE</a:t>
            </a:r>
            <a:r>
              <a:rPr lang="zh-CN" altLang="en-US" sz="2400" dirty="0" smtClean="0"/>
              <a:t>类型的结构变量。</a:t>
            </a:r>
            <a:r>
              <a:rPr lang="en-US" altLang="zh-CN" sz="2400" dirty="0" smtClean="0"/>
              <a:t> </a:t>
            </a:r>
            <a:r>
              <a:rPr lang="en-US" altLang="zh-CN" sz="2400" dirty="0"/>
              <a:t>DATE</a:t>
            </a:r>
            <a:r>
              <a:rPr lang="zh-CN" altLang="en-US" sz="2400" dirty="0" smtClean="0"/>
              <a:t>结构有</a:t>
            </a:r>
            <a:r>
              <a:rPr lang="en-US" altLang="zh-CN" sz="2400" dirty="0"/>
              <a:t>3</a:t>
            </a:r>
            <a:r>
              <a:rPr lang="zh-CN" altLang="en-US" sz="2400" dirty="0"/>
              <a:t>个成员： 字节变量</a:t>
            </a:r>
            <a:r>
              <a:rPr lang="en-US" altLang="zh-CN" sz="2400" dirty="0"/>
              <a:t>MONTH</a:t>
            </a:r>
            <a:r>
              <a:rPr lang="zh-CN" altLang="en-US" sz="2400" dirty="0"/>
              <a:t>用于保存月</a:t>
            </a:r>
            <a:r>
              <a:rPr lang="zh-CN" altLang="en-US" sz="2400" dirty="0" smtClean="0"/>
              <a:t>、</a:t>
            </a:r>
            <a:r>
              <a:rPr lang="zh-CN" altLang="en-US" sz="2400" dirty="0"/>
              <a:t>字节变量</a:t>
            </a:r>
            <a:r>
              <a:rPr lang="en-US" altLang="zh-CN" sz="2400" dirty="0" smtClean="0"/>
              <a:t>DAY</a:t>
            </a:r>
            <a:r>
              <a:rPr lang="zh-CN" altLang="en-US" sz="2400" dirty="0"/>
              <a:t>保存日，字变量</a:t>
            </a:r>
            <a:r>
              <a:rPr lang="en-US" altLang="zh-CN" sz="2400" dirty="0"/>
              <a:t>YEAR</a:t>
            </a:r>
            <a:r>
              <a:rPr lang="zh-CN" altLang="en-US" sz="2400" dirty="0"/>
              <a:t>用于保存年</a:t>
            </a:r>
            <a:r>
              <a:rPr lang="zh-CN" altLang="en-US" sz="2400" dirty="0" smtClean="0"/>
              <a:t>。要求</a:t>
            </a:r>
            <a:r>
              <a:rPr lang="zh-CN" altLang="en-US" sz="2400" dirty="0"/>
              <a:t>用伪指令</a:t>
            </a:r>
            <a:r>
              <a:rPr lang="en-US" altLang="zh-CN" sz="2400" dirty="0"/>
              <a:t>STRUC</a:t>
            </a:r>
            <a:r>
              <a:rPr lang="zh-CN" altLang="en-US" sz="2400" dirty="0" smtClean="0"/>
              <a:t>定义该结构体，并给出将</a:t>
            </a:r>
            <a:r>
              <a:rPr lang="en-US" altLang="zh-CN" sz="2400" dirty="0" smtClean="0"/>
              <a:t>2000</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日赋值为变量</a:t>
            </a:r>
            <a:r>
              <a:rPr lang="en-US" altLang="zh-CN" sz="2400" dirty="0" smtClean="0"/>
              <a:t>VAR</a:t>
            </a:r>
            <a:r>
              <a:rPr lang="zh-CN" altLang="en-US" sz="2400" dirty="0" smtClean="0"/>
              <a:t>的代码段。</a:t>
            </a:r>
            <a:endParaRPr lang="en-US" altLang="zh-CN" sz="2400" dirty="0" smtClean="0"/>
          </a:p>
          <a:p>
            <a:pPr>
              <a:spcBef>
                <a:spcPts val="0"/>
              </a:spcBef>
              <a:spcAft>
                <a:spcPts val="1200"/>
              </a:spcAft>
            </a:pPr>
            <a:r>
              <a:rPr lang="en-US" altLang="zh-CN" sz="2400" dirty="0" smtClean="0"/>
              <a:t>【</a:t>
            </a:r>
            <a:r>
              <a:rPr lang="zh-CN" altLang="en-US" sz="2400" dirty="0"/>
              <a:t>补充</a:t>
            </a:r>
            <a:r>
              <a:rPr lang="zh-CN" altLang="en-US" sz="2400" dirty="0" smtClean="0"/>
              <a:t>题</a:t>
            </a:r>
            <a:r>
              <a:rPr lang="en-US" altLang="zh-CN" sz="2400" dirty="0" smtClean="0"/>
              <a:t>4 】</a:t>
            </a:r>
            <a:r>
              <a:rPr lang="zh-CN" altLang="en-US" sz="2400" dirty="0" smtClean="0"/>
              <a:t>对于指令“</a:t>
            </a:r>
            <a:r>
              <a:rPr lang="en-US" altLang="zh-CN" sz="2400" dirty="0" smtClean="0"/>
              <a:t>MOV </a:t>
            </a:r>
            <a:r>
              <a:rPr lang="en-US" altLang="zh-CN" sz="2400" dirty="0"/>
              <a:t>AX, </a:t>
            </a:r>
            <a:r>
              <a:rPr lang="en-US" altLang="zh-CN" sz="2400" dirty="0" smtClean="0"/>
              <a:t>DATA</a:t>
            </a:r>
            <a:r>
              <a:rPr lang="zh-CN" altLang="en-US" sz="2400" dirty="0" smtClean="0"/>
              <a:t>”，设</a:t>
            </a:r>
            <a:r>
              <a:rPr lang="en-US" altLang="zh-CN" sz="2400" dirty="0"/>
              <a:t>DATA</a:t>
            </a:r>
            <a:r>
              <a:rPr lang="zh-CN" altLang="en-US" sz="2400" dirty="0"/>
              <a:t>是段名，代表段基值</a:t>
            </a:r>
            <a:r>
              <a:rPr lang="zh-CN" altLang="en-US" sz="2400" dirty="0" smtClean="0"/>
              <a:t>，属于立即寻址方式。为什么？</a:t>
            </a:r>
            <a:endParaRPr lang="en-US" sz="2400" dirty="0"/>
          </a:p>
        </p:txBody>
      </p:sp>
    </p:spTree>
    <p:extLst>
      <p:ext uri="{BB962C8B-B14F-4D97-AF65-F5344CB8AC3E}">
        <p14:creationId xmlns:p14="http://schemas.microsoft.com/office/powerpoint/2010/main" val="12396727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8374063" cy="792162"/>
          </a:xfrm>
        </p:spPr>
        <p:txBody>
          <a:bodyPr/>
          <a:lstStyle/>
          <a:p>
            <a:pPr marL="838200" indent="-838200" eaLnBrk="1" hangingPunct="1"/>
            <a:r>
              <a:rPr lang="zh-CN" altLang="en-US" dirty="0" smtClean="0"/>
              <a:t>调试程序</a:t>
            </a:r>
            <a:endParaRPr lang="zh-CN" altLang="en-US" dirty="0" smtClean="0">
              <a:solidFill>
                <a:srgbClr val="FF0000"/>
              </a:solidFill>
            </a:endParaRPr>
          </a:p>
        </p:txBody>
      </p:sp>
      <p:sp>
        <p:nvSpPr>
          <p:cNvPr id="14339" name="Rectangle 3"/>
          <p:cNvSpPr>
            <a:spLocks noGrp="1" noChangeArrowheads="1"/>
          </p:cNvSpPr>
          <p:nvPr>
            <p:ph type="body" idx="1"/>
          </p:nvPr>
        </p:nvSpPr>
        <p:spPr>
          <a:xfrm>
            <a:off x="250825" y="1052736"/>
            <a:ext cx="8713663" cy="5544616"/>
          </a:xfrm>
        </p:spPr>
        <p:txBody>
          <a:bodyPr/>
          <a:lstStyle/>
          <a:p>
            <a:pPr eaLnBrk="1" hangingPunct="1">
              <a:buFont typeface="Wingdings" pitchFamily="2" charset="2"/>
              <a:buChar char="Ø"/>
            </a:pPr>
            <a:r>
              <a:rPr lang="en-US" altLang="zh-CN" dirty="0" smtClean="0"/>
              <a:t>DEBUG  PROG.EXE</a:t>
            </a:r>
          </a:p>
          <a:p>
            <a:pPr lvl="1" eaLnBrk="1" hangingPunct="1"/>
            <a:r>
              <a:rPr lang="en-US" altLang="zh-CN" dirty="0" smtClean="0"/>
              <a:t>u (</a:t>
            </a:r>
            <a:r>
              <a:rPr lang="zh-CN" altLang="en-US" dirty="0" smtClean="0"/>
              <a:t>反汇编</a:t>
            </a:r>
            <a:r>
              <a:rPr lang="en-US" altLang="zh-CN" dirty="0" smtClean="0"/>
              <a:t>)</a:t>
            </a:r>
          </a:p>
          <a:p>
            <a:pPr lvl="1" eaLnBrk="1" hangingPunct="1"/>
            <a:r>
              <a:rPr lang="en-US" altLang="zh-CN" dirty="0" smtClean="0"/>
              <a:t>t = </a:t>
            </a:r>
            <a:r>
              <a:rPr lang="zh-CN" altLang="en-US" dirty="0" smtClean="0"/>
              <a:t>地址  指令条数</a:t>
            </a:r>
          </a:p>
          <a:p>
            <a:pPr lvl="1" eaLnBrk="1"/>
            <a:r>
              <a:rPr lang="zh-CN" altLang="en-US" sz="2400" dirty="0" smtClean="0"/>
              <a:t>常用命令：</a:t>
            </a:r>
            <a:r>
              <a:rPr lang="en-US" altLang="zh-CN" sz="2400" dirty="0"/>
              <a:t> http://staff.ustc.edu.cn/~</a:t>
            </a:r>
            <a:r>
              <a:rPr lang="en-US" altLang="zh-CN" sz="2400" dirty="0" smtClean="0"/>
              <a:t>wjluo/mcps/resource/dos/debug.pdf</a:t>
            </a:r>
          </a:p>
          <a:p>
            <a:pPr eaLnBrk="1"/>
            <a:endParaRPr lang="en-US" altLang="zh-CN" dirty="0" smtClean="0"/>
          </a:p>
          <a:p>
            <a:pPr eaLnBrk="1"/>
            <a:r>
              <a:rPr lang="zh-CN" altLang="en-US" dirty="0" smtClean="0"/>
              <a:t>集成开发环境</a:t>
            </a:r>
            <a:endParaRPr lang="en-US" altLang="zh-CN" dirty="0" smtClean="0"/>
          </a:p>
          <a:p>
            <a:pPr lvl="1" eaLnBrk="1"/>
            <a:r>
              <a:rPr lang="zh-CN" altLang="en-US" dirty="0"/>
              <a:t>例如，</a:t>
            </a:r>
            <a:r>
              <a:rPr lang="en-US" altLang="zh-CN" dirty="0"/>
              <a:t>MASM32</a:t>
            </a:r>
            <a:r>
              <a:rPr lang="zh-CN" altLang="en-US" dirty="0" smtClean="0"/>
              <a:t>，</a:t>
            </a:r>
            <a:r>
              <a:rPr lang="en-US" altLang="zh-CN" dirty="0" smtClean="0"/>
              <a:t>Visual </a:t>
            </a:r>
            <a:r>
              <a:rPr lang="en-US" altLang="zh-CN" dirty="0"/>
              <a:t>C</a:t>
            </a:r>
            <a:r>
              <a:rPr lang="en-US" altLang="zh-CN" dirty="0" smtClean="0"/>
              <a:t>++</a:t>
            </a:r>
            <a:endParaRPr lang="en-US" altLang="zh-CN" dirty="0"/>
          </a:p>
          <a:p>
            <a:pPr eaLnBrk="1"/>
            <a:endParaRPr lang="en-US" altLang="zh-CN" dirty="0"/>
          </a:p>
        </p:txBody>
      </p:sp>
    </p:spTree>
    <p:extLst>
      <p:ext uri="{BB962C8B-B14F-4D97-AF65-F5344CB8AC3E}">
        <p14:creationId xmlns:p14="http://schemas.microsoft.com/office/powerpoint/2010/main" val="16820858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233363"/>
            <a:ext cx="8280400" cy="723900"/>
          </a:xfrm>
        </p:spPr>
        <p:txBody>
          <a:bodyPr/>
          <a:lstStyle/>
          <a:p>
            <a:pPr eaLnBrk="1" hangingPunct="1"/>
            <a:r>
              <a:rPr lang="zh-CN" altLang="en-US" sz="4000" smtClean="0"/>
              <a:t>汇编语言程序开发中的相关文件</a:t>
            </a:r>
          </a:p>
        </p:txBody>
      </p:sp>
      <p:sp>
        <p:nvSpPr>
          <p:cNvPr id="15363" name="AutoShape 4"/>
          <p:cNvSpPr>
            <a:spLocks noChangeArrowheads="1"/>
          </p:cNvSpPr>
          <p:nvPr/>
        </p:nvSpPr>
        <p:spPr bwMode="auto">
          <a:xfrm>
            <a:off x="2771775" y="1125538"/>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solidFill>
                  <a:srgbClr val="CC0000"/>
                </a:solidFill>
              </a:rPr>
              <a:t>Handwritten</a:t>
            </a:r>
            <a:r>
              <a:rPr lang="en-US" altLang="zh-CN" b="1"/>
              <a:t> source program</a:t>
            </a:r>
          </a:p>
        </p:txBody>
      </p:sp>
      <p:sp>
        <p:nvSpPr>
          <p:cNvPr id="22533" name="Rectangle 5"/>
          <p:cNvSpPr>
            <a:spLocks noChangeArrowheads="1"/>
          </p:cNvSpPr>
          <p:nvPr/>
        </p:nvSpPr>
        <p:spPr bwMode="auto">
          <a:xfrm>
            <a:off x="2771775" y="1990725"/>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EDIT</a:t>
            </a:r>
            <a:r>
              <a:rPr lang="en-US" altLang="zh-CN" b="1"/>
              <a:t> Editor program</a:t>
            </a:r>
          </a:p>
        </p:txBody>
      </p:sp>
      <p:sp>
        <p:nvSpPr>
          <p:cNvPr id="22534" name="Rectangle 6"/>
          <p:cNvSpPr>
            <a:spLocks noChangeArrowheads="1"/>
          </p:cNvSpPr>
          <p:nvPr/>
        </p:nvSpPr>
        <p:spPr bwMode="auto">
          <a:xfrm>
            <a:off x="2771775" y="278130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MASM</a:t>
            </a:r>
            <a:r>
              <a:rPr lang="en-US" altLang="zh-CN" b="1"/>
              <a:t> assembler program</a:t>
            </a:r>
          </a:p>
        </p:txBody>
      </p:sp>
      <p:sp>
        <p:nvSpPr>
          <p:cNvPr id="22535" name="Rectangle 7"/>
          <p:cNvSpPr>
            <a:spLocks noChangeArrowheads="1"/>
          </p:cNvSpPr>
          <p:nvPr/>
        </p:nvSpPr>
        <p:spPr bwMode="auto">
          <a:xfrm>
            <a:off x="2771775" y="42227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LINK</a:t>
            </a:r>
            <a:r>
              <a:rPr lang="en-US" altLang="zh-CN" b="1"/>
              <a:t> linker program</a:t>
            </a:r>
          </a:p>
        </p:txBody>
      </p:sp>
      <p:sp>
        <p:nvSpPr>
          <p:cNvPr id="22536" name="Rectangle 8"/>
          <p:cNvSpPr>
            <a:spLocks noChangeArrowheads="1"/>
          </p:cNvSpPr>
          <p:nvPr/>
        </p:nvSpPr>
        <p:spPr bwMode="auto">
          <a:xfrm>
            <a:off x="2771775" y="50863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DEBUG</a:t>
            </a:r>
            <a:r>
              <a:rPr lang="en-US" altLang="zh-CN" b="1"/>
              <a:t> debug program</a:t>
            </a:r>
          </a:p>
        </p:txBody>
      </p:sp>
      <p:sp>
        <p:nvSpPr>
          <p:cNvPr id="22537" name="AutoShape 9"/>
          <p:cNvSpPr>
            <a:spLocks noChangeArrowheads="1"/>
          </p:cNvSpPr>
          <p:nvPr/>
        </p:nvSpPr>
        <p:spPr bwMode="auto">
          <a:xfrm>
            <a:off x="2771775" y="5878513"/>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t>Final debugged run module</a:t>
            </a:r>
          </a:p>
        </p:txBody>
      </p:sp>
      <p:sp>
        <p:nvSpPr>
          <p:cNvPr id="22539" name="Line 11"/>
          <p:cNvSpPr>
            <a:spLocks noChangeShapeType="1"/>
          </p:cNvSpPr>
          <p:nvPr/>
        </p:nvSpPr>
        <p:spPr bwMode="auto">
          <a:xfrm>
            <a:off x="4427538" y="17018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0" name="Line 12"/>
          <p:cNvSpPr>
            <a:spLocks noChangeShapeType="1"/>
          </p:cNvSpPr>
          <p:nvPr/>
        </p:nvSpPr>
        <p:spPr bwMode="auto">
          <a:xfrm>
            <a:off x="4427538" y="2565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1" name="Line 13"/>
          <p:cNvSpPr>
            <a:spLocks noChangeShapeType="1"/>
          </p:cNvSpPr>
          <p:nvPr/>
        </p:nvSpPr>
        <p:spPr bwMode="auto">
          <a:xfrm>
            <a:off x="4500563" y="3357563"/>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2" name="Line 14"/>
          <p:cNvSpPr>
            <a:spLocks noChangeShapeType="1"/>
          </p:cNvSpPr>
          <p:nvPr/>
        </p:nvSpPr>
        <p:spPr bwMode="auto">
          <a:xfrm>
            <a:off x="4500563" y="479901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3" name="Line 15"/>
          <p:cNvSpPr>
            <a:spLocks noChangeShapeType="1"/>
          </p:cNvSpPr>
          <p:nvPr/>
        </p:nvSpPr>
        <p:spPr bwMode="auto">
          <a:xfrm>
            <a:off x="4500563" y="566261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4" name="Text Box 16"/>
          <p:cNvSpPr txBox="1">
            <a:spLocks noChangeArrowheads="1"/>
          </p:cNvSpPr>
          <p:nvPr/>
        </p:nvSpPr>
        <p:spPr bwMode="auto">
          <a:xfrm>
            <a:off x="539552" y="3405188"/>
            <a:ext cx="1638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PROG1.LST</a:t>
            </a:r>
          </a:p>
        </p:txBody>
      </p:sp>
      <p:sp>
        <p:nvSpPr>
          <p:cNvPr id="22545" name="Text Box 17"/>
          <p:cNvSpPr txBox="1">
            <a:spLocks noChangeArrowheads="1"/>
          </p:cNvSpPr>
          <p:nvPr/>
        </p:nvSpPr>
        <p:spPr bwMode="auto">
          <a:xfrm>
            <a:off x="2895600" y="3590925"/>
            <a:ext cx="307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PROG1.OBJ</a:t>
            </a:r>
          </a:p>
        </p:txBody>
      </p:sp>
      <p:sp>
        <p:nvSpPr>
          <p:cNvPr id="22546" name="Text Box 18"/>
          <p:cNvSpPr txBox="1">
            <a:spLocks noChangeArrowheads="1"/>
          </p:cNvSpPr>
          <p:nvPr/>
        </p:nvSpPr>
        <p:spPr bwMode="auto">
          <a:xfrm>
            <a:off x="6640513" y="3352800"/>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PROG1.CRF</a:t>
            </a:r>
          </a:p>
        </p:txBody>
      </p:sp>
      <p:sp>
        <p:nvSpPr>
          <p:cNvPr id="22547" name="Line 19"/>
          <p:cNvSpPr>
            <a:spLocks noChangeShapeType="1"/>
          </p:cNvSpPr>
          <p:nvPr/>
        </p:nvSpPr>
        <p:spPr bwMode="auto">
          <a:xfrm>
            <a:off x="5364163" y="33575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8" name="Line 20"/>
          <p:cNvSpPr>
            <a:spLocks noChangeShapeType="1"/>
          </p:cNvSpPr>
          <p:nvPr/>
        </p:nvSpPr>
        <p:spPr bwMode="auto">
          <a:xfrm flipH="1">
            <a:off x="2124075" y="3357563"/>
            <a:ext cx="11525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9" name="Freeform 21"/>
          <p:cNvSpPr>
            <a:spLocks/>
          </p:cNvSpPr>
          <p:nvPr/>
        </p:nvSpPr>
        <p:spPr bwMode="auto">
          <a:xfrm>
            <a:off x="900113" y="4006850"/>
            <a:ext cx="2951162" cy="215900"/>
          </a:xfrm>
          <a:custGeom>
            <a:avLst/>
            <a:gdLst>
              <a:gd name="T0" fmla="*/ 0 w 1859"/>
              <a:gd name="T1" fmla="*/ 0 h 136"/>
              <a:gd name="T2" fmla="*/ 2147483647 w 1859"/>
              <a:gd name="T3" fmla="*/ 0 h 136"/>
              <a:gd name="T4" fmla="*/ 2147483647 w 1859"/>
              <a:gd name="T5" fmla="*/ 2147483647 h 136"/>
              <a:gd name="T6" fmla="*/ 0 60000 65536"/>
              <a:gd name="T7" fmla="*/ 0 60000 65536"/>
              <a:gd name="T8" fmla="*/ 0 60000 65536"/>
              <a:gd name="T9" fmla="*/ 0 w 1859"/>
              <a:gd name="T10" fmla="*/ 0 h 136"/>
              <a:gd name="T11" fmla="*/ 1859 w 1859"/>
              <a:gd name="T12" fmla="*/ 136 h 136"/>
            </a:gdLst>
            <a:ahLst/>
            <a:cxnLst>
              <a:cxn ang="T6">
                <a:pos x="T0" y="T1"/>
              </a:cxn>
              <a:cxn ang="T7">
                <a:pos x="T2" y="T3"/>
              </a:cxn>
              <a:cxn ang="T8">
                <a:pos x="T4" y="T5"/>
              </a:cxn>
            </a:cxnLst>
            <a:rect l="T9" t="T10" r="T11" b="T12"/>
            <a:pathLst>
              <a:path w="1859" h="136">
                <a:moveTo>
                  <a:pt x="0" y="0"/>
                </a:moveTo>
                <a:lnTo>
                  <a:pt x="1859" y="0"/>
                </a:lnTo>
                <a:lnTo>
                  <a:pt x="1859" y="13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0" name="Freeform 22"/>
          <p:cNvSpPr>
            <a:spLocks/>
          </p:cNvSpPr>
          <p:nvPr/>
        </p:nvSpPr>
        <p:spPr bwMode="auto">
          <a:xfrm>
            <a:off x="5435600" y="3933825"/>
            <a:ext cx="2592388" cy="288925"/>
          </a:xfrm>
          <a:custGeom>
            <a:avLst/>
            <a:gdLst>
              <a:gd name="T0" fmla="*/ 2147483647 w 1633"/>
              <a:gd name="T1" fmla="*/ 0 h 182"/>
              <a:gd name="T2" fmla="*/ 0 w 1633"/>
              <a:gd name="T3" fmla="*/ 0 h 182"/>
              <a:gd name="T4" fmla="*/ 0 w 1633"/>
              <a:gd name="T5" fmla="*/ 2147483647 h 182"/>
              <a:gd name="T6" fmla="*/ 0 60000 65536"/>
              <a:gd name="T7" fmla="*/ 0 60000 65536"/>
              <a:gd name="T8" fmla="*/ 0 60000 65536"/>
              <a:gd name="T9" fmla="*/ 0 w 1633"/>
              <a:gd name="T10" fmla="*/ 0 h 182"/>
              <a:gd name="T11" fmla="*/ 1633 w 1633"/>
              <a:gd name="T12" fmla="*/ 182 h 182"/>
            </a:gdLst>
            <a:ahLst/>
            <a:cxnLst>
              <a:cxn ang="T6">
                <a:pos x="T0" y="T1"/>
              </a:cxn>
              <a:cxn ang="T7">
                <a:pos x="T2" y="T3"/>
              </a:cxn>
              <a:cxn ang="T8">
                <a:pos x="T4" y="T5"/>
              </a:cxn>
            </a:cxnLst>
            <a:rect l="T9" t="T10" r="T11" b="T12"/>
            <a:pathLst>
              <a:path w="1633" h="182">
                <a:moveTo>
                  <a:pt x="1633" y="0"/>
                </a:moveTo>
                <a:lnTo>
                  <a:pt x="0" y="0"/>
                </a:lnTo>
                <a:lnTo>
                  <a:pt x="0" y="18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1" name="Text Box 23"/>
          <p:cNvSpPr txBox="1">
            <a:spLocks noChangeArrowheads="1"/>
          </p:cNvSpPr>
          <p:nvPr/>
        </p:nvSpPr>
        <p:spPr bwMode="auto">
          <a:xfrm>
            <a:off x="7596188" y="3765550"/>
            <a:ext cx="1364476"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Other</a:t>
            </a:r>
          </a:p>
          <a:p>
            <a:pPr eaLnBrk="1" hangingPunct="1">
              <a:lnSpc>
                <a:spcPct val="100000"/>
              </a:lnSpc>
              <a:spcBef>
                <a:spcPct val="0"/>
              </a:spcBef>
            </a:pPr>
            <a:r>
              <a:rPr lang="en-US" altLang="zh-CN"/>
              <a:t>.OBJ files</a:t>
            </a:r>
          </a:p>
        </p:txBody>
      </p:sp>
      <p:sp>
        <p:nvSpPr>
          <p:cNvPr id="22552" name="Text Box 24"/>
          <p:cNvSpPr txBox="1">
            <a:spLocks noChangeArrowheads="1"/>
          </p:cNvSpPr>
          <p:nvPr/>
        </p:nvSpPr>
        <p:spPr bwMode="auto">
          <a:xfrm>
            <a:off x="127000" y="3784600"/>
            <a:ext cx="126669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Libraries</a:t>
            </a:r>
          </a:p>
        </p:txBody>
      </p:sp>
      <p:sp>
        <p:nvSpPr>
          <p:cNvPr id="22555" name="Line 27"/>
          <p:cNvSpPr>
            <a:spLocks noChangeShapeType="1"/>
          </p:cNvSpPr>
          <p:nvPr/>
        </p:nvSpPr>
        <p:spPr bwMode="auto">
          <a:xfrm>
            <a:off x="5562600" y="4810125"/>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58" name="Text Box 30"/>
          <p:cNvSpPr txBox="1">
            <a:spLocks noChangeArrowheads="1"/>
          </p:cNvSpPr>
          <p:nvPr/>
        </p:nvSpPr>
        <p:spPr bwMode="auto">
          <a:xfrm>
            <a:off x="6804025" y="506095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PROG1.MAP</a:t>
            </a:r>
          </a:p>
        </p:txBody>
      </p:sp>
    </p:spTree>
    <p:extLst>
      <p:ext uri="{BB962C8B-B14F-4D97-AF65-F5344CB8AC3E}">
        <p14:creationId xmlns:p14="http://schemas.microsoft.com/office/powerpoint/2010/main" val="1551552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slide(fromBottom)">
                                      <p:cBhvr>
                                        <p:cTn id="7" dur="500"/>
                                        <p:tgtEl>
                                          <p:spTgt spid="2253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539"/>
                                        </p:tgtEl>
                                        <p:attrNameLst>
                                          <p:attrName>style.visibility</p:attrName>
                                        </p:attrNameLst>
                                      </p:cBhvr>
                                      <p:to>
                                        <p:strVal val="visible"/>
                                      </p:to>
                                    </p:set>
                                    <p:animEffect transition="in" filter="slide(fromBottom)">
                                      <p:cBhvr>
                                        <p:cTn id="10" dur="500"/>
                                        <p:tgtEl>
                                          <p:spTgt spid="225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2540"/>
                                        </p:tgtEl>
                                        <p:attrNameLst>
                                          <p:attrName>style.visibility</p:attrName>
                                        </p:attrNameLst>
                                      </p:cBhvr>
                                      <p:to>
                                        <p:strVal val="visible"/>
                                      </p:to>
                                    </p:set>
                                    <p:animEffect transition="in" filter="slide(fromBottom)">
                                      <p:cBhvr>
                                        <p:cTn id="15" dur="500"/>
                                        <p:tgtEl>
                                          <p:spTgt spid="2254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534"/>
                                        </p:tgtEl>
                                        <p:attrNameLst>
                                          <p:attrName>style.visibility</p:attrName>
                                        </p:attrNameLst>
                                      </p:cBhvr>
                                      <p:to>
                                        <p:strVal val="visible"/>
                                      </p:to>
                                    </p:set>
                                    <p:animEffect transition="in" filter="slide(fromBottom)">
                                      <p:cBhvr>
                                        <p:cTn id="18" dur="500"/>
                                        <p:tgtEl>
                                          <p:spTgt spid="2253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2548"/>
                                        </p:tgtEl>
                                        <p:attrNameLst>
                                          <p:attrName>style.visibility</p:attrName>
                                        </p:attrNameLst>
                                      </p:cBhvr>
                                      <p:to>
                                        <p:strVal val="visible"/>
                                      </p:to>
                                    </p:set>
                                    <p:animEffect transition="in" filter="slide(fromBottom)">
                                      <p:cBhvr>
                                        <p:cTn id="21" dur="500"/>
                                        <p:tgtEl>
                                          <p:spTgt spid="22548"/>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2544"/>
                                        </p:tgtEl>
                                        <p:attrNameLst>
                                          <p:attrName>style.visibility</p:attrName>
                                        </p:attrNameLst>
                                      </p:cBhvr>
                                      <p:to>
                                        <p:strVal val="visible"/>
                                      </p:to>
                                    </p:set>
                                    <p:animEffect transition="in" filter="slide(fromBottom)">
                                      <p:cBhvr>
                                        <p:cTn id="24" dur="500"/>
                                        <p:tgtEl>
                                          <p:spTgt spid="2254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slide(fromBottom)">
                                      <p:cBhvr>
                                        <p:cTn id="27" dur="500"/>
                                        <p:tgtEl>
                                          <p:spTgt spid="2254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2547"/>
                                        </p:tgtEl>
                                        <p:attrNameLst>
                                          <p:attrName>style.visibility</p:attrName>
                                        </p:attrNameLst>
                                      </p:cBhvr>
                                      <p:to>
                                        <p:strVal val="visible"/>
                                      </p:to>
                                    </p:set>
                                    <p:animEffect transition="in" filter="slide(fromBottom)">
                                      <p:cBhvr>
                                        <p:cTn id="30" dur="500"/>
                                        <p:tgtEl>
                                          <p:spTgt spid="2254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2541"/>
                                        </p:tgtEl>
                                        <p:attrNameLst>
                                          <p:attrName>style.visibility</p:attrName>
                                        </p:attrNameLst>
                                      </p:cBhvr>
                                      <p:to>
                                        <p:strVal val="visible"/>
                                      </p:to>
                                    </p:set>
                                    <p:animEffect transition="in" filter="slide(fromBottom)">
                                      <p:cBhvr>
                                        <p:cTn id="33" dur="500"/>
                                        <p:tgtEl>
                                          <p:spTgt spid="2254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2545"/>
                                        </p:tgtEl>
                                        <p:attrNameLst>
                                          <p:attrName>style.visibility</p:attrName>
                                        </p:attrNameLst>
                                      </p:cBhvr>
                                      <p:to>
                                        <p:strVal val="visible"/>
                                      </p:to>
                                    </p:set>
                                    <p:animEffect transition="in" filter="slide(fromBottom)">
                                      <p:cBhvr>
                                        <p:cTn id="36" dur="500"/>
                                        <p:tgtEl>
                                          <p:spTgt spid="225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2552"/>
                                        </p:tgtEl>
                                        <p:attrNameLst>
                                          <p:attrName>style.visibility</p:attrName>
                                        </p:attrNameLst>
                                      </p:cBhvr>
                                      <p:to>
                                        <p:strVal val="visible"/>
                                      </p:to>
                                    </p:set>
                                    <p:animEffect transition="in" filter="slide(fromBottom)">
                                      <p:cBhvr>
                                        <p:cTn id="41" dur="500"/>
                                        <p:tgtEl>
                                          <p:spTgt spid="2255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2549"/>
                                        </p:tgtEl>
                                        <p:attrNameLst>
                                          <p:attrName>style.visibility</p:attrName>
                                        </p:attrNameLst>
                                      </p:cBhvr>
                                      <p:to>
                                        <p:strVal val="visible"/>
                                      </p:to>
                                    </p:set>
                                    <p:animEffect transition="in" filter="slide(fromBottom)">
                                      <p:cBhvr>
                                        <p:cTn id="44" dur="500"/>
                                        <p:tgtEl>
                                          <p:spTgt spid="2254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slide(fromBottom)">
                                      <p:cBhvr>
                                        <p:cTn id="47" dur="500"/>
                                        <p:tgtEl>
                                          <p:spTgt spid="2255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2551"/>
                                        </p:tgtEl>
                                        <p:attrNameLst>
                                          <p:attrName>style.visibility</p:attrName>
                                        </p:attrNameLst>
                                      </p:cBhvr>
                                      <p:to>
                                        <p:strVal val="visible"/>
                                      </p:to>
                                    </p:set>
                                    <p:animEffect transition="in" filter="slide(fromBottom)">
                                      <p:cBhvr>
                                        <p:cTn id="50" dur="500"/>
                                        <p:tgtEl>
                                          <p:spTgt spid="2255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2535"/>
                                        </p:tgtEl>
                                        <p:attrNameLst>
                                          <p:attrName>style.visibility</p:attrName>
                                        </p:attrNameLst>
                                      </p:cBhvr>
                                      <p:to>
                                        <p:strVal val="visible"/>
                                      </p:to>
                                    </p:set>
                                    <p:animEffect transition="in" filter="slide(fromBottom)">
                                      <p:cBhvr>
                                        <p:cTn id="53" dur="500"/>
                                        <p:tgtEl>
                                          <p:spTgt spid="225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2542"/>
                                        </p:tgtEl>
                                        <p:attrNameLst>
                                          <p:attrName>style.visibility</p:attrName>
                                        </p:attrNameLst>
                                      </p:cBhvr>
                                      <p:to>
                                        <p:strVal val="visible"/>
                                      </p:to>
                                    </p:set>
                                    <p:animEffect transition="in" filter="slide(fromBottom)">
                                      <p:cBhvr>
                                        <p:cTn id="58" dur="500"/>
                                        <p:tgtEl>
                                          <p:spTgt spid="22542"/>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2555"/>
                                        </p:tgtEl>
                                        <p:attrNameLst>
                                          <p:attrName>style.visibility</p:attrName>
                                        </p:attrNameLst>
                                      </p:cBhvr>
                                      <p:to>
                                        <p:strVal val="visible"/>
                                      </p:to>
                                    </p:set>
                                    <p:animEffect transition="in" filter="slide(fromBottom)">
                                      <p:cBhvr>
                                        <p:cTn id="61" dur="500"/>
                                        <p:tgtEl>
                                          <p:spTgt spid="22555"/>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2558"/>
                                        </p:tgtEl>
                                        <p:attrNameLst>
                                          <p:attrName>style.visibility</p:attrName>
                                        </p:attrNameLst>
                                      </p:cBhvr>
                                      <p:to>
                                        <p:strVal val="visible"/>
                                      </p:to>
                                    </p:set>
                                    <p:animEffect transition="in" filter="slide(fromBottom)">
                                      <p:cBhvr>
                                        <p:cTn id="64" dur="500"/>
                                        <p:tgtEl>
                                          <p:spTgt spid="2255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536"/>
                                        </p:tgtEl>
                                        <p:attrNameLst>
                                          <p:attrName>style.visibility</p:attrName>
                                        </p:attrNameLst>
                                      </p:cBhvr>
                                      <p:to>
                                        <p:strVal val="visible"/>
                                      </p:to>
                                    </p:set>
                                    <p:animEffect transition="in" filter="slide(fromBottom)">
                                      <p:cBhvr>
                                        <p:cTn id="67" dur="500"/>
                                        <p:tgtEl>
                                          <p:spTgt spid="225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3"/>
                                        </p:tgtEl>
                                        <p:attrNameLst>
                                          <p:attrName>style.visibility</p:attrName>
                                        </p:attrNameLst>
                                      </p:cBhvr>
                                      <p:to>
                                        <p:strVal val="visible"/>
                                      </p:to>
                                    </p:set>
                                    <p:animEffect transition="in" filter="slide(fromBottom)">
                                      <p:cBhvr>
                                        <p:cTn id="72" dur="500"/>
                                        <p:tgtEl>
                                          <p:spTgt spid="22543"/>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2537"/>
                                        </p:tgtEl>
                                        <p:attrNameLst>
                                          <p:attrName>style.visibility</p:attrName>
                                        </p:attrNameLst>
                                      </p:cBhvr>
                                      <p:to>
                                        <p:strVal val="visible"/>
                                      </p:to>
                                    </p:set>
                                    <p:animEffect transition="in" filter="slide(fromBottom)">
                                      <p:cBhvr>
                                        <p:cTn id="75"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37" grpId="0" animBg="1"/>
      <p:bldP spid="22539" grpId="0" animBg="1"/>
      <p:bldP spid="22540" grpId="0" animBg="1"/>
      <p:bldP spid="22541" grpId="0" animBg="1"/>
      <p:bldP spid="22542" grpId="0" animBg="1"/>
      <p:bldP spid="22543" grpId="0" animBg="1"/>
      <p:bldP spid="22544" grpId="0"/>
      <p:bldP spid="22545" grpId="0"/>
      <p:bldP spid="22546" grpId="0"/>
      <p:bldP spid="22547" grpId="0" animBg="1"/>
      <p:bldP spid="22548" grpId="0" animBg="1"/>
      <p:bldP spid="22549" grpId="0" animBg="1"/>
      <p:bldP spid="22550" grpId="0" animBg="1"/>
      <p:bldP spid="22551" grpId="0" animBg="1"/>
      <p:bldP spid="22552" grpId="0" animBg="1"/>
      <p:bldP spid="22555" grpId="0" animBg="1"/>
      <p:bldP spid="225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汇编语言的书写</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dirty="0">
                <a:solidFill>
                  <a:srgbClr val="C00000"/>
                </a:solidFill>
              </a:rPr>
              <a:t>汇编语言的书写</a:t>
            </a:r>
            <a:r>
              <a:rPr lang="zh-CN" altLang="en-US" dirty="0" smtClean="0">
                <a:solidFill>
                  <a:srgbClr val="C00000"/>
                </a:solidFill>
              </a:rPr>
              <a:t>格式有两种：</a:t>
            </a:r>
            <a:endParaRPr lang="zh-CN" altLang="en-US" dirty="0">
              <a:solidFill>
                <a:srgbClr val="C00000"/>
              </a:solidFill>
            </a:endParaRPr>
          </a:p>
          <a:p>
            <a:pPr marL="971550" lvl="1" indent="-514350">
              <a:buFont typeface="+mj-lt"/>
              <a:buAutoNum type="arabicPeriod"/>
            </a:pPr>
            <a:r>
              <a:rPr lang="zh-CN" altLang="en-US" dirty="0">
                <a:solidFill>
                  <a:srgbClr val="0000CC"/>
                </a:solidFill>
              </a:rPr>
              <a:t>完整的段定义方式</a:t>
            </a:r>
          </a:p>
          <a:p>
            <a:pPr lvl="2"/>
            <a:r>
              <a:rPr lang="zh-CN" altLang="en-US" dirty="0"/>
              <a:t>可完全控制汇编的全过程，并且可用于所有的汇编程序。</a:t>
            </a:r>
          </a:p>
          <a:p>
            <a:pPr marL="971550" lvl="1" indent="-514350">
              <a:buFont typeface="+mj-lt"/>
              <a:buAutoNum type="arabicPeriod"/>
            </a:pPr>
            <a:endParaRPr lang="en-US" altLang="zh-CN" dirty="0" smtClean="0">
              <a:solidFill>
                <a:srgbClr val="0000CC"/>
              </a:solidFill>
            </a:endParaRPr>
          </a:p>
          <a:p>
            <a:pPr marL="971550" lvl="1" indent="-514350">
              <a:buFont typeface="+mj-lt"/>
              <a:buAutoNum type="arabicPeriod"/>
            </a:pPr>
            <a:r>
              <a:rPr lang="zh-CN" altLang="en-US" dirty="0" smtClean="0">
                <a:solidFill>
                  <a:srgbClr val="0000CC"/>
                </a:solidFill>
              </a:rPr>
              <a:t>针对</a:t>
            </a:r>
            <a:r>
              <a:rPr lang="zh-CN" altLang="en-US" dirty="0">
                <a:solidFill>
                  <a:srgbClr val="0000CC"/>
                </a:solidFill>
              </a:rPr>
              <a:t>一种特定的汇编程序的模型</a:t>
            </a:r>
          </a:p>
          <a:p>
            <a:pPr lvl="2"/>
            <a:r>
              <a:rPr lang="zh-CN" altLang="en-US" dirty="0" smtClean="0"/>
              <a:t>简化段定义的格式</a:t>
            </a:r>
            <a:endParaRPr lang="en-US" altLang="zh-CN" dirty="0" smtClean="0"/>
          </a:p>
          <a:p>
            <a:pPr lvl="2"/>
            <a:endParaRPr lang="zh-CN" altLang="en-US" dirty="0"/>
          </a:p>
        </p:txBody>
      </p:sp>
    </p:spTree>
    <p:extLst>
      <p:ext uri="{BB962C8B-B14F-4D97-AF65-F5344CB8AC3E}">
        <p14:creationId xmlns:p14="http://schemas.microsoft.com/office/powerpoint/2010/main" val="38630075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关于</a:t>
            </a:r>
            <a:r>
              <a:rPr lang="en-US" altLang="zh-CN" smtClean="0"/>
              <a:t>MASM</a:t>
            </a:r>
          </a:p>
        </p:txBody>
      </p:sp>
      <p:sp>
        <p:nvSpPr>
          <p:cNvPr id="16387" name="Rectangle 3"/>
          <p:cNvSpPr>
            <a:spLocks noGrp="1" noChangeArrowheads="1"/>
          </p:cNvSpPr>
          <p:nvPr>
            <p:ph type="body" idx="1"/>
          </p:nvPr>
        </p:nvSpPr>
        <p:spPr>
          <a:xfrm>
            <a:off x="250825" y="1092200"/>
            <a:ext cx="8713788" cy="5432425"/>
          </a:xfrm>
        </p:spPr>
        <p:txBody>
          <a:bodyPr/>
          <a:lstStyle/>
          <a:p>
            <a:pPr eaLnBrk="1" hangingPunct="1">
              <a:lnSpc>
                <a:spcPct val="80000"/>
              </a:lnSpc>
            </a:pPr>
            <a:r>
              <a:rPr lang="en-US" altLang="zh-CN" sz="2400" dirty="0" smtClean="0">
                <a:solidFill>
                  <a:srgbClr val="CC0000"/>
                </a:solidFill>
              </a:rPr>
              <a:t>MASM</a:t>
            </a:r>
            <a:r>
              <a:rPr lang="zh-CN" altLang="en-US" sz="2400" dirty="0" smtClean="0">
                <a:solidFill>
                  <a:srgbClr val="CC0000"/>
                </a:solidFill>
              </a:rPr>
              <a:t>：</a:t>
            </a:r>
            <a:r>
              <a:rPr lang="en-US" altLang="zh-CN" sz="2400" dirty="0" smtClean="0"/>
              <a:t>Microsoft Macro Assembler</a:t>
            </a:r>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的版本</a:t>
            </a:r>
          </a:p>
          <a:p>
            <a:pPr lvl="1" eaLnBrk="1" hangingPunct="1">
              <a:lnSpc>
                <a:spcPct val="80000"/>
              </a:lnSpc>
            </a:pPr>
            <a:r>
              <a:rPr lang="en-US" altLang="zh-CN" sz="2400" dirty="0" smtClean="0"/>
              <a:t>5.0</a:t>
            </a:r>
            <a:r>
              <a:rPr lang="zh-CN" altLang="en-US" sz="2400" dirty="0" smtClean="0"/>
              <a:t>及其以前：</a:t>
            </a:r>
            <a:r>
              <a:rPr lang="en-US" altLang="zh-CN" sz="2400" dirty="0" smtClean="0"/>
              <a:t>MS-DOS</a:t>
            </a:r>
            <a:r>
              <a:rPr lang="zh-CN" altLang="en-US" sz="2400" dirty="0" smtClean="0"/>
              <a:t>；</a:t>
            </a:r>
            <a:r>
              <a:rPr lang="en-US" altLang="zh-CN" sz="2400" dirty="0" smtClean="0"/>
              <a:t>5.x~6.0</a:t>
            </a:r>
            <a:r>
              <a:rPr lang="zh-CN" altLang="en-US" sz="2400" dirty="0" smtClean="0"/>
              <a:t>：</a:t>
            </a:r>
            <a:r>
              <a:rPr lang="en-US" altLang="zh-CN" sz="2400" dirty="0" smtClean="0"/>
              <a:t>MS-DOS</a:t>
            </a:r>
            <a:r>
              <a:rPr lang="zh-CN" altLang="en-US" sz="2400" dirty="0" smtClean="0"/>
              <a:t>和</a:t>
            </a:r>
            <a:r>
              <a:rPr lang="en-US" altLang="zh-CN" sz="2400" dirty="0" smtClean="0"/>
              <a:t>OS/2</a:t>
            </a:r>
          </a:p>
          <a:p>
            <a:pPr lvl="1" eaLnBrk="1" hangingPunct="1">
              <a:lnSpc>
                <a:spcPct val="80000"/>
              </a:lnSpc>
            </a:pPr>
            <a:r>
              <a:rPr lang="en-US" altLang="zh-CN" sz="2400" dirty="0" smtClean="0"/>
              <a:t>6.1x</a:t>
            </a:r>
            <a:r>
              <a:rPr lang="zh-CN" altLang="en-US" sz="2400" dirty="0" smtClean="0"/>
              <a:t>：</a:t>
            </a:r>
            <a:r>
              <a:rPr lang="en-US" altLang="zh-CN" sz="2400" dirty="0" smtClean="0"/>
              <a:t>Windows</a:t>
            </a:r>
            <a:r>
              <a:rPr lang="zh-CN" altLang="en-US" sz="2400" dirty="0" smtClean="0"/>
              <a:t>，</a:t>
            </a:r>
            <a:r>
              <a:rPr lang="en-US" altLang="zh-CN" sz="2400" dirty="0" smtClean="0"/>
              <a:t>MASM </a:t>
            </a:r>
            <a:r>
              <a:rPr lang="zh-CN" altLang="en-US" sz="2400" dirty="0" smtClean="0"/>
              <a:t>与 </a:t>
            </a:r>
            <a:r>
              <a:rPr lang="en-US" altLang="zh-CN" sz="2400" dirty="0" smtClean="0"/>
              <a:t>LINK </a:t>
            </a:r>
            <a:r>
              <a:rPr lang="zh-CN" altLang="en-US" sz="2400" dirty="0" smtClean="0"/>
              <a:t>整合为 </a:t>
            </a:r>
            <a:r>
              <a:rPr lang="en-US" altLang="zh-CN" sz="2400" dirty="0" smtClean="0"/>
              <a:t>ML</a:t>
            </a:r>
            <a:r>
              <a:rPr lang="zh-CN" altLang="en-US" sz="2400" dirty="0" smtClean="0"/>
              <a:t>。</a:t>
            </a:r>
          </a:p>
          <a:p>
            <a:pPr lvl="2" eaLnBrk="1" hangingPunct="1">
              <a:lnSpc>
                <a:spcPct val="80000"/>
              </a:lnSpc>
            </a:pPr>
            <a:r>
              <a:rPr lang="en-US" altLang="zh-CN" sz="2000" dirty="0" smtClean="0"/>
              <a:t>MASM.EXE</a:t>
            </a:r>
            <a:r>
              <a:rPr lang="zh-CN" altLang="en-US" sz="2000" dirty="0" smtClean="0"/>
              <a:t>和</a:t>
            </a:r>
            <a:r>
              <a:rPr lang="en-US" altLang="zh-CN" sz="2000" dirty="0" smtClean="0"/>
              <a:t>LINK.EXE</a:t>
            </a:r>
            <a:r>
              <a:rPr lang="zh-CN" altLang="en-US" sz="2000" dirty="0" smtClean="0"/>
              <a:t>，</a:t>
            </a:r>
            <a:r>
              <a:rPr lang="en-US" altLang="zh-CN" sz="2000" dirty="0" smtClean="0"/>
              <a:t>ML.EXE</a:t>
            </a:r>
            <a:r>
              <a:rPr lang="zh-CN" altLang="en-US" sz="2000" dirty="0" smtClean="0"/>
              <a:t>，</a:t>
            </a:r>
            <a:r>
              <a:rPr lang="en-US" altLang="zh-CN" sz="2000" dirty="0" smtClean="0"/>
              <a:t>ML64.EXE</a:t>
            </a:r>
          </a:p>
          <a:p>
            <a:pPr lvl="1" eaLnBrk="1">
              <a:lnSpc>
                <a:spcPct val="80000"/>
              </a:lnSpc>
            </a:pPr>
            <a:r>
              <a:rPr lang="en-US" altLang="zh-CN" sz="2400" dirty="0" smtClean="0"/>
              <a:t>MASM 6.15</a:t>
            </a:r>
            <a:r>
              <a:rPr lang="zh-CN" altLang="en-US" sz="2400" dirty="0" smtClean="0"/>
              <a:t>以后，微软不在单独发布</a:t>
            </a:r>
            <a:r>
              <a:rPr lang="en-US" altLang="zh-CN" sz="2400" dirty="0" smtClean="0"/>
              <a:t>MASM</a:t>
            </a:r>
            <a:r>
              <a:rPr lang="zh-CN" altLang="en-US" sz="2400" dirty="0" smtClean="0"/>
              <a:t>的开发包，而是包含在</a:t>
            </a:r>
            <a:r>
              <a:rPr lang="en-US" altLang="zh-CN" sz="2400" dirty="0" smtClean="0"/>
              <a:t>Visual Studio</a:t>
            </a:r>
            <a:r>
              <a:rPr lang="zh-CN" altLang="en-US" sz="2400" dirty="0"/>
              <a:t>里面。</a:t>
            </a:r>
            <a:r>
              <a:rPr lang="zh-CN" altLang="en-US" sz="2400" dirty="0" smtClean="0"/>
              <a:t>例</a:t>
            </a:r>
            <a:r>
              <a:rPr lang="en-US" altLang="zh-CN" sz="2400" dirty="0" smtClean="0"/>
              <a:t>, …Visual Studio 9.0\VC\bin\ml.exe.</a:t>
            </a:r>
            <a:endParaRPr lang="en-US" altLang="zh-CN" sz="2400" dirty="0"/>
          </a:p>
          <a:p>
            <a:pPr lvl="1" eaLnBrk="1" hangingPunct="1">
              <a:lnSpc>
                <a:spcPct val="80000"/>
              </a:lnSpc>
            </a:pPr>
            <a:endParaRPr lang="zh-CN" altLang="en-US" sz="2400" dirty="0" smtClean="0"/>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与</a:t>
            </a:r>
            <a:r>
              <a:rPr lang="en-US" altLang="zh-CN" sz="2400" dirty="0" smtClean="0">
                <a:solidFill>
                  <a:srgbClr val="C00000"/>
                </a:solidFill>
              </a:rPr>
              <a:t>IDE</a:t>
            </a:r>
          </a:p>
          <a:p>
            <a:pPr lvl="1" eaLnBrk="1">
              <a:lnSpc>
                <a:spcPct val="80000"/>
              </a:lnSpc>
            </a:pPr>
            <a:r>
              <a:rPr lang="en-US" altLang="zh-CN" sz="2400" dirty="0"/>
              <a:t>Visual Studio</a:t>
            </a:r>
            <a:r>
              <a:rPr lang="zh-CN" altLang="en-US" sz="2400" dirty="0"/>
              <a:t>，</a:t>
            </a:r>
            <a:r>
              <a:rPr lang="en-US" altLang="zh-CN" sz="2400" dirty="0" smtClean="0">
                <a:solidFill>
                  <a:srgbClr val="0000CC"/>
                </a:solidFill>
              </a:rPr>
              <a:t>MASM32</a:t>
            </a:r>
            <a:r>
              <a:rPr lang="zh-CN" altLang="en-US" sz="2400" dirty="0" smtClean="0"/>
              <a:t>，</a:t>
            </a:r>
            <a:r>
              <a:rPr lang="en-US" altLang="zh-CN" sz="2400" dirty="0" err="1" smtClean="0"/>
              <a:t>WinAsm</a:t>
            </a:r>
            <a:r>
              <a:rPr lang="en-US" altLang="zh-CN" sz="2400" dirty="0" smtClean="0"/>
              <a:t> Studio</a:t>
            </a:r>
            <a:r>
              <a:rPr lang="zh-CN" altLang="en-US" sz="2400" dirty="0" smtClean="0"/>
              <a:t>，</a:t>
            </a:r>
            <a:r>
              <a:rPr lang="en-US" altLang="zh-CN" sz="2400" dirty="0" smtClean="0"/>
              <a:t>……</a:t>
            </a:r>
          </a:p>
          <a:p>
            <a:pPr lvl="1" eaLnBrk="1" hangingPunct="1">
              <a:lnSpc>
                <a:spcPct val="80000"/>
              </a:lnSpc>
            </a:pPr>
            <a:r>
              <a:rPr lang="zh-CN" altLang="en-US" sz="2400" dirty="0" smtClean="0"/>
              <a:t>写</a:t>
            </a:r>
            <a:r>
              <a:rPr lang="en-US" altLang="zh-CN" sz="2400" dirty="0" smtClean="0"/>
              <a:t>Windows</a:t>
            </a:r>
            <a:r>
              <a:rPr lang="zh-CN" altLang="en-US" sz="2400" dirty="0" smtClean="0"/>
              <a:t>汇编程序时用</a:t>
            </a:r>
            <a:r>
              <a:rPr lang="en-US" altLang="zh-CN" sz="2400" dirty="0" smtClean="0"/>
              <a:t>IDE</a:t>
            </a:r>
            <a:r>
              <a:rPr lang="zh-CN" altLang="en-US" sz="2400" dirty="0" smtClean="0"/>
              <a:t>比较合适。</a:t>
            </a:r>
          </a:p>
          <a:p>
            <a:pPr eaLnBrk="1" hangingPunct="1">
              <a:lnSpc>
                <a:spcPct val="80000"/>
              </a:lnSpc>
            </a:pPr>
            <a:endParaRPr lang="en-US" altLang="zh-CN" sz="2400" dirty="0" smtClean="0"/>
          </a:p>
          <a:p>
            <a:pPr eaLnBrk="1" hangingPunct="1">
              <a:lnSpc>
                <a:spcPct val="80000"/>
              </a:lnSpc>
            </a:pPr>
            <a:r>
              <a:rPr lang="zh-CN" altLang="zh-CN" sz="2400" dirty="0" smtClean="0">
                <a:solidFill>
                  <a:srgbClr val="C00000"/>
                </a:solidFill>
              </a:rPr>
              <a:t>MASM</a:t>
            </a:r>
            <a:r>
              <a:rPr lang="zh-CN" altLang="en-US" sz="2400" dirty="0" smtClean="0">
                <a:solidFill>
                  <a:srgbClr val="C00000"/>
                </a:solidFill>
              </a:rPr>
              <a:t>源程序的书写格式</a:t>
            </a:r>
          </a:p>
          <a:p>
            <a:pPr lvl="1" eaLnBrk="1" hangingPunct="1">
              <a:lnSpc>
                <a:spcPct val="80000"/>
              </a:lnSpc>
            </a:pPr>
            <a:r>
              <a:rPr lang="zh-CN" altLang="en-US" sz="2400" dirty="0" smtClean="0">
                <a:solidFill>
                  <a:srgbClr val="0000CC"/>
                </a:solidFill>
              </a:rPr>
              <a:t>完整段定义的格式 </a:t>
            </a:r>
            <a:r>
              <a:rPr lang="en-US" altLang="zh-CN" sz="2400" dirty="0" smtClean="0"/>
              <a:t>VS </a:t>
            </a:r>
            <a:r>
              <a:rPr lang="zh-CN" altLang="en-US" sz="2400" dirty="0" smtClean="0">
                <a:solidFill>
                  <a:srgbClr val="0000CC"/>
                </a:solidFill>
              </a:rPr>
              <a:t>简化段定义的格式</a:t>
            </a:r>
          </a:p>
        </p:txBody>
      </p:sp>
    </p:spTree>
    <p:extLst>
      <p:ext uri="{BB962C8B-B14F-4D97-AF65-F5344CB8AC3E}">
        <p14:creationId xmlns:p14="http://schemas.microsoft.com/office/powerpoint/2010/main" val="2931920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smtClean="0"/>
              <a:t>关于</a:t>
            </a:r>
            <a:r>
              <a:rPr lang="en-US" altLang="zh-CN" dirty="0" smtClean="0"/>
              <a:t>C</a:t>
            </a:r>
            <a:r>
              <a:rPr lang="zh-CN" altLang="en-US" dirty="0" smtClean="0"/>
              <a:t>程序与目标文件</a:t>
            </a:r>
          </a:p>
        </p:txBody>
      </p:sp>
      <p:pic>
        <p:nvPicPr>
          <p:cNvPr id="297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53620"/>
            <a:ext cx="8638278" cy="540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70607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blinds(horizontal)">
                                      <p:cBhvr>
                                        <p:cTn id="7"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solidFill>
                  <a:srgbClr val="C00000"/>
                </a:solidFill>
              </a:rPr>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5700126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常量</a:t>
            </a:r>
          </a:p>
        </p:txBody>
      </p:sp>
      <p:sp>
        <p:nvSpPr>
          <p:cNvPr id="40963" name="Rectangle 3"/>
          <p:cNvSpPr>
            <a:spLocks noGrp="1" noChangeArrowheads="1"/>
          </p:cNvSpPr>
          <p:nvPr>
            <p:ph type="body" idx="1"/>
          </p:nvPr>
        </p:nvSpPr>
        <p:spPr>
          <a:xfrm>
            <a:off x="250825" y="1052513"/>
            <a:ext cx="8435975" cy="5576887"/>
          </a:xfrm>
        </p:spPr>
        <p:txBody>
          <a:bodyPr/>
          <a:lstStyle/>
          <a:p>
            <a:pPr eaLnBrk="1" hangingPunct="1"/>
            <a:r>
              <a:rPr lang="zh-CN" altLang="en-US" dirty="0" smtClean="0">
                <a:solidFill>
                  <a:srgbClr val="CC0000"/>
                </a:solidFill>
              </a:rPr>
              <a:t>数字常量</a:t>
            </a:r>
          </a:p>
          <a:p>
            <a:pPr lvl="1" eaLnBrk="1" hangingPunct="1"/>
            <a:r>
              <a:rPr lang="en-US" altLang="zh-CN" dirty="0" smtClean="0"/>
              <a:t>1001</a:t>
            </a:r>
            <a:r>
              <a:rPr lang="en-US" altLang="zh-CN" dirty="0" smtClean="0">
                <a:solidFill>
                  <a:srgbClr val="0033CC"/>
                </a:solidFill>
              </a:rPr>
              <a:t>B</a:t>
            </a:r>
            <a:r>
              <a:rPr lang="en-US" altLang="zh-CN" dirty="0" smtClean="0"/>
              <a:t> </a:t>
            </a:r>
            <a:r>
              <a:rPr lang="zh-CN" altLang="en-US" dirty="0" smtClean="0"/>
              <a:t>，</a:t>
            </a:r>
            <a:r>
              <a:rPr lang="en-US" altLang="zh-CN" dirty="0" smtClean="0"/>
              <a:t>1037</a:t>
            </a:r>
            <a:r>
              <a:rPr lang="en-US" altLang="zh-CN" dirty="0" smtClean="0">
                <a:solidFill>
                  <a:srgbClr val="0033CC"/>
                </a:solidFill>
              </a:rPr>
              <a:t>Q</a:t>
            </a:r>
            <a:r>
              <a:rPr lang="en-US" altLang="zh-CN" dirty="0" smtClean="0"/>
              <a:t> </a:t>
            </a:r>
            <a:r>
              <a:rPr lang="zh-CN" altLang="en-US" dirty="0" smtClean="0"/>
              <a:t>，</a:t>
            </a:r>
            <a:r>
              <a:rPr lang="en-US" altLang="zh-CN" dirty="0" smtClean="0"/>
              <a:t>166</a:t>
            </a:r>
            <a:r>
              <a:rPr lang="en-US" altLang="zh-CN" dirty="0" smtClean="0">
                <a:solidFill>
                  <a:srgbClr val="0033CC"/>
                </a:solidFill>
              </a:rPr>
              <a:t>D</a:t>
            </a:r>
            <a:r>
              <a:rPr lang="zh-CN" altLang="en-US" dirty="0" smtClean="0"/>
              <a:t>（或</a:t>
            </a:r>
            <a:r>
              <a:rPr lang="en-US" altLang="zh-CN" dirty="0" smtClean="0"/>
              <a:t>166</a:t>
            </a:r>
            <a:r>
              <a:rPr lang="zh-CN" altLang="en-US" dirty="0" smtClean="0"/>
              <a:t>），</a:t>
            </a:r>
            <a:r>
              <a:rPr lang="en-US" altLang="zh-CN" dirty="0" smtClean="0"/>
              <a:t>6A</a:t>
            </a:r>
            <a:r>
              <a:rPr lang="en-US" altLang="zh-CN" dirty="0" smtClean="0">
                <a:solidFill>
                  <a:srgbClr val="0033CC"/>
                </a:solidFill>
              </a:rPr>
              <a:t>H</a:t>
            </a:r>
          </a:p>
          <a:p>
            <a:pPr eaLnBrk="1" hangingPunct="1"/>
            <a:endParaRPr lang="en-US" altLang="zh-CN" dirty="0" smtClean="0"/>
          </a:p>
          <a:p>
            <a:pPr eaLnBrk="1" hangingPunct="1"/>
            <a:r>
              <a:rPr lang="zh-CN" altLang="en-US" dirty="0" smtClean="0">
                <a:solidFill>
                  <a:srgbClr val="CC0000"/>
                </a:solidFill>
              </a:rPr>
              <a:t>字符常量</a:t>
            </a:r>
          </a:p>
          <a:p>
            <a:pPr lvl="1" eaLnBrk="1" hangingPunct="1"/>
            <a:r>
              <a:rPr lang="zh-CN" altLang="en-US" dirty="0" smtClean="0"/>
              <a:t>字符：‘</a:t>
            </a:r>
            <a:r>
              <a:rPr lang="en-US" altLang="zh-CN" dirty="0" smtClean="0"/>
              <a:t>A’</a:t>
            </a:r>
            <a:r>
              <a:rPr lang="zh-CN" altLang="en-US" dirty="0" smtClean="0"/>
              <a:t>，</a:t>
            </a:r>
          </a:p>
          <a:p>
            <a:pPr lvl="1" eaLnBrk="1" hangingPunct="1"/>
            <a:r>
              <a:rPr lang="zh-CN" altLang="en-US" dirty="0" smtClean="0"/>
              <a:t>字符串：’</a:t>
            </a:r>
            <a:r>
              <a:rPr lang="en-US" altLang="zh-CN" dirty="0" err="1" smtClean="0"/>
              <a:t>abcd</a:t>
            </a:r>
            <a:r>
              <a:rPr lang="en-US" altLang="zh-CN" dirty="0" smtClean="0"/>
              <a:t>’</a:t>
            </a:r>
          </a:p>
          <a:p>
            <a:pPr eaLnBrk="1" hangingPunct="1"/>
            <a:endParaRPr lang="en-US" altLang="zh-CN" dirty="0" smtClean="0"/>
          </a:p>
          <a:p>
            <a:pPr eaLnBrk="1" hangingPunct="1"/>
            <a:r>
              <a:rPr lang="zh-CN" altLang="en-US" dirty="0" smtClean="0">
                <a:solidFill>
                  <a:srgbClr val="CC0000"/>
                </a:solidFill>
              </a:rPr>
              <a:t>符号常量</a:t>
            </a:r>
          </a:p>
          <a:p>
            <a:pPr lvl="1" eaLnBrk="1" hangingPunct="1"/>
            <a:r>
              <a:rPr lang="en-US" altLang="zh-CN" dirty="0" smtClean="0"/>
              <a:t>COM_REG    </a:t>
            </a:r>
            <a:r>
              <a:rPr lang="en-US" altLang="zh-CN" dirty="0" smtClean="0">
                <a:solidFill>
                  <a:srgbClr val="0033CC"/>
                </a:solidFill>
              </a:rPr>
              <a:t>EQU</a:t>
            </a:r>
            <a:r>
              <a:rPr lang="en-US" altLang="zh-CN" dirty="0" smtClean="0"/>
              <a:t>  26H</a:t>
            </a:r>
          </a:p>
          <a:p>
            <a:pPr lvl="1" eaLnBrk="1" hangingPunct="1"/>
            <a:r>
              <a:rPr lang="en-US" altLang="zh-CN" dirty="0" smtClean="0"/>
              <a:t>COMREG</a:t>
            </a:r>
            <a:r>
              <a:rPr lang="en-US" altLang="zh-CN" dirty="0" smtClean="0">
                <a:solidFill>
                  <a:srgbClr val="0033CC"/>
                </a:solidFill>
              </a:rPr>
              <a:t>=</a:t>
            </a:r>
            <a:r>
              <a:rPr lang="en-US" altLang="zh-CN" dirty="0" smtClean="0"/>
              <a:t>62H</a:t>
            </a:r>
          </a:p>
          <a:p>
            <a:pPr lvl="2" eaLnBrk="1" hangingPunct="1"/>
            <a:r>
              <a:rPr lang="en-US" altLang="zh-CN" dirty="0" smtClean="0"/>
              <a:t>MOV AX, COMREG</a:t>
            </a:r>
            <a:r>
              <a:rPr lang="zh-CN" altLang="en-US" dirty="0" smtClean="0"/>
              <a:t>等价于</a:t>
            </a:r>
            <a:r>
              <a:rPr lang="en-US" altLang="zh-CN" dirty="0" smtClean="0"/>
              <a:t>MOV AX, 62H</a:t>
            </a:r>
          </a:p>
        </p:txBody>
      </p:sp>
    </p:spTree>
    <p:extLst>
      <p:ext uri="{BB962C8B-B14F-4D97-AF65-F5344CB8AC3E}">
        <p14:creationId xmlns:p14="http://schemas.microsoft.com/office/powerpoint/2010/main" val="38615534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Effect transition="in" filter="slide(fromBottom)">
                                      <p:cBhvr>
                                        <p:cTn id="7" dur="500"/>
                                        <p:tgtEl>
                                          <p:spTgt spid="4096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0" dur="500"/>
                                        <p:tgtEl>
                                          <p:spTgt spid="4096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Effect transition="in" filter="slide(fromBottom)">
                                      <p:cBhvr>
                                        <p:cTn id="13" dur="500"/>
                                        <p:tgtEl>
                                          <p:spTgt spid="4096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40963">
                                            <p:txEl>
                                              <p:pRg st="7" end="7"/>
                                            </p:txEl>
                                          </p:spTgt>
                                        </p:tgtEl>
                                        <p:attrNameLst>
                                          <p:attrName>style.visibility</p:attrName>
                                        </p:attrNameLst>
                                      </p:cBhvr>
                                      <p:to>
                                        <p:strVal val="visible"/>
                                      </p:to>
                                    </p:set>
                                    <p:animEffect transition="in" filter="slide(fromBottom)">
                                      <p:cBhvr>
                                        <p:cTn id="18" dur="500"/>
                                        <p:tgtEl>
                                          <p:spTgt spid="40963">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animEffect transition="in" filter="slide(fromBottom)">
                                      <p:cBhvr>
                                        <p:cTn id="21" dur="500"/>
                                        <p:tgtEl>
                                          <p:spTgt spid="4096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40963">
                                            <p:txEl>
                                              <p:pRg st="9" end="9"/>
                                            </p:txEl>
                                          </p:spTgt>
                                        </p:tgtEl>
                                        <p:attrNameLst>
                                          <p:attrName>style.visibility</p:attrName>
                                        </p:attrNameLst>
                                      </p:cBhvr>
                                      <p:to>
                                        <p:strVal val="visible"/>
                                      </p:to>
                                    </p:set>
                                    <p:animEffect transition="in" filter="slide(fromBottom)">
                                      <p:cBhvr>
                                        <p:cTn id="26" dur="500"/>
                                        <p:tgtEl>
                                          <p:spTgt spid="40963">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animEffect transition="in" filter="slide(fromBottom)">
                                      <p:cBhvr>
                                        <p:cTn id="31" dur="500"/>
                                        <p:tgtEl>
                                          <p:spTgt spid="40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标识符</a:t>
            </a:r>
          </a:p>
        </p:txBody>
      </p:sp>
      <p:sp>
        <p:nvSpPr>
          <p:cNvPr id="41987" name="Rectangle 3"/>
          <p:cNvSpPr>
            <a:spLocks noGrp="1" noChangeArrowheads="1"/>
          </p:cNvSpPr>
          <p:nvPr>
            <p:ph type="body" idx="1"/>
          </p:nvPr>
        </p:nvSpPr>
        <p:spPr>
          <a:xfrm>
            <a:off x="250825" y="1052513"/>
            <a:ext cx="8642350" cy="5472112"/>
          </a:xfrm>
        </p:spPr>
        <p:txBody>
          <a:bodyPr/>
          <a:lstStyle/>
          <a:p>
            <a:pPr eaLnBrk="1">
              <a:lnSpc>
                <a:spcPct val="105000"/>
              </a:lnSpc>
              <a:spcBef>
                <a:spcPct val="50000"/>
              </a:spcBef>
            </a:pPr>
            <a:r>
              <a:rPr lang="zh-CN" altLang="en-US" sz="2400" dirty="0" smtClean="0">
                <a:solidFill>
                  <a:srgbClr val="CC0000"/>
                </a:solidFill>
              </a:rPr>
              <a:t>标识符</a:t>
            </a:r>
            <a:r>
              <a:rPr lang="zh-CN" altLang="en-US" sz="2400" dirty="0" smtClean="0"/>
              <a:t>是程序员在编程时建立的有特定意义的字符序列，可以用作常量名、变量名 、标号、名字（如过程名）等。</a:t>
            </a:r>
          </a:p>
          <a:p>
            <a:pPr marL="533400" indent="-533400" eaLnBrk="1" hangingPunct="1">
              <a:lnSpc>
                <a:spcPct val="105000"/>
              </a:lnSpc>
              <a:spcBef>
                <a:spcPct val="50000"/>
              </a:spcBef>
              <a:buFontTx/>
              <a:buAutoNum type="arabicPeriod"/>
            </a:pPr>
            <a:r>
              <a:rPr lang="zh-CN" altLang="en-US" sz="2400" dirty="0" smtClean="0">
                <a:solidFill>
                  <a:srgbClr val="0000CC"/>
                </a:solidFill>
              </a:rPr>
              <a:t>组成标识符的字符：</a:t>
            </a:r>
            <a:r>
              <a:rPr lang="zh-CN" altLang="en-US" sz="2400" dirty="0" smtClean="0"/>
              <a:t>英文字母（</a:t>
            </a:r>
            <a:r>
              <a:rPr lang="en-US" altLang="zh-CN" sz="2400" dirty="0" smtClean="0"/>
              <a:t>A</a:t>
            </a:r>
            <a:r>
              <a:rPr lang="zh-CN" altLang="en-US" sz="2400" dirty="0" smtClean="0"/>
              <a:t>～</a:t>
            </a:r>
            <a:r>
              <a:rPr lang="en-US" altLang="zh-CN" sz="2400" dirty="0" smtClean="0"/>
              <a:t>Z</a:t>
            </a:r>
            <a:r>
              <a:rPr lang="zh-CN" altLang="en-US" sz="2400" dirty="0" smtClean="0"/>
              <a:t>，</a:t>
            </a:r>
            <a:r>
              <a:rPr lang="en-US" altLang="zh-CN" sz="2400" dirty="0" smtClean="0"/>
              <a:t>a</a:t>
            </a:r>
            <a:r>
              <a:rPr lang="zh-CN" altLang="en-US" sz="2400" dirty="0" smtClean="0"/>
              <a:t>～</a:t>
            </a:r>
            <a:r>
              <a:rPr lang="en-US" altLang="zh-CN" sz="2400" dirty="0" smtClean="0"/>
              <a:t>z</a:t>
            </a:r>
            <a:r>
              <a:rPr lang="zh-CN" altLang="en-US" sz="2400" dirty="0" smtClean="0"/>
              <a:t>），数字（</a:t>
            </a:r>
            <a:r>
              <a:rPr lang="en-US" altLang="zh-CN" sz="2400" dirty="0" smtClean="0"/>
              <a:t>0</a:t>
            </a:r>
            <a:r>
              <a:rPr lang="zh-CN" altLang="en-US" sz="2400" dirty="0" smtClean="0"/>
              <a:t>～</a:t>
            </a:r>
            <a:r>
              <a:rPr lang="en-US" altLang="zh-CN" sz="2400" dirty="0" smtClean="0"/>
              <a:t>9</a:t>
            </a:r>
            <a:r>
              <a:rPr lang="zh-CN" altLang="en-US" sz="2400" dirty="0" smtClean="0"/>
              <a:t>），特殊符号（？，＠，</a:t>
            </a:r>
            <a:r>
              <a:rPr lang="en-US" altLang="zh-CN" sz="2400" dirty="0" smtClean="0"/>
              <a:t>_</a:t>
            </a:r>
            <a:r>
              <a:rPr lang="zh-CN" altLang="en-US" sz="2400" dirty="0" smtClean="0"/>
              <a:t>，</a:t>
            </a:r>
            <a:r>
              <a:rPr lang="en-US" altLang="zh-CN" sz="2400" dirty="0" smtClean="0"/>
              <a:t>$</a:t>
            </a:r>
            <a:r>
              <a:rPr lang="zh-CN" altLang="en-US" sz="2400" dirty="0" smtClean="0"/>
              <a:t>）等组成。</a:t>
            </a:r>
          </a:p>
          <a:p>
            <a:pPr marL="533400" indent="-533400" eaLnBrk="1" hangingPunct="1">
              <a:lnSpc>
                <a:spcPct val="105000"/>
              </a:lnSpc>
              <a:spcBef>
                <a:spcPct val="50000"/>
              </a:spcBef>
              <a:buFontTx/>
              <a:buAutoNum type="arabicPeriod"/>
            </a:pPr>
            <a:r>
              <a:rPr lang="zh-CN" altLang="en-US" sz="2400" dirty="0" smtClean="0"/>
              <a:t>数字</a:t>
            </a:r>
            <a:r>
              <a:rPr lang="zh-CN" altLang="en-US" sz="2400" dirty="0" smtClean="0">
                <a:solidFill>
                  <a:srgbClr val="0000CC"/>
                </a:solidFill>
              </a:rPr>
              <a:t>不能</a:t>
            </a:r>
            <a:r>
              <a:rPr lang="zh-CN" altLang="en-US" sz="2400" dirty="0" smtClean="0"/>
              <a:t>作为名字的第一个符号。</a:t>
            </a:r>
          </a:p>
          <a:p>
            <a:pPr marL="533400" indent="-533400" eaLnBrk="1" hangingPunct="1">
              <a:lnSpc>
                <a:spcPct val="105000"/>
              </a:lnSpc>
              <a:spcBef>
                <a:spcPct val="50000"/>
              </a:spcBef>
              <a:buFontTx/>
              <a:buAutoNum type="arabicPeriod"/>
            </a:pPr>
            <a:r>
              <a:rPr lang="zh-CN" altLang="en-US" sz="2400" dirty="0" smtClean="0"/>
              <a:t>单独的问号（？）</a:t>
            </a:r>
            <a:r>
              <a:rPr lang="zh-CN" altLang="en-US" sz="2400" dirty="0" smtClean="0">
                <a:solidFill>
                  <a:srgbClr val="0000CC"/>
                </a:solidFill>
              </a:rPr>
              <a:t>不能</a:t>
            </a:r>
            <a:r>
              <a:rPr lang="zh-CN" altLang="en-US" sz="2400" dirty="0" smtClean="0"/>
              <a:t>作为标识符。</a:t>
            </a:r>
          </a:p>
          <a:p>
            <a:pPr marL="533400" indent="-533400" eaLnBrk="1" hangingPunct="1">
              <a:lnSpc>
                <a:spcPct val="105000"/>
              </a:lnSpc>
              <a:spcBef>
                <a:spcPct val="50000"/>
              </a:spcBef>
              <a:buFontTx/>
              <a:buAutoNum type="arabicPeriod"/>
            </a:pPr>
            <a:r>
              <a:rPr lang="zh-CN" altLang="en-US" sz="2400" dirty="0" smtClean="0"/>
              <a:t>一个名字的最大有效长度为</a:t>
            </a:r>
            <a:r>
              <a:rPr lang="en-US" altLang="zh-CN" sz="2400" dirty="0" smtClean="0">
                <a:solidFill>
                  <a:srgbClr val="0000CC"/>
                </a:solidFill>
              </a:rPr>
              <a:t>31</a:t>
            </a:r>
            <a:r>
              <a:rPr lang="zh-CN" altLang="en-US" sz="2400" dirty="0" smtClean="0"/>
              <a:t>，超过</a:t>
            </a:r>
            <a:r>
              <a:rPr lang="en-US" altLang="zh-CN" sz="2400" dirty="0" smtClean="0"/>
              <a:t>31</a:t>
            </a:r>
            <a:r>
              <a:rPr lang="zh-CN" altLang="en-US" sz="2400" dirty="0" smtClean="0"/>
              <a:t>的部分将不再被识别。</a:t>
            </a:r>
          </a:p>
          <a:p>
            <a:pPr marL="533400" indent="-533400" eaLnBrk="1" hangingPunct="1">
              <a:lnSpc>
                <a:spcPct val="105000"/>
              </a:lnSpc>
              <a:spcBef>
                <a:spcPct val="50000"/>
              </a:spcBef>
              <a:buFontTx/>
              <a:buAutoNum type="arabicPeriod"/>
            </a:pPr>
            <a:r>
              <a:rPr lang="zh-CN" altLang="en-US" sz="2400" dirty="0" smtClean="0"/>
              <a:t>不能用</a:t>
            </a:r>
            <a:r>
              <a:rPr lang="zh-CN" altLang="en-US" sz="2400" dirty="0" smtClean="0">
                <a:solidFill>
                  <a:srgbClr val="0000CC"/>
                </a:solidFill>
              </a:rPr>
              <a:t>保留字</a:t>
            </a:r>
            <a:r>
              <a:rPr lang="zh-CN" altLang="en-US" sz="2400" dirty="0" smtClean="0"/>
              <a:t>，保留字包括</a:t>
            </a:r>
            <a:r>
              <a:rPr lang="zh-CN" altLang="en-US" sz="2400" dirty="0" smtClean="0">
                <a:solidFill>
                  <a:srgbClr val="0000CC"/>
                </a:solidFill>
              </a:rPr>
              <a:t>指令和命令的助记符</a:t>
            </a:r>
            <a:r>
              <a:rPr lang="zh-CN" altLang="en-US" sz="2400" dirty="0" smtClean="0"/>
              <a:t>。</a:t>
            </a:r>
          </a:p>
          <a:p>
            <a:pPr marL="914400" lvl="1" indent="-457200" eaLnBrk="1" hangingPunct="1">
              <a:lnSpc>
                <a:spcPct val="105000"/>
              </a:lnSpc>
              <a:spcBef>
                <a:spcPct val="50000"/>
              </a:spcBef>
              <a:buFontTx/>
              <a:buChar char="•"/>
            </a:pPr>
            <a:r>
              <a:rPr lang="zh-CN" altLang="en-US" sz="2400" dirty="0" smtClean="0"/>
              <a:t>如</a:t>
            </a:r>
            <a:r>
              <a:rPr lang="en-US" altLang="zh-CN" sz="2400" dirty="0" smtClean="0"/>
              <a:t>AX</a:t>
            </a:r>
            <a:r>
              <a:rPr lang="zh-CN" altLang="en-US" sz="2400" dirty="0" smtClean="0"/>
              <a:t>，</a:t>
            </a:r>
            <a:r>
              <a:rPr lang="en-US" altLang="zh-CN" sz="2400" dirty="0" smtClean="0"/>
              <a:t>MOV</a:t>
            </a:r>
            <a:r>
              <a:rPr lang="zh-CN" altLang="en-US" sz="2400" dirty="0" smtClean="0"/>
              <a:t>，</a:t>
            </a:r>
            <a:r>
              <a:rPr lang="en-US" altLang="zh-CN" sz="2400" dirty="0" smtClean="0"/>
              <a:t>SEGMENT</a:t>
            </a:r>
            <a:r>
              <a:rPr lang="zh-CN" altLang="en-US" sz="2400" dirty="0" smtClean="0"/>
              <a:t>等。</a:t>
            </a:r>
          </a:p>
        </p:txBody>
      </p:sp>
    </p:spTree>
    <p:extLst>
      <p:ext uri="{BB962C8B-B14F-4D97-AF65-F5344CB8AC3E}">
        <p14:creationId xmlns:p14="http://schemas.microsoft.com/office/powerpoint/2010/main" val="6679959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3" dur="500"/>
                                        <p:tgtEl>
                                          <p:spTgt spid="41987">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6"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本章内容</a:t>
            </a:r>
            <a:endParaRPr lang="en-US" smtClean="0"/>
          </a:p>
        </p:txBody>
      </p:sp>
      <p:sp>
        <p:nvSpPr>
          <p:cNvPr id="4099" name="内容占位符 2"/>
          <p:cNvSpPr>
            <a:spLocks noGrp="1"/>
          </p:cNvSpPr>
          <p:nvPr>
            <p:ph idx="1"/>
          </p:nvPr>
        </p:nvSpPr>
        <p:spPr>
          <a:xfrm>
            <a:off x="250825" y="1052736"/>
            <a:ext cx="8435975" cy="5471889"/>
          </a:xfrm>
        </p:spPr>
        <p:txBody>
          <a:bodyPr/>
          <a:lstStyle/>
          <a:p>
            <a:r>
              <a:rPr lang="en-US" dirty="0" smtClean="0"/>
              <a:t>MOV</a:t>
            </a:r>
            <a:r>
              <a:rPr lang="zh-CN" altLang="en-US" dirty="0" smtClean="0"/>
              <a:t>指令回顾</a:t>
            </a:r>
            <a:endParaRPr lang="en-US" altLang="zh-CN" dirty="0" smtClean="0"/>
          </a:p>
          <a:p>
            <a:r>
              <a:rPr lang="en-US" dirty="0" smtClean="0"/>
              <a:t>PUSH/POP</a:t>
            </a:r>
            <a:r>
              <a:rPr lang="zh-CN" altLang="en-US" dirty="0" smtClean="0"/>
              <a:t>指令</a:t>
            </a:r>
            <a:endParaRPr lang="en-US" altLang="zh-CN" dirty="0" smtClean="0"/>
          </a:p>
          <a:p>
            <a:r>
              <a:rPr lang="zh-CN" altLang="en-US" dirty="0" smtClean="0"/>
              <a:t>装入有效地址</a:t>
            </a:r>
            <a:endParaRPr lang="en-US" altLang="zh-CN" dirty="0" smtClean="0"/>
          </a:p>
          <a:p>
            <a:r>
              <a:rPr lang="zh-CN" altLang="en-US" dirty="0" smtClean="0"/>
              <a:t>数据串传送</a:t>
            </a:r>
            <a:endParaRPr lang="en-US" altLang="zh-CN" dirty="0" smtClean="0"/>
          </a:p>
          <a:p>
            <a:r>
              <a:rPr lang="zh-CN" altLang="en-US" dirty="0" smtClean="0"/>
              <a:t>其他数据传送指令</a:t>
            </a:r>
            <a:endParaRPr lang="en-US" altLang="zh-CN" dirty="0" smtClean="0"/>
          </a:p>
          <a:p>
            <a:r>
              <a:rPr lang="zh-CN" altLang="en-US" dirty="0" smtClean="0"/>
              <a:t>段超越前缀</a:t>
            </a:r>
            <a:endParaRPr lang="en-US" altLang="zh-CN" dirty="0" smtClean="0"/>
          </a:p>
          <a:p>
            <a:r>
              <a:rPr lang="zh-CN" altLang="en-US" dirty="0" smtClean="0">
                <a:solidFill>
                  <a:srgbClr val="C00000"/>
                </a:solidFill>
              </a:rPr>
              <a:t>汇编程序详述</a:t>
            </a:r>
            <a:endParaRPr lang="en-US" dirty="0" smtClean="0">
              <a:solidFill>
                <a:srgbClr val="C00000"/>
              </a:solidFill>
            </a:endParaRPr>
          </a:p>
        </p:txBody>
      </p:sp>
    </p:spTree>
    <p:extLst>
      <p:ext uri="{BB962C8B-B14F-4D97-AF65-F5344CB8AC3E}">
        <p14:creationId xmlns:p14="http://schemas.microsoft.com/office/powerpoint/2010/main" val="64455585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表达式</a:t>
            </a:r>
          </a:p>
        </p:txBody>
      </p:sp>
      <p:sp>
        <p:nvSpPr>
          <p:cNvPr id="43011" name="Rectangle 3"/>
          <p:cNvSpPr>
            <a:spLocks noGrp="1" noChangeArrowheads="1"/>
          </p:cNvSpPr>
          <p:nvPr>
            <p:ph type="body" idx="1"/>
          </p:nvPr>
        </p:nvSpPr>
        <p:spPr>
          <a:xfrm>
            <a:off x="179512" y="1052736"/>
            <a:ext cx="8651751" cy="5471889"/>
          </a:xfrm>
        </p:spPr>
        <p:txBody>
          <a:bodyPr/>
          <a:lstStyle/>
          <a:p>
            <a:pPr eaLnBrk="1" hangingPunct="1"/>
            <a:r>
              <a:rPr lang="zh-CN" altLang="en-US" dirty="0" smtClean="0"/>
              <a:t>表达式由操作数和运算符组成。</a:t>
            </a:r>
          </a:p>
          <a:p>
            <a:pPr lvl="1" eaLnBrk="1" hangingPunct="1"/>
            <a:r>
              <a:rPr lang="zh-CN" altLang="en-US" dirty="0" smtClean="0">
                <a:solidFill>
                  <a:srgbClr val="CC0000"/>
                </a:solidFill>
              </a:rPr>
              <a:t>操作数：</a:t>
            </a:r>
            <a:r>
              <a:rPr lang="zh-CN" altLang="en-US" dirty="0" smtClean="0"/>
              <a:t>常量、变量、标号等。</a:t>
            </a:r>
          </a:p>
          <a:p>
            <a:pPr lvl="1" eaLnBrk="1" hangingPunct="1"/>
            <a:r>
              <a:rPr lang="zh-CN" altLang="en-US" dirty="0" smtClean="0">
                <a:solidFill>
                  <a:srgbClr val="CC0000"/>
                </a:solidFill>
              </a:rPr>
              <a:t>运算符</a:t>
            </a:r>
            <a:r>
              <a:rPr lang="zh-CN" altLang="en-US" sz="3200" dirty="0" smtClean="0">
                <a:solidFill>
                  <a:srgbClr val="CC0000"/>
                </a:solidFill>
              </a:rPr>
              <a:t>：</a:t>
            </a:r>
            <a:endParaRPr lang="zh-CN" altLang="en-US" dirty="0" smtClean="0">
              <a:solidFill>
                <a:srgbClr val="CC0000"/>
              </a:solidFill>
            </a:endParaRPr>
          </a:p>
          <a:p>
            <a:pPr lvl="2" eaLnBrk="1" hangingPunct="1"/>
            <a:r>
              <a:rPr lang="zh-CN" altLang="en-US" sz="2800" dirty="0" smtClean="0">
                <a:solidFill>
                  <a:srgbClr val="0033CC"/>
                </a:solidFill>
              </a:rPr>
              <a:t>算术、逻辑、关系</a:t>
            </a:r>
          </a:p>
          <a:p>
            <a:pPr lvl="2" eaLnBrk="1" hangingPunct="1"/>
            <a:r>
              <a:rPr lang="zh-CN" altLang="en-US" sz="2800" dirty="0" smtClean="0">
                <a:solidFill>
                  <a:srgbClr val="0033CC"/>
                </a:solidFill>
              </a:rPr>
              <a:t>分析运算符：</a:t>
            </a:r>
            <a:r>
              <a:rPr lang="zh-CN" altLang="en-US" sz="2800" dirty="0" smtClean="0"/>
              <a:t>返回变量、标号等的属性。</a:t>
            </a:r>
          </a:p>
          <a:p>
            <a:pPr lvl="3" eaLnBrk="1" hangingPunct="1"/>
            <a:r>
              <a:rPr lang="en-US" altLang="zh-CN" sz="2800" dirty="0" smtClean="0"/>
              <a:t>offset</a:t>
            </a:r>
            <a:r>
              <a:rPr lang="zh-CN" altLang="en-US" sz="2800" dirty="0" smtClean="0"/>
              <a:t>、</a:t>
            </a:r>
            <a:r>
              <a:rPr lang="en-US" altLang="zh-CN" sz="2800" dirty="0" err="1" smtClean="0"/>
              <a:t>seg</a:t>
            </a:r>
            <a:r>
              <a:rPr lang="zh-CN" altLang="en-US" sz="2800" dirty="0" smtClean="0"/>
              <a:t>、</a:t>
            </a:r>
            <a:r>
              <a:rPr lang="en-US" altLang="zh-CN" sz="2800" dirty="0" smtClean="0"/>
              <a:t>type</a:t>
            </a:r>
            <a:r>
              <a:rPr lang="zh-CN" altLang="en-US" sz="2800" dirty="0" smtClean="0"/>
              <a:t>、</a:t>
            </a:r>
            <a:r>
              <a:rPr lang="en-US" altLang="zh-CN" sz="2800" dirty="0" smtClean="0"/>
              <a:t>length</a:t>
            </a:r>
            <a:r>
              <a:rPr lang="zh-CN" altLang="en-US" sz="2800" dirty="0" smtClean="0"/>
              <a:t>、</a:t>
            </a:r>
            <a:r>
              <a:rPr lang="en-US" altLang="zh-CN" sz="2800" dirty="0" smtClean="0"/>
              <a:t>size</a:t>
            </a:r>
            <a:r>
              <a:rPr lang="zh-CN" altLang="en-US" sz="2800" dirty="0" smtClean="0"/>
              <a:t>。</a:t>
            </a:r>
          </a:p>
          <a:p>
            <a:pPr lvl="2" eaLnBrk="1" hangingPunct="1"/>
            <a:r>
              <a:rPr lang="zh-CN" altLang="en-US" sz="2800" dirty="0" smtClean="0">
                <a:solidFill>
                  <a:srgbClr val="0033CC"/>
                </a:solidFill>
              </a:rPr>
              <a:t>合成运算符：</a:t>
            </a:r>
            <a:r>
              <a:rPr lang="zh-CN" altLang="en-US" sz="2800" dirty="0" smtClean="0"/>
              <a:t>修改变量、标号的属性。</a:t>
            </a:r>
          </a:p>
          <a:p>
            <a:pPr lvl="3" eaLnBrk="1" hangingPunct="1"/>
            <a:r>
              <a:rPr lang="en-US" altLang="zh-CN" sz="2800" dirty="0" smtClean="0"/>
              <a:t>PTR</a:t>
            </a:r>
            <a:r>
              <a:rPr lang="zh-CN" altLang="en-US" sz="2800" dirty="0" smtClean="0"/>
              <a:t>等。</a:t>
            </a:r>
          </a:p>
        </p:txBody>
      </p:sp>
    </p:spTree>
    <p:extLst>
      <p:ext uri="{BB962C8B-B14F-4D97-AF65-F5344CB8AC3E}">
        <p14:creationId xmlns:p14="http://schemas.microsoft.com/office/powerpoint/2010/main" val="27468436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slide(fromBottom)">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slide(fromBottom)">
                                      <p:cBhvr>
                                        <p:cTn id="12" dur="500"/>
                                        <p:tgtEl>
                                          <p:spTgt spid="43011">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Effect transition="in" filter="slide(fromBottom)">
                                      <p:cBhvr>
                                        <p:cTn id="15" dur="500"/>
                                        <p:tgtEl>
                                          <p:spTgt spid="430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43011">
                                            <p:txEl>
                                              <p:pRg st="4" end="4"/>
                                            </p:txEl>
                                          </p:spTgt>
                                        </p:tgtEl>
                                        <p:attrNameLst>
                                          <p:attrName>style.visibility</p:attrName>
                                        </p:attrNameLst>
                                      </p:cBhvr>
                                      <p:to>
                                        <p:strVal val="visible"/>
                                      </p:to>
                                    </p:set>
                                    <p:animEffect transition="in" filter="slide(fromBottom)">
                                      <p:cBhvr>
                                        <p:cTn id="20" dur="500"/>
                                        <p:tgtEl>
                                          <p:spTgt spid="43011">
                                            <p:txEl>
                                              <p:pRg st="4" end="4"/>
                                            </p:txEl>
                                          </p:spTgt>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slide(fromBottom)">
                                      <p:cBhvr>
                                        <p:cTn id="24" dur="500"/>
                                        <p:tgtEl>
                                          <p:spTgt spid="430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43011">
                                            <p:txEl>
                                              <p:pRg st="6" end="6"/>
                                            </p:txEl>
                                          </p:spTgt>
                                        </p:tgtEl>
                                        <p:attrNameLst>
                                          <p:attrName>style.visibility</p:attrName>
                                        </p:attrNameLst>
                                      </p:cBhvr>
                                      <p:to>
                                        <p:strVal val="visible"/>
                                      </p:to>
                                    </p:set>
                                    <p:animEffect transition="in" filter="slide(fromBottom)">
                                      <p:cBhvr>
                                        <p:cTn id="29" dur="500"/>
                                        <p:tgtEl>
                                          <p:spTgt spid="43011">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43011">
                                            <p:txEl>
                                              <p:pRg st="7" end="7"/>
                                            </p:txEl>
                                          </p:spTgt>
                                        </p:tgtEl>
                                        <p:attrNameLst>
                                          <p:attrName>style.visibility</p:attrName>
                                        </p:attrNameLst>
                                      </p:cBhvr>
                                      <p:to>
                                        <p:strVal val="visible"/>
                                      </p:to>
                                    </p:set>
                                    <p:animEffect transition="in" filter="slide(fromBottom)">
                                      <p:cBhvr>
                                        <p:cTn id="32"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188913"/>
            <a:ext cx="8569325" cy="765175"/>
          </a:xfrm>
        </p:spPr>
        <p:txBody>
          <a:bodyPr/>
          <a:lstStyle/>
          <a:p>
            <a:pPr eaLnBrk="1" hangingPunct="1"/>
            <a:r>
              <a:rPr lang="zh-CN" altLang="en-US" smtClean="0"/>
              <a:t>表达式中的运算符</a:t>
            </a:r>
          </a:p>
        </p:txBody>
      </p:sp>
      <p:sp>
        <p:nvSpPr>
          <p:cNvPr id="166915" name="Rectangle 3"/>
          <p:cNvSpPr>
            <a:spLocks noGrp="1" noChangeArrowheads="1"/>
          </p:cNvSpPr>
          <p:nvPr>
            <p:ph type="body" idx="1"/>
          </p:nvPr>
        </p:nvSpPr>
        <p:spPr>
          <a:xfrm>
            <a:off x="1403350" y="1092200"/>
            <a:ext cx="7283450" cy="5432425"/>
          </a:xfrm>
        </p:spPr>
        <p:txBody>
          <a:bodyPr/>
          <a:lstStyle/>
          <a:p>
            <a:pPr marL="533400" indent="-533400" eaLnBrk="1" hangingPunct="1">
              <a:lnSpc>
                <a:spcPct val="120000"/>
              </a:lnSpc>
              <a:buFontTx/>
              <a:buAutoNum type="arabicPeriod"/>
            </a:pPr>
            <a:r>
              <a:rPr lang="zh-CN" altLang="en-US" dirty="0" smtClean="0"/>
              <a:t>括号中的项，即</a:t>
            </a:r>
            <a:r>
              <a:rPr lang="en-US" altLang="zh-CN" dirty="0" smtClean="0"/>
              <a:t>(…)</a:t>
            </a:r>
            <a:r>
              <a:rPr lang="zh-CN" altLang="en-US" dirty="0" smtClean="0"/>
              <a:t>和</a:t>
            </a:r>
            <a:r>
              <a:rPr lang="en-US" altLang="zh-CN" dirty="0" smtClean="0"/>
              <a:t>[…]</a:t>
            </a:r>
            <a:r>
              <a:rPr lang="zh-CN" altLang="en-US" dirty="0" smtClean="0"/>
              <a:t>。</a:t>
            </a:r>
          </a:p>
          <a:p>
            <a:pPr marL="533400" indent="-533400" eaLnBrk="1" hangingPunct="1">
              <a:lnSpc>
                <a:spcPct val="120000"/>
              </a:lnSpc>
              <a:buFontTx/>
              <a:buAutoNum type="arabicPeriod"/>
            </a:pPr>
            <a:r>
              <a:rPr lang="en-US" altLang="zh-CN" dirty="0" smtClean="0">
                <a:solidFill>
                  <a:srgbClr val="0000CC"/>
                </a:solidFill>
              </a:rPr>
              <a:t>LENGTH</a:t>
            </a:r>
            <a:r>
              <a:rPr lang="zh-CN" altLang="en-US" dirty="0" smtClean="0"/>
              <a:t>，</a:t>
            </a:r>
            <a:r>
              <a:rPr lang="en-US" altLang="zh-CN" dirty="0" smtClean="0">
                <a:solidFill>
                  <a:srgbClr val="0000CC"/>
                </a:solidFill>
              </a:rPr>
              <a:t>SIZE</a:t>
            </a:r>
            <a:r>
              <a:rPr lang="zh-CN" altLang="en-US" dirty="0" smtClean="0"/>
              <a:t>，</a:t>
            </a:r>
            <a:r>
              <a:rPr lang="en-US" altLang="zh-CN" dirty="0" smtClean="0">
                <a:solidFill>
                  <a:srgbClr val="009900"/>
                </a:solidFill>
              </a:rPr>
              <a:t>WIDTH</a:t>
            </a:r>
            <a:r>
              <a:rPr lang="zh-CN" altLang="en-US" dirty="0" smtClean="0"/>
              <a:t>，</a:t>
            </a:r>
            <a:r>
              <a:rPr lang="en-US" altLang="zh-CN" dirty="0" smtClean="0">
                <a:solidFill>
                  <a:srgbClr val="009900"/>
                </a:solidFill>
              </a:rPr>
              <a:t>MASK</a:t>
            </a:r>
          </a:p>
          <a:p>
            <a:pPr marL="533400" indent="-533400" eaLnBrk="1" hangingPunct="1">
              <a:lnSpc>
                <a:spcPct val="120000"/>
              </a:lnSpc>
              <a:buFontTx/>
              <a:buAutoNum type="arabicPeriod"/>
            </a:pPr>
            <a:r>
              <a:rPr lang="en-US" altLang="zh-CN" dirty="0" smtClean="0">
                <a:solidFill>
                  <a:srgbClr val="0000CC"/>
                </a:solidFill>
              </a:rPr>
              <a:t>PTR</a:t>
            </a:r>
            <a:r>
              <a:rPr lang="zh-CN" altLang="en-US" dirty="0" smtClean="0"/>
              <a:t>，</a:t>
            </a:r>
            <a:r>
              <a:rPr lang="en-US" altLang="zh-CN" dirty="0" smtClean="0">
                <a:solidFill>
                  <a:srgbClr val="0000CC"/>
                </a:solidFill>
              </a:rPr>
              <a:t>OFFSET</a:t>
            </a:r>
            <a:r>
              <a:rPr lang="zh-CN" altLang="en-US" dirty="0" smtClean="0"/>
              <a:t>，</a:t>
            </a:r>
            <a:r>
              <a:rPr lang="en-US" altLang="zh-CN" dirty="0" smtClean="0">
                <a:solidFill>
                  <a:srgbClr val="0000CC"/>
                </a:solidFill>
              </a:rPr>
              <a:t>SEG</a:t>
            </a:r>
            <a:r>
              <a:rPr lang="zh-CN" altLang="en-US" dirty="0" smtClean="0"/>
              <a:t>，</a:t>
            </a:r>
            <a:r>
              <a:rPr lang="en-US" altLang="zh-CN" dirty="0" smtClean="0">
                <a:solidFill>
                  <a:srgbClr val="0000CC"/>
                </a:solidFill>
              </a:rPr>
              <a:t>TYPE</a:t>
            </a:r>
            <a:r>
              <a:rPr lang="zh-CN" altLang="en-US" dirty="0" smtClean="0"/>
              <a:t>，</a:t>
            </a:r>
            <a:r>
              <a:rPr lang="en-US" altLang="zh-CN" dirty="0" smtClean="0">
                <a:solidFill>
                  <a:srgbClr val="0000CC"/>
                </a:solidFill>
              </a:rPr>
              <a:t>THIS</a:t>
            </a:r>
          </a:p>
          <a:p>
            <a:pPr marL="533400" indent="-533400" eaLnBrk="1" hangingPunct="1">
              <a:lnSpc>
                <a:spcPct val="120000"/>
              </a:lnSpc>
              <a:buFontTx/>
              <a:buAutoNum type="arabicPeriod"/>
            </a:pPr>
            <a:r>
              <a:rPr lang="en-US" altLang="zh-CN" dirty="0" smtClean="0"/>
              <a:t>*</a:t>
            </a:r>
            <a:r>
              <a:rPr lang="zh-CN" altLang="en-US" dirty="0" smtClean="0"/>
              <a:t>，</a:t>
            </a:r>
            <a:r>
              <a:rPr lang="en-US" altLang="zh-CN" dirty="0" smtClean="0"/>
              <a:t>/</a:t>
            </a:r>
            <a:r>
              <a:rPr lang="zh-CN" altLang="en-US" dirty="0" smtClean="0"/>
              <a:t>，</a:t>
            </a:r>
            <a:r>
              <a:rPr lang="en-US" altLang="zh-CN" dirty="0" smtClean="0"/>
              <a:t>MOD</a:t>
            </a:r>
            <a:r>
              <a:rPr lang="zh-CN" altLang="en-US" dirty="0" smtClean="0"/>
              <a:t>，</a:t>
            </a:r>
            <a:r>
              <a:rPr lang="en-US" altLang="zh-CN" dirty="0" smtClean="0"/>
              <a:t>SHL</a:t>
            </a:r>
            <a:r>
              <a:rPr lang="zh-CN" altLang="en-US" dirty="0" smtClean="0"/>
              <a:t>，</a:t>
            </a:r>
            <a:r>
              <a:rPr lang="en-US" altLang="zh-CN" dirty="0" smtClean="0"/>
              <a:t>SHR</a:t>
            </a:r>
          </a:p>
          <a:p>
            <a:pPr marL="533400" indent="-533400" eaLnBrk="1" hangingPunct="1">
              <a:lnSpc>
                <a:spcPct val="120000"/>
              </a:lnSpc>
              <a:buFontTx/>
              <a:buAutoNum type="arabicPeriod"/>
            </a:pPr>
            <a:r>
              <a:rPr lang="zh-CN" altLang="en-US" dirty="0" smtClean="0"/>
              <a:t>＋，－</a:t>
            </a:r>
          </a:p>
          <a:p>
            <a:pPr marL="533400" indent="-533400" eaLnBrk="1" hangingPunct="1">
              <a:lnSpc>
                <a:spcPct val="120000"/>
              </a:lnSpc>
              <a:buFontTx/>
              <a:buAutoNum type="arabicPeriod"/>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p>
          <a:p>
            <a:pPr marL="533400" indent="-533400" eaLnBrk="1" hangingPunct="1">
              <a:lnSpc>
                <a:spcPct val="120000"/>
              </a:lnSpc>
              <a:buFontTx/>
              <a:buAutoNum type="arabicPeriod"/>
            </a:pPr>
            <a:r>
              <a:rPr lang="en-US" altLang="zh-CN" dirty="0" smtClean="0"/>
              <a:t>NOT</a:t>
            </a:r>
          </a:p>
          <a:p>
            <a:pPr marL="533400" indent="-533400" eaLnBrk="1" hangingPunct="1">
              <a:lnSpc>
                <a:spcPct val="120000"/>
              </a:lnSpc>
              <a:buFontTx/>
              <a:buAutoNum type="arabicPeriod"/>
            </a:pPr>
            <a:r>
              <a:rPr lang="en-US" altLang="zh-CN" dirty="0" smtClean="0"/>
              <a:t>AND</a:t>
            </a:r>
          </a:p>
          <a:p>
            <a:pPr marL="533400" indent="-533400" eaLnBrk="1" hangingPunct="1">
              <a:lnSpc>
                <a:spcPct val="120000"/>
              </a:lnSpc>
              <a:buFontTx/>
              <a:buAutoNum type="arabicPeriod"/>
            </a:pPr>
            <a:r>
              <a:rPr lang="en-US" altLang="zh-CN" dirty="0" smtClean="0"/>
              <a:t>OR</a:t>
            </a:r>
            <a:r>
              <a:rPr lang="zh-CN" altLang="en-US" dirty="0" smtClean="0"/>
              <a:t>，</a:t>
            </a:r>
            <a:r>
              <a:rPr lang="en-US" altLang="zh-CN" dirty="0" smtClean="0"/>
              <a:t>XOR</a:t>
            </a:r>
          </a:p>
        </p:txBody>
      </p:sp>
      <p:grpSp>
        <p:nvGrpSpPr>
          <p:cNvPr id="2" name="Group 6"/>
          <p:cNvGrpSpPr>
            <a:grpSpLocks/>
          </p:cNvGrpSpPr>
          <p:nvPr/>
        </p:nvGrpSpPr>
        <p:grpSpPr bwMode="auto">
          <a:xfrm>
            <a:off x="323850" y="1557338"/>
            <a:ext cx="825500" cy="3816350"/>
            <a:chOff x="204" y="1117"/>
            <a:chExt cx="520" cy="2132"/>
          </a:xfrm>
        </p:grpSpPr>
        <p:sp>
          <p:nvSpPr>
            <p:cNvPr id="28677" name="Text Box 4"/>
            <p:cNvSpPr txBox="1">
              <a:spLocks noChangeArrowheads="1"/>
            </p:cNvSpPr>
            <p:nvPr/>
          </p:nvSpPr>
          <p:spPr bwMode="auto">
            <a:xfrm>
              <a:off x="204" y="1315"/>
              <a:ext cx="520"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50000"/>
                </a:lnSpc>
                <a:spcBef>
                  <a:spcPct val="10000"/>
                </a:spcBef>
              </a:pPr>
              <a:r>
                <a:rPr lang="zh-CN" altLang="en-US" sz="2800">
                  <a:solidFill>
                    <a:srgbClr val="FF0000"/>
                  </a:solidFill>
                </a:rPr>
                <a:t>优先级从高到低</a:t>
              </a:r>
            </a:p>
          </p:txBody>
        </p:sp>
        <p:sp>
          <p:nvSpPr>
            <p:cNvPr id="28678" name="Line 5"/>
            <p:cNvSpPr>
              <a:spLocks noChangeShapeType="1"/>
            </p:cNvSpPr>
            <p:nvPr/>
          </p:nvSpPr>
          <p:spPr bwMode="auto">
            <a:xfrm>
              <a:off x="612" y="1117"/>
              <a:ext cx="0" cy="2132"/>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41370215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slide(fromBottom)">
                                      <p:cBhvr>
                                        <p:cTn id="12" dur="500"/>
                                        <p:tgtEl>
                                          <p:spTgt spid="166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6915">
                                            <p:txEl>
                                              <p:pRg st="1" end="1"/>
                                            </p:txEl>
                                          </p:spTgt>
                                        </p:tgtEl>
                                        <p:attrNameLst>
                                          <p:attrName>style.visibility</p:attrName>
                                        </p:attrNameLst>
                                      </p:cBhvr>
                                      <p:to>
                                        <p:strVal val="visible"/>
                                      </p:to>
                                    </p:set>
                                    <p:animEffect transition="in" filter="slide(fromBottom)">
                                      <p:cBhvr>
                                        <p:cTn id="17" dur="500"/>
                                        <p:tgtEl>
                                          <p:spTgt spid="166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6915">
                                            <p:txEl>
                                              <p:pRg st="2" end="2"/>
                                            </p:txEl>
                                          </p:spTgt>
                                        </p:tgtEl>
                                        <p:attrNameLst>
                                          <p:attrName>style.visibility</p:attrName>
                                        </p:attrNameLst>
                                      </p:cBhvr>
                                      <p:to>
                                        <p:strVal val="visible"/>
                                      </p:to>
                                    </p:set>
                                    <p:animEffect transition="in" filter="slide(fromBottom)">
                                      <p:cBhvr>
                                        <p:cTn id="22" dur="500"/>
                                        <p:tgtEl>
                                          <p:spTgt spid="166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6915">
                                            <p:txEl>
                                              <p:pRg st="3" end="3"/>
                                            </p:txEl>
                                          </p:spTgt>
                                        </p:tgtEl>
                                        <p:attrNameLst>
                                          <p:attrName>style.visibility</p:attrName>
                                        </p:attrNameLst>
                                      </p:cBhvr>
                                      <p:to>
                                        <p:strVal val="visible"/>
                                      </p:to>
                                    </p:set>
                                    <p:animEffect transition="in" filter="slide(fromBottom)">
                                      <p:cBhvr>
                                        <p:cTn id="27" dur="500"/>
                                        <p:tgtEl>
                                          <p:spTgt spid="1669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6915">
                                            <p:txEl>
                                              <p:pRg st="4" end="4"/>
                                            </p:txEl>
                                          </p:spTgt>
                                        </p:tgtEl>
                                        <p:attrNameLst>
                                          <p:attrName>style.visibility</p:attrName>
                                        </p:attrNameLst>
                                      </p:cBhvr>
                                      <p:to>
                                        <p:strVal val="visible"/>
                                      </p:to>
                                    </p:set>
                                    <p:animEffect transition="in" filter="slide(fromBottom)">
                                      <p:cBhvr>
                                        <p:cTn id="32" dur="500"/>
                                        <p:tgtEl>
                                          <p:spTgt spid="1669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Effect transition="in" filter="slide(fromBottom)">
                                      <p:cBhvr>
                                        <p:cTn id="37" dur="500"/>
                                        <p:tgtEl>
                                          <p:spTgt spid="1669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66915">
                                            <p:txEl>
                                              <p:pRg st="6" end="6"/>
                                            </p:txEl>
                                          </p:spTgt>
                                        </p:tgtEl>
                                        <p:attrNameLst>
                                          <p:attrName>style.visibility</p:attrName>
                                        </p:attrNameLst>
                                      </p:cBhvr>
                                      <p:to>
                                        <p:strVal val="visible"/>
                                      </p:to>
                                    </p:set>
                                    <p:animEffect transition="in" filter="slide(fromBottom)">
                                      <p:cBhvr>
                                        <p:cTn id="42" dur="500"/>
                                        <p:tgtEl>
                                          <p:spTgt spid="1669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66915">
                                            <p:txEl>
                                              <p:pRg st="7" end="7"/>
                                            </p:txEl>
                                          </p:spTgt>
                                        </p:tgtEl>
                                        <p:attrNameLst>
                                          <p:attrName>style.visibility</p:attrName>
                                        </p:attrNameLst>
                                      </p:cBhvr>
                                      <p:to>
                                        <p:strVal val="visible"/>
                                      </p:to>
                                    </p:set>
                                    <p:animEffect transition="in" filter="slide(fromBottom)">
                                      <p:cBhvr>
                                        <p:cTn id="47" dur="500"/>
                                        <p:tgtEl>
                                          <p:spTgt spid="1669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66915">
                                            <p:txEl>
                                              <p:pRg st="8" end="8"/>
                                            </p:txEl>
                                          </p:spTgt>
                                        </p:tgtEl>
                                        <p:attrNameLst>
                                          <p:attrName>style.visibility</p:attrName>
                                        </p:attrNameLst>
                                      </p:cBhvr>
                                      <p:to>
                                        <p:strVal val="visible"/>
                                      </p:to>
                                    </p:set>
                                    <p:animEffect transition="in" filter="slide(fromBottom)">
                                      <p:cBhvr>
                                        <p:cTn id="52"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例</a:t>
            </a:r>
          </a:p>
        </p:txBody>
      </p:sp>
      <p:sp>
        <p:nvSpPr>
          <p:cNvPr id="75779" name="Rectangle 3"/>
          <p:cNvSpPr>
            <a:spLocks noGrp="1" noChangeArrowheads="1"/>
          </p:cNvSpPr>
          <p:nvPr>
            <p:ph type="body" idx="1"/>
          </p:nvPr>
        </p:nvSpPr>
        <p:spPr>
          <a:xfrm>
            <a:off x="250825" y="1081088"/>
            <a:ext cx="5184775" cy="5505450"/>
          </a:xfrm>
        </p:spPr>
        <p:txBody>
          <a:bodyPr/>
          <a:lstStyle/>
          <a:p>
            <a:pPr eaLnBrk="1" hangingPunct="1"/>
            <a:r>
              <a:rPr lang="zh-CN" altLang="en-US" dirty="0" smtClean="0"/>
              <a:t>设部分源程序如下。</a:t>
            </a:r>
          </a:p>
          <a:p>
            <a:pPr eaLnBrk="1" hangingPunct="1">
              <a:spcBef>
                <a:spcPts val="600"/>
              </a:spcBef>
              <a:buFontTx/>
              <a:buNone/>
            </a:pPr>
            <a:r>
              <a:rPr lang="zh-CN" altLang="en-US" dirty="0" smtClean="0"/>
              <a:t>   </a:t>
            </a:r>
            <a:r>
              <a:rPr lang="en-US" altLang="zh-CN" dirty="0" smtClean="0"/>
              <a:t>DA    EQU 100</a:t>
            </a:r>
          </a:p>
          <a:p>
            <a:pPr eaLnBrk="1" hangingPunct="1">
              <a:lnSpc>
                <a:spcPct val="150000"/>
              </a:lnSpc>
              <a:spcBef>
                <a:spcPts val="600"/>
              </a:spcBef>
              <a:buFontTx/>
              <a:buNone/>
            </a:pPr>
            <a:r>
              <a:rPr lang="en-US" altLang="zh-CN" dirty="0" smtClean="0"/>
              <a:t>	MOV AX, DA</a:t>
            </a:r>
            <a:r>
              <a:rPr lang="zh-CN" altLang="en-US" dirty="0" smtClean="0"/>
              <a:t>－</a:t>
            </a:r>
            <a:r>
              <a:rPr lang="en-US" altLang="zh-CN" dirty="0" smtClean="0"/>
              <a:t>80</a:t>
            </a:r>
          </a:p>
          <a:p>
            <a:pPr eaLnBrk="1" hangingPunct="1">
              <a:lnSpc>
                <a:spcPct val="150000"/>
              </a:lnSpc>
              <a:spcBef>
                <a:spcPts val="600"/>
              </a:spcBef>
              <a:buFontTx/>
              <a:buNone/>
            </a:pPr>
            <a:r>
              <a:rPr lang="en-US" altLang="zh-CN" dirty="0" smtClean="0"/>
              <a:t>	MOV BX, DA MOD 10</a:t>
            </a:r>
          </a:p>
          <a:p>
            <a:pPr eaLnBrk="1" hangingPunct="1">
              <a:lnSpc>
                <a:spcPct val="150000"/>
              </a:lnSpc>
              <a:spcBef>
                <a:spcPts val="600"/>
              </a:spcBef>
              <a:buFontTx/>
              <a:buNone/>
            </a:pPr>
            <a:r>
              <a:rPr lang="en-US" altLang="zh-CN" dirty="0" smtClean="0"/>
              <a:t>	MOV CX, DA/25</a:t>
            </a:r>
          </a:p>
          <a:p>
            <a:pPr eaLnBrk="1" hangingPunct="1">
              <a:lnSpc>
                <a:spcPct val="150000"/>
              </a:lnSpc>
              <a:spcBef>
                <a:spcPts val="600"/>
              </a:spcBef>
              <a:buFontTx/>
              <a:buNone/>
            </a:pPr>
            <a:r>
              <a:rPr lang="en-US" altLang="zh-CN" dirty="0" smtClean="0"/>
              <a:t>	MOV DH, 01100100B SHR 2</a:t>
            </a:r>
          </a:p>
          <a:p>
            <a:pPr eaLnBrk="1" hangingPunct="1">
              <a:lnSpc>
                <a:spcPct val="150000"/>
              </a:lnSpc>
              <a:spcBef>
                <a:spcPts val="600"/>
              </a:spcBef>
              <a:buFontTx/>
              <a:buNone/>
            </a:pPr>
            <a:r>
              <a:rPr lang="en-US" altLang="zh-CN" dirty="0" smtClean="0"/>
              <a:t>   MOV AL, DA  LT 120</a:t>
            </a:r>
          </a:p>
          <a:p>
            <a:pPr eaLnBrk="1" hangingPunct="1">
              <a:lnSpc>
                <a:spcPct val="150000"/>
              </a:lnSpc>
              <a:spcBef>
                <a:spcPts val="600"/>
              </a:spcBef>
              <a:buFontTx/>
              <a:buNone/>
            </a:pPr>
            <a:r>
              <a:rPr lang="en-US" altLang="zh-CN" dirty="0" smtClean="0"/>
              <a:t>   MOV  AL, DA GT 120</a:t>
            </a:r>
          </a:p>
        </p:txBody>
      </p:sp>
      <p:sp>
        <p:nvSpPr>
          <p:cNvPr id="75781" name="Rectangle 5"/>
          <p:cNvSpPr>
            <a:spLocks noChangeArrowheads="1"/>
          </p:cNvSpPr>
          <p:nvPr/>
        </p:nvSpPr>
        <p:spPr bwMode="auto">
          <a:xfrm>
            <a:off x="5364163" y="1081088"/>
            <a:ext cx="3565525" cy="53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600"/>
              </a:spcAft>
              <a:buFontTx/>
              <a:buChar char="•"/>
            </a:pPr>
            <a:r>
              <a:rPr lang="zh-CN" altLang="en-US" sz="2800" b="1" dirty="0">
                <a:solidFill>
                  <a:srgbClr val="000000"/>
                </a:solidFill>
              </a:rPr>
              <a:t>汇编时，计算</a:t>
            </a:r>
            <a:r>
              <a:rPr lang="zh-CN" altLang="en-US" sz="2800" b="1" dirty="0">
                <a:solidFill>
                  <a:srgbClr val="FF0000"/>
                </a:solidFill>
              </a:rPr>
              <a:t>表达式</a:t>
            </a:r>
            <a:r>
              <a:rPr lang="zh-CN" altLang="en-US" sz="2800" b="1" dirty="0">
                <a:solidFill>
                  <a:srgbClr val="000000"/>
                </a:solidFill>
              </a:rPr>
              <a:t>形成指令如下。</a:t>
            </a:r>
            <a:endParaRPr lang="zh-CN" altLang="en-US" sz="2400" b="1" dirty="0">
              <a:solidFill>
                <a:srgbClr val="000000"/>
              </a:solidFill>
            </a:endParaRPr>
          </a:p>
          <a:p>
            <a:pPr marL="342900" indent="-342900">
              <a:lnSpc>
                <a:spcPct val="150000"/>
              </a:lnSpc>
              <a:spcBef>
                <a:spcPts val="600"/>
              </a:spcBef>
              <a:buFont typeface="Wingdings" pitchFamily="2" charset="2"/>
              <a:buChar char="Ø"/>
            </a:pPr>
            <a:r>
              <a:rPr lang="en-US" altLang="zh-CN" sz="2800" b="1" dirty="0">
                <a:solidFill>
                  <a:srgbClr val="0033CC"/>
                </a:solidFill>
              </a:rPr>
              <a:t>MOV AX, 20</a:t>
            </a:r>
          </a:p>
          <a:p>
            <a:pPr marL="342900" indent="-342900">
              <a:lnSpc>
                <a:spcPct val="150000"/>
              </a:lnSpc>
              <a:spcBef>
                <a:spcPts val="600"/>
              </a:spcBef>
              <a:buFont typeface="Wingdings" pitchFamily="2" charset="2"/>
              <a:buChar char="Ø"/>
            </a:pPr>
            <a:r>
              <a:rPr lang="en-US" altLang="zh-CN" sz="2800" b="1" dirty="0">
                <a:solidFill>
                  <a:srgbClr val="0033CC"/>
                </a:solidFill>
              </a:rPr>
              <a:t>MOV BX, 0</a:t>
            </a:r>
          </a:p>
          <a:p>
            <a:pPr marL="342900" indent="-342900">
              <a:lnSpc>
                <a:spcPct val="150000"/>
              </a:lnSpc>
              <a:spcBef>
                <a:spcPts val="600"/>
              </a:spcBef>
              <a:buFont typeface="Wingdings" pitchFamily="2" charset="2"/>
              <a:buChar char="Ø"/>
            </a:pPr>
            <a:r>
              <a:rPr lang="en-US" altLang="zh-CN" sz="2800" b="1" dirty="0">
                <a:solidFill>
                  <a:srgbClr val="0033CC"/>
                </a:solidFill>
              </a:rPr>
              <a:t>MOV CX, 4</a:t>
            </a:r>
          </a:p>
          <a:p>
            <a:pPr marL="342900" indent="-342900">
              <a:lnSpc>
                <a:spcPct val="150000"/>
              </a:lnSpc>
              <a:spcBef>
                <a:spcPts val="600"/>
              </a:spcBef>
              <a:buFont typeface="Wingdings" pitchFamily="2" charset="2"/>
              <a:buChar char="Ø"/>
            </a:pPr>
            <a:r>
              <a:rPr lang="en-US" altLang="zh-CN" sz="2800" b="1" dirty="0">
                <a:solidFill>
                  <a:srgbClr val="0033CC"/>
                </a:solidFill>
              </a:rPr>
              <a:t>MOV DH, 19H</a:t>
            </a:r>
          </a:p>
          <a:p>
            <a:pPr marL="342900" indent="-342900">
              <a:lnSpc>
                <a:spcPct val="150000"/>
              </a:lnSpc>
              <a:spcBef>
                <a:spcPts val="600"/>
              </a:spcBef>
              <a:buFont typeface="Wingdings" pitchFamily="2" charset="2"/>
              <a:buChar char="Ø"/>
            </a:pPr>
            <a:r>
              <a:rPr lang="en-US" altLang="zh-CN" sz="2800" b="1" dirty="0">
                <a:solidFill>
                  <a:srgbClr val="0033CC"/>
                </a:solidFill>
              </a:rPr>
              <a:t>MOV AL, 0FFH</a:t>
            </a:r>
          </a:p>
          <a:p>
            <a:pPr marL="342900" indent="-342900">
              <a:lnSpc>
                <a:spcPct val="150000"/>
              </a:lnSpc>
              <a:spcBef>
                <a:spcPts val="600"/>
              </a:spcBef>
              <a:buFont typeface="Wingdings" pitchFamily="2" charset="2"/>
              <a:buChar char="Ø"/>
            </a:pPr>
            <a:r>
              <a:rPr lang="en-US" altLang="zh-CN" sz="2800" b="1" dirty="0">
                <a:solidFill>
                  <a:srgbClr val="0033CC"/>
                </a:solidFill>
              </a:rPr>
              <a:t>MOV AL, 00H</a:t>
            </a:r>
          </a:p>
        </p:txBody>
      </p:sp>
    </p:spTree>
    <p:extLst>
      <p:ext uri="{BB962C8B-B14F-4D97-AF65-F5344CB8AC3E}">
        <p14:creationId xmlns:p14="http://schemas.microsoft.com/office/powerpoint/2010/main" val="1429956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slide(fromBottom)">
                                      <p:cBhvr>
                                        <p:cTn id="7" dur="500"/>
                                        <p:tgtEl>
                                          <p:spTgt spid="757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5779">
                                            <p:txEl>
                                              <p:pRg st="3" end="3"/>
                                            </p:txEl>
                                          </p:spTgt>
                                        </p:tgtEl>
                                        <p:attrNameLst>
                                          <p:attrName>style.visibility</p:attrName>
                                        </p:attrNameLst>
                                      </p:cBhvr>
                                      <p:to>
                                        <p:strVal val="visible"/>
                                      </p:to>
                                    </p:set>
                                    <p:animEffect transition="in" filter="slide(fromBottom)">
                                      <p:cBhvr>
                                        <p:cTn id="12" dur="500"/>
                                        <p:tgtEl>
                                          <p:spTgt spid="75779">
                                            <p:txEl>
                                              <p:pRg st="3" end="3"/>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75781">
                                            <p:txEl>
                                              <p:pRg st="2" end="2"/>
                                            </p:txEl>
                                          </p:spTgt>
                                        </p:tgtEl>
                                        <p:attrNameLst>
                                          <p:attrName>style.visibility</p:attrName>
                                        </p:attrNameLst>
                                      </p:cBhvr>
                                      <p:to>
                                        <p:strVal val="visible"/>
                                      </p:to>
                                    </p:set>
                                    <p:animEffect transition="in" filter="slide(fromBottom)">
                                      <p:cBhvr>
                                        <p:cTn id="16" dur="500"/>
                                        <p:tgtEl>
                                          <p:spTgt spid="7578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75779">
                                            <p:txEl>
                                              <p:pRg st="4" end="4"/>
                                            </p:txEl>
                                          </p:spTgt>
                                        </p:tgtEl>
                                        <p:attrNameLst>
                                          <p:attrName>style.visibility</p:attrName>
                                        </p:attrNameLst>
                                      </p:cBhvr>
                                      <p:to>
                                        <p:strVal val="visible"/>
                                      </p:to>
                                    </p:set>
                                    <p:animEffect transition="in" filter="slide(fromBottom)">
                                      <p:cBhvr>
                                        <p:cTn id="21" dur="500"/>
                                        <p:tgtEl>
                                          <p:spTgt spid="75779">
                                            <p:txEl>
                                              <p:pRg st="4" end="4"/>
                                            </p:txEl>
                                          </p:spTgt>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75781">
                                            <p:txEl>
                                              <p:pRg st="3" end="3"/>
                                            </p:txEl>
                                          </p:spTgt>
                                        </p:tgtEl>
                                        <p:attrNameLst>
                                          <p:attrName>style.visibility</p:attrName>
                                        </p:attrNameLst>
                                      </p:cBhvr>
                                      <p:to>
                                        <p:strVal val="visible"/>
                                      </p:to>
                                    </p:set>
                                    <p:animEffect transition="in" filter="slide(fromBottom)">
                                      <p:cBhvr>
                                        <p:cTn id="25" dur="500"/>
                                        <p:tgtEl>
                                          <p:spTgt spid="7578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slide(fromBottom)">
                                      <p:cBhvr>
                                        <p:cTn id="30" dur="500"/>
                                        <p:tgtEl>
                                          <p:spTgt spid="75779">
                                            <p:txEl>
                                              <p:pRg st="5" end="5"/>
                                            </p:txEl>
                                          </p:spTgt>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75781">
                                            <p:txEl>
                                              <p:pRg st="4" end="4"/>
                                            </p:txEl>
                                          </p:spTgt>
                                        </p:tgtEl>
                                        <p:attrNameLst>
                                          <p:attrName>style.visibility</p:attrName>
                                        </p:attrNameLst>
                                      </p:cBhvr>
                                      <p:to>
                                        <p:strVal val="visible"/>
                                      </p:to>
                                    </p:set>
                                    <p:animEffect transition="in" filter="slide(fromBottom)">
                                      <p:cBhvr>
                                        <p:cTn id="34" dur="500"/>
                                        <p:tgtEl>
                                          <p:spTgt spid="7578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75779">
                                            <p:txEl>
                                              <p:pRg st="6" end="6"/>
                                            </p:txEl>
                                          </p:spTgt>
                                        </p:tgtEl>
                                        <p:attrNameLst>
                                          <p:attrName>style.visibility</p:attrName>
                                        </p:attrNameLst>
                                      </p:cBhvr>
                                      <p:to>
                                        <p:strVal val="visible"/>
                                      </p:to>
                                    </p:set>
                                    <p:animEffect transition="in" filter="slide(fromBottom)">
                                      <p:cBhvr>
                                        <p:cTn id="39" dur="500"/>
                                        <p:tgtEl>
                                          <p:spTgt spid="75779">
                                            <p:txEl>
                                              <p:pRg st="6" end="6"/>
                                            </p:txEl>
                                          </p:spTgt>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75781">
                                            <p:txEl>
                                              <p:pRg st="5" end="5"/>
                                            </p:txEl>
                                          </p:spTgt>
                                        </p:tgtEl>
                                        <p:attrNameLst>
                                          <p:attrName>style.visibility</p:attrName>
                                        </p:attrNameLst>
                                      </p:cBhvr>
                                      <p:to>
                                        <p:strVal val="visible"/>
                                      </p:to>
                                    </p:set>
                                    <p:animEffect transition="in" filter="slide(fromBottom)">
                                      <p:cBhvr>
                                        <p:cTn id="43" dur="500"/>
                                        <p:tgtEl>
                                          <p:spTgt spid="75781">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75779">
                                            <p:txEl>
                                              <p:pRg st="7" end="7"/>
                                            </p:txEl>
                                          </p:spTgt>
                                        </p:tgtEl>
                                        <p:attrNameLst>
                                          <p:attrName>style.visibility</p:attrName>
                                        </p:attrNameLst>
                                      </p:cBhvr>
                                      <p:to>
                                        <p:strVal val="visible"/>
                                      </p:to>
                                    </p:set>
                                    <p:animEffect transition="in" filter="slide(fromBottom)">
                                      <p:cBhvr>
                                        <p:cTn id="48" dur="500"/>
                                        <p:tgtEl>
                                          <p:spTgt spid="75779">
                                            <p:txEl>
                                              <p:pRg st="7" end="7"/>
                                            </p:txEl>
                                          </p:spTgt>
                                        </p:tgtEl>
                                      </p:cBhvr>
                                    </p:animEffect>
                                  </p:childTnLst>
                                </p:cTn>
                              </p:par>
                            </p:childTnLst>
                          </p:cTn>
                        </p:par>
                        <p:par>
                          <p:cTn id="49" fill="hold" nodeType="afterGroup">
                            <p:stCondLst>
                              <p:cond delay="500"/>
                            </p:stCondLst>
                            <p:childTnLst>
                              <p:par>
                                <p:cTn id="50" presetID="12" presetClass="entr" presetSubtype="4" fill="hold" nodeType="afterEffect">
                                  <p:stCondLst>
                                    <p:cond delay="0"/>
                                  </p:stCondLst>
                                  <p:childTnLst>
                                    <p:set>
                                      <p:cBhvr>
                                        <p:cTn id="51" dur="1" fill="hold">
                                          <p:stCondLst>
                                            <p:cond delay="0"/>
                                          </p:stCondLst>
                                        </p:cTn>
                                        <p:tgtEl>
                                          <p:spTgt spid="75781">
                                            <p:txEl>
                                              <p:pRg st="6" end="6"/>
                                            </p:txEl>
                                          </p:spTgt>
                                        </p:tgtEl>
                                        <p:attrNameLst>
                                          <p:attrName>style.visibility</p:attrName>
                                        </p:attrNameLst>
                                      </p:cBhvr>
                                      <p:to>
                                        <p:strVal val="visible"/>
                                      </p:to>
                                    </p:set>
                                    <p:animEffect transition="in" filter="slide(fromBottom)">
                                      <p:cBhvr>
                                        <p:cTn id="52"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solidFill>
                  <a:srgbClr val="C00000"/>
                </a:solidFill>
              </a:rPr>
              <a:t>伪指令</a:t>
            </a:r>
            <a:endParaRPr lang="en-US" altLang="zh-CN" dirty="0" smtClean="0">
              <a:solidFill>
                <a:srgbClr val="C00000"/>
              </a:solidFill>
            </a:endParaRPr>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73631268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汇编语言程序的格式</a:t>
            </a:r>
          </a:p>
        </p:txBody>
      </p:sp>
      <p:sp>
        <p:nvSpPr>
          <p:cNvPr id="21507" name="Rectangle 3"/>
          <p:cNvSpPr>
            <a:spLocks noGrp="1" noChangeArrowheads="1"/>
          </p:cNvSpPr>
          <p:nvPr>
            <p:ph type="body" idx="1"/>
          </p:nvPr>
        </p:nvSpPr>
        <p:spPr/>
        <p:txBody>
          <a:bodyPr/>
          <a:lstStyle/>
          <a:p>
            <a:pPr eaLnBrk="1" hangingPunct="1"/>
            <a:r>
              <a:rPr lang="zh-CN" altLang="en-US" dirty="0" smtClean="0"/>
              <a:t>两大特点：</a:t>
            </a:r>
          </a:p>
          <a:p>
            <a:pPr lvl="1" eaLnBrk="1" hangingPunct="1"/>
            <a:r>
              <a:rPr lang="zh-CN" altLang="en-US" dirty="0" smtClean="0"/>
              <a:t>分段结构</a:t>
            </a:r>
          </a:p>
          <a:p>
            <a:pPr lvl="1" eaLnBrk="1" hangingPunct="1"/>
            <a:r>
              <a:rPr lang="zh-CN" altLang="en-US" dirty="0" smtClean="0"/>
              <a:t>语句行</a:t>
            </a:r>
          </a:p>
          <a:p>
            <a:pPr lvl="2" eaLnBrk="1" hangingPunct="1"/>
            <a:r>
              <a:rPr lang="zh-CN" altLang="en-US" sz="2800" dirty="0" smtClean="0"/>
              <a:t>指令性语句</a:t>
            </a:r>
          </a:p>
          <a:p>
            <a:pPr lvl="2" eaLnBrk="1" hangingPunct="1"/>
            <a:r>
              <a:rPr lang="zh-CN" altLang="en-US" sz="2800" dirty="0" smtClean="0"/>
              <a:t>指示性语句</a:t>
            </a:r>
          </a:p>
          <a:p>
            <a:pPr eaLnBrk="1" hangingPunct="1"/>
            <a:endParaRPr lang="en-US" altLang="zh-CN" dirty="0" smtClean="0"/>
          </a:p>
        </p:txBody>
      </p:sp>
    </p:spTree>
    <p:extLst>
      <p:ext uri="{BB962C8B-B14F-4D97-AF65-F5344CB8AC3E}">
        <p14:creationId xmlns:p14="http://schemas.microsoft.com/office/powerpoint/2010/main" val="231948105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指令性语句和指示性语句</a:t>
            </a:r>
          </a:p>
        </p:txBody>
      </p:sp>
      <p:sp>
        <p:nvSpPr>
          <p:cNvPr id="150531" name="Rectangle 3"/>
          <p:cNvSpPr>
            <a:spLocks noGrp="1" noChangeArrowheads="1"/>
          </p:cNvSpPr>
          <p:nvPr>
            <p:ph type="body" idx="1"/>
          </p:nvPr>
        </p:nvSpPr>
        <p:spPr>
          <a:xfrm>
            <a:off x="250825" y="1125538"/>
            <a:ext cx="8569325" cy="5432425"/>
          </a:xfrm>
        </p:spPr>
        <p:txBody>
          <a:bodyPr/>
          <a:lstStyle/>
          <a:p>
            <a:pPr marL="533400" indent="-533400" eaLnBrk="1" hangingPunct="1">
              <a:buFontTx/>
              <a:buAutoNum type="arabicPeriod"/>
            </a:pPr>
            <a:r>
              <a:rPr lang="zh-CN" altLang="en-US" dirty="0" smtClean="0">
                <a:solidFill>
                  <a:srgbClr val="CC0000"/>
                </a:solidFill>
              </a:rPr>
              <a:t>指令性语句</a:t>
            </a:r>
          </a:p>
          <a:p>
            <a:pPr marL="990600" lvl="1" indent="-533400" eaLnBrk="1" hangingPunct="1"/>
            <a:r>
              <a:rPr lang="zh-CN" altLang="en-US" dirty="0" smtClean="0"/>
              <a:t>指令语句即由</a:t>
            </a:r>
            <a:r>
              <a:rPr lang="en-US" altLang="zh-CN" dirty="0" smtClean="0"/>
              <a:t>CPU</a:t>
            </a:r>
            <a:r>
              <a:rPr lang="zh-CN" altLang="en-US" dirty="0" smtClean="0"/>
              <a:t>提供的指令形成的语句，它能够被翻译成机器代码，并完成一定操作功能。</a:t>
            </a:r>
          </a:p>
          <a:p>
            <a:pPr marL="933450" lvl="1" indent="-533400" eaLnBrk="1"/>
            <a:r>
              <a:rPr lang="zh-CN" altLang="en-US" dirty="0" smtClean="0">
                <a:solidFill>
                  <a:srgbClr val="9900CC"/>
                </a:solidFill>
              </a:rPr>
              <a:t>例、</a:t>
            </a:r>
            <a:r>
              <a:rPr lang="en-US" altLang="zh-CN" dirty="0" smtClean="0"/>
              <a:t>LOP: ADD AL, [BX] </a:t>
            </a:r>
            <a:r>
              <a:rPr lang="zh-CN" altLang="en-US" dirty="0" smtClean="0">
                <a:solidFill>
                  <a:srgbClr val="009900"/>
                </a:solidFill>
              </a:rPr>
              <a:t>；把</a:t>
            </a:r>
            <a:r>
              <a:rPr lang="en-US" altLang="zh-CN" dirty="0" smtClean="0">
                <a:solidFill>
                  <a:srgbClr val="009900"/>
                </a:solidFill>
              </a:rPr>
              <a:t>AL</a:t>
            </a:r>
            <a:r>
              <a:rPr lang="zh-CN" altLang="en-US" dirty="0" smtClean="0">
                <a:solidFill>
                  <a:srgbClr val="009900"/>
                </a:solidFill>
              </a:rPr>
              <a:t>和</a:t>
            </a:r>
            <a:r>
              <a:rPr lang="en-US" altLang="zh-CN" dirty="0" smtClean="0">
                <a:solidFill>
                  <a:srgbClr val="009900"/>
                </a:solidFill>
              </a:rPr>
              <a:t>[BX]</a:t>
            </a:r>
            <a:r>
              <a:rPr lang="zh-CN" altLang="en-US" dirty="0" smtClean="0">
                <a:solidFill>
                  <a:srgbClr val="009900"/>
                </a:solidFill>
              </a:rPr>
              <a:t>相加</a:t>
            </a:r>
            <a:endParaRPr lang="en-US" altLang="zh-CN" dirty="0" smtClean="0">
              <a:solidFill>
                <a:srgbClr val="009900"/>
              </a:solidFill>
            </a:endParaRPr>
          </a:p>
          <a:p>
            <a:pPr marL="533400" indent="-533400" eaLnBrk="1">
              <a:buFontTx/>
              <a:buAutoNum type="arabicPeriod" startAt="2"/>
            </a:pPr>
            <a:r>
              <a:rPr lang="zh-CN" altLang="en-US" dirty="0">
                <a:solidFill>
                  <a:srgbClr val="CC0000"/>
                </a:solidFill>
              </a:rPr>
              <a:t>指示性语句</a:t>
            </a:r>
          </a:p>
          <a:p>
            <a:pPr marL="990600" lvl="1" indent="-533400" eaLnBrk="1"/>
            <a:r>
              <a:rPr lang="zh-CN" altLang="en-US" dirty="0"/>
              <a:t>也叫</a:t>
            </a:r>
            <a:r>
              <a:rPr lang="zh-CN" altLang="en-US" dirty="0">
                <a:solidFill>
                  <a:srgbClr val="0000CC"/>
                </a:solidFill>
              </a:rPr>
              <a:t>伪指令语句</a:t>
            </a:r>
            <a:r>
              <a:rPr lang="zh-CN" altLang="en-US" dirty="0" smtClean="0"/>
              <a:t>，为</a:t>
            </a:r>
            <a:r>
              <a:rPr lang="zh-CN" altLang="en-US" dirty="0"/>
              <a:t>汇编程序在翻译汇编语言源程序时提供有关信息，并</a:t>
            </a:r>
            <a:r>
              <a:rPr lang="zh-CN" altLang="en-US" dirty="0">
                <a:solidFill>
                  <a:srgbClr val="CC00CC"/>
                </a:solidFill>
              </a:rPr>
              <a:t>不</a:t>
            </a:r>
            <a:r>
              <a:rPr lang="zh-CN" altLang="en-US" dirty="0"/>
              <a:t>翻译成机器代码。</a:t>
            </a:r>
          </a:p>
          <a:p>
            <a:pPr marL="990600" lvl="1" indent="-533400" eaLnBrk="1"/>
            <a:r>
              <a:rPr lang="zh-CN" altLang="en-US" dirty="0"/>
              <a:t>伪指令</a:t>
            </a:r>
            <a:r>
              <a:rPr lang="zh-CN" altLang="en-US" dirty="0">
                <a:solidFill>
                  <a:srgbClr val="0033CC"/>
                </a:solidFill>
              </a:rPr>
              <a:t>没有</a:t>
            </a:r>
            <a:r>
              <a:rPr lang="zh-CN" altLang="en-US" dirty="0"/>
              <a:t>对应的机器指令。</a:t>
            </a:r>
          </a:p>
          <a:p>
            <a:pPr marL="933450" lvl="1" indent="-533400" eaLnBrk="1"/>
            <a:r>
              <a:rPr lang="zh-CN" altLang="en-US" dirty="0" smtClean="0">
                <a:solidFill>
                  <a:srgbClr val="9900CC"/>
                </a:solidFill>
              </a:rPr>
              <a:t>例</a:t>
            </a:r>
            <a:r>
              <a:rPr lang="zh-CN" altLang="en-US" dirty="0">
                <a:solidFill>
                  <a:srgbClr val="9900CC"/>
                </a:solidFill>
              </a:rPr>
              <a:t>、</a:t>
            </a:r>
            <a:r>
              <a:rPr lang="en-US" altLang="zh-CN" dirty="0"/>
              <a:t>DATA SEGMENT AT 2000H</a:t>
            </a:r>
          </a:p>
          <a:p>
            <a:pPr marL="533400" indent="-533400" eaLnBrk="1"/>
            <a:endParaRPr lang="en-US" altLang="zh-CN" dirty="0" smtClean="0">
              <a:solidFill>
                <a:srgbClr val="CC00CC"/>
              </a:solidFill>
            </a:endParaRPr>
          </a:p>
          <a:p>
            <a:pPr marL="533400" indent="-533400" eaLnBrk="1"/>
            <a:r>
              <a:rPr lang="zh-CN" altLang="en-US" dirty="0" smtClean="0">
                <a:solidFill>
                  <a:srgbClr val="CC00CC"/>
                </a:solidFill>
              </a:rPr>
              <a:t>注意：</a:t>
            </a:r>
            <a:r>
              <a:rPr lang="en-US" altLang="zh-CN" dirty="0" smtClean="0"/>
              <a:t>VC++</a:t>
            </a:r>
            <a:r>
              <a:rPr lang="zh-CN" altLang="en-US" dirty="0" smtClean="0"/>
              <a:t>内</a:t>
            </a:r>
            <a:r>
              <a:rPr lang="zh-CN" altLang="en-US" dirty="0"/>
              <a:t>嵌汇编程序部分没有伪指令功能。</a:t>
            </a:r>
            <a:endParaRPr lang="en-US" altLang="zh-CN" dirty="0"/>
          </a:p>
          <a:p>
            <a:pPr marL="533400" indent="-533400" eaLnBrk="1"/>
            <a:endParaRPr lang="zh-CN" altLang="en-US" dirty="0" smtClean="0">
              <a:solidFill>
                <a:srgbClr val="009900"/>
              </a:solidFill>
            </a:endParaRPr>
          </a:p>
        </p:txBody>
      </p:sp>
    </p:spTree>
    <p:extLst>
      <p:ext uri="{BB962C8B-B14F-4D97-AF65-F5344CB8AC3E}">
        <p14:creationId xmlns:p14="http://schemas.microsoft.com/office/powerpoint/2010/main" val="479670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slide(fromBottom)">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slide(fromBottom)">
                                      <p:cBhvr>
                                        <p:cTn id="12" dur="500"/>
                                        <p:tgtEl>
                                          <p:spTgt spid="150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0531">
                                            <p:txEl>
                                              <p:pRg st="4" end="4"/>
                                            </p:txEl>
                                          </p:spTgt>
                                        </p:tgtEl>
                                        <p:attrNameLst>
                                          <p:attrName>style.visibility</p:attrName>
                                        </p:attrNameLst>
                                      </p:cBhvr>
                                      <p:to>
                                        <p:strVal val="visible"/>
                                      </p:to>
                                    </p:set>
                                    <p:animEffect transition="in" filter="slide(fromBottom)">
                                      <p:cBhvr>
                                        <p:cTn id="17" dur="500"/>
                                        <p:tgtEl>
                                          <p:spTgt spid="150531">
                                            <p:txEl>
                                              <p:pRg st="4" end="4"/>
                                            </p:txEl>
                                          </p:spTgt>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50531">
                                            <p:txEl>
                                              <p:pRg st="5" end="5"/>
                                            </p:txEl>
                                          </p:spTgt>
                                        </p:tgtEl>
                                        <p:attrNameLst>
                                          <p:attrName>style.visibility</p:attrName>
                                        </p:attrNameLst>
                                      </p:cBhvr>
                                      <p:to>
                                        <p:strVal val="visible"/>
                                      </p:to>
                                    </p:set>
                                    <p:animEffect transition="in" filter="slide(fromBottom)">
                                      <p:cBhvr>
                                        <p:cTn id="21" dur="500"/>
                                        <p:tgtEl>
                                          <p:spTgt spid="1505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50531">
                                            <p:txEl>
                                              <p:pRg st="6" end="6"/>
                                            </p:txEl>
                                          </p:spTgt>
                                        </p:tgtEl>
                                        <p:attrNameLst>
                                          <p:attrName>style.visibility</p:attrName>
                                        </p:attrNameLst>
                                      </p:cBhvr>
                                      <p:to>
                                        <p:strVal val="visible"/>
                                      </p:to>
                                    </p:set>
                                    <p:animEffect transition="in" filter="slide(fromBottom)">
                                      <p:cBhvr>
                                        <p:cTn id="26" dur="500"/>
                                        <p:tgtEl>
                                          <p:spTgt spid="15053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0531">
                                            <p:txEl>
                                              <p:pRg st="8" end="8"/>
                                            </p:txEl>
                                          </p:spTgt>
                                        </p:tgtEl>
                                        <p:attrNameLst>
                                          <p:attrName>style.visibility</p:attrName>
                                        </p:attrNameLst>
                                      </p:cBhvr>
                                      <p:to>
                                        <p:strVal val="visible"/>
                                      </p:to>
                                    </p:set>
                                    <p:animEffect transition="in" filter="slide(fromBottom)">
                                      <p:cBhvr>
                                        <p:cTn id="31"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指令系统选择伪指令</a:t>
            </a:r>
            <a:endParaRPr lang="en-US" dirty="0"/>
          </a:p>
        </p:txBody>
      </p:sp>
      <p:sp>
        <p:nvSpPr>
          <p:cNvPr id="3" name="内容占位符 2"/>
          <p:cNvSpPr>
            <a:spLocks noGrp="1"/>
          </p:cNvSpPr>
          <p:nvPr>
            <p:ph idx="1"/>
          </p:nvPr>
        </p:nvSpPr>
        <p:spPr/>
        <p:txBody>
          <a:bodyPr/>
          <a:lstStyle/>
          <a:p>
            <a:r>
              <a:rPr lang="zh-CN" altLang="en-US" dirty="0" smtClean="0"/>
              <a:t>默认情况下，汇编程序只接受</a:t>
            </a:r>
            <a:r>
              <a:rPr lang="en-US" altLang="zh-CN" dirty="0" smtClean="0"/>
              <a:t>8086/8088</a:t>
            </a:r>
            <a:r>
              <a:rPr lang="zh-CN" altLang="en-US" dirty="0" smtClean="0"/>
              <a:t>指令。如果要使用其它指令，需使用</a:t>
            </a:r>
            <a:r>
              <a:rPr lang="en-US" altLang="zh-CN" dirty="0" smtClean="0">
                <a:solidFill>
                  <a:srgbClr val="0000CC"/>
                </a:solidFill>
              </a:rPr>
              <a:t>.686</a:t>
            </a:r>
            <a:r>
              <a:rPr lang="zh-CN" altLang="en-US" dirty="0" smtClean="0"/>
              <a:t>或</a:t>
            </a:r>
            <a:r>
              <a:rPr lang="en-US" altLang="zh-CN" dirty="0" smtClean="0">
                <a:solidFill>
                  <a:srgbClr val="0000CC"/>
                </a:solidFill>
              </a:rPr>
              <a:t>.686P</a:t>
            </a:r>
            <a:r>
              <a:rPr lang="zh-CN" altLang="en-US" dirty="0" smtClean="0"/>
              <a:t>伪指令或</a:t>
            </a:r>
            <a:r>
              <a:rPr lang="zh-CN" altLang="en-US" dirty="0" smtClean="0">
                <a:solidFill>
                  <a:srgbClr val="0000CC"/>
                </a:solidFill>
              </a:rPr>
              <a:t>其他的微处理器选择开关</a:t>
            </a:r>
            <a:r>
              <a:rPr lang="zh-CN" altLang="en-US" dirty="0" smtClean="0"/>
              <a:t>，放在程序前面。</a:t>
            </a:r>
            <a:endParaRPr lang="en-US" altLang="zh-CN" dirty="0" smtClean="0"/>
          </a:p>
          <a:p>
            <a:pPr lvl="1"/>
            <a:r>
              <a:rPr lang="en-US" altLang="zh-CN" dirty="0">
                <a:solidFill>
                  <a:srgbClr val="0000CC"/>
                </a:solidFill>
              </a:rPr>
              <a:t>.</a:t>
            </a:r>
            <a:r>
              <a:rPr lang="en-US" altLang="zh-CN" dirty="0" smtClean="0">
                <a:solidFill>
                  <a:srgbClr val="0000CC"/>
                </a:solidFill>
              </a:rPr>
              <a:t>686</a:t>
            </a:r>
            <a:r>
              <a:rPr lang="zh-CN" altLang="en-US" dirty="0" smtClean="0"/>
              <a:t>伪指令：通知汇编程序按实模式使用</a:t>
            </a:r>
            <a:r>
              <a:rPr lang="en-US" altLang="zh-CN" dirty="0" smtClean="0"/>
              <a:t>Pentium Pro</a:t>
            </a:r>
            <a:r>
              <a:rPr lang="zh-CN" altLang="en-US" dirty="0" smtClean="0"/>
              <a:t>指令系统。</a:t>
            </a:r>
            <a:endParaRPr lang="en-US" altLang="zh-CN" dirty="0" smtClean="0"/>
          </a:p>
          <a:p>
            <a:pPr lvl="1"/>
            <a:r>
              <a:rPr lang="en-US" altLang="zh-CN" dirty="0" smtClean="0">
                <a:solidFill>
                  <a:srgbClr val="0000CC"/>
                </a:solidFill>
              </a:rPr>
              <a:t>.686P</a:t>
            </a:r>
            <a:r>
              <a:rPr lang="zh-CN" altLang="en-US" dirty="0"/>
              <a:t>伪指令</a:t>
            </a:r>
            <a:r>
              <a:rPr lang="zh-CN" altLang="en-US" dirty="0" smtClean="0"/>
              <a:t>：</a:t>
            </a:r>
            <a:r>
              <a:rPr lang="zh-CN" altLang="en-US" dirty="0"/>
              <a:t>通知</a:t>
            </a:r>
            <a:r>
              <a:rPr lang="zh-CN" altLang="en-US" dirty="0" smtClean="0"/>
              <a:t>汇编程序使用</a:t>
            </a:r>
            <a:r>
              <a:rPr lang="en-US" altLang="zh-CN" dirty="0"/>
              <a:t>Pentium </a:t>
            </a:r>
            <a:r>
              <a:rPr lang="en-US" altLang="zh-CN" dirty="0" smtClean="0"/>
              <a:t>Pro</a:t>
            </a:r>
            <a:r>
              <a:rPr lang="zh-CN" altLang="en-US" dirty="0"/>
              <a:t>保护模式</a:t>
            </a:r>
            <a:r>
              <a:rPr lang="zh-CN" altLang="en-US" dirty="0" smtClean="0"/>
              <a:t>指令系统</a:t>
            </a:r>
            <a:r>
              <a:rPr lang="zh-CN" altLang="en-US" dirty="0"/>
              <a:t>。</a:t>
            </a:r>
          </a:p>
          <a:p>
            <a:endParaRPr lang="en-US" altLang="zh-CN" dirty="0" smtClean="0">
              <a:solidFill>
                <a:srgbClr val="CC00CC"/>
              </a:solidFill>
            </a:endParaRPr>
          </a:p>
          <a:p>
            <a:r>
              <a:rPr lang="zh-CN" altLang="en-US" dirty="0" smtClean="0">
                <a:solidFill>
                  <a:srgbClr val="CC00CC"/>
                </a:solidFill>
              </a:rPr>
              <a:t>注意：</a:t>
            </a:r>
            <a:r>
              <a:rPr lang="zh-CN" altLang="en-US" dirty="0" smtClean="0"/>
              <a:t>多数现代软件都是假定微处理器是</a:t>
            </a:r>
            <a:r>
              <a:rPr lang="en-US" altLang="zh-CN" dirty="0" smtClean="0"/>
              <a:t>Pentium Pro</a:t>
            </a:r>
            <a:r>
              <a:rPr lang="zh-CN" altLang="en-US" dirty="0" smtClean="0"/>
              <a:t>或更新的微处理器，因此常用</a:t>
            </a:r>
            <a:r>
              <a:rPr lang="en-US" altLang="zh-CN" dirty="0" smtClean="0"/>
              <a:t>.686</a:t>
            </a:r>
            <a:r>
              <a:rPr lang="zh-CN" altLang="en-US" dirty="0" smtClean="0"/>
              <a:t>开关。</a:t>
            </a:r>
            <a:endParaRPr lang="en-US" dirty="0"/>
          </a:p>
        </p:txBody>
      </p:sp>
    </p:spTree>
    <p:extLst>
      <p:ext uri="{BB962C8B-B14F-4D97-AF65-F5344CB8AC3E}">
        <p14:creationId xmlns:p14="http://schemas.microsoft.com/office/powerpoint/2010/main" val="2389516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zh-CN" altLang="en-US" dirty="0"/>
              <a:t>的指令系统选择伪指令</a:t>
            </a:r>
            <a:endParaRPr lang="en-US" altLang="zh-CN" dirty="0"/>
          </a:p>
        </p:txBody>
      </p:sp>
      <p:sp>
        <p:nvSpPr>
          <p:cNvPr id="3" name="内容占位符 2"/>
          <p:cNvSpPr>
            <a:spLocks noGrp="1"/>
          </p:cNvSpPr>
          <p:nvPr>
            <p:ph idx="1"/>
          </p:nvPr>
        </p:nvSpPr>
        <p:spPr>
          <a:xfrm>
            <a:off x="179512" y="1052737"/>
            <a:ext cx="8784976" cy="5688631"/>
          </a:xfrm>
        </p:spPr>
        <p:txBody>
          <a:bodyPr/>
          <a:lstStyle/>
          <a:p>
            <a:r>
              <a:rPr lang="en-US" sz="2400" dirty="0" smtClean="0"/>
              <a:t>.286</a:t>
            </a:r>
          </a:p>
          <a:p>
            <a:r>
              <a:rPr lang="en-US" sz="2400" dirty="0" smtClean="0"/>
              <a:t>.286P</a:t>
            </a:r>
          </a:p>
          <a:p>
            <a:r>
              <a:rPr lang="en-US" sz="2400" dirty="0" smtClean="0"/>
              <a:t>.386</a:t>
            </a:r>
          </a:p>
          <a:p>
            <a:r>
              <a:rPr lang="en-US" sz="2400" dirty="0" smtClean="0"/>
              <a:t>.386P</a:t>
            </a:r>
          </a:p>
          <a:p>
            <a:r>
              <a:rPr lang="en-US" sz="2400" dirty="0" smtClean="0"/>
              <a:t>.486</a:t>
            </a:r>
          </a:p>
          <a:p>
            <a:r>
              <a:rPr lang="en-US" sz="2400" dirty="0" smtClean="0"/>
              <a:t>.486P</a:t>
            </a:r>
          </a:p>
          <a:p>
            <a:r>
              <a:rPr lang="en-US" sz="2400" dirty="0" smtClean="0"/>
              <a:t>.586</a:t>
            </a:r>
          </a:p>
          <a:p>
            <a:r>
              <a:rPr lang="en-US" sz="2400" dirty="0" smtClean="0"/>
              <a:t>.586P</a:t>
            </a:r>
          </a:p>
          <a:p>
            <a:r>
              <a:rPr lang="en-US" sz="2400" dirty="0" smtClean="0"/>
              <a:t>.686 </a:t>
            </a:r>
            <a:r>
              <a:rPr lang="zh-CN" altLang="en-US" sz="2400" dirty="0" smtClean="0">
                <a:solidFill>
                  <a:srgbClr val="006600"/>
                </a:solidFill>
              </a:rPr>
              <a:t>；选择</a:t>
            </a:r>
            <a:r>
              <a:rPr lang="en-US" altLang="zh-CN" sz="2400" dirty="0" smtClean="0">
                <a:solidFill>
                  <a:srgbClr val="006600"/>
                </a:solidFill>
              </a:rPr>
              <a:t>Pentium Pro~Pentium4</a:t>
            </a:r>
            <a:r>
              <a:rPr lang="zh-CN" altLang="en-US" sz="2400" dirty="0" smtClean="0">
                <a:solidFill>
                  <a:srgbClr val="006600"/>
                </a:solidFill>
              </a:rPr>
              <a:t>指令系统</a:t>
            </a:r>
            <a:endParaRPr lang="en-US" sz="2400" dirty="0" smtClean="0">
              <a:solidFill>
                <a:srgbClr val="006600"/>
              </a:solidFill>
            </a:endParaRPr>
          </a:p>
          <a:p>
            <a:r>
              <a:rPr lang="en-US" sz="2400" dirty="0" smtClean="0"/>
              <a:t>.686P</a:t>
            </a:r>
            <a:r>
              <a:rPr lang="zh-CN" altLang="en-US" sz="2400" dirty="0" smtClean="0">
                <a:solidFill>
                  <a:srgbClr val="006600"/>
                </a:solidFill>
              </a:rPr>
              <a:t>；</a:t>
            </a:r>
            <a:r>
              <a:rPr lang="zh-CN" altLang="en-US" sz="2400" dirty="0">
                <a:solidFill>
                  <a:srgbClr val="006600"/>
                </a:solidFill>
              </a:rPr>
              <a:t>选择</a:t>
            </a:r>
            <a:r>
              <a:rPr lang="en-US" altLang="zh-CN" sz="2400" dirty="0">
                <a:solidFill>
                  <a:srgbClr val="006600"/>
                </a:solidFill>
              </a:rPr>
              <a:t>Pentium </a:t>
            </a:r>
            <a:r>
              <a:rPr lang="en-US" altLang="zh-CN" sz="2400" dirty="0" smtClean="0">
                <a:solidFill>
                  <a:srgbClr val="006600"/>
                </a:solidFill>
              </a:rPr>
              <a:t>Pro~Pentium4</a:t>
            </a:r>
            <a:r>
              <a:rPr lang="zh-CN" altLang="en-US" sz="2400" dirty="0" smtClean="0">
                <a:solidFill>
                  <a:srgbClr val="006600"/>
                </a:solidFill>
              </a:rPr>
              <a:t>的保护模式指令系统</a:t>
            </a:r>
            <a:endParaRPr lang="en-US" sz="2400" dirty="0" smtClean="0">
              <a:solidFill>
                <a:srgbClr val="006600"/>
              </a:solidFill>
            </a:endParaRPr>
          </a:p>
          <a:p>
            <a:r>
              <a:rPr lang="en-US" sz="2400" dirty="0" smtClean="0">
                <a:solidFill>
                  <a:srgbClr val="0000CC"/>
                </a:solidFill>
              </a:rPr>
              <a:t>.287</a:t>
            </a:r>
          </a:p>
          <a:p>
            <a:r>
              <a:rPr lang="en-US" sz="2400" dirty="0" smtClean="0">
                <a:solidFill>
                  <a:srgbClr val="0000CC"/>
                </a:solidFill>
              </a:rPr>
              <a:t>.387</a:t>
            </a:r>
            <a:endParaRPr lang="en-US" sz="2400" dirty="0">
              <a:solidFill>
                <a:srgbClr val="0000CC"/>
              </a:solidFill>
            </a:endParaRPr>
          </a:p>
        </p:txBody>
      </p:sp>
    </p:spTree>
    <p:extLst>
      <p:ext uri="{BB962C8B-B14F-4D97-AF65-F5344CB8AC3E}">
        <p14:creationId xmlns:p14="http://schemas.microsoft.com/office/powerpoint/2010/main" val="22302067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常用的伪指令</a:t>
            </a:r>
            <a:endParaRPr lang="en-US" dirty="0"/>
          </a:p>
        </p:txBody>
      </p:sp>
      <p:sp>
        <p:nvSpPr>
          <p:cNvPr id="3" name="内容占位符 2"/>
          <p:cNvSpPr>
            <a:spLocks noGrp="1"/>
          </p:cNvSpPr>
          <p:nvPr>
            <p:ph idx="1"/>
          </p:nvPr>
        </p:nvSpPr>
        <p:spPr>
          <a:xfrm>
            <a:off x="179512" y="1052737"/>
            <a:ext cx="2880320" cy="5689257"/>
          </a:xfrm>
          <a:ln>
            <a:solidFill>
              <a:srgbClr val="006600"/>
            </a:solidFill>
          </a:ln>
        </p:spPr>
        <p:txBody>
          <a:bodyPr/>
          <a:lstStyle/>
          <a:p>
            <a:pPr marL="457200" indent="-457200">
              <a:buFont typeface="+mj-lt"/>
              <a:buAutoNum type="arabicParenR"/>
            </a:pPr>
            <a:r>
              <a:rPr lang="en-US" sz="2400" dirty="0" smtClean="0"/>
              <a:t>.CODE</a:t>
            </a:r>
          </a:p>
          <a:p>
            <a:pPr marL="457200" indent="-457200">
              <a:buFont typeface="+mj-lt"/>
              <a:buAutoNum type="arabicParenR"/>
            </a:pPr>
            <a:r>
              <a:rPr lang="en-US" sz="2400" dirty="0" smtClean="0"/>
              <a:t>.DATA</a:t>
            </a:r>
          </a:p>
          <a:p>
            <a:pPr marL="457200" indent="-457200">
              <a:buFont typeface="+mj-lt"/>
              <a:buAutoNum type="arabicParenR"/>
            </a:pPr>
            <a:r>
              <a:rPr lang="en-US" sz="2400" dirty="0" smtClean="0"/>
              <a:t>.EXIT</a:t>
            </a:r>
          </a:p>
          <a:p>
            <a:pPr marL="457200" indent="-457200">
              <a:buFont typeface="+mj-lt"/>
              <a:buAutoNum type="arabicParenR"/>
            </a:pPr>
            <a:r>
              <a:rPr lang="en-US" sz="2400" dirty="0" smtClean="0"/>
              <a:t>.MODEL</a:t>
            </a:r>
          </a:p>
          <a:p>
            <a:pPr marL="457200" indent="-457200">
              <a:buFont typeface="+mj-lt"/>
              <a:buAutoNum type="arabicParenR"/>
            </a:pPr>
            <a:r>
              <a:rPr lang="en-US" sz="2400" dirty="0" smtClean="0"/>
              <a:t>.STACK</a:t>
            </a:r>
          </a:p>
          <a:p>
            <a:pPr marL="457200" indent="-457200">
              <a:buFont typeface="+mj-lt"/>
              <a:buAutoNum type="arabicParenR"/>
            </a:pPr>
            <a:r>
              <a:rPr lang="en-US" sz="2400" dirty="0" smtClean="0"/>
              <a:t>.STARTUP</a:t>
            </a:r>
          </a:p>
          <a:p>
            <a:pPr marL="457200" indent="-457200">
              <a:buFont typeface="+mj-lt"/>
              <a:buAutoNum type="arabicParenR"/>
            </a:pPr>
            <a:r>
              <a:rPr lang="en-US" sz="2400" dirty="0" smtClean="0"/>
              <a:t>ALGN n</a:t>
            </a:r>
          </a:p>
          <a:p>
            <a:pPr marL="457200" indent="-457200">
              <a:buFont typeface="+mj-lt"/>
              <a:buAutoNum type="arabicParenR"/>
            </a:pPr>
            <a:r>
              <a:rPr lang="en-US" sz="2400" dirty="0" smtClean="0"/>
              <a:t>ASSUME</a:t>
            </a:r>
          </a:p>
          <a:p>
            <a:pPr marL="457200" indent="-457200">
              <a:buFont typeface="+mj-lt"/>
              <a:buAutoNum type="arabicParenR"/>
            </a:pPr>
            <a:r>
              <a:rPr lang="en-US" sz="2400" dirty="0" smtClean="0"/>
              <a:t>BYTE</a:t>
            </a:r>
          </a:p>
          <a:p>
            <a:pPr marL="457200" indent="-457200">
              <a:buFont typeface="+mj-lt"/>
              <a:buAutoNum type="arabicParenR"/>
            </a:pPr>
            <a:r>
              <a:rPr lang="en-US" sz="2400" dirty="0" smtClean="0"/>
              <a:t>DB</a:t>
            </a:r>
          </a:p>
          <a:p>
            <a:pPr marL="457200" indent="-457200">
              <a:buFont typeface="+mj-lt"/>
              <a:buAutoNum type="arabicParenR"/>
            </a:pPr>
            <a:r>
              <a:rPr lang="en-US" sz="2400" dirty="0" smtClean="0"/>
              <a:t>DW</a:t>
            </a:r>
          </a:p>
          <a:p>
            <a:pPr marL="457200" indent="-457200">
              <a:buFont typeface="+mj-lt"/>
              <a:buAutoNum type="arabicParenR"/>
            </a:pPr>
            <a:r>
              <a:rPr lang="en-US" sz="2400" dirty="0"/>
              <a:t>DD</a:t>
            </a:r>
          </a:p>
          <a:p>
            <a:pPr marL="457200" indent="-457200">
              <a:buFont typeface="+mj-lt"/>
              <a:buAutoNum type="arabicParenR"/>
            </a:pPr>
            <a:r>
              <a:rPr lang="en-US" sz="2400" dirty="0" smtClean="0"/>
              <a:t>DQ</a:t>
            </a:r>
            <a:endParaRPr lang="en-US" sz="2400" dirty="0"/>
          </a:p>
        </p:txBody>
      </p:sp>
      <p:sp>
        <p:nvSpPr>
          <p:cNvPr id="4" name="内容占位符 2"/>
          <p:cNvSpPr txBox="1">
            <a:spLocks/>
          </p:cNvSpPr>
          <p:nvPr/>
        </p:nvSpPr>
        <p:spPr bwMode="auto">
          <a:xfrm>
            <a:off x="3131840" y="1052737"/>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14"/>
            </a:pPr>
            <a:r>
              <a:rPr lang="en-US" sz="2400" dirty="0" smtClean="0">
                <a:solidFill>
                  <a:srgbClr val="000000"/>
                </a:solidFill>
              </a:rPr>
              <a:t>DT</a:t>
            </a:r>
          </a:p>
          <a:p>
            <a:pPr marL="457200" indent="-457200">
              <a:buFont typeface="+mj-lt"/>
              <a:buAutoNum type="arabicParenR" startAt="14"/>
            </a:pPr>
            <a:r>
              <a:rPr lang="en-US" sz="2400" dirty="0" smtClean="0">
                <a:solidFill>
                  <a:srgbClr val="000000"/>
                </a:solidFill>
              </a:rPr>
              <a:t>DUP</a:t>
            </a:r>
          </a:p>
          <a:p>
            <a:pPr marL="457200" indent="-457200">
              <a:buFont typeface="+mj-lt"/>
              <a:buAutoNum type="arabicParenR" startAt="14"/>
            </a:pPr>
            <a:r>
              <a:rPr lang="en-US" sz="2400" dirty="0" smtClean="0">
                <a:solidFill>
                  <a:srgbClr val="000000"/>
                </a:solidFill>
              </a:rPr>
              <a:t>DWORD</a:t>
            </a:r>
          </a:p>
          <a:p>
            <a:pPr marL="457200" indent="-457200">
              <a:buFont typeface="+mj-lt"/>
              <a:buAutoNum type="arabicParenR" startAt="14"/>
            </a:pPr>
            <a:r>
              <a:rPr lang="en-US" sz="2400" dirty="0" smtClean="0">
                <a:solidFill>
                  <a:srgbClr val="000000"/>
                </a:solidFill>
              </a:rPr>
              <a:t>END</a:t>
            </a:r>
          </a:p>
          <a:p>
            <a:pPr marL="457200" indent="-457200">
              <a:buFont typeface="+mj-lt"/>
              <a:buAutoNum type="arabicParenR" startAt="14"/>
            </a:pPr>
            <a:r>
              <a:rPr lang="en-US" sz="2400" dirty="0" smtClean="0">
                <a:solidFill>
                  <a:srgbClr val="000000"/>
                </a:solidFill>
              </a:rPr>
              <a:t>ENDM</a:t>
            </a:r>
          </a:p>
          <a:p>
            <a:pPr marL="457200" indent="-457200">
              <a:buFont typeface="+mj-lt"/>
              <a:buAutoNum type="arabicParenR" startAt="14"/>
            </a:pPr>
            <a:r>
              <a:rPr lang="en-US" sz="2400" dirty="0" smtClean="0">
                <a:solidFill>
                  <a:srgbClr val="000000"/>
                </a:solidFill>
              </a:rPr>
              <a:t>ENDP</a:t>
            </a:r>
          </a:p>
          <a:p>
            <a:pPr marL="457200" indent="-457200">
              <a:buFont typeface="+mj-lt"/>
              <a:buAutoNum type="arabicParenR" startAt="14"/>
            </a:pPr>
            <a:r>
              <a:rPr lang="en-US" sz="2400" dirty="0" smtClean="0">
                <a:solidFill>
                  <a:srgbClr val="000000"/>
                </a:solidFill>
              </a:rPr>
              <a:t>ENDS</a:t>
            </a:r>
          </a:p>
          <a:p>
            <a:pPr marL="457200" indent="-457200">
              <a:buFont typeface="+mj-lt"/>
              <a:buAutoNum type="arabicParenR" startAt="14"/>
            </a:pPr>
            <a:r>
              <a:rPr lang="en-US" sz="2400" dirty="0" smtClean="0">
                <a:solidFill>
                  <a:srgbClr val="000000"/>
                </a:solidFill>
              </a:rPr>
              <a:t>EQU</a:t>
            </a:r>
          </a:p>
          <a:p>
            <a:pPr marL="457200" indent="-457200">
              <a:buFont typeface="+mj-lt"/>
              <a:buAutoNum type="arabicParenR" startAt="14"/>
            </a:pPr>
            <a:r>
              <a:rPr lang="en-US" sz="2400" dirty="0" smtClean="0">
                <a:solidFill>
                  <a:srgbClr val="000000"/>
                </a:solidFill>
              </a:rPr>
              <a:t>FAR</a:t>
            </a:r>
          </a:p>
          <a:p>
            <a:pPr marL="457200" indent="-457200">
              <a:buFont typeface="+mj-lt"/>
              <a:buAutoNum type="arabicParenR" startAt="14"/>
            </a:pPr>
            <a:r>
              <a:rPr lang="en-US" sz="2400" dirty="0">
                <a:solidFill>
                  <a:srgbClr val="000000"/>
                </a:solidFill>
              </a:rPr>
              <a:t>MACRO</a:t>
            </a:r>
          </a:p>
          <a:p>
            <a:pPr marL="457200" indent="-457200">
              <a:buFont typeface="+mj-lt"/>
              <a:buAutoNum type="arabicParenR" startAt="14"/>
            </a:pPr>
            <a:r>
              <a:rPr lang="en-US" sz="2400" dirty="0" smtClean="0">
                <a:solidFill>
                  <a:srgbClr val="000000"/>
                </a:solidFill>
              </a:rPr>
              <a:t>NAME</a:t>
            </a:r>
          </a:p>
          <a:p>
            <a:pPr marL="457200" indent="-457200">
              <a:buFont typeface="+mj-lt"/>
              <a:buAutoNum type="arabicParenR" startAt="14"/>
            </a:pPr>
            <a:r>
              <a:rPr lang="en-US" sz="2400" dirty="0" smtClean="0">
                <a:solidFill>
                  <a:srgbClr val="000000"/>
                </a:solidFill>
              </a:rPr>
              <a:t>NEAR</a:t>
            </a:r>
            <a:endParaRPr lang="en-US" sz="2400" dirty="0">
              <a:solidFill>
                <a:srgbClr val="000000"/>
              </a:solidFill>
            </a:endParaRPr>
          </a:p>
          <a:p>
            <a:pPr marL="457200" indent="-457200">
              <a:buFont typeface="+mj-lt"/>
              <a:buAutoNum type="arabicParenR" startAt="14"/>
            </a:pPr>
            <a:r>
              <a:rPr lang="en-US" sz="2400" dirty="0" smtClean="0">
                <a:solidFill>
                  <a:srgbClr val="000000"/>
                </a:solidFill>
              </a:rPr>
              <a:t>OFFSET</a:t>
            </a:r>
            <a:endParaRPr lang="en-US" sz="2400" dirty="0">
              <a:solidFill>
                <a:srgbClr val="000000"/>
              </a:solidFill>
            </a:endParaRPr>
          </a:p>
        </p:txBody>
      </p:sp>
      <p:sp>
        <p:nvSpPr>
          <p:cNvPr id="5" name="内容占位符 2"/>
          <p:cNvSpPr txBox="1">
            <a:spLocks/>
          </p:cNvSpPr>
          <p:nvPr/>
        </p:nvSpPr>
        <p:spPr bwMode="auto">
          <a:xfrm>
            <a:off x="6084168" y="1052736"/>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27"/>
            </a:pPr>
            <a:r>
              <a:rPr lang="en-US" altLang="zh-CN" sz="2400" dirty="0">
                <a:solidFill>
                  <a:srgbClr val="000000"/>
                </a:solidFill>
              </a:rPr>
              <a:t>ORG</a:t>
            </a:r>
          </a:p>
          <a:p>
            <a:pPr marL="457200" indent="-457200">
              <a:buFont typeface="+mj-lt"/>
              <a:buAutoNum type="arabicParenR" startAt="27"/>
            </a:pPr>
            <a:r>
              <a:rPr lang="en-US" sz="2400" dirty="0">
                <a:solidFill>
                  <a:srgbClr val="000000"/>
                </a:solidFill>
              </a:rPr>
              <a:t>Q</a:t>
            </a:r>
            <a:r>
              <a:rPr lang="en-US" sz="2400" dirty="0" smtClean="0">
                <a:solidFill>
                  <a:srgbClr val="000000"/>
                </a:solidFill>
              </a:rPr>
              <a:t>WORD</a:t>
            </a:r>
          </a:p>
          <a:p>
            <a:pPr marL="457200" indent="-457200">
              <a:buFont typeface="+mj-lt"/>
              <a:buAutoNum type="arabicParenR" startAt="27"/>
            </a:pPr>
            <a:r>
              <a:rPr lang="en-US" sz="2400" dirty="0" smtClean="0">
                <a:solidFill>
                  <a:srgbClr val="000000"/>
                </a:solidFill>
              </a:rPr>
              <a:t>PROC</a:t>
            </a:r>
          </a:p>
          <a:p>
            <a:pPr marL="457200" indent="-457200">
              <a:buFont typeface="+mj-lt"/>
              <a:buAutoNum type="arabicParenR" startAt="27"/>
            </a:pPr>
            <a:r>
              <a:rPr lang="en-US" sz="2400" dirty="0" smtClean="0">
                <a:solidFill>
                  <a:srgbClr val="000000"/>
                </a:solidFill>
              </a:rPr>
              <a:t>PTR</a:t>
            </a:r>
          </a:p>
          <a:p>
            <a:pPr marL="457200" indent="-457200">
              <a:buFont typeface="+mj-lt"/>
              <a:buAutoNum type="arabicParenR" startAt="27"/>
            </a:pPr>
            <a:r>
              <a:rPr lang="en-US" sz="2400" dirty="0" smtClean="0">
                <a:solidFill>
                  <a:srgbClr val="000000"/>
                </a:solidFill>
              </a:rPr>
              <a:t>QWROD</a:t>
            </a:r>
          </a:p>
          <a:p>
            <a:pPr marL="457200" indent="-457200">
              <a:buFont typeface="+mj-lt"/>
              <a:buAutoNum type="arabicParenR" startAt="27"/>
            </a:pPr>
            <a:r>
              <a:rPr lang="en-US" sz="2400" dirty="0" smtClean="0">
                <a:solidFill>
                  <a:srgbClr val="000000"/>
                </a:solidFill>
              </a:rPr>
              <a:t>SEGMENT</a:t>
            </a:r>
          </a:p>
          <a:p>
            <a:pPr marL="457200" indent="-457200">
              <a:buFont typeface="+mj-lt"/>
              <a:buAutoNum type="arabicParenR" startAt="27"/>
            </a:pPr>
            <a:r>
              <a:rPr lang="en-US" sz="2400" dirty="0" smtClean="0">
                <a:solidFill>
                  <a:srgbClr val="000000"/>
                </a:solidFill>
              </a:rPr>
              <a:t>STACK</a:t>
            </a:r>
          </a:p>
          <a:p>
            <a:pPr marL="457200" indent="-457200">
              <a:buFont typeface="+mj-lt"/>
              <a:buAutoNum type="arabicParenR" startAt="27"/>
            </a:pPr>
            <a:r>
              <a:rPr lang="en-US" sz="2400" dirty="0" smtClean="0">
                <a:solidFill>
                  <a:srgbClr val="008000"/>
                </a:solidFill>
              </a:rPr>
              <a:t>STRUC</a:t>
            </a:r>
          </a:p>
          <a:p>
            <a:pPr marL="457200" indent="-457200">
              <a:buFont typeface="+mj-lt"/>
              <a:buAutoNum type="arabicParenR" startAt="27"/>
            </a:pPr>
            <a:r>
              <a:rPr lang="en-US" sz="2400" dirty="0" smtClean="0">
                <a:solidFill>
                  <a:srgbClr val="000000"/>
                </a:solidFill>
              </a:rPr>
              <a:t>TITLE</a:t>
            </a:r>
          </a:p>
          <a:p>
            <a:pPr marL="457200" indent="-457200">
              <a:buFont typeface="+mj-lt"/>
              <a:buAutoNum type="arabicParenR" startAt="27"/>
            </a:pPr>
            <a:r>
              <a:rPr lang="en-US" sz="2400" dirty="0" smtClean="0">
                <a:solidFill>
                  <a:srgbClr val="000000"/>
                </a:solidFill>
              </a:rPr>
              <a:t>USES</a:t>
            </a:r>
          </a:p>
          <a:p>
            <a:pPr marL="457200" indent="-457200">
              <a:buFont typeface="+mj-lt"/>
              <a:buAutoNum type="arabicParenR" startAt="27"/>
            </a:pPr>
            <a:r>
              <a:rPr lang="en-US" sz="2400" dirty="0" smtClean="0">
                <a:solidFill>
                  <a:srgbClr val="000000"/>
                </a:solidFill>
              </a:rPr>
              <a:t>USE16</a:t>
            </a:r>
          </a:p>
          <a:p>
            <a:pPr marL="457200" indent="-457200">
              <a:buFont typeface="+mj-lt"/>
              <a:buAutoNum type="arabicParenR" startAt="27"/>
            </a:pPr>
            <a:r>
              <a:rPr lang="en-US" sz="2400" dirty="0" smtClean="0">
                <a:solidFill>
                  <a:srgbClr val="000000"/>
                </a:solidFill>
              </a:rPr>
              <a:t>USE32</a:t>
            </a:r>
          </a:p>
          <a:p>
            <a:pPr marL="457200" indent="-457200">
              <a:buFont typeface="+mj-lt"/>
              <a:buAutoNum type="arabicParenR" startAt="27"/>
            </a:pPr>
            <a:r>
              <a:rPr lang="en-US" sz="2400" dirty="0" smtClean="0">
                <a:solidFill>
                  <a:srgbClr val="000000"/>
                </a:solidFill>
              </a:rPr>
              <a:t>WORD</a:t>
            </a:r>
            <a:endParaRPr lang="en-US" sz="2400" dirty="0">
              <a:solidFill>
                <a:srgbClr val="000000"/>
              </a:solidFill>
            </a:endParaRPr>
          </a:p>
        </p:txBody>
      </p:sp>
    </p:spTree>
    <p:extLst>
      <p:ext uri="{BB962C8B-B14F-4D97-AF65-F5344CB8AC3E}">
        <p14:creationId xmlns:p14="http://schemas.microsoft.com/office/powerpoint/2010/main" val="14466539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6307" name="Rectangle 3"/>
          <p:cNvSpPr>
            <a:spLocks noGrp="1" noChangeArrowheads="1"/>
          </p:cNvSpPr>
          <p:nvPr>
            <p:ph type="body" idx="1"/>
          </p:nvPr>
        </p:nvSpPr>
        <p:spPr>
          <a:xfrm>
            <a:off x="250825" y="1092200"/>
            <a:ext cx="8642350" cy="5432425"/>
          </a:xfrm>
        </p:spPr>
        <p:txBody>
          <a:bodyPr/>
          <a:lstStyle/>
          <a:p>
            <a:pPr algn="just" eaLnBrk="1" hangingPunct="1">
              <a:lnSpc>
                <a:spcPct val="90000"/>
              </a:lnSpc>
            </a:pPr>
            <a:r>
              <a:rPr lang="en-US" altLang="zh-CN" sz="2400" smtClean="0">
                <a:solidFill>
                  <a:srgbClr val="CC0000"/>
                </a:solidFill>
              </a:rPr>
              <a:t>NAME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在程序的开始可以用</a:t>
            </a:r>
            <a:r>
              <a:rPr lang="en-US" altLang="zh-CN" sz="2400" smtClean="0">
                <a:solidFill>
                  <a:srgbClr val="CC0000"/>
                </a:solidFill>
              </a:rPr>
              <a:t>NAME</a:t>
            </a:r>
            <a:r>
              <a:rPr lang="zh-CN" altLang="en-US" sz="2400" smtClean="0"/>
              <a:t>定义模块的名字。</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NAME	MODULE_NAME</a:t>
            </a:r>
          </a:p>
          <a:p>
            <a:pPr lvl="1" algn="just" eaLnBrk="1" hangingPunct="1">
              <a:lnSpc>
                <a:spcPct val="90000"/>
              </a:lnSpc>
            </a:pPr>
            <a:r>
              <a:rPr lang="zh-CN" altLang="en-US" sz="2400" smtClean="0"/>
              <a:t>汇编后，</a:t>
            </a:r>
            <a:r>
              <a:rPr lang="en-US" altLang="zh-CN" sz="2400" smtClean="0"/>
              <a:t>MODULE_NAME</a:t>
            </a:r>
            <a:r>
              <a:rPr lang="zh-CN" altLang="en-US" sz="2400" smtClean="0"/>
              <a:t>就成为模块的名字。</a:t>
            </a:r>
          </a:p>
          <a:p>
            <a:pPr algn="just" eaLnBrk="1" hangingPunct="1">
              <a:lnSpc>
                <a:spcPct val="90000"/>
              </a:lnSpc>
            </a:pPr>
            <a:endParaRPr lang="zh-CN" altLang="en-US" sz="2400" smtClean="0"/>
          </a:p>
          <a:p>
            <a:pPr algn="just" eaLnBrk="1" hangingPunct="1">
              <a:lnSpc>
                <a:spcPct val="90000"/>
              </a:lnSpc>
            </a:pPr>
            <a:r>
              <a:rPr lang="en-US" altLang="zh-CN" sz="2400" smtClean="0">
                <a:solidFill>
                  <a:srgbClr val="CC0000"/>
                </a:solidFill>
              </a:rPr>
              <a:t>TITLE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指定列表文件的每一页上打印的标题。</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TITLE	TEXT</a:t>
            </a:r>
          </a:p>
          <a:p>
            <a:pPr lvl="1" algn="just" eaLnBrk="1" hangingPunct="1">
              <a:lnSpc>
                <a:spcPct val="105000"/>
              </a:lnSpc>
            </a:pPr>
            <a:r>
              <a:rPr lang="zh-CN" altLang="en-US" sz="2400" smtClean="0"/>
              <a:t>如果程序中没有使用</a:t>
            </a:r>
            <a:r>
              <a:rPr lang="en-US" altLang="zh-CN" sz="2400" smtClean="0"/>
              <a:t>NAME</a:t>
            </a:r>
            <a:r>
              <a:rPr lang="zh-CN" altLang="en-US" sz="2400" smtClean="0"/>
              <a:t>伪指令，也可使用</a:t>
            </a:r>
            <a:r>
              <a:rPr lang="en-US" altLang="zh-CN" sz="2400" smtClean="0"/>
              <a:t>TITLE</a:t>
            </a:r>
            <a:r>
              <a:rPr lang="zh-CN" altLang="en-US" sz="2400" smtClean="0"/>
              <a:t>伪指令指定模块名。汇编程序将用</a:t>
            </a:r>
            <a:r>
              <a:rPr lang="en-US" altLang="zh-CN" sz="2400" smtClean="0">
                <a:solidFill>
                  <a:srgbClr val="0033CC"/>
                </a:solidFill>
              </a:rPr>
              <a:t>TEXT</a:t>
            </a:r>
            <a:r>
              <a:rPr lang="zh-CN" altLang="en-US" sz="2400" smtClean="0">
                <a:solidFill>
                  <a:srgbClr val="0033CC"/>
                </a:solidFill>
              </a:rPr>
              <a:t>中的前</a:t>
            </a:r>
            <a:r>
              <a:rPr lang="en-US" altLang="zh-CN" sz="2400" smtClean="0">
                <a:solidFill>
                  <a:srgbClr val="0033CC"/>
                </a:solidFill>
              </a:rPr>
              <a:t>6</a:t>
            </a:r>
            <a:r>
              <a:rPr lang="zh-CN" altLang="en-US" sz="2400" smtClean="0">
                <a:solidFill>
                  <a:srgbClr val="0033CC"/>
                </a:solidFill>
              </a:rPr>
              <a:t>个字符</a:t>
            </a:r>
            <a:r>
              <a:rPr lang="zh-CN" altLang="en-US" sz="2400" smtClean="0"/>
              <a:t>作为模块名。</a:t>
            </a:r>
            <a:r>
              <a:rPr lang="en-US" altLang="zh-CN" sz="2400" smtClean="0"/>
              <a:t>TEXT</a:t>
            </a:r>
            <a:r>
              <a:rPr lang="zh-CN" altLang="en-US" sz="2400" smtClean="0"/>
              <a:t>最多可有</a:t>
            </a:r>
            <a:r>
              <a:rPr lang="en-US" altLang="zh-CN" sz="2400" smtClean="0"/>
              <a:t>60</a:t>
            </a:r>
            <a:r>
              <a:rPr lang="zh-CN" altLang="en-US" sz="2400" smtClean="0"/>
              <a:t>个字符。</a:t>
            </a:r>
          </a:p>
        </p:txBody>
      </p:sp>
    </p:spTree>
    <p:extLst>
      <p:ext uri="{BB962C8B-B14F-4D97-AF65-F5344CB8AC3E}">
        <p14:creationId xmlns:p14="http://schemas.microsoft.com/office/powerpoint/2010/main" val="21100118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07">
                                            <p:txEl>
                                              <p:pRg st="6" end="6"/>
                                            </p:txEl>
                                          </p:spTgt>
                                        </p:tgtEl>
                                        <p:attrNameLst>
                                          <p:attrName>style.visibility</p:attrName>
                                        </p:attrNameLst>
                                      </p:cBhvr>
                                      <p:to>
                                        <p:strVal val="visible"/>
                                      </p:to>
                                    </p:set>
                                    <p:animEffect transition="in" filter="slide(fromBottom)">
                                      <p:cBhvr>
                                        <p:cTn id="7" dur="500"/>
                                        <p:tgtEl>
                                          <p:spTgt spid="22630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26307">
                                            <p:txEl>
                                              <p:pRg st="7" end="7"/>
                                            </p:txEl>
                                          </p:spTgt>
                                        </p:tgtEl>
                                        <p:attrNameLst>
                                          <p:attrName>style.visibility</p:attrName>
                                        </p:attrNameLst>
                                      </p:cBhvr>
                                      <p:to>
                                        <p:strVal val="visible"/>
                                      </p:to>
                                    </p:set>
                                    <p:animEffect transition="in" filter="slide(fromBottom)">
                                      <p:cBhvr>
                                        <p:cTn id="10" dur="500"/>
                                        <p:tgtEl>
                                          <p:spTgt spid="22630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26307">
                                            <p:txEl>
                                              <p:pRg st="8" end="8"/>
                                            </p:txEl>
                                          </p:spTgt>
                                        </p:tgtEl>
                                        <p:attrNameLst>
                                          <p:attrName>style.visibility</p:attrName>
                                        </p:attrNameLst>
                                      </p:cBhvr>
                                      <p:to>
                                        <p:strVal val="visible"/>
                                      </p:to>
                                    </p:set>
                                    <p:animEffect transition="in" filter="slide(fromBottom)">
                                      <p:cBhvr>
                                        <p:cTn id="13" dur="500"/>
                                        <p:tgtEl>
                                          <p:spTgt spid="226307">
                                            <p:txEl>
                                              <p:pRg st="8" end="8"/>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26307">
                                            <p:txEl>
                                              <p:pRg st="9" end="9"/>
                                            </p:txEl>
                                          </p:spTgt>
                                        </p:tgtEl>
                                        <p:attrNameLst>
                                          <p:attrName>style.visibility</p:attrName>
                                        </p:attrNameLst>
                                      </p:cBhvr>
                                      <p:to>
                                        <p:strVal val="visible"/>
                                      </p:to>
                                    </p:set>
                                    <p:animEffect transition="in" filter="slide(fromBottom)">
                                      <p:cBhvr>
                                        <p:cTn id="16" dur="500"/>
                                        <p:tgtEl>
                                          <p:spTgt spid="226307">
                                            <p:txEl>
                                              <p:pRg st="9" end="9"/>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animEffect transition="in" filter="slide(fromBottom)">
                                      <p:cBhvr>
                                        <p:cTn id="19" dur="500"/>
                                        <p:tgtEl>
                                          <p:spTgt spid="226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350"/>
            <a:ext cx="8229600" cy="647700"/>
          </a:xfrm>
        </p:spPr>
        <p:txBody>
          <a:bodyPr/>
          <a:lstStyle/>
          <a:p>
            <a:pPr eaLnBrk="1" hangingPunct="1"/>
            <a:r>
              <a:rPr lang="en-US" altLang="zh-CN" sz="4000" smtClean="0">
                <a:solidFill>
                  <a:schemeClr val="tx1"/>
                </a:solidFill>
              </a:rPr>
              <a:t>Assemble Language</a:t>
            </a:r>
          </a:p>
        </p:txBody>
      </p:sp>
      <p:sp>
        <p:nvSpPr>
          <p:cNvPr id="11267" name="Rectangle 3"/>
          <p:cNvSpPr>
            <a:spLocks noGrp="1" noChangeArrowheads="1"/>
          </p:cNvSpPr>
          <p:nvPr>
            <p:ph type="body" idx="1"/>
          </p:nvPr>
        </p:nvSpPr>
        <p:spPr/>
        <p:txBody>
          <a:bodyPr/>
          <a:lstStyle/>
          <a:p>
            <a:pPr eaLnBrk="1" hangingPunct="1"/>
            <a:r>
              <a:rPr lang="zh-CN" altLang="en-US" dirty="0" smtClean="0"/>
              <a:t>汇编语言是</a:t>
            </a:r>
            <a:r>
              <a:rPr lang="zh-CN" altLang="en-US" dirty="0" smtClean="0">
                <a:solidFill>
                  <a:srgbClr val="FF0000"/>
                </a:solidFill>
              </a:rPr>
              <a:t>机器语言的符号化描述。</a:t>
            </a:r>
            <a:endParaRPr lang="zh-CN" altLang="en-US" dirty="0" smtClean="0"/>
          </a:p>
          <a:p>
            <a:pPr lvl="1" eaLnBrk="1" hangingPunct="1"/>
            <a:r>
              <a:rPr lang="zh-CN" altLang="en-US" dirty="0" smtClean="0"/>
              <a:t>一种面向机器的程序设计语言，通常是为特定计算机或计算机系列专门设计的。</a:t>
            </a:r>
          </a:p>
          <a:p>
            <a:pPr eaLnBrk="1" hangingPunct="1"/>
            <a:endParaRPr lang="zh-CN" altLang="en-US" dirty="0" smtClean="0"/>
          </a:p>
          <a:p>
            <a:pPr eaLnBrk="1" hangingPunct="1"/>
            <a:r>
              <a:rPr lang="zh-CN" altLang="en-US" dirty="0" smtClean="0"/>
              <a:t>利用机器指令的</a:t>
            </a:r>
            <a:r>
              <a:rPr lang="zh-CN" altLang="en-US" dirty="0" smtClean="0">
                <a:solidFill>
                  <a:srgbClr val="0033CC"/>
                </a:solidFill>
              </a:rPr>
              <a:t>助记符</a:t>
            </a:r>
            <a:r>
              <a:rPr lang="zh-CN" altLang="en-US" dirty="0" smtClean="0"/>
              <a:t>、</a:t>
            </a:r>
            <a:r>
              <a:rPr lang="zh-CN" altLang="en-US" dirty="0" smtClean="0">
                <a:solidFill>
                  <a:srgbClr val="0033CC"/>
                </a:solidFill>
              </a:rPr>
              <a:t>符号地址</a:t>
            </a:r>
            <a:r>
              <a:rPr lang="zh-CN" altLang="en-US" dirty="0" smtClean="0"/>
              <a:t>和</a:t>
            </a:r>
            <a:r>
              <a:rPr lang="zh-CN" altLang="en-US" dirty="0" smtClean="0">
                <a:solidFill>
                  <a:srgbClr val="0033CC"/>
                </a:solidFill>
              </a:rPr>
              <a:t>标号</a:t>
            </a:r>
            <a:r>
              <a:rPr lang="zh-CN" altLang="en-US" dirty="0" smtClean="0"/>
              <a:t>来编写程序。</a:t>
            </a:r>
          </a:p>
          <a:p>
            <a:pPr lvl="1" eaLnBrk="1" hangingPunct="1"/>
            <a:r>
              <a:rPr lang="zh-CN" altLang="en-US" dirty="0" smtClean="0"/>
              <a:t>基本语句是机器指令系统中的</a:t>
            </a:r>
            <a:r>
              <a:rPr lang="zh-CN" altLang="en-US" dirty="0" smtClean="0">
                <a:solidFill>
                  <a:srgbClr val="0033CC"/>
                </a:solidFill>
              </a:rPr>
              <a:t>指令</a:t>
            </a:r>
            <a:r>
              <a:rPr lang="zh-CN" altLang="en-US" b="0" dirty="0" smtClean="0"/>
              <a:t>。</a:t>
            </a:r>
          </a:p>
          <a:p>
            <a:pPr lvl="1" eaLnBrk="1" hangingPunct="1"/>
            <a:endParaRPr lang="zh-CN" altLang="en-US" b="0" dirty="0" smtClean="0"/>
          </a:p>
          <a:p>
            <a:pPr eaLnBrk="1" hangingPunct="1"/>
            <a:endParaRPr lang="en-US" altLang="zh-CN" b="0" dirty="0" smtClean="0"/>
          </a:p>
        </p:txBody>
      </p:sp>
    </p:spTree>
    <p:extLst>
      <p:ext uri="{BB962C8B-B14F-4D97-AF65-F5344CB8AC3E}">
        <p14:creationId xmlns:p14="http://schemas.microsoft.com/office/powerpoint/2010/main" val="18339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slide(fromBottom)">
                                      <p:cBhvr>
                                        <p:cTn id="7" dur="500"/>
                                        <p:tgtEl>
                                          <p:spTgt spid="112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slide(fromBottom)">
                                      <p:cBhvr>
                                        <p:cTn id="10"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8355" name="Rectangle 3"/>
          <p:cNvSpPr>
            <a:spLocks noGrp="1" noChangeArrowheads="1"/>
          </p:cNvSpPr>
          <p:nvPr>
            <p:ph type="body" idx="1"/>
          </p:nvPr>
        </p:nvSpPr>
        <p:spPr/>
        <p:txBody>
          <a:bodyPr/>
          <a:lstStyle/>
          <a:p>
            <a:pPr algn="just" eaLnBrk="1" hangingPunct="1">
              <a:lnSpc>
                <a:spcPct val="105000"/>
              </a:lnSpc>
            </a:pPr>
            <a:r>
              <a:rPr lang="en-US" altLang="zh-CN" smtClean="0"/>
              <a:t>NAME</a:t>
            </a:r>
            <a:r>
              <a:rPr lang="zh-CN" altLang="en-US" smtClean="0"/>
              <a:t>及</a:t>
            </a:r>
            <a:r>
              <a:rPr lang="en-US" altLang="zh-CN" smtClean="0"/>
              <a:t>TITLE</a:t>
            </a:r>
            <a:r>
              <a:rPr lang="zh-CN" altLang="en-US" smtClean="0"/>
              <a:t>伪指令并</a:t>
            </a:r>
            <a:r>
              <a:rPr lang="zh-CN" altLang="en-US" smtClean="0">
                <a:solidFill>
                  <a:srgbClr val="CC00CC"/>
                </a:solidFill>
              </a:rPr>
              <a:t>不是</a:t>
            </a:r>
            <a:r>
              <a:rPr lang="zh-CN" altLang="en-US" smtClean="0"/>
              <a:t>不可缺少的。</a:t>
            </a:r>
          </a:p>
          <a:p>
            <a:pPr algn="just" eaLnBrk="1" hangingPunct="1">
              <a:lnSpc>
                <a:spcPct val="105000"/>
              </a:lnSpc>
            </a:pPr>
            <a:endParaRPr lang="zh-CN" altLang="en-US" smtClean="0"/>
          </a:p>
          <a:p>
            <a:pPr algn="just" eaLnBrk="1" hangingPunct="1">
              <a:lnSpc>
                <a:spcPct val="105000"/>
              </a:lnSpc>
            </a:pPr>
            <a:r>
              <a:rPr lang="zh-CN" altLang="en-US" smtClean="0"/>
              <a:t>如果程序中既无</a:t>
            </a:r>
            <a:r>
              <a:rPr lang="en-US" altLang="zh-CN" smtClean="0"/>
              <a:t>NAME</a:t>
            </a:r>
            <a:r>
              <a:rPr lang="zh-CN" altLang="en-US" smtClean="0"/>
              <a:t>又无</a:t>
            </a:r>
            <a:r>
              <a:rPr lang="en-US" altLang="zh-CN" smtClean="0"/>
              <a:t>TITLE</a:t>
            </a:r>
            <a:r>
              <a:rPr lang="zh-CN" altLang="en-US" smtClean="0"/>
              <a:t>伪指令，则用</a:t>
            </a:r>
            <a:r>
              <a:rPr lang="zh-CN" altLang="en-US" smtClean="0">
                <a:solidFill>
                  <a:srgbClr val="CC0000"/>
                </a:solidFill>
              </a:rPr>
              <a:t>源文件名</a:t>
            </a:r>
            <a:r>
              <a:rPr lang="zh-CN" altLang="en-US" smtClean="0"/>
              <a:t>作为模块名。</a:t>
            </a:r>
          </a:p>
          <a:p>
            <a:pPr lvl="1" algn="just" eaLnBrk="1" hangingPunct="1">
              <a:lnSpc>
                <a:spcPct val="105000"/>
              </a:lnSpc>
            </a:pPr>
            <a:r>
              <a:rPr lang="zh-CN" altLang="en-US" smtClean="0"/>
              <a:t>此时，直接由段定义语句</a:t>
            </a:r>
            <a:r>
              <a:rPr lang="en-US" altLang="zh-CN" smtClean="0"/>
              <a:t>SEGMENT</a:t>
            </a:r>
            <a:r>
              <a:rPr lang="zh-CN" altLang="en-US" smtClean="0"/>
              <a:t>开始编写程序。</a:t>
            </a:r>
          </a:p>
          <a:p>
            <a:pPr algn="just" eaLnBrk="1" hangingPunct="1">
              <a:lnSpc>
                <a:spcPct val="105000"/>
              </a:lnSpc>
            </a:pPr>
            <a:endParaRPr lang="zh-CN" altLang="en-US" smtClean="0"/>
          </a:p>
          <a:p>
            <a:pPr algn="just" eaLnBrk="1" hangingPunct="1">
              <a:lnSpc>
                <a:spcPct val="105000"/>
              </a:lnSpc>
            </a:pPr>
            <a:r>
              <a:rPr lang="zh-CN" altLang="en-US" smtClean="0"/>
              <a:t>一般经常使用</a:t>
            </a:r>
            <a:r>
              <a:rPr lang="en-US" altLang="zh-CN" smtClean="0">
                <a:solidFill>
                  <a:srgbClr val="0000CC"/>
                </a:solidFill>
              </a:rPr>
              <a:t>TITLE</a:t>
            </a:r>
            <a:r>
              <a:rPr lang="zh-CN" altLang="en-US" smtClean="0"/>
              <a:t>，以便在列表文件中能打印出标题来。</a:t>
            </a:r>
          </a:p>
        </p:txBody>
      </p:sp>
    </p:spTree>
    <p:extLst>
      <p:ext uri="{BB962C8B-B14F-4D97-AF65-F5344CB8AC3E}">
        <p14:creationId xmlns:p14="http://schemas.microsoft.com/office/powerpoint/2010/main" val="262248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7" dur="500"/>
                                        <p:tgtEl>
                                          <p:spTgt spid="228355">
                                            <p:txEl>
                                              <p:pRg st="2" end="2"/>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11" dur="500"/>
                                        <p:tgtEl>
                                          <p:spTgt spid="22835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28355">
                                            <p:txEl>
                                              <p:pRg st="5" end="5"/>
                                            </p:txEl>
                                          </p:spTgt>
                                        </p:tgtEl>
                                        <p:attrNameLst>
                                          <p:attrName>style.visibility</p:attrName>
                                        </p:attrNameLst>
                                      </p:cBhvr>
                                      <p:to>
                                        <p:strVal val="visible"/>
                                      </p:to>
                                    </p:set>
                                    <p:animEffect transition="in" filter="slide(fromBottom)">
                                      <p:cBhvr>
                                        <p:cTn id="16"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9379" name="Rectangle 3"/>
          <p:cNvSpPr>
            <a:spLocks noGrp="1" noChangeArrowheads="1"/>
          </p:cNvSpPr>
          <p:nvPr>
            <p:ph type="body" idx="1"/>
          </p:nvPr>
        </p:nvSpPr>
        <p:spPr>
          <a:xfrm>
            <a:off x="250825" y="1092200"/>
            <a:ext cx="8569325" cy="5432425"/>
          </a:xfrm>
        </p:spPr>
        <p:txBody>
          <a:bodyPr/>
          <a:lstStyle/>
          <a:p>
            <a:pPr algn="just" eaLnBrk="1" hangingPunct="1"/>
            <a:r>
              <a:rPr lang="zh-CN" altLang="en-US" smtClean="0"/>
              <a:t>表示源程序结束的伪指令的格式为：</a:t>
            </a:r>
          </a:p>
          <a:p>
            <a:pPr algn="just" eaLnBrk="1" hangingPunct="1">
              <a:buFontTx/>
              <a:buNone/>
            </a:pPr>
            <a:r>
              <a:rPr lang="zh-CN" altLang="en-US" smtClean="0"/>
              <a:t>                          </a:t>
            </a:r>
            <a:r>
              <a:rPr lang="en-US" altLang="zh-CN" smtClean="0">
                <a:solidFill>
                  <a:srgbClr val="CC0000"/>
                </a:solidFill>
              </a:rPr>
              <a:t>END </a:t>
            </a:r>
            <a:r>
              <a:rPr lang="zh-CN" altLang="en-US" smtClean="0">
                <a:solidFill>
                  <a:srgbClr val="CC0000"/>
                </a:solidFill>
              </a:rPr>
              <a:t>［</a:t>
            </a:r>
            <a:r>
              <a:rPr lang="en-US" altLang="zh-CN" smtClean="0">
                <a:solidFill>
                  <a:srgbClr val="CC0000"/>
                </a:solidFill>
              </a:rPr>
              <a:t>LABEL</a:t>
            </a:r>
            <a:r>
              <a:rPr lang="zh-CN" altLang="en-US" smtClean="0">
                <a:solidFill>
                  <a:srgbClr val="CC0000"/>
                </a:solidFill>
              </a:rPr>
              <a:t>］</a:t>
            </a:r>
          </a:p>
          <a:p>
            <a:pPr lvl="1" eaLnBrk="1" hangingPunct="1"/>
            <a:r>
              <a:rPr lang="zh-CN" altLang="en-US" smtClean="0"/>
              <a:t>标号</a:t>
            </a:r>
            <a:r>
              <a:rPr lang="en-US" altLang="zh-CN" smtClean="0"/>
              <a:t>LABEL</a:t>
            </a:r>
            <a:r>
              <a:rPr lang="zh-CN" altLang="en-US" smtClean="0"/>
              <a:t>指示程序</a:t>
            </a:r>
            <a:r>
              <a:rPr lang="zh-CN" altLang="en-US" smtClean="0">
                <a:solidFill>
                  <a:srgbClr val="0000CC"/>
                </a:solidFill>
              </a:rPr>
              <a:t>开始</a:t>
            </a:r>
            <a:r>
              <a:rPr lang="zh-CN" altLang="en-US" smtClean="0"/>
              <a:t>执行的起始地址。</a:t>
            </a:r>
          </a:p>
          <a:p>
            <a:pPr lvl="1" eaLnBrk="1" hangingPunct="1"/>
            <a:r>
              <a:rPr lang="zh-CN" altLang="en-US" smtClean="0"/>
              <a:t>如果多个程序模块相连接，则只有</a:t>
            </a:r>
            <a:r>
              <a:rPr lang="zh-CN" altLang="en-US" smtClean="0">
                <a:solidFill>
                  <a:srgbClr val="0000CC"/>
                </a:solidFill>
              </a:rPr>
              <a:t>主程序</a:t>
            </a:r>
            <a:r>
              <a:rPr lang="zh-CN" altLang="en-US" smtClean="0"/>
              <a:t>要使用标号，其他子程序模块则只用</a:t>
            </a:r>
            <a:r>
              <a:rPr lang="en-US" altLang="zh-CN" smtClean="0"/>
              <a:t>END</a:t>
            </a:r>
            <a:r>
              <a:rPr lang="zh-CN" altLang="en-US" smtClean="0"/>
              <a:t>而不必指定标号。</a:t>
            </a:r>
          </a:p>
          <a:p>
            <a:pPr eaLnBrk="1" hangingPunct="1"/>
            <a:endParaRPr lang="zh-CN" altLang="en-US" smtClean="0"/>
          </a:p>
          <a:p>
            <a:pPr eaLnBrk="1" hangingPunct="1"/>
            <a:r>
              <a:rPr lang="zh-CN" altLang="en-US" smtClean="0">
                <a:solidFill>
                  <a:srgbClr val="CC00CC"/>
                </a:solidFill>
              </a:rPr>
              <a:t>注意：</a:t>
            </a:r>
            <a:r>
              <a:rPr lang="zh-CN" altLang="en-US" smtClean="0"/>
              <a:t>汇编程序将在遇</a:t>
            </a:r>
            <a:r>
              <a:rPr lang="en-US" altLang="zh-CN" smtClean="0"/>
              <a:t>END</a:t>
            </a:r>
            <a:r>
              <a:rPr lang="zh-CN" altLang="en-US" smtClean="0"/>
              <a:t>时</a:t>
            </a:r>
            <a:r>
              <a:rPr lang="zh-CN" altLang="en-US" smtClean="0">
                <a:solidFill>
                  <a:srgbClr val="CC0000"/>
                </a:solidFill>
              </a:rPr>
              <a:t>结束</a:t>
            </a:r>
            <a:r>
              <a:rPr lang="zh-CN" altLang="en-US" smtClean="0"/>
              <a:t>汇编，而程序则将从主模块的第一个标号处开始执行。</a:t>
            </a:r>
          </a:p>
        </p:txBody>
      </p:sp>
    </p:spTree>
    <p:extLst>
      <p:ext uri="{BB962C8B-B14F-4D97-AF65-F5344CB8AC3E}">
        <p14:creationId xmlns:p14="http://schemas.microsoft.com/office/powerpoint/2010/main" val="32086803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379">
                                            <p:txEl>
                                              <p:pRg st="3" end="3"/>
                                            </p:txEl>
                                          </p:spTgt>
                                        </p:tgtEl>
                                        <p:attrNameLst>
                                          <p:attrName>style.visibility</p:attrName>
                                        </p:attrNameLst>
                                      </p:cBhvr>
                                      <p:to>
                                        <p:strVal val="visible"/>
                                      </p:to>
                                    </p:set>
                                    <p:animEffect transition="in" filter="slide(fromBottom)">
                                      <p:cBhvr>
                                        <p:cTn id="7" dur="500"/>
                                        <p:tgtEl>
                                          <p:spTgt spid="2293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9379">
                                            <p:txEl>
                                              <p:pRg st="5" end="5"/>
                                            </p:txEl>
                                          </p:spTgt>
                                        </p:tgtEl>
                                        <p:attrNameLst>
                                          <p:attrName>style.visibility</p:attrName>
                                        </p:attrNameLst>
                                      </p:cBhvr>
                                      <p:to>
                                        <p:strVal val="visible"/>
                                      </p:to>
                                    </p:set>
                                    <p:animEffect transition="in" filter="slide(fromBottom)">
                                      <p:cBhvr>
                                        <p:cTn id="12" dur="500"/>
                                        <p:tgtEl>
                                          <p:spTgt spid="22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在存储段中存储数据</a:t>
            </a:r>
          </a:p>
        </p:txBody>
      </p:sp>
      <p:sp>
        <p:nvSpPr>
          <p:cNvPr id="3" name="内容占位符 2"/>
          <p:cNvSpPr>
            <a:spLocks noGrp="1"/>
          </p:cNvSpPr>
          <p:nvPr>
            <p:ph idx="1"/>
          </p:nvPr>
        </p:nvSpPr>
        <p:spPr/>
        <p:txBody>
          <a:bodyPr/>
          <a:lstStyle/>
          <a:p>
            <a:pPr eaLnBrk="1"/>
            <a:r>
              <a:rPr kumimoji="1" lang="zh-CN" altLang="en-US" dirty="0">
                <a:solidFill>
                  <a:srgbClr val="990099"/>
                </a:solidFill>
                <a:latin typeface="宋体" pitchFamily="2" charset="-122"/>
              </a:rPr>
              <a:t>命令：</a:t>
            </a:r>
            <a:r>
              <a:rPr lang="en-US" altLang="zh-CN" dirty="0"/>
              <a:t>DB</a:t>
            </a:r>
            <a:r>
              <a:rPr lang="zh-CN" altLang="en-US" dirty="0"/>
              <a:t>、</a:t>
            </a:r>
            <a:r>
              <a:rPr lang="en-US" altLang="zh-CN" dirty="0"/>
              <a:t>DW</a:t>
            </a:r>
            <a:r>
              <a:rPr lang="zh-CN" altLang="en-US" dirty="0"/>
              <a:t>、</a:t>
            </a:r>
            <a:r>
              <a:rPr lang="en-US" altLang="zh-CN" dirty="0"/>
              <a:t>DD</a:t>
            </a:r>
            <a:r>
              <a:rPr lang="zh-CN" altLang="en-US" dirty="0"/>
              <a:t>、</a:t>
            </a:r>
            <a:r>
              <a:rPr lang="en-US" altLang="zh-CN" dirty="0"/>
              <a:t>DQ</a:t>
            </a:r>
            <a:r>
              <a:rPr lang="zh-CN" altLang="en-US" dirty="0"/>
              <a:t>、</a:t>
            </a:r>
            <a:r>
              <a:rPr lang="en-US" altLang="zh-CN" dirty="0"/>
              <a:t>DT</a:t>
            </a:r>
          </a:p>
          <a:p>
            <a:pPr eaLnBrk="1"/>
            <a:r>
              <a:rPr kumimoji="1" lang="zh-CN" altLang="en-US" dirty="0">
                <a:solidFill>
                  <a:srgbClr val="990099"/>
                </a:solidFill>
                <a:latin typeface="宋体" pitchFamily="2" charset="-122"/>
              </a:rPr>
              <a:t>对应：</a:t>
            </a:r>
            <a:r>
              <a:rPr lang="en-US" altLang="zh-CN" dirty="0"/>
              <a:t>1</a:t>
            </a:r>
            <a:r>
              <a:rPr lang="zh-CN" altLang="en-US" dirty="0"/>
              <a:t>字节、</a:t>
            </a:r>
            <a:r>
              <a:rPr lang="en-US" altLang="zh-CN" dirty="0"/>
              <a:t>2</a:t>
            </a:r>
            <a:r>
              <a:rPr lang="zh-CN" altLang="en-US" dirty="0"/>
              <a:t>字节、</a:t>
            </a:r>
            <a:r>
              <a:rPr lang="en-US" altLang="zh-CN" dirty="0"/>
              <a:t>4</a:t>
            </a:r>
            <a:r>
              <a:rPr lang="zh-CN" altLang="en-US" dirty="0"/>
              <a:t>字节、</a:t>
            </a:r>
            <a:r>
              <a:rPr lang="en-US" altLang="zh-CN" dirty="0"/>
              <a:t>8</a:t>
            </a:r>
            <a:r>
              <a:rPr lang="zh-CN" altLang="en-US" dirty="0"/>
              <a:t>字节、</a:t>
            </a:r>
            <a:r>
              <a:rPr lang="en-US" altLang="zh-CN" dirty="0"/>
              <a:t>10</a:t>
            </a:r>
            <a:r>
              <a:rPr lang="zh-CN" altLang="en-US" dirty="0"/>
              <a:t>字节</a:t>
            </a:r>
          </a:p>
          <a:p>
            <a:endParaRPr lang="en-US" altLang="zh-CN" dirty="0" smtClean="0"/>
          </a:p>
          <a:p>
            <a:pPr eaLnBrk="1"/>
            <a:r>
              <a:rPr lang="zh-CN" altLang="en-US" dirty="0">
                <a:solidFill>
                  <a:srgbClr val="9900CC"/>
                </a:solidFill>
              </a:rPr>
              <a:t>格式：</a:t>
            </a:r>
          </a:p>
          <a:p>
            <a:pPr algn="ctr" eaLnBrk="1">
              <a:buNone/>
            </a:pPr>
            <a:r>
              <a:rPr lang="en-US" altLang="zh-CN" dirty="0"/>
              <a:t>【</a:t>
            </a:r>
            <a:r>
              <a:rPr lang="zh-CN" altLang="en-US" dirty="0"/>
              <a:t>变量</a:t>
            </a:r>
            <a:r>
              <a:rPr lang="en-US" altLang="zh-CN" dirty="0"/>
              <a:t>】 </a:t>
            </a:r>
            <a:r>
              <a:rPr lang="zh-CN" altLang="en-US" dirty="0"/>
              <a:t>命令  参数</a:t>
            </a:r>
            <a:r>
              <a:rPr lang="en-US" altLang="zh-CN" dirty="0"/>
              <a:t>1</a:t>
            </a:r>
            <a:r>
              <a:rPr lang="zh-CN" altLang="en-US" dirty="0"/>
              <a:t>，参数</a:t>
            </a:r>
            <a:r>
              <a:rPr lang="en-US" altLang="zh-CN" dirty="0"/>
              <a:t>2</a:t>
            </a:r>
            <a:r>
              <a:rPr lang="zh-CN" altLang="en-US" dirty="0"/>
              <a:t>，</a:t>
            </a:r>
            <a:r>
              <a:rPr lang="en-US" altLang="zh-CN" dirty="0"/>
              <a:t>…【</a:t>
            </a:r>
            <a:r>
              <a:rPr lang="zh-CN" altLang="en-US" dirty="0"/>
              <a:t>；注释</a:t>
            </a:r>
            <a:r>
              <a:rPr lang="en-US" altLang="zh-CN" dirty="0"/>
              <a:t>】</a:t>
            </a:r>
          </a:p>
          <a:p>
            <a:endParaRPr lang="en-US" altLang="zh-CN" dirty="0" smtClean="0"/>
          </a:p>
          <a:p>
            <a:r>
              <a:rPr lang="zh-CN" altLang="en-US" dirty="0">
                <a:solidFill>
                  <a:srgbClr val="9900CC"/>
                </a:solidFill>
              </a:rPr>
              <a:t>功能：</a:t>
            </a:r>
          </a:p>
          <a:p>
            <a:pPr lvl="1"/>
            <a:r>
              <a:rPr lang="zh-CN" altLang="en-US" dirty="0"/>
              <a:t>分配变量的存储空间</a:t>
            </a:r>
          </a:p>
          <a:p>
            <a:pPr lvl="1"/>
            <a:r>
              <a:rPr lang="zh-CN" altLang="en-US" dirty="0"/>
              <a:t>变量初始化</a:t>
            </a:r>
          </a:p>
          <a:p>
            <a:endParaRPr lang="zh-CN" altLang="en-US" dirty="0"/>
          </a:p>
        </p:txBody>
      </p:sp>
    </p:spTree>
    <p:extLst>
      <p:ext uri="{BB962C8B-B14F-4D97-AF65-F5344CB8AC3E}">
        <p14:creationId xmlns:p14="http://schemas.microsoft.com/office/powerpoint/2010/main" val="343815012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48488" y="71438"/>
            <a:ext cx="2087562" cy="1412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5" name="Rectangle 3"/>
          <p:cNvSpPr>
            <a:spLocks noGrp="1" noChangeArrowheads="1"/>
          </p:cNvSpPr>
          <p:nvPr>
            <p:ph type="title"/>
          </p:nvPr>
        </p:nvSpPr>
        <p:spPr/>
        <p:txBody>
          <a:bodyPr/>
          <a:lstStyle/>
          <a:p>
            <a:pPr algn="l" eaLnBrk="1" hangingPunct="1"/>
            <a:r>
              <a:rPr lang="zh-CN" altLang="en-US" sz="4000" dirty="0"/>
              <a:t>在存储段中存储数据</a:t>
            </a:r>
            <a:endParaRPr lang="zh-CN" altLang="en-US" sz="4000" dirty="0" smtClean="0"/>
          </a:p>
        </p:txBody>
      </p:sp>
      <p:sp>
        <p:nvSpPr>
          <p:cNvPr id="54276" name="Text Box 5"/>
          <p:cNvSpPr txBox="1">
            <a:spLocks noChangeArrowheads="1"/>
          </p:cNvSpPr>
          <p:nvPr/>
        </p:nvSpPr>
        <p:spPr bwMode="auto">
          <a:xfrm>
            <a:off x="1166813" y="29305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sp>
        <p:nvSpPr>
          <p:cNvPr id="54277" name="Text Box 6"/>
          <p:cNvSpPr txBox="1">
            <a:spLocks noChangeArrowheads="1"/>
          </p:cNvSpPr>
          <p:nvPr/>
        </p:nvSpPr>
        <p:spPr bwMode="auto">
          <a:xfrm>
            <a:off x="107950" y="1125538"/>
            <a:ext cx="523957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dirty="0"/>
              <a:t>DATA  SEGMENT</a:t>
            </a:r>
          </a:p>
          <a:p>
            <a:pPr eaLnBrk="1" hangingPunct="1"/>
            <a:r>
              <a:rPr lang="en-US" altLang="zh-CN" sz="2400" dirty="0"/>
              <a:t>     FIRST    </a:t>
            </a:r>
            <a:r>
              <a:rPr lang="en-US" altLang="zh-CN" sz="2400" dirty="0">
                <a:solidFill>
                  <a:srgbClr val="0000CC"/>
                </a:solidFill>
              </a:rPr>
              <a:t>DB</a:t>
            </a:r>
            <a:r>
              <a:rPr lang="en-US" altLang="zh-CN" sz="2400" dirty="0"/>
              <a:t>  ‘CS11’, ‘o‘, ‘k‘,?;</a:t>
            </a:r>
          </a:p>
          <a:p>
            <a:pPr eaLnBrk="1" hangingPunct="1">
              <a:lnSpc>
                <a:spcPct val="100000"/>
              </a:lnSpc>
              <a:spcBef>
                <a:spcPct val="0"/>
              </a:spcBef>
            </a:pPr>
            <a:r>
              <a:rPr lang="en-US" altLang="zh-CN" dirty="0"/>
              <a:t>      </a:t>
            </a:r>
            <a:r>
              <a:rPr lang="en-US" altLang="zh-CN" sz="2400" dirty="0"/>
              <a:t>SECOND  </a:t>
            </a:r>
            <a:r>
              <a:rPr lang="en-US" altLang="zh-CN" sz="2400" dirty="0">
                <a:solidFill>
                  <a:srgbClr val="0000CC"/>
                </a:solidFill>
              </a:rPr>
              <a:t>DW</a:t>
            </a:r>
            <a:r>
              <a:rPr lang="en-US" altLang="zh-CN" sz="2400" dirty="0"/>
              <a:t>  ‘OK’,’A’,?,1234H;</a:t>
            </a:r>
          </a:p>
          <a:p>
            <a:pPr eaLnBrk="1" hangingPunct="1">
              <a:lnSpc>
                <a:spcPct val="100000"/>
              </a:lnSpc>
              <a:spcBef>
                <a:spcPct val="0"/>
              </a:spcBef>
            </a:pPr>
            <a:r>
              <a:rPr lang="en-US" altLang="zh-CN" sz="2400" dirty="0"/>
              <a:t>     THIRD   </a:t>
            </a:r>
            <a:r>
              <a:rPr lang="en-US" altLang="zh-CN" sz="2400" dirty="0">
                <a:solidFill>
                  <a:srgbClr val="0000CC"/>
                </a:solidFill>
              </a:rPr>
              <a:t>DB</a:t>
            </a:r>
            <a:r>
              <a:rPr lang="en-US" altLang="zh-CN" sz="2400" dirty="0"/>
              <a:t>  2 </a:t>
            </a:r>
            <a:r>
              <a:rPr lang="en-US" altLang="zh-CN" sz="2400" dirty="0">
                <a:solidFill>
                  <a:srgbClr val="0033CC"/>
                </a:solidFill>
              </a:rPr>
              <a:t>DUP</a:t>
            </a:r>
            <a:r>
              <a:rPr lang="en-US" altLang="zh-CN" sz="2400" dirty="0"/>
              <a:t> (12H,34H);</a:t>
            </a:r>
          </a:p>
          <a:p>
            <a:pPr eaLnBrk="1" hangingPunct="1">
              <a:lnSpc>
                <a:spcPct val="100000"/>
              </a:lnSpc>
              <a:spcBef>
                <a:spcPct val="0"/>
              </a:spcBef>
            </a:pPr>
            <a:r>
              <a:rPr lang="en-US" altLang="zh-CN" sz="2400" dirty="0"/>
              <a:t>     FOURTH </a:t>
            </a:r>
            <a:r>
              <a:rPr lang="en-US" altLang="zh-CN" sz="2400" dirty="0">
                <a:solidFill>
                  <a:srgbClr val="0000CC"/>
                </a:solidFill>
              </a:rPr>
              <a:t>DB</a:t>
            </a:r>
            <a:r>
              <a:rPr lang="en-US" altLang="zh-CN" sz="2400" dirty="0"/>
              <a:t> 100 DUP </a:t>
            </a:r>
            <a:r>
              <a:rPr lang="en-US" altLang="zh-CN" sz="2400" dirty="0" smtClean="0"/>
              <a:t>(?);</a:t>
            </a:r>
          </a:p>
          <a:p>
            <a:pPr eaLnBrk="1" hangingPunct="1">
              <a:lnSpc>
                <a:spcPct val="100000"/>
              </a:lnSpc>
              <a:spcBef>
                <a:spcPct val="0"/>
              </a:spcBef>
            </a:pPr>
            <a:r>
              <a:rPr lang="en-US" altLang="zh-CN" sz="2400" dirty="0"/>
              <a:t> </a:t>
            </a:r>
            <a:r>
              <a:rPr lang="en-US" altLang="zh-CN" sz="2400" dirty="0" smtClean="0"/>
              <a:t>    …</a:t>
            </a:r>
          </a:p>
          <a:p>
            <a:pPr eaLnBrk="1" hangingPunct="1">
              <a:lnSpc>
                <a:spcPct val="100000"/>
              </a:lnSpc>
              <a:spcBef>
                <a:spcPct val="0"/>
              </a:spcBef>
            </a:pPr>
            <a:r>
              <a:rPr lang="en-US" altLang="zh-CN" sz="2400" dirty="0"/>
              <a:t> </a:t>
            </a:r>
            <a:r>
              <a:rPr lang="en-US" altLang="zh-CN" sz="2400" dirty="0" smtClean="0"/>
              <a:t>    ALIGN  2 </a:t>
            </a:r>
          </a:p>
          <a:p>
            <a:pPr eaLnBrk="1" hangingPunct="1">
              <a:lnSpc>
                <a:spcPct val="100000"/>
              </a:lnSpc>
              <a:spcBef>
                <a:spcPct val="0"/>
              </a:spcBef>
            </a:pPr>
            <a:r>
              <a:rPr lang="en-US" altLang="zh-CN" sz="2400" dirty="0"/>
              <a:t> </a:t>
            </a:r>
            <a:r>
              <a:rPr lang="en-US" altLang="zh-CN" sz="2400" dirty="0" smtClean="0"/>
              <a:t>   DFLOAT   </a:t>
            </a:r>
            <a:r>
              <a:rPr lang="en-US" altLang="zh-CN" sz="2400" dirty="0" smtClean="0">
                <a:solidFill>
                  <a:srgbClr val="0000CC"/>
                </a:solidFill>
              </a:rPr>
              <a:t>DD</a:t>
            </a:r>
            <a:r>
              <a:rPr lang="en-US" altLang="zh-CN" sz="2400" dirty="0" smtClean="0"/>
              <a:t> 300H</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2.13</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3.1E+12</a:t>
            </a:r>
            <a:endParaRPr lang="en-US" altLang="zh-CN" sz="2400" dirty="0"/>
          </a:p>
          <a:p>
            <a:pPr eaLnBrk="1" hangingPunct="1">
              <a:lnSpc>
                <a:spcPct val="100000"/>
              </a:lnSpc>
              <a:spcBef>
                <a:spcPct val="0"/>
              </a:spcBef>
            </a:pPr>
            <a:r>
              <a:rPr lang="en-US" altLang="zh-CN" sz="2400" dirty="0"/>
              <a:t>DATA  ENDS</a:t>
            </a:r>
          </a:p>
        </p:txBody>
      </p:sp>
      <p:grpSp>
        <p:nvGrpSpPr>
          <p:cNvPr id="2" name="Group 60"/>
          <p:cNvGrpSpPr>
            <a:grpSpLocks/>
          </p:cNvGrpSpPr>
          <p:nvPr/>
        </p:nvGrpSpPr>
        <p:grpSpPr bwMode="auto">
          <a:xfrm>
            <a:off x="5311775" y="241300"/>
            <a:ext cx="3270250" cy="6427788"/>
            <a:chOff x="3346" y="152"/>
            <a:chExt cx="2060" cy="4049"/>
          </a:xfrm>
        </p:grpSpPr>
        <p:sp>
          <p:nvSpPr>
            <p:cNvPr id="54281" name="Line 8"/>
            <p:cNvSpPr>
              <a:spLocks noChangeShapeType="1"/>
            </p:cNvSpPr>
            <p:nvPr/>
          </p:nvSpPr>
          <p:spPr bwMode="auto">
            <a:xfrm flipH="1">
              <a:off x="3708" y="152"/>
              <a:ext cx="13" cy="40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flipH="1">
              <a:off x="4554" y="152"/>
              <a:ext cx="12" cy="40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3346" y="242"/>
              <a:ext cx="1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3721" y="42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Text Box 12"/>
            <p:cNvSpPr txBox="1">
              <a:spLocks noChangeArrowheads="1"/>
            </p:cNvSpPr>
            <p:nvPr/>
          </p:nvSpPr>
          <p:spPr bwMode="auto">
            <a:xfrm>
              <a:off x="3969" y="3906"/>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’C’</a:t>
              </a:r>
            </a:p>
          </p:txBody>
        </p:sp>
        <p:sp>
          <p:nvSpPr>
            <p:cNvPr id="54286" name="Line 13"/>
            <p:cNvSpPr>
              <a:spLocks noChangeShapeType="1"/>
            </p:cNvSpPr>
            <p:nvPr/>
          </p:nvSpPr>
          <p:spPr bwMode="auto">
            <a:xfrm>
              <a:off x="3721" y="60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4"/>
            <p:cNvSpPr txBox="1">
              <a:spLocks noChangeArrowheads="1"/>
            </p:cNvSpPr>
            <p:nvPr/>
          </p:nvSpPr>
          <p:spPr bwMode="auto">
            <a:xfrm>
              <a:off x="3969" y="3679"/>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‘S’</a:t>
              </a:r>
            </a:p>
          </p:txBody>
        </p:sp>
        <p:sp>
          <p:nvSpPr>
            <p:cNvPr id="54288" name="Line 15"/>
            <p:cNvSpPr>
              <a:spLocks noChangeShapeType="1"/>
            </p:cNvSpPr>
            <p:nvPr/>
          </p:nvSpPr>
          <p:spPr bwMode="auto">
            <a:xfrm>
              <a:off x="3721" y="78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Text Box 16"/>
            <p:cNvSpPr txBox="1">
              <a:spLocks noChangeArrowheads="1"/>
            </p:cNvSpPr>
            <p:nvPr/>
          </p:nvSpPr>
          <p:spPr bwMode="auto">
            <a:xfrm>
              <a:off x="3969" y="3294"/>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0" name="Line 17"/>
            <p:cNvSpPr>
              <a:spLocks noChangeShapeType="1"/>
            </p:cNvSpPr>
            <p:nvPr/>
          </p:nvSpPr>
          <p:spPr bwMode="auto">
            <a:xfrm>
              <a:off x="3721" y="96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Text Box 18"/>
            <p:cNvSpPr txBox="1">
              <a:spLocks noChangeArrowheads="1"/>
            </p:cNvSpPr>
            <p:nvPr/>
          </p:nvSpPr>
          <p:spPr bwMode="auto">
            <a:xfrm>
              <a:off x="3969" y="3476"/>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2" name="Line 19"/>
            <p:cNvSpPr>
              <a:spLocks noChangeShapeType="1"/>
            </p:cNvSpPr>
            <p:nvPr/>
          </p:nvSpPr>
          <p:spPr bwMode="auto">
            <a:xfrm>
              <a:off x="3721" y="115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Text Box 20"/>
            <p:cNvSpPr txBox="1">
              <a:spLocks noChangeArrowheads="1"/>
            </p:cNvSpPr>
            <p:nvPr/>
          </p:nvSpPr>
          <p:spPr bwMode="auto">
            <a:xfrm>
              <a:off x="3969" y="3113"/>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‘o’</a:t>
              </a:r>
            </a:p>
          </p:txBody>
        </p:sp>
        <p:sp>
          <p:nvSpPr>
            <p:cNvPr id="54294" name="Line 21"/>
            <p:cNvSpPr>
              <a:spLocks noChangeShapeType="1"/>
            </p:cNvSpPr>
            <p:nvPr/>
          </p:nvSpPr>
          <p:spPr bwMode="auto">
            <a:xfrm>
              <a:off x="3721" y="133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Text Box 22"/>
            <p:cNvSpPr txBox="1">
              <a:spLocks noChangeArrowheads="1"/>
            </p:cNvSpPr>
            <p:nvPr/>
          </p:nvSpPr>
          <p:spPr bwMode="auto">
            <a:xfrm>
              <a:off x="3969" y="2931"/>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‘k’</a:t>
              </a:r>
            </a:p>
          </p:txBody>
        </p:sp>
        <p:sp>
          <p:nvSpPr>
            <p:cNvPr id="54296" name="Line 23"/>
            <p:cNvSpPr>
              <a:spLocks noChangeShapeType="1"/>
            </p:cNvSpPr>
            <p:nvPr/>
          </p:nvSpPr>
          <p:spPr bwMode="auto">
            <a:xfrm>
              <a:off x="3721" y="1512"/>
              <a:ext cx="9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Text Box 24"/>
            <p:cNvSpPr txBox="1">
              <a:spLocks noChangeArrowheads="1"/>
            </p:cNvSpPr>
            <p:nvPr/>
          </p:nvSpPr>
          <p:spPr bwMode="auto">
            <a:xfrm>
              <a:off x="4014" y="18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298" name="Line 25"/>
            <p:cNvSpPr>
              <a:spLocks noChangeShapeType="1"/>
            </p:cNvSpPr>
            <p:nvPr/>
          </p:nvSpPr>
          <p:spPr bwMode="auto">
            <a:xfrm>
              <a:off x="3721" y="169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3969" y="259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‘K’</a:t>
              </a:r>
            </a:p>
          </p:txBody>
        </p:sp>
        <p:sp>
          <p:nvSpPr>
            <p:cNvPr id="54300" name="Line 27"/>
            <p:cNvSpPr>
              <a:spLocks noChangeShapeType="1"/>
            </p:cNvSpPr>
            <p:nvPr/>
          </p:nvSpPr>
          <p:spPr bwMode="auto">
            <a:xfrm>
              <a:off x="3721" y="187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969" y="2408"/>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‘O’</a:t>
              </a:r>
            </a:p>
          </p:txBody>
        </p:sp>
        <p:sp>
          <p:nvSpPr>
            <p:cNvPr id="54302" name="Line 29"/>
            <p:cNvSpPr>
              <a:spLocks noChangeShapeType="1"/>
            </p:cNvSpPr>
            <p:nvPr/>
          </p:nvSpPr>
          <p:spPr bwMode="auto">
            <a:xfrm>
              <a:off x="3721" y="205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0"/>
            <p:cNvSpPr txBox="1">
              <a:spLocks noChangeArrowheads="1"/>
            </p:cNvSpPr>
            <p:nvPr/>
          </p:nvSpPr>
          <p:spPr bwMode="auto">
            <a:xfrm>
              <a:off x="3930" y="222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41H</a:t>
              </a:r>
            </a:p>
          </p:txBody>
        </p:sp>
        <p:sp>
          <p:nvSpPr>
            <p:cNvPr id="54304" name="Line 31"/>
            <p:cNvSpPr>
              <a:spLocks noChangeShapeType="1"/>
            </p:cNvSpPr>
            <p:nvPr/>
          </p:nvSpPr>
          <p:spPr bwMode="auto">
            <a:xfrm>
              <a:off x="3721" y="223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Text Box 32"/>
            <p:cNvSpPr txBox="1">
              <a:spLocks noChangeArrowheads="1"/>
            </p:cNvSpPr>
            <p:nvPr/>
          </p:nvSpPr>
          <p:spPr bwMode="auto">
            <a:xfrm>
              <a:off x="3923" y="204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00H</a:t>
              </a:r>
            </a:p>
          </p:txBody>
        </p:sp>
        <p:sp>
          <p:nvSpPr>
            <p:cNvPr id="54306" name="Line 33"/>
            <p:cNvSpPr>
              <a:spLocks noChangeShapeType="1"/>
            </p:cNvSpPr>
            <p:nvPr/>
          </p:nvSpPr>
          <p:spPr bwMode="auto">
            <a:xfrm>
              <a:off x="3721" y="242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721" y="260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721" y="2783"/>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3721" y="2964"/>
              <a:ext cx="9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Text Box 37"/>
            <p:cNvSpPr txBox="1">
              <a:spLocks noChangeArrowheads="1"/>
            </p:cNvSpPr>
            <p:nvPr/>
          </p:nvSpPr>
          <p:spPr bwMode="auto">
            <a:xfrm>
              <a:off x="4014" y="275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a:t>
              </a:r>
            </a:p>
          </p:txBody>
        </p:sp>
        <p:sp>
          <p:nvSpPr>
            <p:cNvPr id="54311" name="Text Box 38"/>
            <p:cNvSpPr txBox="1">
              <a:spLocks noChangeArrowheads="1"/>
            </p:cNvSpPr>
            <p:nvPr/>
          </p:nvSpPr>
          <p:spPr bwMode="auto">
            <a:xfrm>
              <a:off x="4014" y="4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12" name="Text Box 39"/>
            <p:cNvSpPr txBox="1">
              <a:spLocks noChangeArrowheads="1"/>
            </p:cNvSpPr>
            <p:nvPr/>
          </p:nvSpPr>
          <p:spPr bwMode="auto">
            <a:xfrm>
              <a:off x="3937" y="150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34H</a:t>
              </a:r>
            </a:p>
          </p:txBody>
        </p:sp>
        <p:sp>
          <p:nvSpPr>
            <p:cNvPr id="54313" name="Text Box 40"/>
            <p:cNvSpPr txBox="1">
              <a:spLocks noChangeArrowheads="1"/>
            </p:cNvSpPr>
            <p:nvPr/>
          </p:nvSpPr>
          <p:spPr bwMode="auto">
            <a:xfrm>
              <a:off x="3923" y="1299"/>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12H</a:t>
              </a:r>
            </a:p>
          </p:txBody>
        </p:sp>
        <p:sp>
          <p:nvSpPr>
            <p:cNvPr id="54314" name="Line 41"/>
            <p:cNvSpPr>
              <a:spLocks noChangeShapeType="1"/>
            </p:cNvSpPr>
            <p:nvPr/>
          </p:nvSpPr>
          <p:spPr bwMode="auto">
            <a:xfrm>
              <a:off x="3721" y="314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42"/>
            <p:cNvSpPr>
              <a:spLocks noChangeShapeType="1"/>
            </p:cNvSpPr>
            <p:nvPr/>
          </p:nvSpPr>
          <p:spPr bwMode="auto">
            <a:xfrm>
              <a:off x="3708" y="333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43"/>
            <p:cNvSpPr>
              <a:spLocks noChangeShapeType="1"/>
            </p:cNvSpPr>
            <p:nvPr/>
          </p:nvSpPr>
          <p:spPr bwMode="auto">
            <a:xfrm>
              <a:off x="3708" y="3521"/>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Text Box 44"/>
            <p:cNvSpPr txBox="1">
              <a:spLocks noChangeArrowheads="1"/>
            </p:cNvSpPr>
            <p:nvPr/>
          </p:nvSpPr>
          <p:spPr bwMode="auto">
            <a:xfrm>
              <a:off x="3922" y="1117"/>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18" name="Text Box 45"/>
            <p:cNvSpPr txBox="1">
              <a:spLocks noChangeArrowheads="1"/>
            </p:cNvSpPr>
            <p:nvPr/>
          </p:nvSpPr>
          <p:spPr bwMode="auto">
            <a:xfrm>
              <a:off x="3923" y="93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19" name="Text Box 46"/>
            <p:cNvSpPr txBox="1">
              <a:spLocks noChangeArrowheads="1"/>
            </p:cNvSpPr>
            <p:nvPr/>
          </p:nvSpPr>
          <p:spPr bwMode="auto">
            <a:xfrm>
              <a:off x="3923" y="75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20" name="Line 47"/>
            <p:cNvSpPr>
              <a:spLocks noChangeShapeType="1"/>
            </p:cNvSpPr>
            <p:nvPr/>
          </p:nvSpPr>
          <p:spPr bwMode="auto">
            <a:xfrm>
              <a:off x="3708" y="3702"/>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Text Box 48"/>
            <p:cNvSpPr txBox="1">
              <a:spLocks noChangeArrowheads="1"/>
            </p:cNvSpPr>
            <p:nvPr/>
          </p:nvSpPr>
          <p:spPr bwMode="auto">
            <a:xfrm>
              <a:off x="3923" y="59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22" name="Line 49"/>
            <p:cNvSpPr>
              <a:spLocks noChangeShapeType="1"/>
            </p:cNvSpPr>
            <p:nvPr/>
          </p:nvSpPr>
          <p:spPr bwMode="auto">
            <a:xfrm>
              <a:off x="3708" y="4110"/>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Text Box 50"/>
            <p:cNvSpPr txBox="1">
              <a:spLocks noChangeArrowheads="1"/>
            </p:cNvSpPr>
            <p:nvPr/>
          </p:nvSpPr>
          <p:spPr bwMode="auto">
            <a:xfrm>
              <a:off x="4014" y="166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24" name="Text Box 51"/>
            <p:cNvSpPr txBox="1">
              <a:spLocks noChangeArrowheads="1"/>
            </p:cNvSpPr>
            <p:nvPr/>
          </p:nvSpPr>
          <p:spPr bwMode="auto">
            <a:xfrm>
              <a:off x="4614" y="3860"/>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FIRST</a:t>
              </a:r>
            </a:p>
          </p:txBody>
        </p:sp>
        <p:sp>
          <p:nvSpPr>
            <p:cNvPr id="54325" name="Text Box 52"/>
            <p:cNvSpPr txBox="1">
              <a:spLocks noChangeArrowheads="1"/>
            </p:cNvSpPr>
            <p:nvPr/>
          </p:nvSpPr>
          <p:spPr bwMode="auto">
            <a:xfrm>
              <a:off x="4604" y="2568"/>
              <a:ext cx="8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SECOND</a:t>
              </a:r>
            </a:p>
          </p:txBody>
        </p:sp>
        <p:sp>
          <p:nvSpPr>
            <p:cNvPr id="54326" name="Text Box 53"/>
            <p:cNvSpPr txBox="1">
              <a:spLocks noChangeArrowheads="1"/>
            </p:cNvSpPr>
            <p:nvPr/>
          </p:nvSpPr>
          <p:spPr bwMode="auto">
            <a:xfrm>
              <a:off x="4604" y="1117"/>
              <a:ext cx="6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solidFill>
                    <a:srgbClr val="009900"/>
                  </a:solidFill>
                </a:rPr>
                <a:t>THIRD</a:t>
              </a:r>
            </a:p>
          </p:txBody>
        </p:sp>
        <p:sp>
          <p:nvSpPr>
            <p:cNvPr id="54327" name="Text Box 54"/>
            <p:cNvSpPr txBox="1">
              <a:spLocks noChangeArrowheads="1"/>
            </p:cNvSpPr>
            <p:nvPr/>
          </p:nvSpPr>
          <p:spPr bwMode="auto">
            <a:xfrm>
              <a:off x="4558" y="391"/>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FOURTH</a:t>
              </a:r>
            </a:p>
          </p:txBody>
        </p:sp>
        <p:sp>
          <p:nvSpPr>
            <p:cNvPr id="54328" name="Line 55"/>
            <p:cNvSpPr>
              <a:spLocks noChangeShapeType="1"/>
            </p:cNvSpPr>
            <p:nvPr/>
          </p:nvSpPr>
          <p:spPr bwMode="auto">
            <a:xfrm>
              <a:off x="3708" y="3884"/>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56"/>
            <p:cNvSpPr>
              <a:spLocks noChangeShapeType="1"/>
            </p:cNvSpPr>
            <p:nvPr/>
          </p:nvSpPr>
          <p:spPr bwMode="auto">
            <a:xfrm>
              <a:off x="4150" y="255"/>
              <a:ext cx="0" cy="204"/>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01" name="Text Box 57"/>
          <p:cNvSpPr txBox="1">
            <a:spLocks noChangeArrowheads="1"/>
          </p:cNvSpPr>
          <p:nvPr/>
        </p:nvSpPr>
        <p:spPr bwMode="auto">
          <a:xfrm>
            <a:off x="323849" y="5300663"/>
            <a:ext cx="4176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800100" indent="-34290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dirty="0">
                <a:solidFill>
                  <a:srgbClr val="9900CC"/>
                </a:solidFill>
              </a:rPr>
              <a:t>注意：</a:t>
            </a:r>
          </a:p>
          <a:p>
            <a:pPr lvl="1" eaLnBrk="1" hangingPunct="1">
              <a:lnSpc>
                <a:spcPct val="100000"/>
              </a:lnSpc>
              <a:spcBef>
                <a:spcPct val="0"/>
              </a:spcBef>
              <a:buFontTx/>
              <a:buChar char="•"/>
            </a:pPr>
            <a:r>
              <a:rPr lang="zh-CN" altLang="en-US" sz="2400" dirty="0">
                <a:solidFill>
                  <a:srgbClr val="FF0000"/>
                </a:solidFill>
              </a:rPr>
              <a:t>变量的存储形式！</a:t>
            </a:r>
          </a:p>
          <a:p>
            <a:pPr lvl="1" eaLnBrk="1" hangingPunct="1">
              <a:lnSpc>
                <a:spcPct val="100000"/>
              </a:lnSpc>
              <a:spcBef>
                <a:spcPct val="0"/>
              </a:spcBef>
              <a:buFontTx/>
              <a:buChar char="•"/>
            </a:pPr>
            <a:r>
              <a:rPr lang="en-US" altLang="zh-CN" sz="2400" dirty="0">
                <a:solidFill>
                  <a:srgbClr val="FF0000"/>
                </a:solidFill>
              </a:rPr>
              <a:t>DUP</a:t>
            </a:r>
            <a:r>
              <a:rPr lang="zh-CN" altLang="en-US" sz="2400" dirty="0">
                <a:solidFill>
                  <a:srgbClr val="FF0000"/>
                </a:solidFill>
              </a:rPr>
              <a:t>的用法！</a:t>
            </a:r>
          </a:p>
        </p:txBody>
      </p:sp>
      <p:sp>
        <p:nvSpPr>
          <p:cNvPr id="236602" name="Text Box 58"/>
          <p:cNvSpPr txBox="1">
            <a:spLocks noChangeArrowheads="1"/>
          </p:cNvSpPr>
          <p:nvPr/>
        </p:nvSpPr>
        <p:spPr bwMode="auto">
          <a:xfrm>
            <a:off x="4572000" y="61658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1800" dirty="0"/>
              <a:t>DS:0000H</a:t>
            </a:r>
          </a:p>
        </p:txBody>
      </p:sp>
    </p:spTree>
    <p:extLst>
      <p:ext uri="{BB962C8B-B14F-4D97-AF65-F5344CB8AC3E}">
        <p14:creationId xmlns:p14="http://schemas.microsoft.com/office/powerpoint/2010/main" val="27895889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601"/>
                                        </p:tgtEl>
                                        <p:attrNameLst>
                                          <p:attrName>style.visibility</p:attrName>
                                        </p:attrNameLst>
                                      </p:cBhvr>
                                      <p:to>
                                        <p:strVal val="visible"/>
                                      </p:to>
                                    </p:set>
                                    <p:animEffect transition="in" filter="slide(fromBottom)">
                                      <p:cBhvr>
                                        <p:cTn id="7" dur="500"/>
                                        <p:tgtEl>
                                          <p:spTgt spid="236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6602"/>
                                        </p:tgtEl>
                                        <p:attrNameLst>
                                          <p:attrName>style.visibility</p:attrName>
                                        </p:attrNameLst>
                                      </p:cBhvr>
                                      <p:to>
                                        <p:strVal val="visible"/>
                                      </p:to>
                                    </p:set>
                                    <p:animEffect transition="in" filter="slide(fromRight)">
                                      <p:cBhvr>
                                        <p:cTn id="12" dur="500"/>
                                        <p:tgtEl>
                                          <p:spTgt spid="236602"/>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1" grpId="0"/>
      <p:bldP spid="2366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t>在存储段中存储数据</a:t>
            </a:r>
            <a:endParaRPr lang="zh-CN" altLang="en-US" dirty="0" smtClean="0"/>
          </a:p>
        </p:txBody>
      </p:sp>
      <p:sp>
        <p:nvSpPr>
          <p:cNvPr id="55299" name="Rectangle 3"/>
          <p:cNvSpPr>
            <a:spLocks noGrp="1" noChangeArrowheads="1"/>
          </p:cNvSpPr>
          <p:nvPr>
            <p:ph type="body" idx="1"/>
          </p:nvPr>
        </p:nvSpPr>
        <p:spPr>
          <a:xfrm>
            <a:off x="250825" y="1052513"/>
            <a:ext cx="8642350" cy="504825"/>
          </a:xfrm>
        </p:spPr>
        <p:txBody>
          <a:bodyPr/>
          <a:lstStyle/>
          <a:p>
            <a:pPr eaLnBrk="1" hangingPunct="1">
              <a:lnSpc>
                <a:spcPct val="90000"/>
              </a:lnSpc>
            </a:pPr>
            <a:r>
              <a:rPr lang="zh-CN" altLang="en-US" smtClean="0">
                <a:solidFill>
                  <a:srgbClr val="CC0000"/>
                </a:solidFill>
              </a:rPr>
              <a:t>变量名：</a:t>
            </a:r>
            <a:r>
              <a:rPr lang="zh-CN" altLang="en-US" smtClean="0"/>
              <a:t>指针！</a:t>
            </a:r>
            <a:endParaRPr lang="zh-CN" altLang="en-US" smtClean="0">
              <a:solidFill>
                <a:srgbClr val="A50021"/>
              </a:solidFill>
            </a:endParaRPr>
          </a:p>
        </p:txBody>
      </p:sp>
      <p:sp>
        <p:nvSpPr>
          <p:cNvPr id="237575" name="Rectangle 7"/>
          <p:cNvSpPr>
            <a:spLocks noChangeArrowheads="1"/>
          </p:cNvSpPr>
          <p:nvPr/>
        </p:nvSpPr>
        <p:spPr bwMode="auto">
          <a:xfrm>
            <a:off x="250825" y="4221163"/>
            <a:ext cx="8353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nSpc>
                <a:spcPct val="100000"/>
              </a:lnSpc>
              <a:buFontTx/>
              <a:buChar char="•"/>
            </a:pPr>
            <a:r>
              <a:rPr lang="zh-CN" altLang="en-US" sz="2400" b="1" dirty="0">
                <a:solidFill>
                  <a:srgbClr val="CC0000"/>
                </a:solidFill>
              </a:rPr>
              <a:t>字符串定义</a:t>
            </a:r>
          </a:p>
          <a:p>
            <a:pPr marL="636588" lvl="1" indent="344488">
              <a:lnSpc>
                <a:spcPct val="100000"/>
              </a:lnSpc>
              <a:buFontTx/>
              <a:buChar char="–"/>
            </a:pPr>
            <a:r>
              <a:rPr lang="en-US" altLang="zh-CN" sz="2400" b="1" dirty="0"/>
              <a:t>NOTES  DB  ‘The result is:’,’$’</a:t>
            </a:r>
          </a:p>
          <a:p>
            <a:pPr marL="636588" lvl="1" indent="344488">
              <a:lnSpc>
                <a:spcPct val="100000"/>
              </a:lnSpc>
              <a:buFontTx/>
              <a:buChar char="–"/>
            </a:pPr>
            <a:r>
              <a:rPr lang="zh-CN" altLang="en-US" sz="2400" b="1" dirty="0"/>
              <a:t>除了</a:t>
            </a:r>
            <a:r>
              <a:rPr lang="en-US" altLang="zh-CN" sz="2400" b="1" dirty="0"/>
              <a:t>DB</a:t>
            </a:r>
            <a:r>
              <a:rPr lang="zh-CN" altLang="en-US" sz="2400" b="1" dirty="0"/>
              <a:t>定义的字符串常量外，单引号中</a:t>
            </a:r>
            <a:r>
              <a:rPr lang="en-US" altLang="zh-CN" sz="2400" b="1" dirty="0"/>
              <a:t>ASCII</a:t>
            </a:r>
            <a:r>
              <a:rPr lang="zh-CN" altLang="en-US" sz="2400" b="1" dirty="0"/>
              <a:t>字符的个数不得超过两个。</a:t>
            </a:r>
          </a:p>
          <a:p>
            <a:pPr marL="636588" lvl="1" indent="344488">
              <a:lnSpc>
                <a:spcPct val="100000"/>
              </a:lnSpc>
              <a:buFontTx/>
              <a:buChar char="–"/>
            </a:pPr>
            <a:r>
              <a:rPr lang="zh-CN" altLang="en-US" sz="2400" b="1" dirty="0">
                <a:solidFill>
                  <a:srgbClr val="A50021"/>
                </a:solidFill>
              </a:rPr>
              <a:t>思考：</a:t>
            </a:r>
            <a:r>
              <a:rPr lang="en-US" altLang="zh-CN" sz="2400" b="1" dirty="0"/>
              <a:t>DW ‘ABCD’ </a:t>
            </a:r>
            <a:r>
              <a:rPr lang="zh-CN" altLang="en-US" sz="2400" b="1" dirty="0">
                <a:solidFill>
                  <a:srgbClr val="A50021"/>
                </a:solidFill>
              </a:rPr>
              <a:t>和 </a:t>
            </a:r>
            <a:r>
              <a:rPr lang="en-US" altLang="zh-CN" sz="2400" b="1" dirty="0"/>
              <a:t>DW 0ABCDH </a:t>
            </a:r>
            <a:r>
              <a:rPr lang="zh-CN" altLang="en-US" sz="2400" b="1" dirty="0">
                <a:solidFill>
                  <a:srgbClr val="A50021"/>
                </a:solidFill>
              </a:rPr>
              <a:t>非法、合法？</a:t>
            </a:r>
          </a:p>
        </p:txBody>
      </p:sp>
      <p:sp>
        <p:nvSpPr>
          <p:cNvPr id="237573" name="Rectangle 5"/>
          <p:cNvSpPr>
            <a:spLocks noChangeArrowheads="1"/>
          </p:cNvSpPr>
          <p:nvPr/>
        </p:nvSpPr>
        <p:spPr bwMode="auto">
          <a:xfrm>
            <a:off x="827088" y="1724025"/>
            <a:ext cx="3529012" cy="1938992"/>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63538" indent="-363538">
              <a:lnSpc>
                <a:spcPct val="100000"/>
              </a:lnSpc>
            </a:pPr>
            <a:r>
              <a:rPr lang="en-US" altLang="zh-CN" sz="2400" b="1"/>
              <a:t>DATA  SEGMENT</a:t>
            </a:r>
          </a:p>
          <a:p>
            <a:pPr marL="363538" indent="-363538">
              <a:lnSpc>
                <a:spcPct val="100000"/>
              </a:lnSpc>
            </a:pPr>
            <a:r>
              <a:rPr lang="en-US" altLang="zh-CN" sz="2400" b="1"/>
              <a:t> 	AREA1	DW  ?</a:t>
            </a:r>
          </a:p>
          <a:p>
            <a:pPr marL="363538" indent="-363538">
              <a:lnSpc>
                <a:spcPct val="100000"/>
              </a:lnSpc>
            </a:pPr>
            <a:r>
              <a:rPr lang="en-US" altLang="zh-CN" sz="2400" b="1"/>
              <a:t>    AREA2	DW  '$'</a:t>
            </a:r>
          </a:p>
          <a:p>
            <a:pPr marL="363538" indent="-363538">
              <a:lnSpc>
                <a:spcPct val="100000"/>
              </a:lnSpc>
            </a:pPr>
            <a:r>
              <a:rPr lang="en-US" altLang="zh-CN" sz="2400" b="1"/>
              <a:t>    AREA3	DW  10</a:t>
            </a:r>
          </a:p>
          <a:p>
            <a:pPr marL="363538" indent="-363538">
              <a:lnSpc>
                <a:spcPct val="100000"/>
              </a:lnSpc>
            </a:pPr>
            <a:r>
              <a:rPr lang="en-US" altLang="zh-CN" sz="2400" b="1"/>
              <a:t>DATA  ENDS</a:t>
            </a:r>
          </a:p>
        </p:txBody>
      </p:sp>
      <p:sp>
        <p:nvSpPr>
          <p:cNvPr id="237577" name="Rectangle 9"/>
          <p:cNvSpPr>
            <a:spLocks noChangeArrowheads="1"/>
          </p:cNvSpPr>
          <p:nvPr/>
        </p:nvSpPr>
        <p:spPr bwMode="auto">
          <a:xfrm>
            <a:off x="4643438" y="2590800"/>
            <a:ext cx="3529012" cy="1200329"/>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0000"/>
              </a:lnSpc>
            </a:pPr>
            <a:r>
              <a:rPr lang="en-US" altLang="zh-CN" sz="2400" b="1"/>
              <a:t>    MOV AX, AREA3</a:t>
            </a:r>
          </a:p>
          <a:p>
            <a:pPr>
              <a:lnSpc>
                <a:spcPct val="100000"/>
              </a:lnSpc>
            </a:pPr>
            <a:r>
              <a:rPr lang="zh-CN" altLang="en-US" sz="2400" b="1">
                <a:solidFill>
                  <a:srgbClr val="0000CC"/>
                </a:solidFill>
              </a:rPr>
              <a:t>等价于</a:t>
            </a:r>
          </a:p>
          <a:p>
            <a:pPr>
              <a:lnSpc>
                <a:spcPct val="100000"/>
              </a:lnSpc>
            </a:pPr>
            <a:r>
              <a:rPr lang="zh-CN" altLang="en-US" sz="2400" b="1"/>
              <a:t>    </a:t>
            </a:r>
            <a:r>
              <a:rPr lang="en-US" altLang="zh-CN" sz="2400" b="1"/>
              <a:t>MOV AX, [0004]</a:t>
            </a:r>
          </a:p>
        </p:txBody>
      </p:sp>
    </p:spTree>
    <p:extLst>
      <p:ext uri="{BB962C8B-B14F-4D97-AF65-F5344CB8AC3E}">
        <p14:creationId xmlns:p14="http://schemas.microsoft.com/office/powerpoint/2010/main" val="31826006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slide(fromBottom)">
                                      <p:cBhvr>
                                        <p:cTn id="7" dur="500"/>
                                        <p:tgtEl>
                                          <p:spTgt spid="23757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slide(fromBottom)">
                                      <p:cBhvr>
                                        <p:cTn id="10" dur="500"/>
                                        <p:tgtEl>
                                          <p:spTgt spid="237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Effect transition="in" filter="slide(fromBottom)">
                                      <p:cBhvr>
                                        <p:cTn id="15"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3" grpId="0" animBg="1"/>
      <p:bldP spid="2375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ALIGN</a:t>
            </a:r>
            <a:r>
              <a:rPr lang="zh-CN" altLang="en-US" dirty="0" smtClean="0"/>
              <a:t>伪指令</a:t>
            </a:r>
            <a:endParaRPr lang="en-US" dirty="0"/>
          </a:p>
        </p:txBody>
      </p:sp>
      <p:sp>
        <p:nvSpPr>
          <p:cNvPr id="3" name="内容占位符 2"/>
          <p:cNvSpPr>
            <a:spLocks noGrp="1"/>
          </p:cNvSpPr>
          <p:nvPr>
            <p:ph idx="1"/>
          </p:nvPr>
        </p:nvSpPr>
        <p:spPr/>
        <p:txBody>
          <a:bodyPr/>
          <a:lstStyle/>
          <a:p>
            <a:r>
              <a:rPr lang="en-US" dirty="0" smtClean="0"/>
              <a:t>ALIGN</a:t>
            </a:r>
            <a:r>
              <a:rPr lang="zh-CN" altLang="en-US" dirty="0" smtClean="0"/>
              <a:t>伪指令的格式：</a:t>
            </a:r>
            <a:endParaRPr lang="en-US" altLang="zh-CN" dirty="0" smtClean="0"/>
          </a:p>
          <a:p>
            <a:pPr marL="0" indent="0">
              <a:buNone/>
            </a:pPr>
            <a:r>
              <a:rPr lang="en-US" dirty="0" smtClean="0">
                <a:solidFill>
                  <a:srgbClr val="C00000"/>
                </a:solidFill>
              </a:rPr>
              <a:t>               ALIGN n</a:t>
            </a:r>
          </a:p>
          <a:p>
            <a:pPr lvl="1"/>
            <a:r>
              <a:rPr lang="zh-CN" altLang="en-US" dirty="0" smtClean="0"/>
              <a:t>其功能是控制下一个数据或指令的开始位置。</a:t>
            </a:r>
            <a:endParaRPr lang="en-US" altLang="zh-CN" dirty="0" smtClean="0"/>
          </a:p>
          <a:p>
            <a:r>
              <a:rPr lang="zh-CN" altLang="en-US" dirty="0" smtClean="0">
                <a:solidFill>
                  <a:srgbClr val="CC00CC"/>
                </a:solidFill>
              </a:rPr>
              <a:t>例，</a:t>
            </a:r>
            <a:endParaRPr lang="en-US" altLang="zh-CN" dirty="0" smtClean="0">
              <a:solidFill>
                <a:srgbClr val="CC00CC"/>
              </a:solidFill>
            </a:endParaRPr>
          </a:p>
          <a:p>
            <a:pPr lvl="1"/>
            <a:r>
              <a:rPr lang="en-US" altLang="zh-CN" dirty="0" smtClean="0"/>
              <a:t>ALIGN 2</a:t>
            </a:r>
            <a:r>
              <a:rPr lang="zh-CN" altLang="en-US" dirty="0" smtClean="0"/>
              <a:t>：按字的边界存储。</a:t>
            </a:r>
            <a:endParaRPr lang="en-US" altLang="zh-CN" dirty="0" smtClean="0"/>
          </a:p>
          <a:p>
            <a:pPr lvl="1"/>
            <a:r>
              <a:rPr lang="en-US" dirty="0" smtClean="0"/>
              <a:t>ALIGN 4</a:t>
            </a:r>
            <a:r>
              <a:rPr lang="zh-CN" altLang="en-US" dirty="0" smtClean="0"/>
              <a:t>：按双字的边界存储。</a:t>
            </a:r>
            <a:endParaRPr lang="en-US" altLang="zh-CN" dirty="0" smtClean="0"/>
          </a:p>
          <a:p>
            <a:pPr lvl="1"/>
            <a:r>
              <a:rPr lang="en-US" dirty="0" smtClean="0"/>
              <a:t>ALIGN 16</a:t>
            </a:r>
            <a:r>
              <a:rPr lang="zh-CN" altLang="en-US" dirty="0" smtClean="0"/>
              <a:t>：从可以被</a:t>
            </a:r>
            <a:r>
              <a:rPr lang="en-US" altLang="zh-CN" dirty="0" smtClean="0"/>
              <a:t>16</a:t>
            </a:r>
            <a:r>
              <a:rPr lang="zh-CN" altLang="en-US" dirty="0" smtClean="0"/>
              <a:t>整除的地址开始分配存储空间。</a:t>
            </a:r>
            <a:endParaRPr lang="en-US" altLang="zh-CN" dirty="0" smtClean="0"/>
          </a:p>
          <a:p>
            <a:endParaRPr lang="en-US" dirty="0"/>
          </a:p>
          <a:p>
            <a:r>
              <a:rPr lang="en-US" altLang="zh-CN" dirty="0"/>
              <a:t>ALIGN</a:t>
            </a:r>
            <a:r>
              <a:rPr lang="zh-CN" altLang="en-US" dirty="0"/>
              <a:t>伪指令不能用于存储器模型，因为模型</a:t>
            </a:r>
            <a:r>
              <a:rPr lang="zh-CN" altLang="en-US" dirty="0" smtClean="0"/>
              <a:t>的大小确定</a:t>
            </a:r>
            <a:r>
              <a:rPr lang="zh-CN" altLang="en-US" dirty="0"/>
              <a:t>了数据的对齐方式。</a:t>
            </a:r>
            <a:endParaRPr lang="en-US" dirty="0"/>
          </a:p>
        </p:txBody>
      </p:sp>
    </p:spTree>
    <p:extLst>
      <p:ext uri="{BB962C8B-B14F-4D97-AF65-F5344CB8AC3E}">
        <p14:creationId xmlns:p14="http://schemas.microsoft.com/office/powerpoint/2010/main" val="9464052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符号定义伪指令</a:t>
            </a:r>
          </a:p>
        </p:txBody>
      </p:sp>
      <p:sp>
        <p:nvSpPr>
          <p:cNvPr id="233475" name="Rectangle 3"/>
          <p:cNvSpPr>
            <a:spLocks noGrp="1" noChangeArrowheads="1"/>
          </p:cNvSpPr>
          <p:nvPr>
            <p:ph type="body" idx="1"/>
          </p:nvPr>
        </p:nvSpPr>
        <p:spPr>
          <a:xfrm>
            <a:off x="250825" y="1125538"/>
            <a:ext cx="8569325" cy="5399087"/>
          </a:xfrm>
        </p:spPr>
        <p:txBody>
          <a:bodyPr/>
          <a:lstStyle/>
          <a:p>
            <a:pPr marL="609600" indent="-609600" algn="just" eaLnBrk="1" hangingPunct="1">
              <a:buFontTx/>
              <a:buAutoNum type="arabicPeriod"/>
            </a:pPr>
            <a:r>
              <a:rPr lang="zh-CN" altLang="en-US" sz="2400" smtClean="0">
                <a:solidFill>
                  <a:srgbClr val="CC0000"/>
                </a:solidFill>
              </a:rPr>
              <a:t>等值伪指令</a:t>
            </a:r>
            <a:r>
              <a:rPr lang="en-US" altLang="zh-CN" sz="2400" smtClean="0">
                <a:solidFill>
                  <a:srgbClr val="CC0000"/>
                </a:solidFill>
              </a:rPr>
              <a:t>EQU</a:t>
            </a:r>
          </a:p>
          <a:p>
            <a:pPr marL="990600" lvl="1" indent="-533400" algn="just" eaLnBrk="1" hangingPunct="1"/>
            <a:r>
              <a:rPr lang="zh-CN" altLang="en-US" sz="2400" smtClean="0">
                <a:solidFill>
                  <a:srgbClr val="9900CC"/>
                </a:solidFill>
              </a:rPr>
              <a:t>格式：</a:t>
            </a:r>
            <a:r>
              <a:rPr lang="en-US" altLang="zh-CN" sz="2400" smtClean="0"/>
              <a:t>&lt;</a:t>
            </a:r>
            <a:r>
              <a:rPr lang="zh-CN" altLang="en-US" sz="2400" smtClean="0"/>
              <a:t>符号名</a:t>
            </a:r>
            <a:r>
              <a:rPr lang="en-US" altLang="zh-CN" sz="2400" smtClean="0"/>
              <a:t>&gt; EQU &lt;</a:t>
            </a:r>
            <a:r>
              <a:rPr lang="zh-CN" altLang="en-US" sz="2400" smtClean="0"/>
              <a:t>表达式</a:t>
            </a:r>
            <a:r>
              <a:rPr lang="en-US" altLang="zh-CN" sz="2400" smtClean="0"/>
              <a:t>&gt;</a:t>
            </a:r>
          </a:p>
          <a:p>
            <a:pPr marL="990600" lvl="1" indent="-533400" algn="just" eaLnBrk="1" hangingPunct="1"/>
            <a:r>
              <a:rPr lang="zh-CN" altLang="en-US" sz="2400" smtClean="0">
                <a:solidFill>
                  <a:srgbClr val="9900CC"/>
                </a:solidFill>
              </a:rPr>
              <a:t>功能：</a:t>
            </a:r>
            <a:r>
              <a:rPr lang="zh-CN" altLang="en-US" sz="2400" smtClean="0"/>
              <a:t>给符号名定义一个值，赋予一个符号名、表达式或助记符。</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CONSTANT	EQU  256 </a:t>
            </a:r>
          </a:p>
          <a:p>
            <a:pPr marL="609600" indent="-609600" algn="just" eaLnBrk="1" hangingPunct="1"/>
            <a:endParaRPr lang="en-US" altLang="zh-CN" sz="2400" smtClean="0"/>
          </a:p>
          <a:p>
            <a:pPr marL="609600" indent="-609600" algn="just" eaLnBrk="1" hangingPunct="1"/>
            <a:r>
              <a:rPr lang="zh-CN" altLang="en-US" sz="2400" smtClean="0"/>
              <a:t>利用</a:t>
            </a:r>
            <a:r>
              <a:rPr lang="en-US" altLang="zh-CN" sz="2400" smtClean="0"/>
              <a:t>EQU</a:t>
            </a:r>
            <a:r>
              <a:rPr lang="zh-CN" altLang="en-US" sz="2400" smtClean="0"/>
              <a:t>命令可以为较复杂的表达式及源程序中的任何符号（如指令助记符、寄存器名、变量名、标号、段名、宏定义名等）定义一个替换名。</a:t>
            </a:r>
          </a:p>
          <a:p>
            <a:pPr marL="990600" lvl="1" indent="-533400" algn="just" eaLnBrk="1" hangingPunct="1"/>
            <a:r>
              <a:rPr lang="zh-CN" altLang="en-US" sz="2400" smtClean="0"/>
              <a:t>在程序中，使用新替换名的作用与使用原来的表达式或符号名的作用完全等价。</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ABC	  EQU   [BX]</a:t>
            </a:r>
          </a:p>
          <a:p>
            <a:pPr marL="609600" indent="-609600" eaLnBrk="1" hangingPunct="1">
              <a:buFontTx/>
              <a:buNone/>
            </a:pPr>
            <a:r>
              <a:rPr lang="en-US" altLang="zh-CN" sz="2400" smtClean="0"/>
              <a:t>        		MOV	  BX, 	   ABC</a:t>
            </a:r>
          </a:p>
        </p:txBody>
      </p:sp>
    </p:spTree>
    <p:extLst>
      <p:ext uri="{BB962C8B-B14F-4D97-AF65-F5344CB8AC3E}">
        <p14:creationId xmlns:p14="http://schemas.microsoft.com/office/powerpoint/2010/main" val="2236221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3475">
                                            <p:txEl>
                                              <p:pRg st="5" end="5"/>
                                            </p:txEl>
                                          </p:spTgt>
                                        </p:tgtEl>
                                        <p:attrNameLst>
                                          <p:attrName>style.visibility</p:attrName>
                                        </p:attrNameLst>
                                      </p:cBhvr>
                                      <p:to>
                                        <p:strVal val="visible"/>
                                      </p:to>
                                    </p:set>
                                    <p:animEffect transition="in" filter="slide(fromBottom)">
                                      <p:cBhvr>
                                        <p:cTn id="7" dur="500"/>
                                        <p:tgtEl>
                                          <p:spTgt spid="2334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3475">
                                            <p:txEl>
                                              <p:pRg st="6" end="6"/>
                                            </p:txEl>
                                          </p:spTgt>
                                        </p:tgtEl>
                                        <p:attrNameLst>
                                          <p:attrName>style.visibility</p:attrName>
                                        </p:attrNameLst>
                                      </p:cBhvr>
                                      <p:to>
                                        <p:strVal val="visible"/>
                                      </p:to>
                                    </p:set>
                                    <p:animEffect transition="in" filter="slide(fromBottom)">
                                      <p:cBhvr>
                                        <p:cTn id="12" dur="500"/>
                                        <p:tgtEl>
                                          <p:spTgt spid="2334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3475">
                                            <p:txEl>
                                              <p:pRg st="7" end="7"/>
                                            </p:txEl>
                                          </p:spTgt>
                                        </p:tgtEl>
                                        <p:attrNameLst>
                                          <p:attrName>style.visibility</p:attrName>
                                        </p:attrNameLst>
                                      </p:cBhvr>
                                      <p:to>
                                        <p:strVal val="visible"/>
                                      </p:to>
                                    </p:set>
                                    <p:animEffect transition="in" filter="slide(fromBottom)">
                                      <p:cBhvr>
                                        <p:cTn id="17" dur="500"/>
                                        <p:tgtEl>
                                          <p:spTgt spid="233475">
                                            <p:txEl>
                                              <p:pRg st="7" end="7"/>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33475">
                                            <p:txEl>
                                              <p:pRg st="8" end="8"/>
                                            </p:txEl>
                                          </p:spTgt>
                                        </p:tgtEl>
                                        <p:attrNameLst>
                                          <p:attrName>style.visibility</p:attrName>
                                        </p:attrNameLst>
                                      </p:cBhvr>
                                      <p:to>
                                        <p:strVal val="visible"/>
                                      </p:to>
                                    </p:set>
                                    <p:animEffect transition="in" filter="slide(fromBottom)">
                                      <p:cBhvr>
                                        <p:cTn id="20" dur="500"/>
                                        <p:tgtEl>
                                          <p:spTgt spid="23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符号定义伪指令</a:t>
            </a:r>
          </a:p>
        </p:txBody>
      </p:sp>
      <p:sp>
        <p:nvSpPr>
          <p:cNvPr id="234499" name="Rectangle 3"/>
          <p:cNvSpPr>
            <a:spLocks noGrp="1" noChangeArrowheads="1"/>
          </p:cNvSpPr>
          <p:nvPr>
            <p:ph type="body" idx="1"/>
          </p:nvPr>
        </p:nvSpPr>
        <p:spPr>
          <a:xfrm>
            <a:off x="250825" y="1165225"/>
            <a:ext cx="8435975" cy="5432425"/>
          </a:xfrm>
        </p:spPr>
        <p:txBody>
          <a:bodyPr/>
          <a:lstStyle/>
          <a:p>
            <a:pPr marL="533400" indent="-533400" eaLnBrk="1" hangingPunct="1">
              <a:buFontTx/>
              <a:buAutoNum type="arabicPeriod" startAt="2"/>
            </a:pPr>
            <a:r>
              <a:rPr lang="zh-CN" altLang="en-US" smtClean="0">
                <a:solidFill>
                  <a:srgbClr val="CC0000"/>
                </a:solidFill>
              </a:rPr>
              <a:t>解除定义伪指令</a:t>
            </a:r>
            <a:r>
              <a:rPr lang="en-US" altLang="zh-CN" smtClean="0">
                <a:solidFill>
                  <a:srgbClr val="CC0000"/>
                </a:solidFill>
              </a:rPr>
              <a:t>PURGE</a:t>
            </a:r>
          </a:p>
          <a:p>
            <a:pPr marL="990600" lvl="1" indent="-533400" algn="just" eaLnBrk="1" hangingPunct="1"/>
            <a:r>
              <a:rPr lang="zh-CN" altLang="en-US" smtClean="0">
                <a:solidFill>
                  <a:srgbClr val="9900CC"/>
                </a:solidFill>
              </a:rPr>
              <a:t>格式：</a:t>
            </a:r>
            <a:r>
              <a:rPr lang="en-US" altLang="zh-CN" smtClean="0"/>
              <a:t>PURGE &lt;</a:t>
            </a:r>
            <a:r>
              <a:rPr lang="zh-CN" altLang="en-US" smtClean="0"/>
              <a:t>符号</a:t>
            </a:r>
            <a:r>
              <a:rPr lang="en-US" altLang="zh-CN" smtClean="0"/>
              <a:t>1</a:t>
            </a:r>
            <a:r>
              <a:rPr lang="zh-CN" altLang="en-US" smtClean="0"/>
              <a:t>，符号</a:t>
            </a:r>
            <a:r>
              <a:rPr lang="en-US" altLang="zh-CN" smtClean="0"/>
              <a:t>2</a:t>
            </a:r>
            <a:r>
              <a:rPr lang="zh-CN" altLang="en-US" smtClean="0"/>
              <a:t>，</a:t>
            </a:r>
            <a:r>
              <a:rPr lang="en-US" altLang="zh-CN" smtClean="0">
                <a:latin typeface="Courier New" pitchFamily="49" charset="0"/>
              </a:rPr>
              <a:t>…</a:t>
            </a:r>
            <a:r>
              <a:rPr lang="zh-CN" altLang="en-US" smtClean="0"/>
              <a:t>，符号</a:t>
            </a:r>
            <a:r>
              <a:rPr lang="en-US" altLang="zh-CN" smtClean="0"/>
              <a:t>N&gt;</a:t>
            </a:r>
          </a:p>
          <a:p>
            <a:pPr marL="990600" lvl="1" indent="-533400" algn="just" eaLnBrk="1" hangingPunct="1"/>
            <a:r>
              <a:rPr lang="zh-CN" altLang="en-US" smtClean="0">
                <a:solidFill>
                  <a:srgbClr val="9900CC"/>
                </a:solidFill>
              </a:rPr>
              <a:t>功能：</a:t>
            </a:r>
            <a:r>
              <a:rPr lang="zh-CN" altLang="en-US" smtClean="0"/>
              <a:t>解除指定符号的定义；解除符号定义后，可用</a:t>
            </a:r>
            <a:r>
              <a:rPr lang="en-US" altLang="zh-CN" smtClean="0"/>
              <a:t>EQU</a:t>
            </a:r>
            <a:r>
              <a:rPr lang="zh-CN" altLang="en-US" smtClean="0"/>
              <a:t>重新进行定义。</a:t>
            </a:r>
          </a:p>
          <a:p>
            <a:pPr marL="533400" indent="-533400" algn="just" eaLnBrk="1" hangingPunct="1"/>
            <a:endParaRPr lang="zh-CN" altLang="en-US" smtClean="0"/>
          </a:p>
          <a:p>
            <a:pPr marL="533400" indent="-533400" algn="just" eaLnBrk="1" hangingPunct="1"/>
            <a:r>
              <a:rPr lang="zh-CN" altLang="en-US" smtClean="0">
                <a:solidFill>
                  <a:srgbClr val="9900CC"/>
                </a:solidFill>
              </a:rPr>
              <a:t>例、</a:t>
            </a:r>
          </a:p>
          <a:p>
            <a:pPr marL="533400" indent="-533400" algn="just" eaLnBrk="1" hangingPunct="1">
              <a:buFontTx/>
              <a:buNone/>
            </a:pPr>
            <a:r>
              <a:rPr lang="zh-CN" altLang="en-US" sz="2400" smtClean="0"/>
              <a:t>         </a:t>
            </a:r>
            <a:r>
              <a:rPr lang="en-US" altLang="zh-CN" sz="2400" smtClean="0"/>
              <a:t>Y1	EQU	7	</a:t>
            </a:r>
            <a:r>
              <a:rPr lang="zh-CN" altLang="en-US" sz="2400" smtClean="0">
                <a:solidFill>
                  <a:srgbClr val="006600"/>
                </a:solidFill>
              </a:rPr>
              <a:t>；定义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7</a:t>
            </a:r>
          </a:p>
          <a:p>
            <a:pPr marL="533400" indent="-533400" algn="just" eaLnBrk="1" hangingPunct="1">
              <a:buFontTx/>
              <a:buNone/>
            </a:pPr>
            <a:r>
              <a:rPr lang="en-US" altLang="zh-CN" sz="2400" smtClean="0"/>
              <a:t>         PURGE	Y1	</a:t>
            </a:r>
            <a:r>
              <a:rPr lang="zh-CN" altLang="en-US" sz="2400" smtClean="0">
                <a:solidFill>
                  <a:srgbClr val="006600"/>
                </a:solidFill>
              </a:rPr>
              <a:t>；解除</a:t>
            </a:r>
            <a:r>
              <a:rPr lang="en-US" altLang="zh-CN" sz="2400" smtClean="0">
                <a:solidFill>
                  <a:srgbClr val="006600"/>
                </a:solidFill>
              </a:rPr>
              <a:t>Y1</a:t>
            </a:r>
            <a:r>
              <a:rPr lang="zh-CN" altLang="en-US" sz="2400" smtClean="0">
                <a:solidFill>
                  <a:srgbClr val="006600"/>
                </a:solidFill>
              </a:rPr>
              <a:t>的定义</a:t>
            </a:r>
          </a:p>
          <a:p>
            <a:pPr marL="533400" indent="-533400" algn="just" eaLnBrk="1" hangingPunct="1">
              <a:buFontTx/>
              <a:buNone/>
            </a:pPr>
            <a:r>
              <a:rPr lang="zh-CN" altLang="en-US" sz="2400" smtClean="0"/>
              <a:t>         </a:t>
            </a:r>
            <a:r>
              <a:rPr lang="en-US" altLang="zh-CN" sz="2400" smtClean="0"/>
              <a:t>Y1	EQU	36	</a:t>
            </a:r>
            <a:r>
              <a:rPr lang="zh-CN" altLang="en-US" sz="2400" smtClean="0">
                <a:solidFill>
                  <a:srgbClr val="006600"/>
                </a:solidFill>
              </a:rPr>
              <a:t>；重新定义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36</a:t>
            </a:r>
          </a:p>
        </p:txBody>
      </p:sp>
    </p:spTree>
    <p:extLst>
      <p:ext uri="{BB962C8B-B14F-4D97-AF65-F5344CB8AC3E}">
        <p14:creationId xmlns:p14="http://schemas.microsoft.com/office/powerpoint/2010/main" val="35489886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符号定义伪指令</a:t>
            </a:r>
          </a:p>
        </p:txBody>
      </p:sp>
      <p:sp>
        <p:nvSpPr>
          <p:cNvPr id="235523" name="Rectangle 3"/>
          <p:cNvSpPr>
            <a:spLocks noGrp="1" noChangeArrowheads="1"/>
          </p:cNvSpPr>
          <p:nvPr>
            <p:ph type="body" idx="1"/>
          </p:nvPr>
        </p:nvSpPr>
        <p:spPr>
          <a:xfrm>
            <a:off x="250825" y="1092200"/>
            <a:ext cx="8642350" cy="5432425"/>
          </a:xfrm>
        </p:spPr>
        <p:txBody>
          <a:bodyPr/>
          <a:lstStyle/>
          <a:p>
            <a:pPr marL="533400" indent="-533400" eaLnBrk="1" hangingPunct="1">
              <a:lnSpc>
                <a:spcPct val="90000"/>
              </a:lnSpc>
              <a:buFontTx/>
              <a:buAutoNum type="arabicPeriod" startAt="3"/>
            </a:pPr>
            <a:r>
              <a:rPr lang="zh-CN" altLang="en-US" smtClean="0">
                <a:solidFill>
                  <a:srgbClr val="CC0000"/>
                </a:solidFill>
              </a:rPr>
              <a:t>等号伪指令</a:t>
            </a:r>
            <a:r>
              <a:rPr lang="en-US" altLang="zh-CN" smtClean="0">
                <a:solidFill>
                  <a:srgbClr val="CC0000"/>
                </a:solidFill>
              </a:rPr>
              <a:t>=</a:t>
            </a:r>
          </a:p>
          <a:p>
            <a:pPr marL="990600" lvl="1" indent="-533400" eaLnBrk="1" hangingPunct="1">
              <a:lnSpc>
                <a:spcPct val="90000"/>
              </a:lnSpc>
            </a:pPr>
            <a:r>
              <a:rPr lang="zh-CN" altLang="en-US" smtClean="0"/>
              <a:t>与</a:t>
            </a:r>
            <a:r>
              <a:rPr lang="en-US" altLang="zh-CN" smtClean="0"/>
              <a:t>EQU</a:t>
            </a:r>
            <a:r>
              <a:rPr lang="zh-CN" altLang="en-US" smtClean="0"/>
              <a:t>相类似，也可以作为赋值操作使用。</a:t>
            </a:r>
          </a:p>
          <a:p>
            <a:pPr marL="990600" lvl="1" indent="-533400" eaLnBrk="1" hangingPunct="1">
              <a:lnSpc>
                <a:spcPct val="90000"/>
              </a:lnSpc>
            </a:pPr>
            <a:r>
              <a:rPr lang="zh-CN" altLang="en-US" smtClean="0"/>
              <a:t>它们之间的区别：</a:t>
            </a:r>
            <a:r>
              <a:rPr lang="en-US" altLang="zh-CN" smtClean="0"/>
              <a:t>EQU</a:t>
            </a:r>
            <a:r>
              <a:rPr lang="zh-CN" altLang="en-US" smtClean="0"/>
              <a:t>伪指令中的表达式名</a:t>
            </a:r>
            <a:r>
              <a:rPr lang="zh-CN" altLang="en-US" smtClean="0">
                <a:solidFill>
                  <a:srgbClr val="0033CC"/>
                </a:solidFill>
              </a:rPr>
              <a:t>不允许</a:t>
            </a:r>
            <a:r>
              <a:rPr lang="zh-CN" altLang="en-US" smtClean="0"/>
              <a:t>重复定义，而</a:t>
            </a:r>
            <a:r>
              <a:rPr lang="zh-CN" altLang="en-US" smtClean="0">
                <a:latin typeface="Courier New" pitchFamily="49" charset="0"/>
              </a:rPr>
              <a:t>“</a:t>
            </a:r>
            <a:r>
              <a:rPr lang="en-US" altLang="zh-CN" smtClean="0"/>
              <a:t>=</a:t>
            </a:r>
            <a:r>
              <a:rPr lang="en-US" altLang="zh-CN" smtClean="0">
                <a:latin typeface="Courier New" pitchFamily="49" charset="0"/>
              </a:rPr>
              <a:t>”</a:t>
            </a:r>
            <a:r>
              <a:rPr lang="zh-CN" altLang="en-US" smtClean="0"/>
              <a:t>伪指令则</a:t>
            </a:r>
            <a:r>
              <a:rPr lang="zh-CN" altLang="en-US" smtClean="0">
                <a:solidFill>
                  <a:srgbClr val="0033CC"/>
                </a:solidFill>
              </a:rPr>
              <a:t>允许</a:t>
            </a:r>
            <a:r>
              <a:rPr lang="zh-CN" altLang="en-US" smtClean="0"/>
              <a:t>重复定义。</a:t>
            </a:r>
          </a:p>
          <a:p>
            <a:pPr marL="533400" indent="-533400" algn="just" eaLnBrk="1" hangingPunct="1">
              <a:lnSpc>
                <a:spcPct val="90000"/>
              </a:lnSpc>
            </a:pPr>
            <a:endParaRPr lang="zh-CN" altLang="en-US" smtClean="0"/>
          </a:p>
          <a:p>
            <a:pPr marL="533400" indent="-533400" algn="just" eaLnBrk="1" hangingPunct="1">
              <a:lnSpc>
                <a:spcPct val="90000"/>
              </a:lnSpc>
            </a:pPr>
            <a:r>
              <a:rPr lang="zh-CN" altLang="en-US" smtClean="0"/>
              <a:t>如下语句在程序中是允许使用的。 </a:t>
            </a:r>
            <a:r>
              <a:rPr lang="zh-CN" altLang="en-US" smtClean="0">
                <a:latin typeface="Courier New" pitchFamily="49" charset="0"/>
              </a:rPr>
              <a:t> </a:t>
            </a:r>
            <a:endParaRPr lang="zh-CN" altLang="en-US" smtClean="0"/>
          </a:p>
          <a:p>
            <a:pPr marL="533400" indent="-533400" algn="just" eaLnBrk="1" hangingPunct="1">
              <a:lnSpc>
                <a:spcPct val="90000"/>
              </a:lnSpc>
              <a:buFontTx/>
              <a:buNone/>
            </a:pPr>
            <a:r>
              <a:rPr lang="zh-CN" altLang="en-US" smtClean="0"/>
              <a:t>               </a:t>
            </a:r>
            <a:r>
              <a:rPr lang="en-US" altLang="zh-CN" smtClean="0"/>
              <a:t>TEMP=7</a:t>
            </a:r>
          </a:p>
          <a:p>
            <a:pPr marL="533400" indent="-533400" algn="just" eaLnBrk="1" hangingPunct="1">
              <a:lnSpc>
                <a:spcPct val="90000"/>
              </a:lnSpc>
              <a:buFontTx/>
              <a:buNone/>
            </a:pPr>
            <a:r>
              <a:rPr lang="en-US" altLang="zh-CN" smtClean="0"/>
              <a:t>               TEMP=TEMP+1</a:t>
            </a:r>
            <a:r>
              <a:rPr lang="en-US" altLang="zh-CN" b="0" smtClean="0">
                <a:latin typeface="Courier New" pitchFamily="49" charset="0"/>
              </a:rPr>
              <a:t> </a:t>
            </a:r>
            <a:endParaRPr lang="en-US" altLang="zh-CN" smtClean="0"/>
          </a:p>
          <a:p>
            <a:pPr marL="533400" indent="-533400" algn="just" eaLnBrk="1" hangingPunct="1">
              <a:lnSpc>
                <a:spcPct val="90000"/>
              </a:lnSpc>
            </a:pPr>
            <a:endParaRPr lang="en-US" altLang="zh-CN" smtClean="0"/>
          </a:p>
          <a:p>
            <a:pPr marL="533400" indent="-533400" algn="just" eaLnBrk="1" hangingPunct="1">
              <a:lnSpc>
                <a:spcPct val="90000"/>
              </a:lnSpc>
            </a:pPr>
            <a:r>
              <a:rPr lang="en-US" altLang="zh-CN" smtClean="0"/>
              <a:t>TEMP=6</a:t>
            </a:r>
            <a:r>
              <a:rPr lang="zh-CN" altLang="en-US" smtClean="0"/>
              <a:t>或</a:t>
            </a:r>
            <a:r>
              <a:rPr lang="en-US" altLang="zh-CN" smtClean="0"/>
              <a:t>TEMP  EQU  6</a:t>
            </a:r>
            <a:r>
              <a:rPr lang="zh-CN" altLang="en-US" smtClean="0"/>
              <a:t>都可以使数</a:t>
            </a:r>
            <a:r>
              <a:rPr lang="en-US" altLang="zh-CN" smtClean="0"/>
              <a:t>6</a:t>
            </a:r>
            <a:r>
              <a:rPr lang="zh-CN" altLang="en-US" smtClean="0"/>
              <a:t>赋以符号名</a:t>
            </a:r>
            <a:r>
              <a:rPr lang="en-US" altLang="zh-CN" smtClean="0"/>
              <a:t>TEMP</a:t>
            </a:r>
            <a:r>
              <a:rPr lang="zh-CN" altLang="en-US" smtClean="0"/>
              <a:t>，然而不允许两者同时使用。</a:t>
            </a:r>
            <a:endParaRPr lang="zh-CN" altLang="en-US" b="0" smtClean="0"/>
          </a:p>
        </p:txBody>
      </p:sp>
    </p:spTree>
    <p:extLst>
      <p:ext uri="{BB962C8B-B14F-4D97-AF65-F5344CB8AC3E}">
        <p14:creationId xmlns:p14="http://schemas.microsoft.com/office/powerpoint/2010/main" val="2067396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slide(fromBottom)">
                                      <p:cBhvr>
                                        <p:cTn id="7" dur="500"/>
                                        <p:tgtEl>
                                          <p:spTgt spid="23552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35523">
                                            <p:txEl>
                                              <p:pRg st="5" end="5"/>
                                            </p:txEl>
                                          </p:spTgt>
                                        </p:tgtEl>
                                        <p:attrNameLst>
                                          <p:attrName>style.visibility</p:attrName>
                                        </p:attrNameLst>
                                      </p:cBhvr>
                                      <p:to>
                                        <p:strVal val="visible"/>
                                      </p:to>
                                    </p:set>
                                    <p:animEffect transition="in" filter="slide(fromBottom)">
                                      <p:cBhvr>
                                        <p:cTn id="10" dur="500"/>
                                        <p:tgtEl>
                                          <p:spTgt spid="235523">
                                            <p:txEl>
                                              <p:pRg st="5" end="5"/>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35523">
                                            <p:txEl>
                                              <p:pRg st="6" end="6"/>
                                            </p:txEl>
                                          </p:spTgt>
                                        </p:tgtEl>
                                        <p:attrNameLst>
                                          <p:attrName>style.visibility</p:attrName>
                                        </p:attrNameLst>
                                      </p:cBhvr>
                                      <p:to>
                                        <p:strVal val="visible"/>
                                      </p:to>
                                    </p:set>
                                    <p:animEffect transition="in" filter="slide(fromBottom)">
                                      <p:cBhvr>
                                        <p:cTn id="14" dur="500"/>
                                        <p:tgtEl>
                                          <p:spTgt spid="235523">
                                            <p:txEl>
                                              <p:pRg st="6" end="6"/>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35523">
                                            <p:txEl>
                                              <p:pRg st="8" end="8"/>
                                            </p:txEl>
                                          </p:spTgt>
                                        </p:tgtEl>
                                        <p:attrNameLst>
                                          <p:attrName>style.visibility</p:attrName>
                                        </p:attrNameLst>
                                      </p:cBhvr>
                                      <p:to>
                                        <p:strVal val="visible"/>
                                      </p:to>
                                    </p:set>
                                    <p:animEffect transition="in" filter="slide(fromBottom)">
                                      <p:cBhvr>
                                        <p:cTn id="19"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名字和变量</a:t>
            </a:r>
          </a:p>
        </p:txBody>
      </p:sp>
      <p:sp>
        <p:nvSpPr>
          <p:cNvPr id="60419" name="Rectangle 3"/>
          <p:cNvSpPr>
            <a:spLocks noGrp="1" noChangeArrowheads="1"/>
          </p:cNvSpPr>
          <p:nvPr>
            <p:ph type="body" idx="1"/>
          </p:nvPr>
        </p:nvSpPr>
        <p:spPr>
          <a:xfrm>
            <a:off x="250825" y="1124744"/>
            <a:ext cx="8435975" cy="5399881"/>
          </a:xfrm>
        </p:spPr>
        <p:txBody>
          <a:bodyPr/>
          <a:lstStyle/>
          <a:p>
            <a:pPr eaLnBrk="1" hangingPunct="1">
              <a:lnSpc>
                <a:spcPct val="120000"/>
              </a:lnSpc>
            </a:pPr>
            <a:r>
              <a:rPr lang="zh-CN" altLang="en-US" dirty="0" smtClean="0">
                <a:solidFill>
                  <a:srgbClr val="CC0000"/>
                </a:solidFill>
              </a:rPr>
              <a:t>名字和变量</a:t>
            </a:r>
            <a:endParaRPr lang="en-US" altLang="zh-CN" dirty="0" smtClean="0">
              <a:solidFill>
                <a:srgbClr val="CC0000"/>
              </a:solidFill>
            </a:endParaRPr>
          </a:p>
          <a:p>
            <a:pPr eaLnBrk="1" hangingPunct="1">
              <a:lnSpc>
                <a:spcPct val="120000"/>
              </a:lnSpc>
            </a:pPr>
            <a:endParaRPr lang="en-US" altLang="zh-CN" dirty="0" smtClean="0">
              <a:solidFill>
                <a:srgbClr val="CC0000"/>
              </a:solidFill>
            </a:endParaRPr>
          </a:p>
          <a:p>
            <a:pPr eaLnBrk="1" hangingPunct="1">
              <a:lnSpc>
                <a:spcPct val="120000"/>
              </a:lnSpc>
            </a:pPr>
            <a:r>
              <a:rPr lang="zh-CN" altLang="en-US" dirty="0" smtClean="0">
                <a:solidFill>
                  <a:srgbClr val="CC0000"/>
                </a:solidFill>
              </a:rPr>
              <a:t>分析运算符</a:t>
            </a:r>
          </a:p>
          <a:p>
            <a:pPr lvl="1" eaLnBrk="1" hangingPunct="1">
              <a:lnSpc>
                <a:spcPct val="120000"/>
              </a:lnSpc>
            </a:pPr>
            <a:r>
              <a:rPr lang="en-US" altLang="zh-CN" dirty="0" smtClean="0"/>
              <a:t>OFFSET</a:t>
            </a:r>
            <a:r>
              <a:rPr lang="zh-CN" altLang="en-US" dirty="0" smtClean="0"/>
              <a:t>，</a:t>
            </a:r>
            <a:r>
              <a:rPr lang="en-US" altLang="zh-CN" dirty="0" smtClean="0"/>
              <a:t>SEG</a:t>
            </a:r>
            <a:r>
              <a:rPr lang="zh-CN" altLang="en-US" dirty="0" smtClean="0"/>
              <a:t>，</a:t>
            </a:r>
            <a:r>
              <a:rPr lang="en-US" altLang="zh-CN" dirty="0" smtClean="0"/>
              <a:t>TYPE</a:t>
            </a:r>
            <a:r>
              <a:rPr lang="zh-CN" altLang="en-US" dirty="0" smtClean="0"/>
              <a:t>，</a:t>
            </a:r>
            <a:r>
              <a:rPr lang="en-US" altLang="zh-CN" dirty="0" smtClean="0"/>
              <a:t>LENGTH</a:t>
            </a:r>
            <a:r>
              <a:rPr lang="zh-CN" altLang="en-US" dirty="0" smtClean="0"/>
              <a:t>，</a:t>
            </a:r>
            <a:r>
              <a:rPr lang="en-US" altLang="zh-CN" dirty="0" smtClean="0"/>
              <a:t>SIZE</a:t>
            </a:r>
          </a:p>
          <a:p>
            <a:pPr eaLnBrk="1">
              <a:lnSpc>
                <a:spcPct val="120000"/>
              </a:lnSpc>
            </a:pPr>
            <a:endParaRPr lang="en-US" altLang="zh-CN" dirty="0" smtClean="0">
              <a:solidFill>
                <a:srgbClr val="CC0000"/>
              </a:solidFill>
            </a:endParaRPr>
          </a:p>
          <a:p>
            <a:pPr eaLnBrk="1">
              <a:lnSpc>
                <a:spcPct val="120000"/>
              </a:lnSpc>
            </a:pPr>
            <a:r>
              <a:rPr lang="zh-CN" altLang="en-US" dirty="0" smtClean="0">
                <a:solidFill>
                  <a:srgbClr val="CC0000"/>
                </a:solidFill>
              </a:rPr>
              <a:t>合成运算符</a:t>
            </a:r>
            <a:endParaRPr lang="en-US" altLang="zh-CN" dirty="0" smtClean="0">
              <a:solidFill>
                <a:srgbClr val="CC0000"/>
              </a:solidFill>
            </a:endParaRPr>
          </a:p>
          <a:p>
            <a:pPr lvl="1" eaLnBrk="1">
              <a:lnSpc>
                <a:spcPct val="120000"/>
              </a:lnSpc>
            </a:pPr>
            <a:r>
              <a:rPr lang="en-US" altLang="zh-CN" dirty="0" smtClean="0"/>
              <a:t>PTR</a:t>
            </a:r>
            <a:r>
              <a:rPr lang="zh-CN" altLang="en-US" dirty="0" smtClean="0"/>
              <a:t>，</a:t>
            </a:r>
            <a:r>
              <a:rPr lang="en-US" altLang="zh-CN" dirty="0" smtClean="0"/>
              <a:t>THIS</a:t>
            </a:r>
            <a:r>
              <a:rPr lang="zh-CN" altLang="en-US" dirty="0" smtClean="0"/>
              <a:t>，</a:t>
            </a:r>
            <a:r>
              <a:rPr lang="en-US" altLang="zh-CN" dirty="0" smtClean="0"/>
              <a:t>LABEL</a:t>
            </a:r>
          </a:p>
        </p:txBody>
      </p:sp>
    </p:spTree>
    <p:extLst>
      <p:ext uri="{BB962C8B-B14F-4D97-AF65-F5344CB8AC3E}">
        <p14:creationId xmlns:p14="http://schemas.microsoft.com/office/powerpoint/2010/main" val="19742247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汇编语言程序设计的优点和缺点</a:t>
            </a:r>
          </a:p>
        </p:txBody>
      </p:sp>
      <p:sp>
        <p:nvSpPr>
          <p:cNvPr id="13315" name="Rectangle 3"/>
          <p:cNvSpPr>
            <a:spLocks noGrp="1" noChangeArrowheads="1"/>
          </p:cNvSpPr>
          <p:nvPr>
            <p:ph type="body" idx="1"/>
          </p:nvPr>
        </p:nvSpPr>
        <p:spPr/>
        <p:txBody>
          <a:bodyPr/>
          <a:lstStyle/>
          <a:p>
            <a:pPr marL="609600" indent="-609600" eaLnBrk="1" hangingPunct="1"/>
            <a:r>
              <a:rPr lang="zh-CN" altLang="en-US" dirty="0" smtClean="0">
                <a:solidFill>
                  <a:srgbClr val="CC00CC"/>
                </a:solidFill>
              </a:rPr>
              <a:t>优点</a:t>
            </a:r>
          </a:p>
          <a:p>
            <a:pPr marL="990600" lvl="1" indent="-533400" eaLnBrk="1" hangingPunct="1"/>
            <a:r>
              <a:rPr lang="zh-CN" altLang="en-US" sz="2400" dirty="0" smtClean="0"/>
              <a:t>可充分利用机器的硬件功能和结构特点，加快程序的执行速度，减少目标程序所占用的存储空间。</a:t>
            </a:r>
          </a:p>
          <a:p>
            <a:pPr marL="990600" lvl="1" indent="-533400" eaLnBrk="1" hangingPunct="1"/>
            <a:r>
              <a:rPr lang="zh-CN" altLang="en-US" sz="2400" dirty="0" smtClean="0"/>
              <a:t>常用来编写</a:t>
            </a:r>
            <a:r>
              <a:rPr lang="zh-CN" altLang="en-US" sz="2400" dirty="0" smtClean="0">
                <a:solidFill>
                  <a:srgbClr val="CC0000"/>
                </a:solidFill>
              </a:rPr>
              <a:t>实时控制程序、实时通信程序</a:t>
            </a:r>
            <a:r>
              <a:rPr lang="zh-CN" altLang="en-US" sz="2400" dirty="0" smtClean="0"/>
              <a:t>，有时也用来编制某些</a:t>
            </a:r>
            <a:r>
              <a:rPr lang="zh-CN" altLang="en-US" sz="2400" dirty="0" smtClean="0">
                <a:solidFill>
                  <a:srgbClr val="CC0000"/>
                </a:solidFill>
              </a:rPr>
              <a:t>系统软件程序</a:t>
            </a:r>
            <a:r>
              <a:rPr lang="zh-CN" altLang="en-US" sz="2400" dirty="0" smtClean="0"/>
              <a:t>。</a:t>
            </a:r>
          </a:p>
          <a:p>
            <a:pPr marL="990600" lvl="1" indent="-533400" eaLnBrk="1" hangingPunct="1"/>
            <a:endParaRPr lang="zh-CN" altLang="en-US" sz="2400" dirty="0" smtClean="0"/>
          </a:p>
          <a:p>
            <a:pPr marL="609600" indent="-609600" eaLnBrk="1" hangingPunct="1"/>
            <a:r>
              <a:rPr lang="zh-CN" altLang="en-US" dirty="0" smtClean="0">
                <a:solidFill>
                  <a:srgbClr val="CC00CC"/>
                </a:solidFill>
              </a:rPr>
              <a:t>缺点</a:t>
            </a:r>
          </a:p>
          <a:p>
            <a:pPr marL="990600" lvl="1" indent="-533400" eaLnBrk="1" hangingPunct="1"/>
            <a:r>
              <a:rPr lang="zh-CN" altLang="en-US" sz="2400" dirty="0" smtClean="0"/>
              <a:t>编程效率低（与人们描述计算过程的需要差距大）。</a:t>
            </a:r>
          </a:p>
          <a:p>
            <a:pPr marL="990600" lvl="1" indent="-533400" eaLnBrk="1" hangingPunct="1"/>
            <a:r>
              <a:rPr lang="zh-CN" altLang="en-US" sz="2400" dirty="0" smtClean="0"/>
              <a:t>与机器硬件的具体结构联系过于紧密。</a:t>
            </a:r>
          </a:p>
          <a:p>
            <a:pPr marL="1371600" lvl="2" indent="-457200" eaLnBrk="1" hangingPunct="1">
              <a:buFont typeface="Wingdings" pitchFamily="2" charset="2"/>
              <a:buChar char="Ø"/>
            </a:pPr>
            <a:r>
              <a:rPr lang="zh-CN" altLang="en-US" dirty="0" smtClean="0"/>
              <a:t>在一种结构的机器上开发的程序极难移植到另一种不同结构的机器上去。</a:t>
            </a:r>
          </a:p>
        </p:txBody>
      </p:sp>
    </p:spTree>
    <p:extLst>
      <p:ext uri="{BB962C8B-B14F-4D97-AF65-F5344CB8AC3E}">
        <p14:creationId xmlns:p14="http://schemas.microsoft.com/office/powerpoint/2010/main" val="33845854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slide(fromBottom)">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名字</a:t>
            </a:r>
          </a:p>
        </p:txBody>
      </p:sp>
      <p:sp>
        <p:nvSpPr>
          <p:cNvPr id="294915" name="Rectangle 3"/>
          <p:cNvSpPr>
            <a:spLocks noGrp="1" noChangeArrowheads="1"/>
          </p:cNvSpPr>
          <p:nvPr>
            <p:ph type="body" idx="1"/>
          </p:nvPr>
        </p:nvSpPr>
        <p:spPr/>
        <p:txBody>
          <a:bodyPr/>
          <a:lstStyle/>
          <a:p>
            <a:pPr eaLnBrk="1" hangingPunct="1"/>
            <a:r>
              <a:rPr lang="zh-CN" altLang="en-US" sz="2400" dirty="0" smtClean="0">
                <a:solidFill>
                  <a:srgbClr val="CC0000"/>
                </a:solidFill>
              </a:rPr>
              <a:t>名字：</a:t>
            </a:r>
            <a:r>
              <a:rPr lang="zh-CN" altLang="en-US" sz="2400" dirty="0" smtClean="0"/>
              <a:t>文件名、标题名、</a:t>
            </a:r>
            <a:r>
              <a:rPr lang="zh-CN" altLang="en-US" sz="2400" dirty="0" smtClean="0">
                <a:solidFill>
                  <a:srgbClr val="0000CC"/>
                </a:solidFill>
              </a:rPr>
              <a:t>段名</a:t>
            </a:r>
            <a:r>
              <a:rPr lang="zh-CN" altLang="en-US" sz="2400" dirty="0" smtClean="0"/>
              <a:t>、</a:t>
            </a:r>
            <a:r>
              <a:rPr lang="zh-CN" altLang="en-US" sz="2400" dirty="0" smtClean="0">
                <a:solidFill>
                  <a:srgbClr val="0000CC"/>
                </a:solidFill>
              </a:rPr>
              <a:t>过程名</a:t>
            </a:r>
            <a:r>
              <a:rPr lang="zh-CN" altLang="en-US" sz="2400" dirty="0" smtClean="0"/>
              <a:t>、</a:t>
            </a:r>
            <a:r>
              <a:rPr lang="zh-CN" altLang="en-US" sz="2400" dirty="0" smtClean="0">
                <a:solidFill>
                  <a:srgbClr val="0000CC"/>
                </a:solidFill>
              </a:rPr>
              <a:t>符号常量名</a:t>
            </a:r>
            <a:r>
              <a:rPr lang="zh-CN" altLang="en-US" sz="2400" dirty="0" smtClean="0"/>
              <a:t>等等。</a:t>
            </a:r>
          </a:p>
          <a:p>
            <a:pPr eaLnBrk="1" hangingPunct="1"/>
            <a:endParaRPr lang="zh-CN" altLang="en-US" sz="2400" dirty="0" smtClean="0"/>
          </a:p>
          <a:p>
            <a:pPr eaLnBrk="1" hangingPunct="1"/>
            <a:r>
              <a:rPr lang="zh-CN" altLang="en-US" sz="2400" dirty="0" smtClean="0">
                <a:solidFill>
                  <a:srgbClr val="CC0000"/>
                </a:solidFill>
              </a:rPr>
              <a:t>段名：</a:t>
            </a:r>
            <a:r>
              <a:rPr lang="zh-CN" altLang="en-US" sz="2400" dirty="0" smtClean="0"/>
              <a:t>可用作段基值。</a:t>
            </a:r>
          </a:p>
          <a:p>
            <a:pPr lvl="1" eaLnBrk="1" hangingPunct="1"/>
            <a:r>
              <a:rPr lang="zh-CN" altLang="en-US" sz="2400" dirty="0" smtClean="0"/>
              <a:t>例如，段定义语句</a:t>
            </a:r>
            <a:r>
              <a:rPr lang="en-US" altLang="zh-CN" sz="2400" dirty="0" smtClean="0"/>
              <a:t>DATA SEGMENT</a:t>
            </a:r>
            <a:r>
              <a:rPr lang="zh-CN" altLang="en-US" sz="2400" dirty="0" smtClean="0"/>
              <a:t>，段名为</a:t>
            </a:r>
            <a:r>
              <a:rPr lang="en-US" altLang="zh-CN" sz="2400" dirty="0" smtClean="0"/>
              <a:t>DATA</a:t>
            </a:r>
            <a:r>
              <a:rPr lang="zh-CN" altLang="en-US" sz="2400" dirty="0" smtClean="0"/>
              <a:t>。源程序在进行汇编连接时，系统分配给该段一个段基值，设为</a:t>
            </a:r>
            <a:r>
              <a:rPr lang="en-US" altLang="zh-CN" sz="2400" dirty="0" smtClean="0"/>
              <a:t>2000H</a:t>
            </a:r>
            <a:r>
              <a:rPr lang="zh-CN" altLang="en-US" sz="2400" dirty="0" smtClean="0"/>
              <a:t>。这时，段名就可作为段基值</a:t>
            </a:r>
            <a:r>
              <a:rPr lang="en-US" altLang="zh-CN" sz="2400" dirty="0" smtClean="0"/>
              <a:t>2000H</a:t>
            </a:r>
            <a:r>
              <a:rPr lang="zh-CN" altLang="en-US" sz="2400" dirty="0" smtClean="0"/>
              <a:t>被引用。</a:t>
            </a:r>
          </a:p>
          <a:p>
            <a:pPr eaLnBrk="1" hangingPunct="1"/>
            <a:endParaRPr lang="zh-CN" altLang="en-US" sz="2400" dirty="0" smtClean="0"/>
          </a:p>
          <a:p>
            <a:pPr eaLnBrk="1" hangingPunct="1"/>
            <a:r>
              <a:rPr lang="zh-CN" altLang="en-US" sz="2400" dirty="0" smtClean="0">
                <a:solidFill>
                  <a:srgbClr val="CC0000"/>
                </a:solidFill>
              </a:rPr>
              <a:t>过程名：</a:t>
            </a:r>
            <a:r>
              <a:rPr lang="zh-CN" altLang="en-US" sz="2400" dirty="0" smtClean="0"/>
              <a:t>代表过程的入口地址，作为调用指令的目的地址使用。</a:t>
            </a:r>
          </a:p>
          <a:p>
            <a:pPr eaLnBrk="1" hangingPunct="1"/>
            <a:endParaRPr lang="zh-CN" altLang="en-US" sz="2400" dirty="0" smtClean="0"/>
          </a:p>
          <a:p>
            <a:pPr eaLnBrk="1" hangingPunct="1"/>
            <a:r>
              <a:rPr lang="zh-CN" altLang="en-US" sz="2400" dirty="0" smtClean="0">
                <a:solidFill>
                  <a:srgbClr val="CC0000"/>
                </a:solidFill>
              </a:rPr>
              <a:t>符号常量：</a:t>
            </a:r>
            <a:r>
              <a:rPr lang="zh-CN" altLang="en-US" sz="2400" dirty="0" smtClean="0"/>
              <a:t>在源程序中由符号常量定义语句命名。</a:t>
            </a:r>
          </a:p>
          <a:p>
            <a:pPr lvl="1" eaLnBrk="1" hangingPunct="1"/>
            <a:r>
              <a:rPr lang="zh-CN" altLang="en-US" sz="2400" dirty="0" smtClean="0"/>
              <a:t>例如，</a:t>
            </a:r>
            <a:r>
              <a:rPr lang="en-US" altLang="zh-CN" sz="2400" dirty="0" smtClean="0"/>
              <a:t>COUNT EQU 20</a:t>
            </a:r>
            <a:r>
              <a:rPr lang="zh-CN" altLang="en-US" sz="2400" dirty="0" smtClean="0"/>
              <a:t>，此后</a:t>
            </a:r>
            <a:r>
              <a:rPr lang="en-US" altLang="zh-CN" sz="2400" dirty="0" smtClean="0"/>
              <a:t>COUNT</a:t>
            </a:r>
            <a:r>
              <a:rPr lang="zh-CN" altLang="en-US" sz="2400" dirty="0" smtClean="0"/>
              <a:t>可当作</a:t>
            </a:r>
            <a:r>
              <a:rPr lang="en-US" altLang="zh-CN" sz="2400" dirty="0" smtClean="0"/>
              <a:t>20</a:t>
            </a:r>
            <a:r>
              <a:rPr lang="zh-CN" altLang="en-US" sz="2400" dirty="0" smtClean="0"/>
              <a:t>被使用。</a:t>
            </a:r>
          </a:p>
        </p:txBody>
      </p:sp>
    </p:spTree>
    <p:extLst>
      <p:ext uri="{BB962C8B-B14F-4D97-AF65-F5344CB8AC3E}">
        <p14:creationId xmlns:p14="http://schemas.microsoft.com/office/powerpoint/2010/main" val="26685907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slide(fromBottom)">
                                      <p:cBhvr>
                                        <p:cTn id="7" dur="500"/>
                                        <p:tgtEl>
                                          <p:spTgt spid="29491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slide(fromBottom)">
                                      <p:cBhvr>
                                        <p:cTn id="10" dur="500"/>
                                        <p:tgtEl>
                                          <p:spTgt spid="2949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4915">
                                            <p:txEl>
                                              <p:pRg st="5" end="5"/>
                                            </p:txEl>
                                          </p:spTgt>
                                        </p:tgtEl>
                                        <p:attrNameLst>
                                          <p:attrName>style.visibility</p:attrName>
                                        </p:attrNameLst>
                                      </p:cBhvr>
                                      <p:to>
                                        <p:strVal val="visible"/>
                                      </p:to>
                                    </p:set>
                                    <p:animEffect transition="in" filter="slide(fromBottom)">
                                      <p:cBhvr>
                                        <p:cTn id="15" dur="500"/>
                                        <p:tgtEl>
                                          <p:spTgt spid="2949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4915">
                                            <p:txEl>
                                              <p:pRg st="7" end="7"/>
                                            </p:txEl>
                                          </p:spTgt>
                                        </p:tgtEl>
                                        <p:attrNameLst>
                                          <p:attrName>style.visibility</p:attrName>
                                        </p:attrNameLst>
                                      </p:cBhvr>
                                      <p:to>
                                        <p:strVal val="visible"/>
                                      </p:to>
                                    </p:set>
                                    <p:animEffect transition="in" filter="slide(fromBottom)">
                                      <p:cBhvr>
                                        <p:cTn id="20" dur="500"/>
                                        <p:tgtEl>
                                          <p:spTgt spid="294915">
                                            <p:txEl>
                                              <p:pRg st="7" end="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4915">
                                            <p:txEl>
                                              <p:pRg st="8" end="8"/>
                                            </p:txEl>
                                          </p:spTgt>
                                        </p:tgtEl>
                                        <p:attrNameLst>
                                          <p:attrName>style.visibility</p:attrName>
                                        </p:attrNameLst>
                                      </p:cBhvr>
                                      <p:to>
                                        <p:strVal val="visible"/>
                                      </p:to>
                                    </p:set>
                                    <p:animEffect transition="in" filter="slide(fromBottom)">
                                      <p:cBhvr>
                                        <p:cTn id="23" dur="500"/>
                                        <p:tgtEl>
                                          <p:spTgt spid="29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变量</a:t>
            </a:r>
          </a:p>
        </p:txBody>
      </p:sp>
      <p:sp>
        <p:nvSpPr>
          <p:cNvPr id="283651" name="Rectangle 3"/>
          <p:cNvSpPr>
            <a:spLocks noGrp="1" noChangeArrowheads="1"/>
          </p:cNvSpPr>
          <p:nvPr>
            <p:ph type="body" idx="1"/>
          </p:nvPr>
        </p:nvSpPr>
        <p:spPr>
          <a:xfrm>
            <a:off x="250825" y="1125538"/>
            <a:ext cx="8435975" cy="5399087"/>
          </a:xfrm>
        </p:spPr>
        <p:txBody>
          <a:bodyPr/>
          <a:lstStyle/>
          <a:p>
            <a:pPr eaLnBrk="1" hangingPunct="1">
              <a:lnSpc>
                <a:spcPct val="90000"/>
              </a:lnSpc>
            </a:pPr>
            <a:r>
              <a:rPr lang="zh-CN" altLang="en-US" sz="2400" smtClean="0"/>
              <a:t>已定义的变量具有下列三种属性：</a:t>
            </a:r>
          </a:p>
          <a:p>
            <a:pPr lvl="1" eaLnBrk="1" hangingPunct="1">
              <a:lnSpc>
                <a:spcPct val="90000"/>
              </a:lnSpc>
            </a:pPr>
            <a:r>
              <a:rPr lang="zh-CN" altLang="en-US" smtClean="0"/>
              <a:t>段属性、偏移地址属性、类型属性。</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段属性：</a:t>
            </a:r>
            <a:r>
              <a:rPr lang="zh-CN" altLang="en-US" sz="2400" smtClean="0"/>
              <a:t>定义变量的段基值。此值必须在一个段寄存器中。</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偏移地址属性：</a:t>
            </a:r>
            <a:r>
              <a:rPr lang="zh-CN" altLang="en-US" sz="2400" smtClean="0"/>
              <a:t>变量的偏移地址是从段的起始地址到定义变量的位置之间的字节数。</a:t>
            </a:r>
          </a:p>
          <a:p>
            <a:pPr algn="just" eaLnBrk="1" hangingPunct="1">
              <a:lnSpc>
                <a:spcPct val="90000"/>
              </a:lnSpc>
            </a:pPr>
            <a:endParaRPr lang="zh-CN" altLang="en-US" sz="2400" smtClean="0">
              <a:solidFill>
                <a:srgbClr val="CC0000"/>
              </a:solidFill>
            </a:endParaRPr>
          </a:p>
          <a:p>
            <a:pPr algn="just" eaLnBrk="1" hangingPunct="1">
              <a:lnSpc>
                <a:spcPct val="90000"/>
              </a:lnSpc>
            </a:pPr>
            <a:r>
              <a:rPr lang="zh-CN" altLang="en-US" sz="2400" smtClean="0">
                <a:solidFill>
                  <a:srgbClr val="CC0000"/>
                </a:solidFill>
              </a:rPr>
              <a:t>类型属性：</a:t>
            </a:r>
            <a:r>
              <a:rPr lang="zh-CN" altLang="en-US" sz="2400" smtClean="0"/>
              <a:t>变量的类型属性定义该变量所保留的字节数。</a:t>
            </a:r>
          </a:p>
          <a:p>
            <a:pPr lvl="1" algn="just" eaLnBrk="1" hangingPunct="1">
              <a:lnSpc>
                <a:spcPct val="90000"/>
              </a:lnSpc>
            </a:pPr>
            <a:r>
              <a:rPr lang="zh-CN" altLang="en-US" sz="2400" smtClean="0"/>
              <a:t>例如，</a:t>
            </a:r>
            <a:r>
              <a:rPr lang="en-US" altLang="zh-CN" sz="2400" smtClean="0"/>
              <a:t>BYTE(DB</a:t>
            </a:r>
            <a:r>
              <a:rPr lang="zh-CN" altLang="en-US" sz="2400" smtClean="0"/>
              <a:t>，</a:t>
            </a:r>
            <a:r>
              <a:rPr lang="en-US" altLang="zh-CN" sz="2400" smtClean="0"/>
              <a:t>1</a:t>
            </a:r>
            <a:r>
              <a:rPr lang="zh-CN" altLang="en-US" sz="2400" smtClean="0"/>
              <a:t>个字节长</a:t>
            </a:r>
            <a:r>
              <a:rPr lang="en-US" altLang="zh-CN" sz="2400" smtClean="0"/>
              <a:t>)</a:t>
            </a:r>
            <a:r>
              <a:rPr lang="zh-CN" altLang="en-US" sz="2400" smtClean="0"/>
              <a:t>、</a:t>
            </a:r>
            <a:r>
              <a:rPr lang="en-US" altLang="zh-CN" sz="2400" smtClean="0"/>
              <a:t>WORD(DW</a:t>
            </a:r>
            <a:r>
              <a:rPr lang="zh-CN" altLang="en-US" sz="2400" smtClean="0"/>
              <a:t>，</a:t>
            </a:r>
            <a:r>
              <a:rPr lang="en-US" altLang="zh-CN" sz="2400" smtClean="0"/>
              <a:t>2</a:t>
            </a:r>
            <a:r>
              <a:rPr lang="zh-CN" altLang="en-US" sz="2400" smtClean="0"/>
              <a:t>个字节长</a:t>
            </a:r>
            <a:r>
              <a:rPr lang="en-US" altLang="zh-CN" sz="2400" smtClean="0"/>
              <a:t>)</a:t>
            </a:r>
            <a:r>
              <a:rPr lang="zh-CN" altLang="en-US" sz="2400" smtClean="0"/>
              <a:t>、</a:t>
            </a:r>
            <a:r>
              <a:rPr lang="en-US" altLang="zh-CN" sz="2400" smtClean="0"/>
              <a:t>DWORD(DD</a:t>
            </a:r>
            <a:r>
              <a:rPr lang="zh-CN" altLang="en-US" sz="2400" smtClean="0"/>
              <a:t>，</a:t>
            </a:r>
            <a:r>
              <a:rPr lang="en-US" altLang="zh-CN" sz="2400" smtClean="0"/>
              <a:t>4</a:t>
            </a:r>
            <a:r>
              <a:rPr lang="zh-CN" altLang="en-US" sz="2400" smtClean="0"/>
              <a:t>个字节长</a:t>
            </a:r>
            <a:r>
              <a:rPr lang="en-US" altLang="zh-CN" sz="2400" smtClean="0"/>
              <a:t>)</a:t>
            </a:r>
            <a:r>
              <a:rPr lang="zh-CN" altLang="en-US" sz="2400" smtClean="0"/>
              <a:t>、</a:t>
            </a:r>
            <a:r>
              <a:rPr lang="en-US" altLang="zh-CN" sz="2400" smtClean="0"/>
              <a:t>QWORD(DQ</a:t>
            </a:r>
            <a:r>
              <a:rPr lang="zh-CN" altLang="en-US" sz="2400" smtClean="0"/>
              <a:t>，</a:t>
            </a:r>
            <a:r>
              <a:rPr lang="en-US" altLang="zh-CN" sz="2400" smtClean="0"/>
              <a:t>8</a:t>
            </a:r>
            <a:r>
              <a:rPr lang="zh-CN" altLang="en-US" sz="2400" smtClean="0"/>
              <a:t>个字节长</a:t>
            </a:r>
            <a:r>
              <a:rPr lang="en-US" altLang="zh-CN" sz="2400" smtClean="0"/>
              <a:t>)</a:t>
            </a:r>
            <a:r>
              <a:rPr lang="zh-CN" altLang="en-US" sz="2400" smtClean="0"/>
              <a:t>和</a:t>
            </a:r>
            <a:r>
              <a:rPr lang="en-US" altLang="zh-CN" sz="2400" smtClean="0"/>
              <a:t>TBYTE(DT</a:t>
            </a:r>
            <a:r>
              <a:rPr lang="zh-CN" altLang="en-US" sz="2400" smtClean="0"/>
              <a:t>，</a:t>
            </a:r>
            <a:r>
              <a:rPr lang="en-US" altLang="zh-CN" sz="2400" smtClean="0"/>
              <a:t>10</a:t>
            </a:r>
            <a:r>
              <a:rPr lang="zh-CN" altLang="en-US" sz="2400" smtClean="0"/>
              <a:t>个字节长</a:t>
            </a:r>
            <a:r>
              <a:rPr lang="en-US" altLang="zh-CN" sz="2400" smtClean="0"/>
              <a:t>)</a:t>
            </a:r>
            <a:r>
              <a:rPr lang="zh-CN" altLang="en-US" sz="2400" smtClean="0"/>
              <a:t>。</a:t>
            </a:r>
          </a:p>
        </p:txBody>
      </p:sp>
    </p:spTree>
    <p:extLst>
      <p:ext uri="{BB962C8B-B14F-4D97-AF65-F5344CB8AC3E}">
        <p14:creationId xmlns:p14="http://schemas.microsoft.com/office/powerpoint/2010/main" val="38936291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变量（续）</a:t>
            </a:r>
          </a:p>
        </p:txBody>
      </p:sp>
      <p:sp>
        <p:nvSpPr>
          <p:cNvPr id="284675" name="Rectangle 3"/>
          <p:cNvSpPr>
            <a:spLocks noGrp="1" noChangeArrowheads="1"/>
          </p:cNvSpPr>
          <p:nvPr>
            <p:ph type="body" idx="1"/>
          </p:nvPr>
        </p:nvSpPr>
        <p:spPr>
          <a:xfrm>
            <a:off x="250825" y="1052513"/>
            <a:ext cx="8569325" cy="5472112"/>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p>
          <a:p>
            <a:pPr marL="1371600" lvl="2" indent="-457200" eaLnBrk="1" hangingPunct="1">
              <a:lnSpc>
                <a:spcPct val="110000"/>
              </a:lnSpc>
            </a:pPr>
            <a:r>
              <a:rPr lang="zh-CN" altLang="en-US" smtClean="0"/>
              <a:t>字节数据， </a:t>
            </a:r>
            <a:r>
              <a:rPr lang="en-US" altLang="zh-CN" smtClean="0"/>
              <a:t>TYPE    </a:t>
            </a:r>
            <a:r>
              <a:rPr lang="zh-CN" altLang="en-US" smtClean="0"/>
              <a:t>变量名＝</a:t>
            </a:r>
            <a:r>
              <a:rPr lang="en-US" altLang="zh-CN" smtClean="0"/>
              <a:t>1</a:t>
            </a:r>
          </a:p>
          <a:p>
            <a:pPr marL="1371600" lvl="2" indent="-457200" eaLnBrk="1" hangingPunct="1">
              <a:lnSpc>
                <a:spcPct val="110000"/>
              </a:lnSpc>
            </a:pPr>
            <a:r>
              <a:rPr lang="zh-CN" altLang="en-US" smtClean="0"/>
              <a:t>字数据，    </a:t>
            </a:r>
            <a:r>
              <a:rPr lang="en-US" altLang="zh-CN" smtClean="0"/>
              <a:t>TYPE    </a:t>
            </a:r>
            <a:r>
              <a:rPr lang="zh-CN" altLang="en-US" smtClean="0"/>
              <a:t>变量名＝</a:t>
            </a:r>
            <a:r>
              <a:rPr lang="en-US" altLang="zh-CN" smtClean="0"/>
              <a:t>2</a:t>
            </a:r>
          </a:p>
          <a:p>
            <a:pPr marL="1371600" lvl="2" indent="-457200" eaLnBrk="1" hangingPunct="1">
              <a:lnSpc>
                <a:spcPct val="110000"/>
              </a:lnSpc>
            </a:pPr>
            <a:r>
              <a:rPr lang="zh-CN" altLang="en-US" smtClean="0"/>
              <a:t>双字数据， </a:t>
            </a:r>
            <a:r>
              <a:rPr lang="en-US" altLang="zh-CN" smtClean="0"/>
              <a:t>TYPE    </a:t>
            </a:r>
            <a:r>
              <a:rPr lang="zh-CN" altLang="en-US" smtClean="0"/>
              <a:t>变量名＝</a:t>
            </a:r>
            <a:r>
              <a:rPr lang="en-US" altLang="zh-CN" smtClean="0"/>
              <a:t>4</a:t>
            </a:r>
          </a:p>
          <a:p>
            <a:pPr marL="1371600" lvl="2" indent="-457200" eaLnBrk="1" hangingPunct="1">
              <a:lnSpc>
                <a:spcPct val="110000"/>
              </a:lnSpc>
            </a:pPr>
            <a:r>
              <a:rPr lang="en-US" altLang="zh-CN" smtClean="0"/>
              <a:t>8</a:t>
            </a:r>
            <a:r>
              <a:rPr lang="zh-CN" altLang="en-US" smtClean="0"/>
              <a:t>字节数据， </a:t>
            </a:r>
            <a:r>
              <a:rPr lang="en-US" altLang="zh-CN" smtClean="0"/>
              <a:t>TYPE    </a:t>
            </a:r>
            <a:r>
              <a:rPr lang="zh-CN" altLang="en-US" smtClean="0"/>
              <a:t>变量名＝</a:t>
            </a:r>
            <a:r>
              <a:rPr lang="en-US" altLang="zh-CN" smtClean="0"/>
              <a:t>8</a:t>
            </a:r>
          </a:p>
          <a:p>
            <a:pPr marL="1371600" lvl="2" indent="-457200" eaLnBrk="1" hangingPunct="1">
              <a:lnSpc>
                <a:spcPct val="110000"/>
              </a:lnSpc>
            </a:pPr>
            <a:r>
              <a:rPr lang="en-US" altLang="zh-CN" smtClean="0"/>
              <a:t>10</a:t>
            </a:r>
            <a:r>
              <a:rPr lang="zh-CN" altLang="en-US" smtClean="0"/>
              <a:t>字节数据， </a:t>
            </a:r>
            <a:r>
              <a:rPr lang="en-US" altLang="zh-CN" smtClean="0"/>
              <a:t>TYPE    </a:t>
            </a:r>
            <a:r>
              <a:rPr lang="zh-CN" altLang="en-US" smtClean="0"/>
              <a:t>变量名＝</a:t>
            </a:r>
            <a:r>
              <a:rPr lang="en-US" altLang="zh-CN" smtClean="0"/>
              <a:t>10</a:t>
            </a:r>
          </a:p>
        </p:txBody>
      </p:sp>
    </p:spTree>
    <p:extLst>
      <p:ext uri="{BB962C8B-B14F-4D97-AF65-F5344CB8AC3E}">
        <p14:creationId xmlns:p14="http://schemas.microsoft.com/office/powerpoint/2010/main" val="22861153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slide(fromBottom)">
                                      <p:cBhvr>
                                        <p:cTn id="7" dur="500"/>
                                        <p:tgtEl>
                                          <p:spTgt spid="284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slide(fromBottom)">
                                      <p:cBhvr>
                                        <p:cTn id="12" dur="500"/>
                                        <p:tgtEl>
                                          <p:spTgt spid="284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slide(fromBottom)">
                                      <p:cBhvr>
                                        <p:cTn id="17" dur="500"/>
                                        <p:tgtEl>
                                          <p:spTgt spid="284675">
                                            <p:txEl>
                                              <p:pRg st="3" end="3"/>
                                            </p:txEl>
                                          </p:spTgt>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slide(fromBottom)">
                                      <p:cBhvr>
                                        <p:cTn id="21" dur="500"/>
                                        <p:tgtEl>
                                          <p:spTgt spid="284675">
                                            <p:txEl>
                                              <p:pRg st="4" end="4"/>
                                            </p:txEl>
                                          </p:spTgt>
                                        </p:tgtEl>
                                      </p:cBhvr>
                                    </p:animEffect>
                                  </p:childTnLst>
                                </p:cTn>
                              </p:par>
                            </p:childTnLst>
                          </p:cTn>
                        </p:par>
                        <p:par>
                          <p:cTn id="22" fill="hold" nodeType="afterGroup">
                            <p:stCondLst>
                              <p:cond delay="1000"/>
                            </p:stCondLst>
                            <p:childTnLst>
                              <p:par>
                                <p:cTn id="23" presetID="12" presetClass="entr" presetSubtype="4" fill="hold" nodeType="afterEffect">
                                  <p:stCondLst>
                                    <p:cond delay="0"/>
                                  </p:stCondLst>
                                  <p:childTnLst>
                                    <p:set>
                                      <p:cBhvr>
                                        <p:cTn id="24" dur="1" fill="hold">
                                          <p:stCondLst>
                                            <p:cond delay="0"/>
                                          </p:stCondLst>
                                        </p:cTn>
                                        <p:tgtEl>
                                          <p:spTgt spid="284675">
                                            <p:txEl>
                                              <p:pRg st="5" end="5"/>
                                            </p:txEl>
                                          </p:spTgt>
                                        </p:tgtEl>
                                        <p:attrNameLst>
                                          <p:attrName>style.visibility</p:attrName>
                                        </p:attrNameLst>
                                      </p:cBhvr>
                                      <p:to>
                                        <p:strVal val="visible"/>
                                      </p:to>
                                    </p:set>
                                    <p:animEffect transition="in" filter="slide(fromBottom)">
                                      <p:cBhvr>
                                        <p:cTn id="25" dur="500"/>
                                        <p:tgtEl>
                                          <p:spTgt spid="284675">
                                            <p:txEl>
                                              <p:pRg st="5" end="5"/>
                                            </p:txEl>
                                          </p:spTgt>
                                        </p:tgtEl>
                                      </p:cBhvr>
                                    </p:animEffect>
                                  </p:childTnLst>
                                </p:cTn>
                              </p:par>
                            </p:childTnLst>
                          </p:cTn>
                        </p:par>
                        <p:par>
                          <p:cTn id="26" fill="hold" nodeType="afterGroup">
                            <p:stCondLst>
                              <p:cond delay="1500"/>
                            </p:stCondLst>
                            <p:childTnLst>
                              <p:par>
                                <p:cTn id="27" presetID="12" presetClass="entr" presetSubtype="4" fill="hold" nodeType="afterEffect">
                                  <p:stCondLst>
                                    <p:cond delay="0"/>
                                  </p:stCondLst>
                                  <p:childTnLst>
                                    <p:set>
                                      <p:cBhvr>
                                        <p:cTn id="28" dur="1" fill="hold">
                                          <p:stCondLst>
                                            <p:cond delay="0"/>
                                          </p:stCondLst>
                                        </p:cTn>
                                        <p:tgtEl>
                                          <p:spTgt spid="284675">
                                            <p:txEl>
                                              <p:pRg st="6" end="6"/>
                                            </p:txEl>
                                          </p:spTgt>
                                        </p:tgtEl>
                                        <p:attrNameLst>
                                          <p:attrName>style.visibility</p:attrName>
                                        </p:attrNameLst>
                                      </p:cBhvr>
                                      <p:to>
                                        <p:strVal val="visible"/>
                                      </p:to>
                                    </p:set>
                                    <p:animEffect transition="in" filter="slide(fromBottom)">
                                      <p:cBhvr>
                                        <p:cTn id="29" dur="500"/>
                                        <p:tgtEl>
                                          <p:spTgt spid="284675">
                                            <p:txEl>
                                              <p:pRg st="6" end="6"/>
                                            </p:txEl>
                                          </p:spTgt>
                                        </p:tgtEl>
                                      </p:cBhvr>
                                    </p:animEffect>
                                  </p:childTnLst>
                                </p:cTn>
                              </p:par>
                            </p:childTnLst>
                          </p:cTn>
                        </p:par>
                        <p:par>
                          <p:cTn id="30" fill="hold" nodeType="afterGroup">
                            <p:stCondLst>
                              <p:cond delay="2000"/>
                            </p:stCondLst>
                            <p:childTnLst>
                              <p:par>
                                <p:cTn id="31" presetID="12" presetClass="entr" presetSubtype="4" fill="hold" nodeType="afterEffect">
                                  <p:stCondLst>
                                    <p:cond delay="0"/>
                                  </p:stCondLst>
                                  <p:childTnLst>
                                    <p:set>
                                      <p:cBhvr>
                                        <p:cTn id="32" dur="1" fill="hold">
                                          <p:stCondLst>
                                            <p:cond delay="0"/>
                                          </p:stCondLst>
                                        </p:cTn>
                                        <p:tgtEl>
                                          <p:spTgt spid="284675">
                                            <p:txEl>
                                              <p:pRg st="7" end="7"/>
                                            </p:txEl>
                                          </p:spTgt>
                                        </p:tgtEl>
                                        <p:attrNameLst>
                                          <p:attrName>style.visibility</p:attrName>
                                        </p:attrNameLst>
                                      </p:cBhvr>
                                      <p:to>
                                        <p:strVal val="visible"/>
                                      </p:to>
                                    </p:set>
                                    <p:animEffect transition="in" filter="slide(fromBottom)">
                                      <p:cBhvr>
                                        <p:cTn id="33" dur="500"/>
                                        <p:tgtEl>
                                          <p:spTgt spid="284675">
                                            <p:txEl>
                                              <p:pRg st="7" end="7"/>
                                            </p:txEl>
                                          </p:spTgt>
                                        </p:tgtEl>
                                      </p:cBhvr>
                                    </p:animEffect>
                                  </p:childTnLst>
                                </p:cTn>
                              </p:par>
                            </p:childTnLst>
                          </p:cTn>
                        </p:par>
                        <p:par>
                          <p:cTn id="34" fill="hold" nodeType="afterGroup">
                            <p:stCondLst>
                              <p:cond delay="2500"/>
                            </p:stCondLst>
                            <p:childTnLst>
                              <p:par>
                                <p:cTn id="35" presetID="12" presetClass="entr" presetSubtype="4" fill="hold" nodeType="afterEffect">
                                  <p:stCondLst>
                                    <p:cond delay="0"/>
                                  </p:stCondLst>
                                  <p:childTnLst>
                                    <p:set>
                                      <p:cBhvr>
                                        <p:cTn id="36" dur="1" fill="hold">
                                          <p:stCondLst>
                                            <p:cond delay="0"/>
                                          </p:stCondLst>
                                        </p:cTn>
                                        <p:tgtEl>
                                          <p:spTgt spid="284675">
                                            <p:txEl>
                                              <p:pRg st="8" end="8"/>
                                            </p:txEl>
                                          </p:spTgt>
                                        </p:tgtEl>
                                        <p:attrNameLst>
                                          <p:attrName>style.visibility</p:attrName>
                                        </p:attrNameLst>
                                      </p:cBhvr>
                                      <p:to>
                                        <p:strVal val="visible"/>
                                      </p:to>
                                    </p:set>
                                    <p:animEffect transition="in" filter="slide(fromBottom)">
                                      <p:cBhvr>
                                        <p:cTn id="37" dur="500"/>
                                        <p:tgtEl>
                                          <p:spTgt spid="284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变量（续）</a:t>
            </a:r>
          </a:p>
        </p:txBody>
      </p:sp>
      <p:sp>
        <p:nvSpPr>
          <p:cNvPr id="285699" name="Rectangle 3"/>
          <p:cNvSpPr>
            <a:spLocks noGrp="1" noChangeArrowheads="1"/>
          </p:cNvSpPr>
          <p:nvPr>
            <p:ph type="body" idx="1"/>
          </p:nvPr>
        </p:nvSpPr>
        <p:spPr>
          <a:xfrm>
            <a:off x="250825" y="1052513"/>
            <a:ext cx="8569325" cy="5545137"/>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r>
              <a:rPr lang="zh-CN" altLang="en-US" sz="2400" smtClean="0">
                <a:solidFill>
                  <a:srgbClr val="CC00CC"/>
                </a:solidFill>
              </a:rPr>
              <a:t> </a:t>
            </a:r>
          </a:p>
          <a:p>
            <a:pPr marL="990600" lvl="1" indent="-533400" algn="just" eaLnBrk="1" hangingPunct="1">
              <a:lnSpc>
                <a:spcPct val="110000"/>
              </a:lnSpc>
              <a:buFontTx/>
              <a:buAutoNum type="circleNumDbPlain"/>
            </a:pPr>
            <a:r>
              <a:rPr lang="en-US" altLang="zh-CN" sz="2400" smtClean="0">
                <a:solidFill>
                  <a:srgbClr val="A50021"/>
                </a:solidFill>
              </a:rPr>
              <a:t>LENGTH   </a:t>
            </a:r>
            <a:r>
              <a:rPr lang="zh-CN" altLang="en-US" sz="2400" smtClean="0">
                <a:solidFill>
                  <a:srgbClr val="A50021"/>
                </a:solidFill>
              </a:rPr>
              <a:t>变量名：</a:t>
            </a:r>
            <a:r>
              <a:rPr lang="zh-CN" altLang="en-US" sz="2400" smtClean="0"/>
              <a:t>表示变量所在数组的数据元素个数。</a:t>
            </a:r>
          </a:p>
          <a:p>
            <a:pPr marL="1371600" lvl="2" indent="-457200" algn="just" eaLnBrk="1" hangingPunct="1">
              <a:lnSpc>
                <a:spcPct val="115000"/>
              </a:lnSpc>
            </a:pPr>
            <a:r>
              <a:rPr lang="zh-CN" altLang="en-US" smtClean="0"/>
              <a:t>注意：只有当数据用复制符</a:t>
            </a:r>
            <a:r>
              <a:rPr lang="en-US" altLang="zh-CN" smtClean="0">
                <a:solidFill>
                  <a:srgbClr val="CC0000"/>
                </a:solidFill>
              </a:rPr>
              <a:t>DUP</a:t>
            </a:r>
            <a:r>
              <a:rPr lang="zh-CN" altLang="en-US" smtClean="0"/>
              <a:t>定义时，</a:t>
            </a:r>
            <a:r>
              <a:rPr lang="en-US" altLang="zh-CN" smtClean="0"/>
              <a:t>LENGTH</a:t>
            </a:r>
            <a:r>
              <a:rPr lang="zh-CN" altLang="en-US" smtClean="0"/>
              <a:t>才等于数组的元素个数，否则</a:t>
            </a:r>
            <a:r>
              <a:rPr lang="en-US" altLang="zh-CN" smtClean="0"/>
              <a:t>LENGTH</a:t>
            </a:r>
            <a:r>
              <a:rPr lang="zh-CN" altLang="en-US" smtClean="0"/>
              <a:t>就等于</a:t>
            </a:r>
            <a:r>
              <a:rPr lang="en-US" altLang="zh-CN" smtClean="0"/>
              <a:t>1</a:t>
            </a:r>
            <a:r>
              <a:rPr lang="zh-CN" altLang="en-US" smtClean="0"/>
              <a:t>。</a:t>
            </a:r>
          </a:p>
          <a:p>
            <a:pPr marL="990600" lvl="1" indent="-533400" algn="just" eaLnBrk="1" hangingPunct="1">
              <a:lnSpc>
                <a:spcPct val="115000"/>
              </a:lnSpc>
              <a:buFontTx/>
              <a:buAutoNum type="circleNumDbPlain" startAt="5"/>
            </a:pPr>
            <a:r>
              <a:rPr lang="en-US" altLang="zh-CN" sz="2400" smtClean="0">
                <a:solidFill>
                  <a:srgbClr val="A50021"/>
                </a:solidFill>
              </a:rPr>
              <a:t>SIZE   </a:t>
            </a:r>
            <a:r>
              <a:rPr lang="zh-CN" altLang="en-US" sz="2400" smtClean="0">
                <a:solidFill>
                  <a:srgbClr val="A50021"/>
                </a:solidFill>
              </a:rPr>
              <a:t>变量名：</a:t>
            </a:r>
            <a:r>
              <a:rPr lang="zh-CN" altLang="en-US" sz="2400" smtClean="0"/>
              <a:t>表示变量所在数组的字节总数，且满足公式</a:t>
            </a:r>
            <a:r>
              <a:rPr lang="en-US" altLang="zh-CN" sz="2400" smtClean="0"/>
              <a:t>SIZE = LENGTH×TYPE</a:t>
            </a:r>
            <a:r>
              <a:rPr lang="zh-CN" altLang="en-US" sz="2400" smtClean="0"/>
              <a:t>。</a:t>
            </a:r>
          </a:p>
        </p:txBody>
      </p:sp>
    </p:spTree>
    <p:extLst>
      <p:ext uri="{BB962C8B-B14F-4D97-AF65-F5344CB8AC3E}">
        <p14:creationId xmlns:p14="http://schemas.microsoft.com/office/powerpoint/2010/main" val="6099630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slide(fromBottom)">
                                      <p:cBhvr>
                                        <p:cTn id="7" dur="500"/>
                                        <p:tgtEl>
                                          <p:spTgt spid="285699">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animEffect transition="in" filter="slide(fromBottom)">
                                      <p:cBhvr>
                                        <p:cTn id="11" dur="500"/>
                                        <p:tgtEl>
                                          <p:spTgt spid="285699">
                                            <p:txEl>
                                              <p:pRg st="1" end="1"/>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slide(fromBottom)">
                                      <p:cBhvr>
                                        <p:cTn id="15" dur="500"/>
                                        <p:tgtEl>
                                          <p:spTgt spid="285699">
                                            <p:txEl>
                                              <p:pRg st="2" end="2"/>
                                            </p:txEl>
                                          </p:spTgt>
                                        </p:tgtEl>
                                      </p:cBhvr>
                                    </p:animEffect>
                                  </p:childTnLst>
                                </p:cTn>
                              </p:par>
                            </p:childTnLst>
                          </p:cTn>
                        </p:par>
                        <p:par>
                          <p:cTn id="16" fill="hold" nodeType="afterGroup">
                            <p:stCondLst>
                              <p:cond delay="1500"/>
                            </p:stCondLst>
                            <p:childTnLst>
                              <p:par>
                                <p:cTn id="17" presetID="12" presetClass="entr" presetSubtype="4" fill="hold" nodeType="after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Effect transition="in" filter="slide(fromBottom)">
                                      <p:cBhvr>
                                        <p:cTn id="19" dur="500"/>
                                        <p:tgtEl>
                                          <p:spTgt spid="285699">
                                            <p:txEl>
                                              <p:pRg st="3" end="3"/>
                                            </p:txEl>
                                          </p:spTgt>
                                        </p:tgtEl>
                                      </p:cBhvr>
                                    </p:animEffect>
                                  </p:childTnLst>
                                </p:cTn>
                              </p:par>
                            </p:childTnLst>
                          </p:cTn>
                        </p:par>
                        <p:par>
                          <p:cTn id="20" fill="hold" nodeType="afterGroup">
                            <p:stCondLst>
                              <p:cond delay="2000"/>
                            </p:stCondLst>
                            <p:childTnLst>
                              <p:par>
                                <p:cTn id="21" presetID="12" presetClass="entr" presetSubtype="4" fill="hold" nodeType="afterEffect">
                                  <p:stCondLst>
                                    <p:cond delay="0"/>
                                  </p:stCondLst>
                                  <p:childTnLst>
                                    <p:set>
                                      <p:cBhvr>
                                        <p:cTn id="22" dur="1" fill="hold">
                                          <p:stCondLst>
                                            <p:cond delay="0"/>
                                          </p:stCondLst>
                                        </p:cTn>
                                        <p:tgtEl>
                                          <p:spTgt spid="285699">
                                            <p:txEl>
                                              <p:pRg st="4" end="4"/>
                                            </p:txEl>
                                          </p:spTgt>
                                        </p:tgtEl>
                                        <p:attrNameLst>
                                          <p:attrName>style.visibility</p:attrName>
                                        </p:attrNameLst>
                                      </p:cBhvr>
                                      <p:to>
                                        <p:strVal val="visible"/>
                                      </p:to>
                                    </p:set>
                                    <p:animEffect transition="in" filter="slide(fromBottom)">
                                      <p:cBhvr>
                                        <p:cTn id="23" dur="500"/>
                                        <p:tgtEl>
                                          <p:spTgt spid="285699">
                                            <p:txEl>
                                              <p:pRg st="4" end="4"/>
                                            </p:txEl>
                                          </p:spTgt>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slide(fromBottom)">
                                      <p:cBhvr>
                                        <p:cTn id="27" dur="500"/>
                                        <p:tgtEl>
                                          <p:spTgt spid="285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85699">
                                            <p:txEl>
                                              <p:pRg st="6" end="6"/>
                                            </p:txEl>
                                          </p:spTgt>
                                        </p:tgtEl>
                                        <p:attrNameLst>
                                          <p:attrName>style.visibility</p:attrName>
                                        </p:attrNameLst>
                                      </p:cBhvr>
                                      <p:to>
                                        <p:strVal val="visible"/>
                                      </p:to>
                                    </p:set>
                                    <p:animEffect transition="in" filter="slide(fromBottom)">
                                      <p:cBhvr>
                                        <p:cTn id="32"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solidFill>
                  <a:srgbClr val="CC00CC"/>
                </a:solidFill>
              </a:rPr>
              <a:t>例</a:t>
            </a:r>
          </a:p>
        </p:txBody>
      </p:sp>
      <p:sp>
        <p:nvSpPr>
          <p:cNvPr id="286723" name="Rectangle 3"/>
          <p:cNvSpPr>
            <a:spLocks noGrp="1" noChangeArrowheads="1"/>
          </p:cNvSpPr>
          <p:nvPr>
            <p:ph type="body" idx="1"/>
          </p:nvPr>
        </p:nvSpPr>
        <p:spPr>
          <a:xfrm>
            <a:off x="250825" y="1052513"/>
            <a:ext cx="8435975" cy="5256212"/>
          </a:xfrm>
        </p:spPr>
        <p:txBody>
          <a:bodyPr/>
          <a:lstStyle/>
          <a:p>
            <a:pPr eaLnBrk="1" hangingPunct="1">
              <a:lnSpc>
                <a:spcPct val="90000"/>
              </a:lnSpc>
              <a:buFontTx/>
              <a:buNone/>
            </a:pPr>
            <a:r>
              <a:rPr lang="en-US" altLang="zh-CN" sz="2400" dirty="0" smtClean="0"/>
              <a:t>DATA </a:t>
            </a:r>
            <a:r>
              <a:rPr lang="en-US" altLang="zh-CN" sz="2400" dirty="0" smtClean="0">
                <a:solidFill>
                  <a:srgbClr val="0033CC"/>
                </a:solidFill>
              </a:rPr>
              <a:t>SEGMENT</a:t>
            </a:r>
          </a:p>
          <a:p>
            <a:pPr eaLnBrk="1" hangingPunct="1">
              <a:lnSpc>
                <a:spcPct val="90000"/>
              </a:lnSpc>
              <a:buFontTx/>
              <a:buNone/>
            </a:pPr>
            <a:r>
              <a:rPr lang="en-US" altLang="zh-CN" sz="2400" dirty="0" smtClean="0"/>
              <a:t>  BUF1 DB N1, N2, N3, …, N10 </a:t>
            </a:r>
            <a:r>
              <a:rPr lang="en-US" altLang="zh-CN" sz="2400" dirty="0" smtClean="0">
                <a:solidFill>
                  <a:srgbClr val="009900"/>
                </a:solidFill>
              </a:rPr>
              <a:t>; N1~N10</a:t>
            </a:r>
            <a:r>
              <a:rPr lang="zh-CN" altLang="en-US" sz="2400" dirty="0" smtClean="0">
                <a:solidFill>
                  <a:srgbClr val="009900"/>
                </a:solidFill>
              </a:rPr>
              <a:t>为</a:t>
            </a:r>
            <a:r>
              <a:rPr lang="en-US" altLang="zh-CN" sz="2400" dirty="0" smtClean="0">
                <a:solidFill>
                  <a:srgbClr val="009900"/>
                </a:solidFill>
              </a:rPr>
              <a:t>10</a:t>
            </a:r>
            <a:r>
              <a:rPr lang="zh-CN" altLang="en-US" sz="2400" dirty="0" smtClean="0">
                <a:solidFill>
                  <a:srgbClr val="009900"/>
                </a:solidFill>
              </a:rPr>
              <a:t>个字节数据</a:t>
            </a:r>
          </a:p>
          <a:p>
            <a:pPr eaLnBrk="1" hangingPunct="1">
              <a:lnSpc>
                <a:spcPct val="90000"/>
              </a:lnSpc>
              <a:buFontTx/>
              <a:buNone/>
            </a:pPr>
            <a:r>
              <a:rPr lang="zh-CN" altLang="en-US" sz="2400" dirty="0" smtClean="0"/>
              <a:t>  </a:t>
            </a:r>
            <a:r>
              <a:rPr lang="en-US" altLang="zh-CN" sz="2400" dirty="0" smtClean="0"/>
              <a:t>BUF2 DB 10 DUP (0)</a:t>
            </a:r>
          </a:p>
          <a:p>
            <a:pPr eaLnBrk="1" hangingPunct="1">
              <a:lnSpc>
                <a:spcPct val="90000"/>
              </a:lnSpc>
              <a:buFontTx/>
              <a:buNone/>
            </a:pPr>
            <a:r>
              <a:rPr lang="en-US" altLang="zh-CN" sz="2400" dirty="0" smtClean="0"/>
              <a:t>  BUF3 DW 10 DUP (?)</a:t>
            </a:r>
          </a:p>
          <a:p>
            <a:pPr eaLnBrk="1" hangingPunct="1">
              <a:lnSpc>
                <a:spcPct val="90000"/>
              </a:lnSpc>
              <a:buFontTx/>
              <a:buNone/>
            </a:pPr>
            <a:r>
              <a:rPr lang="en-US" altLang="zh-CN" sz="2400" dirty="0" smtClean="0"/>
              <a:t>DATA </a:t>
            </a:r>
            <a:r>
              <a:rPr lang="en-US" altLang="zh-CN" sz="2400" dirty="0" smtClean="0">
                <a:solidFill>
                  <a:srgbClr val="0033CC"/>
                </a:solidFill>
              </a:rPr>
              <a:t>ENDS</a:t>
            </a:r>
          </a:p>
          <a:p>
            <a:pPr eaLnBrk="1" hangingPunct="1">
              <a:lnSpc>
                <a:spcPct val="90000"/>
              </a:lnSpc>
              <a:buFontTx/>
              <a:buNone/>
            </a:pPr>
            <a:endParaRPr lang="en-US" altLang="zh-CN" sz="2400" dirty="0" smtClean="0"/>
          </a:p>
          <a:p>
            <a:pPr eaLnBrk="1" hangingPunct="1">
              <a:lnSpc>
                <a:spcPct val="90000"/>
              </a:lnSpc>
              <a:buFontTx/>
              <a:buNone/>
            </a:pPr>
            <a:r>
              <a:rPr lang="zh-CN" altLang="en-US" sz="2400" dirty="0" smtClean="0">
                <a:solidFill>
                  <a:srgbClr val="CC0000"/>
                </a:solidFill>
              </a:rPr>
              <a:t>设段的段基值为</a:t>
            </a:r>
            <a:r>
              <a:rPr lang="en-US" altLang="zh-CN" sz="2400" dirty="0" smtClean="0">
                <a:solidFill>
                  <a:srgbClr val="CC0000"/>
                </a:solidFill>
              </a:rPr>
              <a:t>2000H</a:t>
            </a:r>
            <a:r>
              <a:rPr lang="zh-CN" altLang="en-US" sz="2400" dirty="0" smtClean="0">
                <a:solidFill>
                  <a:srgbClr val="CC0000"/>
                </a:solidFill>
              </a:rPr>
              <a:t>，则</a:t>
            </a:r>
          </a:p>
          <a:p>
            <a:pPr eaLnBrk="1" hangingPunct="1">
              <a:lnSpc>
                <a:spcPct val="90000"/>
              </a:lnSpc>
              <a:buFontTx/>
              <a:buNone/>
            </a:pPr>
            <a:r>
              <a:rPr lang="en-US" altLang="zh-CN" sz="2400" dirty="0" smtClean="0"/>
              <a:t>SEG           BUF1=2000H</a:t>
            </a:r>
          </a:p>
          <a:p>
            <a:pPr eaLnBrk="1" hangingPunct="1">
              <a:lnSpc>
                <a:spcPct val="90000"/>
              </a:lnSpc>
              <a:buFontTx/>
              <a:buNone/>
            </a:pPr>
            <a:r>
              <a:rPr lang="en-US" altLang="zh-CN" sz="2400" dirty="0" smtClean="0"/>
              <a:t>OFFSET    BUF1=0000H</a:t>
            </a:r>
          </a:p>
          <a:p>
            <a:pPr eaLnBrk="1" hangingPunct="1">
              <a:lnSpc>
                <a:spcPct val="90000"/>
              </a:lnSpc>
              <a:buFontTx/>
              <a:buNone/>
            </a:pPr>
            <a:r>
              <a:rPr lang="en-US" altLang="zh-CN" sz="2400" dirty="0" smtClean="0"/>
              <a:t>TYPE         BUF1=1</a:t>
            </a:r>
          </a:p>
          <a:p>
            <a:pPr eaLnBrk="1" hangingPunct="1">
              <a:lnSpc>
                <a:spcPct val="90000"/>
              </a:lnSpc>
              <a:buFontTx/>
              <a:buNone/>
            </a:pPr>
            <a:r>
              <a:rPr lang="en-US" altLang="zh-CN" sz="2400" dirty="0" smtClean="0"/>
              <a:t>LENGTH   BUF1=1</a:t>
            </a:r>
          </a:p>
          <a:p>
            <a:pPr eaLnBrk="1" hangingPunct="1">
              <a:lnSpc>
                <a:spcPct val="90000"/>
              </a:lnSpc>
              <a:buFontTx/>
              <a:buNone/>
            </a:pPr>
            <a:r>
              <a:rPr lang="en-US" altLang="zh-CN" sz="2400" dirty="0" smtClean="0"/>
              <a:t>SIZE          BUF1=1</a:t>
            </a:r>
          </a:p>
        </p:txBody>
      </p:sp>
      <p:sp>
        <p:nvSpPr>
          <p:cNvPr id="286724" name="Rectangle 4"/>
          <p:cNvSpPr>
            <a:spLocks noChangeArrowheads="1"/>
          </p:cNvSpPr>
          <p:nvPr/>
        </p:nvSpPr>
        <p:spPr bwMode="auto">
          <a:xfrm>
            <a:off x="5076825" y="2133600"/>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dirty="0"/>
              <a:t>SEG          BUF2=2000H</a:t>
            </a:r>
          </a:p>
          <a:p>
            <a:pPr>
              <a:lnSpc>
                <a:spcPct val="100000"/>
              </a:lnSpc>
            </a:pPr>
            <a:r>
              <a:rPr lang="en-US" altLang="zh-CN" sz="2400" b="1" dirty="0"/>
              <a:t>OFFSET    BUF2=000AH</a:t>
            </a:r>
          </a:p>
          <a:p>
            <a:pPr>
              <a:lnSpc>
                <a:spcPct val="100000"/>
              </a:lnSpc>
            </a:pPr>
            <a:r>
              <a:rPr lang="en-US" altLang="zh-CN" sz="2400" b="1" dirty="0"/>
              <a:t>TYPE         BUF2=1</a:t>
            </a:r>
          </a:p>
          <a:p>
            <a:pPr>
              <a:lnSpc>
                <a:spcPct val="100000"/>
              </a:lnSpc>
            </a:pPr>
            <a:r>
              <a:rPr lang="en-US" altLang="zh-CN" sz="2400" b="1" dirty="0"/>
              <a:t>LENGTH   BUF2=10</a:t>
            </a:r>
          </a:p>
          <a:p>
            <a:pPr>
              <a:lnSpc>
                <a:spcPct val="100000"/>
              </a:lnSpc>
            </a:pPr>
            <a:r>
              <a:rPr lang="en-US" altLang="zh-CN" sz="2400" b="1" dirty="0"/>
              <a:t>SIZE          BUF2=10</a:t>
            </a:r>
          </a:p>
        </p:txBody>
      </p:sp>
      <p:sp>
        <p:nvSpPr>
          <p:cNvPr id="286725" name="Rectangle 5"/>
          <p:cNvSpPr>
            <a:spLocks noChangeArrowheads="1"/>
          </p:cNvSpPr>
          <p:nvPr/>
        </p:nvSpPr>
        <p:spPr bwMode="auto">
          <a:xfrm>
            <a:off x="5076825" y="4459288"/>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a:t>SEG          BUF3=2000H</a:t>
            </a:r>
          </a:p>
          <a:p>
            <a:pPr>
              <a:lnSpc>
                <a:spcPct val="100000"/>
              </a:lnSpc>
            </a:pPr>
            <a:r>
              <a:rPr lang="en-US" altLang="zh-CN" sz="2400" b="1"/>
              <a:t>OFFSET    BUF3=0014H</a:t>
            </a:r>
          </a:p>
          <a:p>
            <a:pPr>
              <a:lnSpc>
                <a:spcPct val="100000"/>
              </a:lnSpc>
            </a:pPr>
            <a:r>
              <a:rPr lang="en-US" altLang="zh-CN" sz="2400" b="1"/>
              <a:t>TYPE        BUF3=2</a:t>
            </a:r>
          </a:p>
          <a:p>
            <a:pPr>
              <a:lnSpc>
                <a:spcPct val="100000"/>
              </a:lnSpc>
            </a:pPr>
            <a:r>
              <a:rPr lang="en-US" altLang="zh-CN" sz="2400" b="1"/>
              <a:t>LENGTH   BUF3=10</a:t>
            </a:r>
          </a:p>
          <a:p>
            <a:pPr>
              <a:lnSpc>
                <a:spcPct val="100000"/>
              </a:lnSpc>
            </a:pPr>
            <a:r>
              <a:rPr lang="en-US" altLang="zh-CN" sz="2400" b="1"/>
              <a:t>SIZE          BUF3=20</a:t>
            </a:r>
          </a:p>
        </p:txBody>
      </p:sp>
    </p:spTree>
    <p:extLst>
      <p:ext uri="{BB962C8B-B14F-4D97-AF65-F5344CB8AC3E}">
        <p14:creationId xmlns:p14="http://schemas.microsoft.com/office/powerpoint/2010/main" val="8140183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723">
                                            <p:txEl>
                                              <p:pRg st="6" end="6"/>
                                            </p:txEl>
                                          </p:spTgt>
                                        </p:tgtEl>
                                        <p:attrNameLst>
                                          <p:attrName>style.visibility</p:attrName>
                                        </p:attrNameLst>
                                      </p:cBhvr>
                                      <p:to>
                                        <p:strVal val="visible"/>
                                      </p:to>
                                    </p:set>
                                    <p:animEffect transition="in" filter="slide(fromBottom)">
                                      <p:cBhvr>
                                        <p:cTn id="7" dur="500"/>
                                        <p:tgtEl>
                                          <p:spTgt spid="28672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672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6723">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6723">
                                            <p:txEl>
                                              <p:pRg st="9" end="9"/>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723">
                                            <p:txEl>
                                              <p:pRg st="10" end="1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6723">
                                            <p:txEl>
                                              <p:pRg st="11" end="1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86724"/>
                                        </p:tgtEl>
                                        <p:attrNameLst>
                                          <p:attrName>style.visibility</p:attrName>
                                        </p:attrNameLst>
                                      </p:cBhvr>
                                      <p:to>
                                        <p:strVal val="visible"/>
                                      </p:to>
                                    </p:set>
                                    <p:animEffect transition="in" filter="slide(fromBottom)">
                                      <p:cBhvr>
                                        <p:cTn id="24" dur="500"/>
                                        <p:tgtEl>
                                          <p:spTgt spid="286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86725"/>
                                        </p:tgtEl>
                                        <p:attrNameLst>
                                          <p:attrName>style.visibility</p:attrName>
                                        </p:attrNameLst>
                                      </p:cBhvr>
                                      <p:to>
                                        <p:strVal val="visible"/>
                                      </p:to>
                                    </p:set>
                                    <p:animEffect transition="in" filter="slide(fromBottom)">
                                      <p:cBhvr>
                                        <p:cTn id="29"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000" smtClean="0"/>
              <a:t>变量和常量</a:t>
            </a:r>
          </a:p>
        </p:txBody>
      </p:sp>
      <p:sp>
        <p:nvSpPr>
          <p:cNvPr id="287747" name="Rectangle 3"/>
          <p:cNvSpPr>
            <a:spLocks noGrp="1" noChangeArrowheads="1"/>
          </p:cNvSpPr>
          <p:nvPr>
            <p:ph type="body" idx="1"/>
          </p:nvPr>
        </p:nvSpPr>
        <p:spPr>
          <a:xfrm>
            <a:off x="250825" y="1125538"/>
            <a:ext cx="8569325" cy="5327650"/>
          </a:xfrm>
        </p:spPr>
        <p:txBody>
          <a:bodyPr/>
          <a:lstStyle/>
          <a:p>
            <a:pPr eaLnBrk="1" hangingPunct="1">
              <a:lnSpc>
                <a:spcPct val="80000"/>
              </a:lnSpc>
              <a:buFontTx/>
              <a:buNone/>
            </a:pPr>
            <a:r>
              <a:rPr lang="en-US" altLang="zh-CN" sz="2400" dirty="0" smtClean="0">
                <a:solidFill>
                  <a:srgbClr val="CC0000"/>
                </a:solidFill>
              </a:rPr>
              <a:t>AREA1 DW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en-US" altLang="zh-CN" sz="2400" dirty="0" smtClean="0">
                <a:solidFill>
                  <a:srgbClr val="3333CC"/>
                </a:solidFill>
              </a:rPr>
              <a:t>DW</a:t>
            </a:r>
            <a:r>
              <a:rPr lang="zh-CN" altLang="en-US" sz="2400" dirty="0" smtClean="0">
                <a:solidFill>
                  <a:srgbClr val="3333CC"/>
                </a:solidFill>
              </a:rPr>
              <a:t>伪指令</a:t>
            </a:r>
            <a:r>
              <a:rPr lang="zh-CN" altLang="en-US" sz="2400" dirty="0" smtClean="0"/>
              <a:t>语句用来定义变量，变量用作表示存储器中的数据。程序运行过程中，变量是可以被修改的运算对象。</a:t>
            </a:r>
          </a:p>
          <a:p>
            <a:pPr eaLnBrk="1" hangingPunct="1">
              <a:lnSpc>
                <a:spcPct val="80000"/>
              </a:lnSpc>
            </a:pPr>
            <a:r>
              <a:rPr lang="zh-CN" altLang="en-US" sz="2400" dirty="0" smtClean="0"/>
              <a:t>变量名为</a:t>
            </a:r>
            <a:r>
              <a:rPr lang="en-US" altLang="zh-CN" sz="2400" dirty="0" smtClean="0"/>
              <a:t>AREA1</a:t>
            </a:r>
            <a:r>
              <a:rPr lang="zh-CN" altLang="en-US" sz="2400" dirty="0" smtClean="0"/>
              <a:t>，表示内存中一个数据区的名字，也就是符号地址，该地址单元存放一个字数据</a:t>
            </a:r>
            <a:r>
              <a:rPr lang="en-US" altLang="zh-CN" sz="2400" dirty="0" smtClean="0"/>
              <a:t>0867H</a:t>
            </a:r>
            <a:r>
              <a:rPr lang="zh-CN" altLang="en-US" sz="2400" dirty="0" smtClean="0"/>
              <a:t>。</a:t>
            </a:r>
          </a:p>
          <a:p>
            <a:pPr eaLnBrk="1" hangingPunct="1">
              <a:lnSpc>
                <a:spcPct val="80000"/>
              </a:lnSpc>
            </a:pPr>
            <a:r>
              <a:rPr lang="en-US" altLang="zh-CN" sz="2400" dirty="0" smtClean="0"/>
              <a:t>MOV AX, AREA1 </a:t>
            </a:r>
            <a:r>
              <a:rPr lang="zh-CN" altLang="en-US" sz="2400" dirty="0" smtClean="0"/>
              <a:t>指令执行后，</a:t>
            </a:r>
            <a:r>
              <a:rPr lang="en-US" altLang="zh-CN" sz="2400" dirty="0" smtClean="0"/>
              <a:t>AX=0867H</a:t>
            </a:r>
            <a:r>
              <a:rPr lang="zh-CN" altLang="en-US" sz="2400" dirty="0" smtClean="0"/>
              <a:t>。</a:t>
            </a:r>
          </a:p>
          <a:p>
            <a:pPr eaLnBrk="1" hangingPunct="1">
              <a:lnSpc>
                <a:spcPct val="80000"/>
              </a:lnSpc>
              <a:buFontTx/>
              <a:buNone/>
            </a:pPr>
            <a:endParaRPr lang="zh-CN" altLang="en-US" sz="2400" dirty="0" smtClean="0">
              <a:solidFill>
                <a:srgbClr val="FF0000"/>
              </a:solidFill>
            </a:endParaRPr>
          </a:p>
          <a:p>
            <a:pPr eaLnBrk="1" hangingPunct="1">
              <a:lnSpc>
                <a:spcPct val="80000"/>
              </a:lnSpc>
              <a:buFontTx/>
              <a:buNone/>
            </a:pPr>
            <a:r>
              <a:rPr lang="en-US" altLang="zh-CN" sz="2400" dirty="0" smtClean="0">
                <a:solidFill>
                  <a:srgbClr val="CC0000"/>
                </a:solidFill>
              </a:rPr>
              <a:t>AREA1 EQU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zh-CN" altLang="en-US" sz="2400" dirty="0" smtClean="0"/>
              <a:t>等值</a:t>
            </a:r>
            <a:r>
              <a:rPr lang="zh-CN" altLang="en-US" sz="2400" dirty="0" smtClean="0">
                <a:solidFill>
                  <a:srgbClr val="3333CC"/>
                </a:solidFill>
              </a:rPr>
              <a:t>伪指令</a:t>
            </a:r>
            <a:r>
              <a:rPr lang="en-US" altLang="zh-CN" sz="2400" dirty="0" smtClean="0">
                <a:solidFill>
                  <a:srgbClr val="3333CC"/>
                </a:solidFill>
              </a:rPr>
              <a:t>EQU</a:t>
            </a:r>
            <a:r>
              <a:rPr lang="zh-CN" altLang="en-US" sz="2400" dirty="0" smtClean="0"/>
              <a:t>给常数</a:t>
            </a:r>
            <a:r>
              <a:rPr lang="en-US" altLang="zh-CN" sz="2400" dirty="0" smtClean="0"/>
              <a:t>0867H</a:t>
            </a:r>
            <a:r>
              <a:rPr lang="zh-CN" altLang="en-US" sz="2400" dirty="0" smtClean="0"/>
              <a:t>定义了一个符号名</a:t>
            </a:r>
            <a:r>
              <a:rPr lang="en-US" altLang="zh-CN" sz="2400" dirty="0" smtClean="0"/>
              <a:t>AREA1</a:t>
            </a:r>
            <a:r>
              <a:rPr lang="zh-CN" altLang="en-US" sz="2400" dirty="0" smtClean="0"/>
              <a:t>，程序中可以使用符号</a:t>
            </a:r>
            <a:r>
              <a:rPr lang="en-US" altLang="zh-CN" sz="2400" dirty="0" smtClean="0"/>
              <a:t>AREA1</a:t>
            </a:r>
            <a:r>
              <a:rPr lang="zh-CN" altLang="en-US" sz="2400" dirty="0" smtClean="0"/>
              <a:t>代表立即数</a:t>
            </a:r>
            <a:r>
              <a:rPr lang="en-US" altLang="zh-CN" sz="2400" dirty="0" smtClean="0"/>
              <a:t>0867H</a:t>
            </a:r>
            <a:r>
              <a:rPr lang="zh-CN" altLang="en-US" sz="2400" dirty="0" smtClean="0"/>
              <a:t>。</a:t>
            </a:r>
          </a:p>
          <a:p>
            <a:pPr eaLnBrk="1" hangingPunct="1">
              <a:lnSpc>
                <a:spcPct val="80000"/>
              </a:lnSpc>
            </a:pPr>
            <a:r>
              <a:rPr lang="zh-CN" altLang="en-US" sz="2400" dirty="0" smtClean="0"/>
              <a:t>这两段程序效果相同，但符号</a:t>
            </a:r>
            <a:r>
              <a:rPr lang="en-US" altLang="zh-CN" sz="2400" dirty="0" smtClean="0"/>
              <a:t>AREA1</a:t>
            </a:r>
            <a:r>
              <a:rPr lang="zh-CN" altLang="en-US" sz="2400" dirty="0" smtClean="0"/>
              <a:t>的含义不同。</a:t>
            </a:r>
          </a:p>
        </p:txBody>
      </p:sp>
    </p:spTree>
    <p:extLst>
      <p:ext uri="{BB962C8B-B14F-4D97-AF65-F5344CB8AC3E}">
        <p14:creationId xmlns:p14="http://schemas.microsoft.com/office/powerpoint/2010/main" val="1253733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7747">
                                            <p:txEl>
                                              <p:pRg st="4" end="4"/>
                                            </p:txEl>
                                          </p:spTgt>
                                        </p:tgtEl>
                                        <p:attrNameLst>
                                          <p:attrName>style.visibility</p:attrName>
                                        </p:attrNameLst>
                                      </p:cBhvr>
                                      <p:to>
                                        <p:strVal val="visible"/>
                                      </p:to>
                                    </p:set>
                                    <p:animEffect transition="in" filter="slide(fromBottom)">
                                      <p:cBhvr>
                                        <p:cTn id="7" dur="500"/>
                                        <p:tgtEl>
                                          <p:spTgt spid="2877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slide(fromBottom)">
                                      <p:cBhvr>
                                        <p:cTn id="12" dur="500"/>
                                        <p:tgtEl>
                                          <p:spTgt spid="2877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774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74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47">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7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569325" cy="765175"/>
          </a:xfrm>
        </p:spPr>
        <p:txBody>
          <a:bodyPr/>
          <a:lstStyle/>
          <a:p>
            <a:pPr eaLnBrk="1" hangingPunct="1"/>
            <a:r>
              <a:rPr lang="zh-CN" altLang="en-US" smtClean="0"/>
              <a:t>修改属性运算符</a:t>
            </a:r>
          </a:p>
        </p:txBody>
      </p:sp>
      <p:sp>
        <p:nvSpPr>
          <p:cNvPr id="288771" name="Rectangle 3"/>
          <p:cNvSpPr>
            <a:spLocks noGrp="1" noChangeArrowheads="1"/>
          </p:cNvSpPr>
          <p:nvPr>
            <p:ph type="body" idx="1"/>
          </p:nvPr>
        </p:nvSpPr>
        <p:spPr>
          <a:xfrm>
            <a:off x="250825" y="1165225"/>
            <a:ext cx="8642350" cy="5432425"/>
          </a:xfrm>
        </p:spPr>
        <p:txBody>
          <a:bodyPr/>
          <a:lstStyle/>
          <a:p>
            <a:pPr eaLnBrk="1" hangingPunct="1"/>
            <a:r>
              <a:rPr lang="en-US" altLang="zh-CN" sz="2400" dirty="0" smtClean="0"/>
              <a:t>BUFW   	DW   1234H</a:t>
            </a:r>
            <a:r>
              <a:rPr lang="zh-CN" altLang="en-US" sz="2400" dirty="0" smtClean="0"/>
              <a:t>，</a:t>
            </a:r>
            <a:r>
              <a:rPr lang="en-US" altLang="zh-CN" sz="2400" dirty="0" smtClean="0"/>
              <a:t>5678H</a:t>
            </a:r>
          </a:p>
          <a:p>
            <a:pPr eaLnBrk="1" hangingPunct="1"/>
            <a:r>
              <a:rPr lang="zh-CN" altLang="en-US" sz="2400" dirty="0" smtClean="0">
                <a:solidFill>
                  <a:srgbClr val="CC0000"/>
                </a:solidFill>
              </a:rPr>
              <a:t>合法：</a:t>
            </a:r>
            <a:r>
              <a:rPr lang="en-US" altLang="zh-CN" sz="2400" dirty="0" smtClean="0"/>
              <a:t>MOV  AX, BUFW</a:t>
            </a:r>
          </a:p>
          <a:p>
            <a:pPr eaLnBrk="1" hangingPunct="1"/>
            <a:r>
              <a:rPr lang="zh-CN" altLang="en-US" sz="2400" dirty="0" smtClean="0">
                <a:solidFill>
                  <a:srgbClr val="CC0000"/>
                </a:solidFill>
              </a:rPr>
              <a:t>非法：</a:t>
            </a:r>
            <a:r>
              <a:rPr lang="en-US" altLang="zh-CN" sz="2400" dirty="0" smtClean="0"/>
              <a:t>MOV  AL, BUFW</a:t>
            </a:r>
          </a:p>
          <a:p>
            <a:pPr eaLnBrk="1" hangingPunct="1"/>
            <a:endParaRPr lang="en-US" altLang="zh-CN" sz="2400" dirty="0" smtClean="0"/>
          </a:p>
          <a:p>
            <a:pPr eaLnBrk="1" hangingPunct="1"/>
            <a:r>
              <a:rPr lang="zh-CN" altLang="en-US" sz="2400" dirty="0" smtClean="0">
                <a:solidFill>
                  <a:srgbClr val="CC0000"/>
                </a:solidFill>
              </a:rPr>
              <a:t>合成运算符</a:t>
            </a:r>
            <a:r>
              <a:rPr lang="zh-CN" altLang="en-US" sz="2400" dirty="0" smtClean="0"/>
              <a:t>（又称</a:t>
            </a:r>
            <a:r>
              <a:rPr lang="zh-CN" altLang="en-US" sz="2400" dirty="0" smtClean="0">
                <a:solidFill>
                  <a:srgbClr val="CC0000"/>
                </a:solidFill>
              </a:rPr>
              <a:t>修改属性运算符</a:t>
            </a:r>
            <a:r>
              <a:rPr lang="zh-CN" altLang="en-US" sz="2400" dirty="0" smtClean="0"/>
              <a:t>），可作用于</a:t>
            </a:r>
            <a:r>
              <a:rPr lang="zh-CN" altLang="en-US" sz="2400" dirty="0" smtClean="0">
                <a:solidFill>
                  <a:srgbClr val="FF0000"/>
                </a:solidFill>
              </a:rPr>
              <a:t>变量和标号</a:t>
            </a:r>
            <a:r>
              <a:rPr lang="zh-CN" altLang="en-US" sz="2400" dirty="0" smtClean="0"/>
              <a:t>。</a:t>
            </a:r>
          </a:p>
          <a:p>
            <a:pPr lvl="1" eaLnBrk="1" hangingPunct="1"/>
            <a:r>
              <a:rPr lang="zh-CN" altLang="en-US" sz="2400" dirty="0" smtClean="0"/>
              <a:t>类型（重新）指定运算符：</a:t>
            </a:r>
            <a:r>
              <a:rPr lang="en-US" altLang="zh-CN" sz="2400" dirty="0" smtClean="0"/>
              <a:t>PTR</a:t>
            </a:r>
          </a:p>
          <a:p>
            <a:pPr lvl="1" eaLnBrk="1" hangingPunct="1"/>
            <a:r>
              <a:rPr lang="zh-CN" altLang="en-US" sz="2400" dirty="0" smtClean="0"/>
              <a:t>属性指定运算符：</a:t>
            </a:r>
            <a:r>
              <a:rPr lang="en-US" altLang="zh-CN" sz="2400" dirty="0" smtClean="0"/>
              <a:t>THIS</a:t>
            </a:r>
          </a:p>
          <a:p>
            <a:pPr lvl="1" eaLnBrk="1" hangingPunct="1"/>
            <a:r>
              <a:rPr lang="zh-CN" altLang="en-US" sz="2400" dirty="0" smtClean="0"/>
              <a:t>类型指定命令：</a:t>
            </a:r>
            <a:r>
              <a:rPr lang="en-US" altLang="zh-CN" sz="2400" dirty="0" smtClean="0"/>
              <a:t>LABEL</a:t>
            </a:r>
          </a:p>
        </p:txBody>
      </p:sp>
    </p:spTree>
    <p:extLst>
      <p:ext uri="{BB962C8B-B14F-4D97-AF65-F5344CB8AC3E}">
        <p14:creationId xmlns:p14="http://schemas.microsoft.com/office/powerpoint/2010/main" val="3621575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animEffect transition="in" filter="slide(fromBottom)">
                                      <p:cBhvr>
                                        <p:cTn id="7" dur="500"/>
                                        <p:tgtEl>
                                          <p:spTgt spid="2887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8771">
                                            <p:txEl>
                                              <p:pRg st="5" end="5"/>
                                            </p:txEl>
                                          </p:spTgt>
                                        </p:tgtEl>
                                        <p:attrNameLst>
                                          <p:attrName>style.visibility</p:attrName>
                                        </p:attrNameLst>
                                      </p:cBhvr>
                                      <p:to>
                                        <p:strVal val="visible"/>
                                      </p:to>
                                    </p:set>
                                    <p:animEffect transition="in" filter="slide(fromBottom)">
                                      <p:cBhvr>
                                        <p:cTn id="12" dur="500"/>
                                        <p:tgtEl>
                                          <p:spTgt spid="288771">
                                            <p:txEl>
                                              <p:pRg st="5" end="5"/>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88771">
                                            <p:txEl>
                                              <p:pRg st="6" end="6"/>
                                            </p:txEl>
                                          </p:spTgt>
                                        </p:tgtEl>
                                        <p:attrNameLst>
                                          <p:attrName>style.visibility</p:attrName>
                                        </p:attrNameLst>
                                      </p:cBhvr>
                                      <p:to>
                                        <p:strVal val="visible"/>
                                      </p:to>
                                    </p:set>
                                    <p:animEffect transition="in" filter="slide(fromBottom)">
                                      <p:cBhvr>
                                        <p:cTn id="15" dur="500"/>
                                        <p:tgtEl>
                                          <p:spTgt spid="288771">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88771">
                                            <p:txEl>
                                              <p:pRg st="7" end="7"/>
                                            </p:txEl>
                                          </p:spTgt>
                                        </p:tgtEl>
                                        <p:attrNameLst>
                                          <p:attrName>style.visibility</p:attrName>
                                        </p:attrNameLst>
                                      </p:cBhvr>
                                      <p:to>
                                        <p:strVal val="visible"/>
                                      </p:to>
                                    </p:set>
                                    <p:animEffect transition="in" filter="slide(fromBottom)">
                                      <p:cBhvr>
                                        <p:cTn id="18" dur="500"/>
                                        <p:tgtEl>
                                          <p:spTgt spid="28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600" dirty="0" smtClean="0"/>
              <a:t>修改属性运算符</a:t>
            </a:r>
          </a:p>
        </p:txBody>
      </p:sp>
      <p:sp>
        <p:nvSpPr>
          <p:cNvPr id="289795" name="Rectangle 3"/>
          <p:cNvSpPr>
            <a:spLocks noGrp="1" noChangeArrowheads="1"/>
          </p:cNvSpPr>
          <p:nvPr>
            <p:ph type="body" idx="1"/>
          </p:nvPr>
        </p:nvSpPr>
        <p:spPr>
          <a:xfrm>
            <a:off x="312738" y="1125538"/>
            <a:ext cx="8580437" cy="5472112"/>
          </a:xfrm>
        </p:spPr>
        <p:txBody>
          <a:bodyPr/>
          <a:lstStyle/>
          <a:p>
            <a:pPr eaLnBrk="1" hangingPunct="1"/>
            <a:r>
              <a:rPr lang="zh-CN" altLang="en-US" sz="2400" dirty="0" smtClean="0">
                <a:solidFill>
                  <a:srgbClr val="CC0000"/>
                </a:solidFill>
              </a:rPr>
              <a:t>类型（重新）指定运算符</a:t>
            </a:r>
            <a:r>
              <a:rPr lang="en-US" altLang="zh-CN" sz="2400" dirty="0" smtClean="0">
                <a:solidFill>
                  <a:srgbClr val="CC0000"/>
                </a:solidFill>
              </a:rPr>
              <a:t>PTR</a:t>
            </a:r>
          </a:p>
          <a:p>
            <a:pPr lvl="1" eaLnBrk="1" hangingPunct="1"/>
            <a:r>
              <a:rPr lang="zh-CN" altLang="en-US" sz="2400" dirty="0" smtClean="0">
                <a:solidFill>
                  <a:srgbClr val="9900CC"/>
                </a:solidFill>
              </a:rPr>
              <a:t>格式：</a:t>
            </a:r>
            <a:r>
              <a:rPr lang="zh-CN" altLang="en-US" sz="2400" dirty="0" smtClean="0"/>
              <a:t>类型  </a:t>
            </a:r>
            <a:r>
              <a:rPr lang="en-US" altLang="zh-CN" sz="2400" dirty="0" smtClean="0"/>
              <a:t>PTR  </a:t>
            </a:r>
            <a:r>
              <a:rPr lang="zh-CN" altLang="en-US" sz="2400" dirty="0" smtClean="0"/>
              <a:t>变量</a:t>
            </a:r>
            <a:r>
              <a:rPr lang="en-US" altLang="zh-CN" sz="2400" dirty="0" smtClean="0"/>
              <a:t>/</a:t>
            </a:r>
            <a:r>
              <a:rPr lang="zh-CN" altLang="en-US" sz="2400" dirty="0" smtClean="0"/>
              <a:t>标号</a:t>
            </a:r>
          </a:p>
          <a:p>
            <a:pPr lvl="2" eaLnBrk="1" hangingPunct="1"/>
            <a:r>
              <a:rPr lang="zh-CN" altLang="en-US" dirty="0" smtClean="0"/>
              <a:t>其中类型是</a:t>
            </a:r>
            <a:r>
              <a:rPr lang="en-US" altLang="zh-CN" dirty="0" smtClean="0"/>
              <a:t>BYTE, WORD, DWORD, </a:t>
            </a:r>
            <a:r>
              <a:rPr lang="en-US" altLang="zh-CN" dirty="0" smtClean="0">
                <a:solidFill>
                  <a:srgbClr val="FF0000"/>
                </a:solidFill>
              </a:rPr>
              <a:t>NEAR, FAR</a:t>
            </a:r>
          </a:p>
          <a:p>
            <a:pPr lvl="1" eaLnBrk="1" hangingPunct="1"/>
            <a:r>
              <a:rPr lang="zh-CN" altLang="en-US" sz="2400" dirty="0" smtClean="0">
                <a:solidFill>
                  <a:srgbClr val="9900CC"/>
                </a:solidFill>
              </a:rPr>
              <a:t>功能：</a:t>
            </a:r>
            <a:r>
              <a:rPr lang="zh-CN" altLang="en-US" sz="2400" dirty="0" smtClean="0"/>
              <a:t>用新类型取代表达式默认的数据类型</a:t>
            </a:r>
          </a:p>
          <a:p>
            <a:pPr eaLnBrk="1" hangingPunct="1"/>
            <a:r>
              <a:rPr lang="zh-CN" altLang="en-US" sz="2400" dirty="0" smtClean="0">
                <a:solidFill>
                  <a:srgbClr val="9900CC"/>
                </a:solidFill>
              </a:rPr>
              <a:t>例、 </a:t>
            </a:r>
            <a:r>
              <a:rPr lang="en-US" altLang="zh-CN" sz="2400" dirty="0" smtClean="0"/>
              <a:t>BUFW  DW 1234H, 5678H</a:t>
            </a:r>
          </a:p>
          <a:p>
            <a:pPr lvl="1" eaLnBrk="1" hangingPunct="1">
              <a:buFontTx/>
              <a:buNone/>
            </a:pPr>
            <a:r>
              <a:rPr lang="en-US" altLang="zh-CN" sz="2400" dirty="0" smtClean="0"/>
              <a:t>       MOV  AL, BYTE  PTR  BUFW</a:t>
            </a:r>
          </a:p>
          <a:p>
            <a:pPr eaLnBrk="1" hangingPunct="1"/>
            <a:endParaRPr lang="en-US" altLang="zh-CN" sz="2400" dirty="0" smtClean="0"/>
          </a:p>
          <a:p>
            <a:pPr eaLnBrk="1" hangingPunct="1"/>
            <a:r>
              <a:rPr lang="zh-CN" altLang="en-US" sz="2400" dirty="0" smtClean="0"/>
              <a:t>可以用</a:t>
            </a:r>
            <a:r>
              <a:rPr lang="en-US" altLang="zh-CN" sz="2400" dirty="0" smtClean="0"/>
              <a:t>EQU</a:t>
            </a:r>
            <a:r>
              <a:rPr lang="zh-CN" altLang="en-US" sz="2400" dirty="0" smtClean="0"/>
              <a:t>和</a:t>
            </a:r>
            <a:r>
              <a:rPr lang="en-US" altLang="zh-CN" sz="2400" dirty="0" smtClean="0"/>
              <a:t>PTR</a:t>
            </a:r>
            <a:r>
              <a:rPr lang="zh-CN" altLang="en-US" sz="2400" dirty="0" smtClean="0"/>
              <a:t>定义一个新的变量，它与原变量具有相同的段属性和偏移地址属性，但类型属性不同。</a:t>
            </a:r>
          </a:p>
          <a:p>
            <a:pPr eaLnBrk="1" hangingPunct="1"/>
            <a:r>
              <a:rPr lang="zh-CN" altLang="en-US" sz="2400" dirty="0" smtClean="0">
                <a:solidFill>
                  <a:srgbClr val="9900CC"/>
                </a:solidFill>
              </a:rPr>
              <a:t>例、</a:t>
            </a:r>
            <a:r>
              <a:rPr lang="en-US" altLang="zh-CN" sz="2400" dirty="0" smtClean="0"/>
              <a:t>BUFW  DW 1234H, 5678H</a:t>
            </a:r>
          </a:p>
          <a:p>
            <a:pPr lvl="1" eaLnBrk="1" hangingPunct="1">
              <a:buFontTx/>
              <a:buNone/>
            </a:pPr>
            <a:r>
              <a:rPr lang="en-US" altLang="zh-CN" sz="2400" dirty="0" smtClean="0"/>
              <a:t>      BUFB  EQU BYTE PTR BUFW</a:t>
            </a:r>
          </a:p>
          <a:p>
            <a:pPr lvl="1" eaLnBrk="1" hangingPunct="1">
              <a:buFontTx/>
              <a:buNone/>
            </a:pPr>
            <a:r>
              <a:rPr lang="zh-CN" altLang="en-US" sz="2400" dirty="0" smtClean="0"/>
              <a:t>则 </a:t>
            </a:r>
            <a:r>
              <a:rPr lang="en-US" altLang="zh-CN" sz="2400" dirty="0" smtClean="0"/>
              <a:t>MOV AL, BUFB </a:t>
            </a:r>
            <a:r>
              <a:rPr lang="zh-CN" altLang="en-US" sz="2400" dirty="0" smtClean="0"/>
              <a:t>合法。</a:t>
            </a:r>
          </a:p>
        </p:txBody>
      </p:sp>
    </p:spTree>
    <p:extLst>
      <p:ext uri="{BB962C8B-B14F-4D97-AF65-F5344CB8AC3E}">
        <p14:creationId xmlns:p14="http://schemas.microsoft.com/office/powerpoint/2010/main" val="38034665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9795">
                                            <p:txEl>
                                              <p:pRg st="4" end="4"/>
                                            </p:txEl>
                                          </p:spTgt>
                                        </p:tgtEl>
                                        <p:attrNameLst>
                                          <p:attrName>style.visibility</p:attrName>
                                        </p:attrNameLst>
                                      </p:cBhvr>
                                      <p:to>
                                        <p:strVal val="visible"/>
                                      </p:to>
                                    </p:set>
                                    <p:animEffect transition="in" filter="slide(fromBottom)">
                                      <p:cBhvr>
                                        <p:cTn id="7" dur="500"/>
                                        <p:tgtEl>
                                          <p:spTgt spid="28979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9795">
                                            <p:txEl>
                                              <p:pRg st="5" end="5"/>
                                            </p:txEl>
                                          </p:spTgt>
                                        </p:tgtEl>
                                        <p:attrNameLst>
                                          <p:attrName>style.visibility</p:attrName>
                                        </p:attrNameLst>
                                      </p:cBhvr>
                                      <p:to>
                                        <p:strVal val="visible"/>
                                      </p:to>
                                    </p:set>
                                    <p:animEffect transition="in" filter="slide(fromBottom)">
                                      <p:cBhvr>
                                        <p:cTn id="12" dur="500"/>
                                        <p:tgtEl>
                                          <p:spTgt spid="28979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9795">
                                            <p:txEl>
                                              <p:pRg st="7" end="7"/>
                                            </p:txEl>
                                          </p:spTgt>
                                        </p:tgtEl>
                                        <p:attrNameLst>
                                          <p:attrName>style.visibility</p:attrName>
                                        </p:attrNameLst>
                                      </p:cBhvr>
                                      <p:to>
                                        <p:strVal val="visible"/>
                                      </p:to>
                                    </p:set>
                                    <p:animEffect transition="in" filter="slide(fromBottom)">
                                      <p:cBhvr>
                                        <p:cTn id="17" dur="500"/>
                                        <p:tgtEl>
                                          <p:spTgt spid="28979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9795">
                                            <p:txEl>
                                              <p:pRg st="8" end="8"/>
                                            </p:txEl>
                                          </p:spTgt>
                                        </p:tgtEl>
                                        <p:attrNameLst>
                                          <p:attrName>style.visibility</p:attrName>
                                        </p:attrNameLst>
                                      </p:cBhvr>
                                      <p:to>
                                        <p:strVal val="visible"/>
                                      </p:to>
                                    </p:set>
                                    <p:animEffect transition="in" filter="slide(fromBottom)">
                                      <p:cBhvr>
                                        <p:cTn id="22" dur="500"/>
                                        <p:tgtEl>
                                          <p:spTgt spid="289795">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89795">
                                            <p:txEl>
                                              <p:pRg st="9" end="9"/>
                                            </p:txEl>
                                          </p:spTgt>
                                        </p:tgtEl>
                                        <p:attrNameLst>
                                          <p:attrName>style.visibility</p:attrName>
                                        </p:attrNameLst>
                                      </p:cBhvr>
                                      <p:to>
                                        <p:strVal val="visible"/>
                                      </p:to>
                                    </p:set>
                                    <p:animEffect transition="in" filter="slide(fromBottom)">
                                      <p:cBhvr>
                                        <p:cTn id="25" dur="500"/>
                                        <p:tgtEl>
                                          <p:spTgt spid="289795">
                                            <p:txEl>
                                              <p:pRg st="9" end="9"/>
                                            </p:txEl>
                                          </p:spTgt>
                                        </p:tgtEl>
                                      </p:cBhvr>
                                    </p:animEffect>
                                  </p:childTnLst>
                                </p:cTn>
                              </p:par>
                            </p:childTnLst>
                          </p:cTn>
                        </p:par>
                        <p:par>
                          <p:cTn id="26" fill="hold" nodeType="afterGroup">
                            <p:stCondLst>
                              <p:cond delay="500"/>
                            </p:stCondLst>
                            <p:childTnLst>
                              <p:par>
                                <p:cTn id="27" presetID="12" presetClass="entr" presetSubtype="4" fill="hold" nodeType="afterEffect">
                                  <p:stCondLst>
                                    <p:cond delay="0"/>
                                  </p:stCondLst>
                                  <p:childTnLst>
                                    <p:set>
                                      <p:cBhvr>
                                        <p:cTn id="28" dur="1" fill="hold">
                                          <p:stCondLst>
                                            <p:cond delay="0"/>
                                          </p:stCondLst>
                                        </p:cTn>
                                        <p:tgtEl>
                                          <p:spTgt spid="289795">
                                            <p:txEl>
                                              <p:pRg st="10" end="10"/>
                                            </p:txEl>
                                          </p:spTgt>
                                        </p:tgtEl>
                                        <p:attrNameLst>
                                          <p:attrName>style.visibility</p:attrName>
                                        </p:attrNameLst>
                                      </p:cBhvr>
                                      <p:to>
                                        <p:strVal val="visible"/>
                                      </p:to>
                                    </p:set>
                                    <p:animEffect transition="in" filter="slide(fromBottom)">
                                      <p:cBhvr>
                                        <p:cTn id="29" dur="500"/>
                                        <p:tgtEl>
                                          <p:spTgt spid="289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0819" name="Rectangle 3"/>
          <p:cNvSpPr>
            <a:spLocks noGrp="1" noChangeArrowheads="1"/>
          </p:cNvSpPr>
          <p:nvPr>
            <p:ph type="body" idx="1"/>
          </p:nvPr>
        </p:nvSpPr>
        <p:spPr>
          <a:xfrm>
            <a:off x="250825" y="1092200"/>
            <a:ext cx="8642350" cy="5505450"/>
          </a:xfrm>
        </p:spPr>
        <p:txBody>
          <a:bodyPr/>
          <a:lstStyle/>
          <a:p>
            <a:pPr marL="363538" indent="-363538" eaLnBrk="1" hangingPunct="1">
              <a:spcBef>
                <a:spcPct val="5000"/>
              </a:spcBef>
              <a:tabLst>
                <a:tab pos="88900" algn="l"/>
                <a:tab pos="265113" algn="l"/>
                <a:tab pos="363538" algn="l"/>
              </a:tabLst>
            </a:pPr>
            <a:r>
              <a:rPr lang="zh-CN" altLang="en-US" sz="2400" smtClean="0">
                <a:solidFill>
                  <a:srgbClr val="CC0000"/>
                </a:solidFill>
              </a:rPr>
              <a:t>属性运算符</a:t>
            </a:r>
            <a:r>
              <a:rPr lang="en-US" altLang="zh-CN" sz="2400" smtClean="0">
                <a:solidFill>
                  <a:srgbClr val="CC0000"/>
                </a:solidFill>
              </a:rPr>
              <a:t>THIS</a:t>
            </a:r>
          </a:p>
          <a:p>
            <a:pPr marL="542925" lvl="1" indent="261938" eaLnBrk="1" hangingPunct="1">
              <a:spcBef>
                <a:spcPct val="5000"/>
              </a:spcBef>
              <a:tabLst>
                <a:tab pos="88900" algn="l"/>
                <a:tab pos="265113" algn="l"/>
                <a:tab pos="363538" algn="l"/>
              </a:tabLst>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THIS  </a:t>
            </a:r>
            <a:r>
              <a:rPr lang="zh-CN" altLang="en-US" sz="2400" smtClean="0"/>
              <a:t>类型</a:t>
            </a:r>
          </a:p>
          <a:p>
            <a:pPr marL="542925" lvl="1" indent="261938" eaLnBrk="1" hangingPunct="1">
              <a:spcBef>
                <a:spcPct val="5000"/>
              </a:spcBef>
              <a:tabLst>
                <a:tab pos="88900" algn="l"/>
                <a:tab pos="265113" algn="l"/>
                <a:tab pos="363538" algn="l"/>
              </a:tabLst>
            </a:pPr>
            <a:r>
              <a:rPr lang="en-US" altLang="zh-CN" sz="2400" smtClean="0"/>
              <a:t>THIS</a:t>
            </a:r>
            <a:r>
              <a:rPr lang="zh-CN" altLang="en-US" sz="2400" smtClean="0"/>
              <a:t>和</a:t>
            </a:r>
            <a:r>
              <a:rPr lang="en-US" altLang="zh-CN" sz="2400" smtClean="0"/>
              <a:t>EQU</a:t>
            </a:r>
            <a:r>
              <a:rPr lang="zh-CN" altLang="en-US" sz="2400" smtClean="0"/>
              <a:t>一起用来定义一个变量，其功能是将右边的类型属性赋给左边的变量</a:t>
            </a:r>
            <a:r>
              <a:rPr lang="en-US" altLang="zh-CN" sz="2400" smtClean="0"/>
              <a:t>/</a:t>
            </a:r>
            <a:r>
              <a:rPr lang="zh-CN" altLang="en-US" sz="2400" smtClean="0"/>
              <a:t>标号，该变量或标号的段地址和偏移量与</a:t>
            </a:r>
            <a:r>
              <a:rPr lang="zh-CN" altLang="en-US" sz="2400" smtClean="0">
                <a:solidFill>
                  <a:srgbClr val="0000CC"/>
                </a:solidFill>
              </a:rPr>
              <a:t>下一个存储单元</a:t>
            </a:r>
            <a:r>
              <a:rPr lang="zh-CN" altLang="en-US" sz="2400" smtClean="0"/>
              <a:t>的地址相同。</a:t>
            </a:r>
          </a:p>
          <a:p>
            <a:pPr marL="542925" lvl="1" indent="2619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BUFB   EQU  THIS  BYTE</a:t>
            </a:r>
          </a:p>
          <a:p>
            <a:pPr marL="542925" lvl="1" indent="261938" eaLnBrk="1" hangingPunct="1">
              <a:spcBef>
                <a:spcPct val="5000"/>
              </a:spcBef>
              <a:buFontTx/>
              <a:buNone/>
              <a:tabLst>
                <a:tab pos="88900" algn="l"/>
                <a:tab pos="265113" algn="l"/>
                <a:tab pos="363538" algn="l"/>
              </a:tabLst>
            </a:pPr>
            <a:r>
              <a:rPr lang="en-US" altLang="zh-CN" sz="2400" smtClean="0"/>
              <a:t>BUFW  DW  1234H, 5678H</a:t>
            </a:r>
          </a:p>
          <a:p>
            <a:pPr marL="542925" lvl="1" indent="261938" eaLnBrk="1" hangingPunct="1">
              <a:spcBef>
                <a:spcPct val="5000"/>
              </a:spcBef>
              <a:buFontTx/>
              <a:buNone/>
              <a:tabLst>
                <a:tab pos="88900" algn="l"/>
                <a:tab pos="265113" algn="l"/>
                <a:tab pos="363538" algn="l"/>
              </a:tabLst>
            </a:pPr>
            <a:r>
              <a:rPr lang="zh-CN" altLang="en-US" sz="2400" smtClean="0"/>
              <a:t>则 </a:t>
            </a:r>
            <a:r>
              <a:rPr lang="en-US" altLang="zh-CN" sz="2400" smtClean="0"/>
              <a:t>MOV AL, BUFB </a:t>
            </a:r>
            <a:r>
              <a:rPr lang="zh-CN" altLang="en-US" sz="2400" smtClean="0"/>
              <a:t>合法。</a:t>
            </a:r>
          </a:p>
          <a:p>
            <a:pPr marL="363538" indent="-3635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FADDR  EQU  THIS  FAR</a:t>
            </a:r>
          </a:p>
          <a:p>
            <a:pPr marL="542925" lvl="1" indent="261938" eaLnBrk="1" hangingPunct="1">
              <a:spcBef>
                <a:spcPct val="5000"/>
              </a:spcBef>
              <a:buFontTx/>
              <a:buNone/>
              <a:tabLst>
                <a:tab pos="88900" algn="l"/>
                <a:tab pos="265113" algn="l"/>
                <a:tab pos="363538" algn="l"/>
              </a:tabLst>
            </a:pPr>
            <a:r>
              <a:rPr lang="en-US" altLang="zh-CN" sz="2400" smtClean="0"/>
              <a:t>               MOV  AX, 100 </a:t>
            </a:r>
          </a:p>
          <a:p>
            <a:pPr marL="363538" indent="-363538" eaLnBrk="1" hangingPunct="1">
              <a:spcBef>
                <a:spcPct val="5000"/>
              </a:spcBef>
              <a:buFontTx/>
              <a:buNone/>
              <a:tabLst>
                <a:tab pos="88900" algn="l"/>
                <a:tab pos="265113" algn="l"/>
                <a:tab pos="363538" algn="l"/>
              </a:tabLst>
            </a:pPr>
            <a:r>
              <a:rPr lang="en-US" altLang="zh-CN" sz="2400" smtClean="0"/>
              <a:t>    </a:t>
            </a:r>
            <a:r>
              <a:rPr lang="zh-CN" altLang="en-US" sz="2400" smtClean="0"/>
              <a:t>此时</a:t>
            </a:r>
            <a:r>
              <a:rPr lang="en-US" altLang="zh-CN" sz="2400" smtClean="0"/>
              <a:t>MOV AX, 100</a:t>
            </a:r>
            <a:r>
              <a:rPr lang="zh-CN" altLang="en-US" sz="2400" smtClean="0"/>
              <a:t>前有标号</a:t>
            </a:r>
            <a:r>
              <a:rPr lang="en-US" altLang="zh-CN" sz="2400" smtClean="0"/>
              <a:t>FADDR</a:t>
            </a:r>
            <a:r>
              <a:rPr lang="zh-CN" altLang="en-US" sz="2400" smtClean="0"/>
              <a:t>，允许其它段的</a:t>
            </a:r>
            <a:r>
              <a:rPr lang="en-US" altLang="zh-CN" sz="2400" smtClean="0"/>
              <a:t>JMP</a:t>
            </a:r>
            <a:r>
              <a:rPr lang="zh-CN" altLang="en-US" sz="2400" smtClean="0"/>
              <a:t>指令跳转到本段</a:t>
            </a:r>
            <a:r>
              <a:rPr lang="en-US" altLang="zh-CN" sz="2400" smtClean="0"/>
              <a:t>FADDR</a:t>
            </a:r>
            <a:r>
              <a:rPr lang="zh-CN" altLang="en-US" sz="2400" smtClean="0"/>
              <a:t>标号地址上。</a:t>
            </a:r>
          </a:p>
        </p:txBody>
      </p:sp>
    </p:spTree>
    <p:extLst>
      <p:ext uri="{BB962C8B-B14F-4D97-AF65-F5344CB8AC3E}">
        <p14:creationId xmlns:p14="http://schemas.microsoft.com/office/powerpoint/2010/main" val="4980186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0819">
                                            <p:txEl>
                                              <p:pRg st="4" end="4"/>
                                            </p:txEl>
                                          </p:spTgt>
                                        </p:tgtEl>
                                        <p:attrNameLst>
                                          <p:attrName>style.visibility</p:attrName>
                                        </p:attrNameLst>
                                      </p:cBhvr>
                                      <p:to>
                                        <p:strVal val="visible"/>
                                      </p:to>
                                    </p:set>
                                    <p:animEffect transition="in" filter="slide(fromBottom)">
                                      <p:cBhvr>
                                        <p:cTn id="7" dur="500"/>
                                        <p:tgtEl>
                                          <p:spTgt spid="290819">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0819">
                                            <p:txEl>
                                              <p:pRg st="5" end="5"/>
                                            </p:txEl>
                                          </p:spTgt>
                                        </p:tgtEl>
                                        <p:attrNameLst>
                                          <p:attrName>style.visibility</p:attrName>
                                        </p:attrNameLst>
                                      </p:cBhvr>
                                      <p:to>
                                        <p:strVal val="visible"/>
                                      </p:to>
                                    </p:set>
                                    <p:animEffect transition="in" filter="slide(fromBottom)">
                                      <p:cBhvr>
                                        <p:cTn id="10" dur="500"/>
                                        <p:tgtEl>
                                          <p:spTgt spid="290819">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0819">
                                            <p:txEl>
                                              <p:pRg st="6" end="6"/>
                                            </p:txEl>
                                          </p:spTgt>
                                        </p:tgtEl>
                                        <p:attrNameLst>
                                          <p:attrName>style.visibility</p:attrName>
                                        </p:attrNameLst>
                                      </p:cBhvr>
                                      <p:to>
                                        <p:strVal val="visible"/>
                                      </p:to>
                                    </p:set>
                                    <p:animEffect transition="in" filter="slide(fromBottom)">
                                      <p:cBhvr>
                                        <p:cTn id="13" dur="500"/>
                                        <p:tgtEl>
                                          <p:spTgt spid="29081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0819">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0819">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0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1843" name="Rectangle 3"/>
          <p:cNvSpPr>
            <a:spLocks noGrp="1" noChangeArrowheads="1"/>
          </p:cNvSpPr>
          <p:nvPr>
            <p:ph type="body" idx="1"/>
          </p:nvPr>
        </p:nvSpPr>
        <p:spPr>
          <a:xfrm>
            <a:off x="250825" y="1092200"/>
            <a:ext cx="8642350" cy="5360988"/>
          </a:xfrm>
        </p:spPr>
        <p:txBody>
          <a:bodyPr/>
          <a:lstStyle/>
          <a:p>
            <a:pPr eaLnBrk="1" hangingPunct="1">
              <a:spcBef>
                <a:spcPct val="5000"/>
              </a:spcBef>
            </a:pPr>
            <a:r>
              <a:rPr lang="zh-CN" altLang="zh-CN" sz="2400" smtClean="0">
                <a:solidFill>
                  <a:srgbClr val="CC0000"/>
                </a:solidFill>
              </a:rPr>
              <a:t>类型指定</a:t>
            </a:r>
            <a:r>
              <a:rPr lang="zh-CN" altLang="en-US" sz="2400" smtClean="0">
                <a:solidFill>
                  <a:srgbClr val="CC0000"/>
                </a:solidFill>
              </a:rPr>
              <a:t>命令</a:t>
            </a:r>
            <a:r>
              <a:rPr lang="en-US" altLang="zh-CN" sz="2400" smtClean="0">
                <a:solidFill>
                  <a:srgbClr val="CC0000"/>
                </a:solidFill>
              </a:rPr>
              <a:t>LABEL</a:t>
            </a:r>
          </a:p>
          <a:p>
            <a:pPr lvl="1" eaLnBrk="1" hangingPunct="1">
              <a:spcBef>
                <a:spcPct val="5000"/>
              </a:spcBef>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LABEL </a:t>
            </a:r>
            <a:r>
              <a:rPr lang="zh-CN" altLang="en-US" sz="2400" smtClean="0"/>
              <a:t>类型</a:t>
            </a:r>
          </a:p>
          <a:p>
            <a:pPr lvl="1" eaLnBrk="1" hangingPunct="1">
              <a:spcBef>
                <a:spcPct val="5000"/>
              </a:spcBef>
            </a:pPr>
            <a:r>
              <a:rPr lang="en-US" altLang="zh-CN" sz="2400" smtClean="0"/>
              <a:t>LABEL</a:t>
            </a:r>
            <a:r>
              <a:rPr lang="zh-CN" altLang="en-US" sz="2400" smtClean="0"/>
              <a:t>伪指令定义一个指定的符号名，</a:t>
            </a:r>
            <a:r>
              <a:rPr lang="zh-CN" altLang="en-US" sz="2400" smtClean="0">
                <a:solidFill>
                  <a:srgbClr val="0000CC"/>
                </a:solidFill>
              </a:rPr>
              <a:t>该符号名的段地址和偏移量与下面紧跟存储单元的相应属性相同</a:t>
            </a:r>
            <a:r>
              <a:rPr lang="zh-CN" altLang="en-US" sz="2400" smtClean="0"/>
              <a:t>，但该符号的类型是新指定的。使同一变量或标号在不同的地方引用时，可以采用不同的名字。</a:t>
            </a:r>
          </a:p>
          <a:p>
            <a:pPr eaLnBrk="1" hangingPunct="1">
              <a:spcBef>
                <a:spcPct val="5000"/>
              </a:spcBef>
            </a:pPr>
            <a:endParaRPr lang="zh-CN" altLang="en-US" sz="2400" smtClean="0"/>
          </a:p>
          <a:p>
            <a:pPr lvl="2" eaLnBrk="1" hangingPunct="1">
              <a:spcBef>
                <a:spcPct val="5000"/>
              </a:spcBef>
              <a:buFontTx/>
              <a:buNone/>
            </a:pPr>
            <a:r>
              <a:rPr lang="en-US" altLang="zh-CN" smtClean="0"/>
              <a:t>BUFB   LABEL  BYTE</a:t>
            </a:r>
          </a:p>
          <a:p>
            <a:pPr lvl="2" eaLnBrk="1" hangingPunct="1">
              <a:spcBef>
                <a:spcPct val="5000"/>
              </a:spcBef>
              <a:buFontTx/>
              <a:buNone/>
            </a:pPr>
            <a:r>
              <a:rPr lang="en-US" altLang="zh-CN" smtClean="0"/>
              <a:t>BUFW  DW 1234H, 5678H</a:t>
            </a:r>
          </a:p>
          <a:p>
            <a:pPr lvl="1" eaLnBrk="1" hangingPunct="1">
              <a:spcBef>
                <a:spcPct val="5000"/>
              </a:spcBef>
              <a:buFontTx/>
              <a:buNone/>
            </a:pPr>
            <a:r>
              <a:rPr lang="zh-CN" altLang="en-US" sz="2400" smtClean="0"/>
              <a:t>则</a:t>
            </a:r>
            <a:r>
              <a:rPr lang="en-US" altLang="zh-CN" sz="2400" smtClean="0"/>
              <a:t>MOV AL, BUFB</a:t>
            </a:r>
            <a:r>
              <a:rPr lang="zh-CN" altLang="en-US" sz="2400" smtClean="0"/>
              <a:t>合法。</a:t>
            </a:r>
          </a:p>
          <a:p>
            <a:pPr lvl="1" eaLnBrk="1" hangingPunct="1">
              <a:spcBef>
                <a:spcPct val="5000"/>
              </a:spcBef>
              <a:buFontTx/>
              <a:buNone/>
            </a:pPr>
            <a:endParaRPr lang="zh-CN" altLang="en-US" sz="2400" smtClean="0"/>
          </a:p>
          <a:p>
            <a:pPr lvl="2" eaLnBrk="1" hangingPunct="1">
              <a:spcBef>
                <a:spcPct val="5000"/>
              </a:spcBef>
              <a:buFontTx/>
              <a:buNone/>
            </a:pPr>
            <a:r>
              <a:rPr lang="en-US" altLang="zh-CN" smtClean="0"/>
              <a:t>DISF   LABEL FAR</a:t>
            </a:r>
          </a:p>
          <a:p>
            <a:pPr lvl="2" eaLnBrk="1" hangingPunct="1">
              <a:spcBef>
                <a:spcPct val="5000"/>
              </a:spcBef>
              <a:buFontTx/>
              <a:buNone/>
            </a:pPr>
            <a:r>
              <a:rPr lang="en-US" altLang="zh-CN" smtClean="0"/>
              <a:t>DISN:  MOV AX, [SI]</a:t>
            </a:r>
          </a:p>
          <a:p>
            <a:pPr eaLnBrk="1" hangingPunct="1">
              <a:spcBef>
                <a:spcPct val="5000"/>
              </a:spcBef>
              <a:buFontTx/>
              <a:buNone/>
            </a:pPr>
            <a:r>
              <a:rPr lang="en-US" altLang="zh-CN" sz="2400" smtClean="0"/>
              <a:t>     </a:t>
            </a:r>
            <a:r>
              <a:rPr lang="zh-CN" altLang="en-US" sz="2400" smtClean="0"/>
              <a:t>则</a:t>
            </a:r>
            <a:r>
              <a:rPr lang="en-US" altLang="zh-CN" sz="2400" smtClean="0"/>
              <a:t>DISF</a:t>
            </a:r>
            <a:r>
              <a:rPr lang="zh-CN" altLang="en-US" sz="2400" smtClean="0"/>
              <a:t>和</a:t>
            </a:r>
            <a:r>
              <a:rPr lang="en-US" altLang="zh-CN" sz="2400" smtClean="0"/>
              <a:t>DISN</a:t>
            </a:r>
            <a:r>
              <a:rPr lang="zh-CN" altLang="en-US" sz="2400" smtClean="0"/>
              <a:t>指向同一条指令，</a:t>
            </a:r>
            <a:r>
              <a:rPr lang="en-US" altLang="zh-CN" sz="2400" smtClean="0"/>
              <a:t>DISF</a:t>
            </a:r>
            <a:r>
              <a:rPr lang="zh-CN" altLang="en-US" sz="2400" smtClean="0"/>
              <a:t>是</a:t>
            </a:r>
            <a:r>
              <a:rPr lang="en-US" altLang="zh-CN" sz="2400" smtClean="0"/>
              <a:t>DISN</a:t>
            </a:r>
            <a:r>
              <a:rPr lang="zh-CN" altLang="en-US" sz="2400" smtClean="0"/>
              <a:t>的</a:t>
            </a:r>
            <a:r>
              <a:rPr lang="zh-CN" altLang="en-US" sz="2400" smtClean="0">
                <a:solidFill>
                  <a:srgbClr val="0000CC"/>
                </a:solidFill>
              </a:rPr>
              <a:t>别名</a:t>
            </a:r>
            <a:r>
              <a:rPr lang="zh-CN" altLang="en-US" sz="2400" smtClean="0"/>
              <a:t>。</a:t>
            </a:r>
          </a:p>
        </p:txBody>
      </p:sp>
    </p:spTree>
    <p:extLst>
      <p:ext uri="{BB962C8B-B14F-4D97-AF65-F5344CB8AC3E}">
        <p14:creationId xmlns:p14="http://schemas.microsoft.com/office/powerpoint/2010/main" val="3315256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1843">
                                            <p:txEl>
                                              <p:pRg st="4" end="4"/>
                                            </p:txEl>
                                          </p:spTgt>
                                        </p:tgtEl>
                                        <p:attrNameLst>
                                          <p:attrName>style.visibility</p:attrName>
                                        </p:attrNameLst>
                                      </p:cBhvr>
                                      <p:to>
                                        <p:strVal val="visible"/>
                                      </p:to>
                                    </p:set>
                                    <p:animEffect transition="in" filter="slide(fromBottom)">
                                      <p:cBhvr>
                                        <p:cTn id="7" dur="500"/>
                                        <p:tgtEl>
                                          <p:spTgt spid="29184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1843">
                                            <p:txEl>
                                              <p:pRg st="5" end="5"/>
                                            </p:txEl>
                                          </p:spTgt>
                                        </p:tgtEl>
                                        <p:attrNameLst>
                                          <p:attrName>style.visibility</p:attrName>
                                        </p:attrNameLst>
                                      </p:cBhvr>
                                      <p:to>
                                        <p:strVal val="visible"/>
                                      </p:to>
                                    </p:set>
                                    <p:animEffect transition="in" filter="slide(fromBottom)">
                                      <p:cBhvr>
                                        <p:cTn id="10" dur="500"/>
                                        <p:tgtEl>
                                          <p:spTgt spid="29184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1843">
                                            <p:txEl>
                                              <p:pRg st="6" end="6"/>
                                            </p:txEl>
                                          </p:spTgt>
                                        </p:tgtEl>
                                        <p:attrNameLst>
                                          <p:attrName>style.visibility</p:attrName>
                                        </p:attrNameLst>
                                      </p:cBhvr>
                                      <p:to>
                                        <p:strVal val="visible"/>
                                      </p:to>
                                    </p:set>
                                    <p:animEffect transition="in" filter="slide(fromBottom)">
                                      <p:cBhvr>
                                        <p:cTn id="13" dur="500"/>
                                        <p:tgtEl>
                                          <p:spTgt spid="29184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1843">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1843">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1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7"/>
          <p:cNvGraphicFramePr>
            <a:graphicFrameLocks noGrp="1" noChangeAspect="1"/>
          </p:cNvGraphicFramePr>
          <p:nvPr>
            <p:ph sz="half" idx="2"/>
          </p:nvPr>
        </p:nvGraphicFramePr>
        <p:xfrm>
          <a:off x="4864100" y="1314450"/>
          <a:ext cx="3884613" cy="4202113"/>
        </p:xfrm>
        <a:graphic>
          <a:graphicData uri="http://schemas.openxmlformats.org/presentationml/2006/ole">
            <mc:AlternateContent xmlns:mc="http://schemas.openxmlformats.org/markup-compatibility/2006">
              <mc:Choice xmlns:v="urn:schemas-microsoft-com:vml" Requires="v">
                <p:oleObj spid="_x0000_s3300" name="位图图像" r:id="rId3" imgW="4210638" imgH="3524742" progId="Paint.Picture">
                  <p:embed/>
                </p:oleObj>
              </mc:Choice>
              <mc:Fallback>
                <p:oleObj name="位图图像" r:id="rId3" imgW="4210638" imgH="352474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314450"/>
                        <a:ext cx="3884613" cy="4202113"/>
                      </a:xfrm>
                      <a:prstGeom prst="rect">
                        <a:avLst/>
                      </a:prstGeom>
                    </p:spPr>
                  </p:pic>
                </p:oleObj>
              </mc:Fallback>
            </mc:AlternateContent>
          </a:graphicData>
        </a:graphic>
      </p:graphicFrame>
      <p:sp>
        <p:nvSpPr>
          <p:cNvPr id="1027" name="Rectangle 2"/>
          <p:cNvSpPr>
            <a:spLocks noGrp="1" noChangeArrowheads="1"/>
          </p:cNvSpPr>
          <p:nvPr>
            <p:ph type="title"/>
          </p:nvPr>
        </p:nvSpPr>
        <p:spPr>
          <a:xfrm>
            <a:off x="468313" y="188913"/>
            <a:ext cx="8229600" cy="719137"/>
          </a:xfrm>
        </p:spPr>
        <p:txBody>
          <a:bodyPr/>
          <a:lstStyle/>
          <a:p>
            <a:pPr eaLnBrk="1" hangingPunct="1"/>
            <a:r>
              <a:rPr lang="en-US" altLang="zh-CN" sz="4000" smtClean="0">
                <a:solidFill>
                  <a:schemeClr val="tx1"/>
                </a:solidFill>
              </a:rPr>
              <a:t>Assemble Language</a:t>
            </a:r>
          </a:p>
        </p:txBody>
      </p:sp>
      <p:sp>
        <p:nvSpPr>
          <p:cNvPr id="12291" name="Rectangle 3"/>
          <p:cNvSpPr>
            <a:spLocks noGrp="1" noChangeArrowheads="1"/>
          </p:cNvSpPr>
          <p:nvPr>
            <p:ph type="body" sz="half" idx="1"/>
          </p:nvPr>
        </p:nvSpPr>
        <p:spPr>
          <a:xfrm>
            <a:off x="179388" y="1125538"/>
            <a:ext cx="4608512" cy="4248150"/>
          </a:xfrm>
        </p:spPr>
        <p:txBody>
          <a:bodyPr/>
          <a:lstStyle/>
          <a:p>
            <a:pPr eaLnBrk="1" hangingPunct="1">
              <a:lnSpc>
                <a:spcPct val="120000"/>
              </a:lnSpc>
            </a:pPr>
            <a:r>
              <a:rPr lang="zh-CN" altLang="en-US" sz="2400" dirty="0" smtClean="0"/>
              <a:t>用汇编语言编写的程序</a:t>
            </a:r>
            <a:r>
              <a:rPr lang="zh-CN" altLang="en-US" sz="2400" dirty="0" smtClean="0">
                <a:solidFill>
                  <a:srgbClr val="CC0000"/>
                </a:solidFill>
              </a:rPr>
              <a:t>不能</a:t>
            </a:r>
            <a:r>
              <a:rPr lang="zh-CN" altLang="en-US" sz="2400" dirty="0" smtClean="0"/>
              <a:t>由机器直接执行，而必须经</a:t>
            </a:r>
            <a:r>
              <a:rPr lang="zh-CN" altLang="en-US" sz="2400" dirty="0" smtClean="0">
                <a:solidFill>
                  <a:srgbClr val="0033CC"/>
                </a:solidFill>
              </a:rPr>
              <a:t>汇编程序</a:t>
            </a:r>
            <a:r>
              <a:rPr lang="zh-CN" altLang="en-US" sz="2400" dirty="0" smtClean="0"/>
              <a:t>翻译成机器语言程序。</a:t>
            </a:r>
          </a:p>
          <a:p>
            <a:pPr lvl="1" eaLnBrk="1" hangingPunct="1">
              <a:lnSpc>
                <a:spcPct val="120000"/>
              </a:lnSpc>
            </a:pPr>
            <a:r>
              <a:rPr lang="zh-CN" altLang="en-US" sz="2400" dirty="0" smtClean="0">
                <a:solidFill>
                  <a:srgbClr val="CC0000"/>
                </a:solidFill>
              </a:rPr>
              <a:t>汇编：</a:t>
            </a:r>
            <a:r>
              <a:rPr lang="zh-CN" altLang="en-US" sz="2400" dirty="0" smtClean="0"/>
              <a:t>汇编语言源程序由</a:t>
            </a:r>
            <a:r>
              <a:rPr lang="en-US" altLang="zh-CN" sz="2400" dirty="0" smtClean="0"/>
              <a:t>ASM.exe</a:t>
            </a:r>
            <a:r>
              <a:rPr lang="zh-CN" altLang="en-US" sz="2400" dirty="0" smtClean="0"/>
              <a:t>生成目标代码（*</a:t>
            </a:r>
            <a:r>
              <a:rPr lang="en-US" altLang="zh-CN" sz="2400" dirty="0" smtClean="0"/>
              <a:t>.</a:t>
            </a:r>
            <a:r>
              <a:rPr lang="en-US" altLang="zh-CN" sz="2400" dirty="0" err="1" smtClean="0"/>
              <a:t>obj</a:t>
            </a:r>
            <a:r>
              <a:rPr lang="zh-CN" altLang="en-US" sz="2400" dirty="0" smtClean="0"/>
              <a:t>，可能有多个）</a:t>
            </a:r>
          </a:p>
          <a:p>
            <a:pPr lvl="1" eaLnBrk="1" hangingPunct="1">
              <a:lnSpc>
                <a:spcPct val="120000"/>
              </a:lnSpc>
            </a:pPr>
            <a:r>
              <a:rPr lang="zh-CN" altLang="en-US" sz="2400" dirty="0" smtClean="0">
                <a:solidFill>
                  <a:srgbClr val="CC0000"/>
                </a:solidFill>
              </a:rPr>
              <a:t>连接：</a:t>
            </a:r>
            <a:r>
              <a:rPr lang="zh-CN" altLang="en-US" sz="2400" dirty="0" smtClean="0"/>
              <a:t>由</a:t>
            </a:r>
            <a:r>
              <a:rPr lang="en-US" altLang="zh-CN" sz="2400" dirty="0" smtClean="0"/>
              <a:t>LINK.exe</a:t>
            </a:r>
            <a:r>
              <a:rPr lang="zh-CN" altLang="en-US" sz="2400" dirty="0" smtClean="0"/>
              <a:t>将</a:t>
            </a:r>
            <a:r>
              <a:rPr lang="en-US" altLang="zh-CN" sz="2400" dirty="0" smtClean="0"/>
              <a:t>.</a:t>
            </a:r>
            <a:r>
              <a:rPr lang="en-US" altLang="zh-CN" sz="2400" dirty="0" err="1" smtClean="0"/>
              <a:t>obj</a:t>
            </a:r>
            <a:r>
              <a:rPr lang="zh-CN" altLang="en-US" sz="2400" dirty="0" smtClean="0"/>
              <a:t>连接成可执行程序。</a:t>
            </a:r>
          </a:p>
        </p:txBody>
      </p:sp>
      <p:sp>
        <p:nvSpPr>
          <p:cNvPr id="12306" name="Text Box 18"/>
          <p:cNvSpPr txBox="1">
            <a:spLocks noChangeArrowheads="1"/>
          </p:cNvSpPr>
          <p:nvPr/>
        </p:nvSpPr>
        <p:spPr bwMode="auto">
          <a:xfrm>
            <a:off x="539750" y="5805488"/>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dirty="0">
                <a:solidFill>
                  <a:srgbClr val="A50021"/>
                </a:solidFill>
                <a:ea typeface="楷体_GB2312" pitchFamily="49" charset="-122"/>
              </a:rPr>
              <a:t>思考：</a:t>
            </a:r>
            <a:r>
              <a:rPr lang="zh-CN" altLang="en-US" sz="2400" dirty="0">
                <a:solidFill>
                  <a:schemeClr val="accent2"/>
                </a:solidFill>
                <a:ea typeface="楷体_GB2312" pitchFamily="49" charset="-122"/>
              </a:rPr>
              <a:t>什么是汇编？什么是汇编语言？</a:t>
            </a:r>
          </a:p>
        </p:txBody>
      </p:sp>
    </p:spTree>
    <p:extLst>
      <p:ext uri="{BB962C8B-B14F-4D97-AF65-F5344CB8AC3E}">
        <p14:creationId xmlns:p14="http://schemas.microsoft.com/office/powerpoint/2010/main" val="124920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slide(fromBottom)">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06">
                                            <p:txEl>
                                              <p:pRg st="0" end="0"/>
                                            </p:txEl>
                                          </p:spTgt>
                                        </p:tgtEl>
                                        <p:attrNameLst>
                                          <p:attrName>style.visibility</p:attrName>
                                        </p:attrNameLst>
                                      </p:cBhvr>
                                      <p:to>
                                        <p:strVal val="visible"/>
                                      </p:to>
                                    </p:set>
                                    <p:animEffect transition="in" filter="slide(fromBottom)">
                                      <p:cBhvr>
                                        <p:cTn id="17" dur="5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修改属性运算符</a:t>
            </a:r>
          </a:p>
        </p:txBody>
      </p:sp>
      <p:sp>
        <p:nvSpPr>
          <p:cNvPr id="71683" name="内容占位符 2"/>
          <p:cNvSpPr>
            <a:spLocks noGrp="1"/>
          </p:cNvSpPr>
          <p:nvPr>
            <p:ph idx="1"/>
          </p:nvPr>
        </p:nvSpPr>
        <p:spPr/>
        <p:txBody>
          <a:bodyPr/>
          <a:lstStyle/>
          <a:p>
            <a:r>
              <a:rPr lang="zh-CN" altLang="en-US" smtClean="0"/>
              <a:t>以下两行等价：</a:t>
            </a:r>
            <a:endParaRPr lang="en-US" altLang="zh-CN" smtClean="0"/>
          </a:p>
          <a:p>
            <a:pPr lvl="1"/>
            <a:r>
              <a:rPr lang="sv-SE" altLang="zh-CN" smtClean="0"/>
              <a:t>tag1 </a:t>
            </a:r>
            <a:r>
              <a:rPr lang="sv-SE" altLang="zh-CN" smtClean="0">
                <a:solidFill>
                  <a:srgbClr val="C00000"/>
                </a:solidFill>
              </a:rPr>
              <a:t>EQU THIS </a:t>
            </a:r>
            <a:r>
              <a:rPr lang="sv-SE" altLang="zh-CN" smtClean="0"/>
              <a:t>BYTE</a:t>
            </a:r>
          </a:p>
          <a:p>
            <a:pPr lvl="1"/>
            <a:r>
              <a:rPr lang="sv-SE" altLang="zh-CN" smtClean="0"/>
              <a:t>tag1 </a:t>
            </a:r>
            <a:r>
              <a:rPr lang="sv-SE" altLang="zh-CN" smtClean="0">
                <a:solidFill>
                  <a:srgbClr val="C00000"/>
                </a:solidFill>
              </a:rPr>
              <a:t>LABEL</a:t>
            </a:r>
            <a:r>
              <a:rPr lang="sv-SE" altLang="zh-CN" smtClean="0"/>
              <a:t> BYTE</a:t>
            </a:r>
          </a:p>
          <a:p>
            <a:pPr lvl="1"/>
            <a:endParaRPr lang="sv-SE" altLang="zh-CN" smtClean="0"/>
          </a:p>
        </p:txBody>
      </p:sp>
    </p:spTree>
    <p:extLst>
      <p:ext uri="{BB962C8B-B14F-4D97-AF65-F5344CB8AC3E}">
        <p14:creationId xmlns:p14="http://schemas.microsoft.com/office/powerpoint/2010/main" val="26898371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052513"/>
            <a:ext cx="87360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3300"/>
                </a:solidFill>
                <a:latin typeface="宋体" pitchFamily="2" charset="-122"/>
              </a:rPr>
              <a:t>地址计数器</a:t>
            </a:r>
            <a:r>
              <a:rPr kumimoji="1" lang="en-US" altLang="zh-CN" sz="2800">
                <a:solidFill>
                  <a:srgbClr val="CC3300"/>
                </a:solidFill>
                <a:latin typeface="宋体" pitchFamily="2" charset="-122"/>
              </a:rPr>
              <a:t>$</a:t>
            </a: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功能：</a:t>
            </a:r>
            <a:r>
              <a:rPr kumimoji="1" lang="zh-CN" altLang="en-US" sz="2800">
                <a:latin typeface="宋体" pitchFamily="2" charset="-122"/>
              </a:rPr>
              <a:t>保存当前正在汇编的指令</a:t>
            </a:r>
            <a:r>
              <a:rPr kumimoji="1" lang="en-US" altLang="zh-CN" sz="2800">
                <a:latin typeface="宋体" pitchFamily="2" charset="-122"/>
              </a:rPr>
              <a:t>(</a:t>
            </a:r>
            <a:r>
              <a:rPr kumimoji="1" lang="zh-CN" altLang="en-US" sz="2800">
                <a:latin typeface="宋体" pitchFamily="2" charset="-122"/>
              </a:rPr>
              <a:t>或数据</a:t>
            </a:r>
            <a:r>
              <a:rPr kumimoji="1" lang="en-US" altLang="zh-CN" sz="2800">
                <a:latin typeface="宋体" pitchFamily="2" charset="-122"/>
              </a:rPr>
              <a:t>)</a:t>
            </a:r>
            <a:r>
              <a:rPr kumimoji="1" lang="zh-CN" altLang="en-US" sz="2800">
                <a:latin typeface="宋体" pitchFamily="2" charset="-122"/>
              </a:rPr>
              <a:t>的地址。</a:t>
            </a:r>
          </a:p>
          <a:p>
            <a:pPr eaLnBrk="1" hangingPunct="1">
              <a:lnSpc>
                <a:spcPct val="125000"/>
              </a:lnSpc>
              <a:spcBef>
                <a:spcPct val="0"/>
              </a:spcBef>
            </a:pPr>
            <a:r>
              <a:rPr kumimoji="1" lang="zh-CN" altLang="en-US" sz="2800">
                <a:solidFill>
                  <a:srgbClr val="990099"/>
                </a:solidFill>
                <a:latin typeface="宋体" pitchFamily="2" charset="-122"/>
              </a:rPr>
              <a:t>  说明：</a:t>
            </a:r>
            <a:r>
              <a:rPr kumimoji="1" lang="zh-CN" altLang="en-US" sz="2800">
                <a:latin typeface="宋体" pitchFamily="2" charset="-122"/>
              </a:rPr>
              <a:t>可参加构成表达式。</a:t>
            </a:r>
          </a:p>
        </p:txBody>
      </p:sp>
      <p:sp>
        <p:nvSpPr>
          <p:cNvPr id="230403" name="Text Box 3"/>
          <p:cNvSpPr txBox="1">
            <a:spLocks noChangeArrowheads="1"/>
          </p:cNvSpPr>
          <p:nvPr/>
        </p:nvSpPr>
        <p:spPr bwMode="auto">
          <a:xfrm>
            <a:off x="250825" y="2874963"/>
            <a:ext cx="59055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1</a:t>
            </a:r>
            <a:r>
              <a:rPr kumimoji="1" lang="zh-CN" altLang="en-US" sz="2800">
                <a:solidFill>
                  <a:srgbClr val="990099"/>
                </a:solidFill>
                <a:latin typeface="宋体" pitchFamily="2" charset="-122"/>
              </a:rPr>
              <a:t>：</a:t>
            </a:r>
            <a:r>
              <a:rPr kumimoji="1" lang="en-US" altLang="zh-CN" sz="2400">
                <a:latin typeface="宋体" pitchFamily="2" charset="-122"/>
              </a:rPr>
              <a:t>ARRAY  DW 1,2,$+4,3,$+5</a:t>
            </a: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2</a:t>
            </a:r>
            <a:r>
              <a:rPr kumimoji="1" lang="zh-CN" altLang="en-US" sz="2800">
                <a:solidFill>
                  <a:srgbClr val="990099"/>
                </a:solidFill>
                <a:latin typeface="宋体" pitchFamily="2" charset="-122"/>
              </a:rPr>
              <a:t>：</a:t>
            </a:r>
            <a:r>
              <a:rPr kumimoji="1" lang="en-US" altLang="zh-CN" sz="2400">
                <a:latin typeface="宋体" pitchFamily="2" charset="-122"/>
              </a:rPr>
              <a:t>BUFFER DB 1,2,3,4,5</a:t>
            </a:r>
          </a:p>
          <a:p>
            <a:pPr eaLnBrk="1" hangingPunct="1">
              <a:lnSpc>
                <a:spcPct val="12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COUNT  EQU $-BUFFER</a:t>
            </a:r>
          </a:p>
          <a:p>
            <a:pPr eaLnBrk="1" hangingPunct="1">
              <a:lnSpc>
                <a:spcPct val="125000"/>
              </a:lnSpc>
              <a:spcBef>
                <a:spcPct val="0"/>
              </a:spcBef>
            </a:pPr>
            <a:r>
              <a:rPr kumimoji="1" lang="en-US" altLang="zh-CN" sz="2400">
                <a:latin typeface="宋体" pitchFamily="2" charset="-122"/>
              </a:rPr>
              <a:t>          </a:t>
            </a:r>
            <a:r>
              <a:rPr kumimoji="1" lang="zh-CN" altLang="en-US" sz="2400">
                <a:solidFill>
                  <a:srgbClr val="006600"/>
                </a:solidFill>
                <a:latin typeface="宋体" pitchFamily="2" charset="-122"/>
              </a:rPr>
              <a:t>；</a:t>
            </a:r>
            <a:r>
              <a:rPr kumimoji="1" lang="en-US" altLang="zh-CN" sz="2400">
                <a:solidFill>
                  <a:srgbClr val="006600"/>
                </a:solidFill>
                <a:latin typeface="宋体" pitchFamily="2" charset="-122"/>
              </a:rPr>
              <a:t>COUNT</a:t>
            </a:r>
            <a:r>
              <a:rPr kumimoji="1" lang="zh-CN" altLang="en-US" sz="2400">
                <a:solidFill>
                  <a:srgbClr val="006600"/>
                </a:solidFill>
                <a:latin typeface="宋体" pitchFamily="2" charset="-122"/>
              </a:rPr>
              <a:t>的值为</a:t>
            </a:r>
            <a:r>
              <a:rPr kumimoji="1" lang="en-US" altLang="zh-CN" sz="2400">
                <a:solidFill>
                  <a:srgbClr val="006600"/>
                </a:solidFill>
                <a:latin typeface="宋体" pitchFamily="2" charset="-122"/>
              </a:rPr>
              <a:t>BUFFER</a:t>
            </a:r>
            <a:r>
              <a:rPr kumimoji="1" lang="zh-CN" altLang="en-US" sz="2400">
                <a:solidFill>
                  <a:srgbClr val="006600"/>
                </a:solidFill>
                <a:latin typeface="宋体" pitchFamily="2" charset="-122"/>
              </a:rPr>
              <a:t>的长度</a:t>
            </a:r>
            <a:r>
              <a:rPr kumimoji="1" lang="zh-CN" altLang="en-US" sz="2400">
                <a:latin typeface="宋体" pitchFamily="2" charset="-122"/>
              </a:rPr>
              <a:t> </a:t>
            </a:r>
          </a:p>
        </p:txBody>
      </p:sp>
      <p:sp>
        <p:nvSpPr>
          <p:cNvPr id="73732" name="Rectangle 23"/>
          <p:cNvSpPr>
            <a:spLocks noGrp="1" noChangeArrowheads="1"/>
          </p:cNvSpPr>
          <p:nvPr>
            <p:ph type="title"/>
          </p:nvPr>
        </p:nvSpPr>
        <p:spPr/>
        <p:txBody>
          <a:bodyPr/>
          <a:lstStyle/>
          <a:p>
            <a:pPr eaLnBrk="1" hangingPunct="1"/>
            <a:r>
              <a:rPr lang="zh-CN" altLang="en-US" smtClean="0"/>
              <a:t>地址计数器</a:t>
            </a:r>
          </a:p>
        </p:txBody>
      </p:sp>
      <p:grpSp>
        <p:nvGrpSpPr>
          <p:cNvPr id="2" name="Group 43"/>
          <p:cNvGrpSpPr>
            <a:grpSpLocks/>
          </p:cNvGrpSpPr>
          <p:nvPr/>
        </p:nvGrpSpPr>
        <p:grpSpPr bwMode="auto">
          <a:xfrm>
            <a:off x="6084168" y="2636838"/>
            <a:ext cx="2664147" cy="3225800"/>
            <a:chOff x="3923" y="1752"/>
            <a:chExt cx="1542" cy="1815"/>
          </a:xfrm>
        </p:grpSpPr>
        <p:sp>
          <p:nvSpPr>
            <p:cNvPr id="73734" name="Text Box 25"/>
            <p:cNvSpPr txBox="1">
              <a:spLocks noChangeArrowheads="1"/>
            </p:cNvSpPr>
            <p:nvPr/>
          </p:nvSpPr>
          <p:spPr bwMode="auto">
            <a:xfrm>
              <a:off x="4558" y="1798"/>
              <a:ext cx="262"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81</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03</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7C</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02</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01</a:t>
              </a:r>
            </a:p>
          </p:txBody>
        </p:sp>
        <p:sp>
          <p:nvSpPr>
            <p:cNvPr id="73735" name="Line 26"/>
            <p:cNvSpPr>
              <a:spLocks noChangeShapeType="1"/>
            </p:cNvSpPr>
            <p:nvPr/>
          </p:nvSpPr>
          <p:spPr bwMode="auto">
            <a:xfrm>
              <a:off x="4467" y="1752"/>
              <a:ext cx="1"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27"/>
            <p:cNvSpPr>
              <a:spLocks noChangeShapeType="1"/>
            </p:cNvSpPr>
            <p:nvPr/>
          </p:nvSpPr>
          <p:spPr bwMode="auto">
            <a:xfrm>
              <a:off x="4921" y="1752"/>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28"/>
            <p:cNvSpPr>
              <a:spLocks noChangeShapeType="1"/>
            </p:cNvSpPr>
            <p:nvPr/>
          </p:nvSpPr>
          <p:spPr bwMode="auto">
            <a:xfrm>
              <a:off x="4467" y="179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29"/>
            <p:cNvSpPr>
              <a:spLocks noChangeShapeType="1"/>
            </p:cNvSpPr>
            <p:nvPr/>
          </p:nvSpPr>
          <p:spPr bwMode="auto">
            <a:xfrm>
              <a:off x="4467" y="197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30"/>
            <p:cNvSpPr>
              <a:spLocks noChangeShapeType="1"/>
            </p:cNvSpPr>
            <p:nvPr/>
          </p:nvSpPr>
          <p:spPr bwMode="auto">
            <a:xfrm>
              <a:off x="4467" y="216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Line 31"/>
            <p:cNvSpPr>
              <a:spLocks noChangeShapeType="1"/>
            </p:cNvSpPr>
            <p:nvPr/>
          </p:nvSpPr>
          <p:spPr bwMode="auto">
            <a:xfrm>
              <a:off x="4467" y="2333"/>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32"/>
            <p:cNvSpPr>
              <a:spLocks noChangeShapeType="1"/>
            </p:cNvSpPr>
            <p:nvPr/>
          </p:nvSpPr>
          <p:spPr bwMode="auto">
            <a:xfrm>
              <a:off x="4467" y="25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Line 33"/>
            <p:cNvSpPr>
              <a:spLocks noChangeShapeType="1"/>
            </p:cNvSpPr>
            <p:nvPr/>
          </p:nvSpPr>
          <p:spPr bwMode="auto">
            <a:xfrm>
              <a:off x="4467" y="267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34"/>
            <p:cNvSpPr>
              <a:spLocks noChangeShapeType="1"/>
            </p:cNvSpPr>
            <p:nvPr/>
          </p:nvSpPr>
          <p:spPr bwMode="auto">
            <a:xfrm>
              <a:off x="4467" y="284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5"/>
            <p:cNvSpPr>
              <a:spLocks noChangeShapeType="1"/>
            </p:cNvSpPr>
            <p:nvPr/>
          </p:nvSpPr>
          <p:spPr bwMode="auto">
            <a:xfrm>
              <a:off x="4468" y="3022"/>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36"/>
            <p:cNvSpPr>
              <a:spLocks noChangeShapeType="1"/>
            </p:cNvSpPr>
            <p:nvPr/>
          </p:nvSpPr>
          <p:spPr bwMode="auto">
            <a:xfrm>
              <a:off x="4468" y="3195"/>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6" name="Line 37"/>
            <p:cNvSpPr>
              <a:spLocks noChangeShapeType="1"/>
            </p:cNvSpPr>
            <p:nvPr/>
          </p:nvSpPr>
          <p:spPr bwMode="auto">
            <a:xfrm>
              <a:off x="4468" y="336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38"/>
            <p:cNvSpPr>
              <a:spLocks noChangeShapeType="1"/>
            </p:cNvSpPr>
            <p:nvPr/>
          </p:nvSpPr>
          <p:spPr bwMode="auto">
            <a:xfrm>
              <a:off x="4468" y="353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Text Box 39"/>
            <p:cNvSpPr txBox="1">
              <a:spLocks noChangeArrowheads="1"/>
            </p:cNvSpPr>
            <p:nvPr/>
          </p:nvSpPr>
          <p:spPr bwMode="auto">
            <a:xfrm>
              <a:off x="3923"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ARRAY</a:t>
              </a:r>
            </a:p>
          </p:txBody>
        </p:sp>
        <p:sp>
          <p:nvSpPr>
            <p:cNvPr id="73749" name="Text Box 40"/>
            <p:cNvSpPr txBox="1">
              <a:spLocks noChangeArrowheads="1"/>
            </p:cNvSpPr>
            <p:nvPr/>
          </p:nvSpPr>
          <p:spPr bwMode="auto">
            <a:xfrm>
              <a:off x="4921"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0074H</a:t>
              </a:r>
            </a:p>
          </p:txBody>
        </p:sp>
        <p:sp>
          <p:nvSpPr>
            <p:cNvPr id="73750" name="Text Box 41"/>
            <p:cNvSpPr txBox="1">
              <a:spLocks noChangeArrowheads="1"/>
            </p:cNvSpPr>
            <p:nvPr/>
          </p:nvSpPr>
          <p:spPr bwMode="auto">
            <a:xfrm>
              <a:off x="4921" y="265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0078H</a:t>
              </a:r>
            </a:p>
          </p:txBody>
        </p:sp>
        <p:sp>
          <p:nvSpPr>
            <p:cNvPr id="73751" name="Text Box 42"/>
            <p:cNvSpPr txBox="1">
              <a:spLocks noChangeArrowheads="1"/>
            </p:cNvSpPr>
            <p:nvPr/>
          </p:nvSpPr>
          <p:spPr bwMode="auto">
            <a:xfrm>
              <a:off x="4931" y="197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007CH</a:t>
              </a:r>
            </a:p>
          </p:txBody>
        </p:sp>
      </p:grpSp>
    </p:spTree>
    <p:extLst>
      <p:ext uri="{BB962C8B-B14F-4D97-AF65-F5344CB8AC3E}">
        <p14:creationId xmlns:p14="http://schemas.microsoft.com/office/powerpoint/2010/main" val="3708935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slide(fromBottom)">
                                      <p:cBhvr>
                                        <p:cTn id="7" dur="500"/>
                                        <p:tgtEl>
                                          <p:spTgt spid="23040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30403">
                                            <p:txEl>
                                              <p:pRg st="3" end="3"/>
                                            </p:txEl>
                                          </p:spTgt>
                                        </p:tgtEl>
                                        <p:attrNameLst>
                                          <p:attrName>style.visibility</p:attrName>
                                        </p:attrNameLst>
                                      </p:cBhvr>
                                      <p:to>
                                        <p:strVal val="visible"/>
                                      </p:to>
                                    </p:set>
                                    <p:animEffect transition="in" filter="slide(fromBottom)">
                                      <p:cBhvr>
                                        <p:cTn id="16" dur="500"/>
                                        <p:tgtEl>
                                          <p:spTgt spid="23040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animEffect transition="in" filter="slide(fromBottom)">
                                      <p:cBhvr>
                                        <p:cTn id="19" dur="500"/>
                                        <p:tgtEl>
                                          <p:spTgt spid="23040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30403">
                                            <p:txEl>
                                              <p:pRg st="5" end="5"/>
                                            </p:txEl>
                                          </p:spTgt>
                                        </p:tgtEl>
                                        <p:attrNameLst>
                                          <p:attrName>style.visibility</p:attrName>
                                        </p:attrNameLst>
                                      </p:cBhvr>
                                      <p:to>
                                        <p:strVal val="visible"/>
                                      </p:to>
                                    </p:set>
                                    <p:animEffect transition="in" filter="slide(fromBottom)">
                                      <p:cBhvr>
                                        <p:cTn id="22" dur="5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028700"/>
            <a:ext cx="873601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1431925" indent="-909638"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kumimoji="1" lang="zh-CN" altLang="en-US" sz="2800">
                <a:solidFill>
                  <a:srgbClr val="CC3300"/>
                </a:solidFill>
                <a:latin typeface="宋体" pitchFamily="2" charset="-122"/>
              </a:rPr>
              <a:t>定位伪指令</a:t>
            </a:r>
            <a:r>
              <a:rPr kumimoji="1" lang="en-US" altLang="zh-CN" sz="2800">
                <a:solidFill>
                  <a:srgbClr val="CC3300"/>
                </a:solidFill>
                <a:latin typeface="宋体" pitchFamily="2" charset="-122"/>
              </a:rPr>
              <a:t>ORG</a:t>
            </a:r>
          </a:p>
          <a:p>
            <a:pPr lvl="1" eaLnBrk="1" hangingPunct="1">
              <a:lnSpc>
                <a:spcPct val="115000"/>
              </a:lnSpc>
              <a:spcBef>
                <a:spcPct val="0"/>
              </a:spcBef>
            </a:pPr>
            <a:r>
              <a:rPr kumimoji="1" lang="zh-CN" altLang="en-US" sz="2400">
                <a:solidFill>
                  <a:srgbClr val="990099"/>
                </a:solidFill>
                <a:latin typeface="宋体" pitchFamily="2" charset="-122"/>
              </a:rPr>
              <a:t>格式：</a:t>
            </a:r>
            <a:r>
              <a:rPr kumimoji="1" lang="en-US" altLang="zh-CN" sz="2400">
                <a:latin typeface="宋体" pitchFamily="2" charset="-122"/>
              </a:rPr>
              <a:t>ORG </a:t>
            </a:r>
            <a:r>
              <a:rPr kumimoji="1" lang="zh-CN" altLang="en-US" sz="2400">
                <a:latin typeface="宋体" pitchFamily="2" charset="-122"/>
              </a:rPr>
              <a:t>表达式</a:t>
            </a:r>
          </a:p>
          <a:p>
            <a:pPr lvl="1" eaLnBrk="1" hangingPunct="1">
              <a:lnSpc>
                <a:spcPct val="115000"/>
              </a:lnSpc>
              <a:spcBef>
                <a:spcPct val="0"/>
              </a:spcBef>
            </a:pPr>
            <a:r>
              <a:rPr kumimoji="1" lang="zh-CN" altLang="en-US" sz="2400">
                <a:solidFill>
                  <a:srgbClr val="990099"/>
                </a:solidFill>
                <a:latin typeface="宋体" pitchFamily="2" charset="-122"/>
              </a:rPr>
              <a:t>操作：</a:t>
            </a:r>
            <a:r>
              <a:rPr kumimoji="1" lang="zh-CN" altLang="en-US" sz="2400">
                <a:latin typeface="宋体" pitchFamily="2" charset="-122"/>
              </a:rPr>
              <a:t>将表达式的值送入</a:t>
            </a:r>
            <a:r>
              <a:rPr kumimoji="1" lang="zh-CN" altLang="en-US" sz="2400">
                <a:solidFill>
                  <a:srgbClr val="0033CC"/>
                </a:solidFill>
                <a:latin typeface="宋体" pitchFamily="2" charset="-122"/>
              </a:rPr>
              <a:t>汇编地址计数器</a:t>
            </a:r>
            <a:r>
              <a:rPr kumimoji="1" lang="zh-CN" altLang="en-US" sz="2400">
                <a:latin typeface="宋体" pitchFamily="2" charset="-122"/>
              </a:rPr>
              <a:t>，即命令汇编程序从表达式值指定的位置生成目标代码。</a:t>
            </a:r>
          </a:p>
          <a:p>
            <a:pPr lvl="1" eaLnBrk="1" hangingPunct="1">
              <a:lnSpc>
                <a:spcPct val="115000"/>
              </a:lnSpc>
              <a:spcBef>
                <a:spcPct val="0"/>
              </a:spcBef>
            </a:pPr>
            <a:r>
              <a:rPr kumimoji="1" lang="zh-CN" altLang="en-US" sz="2400">
                <a:solidFill>
                  <a:srgbClr val="990099"/>
                </a:solidFill>
                <a:latin typeface="宋体" pitchFamily="2" charset="-122"/>
              </a:rPr>
              <a:t>说明：</a:t>
            </a:r>
            <a:r>
              <a:rPr kumimoji="1" lang="zh-CN" altLang="en-US" sz="2400">
                <a:latin typeface="宋体" pitchFamily="2" charset="-122"/>
              </a:rPr>
              <a:t>若需相对</a:t>
            </a:r>
            <a:r>
              <a:rPr kumimoji="1" lang="en-US" altLang="zh-CN" sz="2400">
                <a:latin typeface="宋体" pitchFamily="2" charset="-122"/>
              </a:rPr>
              <a:t>$</a:t>
            </a:r>
            <a:r>
              <a:rPr kumimoji="1" lang="zh-CN" altLang="en-US" sz="2400">
                <a:latin typeface="宋体" pitchFamily="2" charset="-122"/>
              </a:rPr>
              <a:t>移动，则</a:t>
            </a:r>
            <a:r>
              <a:rPr kumimoji="1" lang="zh-CN" altLang="en-US" sz="2400">
                <a:solidFill>
                  <a:srgbClr val="0000CC"/>
                </a:solidFill>
                <a:latin typeface="宋体" pitchFamily="2" charset="-122"/>
              </a:rPr>
              <a:t>表达式＝</a:t>
            </a:r>
            <a:r>
              <a:rPr kumimoji="1" lang="en-US" altLang="zh-CN" sz="2400">
                <a:solidFill>
                  <a:srgbClr val="0000CC"/>
                </a:solidFill>
                <a:latin typeface="宋体" pitchFamily="2" charset="-122"/>
              </a:rPr>
              <a:t>$+</a:t>
            </a:r>
            <a:r>
              <a:rPr kumimoji="1" lang="zh-CN" altLang="en-US" sz="2400">
                <a:solidFill>
                  <a:srgbClr val="0000CC"/>
                </a:solidFill>
                <a:latin typeface="宋体" pitchFamily="2" charset="-122"/>
              </a:rPr>
              <a:t>偏移量</a:t>
            </a:r>
            <a:r>
              <a:rPr kumimoji="1" lang="zh-CN" altLang="en-US" sz="2400">
                <a:latin typeface="宋体" pitchFamily="2" charset="-122"/>
              </a:rPr>
              <a:t>。</a:t>
            </a:r>
          </a:p>
        </p:txBody>
      </p:sp>
      <p:sp>
        <p:nvSpPr>
          <p:cNvPr id="232451" name="Text Box 3"/>
          <p:cNvSpPr txBox="1">
            <a:spLocks noChangeArrowheads="1"/>
          </p:cNvSpPr>
          <p:nvPr/>
        </p:nvSpPr>
        <p:spPr bwMode="auto">
          <a:xfrm>
            <a:off x="250825" y="3565525"/>
            <a:ext cx="50419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p>
          <a:p>
            <a:pPr eaLnBrk="1" hangingPunct="1">
              <a:lnSpc>
                <a:spcPct val="105000"/>
              </a:lnSpc>
              <a:spcBef>
                <a:spcPct val="0"/>
              </a:spcBef>
            </a:pPr>
            <a:r>
              <a:rPr kumimoji="1" lang="zh-CN" altLang="en-US" sz="2800">
                <a:solidFill>
                  <a:srgbClr val="990099"/>
                </a:solidFill>
                <a:latin typeface="宋体" pitchFamily="2" charset="-122"/>
              </a:rPr>
              <a:t>    </a:t>
            </a:r>
            <a:r>
              <a:rPr kumimoji="1" lang="en-US" altLang="zh-CN" sz="2400">
                <a:latin typeface="宋体" pitchFamily="2" charset="-122"/>
              </a:rPr>
              <a:t>D_SEG SEGMENT PARA 'DATA’</a:t>
            </a:r>
          </a:p>
          <a:p>
            <a:pPr eaLnBrk="1" hangingPunct="1">
              <a:lnSpc>
                <a:spcPct val="10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ORG 10H</a:t>
            </a:r>
          </a:p>
          <a:p>
            <a:pPr eaLnBrk="1" hangingPunct="1">
              <a:lnSpc>
                <a:spcPct val="105000"/>
              </a:lnSpc>
              <a:spcBef>
                <a:spcPct val="0"/>
              </a:spcBef>
            </a:pPr>
            <a:r>
              <a:rPr kumimoji="1" lang="en-US" altLang="zh-CN" sz="2400">
                <a:latin typeface="宋体" pitchFamily="2" charset="-122"/>
              </a:rPr>
              <a:t>       X   DB 20H, 30H</a:t>
            </a:r>
          </a:p>
          <a:p>
            <a:pPr eaLnBrk="1" hangingPunct="1">
              <a:lnSpc>
                <a:spcPct val="105000"/>
              </a:lnSpc>
              <a:spcBef>
                <a:spcPct val="0"/>
              </a:spcBef>
            </a:pPr>
            <a:r>
              <a:rPr kumimoji="1" lang="en-US" altLang="zh-CN" sz="2400">
                <a:solidFill>
                  <a:srgbClr val="CC3300"/>
                </a:solidFill>
                <a:latin typeface="宋体" pitchFamily="2" charset="-122"/>
              </a:rPr>
              <a:t>       ORG $+5</a:t>
            </a:r>
          </a:p>
          <a:p>
            <a:pPr eaLnBrk="1" hangingPunct="1">
              <a:lnSpc>
                <a:spcPct val="105000"/>
              </a:lnSpc>
              <a:spcBef>
                <a:spcPct val="0"/>
              </a:spcBef>
            </a:pPr>
            <a:r>
              <a:rPr kumimoji="1" lang="en-US" altLang="zh-CN" sz="2400">
                <a:latin typeface="宋体" pitchFamily="2" charset="-122"/>
              </a:rPr>
              <a:t>       Y   DB 40H, 50H            </a:t>
            </a:r>
          </a:p>
          <a:p>
            <a:pPr eaLnBrk="1" hangingPunct="1">
              <a:lnSpc>
                <a:spcPct val="105000"/>
              </a:lnSpc>
              <a:spcBef>
                <a:spcPct val="0"/>
              </a:spcBef>
            </a:pPr>
            <a:r>
              <a:rPr kumimoji="1" lang="en-US" altLang="zh-CN" sz="2400">
                <a:latin typeface="宋体" pitchFamily="2" charset="-122"/>
              </a:rPr>
              <a:t>    D_SEG ENDS</a:t>
            </a:r>
          </a:p>
        </p:txBody>
      </p:sp>
      <p:sp>
        <p:nvSpPr>
          <p:cNvPr id="74756" name="Rectangle 16"/>
          <p:cNvSpPr>
            <a:spLocks noGrp="1" noChangeArrowheads="1"/>
          </p:cNvSpPr>
          <p:nvPr>
            <p:ph type="title"/>
          </p:nvPr>
        </p:nvSpPr>
        <p:spPr/>
        <p:txBody>
          <a:bodyPr/>
          <a:lstStyle/>
          <a:p>
            <a:pPr eaLnBrk="1" hangingPunct="1"/>
            <a:r>
              <a:rPr lang="zh-CN" altLang="en-US" smtClean="0"/>
              <a:t>定位伪指令</a:t>
            </a:r>
          </a:p>
        </p:txBody>
      </p:sp>
      <p:sp>
        <p:nvSpPr>
          <p:cNvPr id="232466" name="AutoShape 18"/>
          <p:cNvSpPr>
            <a:spLocks noChangeArrowheads="1"/>
          </p:cNvSpPr>
          <p:nvPr/>
        </p:nvSpPr>
        <p:spPr bwMode="auto">
          <a:xfrm>
            <a:off x="4427538" y="5227638"/>
            <a:ext cx="1296987" cy="4333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rgbClr val="009900"/>
            </a:solidFill>
            <a:miter lim="800000"/>
            <a:headEnd/>
            <a:tailEnd/>
          </a:ln>
        </p:spPr>
        <p:txBody>
          <a:bodyPr wrap="none" anchor="ctr"/>
          <a:lstStyle/>
          <a:p>
            <a:endParaRPr lang="en-US"/>
          </a:p>
        </p:txBody>
      </p:sp>
      <p:graphicFrame>
        <p:nvGraphicFramePr>
          <p:cNvPr id="232573" name="Group 125"/>
          <p:cNvGraphicFramePr>
            <a:graphicFrameLocks noGrp="1"/>
          </p:cNvGraphicFramePr>
          <p:nvPr/>
        </p:nvGraphicFramePr>
        <p:xfrm>
          <a:off x="5795963" y="3284538"/>
          <a:ext cx="2159000" cy="3475034"/>
        </p:xfrm>
        <a:graphic>
          <a:graphicData uri="http://schemas.openxmlformats.org/drawingml/2006/table">
            <a:tbl>
              <a:tblPr/>
              <a:tblGrid>
                <a:gridCol w="107950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tblGrid>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0017H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697317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32466"/>
                                        </p:tgtEl>
                                        <p:attrNameLst>
                                          <p:attrName>style.visibility</p:attrName>
                                        </p:attrNameLst>
                                      </p:cBhvr>
                                      <p:to>
                                        <p:strVal val="visible"/>
                                      </p:to>
                                    </p:set>
                                    <p:animEffect transition="in" filter="slide(fromBottom)">
                                      <p:cBhvr>
                                        <p:cTn id="11" dur="500"/>
                                        <p:tgtEl>
                                          <p:spTgt spid="23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过程定义：</a:t>
            </a:r>
            <a:r>
              <a:rPr lang="en-US" altLang="zh-CN" dirty="0" smtClean="0"/>
              <a:t>PROC</a:t>
            </a:r>
            <a:r>
              <a:rPr lang="zh-CN" altLang="en-US" dirty="0" smtClean="0"/>
              <a:t>和</a:t>
            </a:r>
            <a:r>
              <a:rPr lang="en-US" altLang="zh-CN" dirty="0" smtClean="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smtClean="0">
                <a:solidFill>
                  <a:srgbClr val="CC0000"/>
                </a:solidFill>
              </a:rPr>
              <a:t>过程名：</a:t>
            </a:r>
            <a:r>
              <a:rPr lang="zh-CN" altLang="en-US" sz="2400" smtClean="0"/>
              <a:t>在汇编语言程序中可作为调用指令的目的地址使用。</a:t>
            </a:r>
          </a:p>
          <a:p>
            <a:pPr lvl="1" eaLnBrk="1" hangingPunct="1"/>
            <a:r>
              <a:rPr lang="zh-CN" altLang="en-US" sz="2400" smtClean="0"/>
              <a:t>例如，</a:t>
            </a:r>
            <a:r>
              <a:rPr lang="en-US" altLang="zh-CN" sz="2400" smtClean="0"/>
              <a:t>CALL SORT</a:t>
            </a:r>
            <a:r>
              <a:rPr lang="zh-CN" altLang="en-US" sz="2400" smtClean="0"/>
              <a:t>，其中</a:t>
            </a:r>
            <a:r>
              <a:rPr lang="en-US" altLang="zh-CN" sz="2400" smtClean="0"/>
              <a:t>SORT</a:t>
            </a:r>
            <a:r>
              <a:rPr lang="zh-CN" altLang="en-US" sz="2400" smtClean="0"/>
              <a:t>就表示过程名为</a:t>
            </a:r>
            <a:r>
              <a:rPr lang="en-US" altLang="zh-CN" sz="2400" smtClean="0"/>
              <a:t>SORT</a:t>
            </a:r>
            <a:r>
              <a:rPr lang="zh-CN" altLang="en-US" sz="2400" smtClean="0"/>
              <a:t>的过程的入口地址。</a:t>
            </a:r>
          </a:p>
          <a:p>
            <a:pPr eaLnBrk="1" hangingPunct="1"/>
            <a:r>
              <a:rPr lang="zh-CN" altLang="en-US" sz="2400" smtClean="0">
                <a:solidFill>
                  <a:srgbClr val="CC0000"/>
                </a:solidFill>
              </a:rPr>
              <a:t>类型：</a:t>
            </a:r>
            <a:r>
              <a:rPr lang="en-US" altLang="zh-CN" sz="2400" smtClean="0"/>
              <a:t>far</a:t>
            </a:r>
            <a:r>
              <a:rPr lang="zh-CN" altLang="en-US" sz="2400" smtClean="0"/>
              <a:t>，</a:t>
            </a:r>
            <a:r>
              <a:rPr lang="en-US" altLang="zh-CN" sz="2400" smtClean="0"/>
              <a:t>near</a:t>
            </a:r>
            <a:r>
              <a:rPr lang="zh-CN" altLang="en-US" sz="2400" smtClean="0"/>
              <a:t>。</a:t>
            </a:r>
          </a:p>
          <a:p>
            <a:pPr eaLnBrk="1" hangingPunct="1"/>
            <a:r>
              <a:rPr lang="zh-CN" altLang="en-US" sz="2400" smtClean="0"/>
              <a:t>可以嵌套调用。</a:t>
            </a:r>
          </a:p>
          <a:p>
            <a:pPr eaLnBrk="1" hangingPunct="1"/>
            <a:r>
              <a:rPr lang="zh-CN" altLang="en-US" sz="2400" smtClean="0"/>
              <a:t>可以递归。</a:t>
            </a:r>
          </a:p>
        </p:txBody>
      </p:sp>
      <p:sp>
        <p:nvSpPr>
          <p:cNvPr id="51204" name="Text Box 4"/>
          <p:cNvSpPr txBox="1">
            <a:spLocks noChangeArrowheads="1"/>
          </p:cNvSpPr>
          <p:nvPr/>
        </p:nvSpPr>
        <p:spPr bwMode="auto">
          <a:xfrm>
            <a:off x="2268538" y="1196975"/>
            <a:ext cx="36179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过程名   </a:t>
            </a:r>
            <a:r>
              <a:rPr lang="en-US" altLang="zh-CN" sz="2400">
                <a:solidFill>
                  <a:srgbClr val="0033CC"/>
                </a:solidFill>
              </a:rPr>
              <a:t>PROC</a:t>
            </a:r>
            <a:r>
              <a:rPr lang="en-US" altLang="zh-CN" sz="2400">
                <a:solidFill>
                  <a:srgbClr val="000000"/>
                </a:solidFill>
              </a:rPr>
              <a:t>   [</a:t>
            </a:r>
            <a:r>
              <a:rPr lang="zh-CN" altLang="en-US" sz="2400">
                <a:solidFill>
                  <a:srgbClr val="000000"/>
                </a:solidFill>
              </a:rPr>
              <a:t>类型</a:t>
            </a:r>
            <a:r>
              <a:rPr lang="en-US" altLang="zh-CN" sz="2400">
                <a:solidFill>
                  <a:srgbClr val="000000"/>
                </a:solidFill>
              </a:rPr>
              <a:t>]</a:t>
            </a:r>
          </a:p>
          <a:p>
            <a:pPr eaLnBrk="1" hangingPunct="1"/>
            <a:endParaRPr lang="en-US" altLang="zh-CN" sz="2400">
              <a:solidFill>
                <a:srgbClr val="000000"/>
              </a:solidFill>
            </a:endParaRPr>
          </a:p>
          <a:p>
            <a:pPr eaLnBrk="1" hangingPunct="1"/>
            <a:r>
              <a:rPr lang="en-US" altLang="zh-CN" sz="2400">
                <a:solidFill>
                  <a:srgbClr val="000000"/>
                </a:solidFill>
              </a:rPr>
              <a:t>	</a:t>
            </a:r>
            <a:r>
              <a:rPr lang="zh-CN" altLang="en-US" sz="2400">
                <a:solidFill>
                  <a:srgbClr val="000000"/>
                </a:solidFill>
              </a:rPr>
              <a:t>－－－－－；</a:t>
            </a:r>
          </a:p>
          <a:p>
            <a:pPr eaLnBrk="1" hangingPunct="1"/>
            <a:endParaRPr lang="zh-CN" altLang="en-US" sz="2400">
              <a:solidFill>
                <a:srgbClr val="000000"/>
              </a:solidFill>
            </a:endParaRPr>
          </a:p>
          <a:p>
            <a:pPr eaLnBrk="1" hangingPunct="1"/>
            <a:r>
              <a:rPr lang="zh-CN" altLang="en-US" sz="2400">
                <a:solidFill>
                  <a:srgbClr val="000000"/>
                </a:solidFill>
              </a:rPr>
              <a:t>	   </a:t>
            </a:r>
            <a:r>
              <a:rPr lang="en-US" altLang="zh-CN" sz="2400">
                <a:solidFill>
                  <a:srgbClr val="000000"/>
                </a:solidFill>
              </a:rPr>
              <a:t>RET  </a:t>
            </a:r>
            <a:r>
              <a:rPr lang="zh-CN" altLang="en-US" sz="2400">
                <a:solidFill>
                  <a:srgbClr val="009900"/>
                </a:solidFill>
              </a:rPr>
              <a:t>；或</a:t>
            </a:r>
            <a:r>
              <a:rPr lang="en-US" altLang="zh-CN" sz="2400">
                <a:solidFill>
                  <a:srgbClr val="009900"/>
                </a:solidFill>
              </a:rPr>
              <a:t>RET n</a:t>
            </a:r>
          </a:p>
          <a:p>
            <a:pPr eaLnBrk="1" hangingPunct="1"/>
            <a:r>
              <a:rPr lang="zh-CN" altLang="en-US" sz="2400">
                <a:solidFill>
                  <a:srgbClr val="000000"/>
                </a:solidFill>
              </a:rPr>
              <a:t>过程名   </a:t>
            </a:r>
            <a:r>
              <a:rPr lang="en-US" altLang="zh-CN" sz="2400">
                <a:solidFill>
                  <a:srgbClr val="0033CC"/>
                </a:solidFill>
              </a:rPr>
              <a:t>ENDP</a:t>
            </a:r>
          </a:p>
        </p:txBody>
      </p:sp>
    </p:spTree>
    <p:extLst>
      <p:ext uri="{BB962C8B-B14F-4D97-AF65-F5344CB8AC3E}">
        <p14:creationId xmlns:p14="http://schemas.microsoft.com/office/powerpoint/2010/main" val="1523608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slide(fromBottom)">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slide(fromBottom)">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slide(fromBottom)">
                                      <p:cBhvr>
                                        <p:cTn id="22" dur="500"/>
                                        <p:tgtEl>
                                          <p:spTgt spid="20480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04803">
                                            <p:txEl>
                                              <p:pRg st="4" end="4"/>
                                            </p:txEl>
                                          </p:spTgt>
                                        </p:tgtEl>
                                        <p:attrNameLst>
                                          <p:attrName>style.visibility</p:attrName>
                                        </p:attrNameLst>
                                      </p:cBhvr>
                                      <p:to>
                                        <p:strVal val="visible"/>
                                      </p:to>
                                    </p:set>
                                    <p:animEffect transition="in" filter="slide(fromBottom)">
                                      <p:cBhvr>
                                        <p:cTn id="25"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过程定义：</a:t>
            </a:r>
            <a:r>
              <a:rPr lang="en-US" altLang="zh-CN" dirty="0"/>
              <a:t>PROC</a:t>
            </a:r>
            <a:r>
              <a:rPr lang="zh-CN" altLang="en-US" dirty="0"/>
              <a:t>和</a:t>
            </a:r>
            <a:r>
              <a:rPr lang="en-US" altLang="zh-CN" dirty="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dirty="0" smtClean="0"/>
              <a:t>在</a:t>
            </a:r>
            <a:r>
              <a:rPr lang="en-US" altLang="zh-CN" sz="2400" dirty="0" smtClean="0"/>
              <a:t>MASM6.0</a:t>
            </a:r>
            <a:r>
              <a:rPr lang="zh-CN" altLang="en-US" sz="2400" dirty="0" smtClean="0"/>
              <a:t>版本的汇编程序中，</a:t>
            </a:r>
            <a:r>
              <a:rPr lang="en-US" altLang="zh-CN" sz="2400" dirty="0" smtClean="0"/>
              <a:t>PROC</a:t>
            </a:r>
            <a:r>
              <a:rPr lang="zh-CN" altLang="en-US" sz="2400" dirty="0" smtClean="0"/>
              <a:t>伪指令可以自动保持过程中使用的寄存器。这些寄存器用</a:t>
            </a:r>
            <a:r>
              <a:rPr lang="en-US" altLang="zh-CN" sz="2400" dirty="0" smtClean="0"/>
              <a:t>USES</a:t>
            </a:r>
            <a:r>
              <a:rPr lang="zh-CN" altLang="en-US" sz="2400" dirty="0" smtClean="0"/>
              <a:t>语句指示。</a:t>
            </a:r>
            <a:endParaRPr lang="en-US" altLang="zh-CN" sz="2400" dirty="0" smtClean="0"/>
          </a:p>
          <a:p>
            <a:pPr eaLnBrk="1" hangingPunct="1"/>
            <a:endParaRPr lang="en-US" altLang="zh-CN" sz="2400" dirty="0"/>
          </a:p>
          <a:p>
            <a:pPr eaLnBrk="1" hangingPunct="1"/>
            <a:r>
              <a:rPr lang="zh-CN" altLang="en-US" sz="2400" dirty="0" smtClean="0">
                <a:solidFill>
                  <a:srgbClr val="CC00CC"/>
                </a:solidFill>
              </a:rPr>
              <a:t>例，</a:t>
            </a:r>
            <a:r>
              <a:rPr lang="en-US" altLang="zh-CN" sz="2400" dirty="0" smtClean="0"/>
              <a:t>ADDS PROC NEAR USES BX CX DX</a:t>
            </a:r>
            <a:endParaRPr lang="zh-CN" altLang="en-US" sz="2400" dirty="0" smtClean="0"/>
          </a:p>
        </p:txBody>
      </p:sp>
      <p:sp>
        <p:nvSpPr>
          <p:cNvPr id="51204" name="Text Box 4"/>
          <p:cNvSpPr txBox="1">
            <a:spLocks noChangeArrowheads="1"/>
          </p:cNvSpPr>
          <p:nvPr/>
        </p:nvSpPr>
        <p:spPr bwMode="auto">
          <a:xfrm>
            <a:off x="2268538" y="1196975"/>
            <a:ext cx="494237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solidFill>
                  <a:srgbClr val="000000"/>
                </a:solidFill>
              </a:rPr>
              <a:t>过程名   </a:t>
            </a:r>
            <a:r>
              <a:rPr lang="en-US" altLang="zh-CN" sz="2400" dirty="0">
                <a:solidFill>
                  <a:srgbClr val="0033CC"/>
                </a:solidFill>
              </a:rPr>
              <a:t>PROC</a:t>
            </a:r>
            <a:r>
              <a:rPr lang="en-US" altLang="zh-CN" sz="2400" dirty="0">
                <a:solidFill>
                  <a:srgbClr val="000000"/>
                </a:solidFill>
              </a:rPr>
              <a:t>   [</a:t>
            </a:r>
            <a:r>
              <a:rPr lang="zh-CN" altLang="en-US" sz="2400" dirty="0">
                <a:solidFill>
                  <a:srgbClr val="000000"/>
                </a:solidFill>
              </a:rPr>
              <a:t>类型</a:t>
            </a:r>
            <a:r>
              <a:rPr lang="en-US" altLang="zh-CN" sz="2400" dirty="0" smtClean="0">
                <a:solidFill>
                  <a:srgbClr val="000000"/>
                </a:solidFill>
              </a:rPr>
              <a:t>]  </a:t>
            </a:r>
            <a:r>
              <a:rPr lang="en-US" altLang="zh-CN" sz="2400" dirty="0" smtClean="0">
                <a:solidFill>
                  <a:srgbClr val="FF0000"/>
                </a:solidFill>
              </a:rPr>
              <a:t>[USES …]</a:t>
            </a:r>
            <a:endParaRPr lang="en-US" altLang="zh-CN" sz="2400" dirty="0">
              <a:solidFill>
                <a:srgbClr val="FF0000"/>
              </a:solidFill>
            </a:endParaRPr>
          </a:p>
          <a:p>
            <a:pPr eaLnBrk="1" hangingPunct="1"/>
            <a:endParaRPr lang="en-US" altLang="zh-CN" sz="2400" dirty="0">
              <a:solidFill>
                <a:srgbClr val="000000"/>
              </a:solidFill>
            </a:endParaRPr>
          </a:p>
          <a:p>
            <a:pPr eaLnBrk="1" hangingPunct="1"/>
            <a:r>
              <a:rPr lang="en-US" altLang="zh-CN" sz="2400" dirty="0">
                <a:solidFill>
                  <a:srgbClr val="000000"/>
                </a:solidFill>
              </a:rPr>
              <a:t>	</a:t>
            </a:r>
            <a:r>
              <a:rPr lang="zh-CN" altLang="en-US" sz="2400" dirty="0">
                <a:solidFill>
                  <a:srgbClr val="000000"/>
                </a:solidFill>
              </a:rPr>
              <a:t>－－－－－；</a:t>
            </a:r>
          </a:p>
          <a:p>
            <a:pPr eaLnBrk="1" hangingPunct="1"/>
            <a:endParaRPr lang="zh-CN" altLang="en-US" sz="2400" dirty="0">
              <a:solidFill>
                <a:srgbClr val="000000"/>
              </a:solidFill>
            </a:endParaRPr>
          </a:p>
          <a:p>
            <a:pPr eaLnBrk="1" hangingPunct="1"/>
            <a:r>
              <a:rPr lang="zh-CN" altLang="en-US" sz="2400" dirty="0">
                <a:solidFill>
                  <a:srgbClr val="000000"/>
                </a:solidFill>
              </a:rPr>
              <a:t>	   </a:t>
            </a:r>
            <a:r>
              <a:rPr lang="en-US" altLang="zh-CN" sz="2400" dirty="0">
                <a:solidFill>
                  <a:srgbClr val="000000"/>
                </a:solidFill>
              </a:rPr>
              <a:t>RET  </a:t>
            </a:r>
            <a:r>
              <a:rPr lang="zh-CN" altLang="en-US" sz="2400" dirty="0">
                <a:solidFill>
                  <a:srgbClr val="009900"/>
                </a:solidFill>
              </a:rPr>
              <a:t>；或</a:t>
            </a:r>
            <a:r>
              <a:rPr lang="en-US" altLang="zh-CN" sz="2400" dirty="0">
                <a:solidFill>
                  <a:srgbClr val="009900"/>
                </a:solidFill>
              </a:rPr>
              <a:t>RET n</a:t>
            </a:r>
          </a:p>
          <a:p>
            <a:pPr eaLnBrk="1" hangingPunct="1"/>
            <a:r>
              <a:rPr lang="zh-CN" altLang="en-US" sz="2400" dirty="0">
                <a:solidFill>
                  <a:srgbClr val="000000"/>
                </a:solidFill>
              </a:rPr>
              <a:t>过程名   </a:t>
            </a:r>
            <a:r>
              <a:rPr lang="en-US" altLang="zh-CN" sz="2400" dirty="0">
                <a:solidFill>
                  <a:srgbClr val="0033CC"/>
                </a:solidFill>
              </a:rPr>
              <a:t>ENDP</a:t>
            </a:r>
          </a:p>
        </p:txBody>
      </p:sp>
    </p:spTree>
    <p:extLst>
      <p:ext uri="{BB962C8B-B14F-4D97-AF65-F5344CB8AC3E}">
        <p14:creationId xmlns:p14="http://schemas.microsoft.com/office/powerpoint/2010/main" val="4129709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7" dur="500"/>
                                        <p:tgtEl>
                                          <p:spTgt spid="20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306388"/>
            <a:ext cx="8229600" cy="647700"/>
          </a:xfrm>
        </p:spPr>
        <p:txBody>
          <a:bodyPr/>
          <a:lstStyle/>
          <a:p>
            <a:pPr eaLnBrk="1" hangingPunct="1"/>
            <a:r>
              <a:rPr lang="zh-CN" altLang="en-US" sz="3600" smtClean="0"/>
              <a:t>宏指令的定义、调用和扩展</a:t>
            </a:r>
            <a:endParaRPr lang="zh-CN" altLang="en-US" sz="3600" smtClean="0">
              <a:solidFill>
                <a:srgbClr val="FF0000"/>
              </a:solidFill>
            </a:endParaRPr>
          </a:p>
        </p:txBody>
      </p:sp>
      <p:sp>
        <p:nvSpPr>
          <p:cNvPr id="26627" name="Rectangle 3"/>
          <p:cNvSpPr>
            <a:spLocks noGrp="1" noChangeArrowheads="1"/>
          </p:cNvSpPr>
          <p:nvPr>
            <p:ph type="body" idx="1"/>
          </p:nvPr>
        </p:nvSpPr>
        <p:spPr>
          <a:xfrm>
            <a:off x="250825" y="1127125"/>
            <a:ext cx="8569325" cy="1365250"/>
          </a:xfrm>
        </p:spPr>
        <p:txBody>
          <a:bodyPr/>
          <a:lstStyle/>
          <a:p>
            <a:pPr eaLnBrk="1" hangingPunct="1">
              <a:lnSpc>
                <a:spcPct val="105000"/>
              </a:lnSpc>
            </a:pPr>
            <a:r>
              <a:rPr lang="zh-CN" altLang="en-US" sz="2400" smtClean="0">
                <a:solidFill>
                  <a:srgbClr val="CC0000"/>
                </a:solidFill>
              </a:rPr>
              <a:t>宏（</a:t>
            </a:r>
            <a:r>
              <a:rPr lang="en-US" altLang="zh-CN" sz="2400" smtClean="0">
                <a:solidFill>
                  <a:srgbClr val="CC0000"/>
                </a:solidFill>
              </a:rPr>
              <a:t>MACRO</a:t>
            </a:r>
            <a:r>
              <a:rPr lang="zh-CN" altLang="en-US" sz="2400" smtClean="0">
                <a:solidFill>
                  <a:srgbClr val="CC0000"/>
                </a:solidFill>
              </a:rPr>
              <a:t>）</a:t>
            </a:r>
            <a:r>
              <a:rPr lang="zh-CN" altLang="en-US" sz="2400" smtClean="0"/>
              <a:t>是源程序中一段有独立功能的程序代码。它只需在源程序中定义一次，就可以多次用一条</a:t>
            </a:r>
            <a:r>
              <a:rPr lang="zh-CN" altLang="en-US" sz="2400" smtClean="0">
                <a:solidFill>
                  <a:srgbClr val="0000CC"/>
                </a:solidFill>
              </a:rPr>
              <a:t>宏指令</a:t>
            </a:r>
            <a:r>
              <a:rPr lang="zh-CN" altLang="en-US" sz="2400" smtClean="0"/>
              <a:t>来调用。</a:t>
            </a:r>
          </a:p>
          <a:p>
            <a:pPr eaLnBrk="1" hangingPunct="1">
              <a:lnSpc>
                <a:spcPct val="105000"/>
              </a:lnSpc>
            </a:pPr>
            <a:r>
              <a:rPr lang="zh-CN" altLang="en-US" sz="2400" smtClean="0"/>
              <a:t>宏定义是用</a:t>
            </a:r>
            <a:r>
              <a:rPr lang="zh-CN" altLang="en-US" sz="2400" smtClean="0">
                <a:solidFill>
                  <a:srgbClr val="0033CC"/>
                </a:solidFill>
              </a:rPr>
              <a:t>伪指令</a:t>
            </a:r>
            <a:r>
              <a:rPr lang="zh-CN" altLang="en-US" sz="2400" smtClean="0"/>
              <a:t>来实现的。其格式为：</a:t>
            </a:r>
          </a:p>
        </p:txBody>
      </p:sp>
      <p:grpSp>
        <p:nvGrpSpPr>
          <p:cNvPr id="2" name="Group 24"/>
          <p:cNvGrpSpPr>
            <a:grpSpLocks/>
          </p:cNvGrpSpPr>
          <p:nvPr/>
        </p:nvGrpSpPr>
        <p:grpSpPr bwMode="auto">
          <a:xfrm>
            <a:off x="323850" y="2636838"/>
            <a:ext cx="7993063" cy="2016125"/>
            <a:chOff x="204" y="1661"/>
            <a:chExt cx="5035" cy="1270"/>
          </a:xfrm>
        </p:grpSpPr>
        <p:sp>
          <p:nvSpPr>
            <p:cNvPr id="81927" name="Text Box 5"/>
            <p:cNvSpPr txBox="1">
              <a:spLocks noChangeArrowheads="1"/>
            </p:cNvSpPr>
            <p:nvPr/>
          </p:nvSpPr>
          <p:spPr bwMode="auto">
            <a:xfrm>
              <a:off x="431" y="1661"/>
              <a:ext cx="1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macro_name</a:t>
              </a:r>
            </a:p>
          </p:txBody>
        </p:sp>
        <p:sp>
          <p:nvSpPr>
            <p:cNvPr id="81928" name="Text Box 6"/>
            <p:cNvSpPr txBox="1">
              <a:spLocks noChangeArrowheads="1"/>
            </p:cNvSpPr>
            <p:nvPr/>
          </p:nvSpPr>
          <p:spPr bwMode="auto">
            <a:xfrm>
              <a:off x="1734" y="1661"/>
              <a:ext cx="8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a:t>
              </a:r>
            </a:p>
          </p:txBody>
        </p:sp>
        <p:sp>
          <p:nvSpPr>
            <p:cNvPr id="81929" name="Text Box 9"/>
            <p:cNvSpPr txBox="1">
              <a:spLocks noChangeArrowheads="1"/>
            </p:cNvSpPr>
            <p:nvPr/>
          </p:nvSpPr>
          <p:spPr bwMode="auto">
            <a:xfrm>
              <a:off x="1951" y="2070"/>
              <a:ext cx="385"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800">
                  <a:cs typeface="Arial" charset="0"/>
                </a:rPr>
                <a:t>……</a:t>
              </a:r>
            </a:p>
          </p:txBody>
        </p:sp>
        <p:sp>
          <p:nvSpPr>
            <p:cNvPr id="81930" name="Text Box 10"/>
            <p:cNvSpPr txBox="1">
              <a:spLocks noChangeArrowheads="1"/>
            </p:cNvSpPr>
            <p:nvPr/>
          </p:nvSpPr>
          <p:spPr bwMode="auto">
            <a:xfrm>
              <a:off x="1768" y="2643"/>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ENDM</a:t>
              </a:r>
            </a:p>
          </p:txBody>
        </p:sp>
        <p:sp>
          <p:nvSpPr>
            <p:cNvPr id="81931" name="AutoShape 11"/>
            <p:cNvSpPr>
              <a:spLocks/>
            </p:cNvSpPr>
            <p:nvPr/>
          </p:nvSpPr>
          <p:spPr bwMode="auto">
            <a:xfrm>
              <a:off x="2472" y="1959"/>
              <a:ext cx="90" cy="745"/>
            </a:xfrm>
            <a:prstGeom prst="rightBrace">
              <a:avLst>
                <a:gd name="adj1" fmla="val 6898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32" name="Text Box 12"/>
            <p:cNvSpPr txBox="1">
              <a:spLocks noChangeArrowheads="1"/>
            </p:cNvSpPr>
            <p:nvPr/>
          </p:nvSpPr>
          <p:spPr bwMode="auto">
            <a:xfrm>
              <a:off x="2562" y="1661"/>
              <a:ext cx="2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[dummy Parameter List]</a:t>
              </a:r>
            </a:p>
          </p:txBody>
        </p:sp>
        <p:sp>
          <p:nvSpPr>
            <p:cNvPr id="81933" name="Text Box 13"/>
            <p:cNvSpPr txBox="1">
              <a:spLocks noChangeArrowheads="1"/>
            </p:cNvSpPr>
            <p:nvPr/>
          </p:nvSpPr>
          <p:spPr bwMode="auto">
            <a:xfrm>
              <a:off x="204" y="220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宏指令名</a:t>
              </a:r>
            </a:p>
          </p:txBody>
        </p:sp>
        <p:sp>
          <p:nvSpPr>
            <p:cNvPr id="81934" name="Text Box 14"/>
            <p:cNvSpPr txBox="1">
              <a:spLocks noChangeArrowheads="1"/>
            </p:cNvSpPr>
            <p:nvPr/>
          </p:nvSpPr>
          <p:spPr bwMode="auto">
            <a:xfrm>
              <a:off x="2603" y="2205"/>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1935" name="Text Box 15"/>
            <p:cNvSpPr txBox="1">
              <a:spLocks noChangeArrowheads="1"/>
            </p:cNvSpPr>
            <p:nvPr/>
          </p:nvSpPr>
          <p:spPr bwMode="auto">
            <a:xfrm>
              <a:off x="3787" y="2205"/>
              <a:ext cx="14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形式参数</a:t>
              </a:r>
            </a:p>
            <a:p>
              <a:pPr eaLnBrk="1" hangingPunct="1">
                <a:lnSpc>
                  <a:spcPct val="100000"/>
                </a:lnSpc>
                <a:spcBef>
                  <a:spcPct val="0"/>
                </a:spcBef>
              </a:pPr>
              <a:r>
                <a:rPr lang="zh-CN" altLang="en-US" sz="2400">
                  <a:solidFill>
                    <a:srgbClr val="008000"/>
                  </a:solidFill>
                </a:rPr>
                <a:t>（用逗号隔开）</a:t>
              </a:r>
            </a:p>
          </p:txBody>
        </p:sp>
        <p:sp>
          <p:nvSpPr>
            <p:cNvPr id="81936" name="Line 16"/>
            <p:cNvSpPr>
              <a:spLocks noChangeShapeType="1"/>
            </p:cNvSpPr>
            <p:nvPr/>
          </p:nvSpPr>
          <p:spPr bwMode="auto">
            <a:xfrm flipH="1">
              <a:off x="783" y="1926"/>
              <a:ext cx="101" cy="33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17"/>
            <p:cNvSpPr>
              <a:spLocks noChangeShapeType="1"/>
            </p:cNvSpPr>
            <p:nvPr/>
          </p:nvSpPr>
          <p:spPr bwMode="auto">
            <a:xfrm>
              <a:off x="3651" y="1888"/>
              <a:ext cx="408" cy="363"/>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Text Box 19"/>
          <p:cNvSpPr txBox="1">
            <a:spLocks noChangeArrowheads="1"/>
          </p:cNvSpPr>
          <p:nvPr/>
        </p:nvSpPr>
        <p:spPr bwMode="auto">
          <a:xfrm>
            <a:off x="250825" y="5805488"/>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solidFill>
                  <a:srgbClr val="FF0000"/>
                </a:solidFill>
              </a:rPr>
              <a:t>宏指令名</a:t>
            </a:r>
            <a:r>
              <a:rPr lang="zh-CN" altLang="en-US" sz="2400"/>
              <a:t>必须是合法的标识符，其第一个符号必须是字母。</a:t>
            </a:r>
          </a:p>
        </p:txBody>
      </p:sp>
      <p:sp>
        <p:nvSpPr>
          <p:cNvPr id="26644" name="Text Box 20"/>
          <p:cNvSpPr txBox="1">
            <a:spLocks noChangeArrowheads="1"/>
          </p:cNvSpPr>
          <p:nvPr/>
        </p:nvSpPr>
        <p:spPr bwMode="auto">
          <a:xfrm>
            <a:off x="468313" y="4911725"/>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其中</a:t>
            </a:r>
            <a:r>
              <a:rPr lang="en-US" altLang="zh-CN" sz="2400">
                <a:solidFill>
                  <a:srgbClr val="FF0000"/>
                </a:solidFill>
              </a:rPr>
              <a:t>MACRO</a:t>
            </a:r>
            <a:r>
              <a:rPr lang="zh-CN" altLang="en-US" sz="2400"/>
              <a:t>和</a:t>
            </a:r>
            <a:r>
              <a:rPr lang="en-US" altLang="zh-CN" sz="2400">
                <a:solidFill>
                  <a:srgbClr val="FF0000"/>
                </a:solidFill>
              </a:rPr>
              <a:t>ENDM</a:t>
            </a:r>
            <a:r>
              <a:rPr lang="zh-CN" altLang="en-US" sz="2400"/>
              <a:t>是一对伪指令，这对伪指令之间是</a:t>
            </a:r>
          </a:p>
          <a:p>
            <a:pPr eaLnBrk="1" hangingPunct="1">
              <a:lnSpc>
                <a:spcPct val="100000"/>
              </a:lnSpc>
              <a:spcBef>
                <a:spcPct val="0"/>
              </a:spcBef>
            </a:pPr>
            <a:r>
              <a:rPr lang="zh-CN" altLang="en-US" sz="2400"/>
              <a:t>宏定义体，即“一组有独立功能的程序代码”。</a:t>
            </a:r>
          </a:p>
        </p:txBody>
      </p:sp>
    </p:spTree>
    <p:extLst>
      <p:ext uri="{BB962C8B-B14F-4D97-AF65-F5344CB8AC3E}">
        <p14:creationId xmlns:p14="http://schemas.microsoft.com/office/powerpoint/2010/main" val="2727045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lide(fromBottom)">
                                      <p:cBhvr>
                                        <p:cTn id="7" dur="500"/>
                                        <p:tgtEl>
                                          <p:spTgt spid="2662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6644"/>
                                        </p:tgtEl>
                                        <p:attrNameLst>
                                          <p:attrName>style.visibility</p:attrName>
                                        </p:attrNameLst>
                                      </p:cBhvr>
                                      <p:to>
                                        <p:strVal val="visible"/>
                                      </p:to>
                                    </p:set>
                                    <p:animEffect transition="in" filter="slide(fromBottom)">
                                      <p:cBhvr>
                                        <p:cTn id="15" dur="500"/>
                                        <p:tgtEl>
                                          <p:spTgt spid="266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6643"/>
                                        </p:tgtEl>
                                        <p:attrNameLst>
                                          <p:attrName>style.visibility</p:attrName>
                                        </p:attrNameLst>
                                      </p:cBhvr>
                                      <p:to>
                                        <p:strVal val="visible"/>
                                      </p:to>
                                    </p:set>
                                    <p:animEffect transition="in" filter="slide(fromBottom)">
                                      <p:cBhvr>
                                        <p:cTn id="20"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3213" y="234950"/>
            <a:ext cx="8229600" cy="647700"/>
          </a:xfrm>
        </p:spPr>
        <p:txBody>
          <a:bodyPr/>
          <a:lstStyle/>
          <a:p>
            <a:pPr eaLnBrk="1" hangingPunct="1"/>
            <a:r>
              <a:rPr lang="zh-CN" altLang="en-US" sz="4000" smtClean="0"/>
              <a:t>宏指令的定义、调用和扩展</a:t>
            </a:r>
          </a:p>
        </p:txBody>
      </p:sp>
      <p:sp>
        <p:nvSpPr>
          <p:cNvPr id="27651" name="Rectangle 3"/>
          <p:cNvSpPr>
            <a:spLocks noGrp="1" noChangeArrowheads="1"/>
          </p:cNvSpPr>
          <p:nvPr>
            <p:ph type="body" idx="1"/>
          </p:nvPr>
        </p:nvSpPr>
        <p:spPr>
          <a:xfrm>
            <a:off x="250825" y="1125538"/>
            <a:ext cx="8435975" cy="5399087"/>
          </a:xfrm>
        </p:spPr>
        <p:txBody>
          <a:bodyPr/>
          <a:lstStyle/>
          <a:p>
            <a:pPr eaLnBrk="1" hangingPunct="1"/>
            <a:r>
              <a:rPr lang="zh-CN" altLang="en-US" smtClean="0"/>
              <a:t>经宏定义定义后的宏指令就可以在源程序中调用，这种对宏指令的调用称</a:t>
            </a:r>
            <a:r>
              <a:rPr lang="zh-CN" altLang="en-US" smtClean="0">
                <a:solidFill>
                  <a:srgbClr val="FF0000"/>
                </a:solidFill>
              </a:rPr>
              <a:t>宏调用</a:t>
            </a:r>
            <a:r>
              <a:rPr lang="zh-CN" altLang="en-US" smtClean="0"/>
              <a:t>。</a:t>
            </a:r>
          </a:p>
          <a:p>
            <a:pPr eaLnBrk="1" hangingPunct="1"/>
            <a:r>
              <a:rPr lang="zh-CN" altLang="en-US" smtClean="0"/>
              <a:t>宏调用的格式为：</a:t>
            </a:r>
          </a:p>
          <a:p>
            <a:pPr eaLnBrk="1" hangingPunct="1">
              <a:buFontTx/>
              <a:buNone/>
            </a:pPr>
            <a:r>
              <a:rPr lang="zh-CN" altLang="en-US" smtClean="0"/>
              <a:t>     </a:t>
            </a:r>
            <a:r>
              <a:rPr lang="en-US" altLang="zh-CN" smtClean="0"/>
              <a:t>macro_name [actual parameter list]</a:t>
            </a:r>
          </a:p>
          <a:p>
            <a:pPr eaLnBrk="1" hangingPunct="1">
              <a:buFontTx/>
              <a:buNone/>
            </a:pPr>
            <a:r>
              <a:rPr lang="en-US" altLang="zh-CN" smtClean="0"/>
              <a:t>                           </a:t>
            </a:r>
            <a:r>
              <a:rPr lang="en-US" altLang="zh-CN" smtClean="0">
                <a:solidFill>
                  <a:srgbClr val="008000"/>
                </a:solidFill>
              </a:rPr>
              <a:t>(</a:t>
            </a:r>
            <a:r>
              <a:rPr lang="zh-CN" altLang="en-US" smtClean="0">
                <a:solidFill>
                  <a:srgbClr val="008000"/>
                </a:solidFill>
              </a:rPr>
              <a:t>实参数，用逗号隔开</a:t>
            </a:r>
            <a:r>
              <a:rPr lang="en-US" altLang="zh-CN" smtClean="0">
                <a:solidFill>
                  <a:srgbClr val="008000"/>
                </a:solidFill>
              </a:rPr>
              <a:t>)</a:t>
            </a:r>
          </a:p>
          <a:p>
            <a:pPr eaLnBrk="1" hangingPunct="1"/>
            <a:endParaRPr lang="en-US" altLang="zh-CN" smtClean="0">
              <a:solidFill>
                <a:srgbClr val="FF0000"/>
              </a:solidFill>
            </a:endParaRPr>
          </a:p>
          <a:p>
            <a:pPr eaLnBrk="1" hangingPunct="1"/>
            <a:r>
              <a:rPr lang="zh-CN" altLang="en-US" smtClean="0"/>
              <a:t>当源程序被汇编时，汇编程序将对每个宏调用作</a:t>
            </a:r>
            <a:r>
              <a:rPr lang="zh-CN" altLang="en-US" smtClean="0">
                <a:solidFill>
                  <a:srgbClr val="FF0000"/>
                </a:solidFill>
              </a:rPr>
              <a:t>宏展开</a:t>
            </a:r>
            <a:r>
              <a:rPr lang="zh-CN" altLang="en-US" smtClean="0"/>
              <a:t>。</a:t>
            </a:r>
          </a:p>
          <a:p>
            <a:pPr lvl="1" eaLnBrk="1" hangingPunct="1"/>
            <a:r>
              <a:rPr lang="zh-CN" altLang="en-US" smtClean="0"/>
              <a:t>宏展开就是用宏定义体取代源程序中的宏指令名，而且用实参数一一取代宏定义的形式参数。</a:t>
            </a:r>
          </a:p>
        </p:txBody>
      </p:sp>
    </p:spTree>
    <p:extLst>
      <p:ext uri="{BB962C8B-B14F-4D97-AF65-F5344CB8AC3E}">
        <p14:creationId xmlns:p14="http://schemas.microsoft.com/office/powerpoint/2010/main" val="3932562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slide(fromBottom)">
                                      <p:cBhvr>
                                        <p:cTn id="7" dur="500"/>
                                        <p:tgtEl>
                                          <p:spTgt spid="276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0" dur="500"/>
                                        <p:tgtEl>
                                          <p:spTgt spid="276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3" dur="500"/>
                                        <p:tgtEl>
                                          <p:spTgt spid="276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7651">
                                            <p:txEl>
                                              <p:pRg st="5" end="5"/>
                                            </p:txEl>
                                          </p:spTgt>
                                        </p:tgtEl>
                                        <p:attrNameLst>
                                          <p:attrName>style.visibility</p:attrName>
                                        </p:attrNameLst>
                                      </p:cBhvr>
                                      <p:to>
                                        <p:strVal val="visible"/>
                                      </p:to>
                                    </p:set>
                                    <p:animEffect transition="in" filter="slide(fromBottom)">
                                      <p:cBhvr>
                                        <p:cTn id="18" dur="500"/>
                                        <p:tgtEl>
                                          <p:spTgt spid="27651">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1"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95288" y="1135063"/>
            <a:ext cx="8229600" cy="5318125"/>
          </a:xfrm>
        </p:spPr>
        <p:txBody>
          <a:bodyPr/>
          <a:lstStyle/>
          <a:p>
            <a:pPr eaLnBrk="1" hangingPunct="1">
              <a:lnSpc>
                <a:spcPct val="90000"/>
              </a:lnSpc>
              <a:buFontTx/>
              <a:buNone/>
            </a:pPr>
            <a:r>
              <a:rPr lang="zh-CN" altLang="en-US" sz="2400" smtClean="0">
                <a:solidFill>
                  <a:srgbClr val="FF0000"/>
                </a:solidFill>
              </a:rPr>
              <a:t>宏定义：</a:t>
            </a:r>
            <a:r>
              <a:rPr lang="en-US" altLang="zh-CN" sz="2400" smtClean="0"/>
              <a:t>SAVEREG </a:t>
            </a:r>
            <a:r>
              <a:rPr lang="en-US" altLang="zh-CN" sz="2400" smtClean="0">
                <a:solidFill>
                  <a:srgbClr val="0000CC"/>
                </a:solidFill>
              </a:rPr>
              <a:t>MACRO</a:t>
            </a:r>
          </a:p>
          <a:p>
            <a:pPr eaLnBrk="1" hangingPunct="1">
              <a:lnSpc>
                <a:spcPct val="90000"/>
              </a:lnSpc>
              <a:buFontTx/>
              <a:buNone/>
            </a:pPr>
            <a:r>
              <a:rPr lang="en-US" altLang="zh-CN" sz="2400" smtClean="0"/>
              <a:t>                                 PUSH AX</a:t>
            </a:r>
          </a:p>
          <a:p>
            <a:pPr eaLnBrk="1" hangingPunct="1">
              <a:lnSpc>
                <a:spcPct val="90000"/>
              </a:lnSpc>
              <a:buFontTx/>
              <a:buNone/>
            </a:pPr>
            <a:r>
              <a:rPr lang="en-US" altLang="zh-CN" sz="2400" smtClean="0"/>
              <a:t>                                 PUSH BX</a:t>
            </a:r>
          </a:p>
          <a:p>
            <a:pPr eaLnBrk="1" hangingPunct="1">
              <a:lnSpc>
                <a:spcPct val="90000"/>
              </a:lnSpc>
              <a:buFontTx/>
              <a:buNone/>
            </a:pPr>
            <a:r>
              <a:rPr lang="en-US" altLang="zh-CN" sz="2400" smtClean="0"/>
              <a:t>                                 PUSH CX</a:t>
            </a:r>
          </a:p>
          <a:p>
            <a:pPr eaLnBrk="1" hangingPunct="1">
              <a:lnSpc>
                <a:spcPct val="90000"/>
              </a:lnSpc>
              <a:buFontTx/>
              <a:buNone/>
            </a:pPr>
            <a:r>
              <a:rPr lang="en-US" altLang="zh-CN" sz="2400" smtClean="0"/>
              <a:t>                                 PUSH DX</a:t>
            </a:r>
          </a:p>
          <a:p>
            <a:pPr eaLnBrk="1" hangingPunct="1">
              <a:lnSpc>
                <a:spcPct val="90000"/>
              </a:lnSpc>
              <a:buFontTx/>
              <a:buNone/>
            </a:pPr>
            <a:r>
              <a:rPr lang="en-US" altLang="zh-CN" sz="2400" smtClean="0"/>
              <a:t>                                 PUSH SI</a:t>
            </a:r>
          </a:p>
          <a:p>
            <a:pPr eaLnBrk="1" hangingPunct="1">
              <a:lnSpc>
                <a:spcPct val="90000"/>
              </a:lnSpc>
              <a:buFontTx/>
              <a:buNone/>
            </a:pPr>
            <a:r>
              <a:rPr lang="en-US" altLang="zh-CN" sz="2400" smtClean="0"/>
              <a:t>                                 PUSH DI</a:t>
            </a:r>
          </a:p>
          <a:p>
            <a:pPr eaLnBrk="1" hangingPunct="1">
              <a:lnSpc>
                <a:spcPct val="90000"/>
              </a:lnSpc>
              <a:buFontTx/>
              <a:buNone/>
            </a:pPr>
            <a:r>
              <a:rPr lang="en-US" altLang="zh-CN" sz="2400" smtClean="0"/>
              <a:t>                                 </a:t>
            </a:r>
            <a:r>
              <a:rPr lang="en-US" altLang="zh-CN" sz="2400" smtClean="0">
                <a:solidFill>
                  <a:srgbClr val="0000CC"/>
                </a:solidFill>
              </a:rPr>
              <a:t>ENDM</a:t>
            </a:r>
          </a:p>
          <a:p>
            <a:pPr eaLnBrk="1" hangingPunct="1">
              <a:lnSpc>
                <a:spcPct val="90000"/>
              </a:lnSpc>
              <a:buFontTx/>
              <a:buNone/>
            </a:pPr>
            <a:endParaRPr lang="en-US" altLang="zh-CN" sz="2400" smtClean="0">
              <a:solidFill>
                <a:srgbClr val="FF0000"/>
              </a:solidFill>
            </a:endParaRPr>
          </a:p>
          <a:p>
            <a:pPr eaLnBrk="1" hangingPunct="1">
              <a:lnSpc>
                <a:spcPct val="90000"/>
              </a:lnSpc>
              <a:buFontTx/>
              <a:buNone/>
            </a:pPr>
            <a:r>
              <a:rPr lang="zh-CN" altLang="en-US" sz="2400" smtClean="0">
                <a:solidFill>
                  <a:srgbClr val="FF0000"/>
                </a:solidFill>
              </a:rPr>
              <a:t>宏调用：</a:t>
            </a:r>
            <a:r>
              <a:rPr lang="zh-CN" altLang="en-US" sz="2400" smtClean="0"/>
              <a:t> </a:t>
            </a:r>
            <a:r>
              <a:rPr lang="en-US" altLang="zh-CN" sz="2400" smtClean="0"/>
              <a:t>SAVEREG</a:t>
            </a:r>
          </a:p>
          <a:p>
            <a:pPr eaLnBrk="1" hangingPunct="1">
              <a:lnSpc>
                <a:spcPct val="90000"/>
              </a:lnSpc>
              <a:buFontTx/>
              <a:buNone/>
            </a:pPr>
            <a:r>
              <a:rPr lang="zh-CN" altLang="en-US" sz="2400" smtClean="0">
                <a:solidFill>
                  <a:srgbClr val="FF0000"/>
                </a:solidFill>
              </a:rPr>
              <a:t>宏展开：</a:t>
            </a:r>
            <a:r>
              <a:rPr lang="zh-CN" altLang="en-US" sz="2400" smtClean="0"/>
              <a:t> 将宏定义体的内容（具有独立功能的一段代码）全部列出。</a:t>
            </a:r>
          </a:p>
        </p:txBody>
      </p:sp>
      <p:sp>
        <p:nvSpPr>
          <p:cNvPr id="83971" name="Text Box 6"/>
          <p:cNvSpPr txBox="1">
            <a:spLocks noChangeArrowheads="1"/>
          </p:cNvSpPr>
          <p:nvPr/>
        </p:nvSpPr>
        <p:spPr bwMode="auto">
          <a:xfrm>
            <a:off x="4932363" y="1171575"/>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宏定义开始</a:t>
            </a:r>
          </a:p>
        </p:txBody>
      </p:sp>
      <p:sp>
        <p:nvSpPr>
          <p:cNvPr id="83972" name="AutoShape 7"/>
          <p:cNvSpPr>
            <a:spLocks/>
          </p:cNvSpPr>
          <p:nvPr/>
        </p:nvSpPr>
        <p:spPr bwMode="auto">
          <a:xfrm>
            <a:off x="5219700" y="1700213"/>
            <a:ext cx="288925" cy="2233612"/>
          </a:xfrm>
          <a:prstGeom prst="rightBrace">
            <a:avLst>
              <a:gd name="adj1" fmla="val 64423"/>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973" name="Text Box 9"/>
          <p:cNvSpPr txBox="1">
            <a:spLocks noChangeArrowheads="1"/>
          </p:cNvSpPr>
          <p:nvPr/>
        </p:nvSpPr>
        <p:spPr bwMode="auto">
          <a:xfrm>
            <a:off x="5508625" y="26257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3974" name="Text Box 10"/>
          <p:cNvSpPr txBox="1">
            <a:spLocks noChangeArrowheads="1"/>
          </p:cNvSpPr>
          <p:nvPr/>
        </p:nvSpPr>
        <p:spPr bwMode="auto">
          <a:xfrm>
            <a:off x="4932363" y="39338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宏定义结束</a:t>
            </a:r>
          </a:p>
        </p:txBody>
      </p:sp>
      <p:sp>
        <p:nvSpPr>
          <p:cNvPr id="83975" name="Text Box 11"/>
          <p:cNvSpPr txBox="1">
            <a:spLocks noChangeArrowheads="1"/>
          </p:cNvSpPr>
          <p:nvPr/>
        </p:nvSpPr>
        <p:spPr bwMode="auto">
          <a:xfrm>
            <a:off x="1620838" y="228758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a:t>
            </a:r>
          </a:p>
        </p:txBody>
      </p:sp>
      <p:sp>
        <p:nvSpPr>
          <p:cNvPr id="83976" name="Line 12"/>
          <p:cNvSpPr>
            <a:spLocks noChangeShapeType="1"/>
          </p:cNvSpPr>
          <p:nvPr/>
        </p:nvSpPr>
        <p:spPr bwMode="auto">
          <a:xfrm flipH="1">
            <a:off x="2268538" y="1639888"/>
            <a:ext cx="287337" cy="709612"/>
          </a:xfrm>
          <a:prstGeom prst="line">
            <a:avLst/>
          </a:prstGeom>
          <a:noFill/>
          <a:ln w="28575">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3977" name="Rectangle 1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r>
              <a:rPr lang="zh-CN" altLang="en-US" smtClean="0">
                <a:solidFill>
                  <a:srgbClr val="CC00CC"/>
                </a:solidFill>
              </a:rPr>
              <a:t>、宏定义可以无变元</a:t>
            </a:r>
          </a:p>
        </p:txBody>
      </p:sp>
    </p:spTree>
    <p:extLst>
      <p:ext uri="{BB962C8B-B14F-4D97-AF65-F5344CB8AC3E}">
        <p14:creationId xmlns:p14="http://schemas.microsoft.com/office/powerpoint/2010/main" val="18619794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319213"/>
            <a:ext cx="8229600" cy="4941887"/>
          </a:xfrm>
        </p:spPr>
        <p:txBody>
          <a:bodyPr/>
          <a:lstStyle/>
          <a:p>
            <a:pPr eaLnBrk="1" hangingPunct="1">
              <a:buFontTx/>
              <a:buNone/>
            </a:pPr>
            <a:r>
              <a:rPr lang="zh-CN" altLang="en-US" smtClean="0">
                <a:solidFill>
                  <a:srgbClr val="FF0000"/>
                </a:solidFill>
              </a:rPr>
              <a:t>宏定义：</a:t>
            </a:r>
            <a:r>
              <a:rPr lang="zh-CN" altLang="en-US" smtClean="0"/>
              <a:t> </a:t>
            </a:r>
            <a:r>
              <a:rPr lang="en-US" altLang="zh-CN" smtClean="0"/>
              <a:t>FOO  </a:t>
            </a:r>
            <a:r>
              <a:rPr lang="en-US" altLang="zh-CN" smtClean="0">
                <a:solidFill>
                  <a:srgbClr val="0000CC"/>
                </a:solidFill>
              </a:rPr>
              <a:t>MACRO</a:t>
            </a:r>
            <a:r>
              <a:rPr lang="en-US" altLang="zh-CN" smtClean="0"/>
              <a:t>  P1, P2, P3</a:t>
            </a:r>
          </a:p>
          <a:p>
            <a:pPr eaLnBrk="1" hangingPunct="1">
              <a:buFontTx/>
              <a:buNone/>
            </a:pPr>
            <a:r>
              <a:rPr lang="en-US" altLang="zh-CN" smtClean="0"/>
              <a:t>                         MOV  AX, P1</a:t>
            </a:r>
          </a:p>
          <a:p>
            <a:pPr eaLnBrk="1" hangingPunct="1">
              <a:buFontTx/>
              <a:buNone/>
            </a:pPr>
            <a:r>
              <a:rPr lang="en-US" altLang="zh-CN" smtClean="0"/>
              <a:t>                         P2   P3</a:t>
            </a:r>
          </a:p>
          <a:p>
            <a:pPr eaLnBrk="1" hangingPunct="1">
              <a:buFontTx/>
              <a:buNone/>
            </a:pPr>
            <a:r>
              <a:rPr lang="en-US" altLang="zh-CN" smtClean="0"/>
              <a:t>                         </a:t>
            </a:r>
            <a:r>
              <a:rPr lang="en-US" altLang="zh-CN" smtClean="0">
                <a:solidFill>
                  <a:srgbClr val="0000CC"/>
                </a:solidFill>
              </a:rPr>
              <a:t>ENDM</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宏调用：</a:t>
            </a:r>
            <a:r>
              <a:rPr lang="zh-CN" altLang="en-US" smtClean="0"/>
              <a:t> </a:t>
            </a:r>
            <a:r>
              <a:rPr lang="en-US" altLang="zh-CN" smtClean="0"/>
              <a:t>FOO  WORD_VAR, INC, AX</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宏展开：</a:t>
            </a:r>
            <a:r>
              <a:rPr lang="zh-CN" altLang="en-US" smtClean="0"/>
              <a:t> ＋ </a:t>
            </a:r>
            <a:r>
              <a:rPr lang="en-US" altLang="zh-CN" smtClean="0"/>
              <a:t>MOV AX, WORD_VAR</a:t>
            </a:r>
          </a:p>
          <a:p>
            <a:pPr eaLnBrk="1" hangingPunct="1">
              <a:buFontTx/>
              <a:buNone/>
            </a:pPr>
            <a:r>
              <a:rPr lang="en-US" altLang="zh-CN" smtClean="0"/>
              <a:t>                </a:t>
            </a:r>
            <a:r>
              <a:rPr lang="zh-CN" altLang="en-US" smtClean="0"/>
              <a:t>＋ </a:t>
            </a:r>
            <a:r>
              <a:rPr lang="en-US" altLang="zh-CN" smtClean="0"/>
              <a:t>INC  AX</a:t>
            </a:r>
          </a:p>
        </p:txBody>
      </p:sp>
      <p:sp>
        <p:nvSpPr>
          <p:cNvPr id="84995" name="Rectangle 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r>
              <a:rPr lang="zh-CN" altLang="en-US" smtClean="0">
                <a:solidFill>
                  <a:srgbClr val="CC00CC"/>
                </a:solidFill>
              </a:rPr>
              <a:t>、宏定义带形式参数</a:t>
            </a:r>
          </a:p>
        </p:txBody>
      </p:sp>
    </p:spTree>
    <p:extLst>
      <p:ext uri="{BB962C8B-B14F-4D97-AF65-F5344CB8AC3E}">
        <p14:creationId xmlns:p14="http://schemas.microsoft.com/office/powerpoint/2010/main" val="1710096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229600" cy="719137"/>
          </a:xfrm>
        </p:spPr>
        <p:txBody>
          <a:bodyPr/>
          <a:lstStyle/>
          <a:p>
            <a:pPr eaLnBrk="1" hangingPunct="1"/>
            <a:r>
              <a:rPr lang="zh-CN" altLang="en-US" sz="4000" smtClean="0"/>
              <a:t>过程调用和宏调用工作方式的区别</a:t>
            </a:r>
          </a:p>
        </p:txBody>
      </p:sp>
      <p:sp>
        <p:nvSpPr>
          <p:cNvPr id="86019" name="Rectangle 3"/>
          <p:cNvSpPr>
            <a:spLocks noGrp="1" noChangeArrowheads="1"/>
          </p:cNvSpPr>
          <p:nvPr>
            <p:ph type="body" idx="1"/>
          </p:nvPr>
        </p:nvSpPr>
        <p:spPr>
          <a:xfrm>
            <a:off x="250825" y="1125538"/>
            <a:ext cx="8229600" cy="684212"/>
          </a:xfrm>
        </p:spPr>
        <p:txBody>
          <a:bodyPr/>
          <a:lstStyle/>
          <a:p>
            <a:pPr eaLnBrk="1" hangingPunct="1"/>
            <a:r>
              <a:rPr lang="zh-CN" altLang="en-US" smtClean="0">
                <a:solidFill>
                  <a:srgbClr val="CC0000"/>
                </a:solidFill>
              </a:rPr>
              <a:t>过程调用工作方式：</a:t>
            </a:r>
            <a:r>
              <a:rPr lang="zh-CN" altLang="en-US" smtClean="0"/>
              <a:t>执行时调用。</a:t>
            </a:r>
          </a:p>
        </p:txBody>
      </p:sp>
      <p:sp>
        <p:nvSpPr>
          <p:cNvPr id="86020" name="Rectangle 4"/>
          <p:cNvSpPr>
            <a:spLocks noChangeArrowheads="1"/>
          </p:cNvSpPr>
          <p:nvPr/>
        </p:nvSpPr>
        <p:spPr bwMode="auto">
          <a:xfrm>
            <a:off x="1600200" y="2859088"/>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A, y</a:t>
            </a:r>
            <a:r>
              <a:rPr lang="en-US" altLang="zh-CN" sz="2400">
                <a:cs typeface="Arial" charset="0"/>
              </a:rPr>
              <a:t>←</a:t>
            </a:r>
            <a:r>
              <a:rPr lang="en-US" altLang="zh-CN" sz="2400"/>
              <a:t>B</a:t>
            </a:r>
          </a:p>
        </p:txBody>
      </p:sp>
      <p:sp>
        <p:nvSpPr>
          <p:cNvPr id="86021" name="Rectangle 5"/>
          <p:cNvSpPr>
            <a:spLocks noChangeArrowheads="1"/>
          </p:cNvSpPr>
          <p:nvPr/>
        </p:nvSpPr>
        <p:spPr bwMode="auto">
          <a:xfrm>
            <a:off x="1600200" y="3362325"/>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2" name="Rectangle 6"/>
          <p:cNvSpPr>
            <a:spLocks noChangeArrowheads="1"/>
          </p:cNvSpPr>
          <p:nvPr/>
        </p:nvSpPr>
        <p:spPr bwMode="auto">
          <a:xfrm>
            <a:off x="1600200" y="3865563"/>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C, y</a:t>
            </a:r>
            <a:r>
              <a:rPr lang="en-US" altLang="zh-CN" sz="2400">
                <a:cs typeface="Arial" charset="0"/>
              </a:rPr>
              <a:t>←</a:t>
            </a:r>
            <a:r>
              <a:rPr lang="en-US" altLang="zh-CN" sz="2400"/>
              <a:t>D</a:t>
            </a:r>
          </a:p>
        </p:txBody>
      </p:sp>
      <p:sp>
        <p:nvSpPr>
          <p:cNvPr id="86023" name="Rectangle 7"/>
          <p:cNvSpPr>
            <a:spLocks noChangeArrowheads="1"/>
          </p:cNvSpPr>
          <p:nvPr/>
        </p:nvSpPr>
        <p:spPr bwMode="auto">
          <a:xfrm>
            <a:off x="1600200" y="4368800"/>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4" name="Rectangle 8"/>
          <p:cNvSpPr>
            <a:spLocks noChangeArrowheads="1"/>
          </p:cNvSpPr>
          <p:nvPr/>
        </p:nvSpPr>
        <p:spPr bwMode="auto">
          <a:xfrm>
            <a:off x="1600200" y="4872038"/>
            <a:ext cx="1803400" cy="5032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6025" name="Text Box 9"/>
          <p:cNvSpPr txBox="1">
            <a:spLocks noChangeArrowheads="1"/>
          </p:cNvSpPr>
          <p:nvPr/>
        </p:nvSpPr>
        <p:spPr bwMode="auto">
          <a:xfrm>
            <a:off x="1908175" y="22050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主程序</a:t>
            </a:r>
          </a:p>
        </p:txBody>
      </p:sp>
      <p:sp>
        <p:nvSpPr>
          <p:cNvPr id="86026" name="Rectangle 10"/>
          <p:cNvSpPr>
            <a:spLocks noChangeArrowheads="1"/>
          </p:cNvSpPr>
          <p:nvPr/>
        </p:nvSpPr>
        <p:spPr bwMode="auto">
          <a:xfrm>
            <a:off x="5359400" y="2905125"/>
            <a:ext cx="2308225" cy="2154238"/>
          </a:xfrm>
          <a:prstGeom prst="rect">
            <a:avLst/>
          </a:prstGeom>
          <a:solidFill>
            <a:schemeClr val="accent1"/>
          </a:solidFill>
          <a:ln w="9525">
            <a:solidFill>
              <a:schemeClr val="tx1"/>
            </a:solidFill>
            <a:miter lim="800000"/>
            <a:headEnd/>
            <a:tailEnd/>
          </a:ln>
        </p:spPr>
        <p:txBody>
          <a:bodyPr wrap="none" anchor="ctr"/>
          <a:lstStyle/>
          <a:p>
            <a:pPr>
              <a:lnSpc>
                <a:spcPct val="100000"/>
              </a:lnSpc>
              <a:spcBef>
                <a:spcPct val="0"/>
              </a:spcBef>
            </a:pPr>
            <a:r>
              <a:rPr lang="en-US" altLang="zh-CN" sz="2400"/>
              <a:t>Q   PROC</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RET</a:t>
            </a:r>
          </a:p>
          <a:p>
            <a:pPr>
              <a:lnSpc>
                <a:spcPct val="100000"/>
              </a:lnSpc>
              <a:spcBef>
                <a:spcPct val="0"/>
              </a:spcBef>
            </a:pPr>
            <a:r>
              <a:rPr lang="en-US" altLang="zh-CN" sz="2400"/>
              <a:t>Q    ENDP</a:t>
            </a:r>
          </a:p>
        </p:txBody>
      </p:sp>
      <p:sp>
        <p:nvSpPr>
          <p:cNvPr id="86027" name="Text Box 11"/>
          <p:cNvSpPr txBox="1">
            <a:spLocks noChangeArrowheads="1"/>
          </p:cNvSpPr>
          <p:nvPr/>
        </p:nvSpPr>
        <p:spPr bwMode="auto">
          <a:xfrm>
            <a:off x="5410200" y="2276475"/>
            <a:ext cx="213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子程序 </a:t>
            </a:r>
            <a:r>
              <a:rPr lang="en-US" altLang="zh-CN" sz="2400"/>
              <a:t>Q(x, y)</a:t>
            </a:r>
          </a:p>
        </p:txBody>
      </p:sp>
      <p:sp>
        <p:nvSpPr>
          <p:cNvPr id="86028" name="Line 12"/>
          <p:cNvSpPr>
            <a:spLocks noChangeShapeType="1"/>
          </p:cNvSpPr>
          <p:nvPr/>
        </p:nvSpPr>
        <p:spPr bwMode="auto">
          <a:xfrm flipV="1">
            <a:off x="3509963" y="3357563"/>
            <a:ext cx="1782762" cy="2841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9" name="Line 13"/>
          <p:cNvSpPr>
            <a:spLocks noChangeShapeType="1"/>
          </p:cNvSpPr>
          <p:nvPr/>
        </p:nvSpPr>
        <p:spPr bwMode="auto">
          <a:xfrm flipH="1" flipV="1">
            <a:off x="3430588" y="4033838"/>
            <a:ext cx="1933575" cy="4746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0" name="Line 16"/>
          <p:cNvSpPr>
            <a:spLocks noChangeShapeType="1"/>
          </p:cNvSpPr>
          <p:nvPr/>
        </p:nvSpPr>
        <p:spPr bwMode="auto">
          <a:xfrm flipV="1">
            <a:off x="3448050" y="3440113"/>
            <a:ext cx="1871663" cy="1079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1" name="Line 17"/>
          <p:cNvSpPr>
            <a:spLocks noChangeShapeType="1"/>
          </p:cNvSpPr>
          <p:nvPr/>
        </p:nvSpPr>
        <p:spPr bwMode="auto">
          <a:xfrm flipH="1">
            <a:off x="3403600" y="4652963"/>
            <a:ext cx="1889125" cy="509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63588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77800"/>
            <a:ext cx="8229600" cy="792163"/>
          </a:xfrm>
        </p:spPr>
        <p:txBody>
          <a:bodyPr/>
          <a:lstStyle/>
          <a:p>
            <a:pPr eaLnBrk="1" hangingPunct="1"/>
            <a:r>
              <a:rPr lang="zh-CN" altLang="en-US" smtClean="0"/>
              <a:t>汇编语言程序的开发过程</a:t>
            </a:r>
          </a:p>
        </p:txBody>
      </p:sp>
      <p:grpSp>
        <p:nvGrpSpPr>
          <p:cNvPr id="2" name="Group 31"/>
          <p:cNvGrpSpPr>
            <a:grpSpLocks/>
          </p:cNvGrpSpPr>
          <p:nvPr/>
        </p:nvGrpSpPr>
        <p:grpSpPr bwMode="auto">
          <a:xfrm>
            <a:off x="681038" y="1196975"/>
            <a:ext cx="7635875" cy="4465638"/>
            <a:chOff x="579" y="799"/>
            <a:chExt cx="4810" cy="2813"/>
          </a:xfrm>
        </p:grpSpPr>
        <p:sp>
          <p:nvSpPr>
            <p:cNvPr id="8196" name="Oval 8"/>
            <p:cNvSpPr>
              <a:spLocks noChangeArrowheads="1"/>
            </p:cNvSpPr>
            <p:nvPr/>
          </p:nvSpPr>
          <p:spPr bwMode="auto">
            <a:xfrm>
              <a:off x="3229" y="1787"/>
              <a:ext cx="1089" cy="6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Prog.obj</a:t>
              </a:r>
            </a:p>
            <a:p>
              <a:pPr algn="ctr">
                <a:lnSpc>
                  <a:spcPct val="100000"/>
                </a:lnSpc>
                <a:spcBef>
                  <a:spcPct val="0"/>
                </a:spcBef>
              </a:pPr>
              <a:r>
                <a:rPr lang="zh-CN" altLang="en-US" sz="2400" b="0"/>
                <a:t>文件</a:t>
              </a:r>
            </a:p>
          </p:txBody>
        </p:sp>
        <p:sp>
          <p:nvSpPr>
            <p:cNvPr id="8197" name="Rectangle 9"/>
            <p:cNvSpPr>
              <a:spLocks noChangeArrowheads="1"/>
            </p:cNvSpPr>
            <p:nvPr/>
          </p:nvSpPr>
          <p:spPr bwMode="auto">
            <a:xfrm>
              <a:off x="3401" y="2984"/>
              <a:ext cx="885" cy="44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连接程序</a:t>
              </a:r>
            </a:p>
          </p:txBody>
        </p:sp>
        <p:sp>
          <p:nvSpPr>
            <p:cNvPr id="8198" name="Oval 10"/>
            <p:cNvSpPr>
              <a:spLocks noChangeArrowheads="1"/>
            </p:cNvSpPr>
            <p:nvPr/>
          </p:nvSpPr>
          <p:spPr bwMode="auto">
            <a:xfrm>
              <a:off x="1655" y="2871"/>
              <a:ext cx="1058" cy="7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Prog.exe</a:t>
              </a:r>
            </a:p>
            <a:p>
              <a:pPr algn="ctr">
                <a:lnSpc>
                  <a:spcPct val="100000"/>
                </a:lnSpc>
                <a:spcBef>
                  <a:spcPct val="0"/>
                </a:spcBef>
              </a:pPr>
              <a:r>
                <a:rPr lang="zh-CN" altLang="en-US" sz="2400" b="0"/>
                <a:t>文件</a:t>
              </a:r>
            </a:p>
          </p:txBody>
        </p:sp>
        <p:sp>
          <p:nvSpPr>
            <p:cNvPr id="8199" name="Text Box 13"/>
            <p:cNvSpPr txBox="1">
              <a:spLocks noChangeArrowheads="1"/>
            </p:cNvSpPr>
            <p:nvPr/>
          </p:nvSpPr>
          <p:spPr bwMode="auto">
            <a:xfrm>
              <a:off x="4332" y="3051"/>
              <a:ext cx="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Link.exe</a:t>
              </a:r>
            </a:p>
          </p:txBody>
        </p:sp>
        <p:sp>
          <p:nvSpPr>
            <p:cNvPr id="8200" name="Line 17"/>
            <p:cNvSpPr>
              <a:spLocks noChangeShapeType="1"/>
            </p:cNvSpPr>
            <p:nvPr/>
          </p:nvSpPr>
          <p:spPr bwMode="auto">
            <a:xfrm>
              <a:off x="3787" y="2432"/>
              <a:ext cx="7" cy="55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2713" y="3233"/>
              <a:ext cx="688"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Rectangle 23"/>
            <p:cNvSpPr>
              <a:spLocks noChangeArrowheads="1"/>
            </p:cNvSpPr>
            <p:nvPr/>
          </p:nvSpPr>
          <p:spPr bwMode="auto">
            <a:xfrm>
              <a:off x="593" y="935"/>
              <a:ext cx="835" cy="447"/>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编辑程序</a:t>
              </a:r>
            </a:p>
          </p:txBody>
        </p:sp>
        <p:sp>
          <p:nvSpPr>
            <p:cNvPr id="8203" name="Oval 24"/>
            <p:cNvSpPr>
              <a:spLocks noChangeArrowheads="1"/>
            </p:cNvSpPr>
            <p:nvPr/>
          </p:nvSpPr>
          <p:spPr bwMode="auto">
            <a:xfrm>
              <a:off x="1809" y="799"/>
              <a:ext cx="998" cy="7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Prog.asm</a:t>
              </a:r>
            </a:p>
            <a:p>
              <a:pPr algn="ctr">
                <a:lnSpc>
                  <a:spcPct val="100000"/>
                </a:lnSpc>
                <a:spcBef>
                  <a:spcPct val="0"/>
                </a:spcBef>
              </a:pPr>
              <a:r>
                <a:rPr lang="zh-CN" altLang="en-US" sz="2400" b="0"/>
                <a:t>文件</a:t>
              </a:r>
            </a:p>
          </p:txBody>
        </p:sp>
        <p:sp>
          <p:nvSpPr>
            <p:cNvPr id="8204" name="Text Box 25"/>
            <p:cNvSpPr txBox="1">
              <a:spLocks noChangeArrowheads="1"/>
            </p:cNvSpPr>
            <p:nvPr/>
          </p:nvSpPr>
          <p:spPr bwMode="auto">
            <a:xfrm>
              <a:off x="579" y="1398"/>
              <a:ext cx="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Edit.exe</a:t>
              </a:r>
            </a:p>
          </p:txBody>
        </p:sp>
        <p:sp>
          <p:nvSpPr>
            <p:cNvPr id="8205" name="Line 26"/>
            <p:cNvSpPr>
              <a:spLocks noChangeShapeType="1"/>
            </p:cNvSpPr>
            <p:nvPr/>
          </p:nvSpPr>
          <p:spPr bwMode="auto">
            <a:xfrm>
              <a:off x="1428" y="1134"/>
              <a:ext cx="376"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6" name="Rectangle 27"/>
            <p:cNvSpPr>
              <a:spLocks noChangeArrowheads="1"/>
            </p:cNvSpPr>
            <p:nvPr/>
          </p:nvSpPr>
          <p:spPr bwMode="auto">
            <a:xfrm>
              <a:off x="3310" y="935"/>
              <a:ext cx="885" cy="39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汇编程序</a:t>
              </a:r>
            </a:p>
          </p:txBody>
        </p:sp>
        <p:sp>
          <p:nvSpPr>
            <p:cNvPr id="8207" name="Text Box 28"/>
            <p:cNvSpPr txBox="1">
              <a:spLocks noChangeArrowheads="1"/>
            </p:cNvSpPr>
            <p:nvPr/>
          </p:nvSpPr>
          <p:spPr bwMode="auto">
            <a:xfrm>
              <a:off x="4195" y="860"/>
              <a:ext cx="119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Asm.exe</a:t>
              </a:r>
            </a:p>
            <a:p>
              <a:pPr eaLnBrk="1" hangingPunct="1">
                <a:lnSpc>
                  <a:spcPct val="100000"/>
                </a:lnSpc>
                <a:spcBef>
                  <a:spcPct val="0"/>
                </a:spcBef>
              </a:pPr>
              <a:r>
                <a:rPr lang="zh-CN" altLang="en-US" sz="2400" b="0"/>
                <a:t>或</a:t>
              </a:r>
              <a:r>
                <a:rPr lang="en-US" altLang="zh-CN" sz="2400" b="0"/>
                <a:t>Masm.exe</a:t>
              </a:r>
            </a:p>
          </p:txBody>
        </p:sp>
        <p:sp>
          <p:nvSpPr>
            <p:cNvPr id="8208" name="Line 29"/>
            <p:cNvSpPr>
              <a:spLocks noChangeShapeType="1"/>
            </p:cNvSpPr>
            <p:nvPr/>
          </p:nvSpPr>
          <p:spPr bwMode="auto">
            <a:xfrm>
              <a:off x="2803" y="1162"/>
              <a:ext cx="503"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30"/>
            <p:cNvSpPr>
              <a:spLocks noChangeShapeType="1"/>
            </p:cNvSpPr>
            <p:nvPr/>
          </p:nvSpPr>
          <p:spPr bwMode="auto">
            <a:xfrm>
              <a:off x="3773" y="1344"/>
              <a:ext cx="0" cy="453"/>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7476985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234950"/>
            <a:ext cx="8229600" cy="720725"/>
          </a:xfrm>
        </p:spPr>
        <p:txBody>
          <a:bodyPr/>
          <a:lstStyle/>
          <a:p>
            <a:pPr eaLnBrk="1" hangingPunct="1"/>
            <a:r>
              <a:rPr lang="zh-CN" altLang="en-US" sz="4000" smtClean="0"/>
              <a:t>过程调用和宏调用工作方式的区别</a:t>
            </a:r>
          </a:p>
        </p:txBody>
      </p:sp>
      <p:sp>
        <p:nvSpPr>
          <p:cNvPr id="87043" name="Rectangle 3"/>
          <p:cNvSpPr>
            <a:spLocks noGrp="1" noChangeArrowheads="1"/>
          </p:cNvSpPr>
          <p:nvPr>
            <p:ph type="body" idx="1"/>
          </p:nvPr>
        </p:nvSpPr>
        <p:spPr>
          <a:xfrm>
            <a:off x="250825" y="1127125"/>
            <a:ext cx="8229600" cy="836613"/>
          </a:xfrm>
        </p:spPr>
        <p:txBody>
          <a:bodyPr/>
          <a:lstStyle/>
          <a:p>
            <a:pPr eaLnBrk="1" hangingPunct="1"/>
            <a:r>
              <a:rPr lang="zh-CN" altLang="en-US" smtClean="0">
                <a:solidFill>
                  <a:srgbClr val="CC0000"/>
                </a:solidFill>
              </a:rPr>
              <a:t>宏调用工作方式：</a:t>
            </a:r>
            <a:r>
              <a:rPr lang="zh-CN" altLang="en-US" smtClean="0"/>
              <a:t>汇编时展开。</a:t>
            </a:r>
          </a:p>
        </p:txBody>
      </p:sp>
      <p:grpSp>
        <p:nvGrpSpPr>
          <p:cNvPr id="2" name="Group 35"/>
          <p:cNvGrpSpPr>
            <a:grpSpLocks/>
          </p:cNvGrpSpPr>
          <p:nvPr/>
        </p:nvGrpSpPr>
        <p:grpSpPr bwMode="auto">
          <a:xfrm>
            <a:off x="250825" y="1916113"/>
            <a:ext cx="7850188" cy="4465637"/>
            <a:chOff x="158" y="1207"/>
            <a:chExt cx="4945" cy="2813"/>
          </a:xfrm>
        </p:grpSpPr>
        <p:sp>
          <p:nvSpPr>
            <p:cNvPr id="87045" name="Rectangle 4"/>
            <p:cNvSpPr>
              <a:spLocks noChangeArrowheads="1"/>
            </p:cNvSpPr>
            <p:nvPr/>
          </p:nvSpPr>
          <p:spPr bwMode="auto">
            <a:xfrm>
              <a:off x="1610" y="1614"/>
              <a:ext cx="1088" cy="185"/>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6" name="Rectangle 5"/>
            <p:cNvSpPr>
              <a:spLocks noChangeArrowheads="1"/>
            </p:cNvSpPr>
            <p:nvPr/>
          </p:nvSpPr>
          <p:spPr bwMode="auto">
            <a:xfrm>
              <a:off x="1610" y="1799"/>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A, B</a:t>
              </a:r>
            </a:p>
          </p:txBody>
        </p:sp>
        <p:sp>
          <p:nvSpPr>
            <p:cNvPr id="87047" name="Rectangle 6"/>
            <p:cNvSpPr>
              <a:spLocks noChangeArrowheads="1"/>
            </p:cNvSpPr>
            <p:nvPr/>
          </p:nvSpPr>
          <p:spPr bwMode="auto">
            <a:xfrm>
              <a:off x="1610" y="2116"/>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8" name="Rectangle 7"/>
            <p:cNvSpPr>
              <a:spLocks noChangeArrowheads="1"/>
            </p:cNvSpPr>
            <p:nvPr/>
          </p:nvSpPr>
          <p:spPr bwMode="auto">
            <a:xfrm>
              <a:off x="1610" y="2433"/>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C, D</a:t>
              </a:r>
            </a:p>
          </p:txBody>
        </p:sp>
        <p:sp>
          <p:nvSpPr>
            <p:cNvPr id="87049" name="Rectangle 8"/>
            <p:cNvSpPr>
              <a:spLocks noChangeArrowheads="1"/>
            </p:cNvSpPr>
            <p:nvPr/>
          </p:nvSpPr>
          <p:spPr bwMode="auto">
            <a:xfrm>
              <a:off x="1610" y="2750"/>
              <a:ext cx="1088" cy="1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0" name="Text Box 9"/>
            <p:cNvSpPr txBox="1">
              <a:spLocks noChangeArrowheads="1"/>
            </p:cNvSpPr>
            <p:nvPr/>
          </p:nvSpPr>
          <p:spPr bwMode="auto">
            <a:xfrm>
              <a:off x="1837" y="120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主程序</a:t>
              </a:r>
            </a:p>
          </p:txBody>
        </p:sp>
        <p:sp>
          <p:nvSpPr>
            <p:cNvPr id="87051" name="Text Box 11"/>
            <p:cNvSpPr txBox="1">
              <a:spLocks noChangeArrowheads="1"/>
            </p:cNvSpPr>
            <p:nvPr/>
          </p:nvSpPr>
          <p:spPr bwMode="auto">
            <a:xfrm>
              <a:off x="158" y="3113"/>
              <a:ext cx="1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宏定义</a:t>
              </a:r>
              <a:r>
                <a:rPr lang="en-US" altLang="zh-CN" sz="2400" b="0"/>
                <a:t>:Q x, y</a:t>
              </a:r>
            </a:p>
          </p:txBody>
        </p:sp>
        <p:sp>
          <p:nvSpPr>
            <p:cNvPr id="87052" name="Text Box 16"/>
            <p:cNvSpPr txBox="1">
              <a:spLocks noChangeArrowheads="1"/>
            </p:cNvSpPr>
            <p:nvPr/>
          </p:nvSpPr>
          <p:spPr bwMode="auto">
            <a:xfrm>
              <a:off x="2789" y="147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2400" b="0">
                <a:solidFill>
                  <a:srgbClr val="FF0000"/>
                </a:solidFill>
              </a:endParaRPr>
            </a:p>
          </p:txBody>
        </p:sp>
        <p:sp>
          <p:nvSpPr>
            <p:cNvPr id="87053" name="Rectangle 17"/>
            <p:cNvSpPr>
              <a:spLocks noChangeArrowheads="1"/>
            </p:cNvSpPr>
            <p:nvPr/>
          </p:nvSpPr>
          <p:spPr bwMode="auto">
            <a:xfrm>
              <a:off x="4015" y="1569"/>
              <a:ext cx="1088" cy="213"/>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4" name="Rectangle 18"/>
            <p:cNvSpPr>
              <a:spLocks noChangeArrowheads="1"/>
            </p:cNvSpPr>
            <p:nvPr/>
          </p:nvSpPr>
          <p:spPr bwMode="auto">
            <a:xfrm>
              <a:off x="4015" y="1781"/>
              <a:ext cx="1088" cy="545"/>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Q(A,B)</a:t>
              </a:r>
            </a:p>
          </p:txBody>
        </p:sp>
        <p:sp>
          <p:nvSpPr>
            <p:cNvPr id="87055" name="Rectangle 19"/>
            <p:cNvSpPr>
              <a:spLocks noChangeArrowheads="1"/>
            </p:cNvSpPr>
            <p:nvPr/>
          </p:nvSpPr>
          <p:spPr bwMode="auto">
            <a:xfrm>
              <a:off x="4015" y="2328"/>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6" name="Rectangle 20"/>
            <p:cNvSpPr>
              <a:spLocks noChangeArrowheads="1"/>
            </p:cNvSpPr>
            <p:nvPr/>
          </p:nvSpPr>
          <p:spPr bwMode="auto">
            <a:xfrm>
              <a:off x="4015" y="2645"/>
              <a:ext cx="1088" cy="543"/>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Q(C,D)</a:t>
              </a:r>
            </a:p>
          </p:txBody>
        </p:sp>
        <p:sp>
          <p:nvSpPr>
            <p:cNvPr id="87057" name="Rectangle 21"/>
            <p:cNvSpPr>
              <a:spLocks noChangeArrowheads="1"/>
            </p:cNvSpPr>
            <p:nvPr/>
          </p:nvSpPr>
          <p:spPr bwMode="auto">
            <a:xfrm>
              <a:off x="4015" y="3189"/>
              <a:ext cx="1088" cy="19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8" name="Rectangle 26"/>
            <p:cNvSpPr>
              <a:spLocks noChangeArrowheads="1"/>
            </p:cNvSpPr>
            <p:nvPr/>
          </p:nvSpPr>
          <p:spPr bwMode="auto">
            <a:xfrm>
              <a:off x="1610" y="3113"/>
              <a:ext cx="1088" cy="22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MACRO x,y</a:t>
              </a:r>
            </a:p>
          </p:txBody>
        </p:sp>
        <p:sp>
          <p:nvSpPr>
            <p:cNvPr id="87059" name="Rectangle 27"/>
            <p:cNvSpPr>
              <a:spLocks noChangeArrowheads="1"/>
            </p:cNvSpPr>
            <p:nvPr/>
          </p:nvSpPr>
          <p:spPr bwMode="auto">
            <a:xfrm>
              <a:off x="1610" y="3340"/>
              <a:ext cx="1088" cy="408"/>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87060" name="Rectangle 28"/>
            <p:cNvSpPr>
              <a:spLocks noChangeArrowheads="1"/>
            </p:cNvSpPr>
            <p:nvPr/>
          </p:nvSpPr>
          <p:spPr bwMode="auto">
            <a:xfrm>
              <a:off x="1610" y="3748"/>
              <a:ext cx="1088" cy="27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ENDM</a:t>
              </a:r>
            </a:p>
          </p:txBody>
        </p:sp>
        <p:sp>
          <p:nvSpPr>
            <p:cNvPr id="87061" name="Line 29"/>
            <p:cNvSpPr>
              <a:spLocks noChangeShapeType="1"/>
            </p:cNvSpPr>
            <p:nvPr/>
          </p:nvSpPr>
          <p:spPr bwMode="auto">
            <a:xfrm>
              <a:off x="2698" y="1796"/>
              <a:ext cx="13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30"/>
            <p:cNvSpPr>
              <a:spLocks noChangeShapeType="1"/>
            </p:cNvSpPr>
            <p:nvPr/>
          </p:nvSpPr>
          <p:spPr bwMode="auto">
            <a:xfrm>
              <a:off x="2698" y="2113"/>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31"/>
            <p:cNvSpPr>
              <a:spLocks noChangeShapeType="1"/>
            </p:cNvSpPr>
            <p:nvPr/>
          </p:nvSpPr>
          <p:spPr bwMode="auto">
            <a:xfrm>
              <a:off x="2698" y="2431"/>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32"/>
            <p:cNvSpPr>
              <a:spLocks noChangeShapeType="1"/>
            </p:cNvSpPr>
            <p:nvPr/>
          </p:nvSpPr>
          <p:spPr bwMode="auto">
            <a:xfrm>
              <a:off x="2698" y="2748"/>
              <a:ext cx="1316"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33"/>
            <p:cNvSpPr>
              <a:spLocks noChangeShapeType="1"/>
            </p:cNvSpPr>
            <p:nvPr/>
          </p:nvSpPr>
          <p:spPr bwMode="auto">
            <a:xfrm flipV="1">
              <a:off x="2653" y="2069"/>
              <a:ext cx="1316" cy="1497"/>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6" name="Line 34"/>
            <p:cNvSpPr>
              <a:spLocks noChangeShapeType="1"/>
            </p:cNvSpPr>
            <p:nvPr/>
          </p:nvSpPr>
          <p:spPr bwMode="auto">
            <a:xfrm flipV="1">
              <a:off x="2653" y="2840"/>
              <a:ext cx="1361" cy="726"/>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35764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234950"/>
            <a:ext cx="8229600" cy="647700"/>
          </a:xfrm>
        </p:spPr>
        <p:txBody>
          <a:bodyPr/>
          <a:lstStyle/>
          <a:p>
            <a:pPr eaLnBrk="1" hangingPunct="1"/>
            <a:r>
              <a:rPr lang="zh-CN" altLang="en-US" sz="3600" smtClean="0"/>
              <a:t>过程调用和宏调用工作方式的区别</a:t>
            </a:r>
          </a:p>
        </p:txBody>
      </p:sp>
      <p:sp>
        <p:nvSpPr>
          <p:cNvPr id="32771" name="Rectangle 3"/>
          <p:cNvSpPr>
            <a:spLocks noGrp="1" noChangeArrowheads="1"/>
          </p:cNvSpPr>
          <p:nvPr>
            <p:ph type="body" idx="1"/>
          </p:nvPr>
        </p:nvSpPr>
        <p:spPr>
          <a:xfrm>
            <a:off x="395288" y="1203325"/>
            <a:ext cx="8229600" cy="5135563"/>
          </a:xfrm>
        </p:spPr>
        <p:txBody>
          <a:bodyPr/>
          <a:lstStyle/>
          <a:p>
            <a:pPr marL="609600" indent="-609600" eaLnBrk="1" hangingPunct="1">
              <a:lnSpc>
                <a:spcPct val="115000"/>
              </a:lnSpc>
              <a:buFont typeface="Wingdings" pitchFamily="2" charset="2"/>
              <a:buAutoNum type="arabicPeriod"/>
            </a:pPr>
            <a:r>
              <a:rPr lang="zh-CN" altLang="en-US" smtClean="0"/>
              <a:t>在处理时间上不同。</a:t>
            </a:r>
          </a:p>
          <a:p>
            <a:pPr marL="609600" indent="-609600" eaLnBrk="1" hangingPunct="1">
              <a:lnSpc>
                <a:spcPct val="115000"/>
              </a:lnSpc>
              <a:buFont typeface="Wingdings" pitchFamily="2" charset="2"/>
              <a:buAutoNum type="arabicPeriod"/>
            </a:pPr>
            <a:r>
              <a:rPr lang="zh-CN" altLang="en-US" smtClean="0"/>
              <a:t>传递参数的方式不同。</a:t>
            </a:r>
          </a:p>
          <a:p>
            <a:pPr marL="609600" indent="-609600" eaLnBrk="1" hangingPunct="1">
              <a:lnSpc>
                <a:spcPct val="115000"/>
              </a:lnSpc>
              <a:buFont typeface="Wingdings" pitchFamily="2" charset="2"/>
              <a:buAutoNum type="arabicPeriod"/>
            </a:pPr>
            <a:r>
              <a:rPr lang="zh-CN" altLang="en-US" smtClean="0"/>
              <a:t>用宏指令得到的目标代码长，占内存空间大，而且宏调用的次数越多，所占内存空间越大；用子程序占内存空间小，而且不会随调用次数的增加而增加，但执行时间长。</a:t>
            </a:r>
          </a:p>
        </p:txBody>
      </p:sp>
    </p:spTree>
    <p:extLst>
      <p:ext uri="{BB962C8B-B14F-4D97-AF65-F5344CB8AC3E}">
        <p14:creationId xmlns:p14="http://schemas.microsoft.com/office/powerpoint/2010/main" val="27992190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slide(fromBottom)">
                                      <p:cBhvr>
                                        <p:cTn id="7" dur="500"/>
                                        <p:tgtEl>
                                          <p:spTgt spid="32771">
                                            <p:txEl>
                                              <p:pRg st="1" end="1"/>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animEffect transition="in" filter="slide(fromBottom)">
                                      <p:cBhvr>
                                        <p:cTn id="11"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dirty="0"/>
              <a:t>指令性</a:t>
            </a:r>
            <a:r>
              <a:rPr lang="zh-CN" altLang="en-US" dirty="0" smtClean="0"/>
              <a:t>语句中的标号</a:t>
            </a:r>
          </a:p>
        </p:txBody>
      </p:sp>
      <p:sp>
        <p:nvSpPr>
          <p:cNvPr id="80899" name="Rectangle 3"/>
          <p:cNvSpPr>
            <a:spLocks noGrp="1" noChangeArrowheads="1"/>
          </p:cNvSpPr>
          <p:nvPr>
            <p:ph type="body" idx="1"/>
          </p:nvPr>
        </p:nvSpPr>
        <p:spPr>
          <a:xfrm>
            <a:off x="250825" y="1054100"/>
            <a:ext cx="8642350" cy="5543550"/>
          </a:xfrm>
        </p:spPr>
        <p:txBody>
          <a:bodyPr/>
          <a:lstStyle/>
          <a:p>
            <a:pPr eaLnBrk="1"/>
            <a:r>
              <a:rPr lang="zh-CN" altLang="en-US" dirty="0">
                <a:solidFill>
                  <a:srgbClr val="A50021"/>
                </a:solidFill>
              </a:rPr>
              <a:t>指令性语句的</a:t>
            </a:r>
            <a:r>
              <a:rPr lang="zh-CN" altLang="en-US" dirty="0" smtClean="0">
                <a:solidFill>
                  <a:srgbClr val="A50021"/>
                </a:solidFill>
              </a:rPr>
              <a:t>格式：</a:t>
            </a:r>
            <a:endParaRPr lang="zh-CN" altLang="en-US" dirty="0">
              <a:solidFill>
                <a:srgbClr val="A50021"/>
              </a:solidFill>
            </a:endParaRPr>
          </a:p>
          <a:p>
            <a:pPr eaLnBrk="1">
              <a:buNone/>
            </a:pPr>
            <a:r>
              <a:rPr lang="zh-CN" altLang="en-US" dirty="0"/>
              <a:t>          </a:t>
            </a:r>
            <a:r>
              <a:rPr lang="en-US" altLang="zh-CN" dirty="0"/>
              <a:t>[</a:t>
            </a:r>
            <a:r>
              <a:rPr lang="zh-CN" altLang="en-US" dirty="0"/>
              <a:t>标号</a:t>
            </a:r>
            <a:r>
              <a:rPr lang="en-US" altLang="zh-CN" dirty="0"/>
              <a:t>]</a:t>
            </a:r>
            <a:r>
              <a:rPr lang="zh-CN" altLang="en-US" dirty="0"/>
              <a:t>：操作码 </a:t>
            </a:r>
            <a:r>
              <a:rPr lang="en-US" altLang="zh-CN" dirty="0"/>
              <a:t>[</a:t>
            </a:r>
            <a:r>
              <a:rPr lang="zh-CN" altLang="en-US" dirty="0"/>
              <a:t>操作数</a:t>
            </a:r>
            <a:r>
              <a:rPr lang="en-US" altLang="zh-CN" dirty="0"/>
              <a:t>] [;</a:t>
            </a:r>
            <a:r>
              <a:rPr lang="zh-CN" altLang="en-US" dirty="0"/>
              <a:t>注释</a:t>
            </a:r>
            <a:r>
              <a:rPr lang="en-US" altLang="zh-CN" dirty="0"/>
              <a:t>]</a:t>
            </a:r>
          </a:p>
          <a:p>
            <a:pPr eaLnBrk="1" hangingPunct="1"/>
            <a:endParaRPr lang="en-US" altLang="zh-CN" dirty="0" smtClean="0"/>
          </a:p>
          <a:p>
            <a:pPr eaLnBrk="1" hangingPunct="1"/>
            <a:r>
              <a:rPr lang="zh-CN" altLang="en-US" dirty="0" smtClean="0"/>
              <a:t>标号具有三种属性。</a:t>
            </a:r>
          </a:p>
          <a:p>
            <a:pPr lvl="1" eaLnBrk="1" hangingPunct="1"/>
            <a:r>
              <a:rPr lang="zh-CN" altLang="en-US" dirty="0" smtClean="0"/>
              <a:t>段属性、偏移地址属性和类型属性。</a:t>
            </a:r>
          </a:p>
          <a:p>
            <a:pPr eaLnBrk="1"/>
            <a:endParaRPr lang="en-US" altLang="zh-CN" dirty="0" smtClean="0">
              <a:solidFill>
                <a:srgbClr val="CC0000"/>
              </a:solidFill>
            </a:endParaRPr>
          </a:p>
          <a:p>
            <a:pPr eaLnBrk="1"/>
            <a:r>
              <a:rPr lang="zh-CN" altLang="en-US" dirty="0" smtClean="0">
                <a:solidFill>
                  <a:srgbClr val="CC0000"/>
                </a:solidFill>
              </a:rPr>
              <a:t>段属性：</a:t>
            </a:r>
            <a:r>
              <a:rPr lang="zh-CN" altLang="en-US" dirty="0" smtClean="0"/>
              <a:t>定义标号所在段的</a:t>
            </a:r>
            <a:r>
              <a:rPr lang="zh-CN" altLang="en-US" dirty="0" smtClean="0">
                <a:solidFill>
                  <a:srgbClr val="0000CC"/>
                </a:solidFill>
              </a:rPr>
              <a:t>段基值</a:t>
            </a:r>
            <a:r>
              <a:rPr lang="zh-CN" altLang="en-US" dirty="0" smtClean="0"/>
              <a:t>，此值在一个段寄存器中。</a:t>
            </a:r>
          </a:p>
          <a:p>
            <a:pPr eaLnBrk="1"/>
            <a:endParaRPr lang="en-US" altLang="zh-CN" dirty="0" smtClean="0">
              <a:solidFill>
                <a:srgbClr val="CC0000"/>
              </a:solidFill>
            </a:endParaRPr>
          </a:p>
          <a:p>
            <a:pPr eaLnBrk="1"/>
            <a:r>
              <a:rPr lang="zh-CN" altLang="en-US" dirty="0" smtClean="0">
                <a:solidFill>
                  <a:srgbClr val="CC0000"/>
                </a:solidFill>
              </a:rPr>
              <a:t>偏移地址属性：</a:t>
            </a:r>
            <a:r>
              <a:rPr lang="zh-CN" altLang="en-US" dirty="0" smtClean="0"/>
              <a:t>标号的偏移地址是从段起始地址到定义标号的位置之间的字节数。</a:t>
            </a:r>
          </a:p>
        </p:txBody>
      </p:sp>
    </p:spTree>
    <p:extLst>
      <p:ext uri="{BB962C8B-B14F-4D97-AF65-F5344CB8AC3E}">
        <p14:creationId xmlns:p14="http://schemas.microsoft.com/office/powerpoint/2010/main" val="26541924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80899">
                                            <p:txEl>
                                              <p:pRg st="8" end="8"/>
                                            </p:txEl>
                                          </p:spTgt>
                                        </p:tgtEl>
                                        <p:attrNameLst>
                                          <p:attrName>style.visibility</p:attrName>
                                        </p:attrNameLst>
                                      </p:cBhvr>
                                      <p:to>
                                        <p:strVal val="visible"/>
                                      </p:to>
                                    </p:set>
                                    <p:animEffect transition="in" filter="slide(fromBottom)">
                                      <p:cBhvr>
                                        <p:cTn id="11"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dirty="0"/>
              <a:t>指令性语句中的标号</a:t>
            </a:r>
            <a:endParaRPr lang="zh-CN" altLang="en-US" dirty="0" smtClean="0"/>
          </a:p>
        </p:txBody>
      </p:sp>
      <p:sp>
        <p:nvSpPr>
          <p:cNvPr id="156675" name="Rectangle 3"/>
          <p:cNvSpPr>
            <a:spLocks noGrp="1" noChangeArrowheads="1"/>
          </p:cNvSpPr>
          <p:nvPr>
            <p:ph type="body" idx="1"/>
          </p:nvPr>
        </p:nvSpPr>
        <p:spPr>
          <a:xfrm>
            <a:off x="250825" y="1092200"/>
            <a:ext cx="8713788" cy="5432425"/>
          </a:xfrm>
        </p:spPr>
        <p:txBody>
          <a:bodyPr/>
          <a:lstStyle/>
          <a:p>
            <a:pPr eaLnBrk="1" hangingPunct="1">
              <a:lnSpc>
                <a:spcPct val="110000"/>
              </a:lnSpc>
            </a:pPr>
            <a:r>
              <a:rPr lang="zh-CN" altLang="en-US" sz="2400" dirty="0" smtClean="0">
                <a:solidFill>
                  <a:srgbClr val="CC0000"/>
                </a:solidFill>
              </a:rPr>
              <a:t>类型属性：</a:t>
            </a:r>
            <a:r>
              <a:rPr lang="zh-CN" altLang="en-US" sz="2400" dirty="0" smtClean="0"/>
              <a:t>用来指出该标号是供段内转移用，还是供段间转移用。</a:t>
            </a:r>
          </a:p>
          <a:p>
            <a:pPr lvl="1" eaLnBrk="1" hangingPunct="1">
              <a:lnSpc>
                <a:spcPct val="110000"/>
              </a:lnSpc>
            </a:pPr>
            <a:r>
              <a:rPr lang="zh-CN" altLang="en-US" sz="2400" dirty="0" smtClean="0"/>
              <a:t>如果是用于段内转移的，则类型为</a:t>
            </a:r>
            <a:r>
              <a:rPr lang="en-US" altLang="zh-CN" sz="2400" dirty="0" smtClean="0">
                <a:solidFill>
                  <a:srgbClr val="0000CC"/>
                </a:solidFill>
              </a:rPr>
              <a:t>NEAR</a:t>
            </a:r>
            <a:r>
              <a:rPr lang="zh-CN" altLang="en-US" sz="2400" dirty="0" smtClean="0"/>
              <a:t>。</a:t>
            </a:r>
          </a:p>
          <a:p>
            <a:pPr lvl="1" eaLnBrk="1" hangingPunct="1">
              <a:lnSpc>
                <a:spcPct val="110000"/>
              </a:lnSpc>
            </a:pPr>
            <a:r>
              <a:rPr lang="zh-CN" altLang="en-US" sz="2400" dirty="0" smtClean="0"/>
              <a:t>如果是用于段间转移的，则类型为则称为</a:t>
            </a:r>
            <a:r>
              <a:rPr lang="en-US" altLang="zh-CN" sz="2400" dirty="0" smtClean="0">
                <a:solidFill>
                  <a:srgbClr val="0000CC"/>
                </a:solidFill>
              </a:rPr>
              <a:t>FAR</a:t>
            </a:r>
            <a:r>
              <a:rPr lang="zh-CN" altLang="en-US" sz="2400" dirty="0" smtClean="0"/>
              <a:t>。</a:t>
            </a:r>
          </a:p>
          <a:p>
            <a:pPr lvl="1" eaLnBrk="1" hangingPunct="1">
              <a:lnSpc>
                <a:spcPct val="110000"/>
              </a:lnSpc>
            </a:pPr>
            <a:r>
              <a:rPr lang="zh-CN" altLang="en-US" sz="2400" dirty="0" smtClean="0"/>
              <a:t>标号为</a:t>
            </a:r>
            <a:r>
              <a:rPr lang="en-US" altLang="zh-CN" sz="2400" dirty="0" smtClean="0"/>
              <a:t>NEAR</a:t>
            </a:r>
            <a:r>
              <a:rPr lang="zh-CN" altLang="en-US" sz="2400" dirty="0" smtClean="0"/>
              <a:t>时，</a:t>
            </a:r>
            <a:r>
              <a:rPr lang="en-US" altLang="zh-CN" sz="2400" dirty="0" smtClean="0"/>
              <a:t>TYPE</a:t>
            </a:r>
            <a:r>
              <a:rPr lang="zh-CN" altLang="en-US" sz="2400" dirty="0" smtClean="0"/>
              <a:t>＝－</a:t>
            </a:r>
            <a:r>
              <a:rPr lang="en-US" altLang="zh-CN" sz="2400" dirty="0" smtClean="0"/>
              <a:t>1</a:t>
            </a:r>
            <a:r>
              <a:rPr lang="zh-CN" altLang="en-US" sz="2400" dirty="0" smtClean="0"/>
              <a:t>；</a:t>
            </a:r>
          </a:p>
          <a:p>
            <a:pPr lvl="1" eaLnBrk="1" hangingPunct="1">
              <a:lnSpc>
                <a:spcPct val="110000"/>
              </a:lnSpc>
            </a:pPr>
            <a:r>
              <a:rPr lang="zh-CN" altLang="en-US" sz="2400" dirty="0" smtClean="0"/>
              <a:t>标号为</a:t>
            </a:r>
            <a:r>
              <a:rPr lang="en-US" altLang="zh-CN" sz="2400" dirty="0" smtClean="0"/>
              <a:t>FAR</a:t>
            </a:r>
            <a:r>
              <a:rPr lang="zh-CN" altLang="en-US" sz="2400" dirty="0" smtClean="0"/>
              <a:t>时，</a:t>
            </a:r>
            <a:r>
              <a:rPr lang="en-US" altLang="zh-CN" sz="2400" dirty="0" smtClean="0"/>
              <a:t>TYPE</a:t>
            </a:r>
            <a:r>
              <a:rPr lang="zh-CN" altLang="en-US" sz="2400" dirty="0" smtClean="0"/>
              <a:t>＝－</a:t>
            </a:r>
            <a:r>
              <a:rPr lang="en-US" altLang="zh-CN" sz="2400" dirty="0" smtClean="0"/>
              <a:t>2</a:t>
            </a:r>
            <a:r>
              <a:rPr lang="zh-CN" altLang="en-US" sz="2400" dirty="0" smtClean="0"/>
              <a:t>。</a:t>
            </a:r>
          </a:p>
          <a:p>
            <a:pPr lvl="1" eaLnBrk="1" hangingPunct="1">
              <a:lnSpc>
                <a:spcPct val="110000"/>
              </a:lnSpc>
            </a:pPr>
            <a:r>
              <a:rPr lang="zh-CN" altLang="en-US" sz="2400" dirty="0" smtClean="0"/>
              <a:t>指令性语句中的标号，其类型一般为</a:t>
            </a:r>
            <a:r>
              <a:rPr lang="en-US" altLang="zh-CN" sz="2400" dirty="0" smtClean="0"/>
              <a:t>NEAR</a:t>
            </a:r>
            <a:r>
              <a:rPr lang="zh-CN" altLang="en-US" sz="2400" dirty="0" smtClean="0"/>
              <a:t>。</a:t>
            </a:r>
          </a:p>
          <a:p>
            <a:pPr lvl="1" eaLnBrk="1" hangingPunct="1">
              <a:lnSpc>
                <a:spcPct val="110000"/>
              </a:lnSpc>
            </a:pPr>
            <a:r>
              <a:rPr lang="zh-CN" altLang="en-US" sz="2400" dirty="0" smtClean="0">
                <a:solidFill>
                  <a:srgbClr val="CC0000"/>
                </a:solidFill>
              </a:rPr>
              <a:t>标号类型的改变可以应用算符</a:t>
            </a:r>
            <a:r>
              <a:rPr lang="en-US" altLang="zh-CN" sz="2400" dirty="0" smtClean="0">
                <a:solidFill>
                  <a:srgbClr val="CC0000"/>
                </a:solidFill>
              </a:rPr>
              <a:t>PTR</a:t>
            </a:r>
            <a:r>
              <a:rPr lang="zh-CN" altLang="en-US" sz="2400" dirty="0" smtClean="0">
                <a:solidFill>
                  <a:srgbClr val="CC0000"/>
                </a:solidFill>
              </a:rPr>
              <a:t>、</a:t>
            </a:r>
            <a:r>
              <a:rPr lang="en-US" altLang="zh-CN" sz="2400" dirty="0" smtClean="0">
                <a:solidFill>
                  <a:srgbClr val="CC0000"/>
                </a:solidFill>
              </a:rPr>
              <a:t>THIS</a:t>
            </a:r>
            <a:r>
              <a:rPr lang="zh-CN" altLang="en-US" sz="2400" dirty="0" smtClean="0">
                <a:solidFill>
                  <a:srgbClr val="CC0000"/>
                </a:solidFill>
              </a:rPr>
              <a:t>和</a:t>
            </a:r>
            <a:r>
              <a:rPr lang="en-US" altLang="zh-CN" sz="2400" dirty="0" smtClean="0">
                <a:solidFill>
                  <a:srgbClr val="CC0000"/>
                </a:solidFill>
              </a:rPr>
              <a:t>LABEL</a:t>
            </a:r>
            <a:r>
              <a:rPr lang="zh-CN" altLang="en-US" sz="2400" dirty="0" smtClean="0">
                <a:solidFill>
                  <a:srgbClr val="CC0000"/>
                </a:solidFill>
              </a:rPr>
              <a:t>命令。</a:t>
            </a:r>
          </a:p>
          <a:p>
            <a:pPr lvl="1" eaLnBrk="1" hangingPunct="1">
              <a:lnSpc>
                <a:spcPct val="110000"/>
              </a:lnSpc>
            </a:pPr>
            <a:endParaRPr lang="zh-CN" altLang="en-US" sz="2400" dirty="0" smtClean="0">
              <a:solidFill>
                <a:srgbClr val="CC0000"/>
              </a:solidFill>
            </a:endParaRPr>
          </a:p>
          <a:p>
            <a:pPr eaLnBrk="1" hangingPunct="1">
              <a:lnSpc>
                <a:spcPct val="110000"/>
              </a:lnSpc>
            </a:pPr>
            <a:r>
              <a:rPr lang="zh-CN" altLang="en-US" sz="2400" dirty="0" smtClean="0">
                <a:solidFill>
                  <a:srgbClr val="CC0000"/>
                </a:solidFill>
              </a:rPr>
              <a:t>过程名</a:t>
            </a:r>
            <a:r>
              <a:rPr lang="zh-CN" altLang="en-US" sz="2400" dirty="0" smtClean="0"/>
              <a:t>与</a:t>
            </a:r>
            <a:r>
              <a:rPr lang="zh-CN" altLang="en-US" sz="2400" dirty="0" smtClean="0">
                <a:solidFill>
                  <a:srgbClr val="CC0000"/>
                </a:solidFill>
              </a:rPr>
              <a:t>标号</a:t>
            </a:r>
            <a:r>
              <a:rPr lang="zh-CN" altLang="en-US" sz="2400" dirty="0" smtClean="0"/>
              <a:t>一样具有段属性、偏移地址属性和类型属性。</a:t>
            </a:r>
          </a:p>
        </p:txBody>
      </p:sp>
    </p:spTree>
    <p:extLst>
      <p:ext uri="{BB962C8B-B14F-4D97-AF65-F5344CB8AC3E}">
        <p14:creationId xmlns:p14="http://schemas.microsoft.com/office/powerpoint/2010/main" val="2784895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animEffect transition="in" filter="slide(fromBottom)">
                                      <p:cBhvr>
                                        <p:cTn id="7" dur="500"/>
                                        <p:tgtEl>
                                          <p:spTgt spid="156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6675">
                                            <p:txEl>
                                              <p:pRg st="4" end="4"/>
                                            </p:txEl>
                                          </p:spTgt>
                                        </p:tgtEl>
                                        <p:attrNameLst>
                                          <p:attrName>style.visibility</p:attrName>
                                        </p:attrNameLst>
                                      </p:cBhvr>
                                      <p:to>
                                        <p:strVal val="visible"/>
                                      </p:to>
                                    </p:set>
                                    <p:animEffect transition="in" filter="slide(fromBottom)">
                                      <p:cBhvr>
                                        <p:cTn id="12" dur="500"/>
                                        <p:tgtEl>
                                          <p:spTgt spid="1566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animEffect transition="in" filter="slide(fromBottom)">
                                      <p:cBhvr>
                                        <p:cTn id="17" dur="500"/>
                                        <p:tgtEl>
                                          <p:spTgt spid="15667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6675">
                                            <p:txEl>
                                              <p:pRg st="6" end="6"/>
                                            </p:txEl>
                                          </p:spTgt>
                                        </p:tgtEl>
                                        <p:attrNameLst>
                                          <p:attrName>style.visibility</p:attrName>
                                        </p:attrNameLst>
                                      </p:cBhvr>
                                      <p:to>
                                        <p:strVal val="visible"/>
                                      </p:to>
                                    </p:set>
                                    <p:animEffect transition="in" filter="slide(fromBottom)">
                                      <p:cBhvr>
                                        <p:cTn id="22" dur="500"/>
                                        <p:tgtEl>
                                          <p:spTgt spid="1566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56675">
                                            <p:txEl>
                                              <p:pRg st="8" end="8"/>
                                            </p:txEl>
                                          </p:spTgt>
                                        </p:tgtEl>
                                        <p:attrNameLst>
                                          <p:attrName>style.visibility</p:attrName>
                                        </p:attrNameLst>
                                      </p:cBhvr>
                                      <p:to>
                                        <p:strVal val="visible"/>
                                      </p:to>
                                    </p:set>
                                    <p:animEffect transition="in" filter="slide(fromBottom)">
                                      <p:cBhvr>
                                        <p:cTn id="27" dur="500"/>
                                        <p:tgtEl>
                                          <p:spTgt spid="156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a:t>指令性语句中的操作数</a:t>
            </a:r>
            <a:endParaRPr lang="zh-CN" altLang="en-US" dirty="0" smtClean="0"/>
          </a:p>
        </p:txBody>
      </p:sp>
      <p:sp>
        <p:nvSpPr>
          <p:cNvPr id="79875" name="Rectangle 3"/>
          <p:cNvSpPr>
            <a:spLocks noGrp="1" noChangeArrowheads="1"/>
          </p:cNvSpPr>
          <p:nvPr>
            <p:ph type="body" idx="1"/>
          </p:nvPr>
        </p:nvSpPr>
        <p:spPr>
          <a:xfrm>
            <a:off x="179388" y="1125538"/>
            <a:ext cx="8569325" cy="5472112"/>
          </a:xfrm>
        </p:spPr>
        <p:txBody>
          <a:bodyPr/>
          <a:lstStyle/>
          <a:p>
            <a:pPr eaLnBrk="1" hangingPunct="1">
              <a:spcBef>
                <a:spcPct val="10000"/>
              </a:spcBef>
            </a:pPr>
            <a:r>
              <a:rPr lang="zh-CN" altLang="en-US" sz="2400" dirty="0" smtClean="0"/>
              <a:t>指令中的操作数可以按寻址方式表示。</a:t>
            </a:r>
          </a:p>
          <a:p>
            <a:pPr eaLnBrk="1" hangingPunct="1">
              <a:spcBef>
                <a:spcPct val="10000"/>
              </a:spcBef>
            </a:pPr>
            <a:r>
              <a:rPr lang="zh-CN" altLang="en-US" sz="2400" dirty="0" smtClean="0"/>
              <a:t>指令中的操作数也可以用</a:t>
            </a:r>
            <a:r>
              <a:rPr lang="zh-CN" altLang="en-US" sz="2400" dirty="0" smtClean="0">
                <a:solidFill>
                  <a:srgbClr val="CC0000"/>
                </a:solidFill>
              </a:rPr>
              <a:t>段名</a:t>
            </a:r>
            <a:r>
              <a:rPr lang="zh-CN" altLang="en-US" sz="2400" dirty="0" smtClean="0"/>
              <a:t>、</a:t>
            </a:r>
            <a:r>
              <a:rPr lang="zh-CN" altLang="en-US" sz="2400" dirty="0" smtClean="0">
                <a:solidFill>
                  <a:srgbClr val="CC0000"/>
                </a:solidFill>
              </a:rPr>
              <a:t>符号常量</a:t>
            </a:r>
            <a:r>
              <a:rPr lang="zh-CN" altLang="en-US" sz="2400" dirty="0" smtClean="0"/>
              <a:t>、</a:t>
            </a:r>
            <a:r>
              <a:rPr lang="zh-CN" altLang="en-US" sz="2400" dirty="0" smtClean="0">
                <a:solidFill>
                  <a:srgbClr val="CC0000"/>
                </a:solidFill>
              </a:rPr>
              <a:t>变量</a:t>
            </a:r>
            <a:r>
              <a:rPr lang="zh-CN" altLang="en-US" sz="2400" dirty="0" smtClean="0"/>
              <a:t>、</a:t>
            </a:r>
            <a:r>
              <a:rPr lang="zh-CN" altLang="en-US" sz="2400" dirty="0" smtClean="0">
                <a:solidFill>
                  <a:srgbClr val="CC0000"/>
                </a:solidFill>
              </a:rPr>
              <a:t>属性</a:t>
            </a:r>
            <a:r>
              <a:rPr lang="zh-CN" altLang="en-US" sz="2400" dirty="0" smtClean="0"/>
              <a:t>、</a:t>
            </a:r>
            <a:r>
              <a:rPr lang="zh-CN" altLang="en-US" sz="2400" dirty="0" smtClean="0">
                <a:solidFill>
                  <a:srgbClr val="CC0000"/>
                </a:solidFill>
              </a:rPr>
              <a:t>过程名</a:t>
            </a:r>
            <a:r>
              <a:rPr lang="zh-CN" altLang="en-US" sz="2400" dirty="0" smtClean="0"/>
              <a:t>和</a:t>
            </a:r>
            <a:r>
              <a:rPr lang="zh-CN" altLang="en-US" sz="2400" dirty="0" smtClean="0">
                <a:solidFill>
                  <a:srgbClr val="CC0000"/>
                </a:solidFill>
              </a:rPr>
              <a:t>标号</a:t>
            </a:r>
            <a:r>
              <a:rPr lang="zh-CN" altLang="en-US" sz="2400" dirty="0" smtClean="0"/>
              <a:t>来表示。</a:t>
            </a:r>
          </a:p>
          <a:p>
            <a:pPr eaLnBrk="1" hangingPunct="1">
              <a:spcBef>
                <a:spcPct val="10000"/>
              </a:spcBef>
            </a:pPr>
            <a:r>
              <a:rPr lang="zh-CN" altLang="en-US" sz="2400" dirty="0" smtClean="0">
                <a:solidFill>
                  <a:srgbClr val="660066"/>
                </a:solidFill>
              </a:rPr>
              <a:t>例如：</a:t>
            </a:r>
          </a:p>
          <a:p>
            <a:pPr lvl="1" eaLnBrk="1" hangingPunct="1">
              <a:spcBef>
                <a:spcPct val="10000"/>
              </a:spcBef>
            </a:pPr>
            <a:r>
              <a:rPr lang="en-US" altLang="zh-CN" sz="2400" dirty="0" smtClean="0"/>
              <a:t>MOV AX, DATA</a:t>
            </a:r>
            <a:r>
              <a:rPr lang="zh-CN" altLang="en-US" sz="2400" dirty="0" smtClean="0">
                <a:solidFill>
                  <a:srgbClr val="008000"/>
                </a:solidFill>
              </a:rPr>
              <a:t>；设</a:t>
            </a:r>
            <a:r>
              <a:rPr lang="en-US" altLang="zh-CN" sz="2400" dirty="0" smtClean="0">
                <a:solidFill>
                  <a:srgbClr val="008000"/>
                </a:solidFill>
              </a:rPr>
              <a:t>DATA</a:t>
            </a:r>
            <a:r>
              <a:rPr lang="zh-CN" altLang="en-US" sz="2400" dirty="0" smtClean="0">
                <a:solidFill>
                  <a:srgbClr val="008000"/>
                </a:solidFill>
              </a:rPr>
              <a:t>是段名，代表段基值，立即寻址方式</a:t>
            </a:r>
          </a:p>
          <a:p>
            <a:pPr lvl="1" eaLnBrk="1" hangingPunct="1">
              <a:spcBef>
                <a:spcPct val="10000"/>
              </a:spcBef>
            </a:pPr>
            <a:r>
              <a:rPr lang="en-US" altLang="zh-CN" sz="2400" dirty="0" smtClean="0"/>
              <a:t>MOV SI, OFFSET ARRAY</a:t>
            </a:r>
            <a:r>
              <a:rPr lang="en-US" altLang="zh-CN" sz="2400" dirty="0" smtClean="0">
                <a:solidFill>
                  <a:srgbClr val="008000"/>
                </a:solidFill>
              </a:rPr>
              <a:t>; OFFSET ARRAY</a:t>
            </a:r>
            <a:r>
              <a:rPr lang="zh-CN" altLang="en-US" sz="2400" dirty="0" smtClean="0">
                <a:solidFill>
                  <a:srgbClr val="008000"/>
                </a:solidFill>
              </a:rPr>
              <a:t>是属性，立即寻址方式</a:t>
            </a:r>
          </a:p>
          <a:p>
            <a:pPr lvl="1" eaLnBrk="1" hangingPunct="1">
              <a:spcBef>
                <a:spcPct val="10000"/>
              </a:spcBef>
            </a:pPr>
            <a:r>
              <a:rPr lang="en-US" altLang="zh-CN" sz="2400" dirty="0" smtClean="0"/>
              <a:t>MOV CX, COUNT</a:t>
            </a:r>
            <a:r>
              <a:rPr lang="zh-CN" altLang="en-US" sz="2400" dirty="0" smtClean="0">
                <a:solidFill>
                  <a:srgbClr val="008000"/>
                </a:solidFill>
              </a:rPr>
              <a:t>；</a:t>
            </a:r>
            <a:r>
              <a:rPr lang="en-US" altLang="zh-CN" sz="2400" dirty="0" smtClean="0">
                <a:solidFill>
                  <a:srgbClr val="008000"/>
                </a:solidFill>
              </a:rPr>
              <a:t>COUNT</a:t>
            </a:r>
            <a:r>
              <a:rPr lang="zh-CN" altLang="en-US" sz="2400" dirty="0" smtClean="0">
                <a:solidFill>
                  <a:srgbClr val="008000"/>
                </a:solidFill>
              </a:rPr>
              <a:t>是符号常量，立即寻址方式</a:t>
            </a:r>
          </a:p>
          <a:p>
            <a:pPr lvl="1" eaLnBrk="1" hangingPunct="1">
              <a:spcBef>
                <a:spcPct val="10000"/>
              </a:spcBef>
            </a:pPr>
            <a:r>
              <a:rPr lang="en-US" altLang="zh-CN" sz="2400" dirty="0" smtClean="0"/>
              <a:t>MOV BL, BUFFER</a:t>
            </a:r>
            <a:r>
              <a:rPr lang="en-US" altLang="zh-CN" sz="2400" dirty="0" smtClean="0">
                <a:solidFill>
                  <a:srgbClr val="008000"/>
                </a:solidFill>
              </a:rPr>
              <a:t>; BUFFER</a:t>
            </a:r>
            <a:r>
              <a:rPr lang="zh-CN" altLang="en-US" sz="2400" dirty="0" smtClean="0">
                <a:solidFill>
                  <a:srgbClr val="008000"/>
                </a:solidFill>
              </a:rPr>
              <a:t>是变量，直接寻址方式</a:t>
            </a:r>
          </a:p>
          <a:p>
            <a:pPr lvl="1" eaLnBrk="1" hangingPunct="1">
              <a:spcBef>
                <a:spcPct val="10000"/>
              </a:spcBef>
            </a:pPr>
            <a:r>
              <a:rPr lang="en-US" altLang="zh-CN" sz="2400" dirty="0" smtClean="0"/>
              <a:t>CALL SBRT1</a:t>
            </a:r>
            <a:r>
              <a:rPr lang="en-US" altLang="zh-CN" sz="2400" dirty="0" smtClean="0">
                <a:solidFill>
                  <a:srgbClr val="008000"/>
                </a:solidFill>
              </a:rPr>
              <a:t>; SBRT1</a:t>
            </a:r>
            <a:r>
              <a:rPr lang="zh-CN" altLang="en-US" sz="2400" dirty="0" smtClean="0">
                <a:solidFill>
                  <a:srgbClr val="008000"/>
                </a:solidFill>
              </a:rPr>
              <a:t>是过程名，直接寻址方式</a:t>
            </a:r>
          </a:p>
          <a:p>
            <a:pPr lvl="1" eaLnBrk="1" hangingPunct="1">
              <a:spcBef>
                <a:spcPct val="10000"/>
              </a:spcBef>
            </a:pPr>
            <a:r>
              <a:rPr lang="en-US" altLang="zh-CN" sz="2400" dirty="0" smtClean="0"/>
              <a:t>JMP DONE</a:t>
            </a:r>
            <a:r>
              <a:rPr lang="en-US" altLang="zh-CN" sz="2400" dirty="0" smtClean="0">
                <a:solidFill>
                  <a:srgbClr val="008000"/>
                </a:solidFill>
              </a:rPr>
              <a:t>; DONE</a:t>
            </a:r>
            <a:r>
              <a:rPr lang="zh-CN" altLang="en-US" sz="2400" dirty="0" smtClean="0">
                <a:solidFill>
                  <a:srgbClr val="008000"/>
                </a:solidFill>
              </a:rPr>
              <a:t>是标号，直接寻址方式</a:t>
            </a:r>
          </a:p>
          <a:p>
            <a:pPr lvl="1" eaLnBrk="1" hangingPunct="1">
              <a:spcBef>
                <a:spcPct val="10000"/>
              </a:spcBef>
            </a:pPr>
            <a:r>
              <a:rPr lang="en-US" altLang="zh-CN" sz="2400" dirty="0" smtClean="0"/>
              <a:t>LOOP AGAIN</a:t>
            </a:r>
            <a:r>
              <a:rPr lang="en-US" altLang="zh-CN" sz="2400" dirty="0" smtClean="0">
                <a:solidFill>
                  <a:srgbClr val="008000"/>
                </a:solidFill>
              </a:rPr>
              <a:t>; AGAIN</a:t>
            </a:r>
            <a:r>
              <a:rPr lang="zh-CN" altLang="en-US" sz="2400" dirty="0" smtClean="0">
                <a:solidFill>
                  <a:srgbClr val="008000"/>
                </a:solidFill>
              </a:rPr>
              <a:t>是标号，直接寻址方式</a:t>
            </a:r>
          </a:p>
        </p:txBody>
      </p:sp>
    </p:spTree>
    <p:extLst>
      <p:ext uri="{BB962C8B-B14F-4D97-AF65-F5344CB8AC3E}">
        <p14:creationId xmlns:p14="http://schemas.microsoft.com/office/powerpoint/2010/main" val="1809788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solidFill>
                  <a:srgbClr val="C00000"/>
                </a:solidFill>
              </a:rPr>
              <a:t>存储器的组织</a:t>
            </a:r>
            <a:endParaRPr lang="en-US" altLang="zh-CN" dirty="0" smtClean="0">
              <a:solidFill>
                <a:srgbClr val="C00000"/>
              </a:solidFill>
            </a:endParaRPr>
          </a:p>
          <a:p>
            <a:r>
              <a:rPr lang="zh-CN" altLang="en-US" dirty="0" smtClean="0"/>
              <a:t>程序举例</a:t>
            </a:r>
            <a:endParaRPr lang="zh-CN" altLang="en-US" dirty="0"/>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模型</a:t>
            </a:r>
            <a:endParaRPr lang="en-US" altLang="zh-CN" dirty="0" smtClean="0">
              <a:solidFill>
                <a:srgbClr val="FF0000"/>
              </a:solidFill>
            </a:endParaRPr>
          </a:p>
          <a:p>
            <a:endParaRPr lang="en-US" altLang="zh-CN" dirty="0"/>
          </a:p>
          <a:p>
            <a:r>
              <a:rPr lang="zh-CN" altLang="en-US" dirty="0" smtClean="0"/>
              <a:t>完整段定义</a:t>
            </a:r>
            <a:endParaRPr lang="en-US" altLang="zh-CN" dirty="0" smtClean="0"/>
          </a:p>
          <a:p>
            <a:endParaRPr lang="en-US" altLang="zh-CN" dirty="0"/>
          </a:p>
          <a:p>
            <a:r>
              <a:rPr lang="zh-CN" altLang="en-US" dirty="0"/>
              <a:t>简化段</a:t>
            </a:r>
          </a:p>
        </p:txBody>
      </p:sp>
    </p:spTree>
    <p:extLst>
      <p:ext uri="{BB962C8B-B14F-4D97-AF65-F5344CB8AC3E}">
        <p14:creationId xmlns:p14="http://schemas.microsoft.com/office/powerpoint/2010/main" val="231335754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存储模型</a:t>
            </a:r>
            <a:endParaRPr lang="en-US" dirty="0"/>
          </a:p>
        </p:txBody>
      </p:sp>
      <p:sp>
        <p:nvSpPr>
          <p:cNvPr id="3" name="内容占位符 2"/>
          <p:cNvSpPr>
            <a:spLocks noGrp="1"/>
          </p:cNvSpPr>
          <p:nvPr>
            <p:ph idx="1"/>
          </p:nvPr>
        </p:nvSpPr>
        <p:spPr/>
        <p:txBody>
          <a:bodyPr/>
          <a:lstStyle/>
          <a:p>
            <a:r>
              <a:rPr lang="zh-CN" altLang="en-US" sz="2400" dirty="0" smtClean="0"/>
              <a:t>使用简化段的程序，每个模块必须用</a:t>
            </a:r>
            <a:r>
              <a:rPr lang="en-US" altLang="zh-CN" sz="2400" dirty="0" smtClean="0"/>
              <a:t>.MODEL</a:t>
            </a:r>
            <a:r>
              <a:rPr lang="zh-CN" altLang="en-US" sz="2400" dirty="0" smtClean="0"/>
              <a:t>伪指令说明存储模型，并且该伪指令必须在所有段定义之前。</a:t>
            </a:r>
            <a:endParaRPr lang="en-US" altLang="zh-CN" sz="2400" dirty="0" smtClean="0"/>
          </a:p>
          <a:p>
            <a:endParaRPr lang="en-US" sz="2400" dirty="0"/>
          </a:p>
          <a:p>
            <a:r>
              <a:rPr lang="en-US" sz="2400" dirty="0" smtClean="0"/>
              <a:t>.MODEL</a:t>
            </a:r>
            <a:r>
              <a:rPr lang="zh-CN" altLang="en-US" sz="2400" dirty="0" smtClean="0"/>
              <a:t>伪指令格式如下：</a:t>
            </a:r>
            <a:endParaRPr lang="en-US" altLang="zh-CN" sz="2400" dirty="0" smtClean="0"/>
          </a:p>
          <a:p>
            <a:pPr lvl="1"/>
            <a:r>
              <a:rPr lang="en-US" sz="2400" dirty="0" smtClean="0">
                <a:solidFill>
                  <a:srgbClr val="C00000"/>
                </a:solidFill>
              </a:rPr>
              <a:t>.MODEL &lt;</a:t>
            </a:r>
            <a:r>
              <a:rPr lang="zh-CN" altLang="en-US" sz="2400" dirty="0" smtClean="0">
                <a:solidFill>
                  <a:srgbClr val="C00000"/>
                </a:solidFill>
              </a:rPr>
              <a:t>模式</a:t>
            </a:r>
            <a:r>
              <a:rPr lang="en-US" altLang="zh-CN" sz="2400" dirty="0" smtClean="0">
                <a:solidFill>
                  <a:srgbClr val="C00000"/>
                </a:solidFill>
              </a:rPr>
              <a:t>&gt; [</a:t>
            </a:r>
            <a:r>
              <a:rPr lang="zh-CN" altLang="en-US" sz="2400" dirty="0" smtClean="0">
                <a:solidFill>
                  <a:srgbClr val="C00000"/>
                </a:solidFill>
              </a:rPr>
              <a:t>选择项</a:t>
            </a:r>
            <a:r>
              <a:rPr lang="en-US" altLang="zh-CN" sz="2400" dirty="0" smtClean="0">
                <a:solidFill>
                  <a:srgbClr val="C00000"/>
                </a:solidFill>
              </a:rPr>
              <a:t>]</a:t>
            </a:r>
            <a:endParaRPr lang="en-US" sz="2400" dirty="0" smtClean="0">
              <a:solidFill>
                <a:srgbClr val="C00000"/>
              </a:solidFill>
            </a:endParaRPr>
          </a:p>
          <a:p>
            <a:endParaRPr lang="en-US" sz="2400" dirty="0"/>
          </a:p>
          <a:p>
            <a:r>
              <a:rPr lang="en-US" sz="2400" dirty="0" smtClean="0"/>
              <a:t>MASM</a:t>
            </a:r>
            <a:r>
              <a:rPr lang="zh-CN" altLang="en-US" sz="2400" dirty="0"/>
              <a:t>可以使用从小到大多种多种</a:t>
            </a:r>
            <a:r>
              <a:rPr lang="zh-CN" altLang="en-US" sz="2400" dirty="0" smtClean="0"/>
              <a:t>模型：</a:t>
            </a:r>
            <a:endParaRPr lang="en-US" altLang="zh-CN" sz="2400" dirty="0"/>
          </a:p>
          <a:p>
            <a:pPr lvl="1"/>
            <a:r>
              <a:rPr lang="en-US" altLang="zh-CN" sz="2400" dirty="0" smtClean="0">
                <a:solidFill>
                  <a:srgbClr val="C00000"/>
                </a:solidFill>
              </a:rPr>
              <a:t>TINY</a:t>
            </a:r>
            <a:r>
              <a:rPr lang="zh-CN" altLang="en-US" sz="2400" dirty="0">
                <a:solidFill>
                  <a:srgbClr val="C00000"/>
                </a:solidFill>
              </a:rPr>
              <a:t>、</a:t>
            </a:r>
            <a:r>
              <a:rPr lang="en-US" altLang="zh-CN" sz="2400" dirty="0" smtClean="0">
                <a:solidFill>
                  <a:srgbClr val="C00000"/>
                </a:solidFill>
              </a:rPr>
              <a:t>SMALL</a:t>
            </a:r>
            <a:r>
              <a:rPr lang="zh-CN" altLang="en-US" sz="2400" dirty="0" smtClean="0">
                <a:solidFill>
                  <a:srgbClr val="C00000"/>
                </a:solidFill>
              </a:rPr>
              <a:t>、</a:t>
            </a:r>
            <a:r>
              <a:rPr lang="en-US" altLang="zh-CN" sz="2400" dirty="0" smtClean="0">
                <a:solidFill>
                  <a:srgbClr val="C00000"/>
                </a:solidFill>
              </a:rPr>
              <a:t>MEDIUM</a:t>
            </a:r>
            <a:r>
              <a:rPr lang="zh-CN" altLang="en-US" sz="2400" dirty="0" smtClean="0">
                <a:solidFill>
                  <a:srgbClr val="C00000"/>
                </a:solidFill>
              </a:rPr>
              <a:t>、</a:t>
            </a:r>
            <a:r>
              <a:rPr lang="en-US" altLang="zh-CN" sz="2400" dirty="0" smtClean="0">
                <a:solidFill>
                  <a:srgbClr val="C00000"/>
                </a:solidFill>
              </a:rPr>
              <a:t>COMPACT</a:t>
            </a:r>
            <a:r>
              <a:rPr lang="zh-CN" altLang="en-US" sz="2400" dirty="0" smtClean="0">
                <a:solidFill>
                  <a:srgbClr val="C00000"/>
                </a:solidFill>
              </a:rPr>
              <a:t>、</a:t>
            </a:r>
            <a:r>
              <a:rPr lang="en-US" altLang="zh-CN" sz="2400" dirty="0" smtClean="0">
                <a:solidFill>
                  <a:srgbClr val="C00000"/>
                </a:solidFill>
              </a:rPr>
              <a:t>LARGE</a:t>
            </a:r>
            <a:r>
              <a:rPr lang="zh-CN" altLang="en-US" sz="2400" dirty="0" smtClean="0">
                <a:solidFill>
                  <a:srgbClr val="C00000"/>
                </a:solidFill>
              </a:rPr>
              <a:t>、</a:t>
            </a:r>
            <a:r>
              <a:rPr lang="en-US" altLang="zh-CN" sz="2400" dirty="0" smtClean="0">
                <a:solidFill>
                  <a:srgbClr val="C00000"/>
                </a:solidFill>
              </a:rPr>
              <a:t>HUGE</a:t>
            </a:r>
            <a:r>
              <a:rPr lang="zh-CN" altLang="en-US" sz="2400" dirty="0" smtClean="0">
                <a:solidFill>
                  <a:srgbClr val="C00000"/>
                </a:solidFill>
              </a:rPr>
              <a:t>、</a:t>
            </a:r>
            <a:r>
              <a:rPr lang="en-US" altLang="zh-CN" sz="2400" dirty="0" smtClean="0">
                <a:solidFill>
                  <a:srgbClr val="C00000"/>
                </a:solidFill>
              </a:rPr>
              <a:t>FLAT</a:t>
            </a:r>
            <a:endParaRPr lang="en-US" altLang="zh-CN" sz="2400" dirty="0"/>
          </a:p>
          <a:p>
            <a:endParaRPr lang="en-US" dirty="0" smtClean="0"/>
          </a:p>
          <a:p>
            <a:r>
              <a:rPr lang="zh-CN" altLang="en-US" dirty="0"/>
              <a:t>选择</a:t>
            </a:r>
            <a:r>
              <a:rPr lang="zh-CN" altLang="en-US" dirty="0" smtClean="0"/>
              <a:t>项有三种：</a:t>
            </a:r>
            <a:endParaRPr lang="en-US" altLang="zh-CN" dirty="0" smtClean="0"/>
          </a:p>
          <a:p>
            <a:pPr lvl="1"/>
            <a:r>
              <a:rPr lang="zh-CN" altLang="en-US" dirty="0">
                <a:solidFill>
                  <a:srgbClr val="C00000"/>
                </a:solidFill>
              </a:rPr>
              <a:t>语言关键字、</a:t>
            </a:r>
            <a:r>
              <a:rPr lang="zh-CN" altLang="en-US" dirty="0" smtClean="0">
                <a:solidFill>
                  <a:srgbClr val="C00000"/>
                </a:solidFill>
              </a:rPr>
              <a:t>堆栈距离</a:t>
            </a:r>
            <a:endParaRPr lang="en-US" dirty="0">
              <a:solidFill>
                <a:srgbClr val="C00000"/>
              </a:solidFill>
            </a:endParaRPr>
          </a:p>
        </p:txBody>
      </p:sp>
    </p:spTree>
    <p:extLst>
      <p:ext uri="{BB962C8B-B14F-4D97-AF65-F5344CB8AC3E}">
        <p14:creationId xmlns:p14="http://schemas.microsoft.com/office/powerpoint/2010/main" val="110682445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9355513"/>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65630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911899179"/>
              </p:ext>
            </p:extLst>
          </p:nvPr>
        </p:nvGraphicFramePr>
        <p:xfrm>
          <a:off x="179512" y="1628800"/>
          <a:ext cx="8785226" cy="1188720"/>
        </p:xfrm>
        <a:graphic>
          <a:graphicData uri="http://schemas.openxmlformats.org/drawingml/2006/table">
            <a:tbl>
              <a:tblPr firstRow="1" bandRow="1">
                <a:tableStyleId>{5C22544A-7EE6-4342-B048-85BDC9FD1C3A}</a:tableStyleId>
              </a:tblPr>
              <a:tblGrid>
                <a:gridCol w="165630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chemeClr val="tx1"/>
                          </a:solidFill>
                        </a:rPr>
                        <a:t>微模式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空或</a:t>
                      </a:r>
                      <a:r>
                        <a:rPr lang="en-US" altLang="zh-CN" sz="2400" dirty="0" smtClean="0">
                          <a:solidFill>
                            <a:schemeClr val="tx1"/>
                          </a:solidFill>
                        </a:rPr>
                        <a:t>TINY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全部数据和代码放在一个物理段内（</a:t>
                      </a:r>
                      <a:r>
                        <a:rPr lang="en-US" altLang="zh-CN" sz="2400" dirty="0" smtClean="0">
                          <a:solidFill>
                            <a:schemeClr val="tx1"/>
                          </a:solidFill>
                        </a:rPr>
                        <a:t>64KB</a:t>
                      </a:r>
                      <a:r>
                        <a:rPr lang="zh-CN" altLang="en-US" sz="2400" dirty="0" smtClean="0">
                          <a:solidFill>
                            <a:schemeClr val="tx1"/>
                          </a:solidFill>
                        </a:rPr>
                        <a:t>），执行程序可以转化为</a:t>
                      </a:r>
                      <a:r>
                        <a:rPr lang="en-US" altLang="zh-CN" sz="2400" dirty="0" smtClean="0">
                          <a:solidFill>
                            <a:schemeClr val="tx1"/>
                          </a:solidFill>
                        </a:rPr>
                        <a:t>.COM</a:t>
                      </a:r>
                      <a:r>
                        <a:rPr lang="zh-CN" altLang="en-US" sz="2400" dirty="0" smtClean="0">
                          <a:solidFill>
                            <a:schemeClr val="tx1"/>
                          </a:solidFill>
                        </a:rPr>
                        <a:t>程序，该模式</a:t>
                      </a:r>
                      <a:r>
                        <a:rPr lang="zh-CN" altLang="en-US" sz="2400" dirty="0" smtClean="0">
                          <a:solidFill>
                            <a:srgbClr val="0000CC"/>
                          </a:solidFill>
                        </a:rPr>
                        <a:t>不能使用简化段</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015469599"/>
              </p:ext>
            </p:extLst>
          </p:nvPr>
        </p:nvGraphicFramePr>
        <p:xfrm>
          <a:off x="179512" y="2960360"/>
          <a:ext cx="8785226" cy="1188720"/>
        </p:xfrm>
        <a:graphic>
          <a:graphicData uri="http://schemas.openxmlformats.org/drawingml/2006/table">
            <a:tbl>
              <a:tblPr firstRow="1" bandRow="1">
                <a:tableStyleId>{5C22544A-7EE6-4342-B048-85BDC9FD1C3A}</a:tableStyleId>
              </a:tblPr>
              <a:tblGrid>
                <a:gridCol w="165630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rgbClr val="C00000"/>
                          </a:solidFill>
                        </a:rPr>
                        <a:t>小模式</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SMALL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数据和代码各放在一个物理段内（</a:t>
                      </a:r>
                      <a:r>
                        <a:rPr lang="en-US" altLang="zh-CN" sz="2400" dirty="0" smtClean="0">
                          <a:solidFill>
                            <a:schemeClr val="tx1"/>
                          </a:solidFill>
                        </a:rPr>
                        <a:t>64KB</a:t>
                      </a:r>
                      <a:r>
                        <a:rPr lang="zh-CN" altLang="en-US" sz="2400" dirty="0" smtClean="0">
                          <a:solidFill>
                            <a:schemeClr val="tx1"/>
                          </a:solidFill>
                        </a:rPr>
                        <a:t>），所有代码和数据都用</a:t>
                      </a:r>
                      <a:r>
                        <a:rPr lang="en-US" altLang="zh-CN" sz="2400" dirty="0" smtClean="0">
                          <a:solidFill>
                            <a:schemeClr val="tx1"/>
                          </a:solidFill>
                        </a:rPr>
                        <a:t>NEAR</a:t>
                      </a:r>
                      <a:r>
                        <a:rPr lang="zh-CN" altLang="en-US" sz="2400" dirty="0" smtClean="0">
                          <a:solidFill>
                            <a:schemeClr val="tx1"/>
                          </a:solidFill>
                        </a:rPr>
                        <a:t>方式访问。这是最方便常用的方式。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578599018"/>
              </p:ext>
            </p:extLst>
          </p:nvPr>
        </p:nvGraphicFramePr>
        <p:xfrm>
          <a:off x="179512" y="4256504"/>
          <a:ext cx="8785226" cy="1554480"/>
        </p:xfrm>
        <a:graphic>
          <a:graphicData uri="http://schemas.openxmlformats.org/drawingml/2006/table">
            <a:tbl>
              <a:tblPr firstRow="1" bandRow="1">
                <a:tableStyleId>{5C22544A-7EE6-4342-B048-85BDC9FD1C3A}</a:tableStyleId>
              </a:tblPr>
              <a:tblGrid>
                <a:gridCol w="165630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chemeClr val="tx1"/>
                          </a:solidFill>
                        </a:rPr>
                        <a:t>中模式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MEDIUM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数据放在一个物理段内（</a:t>
                      </a:r>
                      <a:r>
                        <a:rPr lang="en-US" altLang="zh-CN" sz="2400" dirty="0" smtClean="0">
                          <a:solidFill>
                            <a:schemeClr val="tx1"/>
                          </a:solidFill>
                        </a:rPr>
                        <a:t>64KB</a:t>
                      </a:r>
                      <a:r>
                        <a:rPr lang="zh-CN" altLang="en-US" sz="2400" dirty="0" smtClean="0">
                          <a:solidFill>
                            <a:schemeClr val="tx1"/>
                          </a:solidFill>
                        </a:rPr>
                        <a:t>），但是代码可以大于</a:t>
                      </a:r>
                      <a:r>
                        <a:rPr lang="en-US" altLang="zh-CN" sz="2400" dirty="0" smtClean="0">
                          <a:solidFill>
                            <a:schemeClr val="tx1"/>
                          </a:solidFill>
                        </a:rPr>
                        <a:t>64KB</a:t>
                      </a:r>
                      <a:r>
                        <a:rPr lang="zh-CN" altLang="en-US" sz="2400" dirty="0" smtClean="0">
                          <a:solidFill>
                            <a:schemeClr val="tx1"/>
                          </a:solidFill>
                        </a:rPr>
                        <a:t>而放在不同的物理段内。所有数据都用</a:t>
                      </a:r>
                      <a:r>
                        <a:rPr lang="en-US" altLang="zh-CN" sz="2400" dirty="0" smtClean="0">
                          <a:solidFill>
                            <a:schemeClr val="tx1"/>
                          </a:solidFill>
                        </a:rPr>
                        <a:t>NEAR</a:t>
                      </a:r>
                      <a:r>
                        <a:rPr lang="zh-CN" altLang="en-US" sz="2400" dirty="0" smtClean="0">
                          <a:solidFill>
                            <a:schemeClr val="tx1"/>
                          </a:solidFill>
                        </a:rPr>
                        <a:t>方式访问，所有代码都用</a:t>
                      </a:r>
                      <a:r>
                        <a:rPr lang="en-US" altLang="zh-CN" sz="2400" dirty="0" smtClean="0">
                          <a:solidFill>
                            <a:schemeClr val="tx1"/>
                          </a:solidFill>
                        </a:rPr>
                        <a:t>FAR</a:t>
                      </a:r>
                      <a:r>
                        <a:rPr lang="zh-CN" altLang="en-US" sz="2400" dirty="0" smtClean="0">
                          <a:solidFill>
                            <a:schemeClr val="tx1"/>
                          </a:solidFill>
                        </a:rPr>
                        <a:t>方式访问。</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5527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0596944"/>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366659438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728316">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chemeClr val="tx1"/>
                          </a:solidFill>
                        </a:rPr>
                        <a:t>紧缩模式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COMPACT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代码段在一个物理段内（</a:t>
                      </a:r>
                      <a:r>
                        <a:rPr lang="en-US" altLang="zh-CN" sz="2400" dirty="0" smtClean="0">
                          <a:solidFill>
                            <a:schemeClr val="tx1"/>
                          </a:solidFill>
                        </a:rPr>
                        <a:t>64KB</a:t>
                      </a:r>
                      <a:r>
                        <a:rPr lang="zh-CN" altLang="en-US" sz="2400" dirty="0" smtClean="0">
                          <a:solidFill>
                            <a:schemeClr val="tx1"/>
                          </a:solidFill>
                        </a:rPr>
                        <a:t>），但是数据可以大于</a:t>
                      </a:r>
                      <a:r>
                        <a:rPr lang="en-US" altLang="zh-CN" sz="2400" dirty="0" smtClean="0">
                          <a:solidFill>
                            <a:schemeClr val="tx1"/>
                          </a:solidFill>
                        </a:rPr>
                        <a:t>64KB</a:t>
                      </a:r>
                      <a:r>
                        <a:rPr lang="zh-CN" altLang="en-US" sz="2400" dirty="0" smtClean="0">
                          <a:solidFill>
                            <a:schemeClr val="tx1"/>
                          </a:solidFill>
                        </a:rPr>
                        <a:t>而放在不同的物理段内。所有代码段都用</a:t>
                      </a:r>
                      <a:r>
                        <a:rPr lang="en-US" altLang="zh-CN" sz="2400" dirty="0" smtClean="0">
                          <a:solidFill>
                            <a:schemeClr val="tx1"/>
                          </a:solidFill>
                        </a:rPr>
                        <a:t>NEAR</a:t>
                      </a:r>
                      <a:r>
                        <a:rPr lang="zh-CN" altLang="en-US" sz="2400" dirty="0" smtClean="0">
                          <a:solidFill>
                            <a:schemeClr val="tx1"/>
                          </a:solidFill>
                        </a:rPr>
                        <a:t>方式访问，所有数据都用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2171173828"/>
              </p:ext>
            </p:extLst>
          </p:nvPr>
        </p:nvGraphicFramePr>
        <p:xfrm>
          <a:off x="179512" y="3547864"/>
          <a:ext cx="8785226" cy="19202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728316">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chemeClr val="tx1"/>
                          </a:solidFill>
                        </a:rPr>
                        <a:t>大模式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LARGE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80178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288" y="1127125"/>
            <a:ext cx="8353425" cy="5326211"/>
          </a:xfrm>
        </p:spPr>
        <p:txBody>
          <a:bodyPr/>
          <a:lstStyle/>
          <a:p>
            <a:pPr marL="609600" indent="-609600" eaLnBrk="1" hangingPunct="1">
              <a:buFont typeface="Wingdings" pitchFamily="2" charset="2"/>
              <a:buAutoNum type="arabicPeriod"/>
            </a:pPr>
            <a:r>
              <a:rPr lang="zh-CN" altLang="en-US" dirty="0" smtClean="0"/>
              <a:t>检查源程序，测出源程序中的语法错误，并给出出错信息；</a:t>
            </a:r>
          </a:p>
          <a:p>
            <a:pPr marL="609600" indent="-609600" eaLnBrk="1" hangingPunct="1">
              <a:buFont typeface="Wingdings" pitchFamily="2" charset="2"/>
              <a:buAutoNum type="arabicPeriod"/>
            </a:pPr>
            <a:r>
              <a:rPr lang="zh-CN" altLang="en-US" dirty="0" smtClean="0"/>
              <a:t>展开宏指令。</a:t>
            </a:r>
          </a:p>
          <a:p>
            <a:pPr marL="609600" indent="-609600" eaLnBrk="1" hangingPunct="1">
              <a:buFont typeface="Wingdings" pitchFamily="2" charset="2"/>
              <a:buAutoNum type="arabicPeriod"/>
            </a:pPr>
            <a:r>
              <a:rPr lang="zh-CN" altLang="en-US" dirty="0" smtClean="0"/>
              <a:t>产生</a:t>
            </a:r>
            <a:r>
              <a:rPr lang="zh-CN" altLang="en-US" dirty="0" smtClean="0">
                <a:solidFill>
                  <a:srgbClr val="FF0000"/>
                </a:solidFill>
              </a:rPr>
              <a:t>目标文件（</a:t>
            </a:r>
            <a:r>
              <a:rPr lang="en-US" altLang="zh-CN" dirty="0" smtClean="0">
                <a:solidFill>
                  <a:srgbClr val="FF0000"/>
                </a:solidFill>
              </a:rPr>
              <a:t>.OBJ</a:t>
            </a:r>
            <a:r>
              <a:rPr lang="zh-CN" altLang="en-US" dirty="0" smtClean="0">
                <a:solidFill>
                  <a:srgbClr val="FF0000"/>
                </a:solidFill>
              </a:rPr>
              <a:t>）</a:t>
            </a:r>
            <a:r>
              <a:rPr lang="zh-CN" altLang="en-US" dirty="0" smtClean="0"/>
              <a:t>。</a:t>
            </a:r>
          </a:p>
          <a:p>
            <a:pPr marL="990600" lvl="1" indent="-533400" eaLnBrk="1" hangingPunct="1">
              <a:buFontTx/>
              <a:buChar char="•"/>
            </a:pPr>
            <a:r>
              <a:rPr lang="zh-CN" altLang="en-US" dirty="0" smtClean="0"/>
              <a:t>同时，也可给出：</a:t>
            </a:r>
          </a:p>
          <a:p>
            <a:pPr marL="990600" lvl="1" indent="-533400" eaLnBrk="1" hangingPunct="1">
              <a:buFont typeface="Wingdings" pitchFamily="2" charset="2"/>
              <a:buChar char="Ø"/>
            </a:pPr>
            <a:r>
              <a:rPr lang="zh-CN" altLang="en-US" dirty="0" smtClean="0">
                <a:solidFill>
                  <a:srgbClr val="FF0000"/>
                </a:solidFill>
              </a:rPr>
              <a:t>列表文件</a:t>
            </a:r>
            <a:r>
              <a:rPr lang="zh-CN" altLang="en-US" dirty="0" smtClean="0"/>
              <a:t>（同时列出汇编语言源程序和机器语言目标程序的文件，称之为</a:t>
            </a:r>
            <a:r>
              <a:rPr lang="en-US" altLang="zh-CN" dirty="0" smtClean="0">
                <a:solidFill>
                  <a:srgbClr val="0033CC"/>
                </a:solidFill>
              </a:rPr>
              <a:t>.LST</a:t>
            </a:r>
            <a:r>
              <a:rPr lang="zh-CN" altLang="en-US" dirty="0" smtClean="0">
                <a:solidFill>
                  <a:srgbClr val="0033CC"/>
                </a:solidFill>
              </a:rPr>
              <a:t>文件</a:t>
            </a:r>
            <a:r>
              <a:rPr lang="zh-CN" altLang="en-US" dirty="0" smtClean="0"/>
              <a:t>）；</a:t>
            </a:r>
          </a:p>
          <a:p>
            <a:pPr marL="990600" lvl="1" indent="-533400" eaLnBrk="1" hangingPunct="1">
              <a:buFont typeface="Wingdings" pitchFamily="2" charset="2"/>
              <a:buChar char="Ø"/>
            </a:pPr>
            <a:r>
              <a:rPr lang="zh-CN" altLang="en-US" dirty="0" smtClean="0">
                <a:solidFill>
                  <a:srgbClr val="FF0000"/>
                </a:solidFill>
              </a:rPr>
              <a:t>交叉索引文件</a:t>
            </a:r>
            <a:r>
              <a:rPr lang="zh-CN" altLang="en-US" dirty="0" smtClean="0"/>
              <a:t>（列出程序中使用的符号、变量和标号以及引用情况，称之为</a:t>
            </a:r>
            <a:r>
              <a:rPr lang="en-US" altLang="zh-CN" dirty="0" smtClean="0">
                <a:solidFill>
                  <a:srgbClr val="0033CC"/>
                </a:solidFill>
              </a:rPr>
              <a:t>.CRF</a:t>
            </a:r>
            <a:r>
              <a:rPr lang="zh-CN" altLang="en-US" dirty="0" smtClean="0">
                <a:solidFill>
                  <a:srgbClr val="0033CC"/>
                </a:solidFill>
              </a:rPr>
              <a:t>文件或</a:t>
            </a:r>
            <a:r>
              <a:rPr lang="en-US" altLang="zh-CN" dirty="0" smtClean="0">
                <a:solidFill>
                  <a:srgbClr val="0033CC"/>
                </a:solidFill>
              </a:rPr>
              <a:t>.SBR</a:t>
            </a:r>
            <a:r>
              <a:rPr lang="zh-CN" altLang="en-US" dirty="0" smtClean="0">
                <a:solidFill>
                  <a:srgbClr val="0033CC"/>
                </a:solidFill>
              </a:rPr>
              <a:t>文件</a:t>
            </a:r>
            <a:r>
              <a:rPr lang="zh-CN" altLang="en-US" dirty="0" smtClean="0"/>
              <a:t>）。</a:t>
            </a:r>
          </a:p>
        </p:txBody>
      </p:sp>
      <p:sp>
        <p:nvSpPr>
          <p:cNvPr id="9219" name="Rectangle 4"/>
          <p:cNvSpPr>
            <a:spLocks noGrp="1" noChangeArrowheads="1"/>
          </p:cNvSpPr>
          <p:nvPr>
            <p:ph type="title"/>
          </p:nvPr>
        </p:nvSpPr>
        <p:spPr>
          <a:xfrm>
            <a:off x="250825" y="188913"/>
            <a:ext cx="8424863" cy="765175"/>
          </a:xfrm>
        </p:spPr>
        <p:txBody>
          <a:bodyPr/>
          <a:lstStyle/>
          <a:p>
            <a:pPr eaLnBrk="1" hangingPunct="1"/>
            <a:r>
              <a:rPr lang="zh-CN" altLang="en-US" smtClean="0"/>
              <a:t>编译过程的目的</a:t>
            </a:r>
          </a:p>
        </p:txBody>
      </p:sp>
    </p:spTree>
    <p:extLst>
      <p:ext uri="{BB962C8B-B14F-4D97-AF65-F5344CB8AC3E}">
        <p14:creationId xmlns:p14="http://schemas.microsoft.com/office/powerpoint/2010/main" val="15027134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960835"/>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39164839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728316">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chemeClr val="tx1"/>
                          </a:solidFill>
                        </a:rPr>
                        <a:t>巨型模式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HUGE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2</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4226663245"/>
              </p:ext>
            </p:extLst>
          </p:nvPr>
        </p:nvGraphicFramePr>
        <p:xfrm>
          <a:off x="179512" y="3789040"/>
          <a:ext cx="8785226" cy="155448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728316">
                  <a:extLst>
                    <a:ext uri="{9D8B030D-6E8A-4147-A177-3AD203B41FA5}">
                      <a16:colId xmlns:a16="http://schemas.microsoft.com/office/drawing/2014/main" val="20001"/>
                    </a:ext>
                  </a:extLst>
                </a:gridCol>
                <a:gridCol w="5616750">
                  <a:extLst>
                    <a:ext uri="{9D8B030D-6E8A-4147-A177-3AD203B41FA5}">
                      <a16:colId xmlns:a16="http://schemas.microsoft.com/office/drawing/2014/main" val="20002"/>
                    </a:ext>
                  </a:extLst>
                </a:gridCol>
              </a:tblGrid>
              <a:tr h="370840">
                <a:tc>
                  <a:txBody>
                    <a:bodyPr/>
                    <a:lstStyle/>
                    <a:p>
                      <a:r>
                        <a:rPr lang="zh-CN" altLang="en-US" sz="2400" dirty="0" smtClean="0">
                          <a:solidFill>
                            <a:srgbClr val="C00000"/>
                          </a:solidFill>
                        </a:rPr>
                        <a:t>平展模式</a:t>
                      </a:r>
                      <a:endParaRPr lang="en-US" sz="24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FLAT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允许用户使用</a:t>
                      </a:r>
                      <a:r>
                        <a:rPr lang="en-US" altLang="zh-CN" sz="2400" dirty="0" smtClean="0">
                          <a:solidFill>
                            <a:schemeClr val="tx1"/>
                          </a:solidFill>
                        </a:rPr>
                        <a:t>32</a:t>
                      </a:r>
                      <a:r>
                        <a:rPr lang="zh-CN" altLang="en-US" sz="2400" dirty="0" smtClean="0">
                          <a:solidFill>
                            <a:schemeClr val="tx1"/>
                          </a:solidFill>
                        </a:rPr>
                        <a:t>位位移量，但</a:t>
                      </a:r>
                      <a:r>
                        <a:rPr lang="en-US" altLang="zh-CN" sz="2400" dirty="0" smtClean="0">
                          <a:solidFill>
                            <a:schemeClr val="tx1"/>
                          </a:solidFill>
                        </a:rPr>
                        <a:t>DOS</a:t>
                      </a:r>
                      <a:r>
                        <a:rPr lang="zh-CN" altLang="en-US" sz="2400" dirty="0" smtClean="0">
                          <a:solidFill>
                            <a:schemeClr val="tx1"/>
                          </a:solidFill>
                        </a:rPr>
                        <a:t>下不允许使用这种模型，只能在</a:t>
                      </a:r>
                      <a:r>
                        <a:rPr lang="en-US" altLang="zh-CN" sz="2400" dirty="0" smtClean="0">
                          <a:solidFill>
                            <a:schemeClr val="tx1"/>
                          </a:solidFill>
                        </a:rPr>
                        <a:t>OS/2</a:t>
                      </a:r>
                      <a:r>
                        <a:rPr lang="zh-CN" altLang="en-US" sz="2400" dirty="0" smtClean="0">
                          <a:solidFill>
                            <a:schemeClr val="tx1"/>
                          </a:solidFill>
                        </a:rPr>
                        <a:t>下或其他保护模式的操作系统下使用。</a:t>
                      </a:r>
                      <a:r>
                        <a:rPr lang="en-US" altLang="zh-CN" sz="2400" dirty="0" smtClean="0">
                          <a:solidFill>
                            <a:schemeClr val="tx1"/>
                          </a:solidFill>
                        </a:rPr>
                        <a:t>MASM 5.0</a:t>
                      </a:r>
                      <a:r>
                        <a:rPr lang="zh-CN" altLang="en-US" sz="2400" dirty="0" smtClean="0">
                          <a:solidFill>
                            <a:schemeClr val="tx1"/>
                          </a:solidFill>
                        </a:rPr>
                        <a:t>版不支持该模型，但</a:t>
                      </a:r>
                      <a:r>
                        <a:rPr lang="en-US" altLang="zh-CN" sz="2400" dirty="0" smtClean="0">
                          <a:solidFill>
                            <a:schemeClr val="tx1"/>
                          </a:solidFill>
                        </a:rPr>
                        <a:t>MASM 6.0</a:t>
                      </a:r>
                      <a:r>
                        <a:rPr lang="zh-CN" altLang="en-US" sz="2400" dirty="0" smtClean="0">
                          <a:solidFill>
                            <a:schemeClr val="tx1"/>
                          </a:solidFill>
                        </a:rPr>
                        <a:t>支持。</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2165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伪指令的选项</a:t>
            </a:r>
            <a:endParaRPr lang="en-US" dirty="0"/>
          </a:p>
        </p:txBody>
      </p:sp>
      <p:sp>
        <p:nvSpPr>
          <p:cNvPr id="3" name="内容占位符 2"/>
          <p:cNvSpPr>
            <a:spLocks noGrp="1"/>
          </p:cNvSpPr>
          <p:nvPr>
            <p:ph idx="1"/>
          </p:nvPr>
        </p:nvSpPr>
        <p:spPr>
          <a:xfrm>
            <a:off x="179512" y="1052737"/>
            <a:ext cx="8784976" cy="5544615"/>
          </a:xfrm>
        </p:spPr>
        <p:txBody>
          <a:bodyPr/>
          <a:lstStyle/>
          <a:p>
            <a:r>
              <a:rPr lang="zh-CN" altLang="en-US" dirty="0">
                <a:solidFill>
                  <a:srgbClr val="C00000"/>
                </a:solidFill>
              </a:rPr>
              <a:t>语言关键字选项</a:t>
            </a:r>
            <a:r>
              <a:rPr lang="zh-CN" altLang="en-US" dirty="0" smtClean="0">
                <a:solidFill>
                  <a:srgbClr val="C00000"/>
                </a:solidFill>
              </a:rPr>
              <a:t>：</a:t>
            </a:r>
            <a:r>
              <a:rPr lang="zh-CN" altLang="en-US" dirty="0" smtClean="0"/>
              <a:t>决定</a:t>
            </a:r>
            <a:r>
              <a:rPr lang="zh-CN" altLang="en-US" dirty="0"/>
              <a:t>了过程和公共</a:t>
            </a:r>
            <a:r>
              <a:rPr lang="zh-CN" altLang="en-US" dirty="0" smtClean="0"/>
              <a:t>符号的</a:t>
            </a:r>
            <a:r>
              <a:rPr lang="zh-CN" altLang="en-US" dirty="0"/>
              <a:t>调用约定及命名约定</a:t>
            </a:r>
            <a:r>
              <a:rPr lang="zh-CN" altLang="en-US" dirty="0" smtClean="0"/>
              <a:t>。可以使用</a:t>
            </a:r>
            <a:r>
              <a:rPr lang="en-US" altLang="zh-CN" dirty="0" smtClean="0"/>
              <a:t>C</a:t>
            </a:r>
            <a:r>
              <a:rPr lang="zh-CN" altLang="en-US" dirty="0" smtClean="0"/>
              <a:t>、</a:t>
            </a:r>
            <a:r>
              <a:rPr lang="en-US" altLang="zh-CN" dirty="0" smtClean="0"/>
              <a:t>FORTRAN</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err="1"/>
              <a:t>stdcall</a:t>
            </a:r>
            <a:r>
              <a:rPr lang="zh-CN" altLang="en-US" dirty="0" smtClean="0"/>
              <a:t>等关键字。</a:t>
            </a:r>
            <a:endParaRPr lang="en-US" altLang="zh-CN" dirty="0" smtClean="0"/>
          </a:p>
          <a:p>
            <a:endParaRPr lang="en-US" dirty="0"/>
          </a:p>
          <a:p>
            <a:endParaRPr lang="en-US" dirty="0"/>
          </a:p>
          <a:p>
            <a:r>
              <a:rPr lang="zh-CN" altLang="en-US" dirty="0" smtClean="0">
                <a:solidFill>
                  <a:srgbClr val="C00000"/>
                </a:solidFill>
              </a:rPr>
              <a:t>堆栈距离选项：</a:t>
            </a:r>
            <a:r>
              <a:rPr lang="zh-CN" altLang="en-US" dirty="0" smtClean="0"/>
              <a:t>可以用</a:t>
            </a:r>
            <a:r>
              <a:rPr lang="en-US" altLang="zh-CN" dirty="0" smtClean="0"/>
              <a:t>NEARSTACK</a:t>
            </a:r>
            <a:r>
              <a:rPr lang="zh-CN" altLang="en-US" dirty="0" smtClean="0"/>
              <a:t>（默认）或</a:t>
            </a:r>
            <a:r>
              <a:rPr lang="en-US" altLang="zh-CN" dirty="0" smtClean="0"/>
              <a:t>FARSTACK</a:t>
            </a:r>
            <a:r>
              <a:rPr lang="zh-CN" altLang="en-US" dirty="0" smtClean="0"/>
              <a:t>来说明。</a:t>
            </a:r>
            <a:endParaRPr lang="en-US" altLang="zh-CN" dirty="0" smtClean="0"/>
          </a:p>
          <a:p>
            <a:pPr lvl="1"/>
            <a:r>
              <a:rPr lang="en-US" sz="2400" dirty="0" smtClean="0"/>
              <a:t>NEARSTACK</a:t>
            </a:r>
            <a:r>
              <a:rPr lang="zh-CN" altLang="en-US" sz="2400" dirty="0"/>
              <a:t>是</a:t>
            </a:r>
            <a:r>
              <a:rPr lang="zh-CN" altLang="en-US" sz="2400" dirty="0" smtClean="0"/>
              <a:t>指把堆栈段和数据段组合到一个</a:t>
            </a:r>
            <a:r>
              <a:rPr lang="en-US" altLang="zh-CN" sz="2400" dirty="0" smtClean="0"/>
              <a:t>DGROUP</a:t>
            </a:r>
            <a:r>
              <a:rPr lang="zh-CN" altLang="en-US" sz="2400" dirty="0" smtClean="0"/>
              <a:t>段中，</a:t>
            </a:r>
            <a:r>
              <a:rPr lang="en-US" altLang="zh-CN" sz="2400" dirty="0" smtClean="0"/>
              <a:t>DS</a:t>
            </a:r>
            <a:r>
              <a:rPr lang="zh-CN" altLang="en-US" sz="2400" dirty="0" smtClean="0"/>
              <a:t>和</a:t>
            </a:r>
            <a:r>
              <a:rPr lang="en-US" altLang="zh-CN" sz="2400" dirty="0" smtClean="0"/>
              <a:t>SS</a:t>
            </a:r>
            <a:r>
              <a:rPr lang="zh-CN" altLang="en-US" sz="2400" dirty="0" smtClean="0"/>
              <a:t>均指向</a:t>
            </a:r>
            <a:r>
              <a:rPr lang="en-US" altLang="zh-CN" sz="2400" dirty="0" smtClean="0"/>
              <a:t>DGROUP</a:t>
            </a:r>
            <a:r>
              <a:rPr lang="zh-CN" altLang="en-US" sz="2400" dirty="0" smtClean="0"/>
              <a:t>段。</a:t>
            </a:r>
            <a:endParaRPr lang="en-US" altLang="zh-CN" sz="2400" dirty="0" smtClean="0"/>
          </a:p>
          <a:p>
            <a:pPr lvl="1"/>
            <a:r>
              <a:rPr lang="en-US" sz="2400" dirty="0" smtClean="0"/>
              <a:t>FARSTACK</a:t>
            </a:r>
            <a:r>
              <a:rPr lang="zh-CN" altLang="en-US" sz="2400" dirty="0" smtClean="0"/>
              <a:t>是指堆栈段和数据段不合并。</a:t>
            </a:r>
            <a:endParaRPr lang="en-US" sz="2400" dirty="0"/>
          </a:p>
        </p:txBody>
      </p:sp>
    </p:spTree>
    <p:extLst>
      <p:ext uri="{BB962C8B-B14F-4D97-AF65-F5344CB8AC3E}">
        <p14:creationId xmlns:p14="http://schemas.microsoft.com/office/powerpoint/2010/main" val="3479115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solidFill>
                  <a:srgbClr val="FF0000"/>
                </a:solidFill>
              </a:rPr>
              <a:t>完整段定义</a:t>
            </a:r>
            <a:endParaRPr lang="en-US" altLang="zh-CN" dirty="0" smtClean="0">
              <a:solidFill>
                <a:srgbClr val="FF0000"/>
              </a:solidFill>
            </a:endParaRPr>
          </a:p>
          <a:p>
            <a:endParaRPr lang="en-US" altLang="zh-CN" dirty="0">
              <a:solidFill>
                <a:srgbClr val="FF0000"/>
              </a:solidFill>
            </a:endParaRPr>
          </a:p>
          <a:p>
            <a:r>
              <a:rPr lang="zh-CN" altLang="en-US" dirty="0"/>
              <a:t>简化段</a:t>
            </a:r>
          </a:p>
          <a:p>
            <a:endParaRPr lang="zh-CN" altLang="en-US" dirty="0">
              <a:solidFill>
                <a:srgbClr val="FF0000"/>
              </a:solidFill>
            </a:endParaRPr>
          </a:p>
        </p:txBody>
      </p:sp>
    </p:spTree>
    <p:extLst>
      <p:ext uri="{BB962C8B-B14F-4D97-AF65-F5344CB8AC3E}">
        <p14:creationId xmlns:p14="http://schemas.microsoft.com/office/powerpoint/2010/main" val="348045199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完整段定义</a:t>
            </a:r>
          </a:p>
        </p:txBody>
      </p:sp>
      <p:sp>
        <p:nvSpPr>
          <p:cNvPr id="206851" name="Rectangle 3"/>
          <p:cNvSpPr>
            <a:spLocks noGrp="1" noChangeArrowheads="1"/>
          </p:cNvSpPr>
          <p:nvPr>
            <p:ph type="body" idx="1"/>
          </p:nvPr>
        </p:nvSpPr>
        <p:spPr>
          <a:xfrm>
            <a:off x="395288" y="4941888"/>
            <a:ext cx="8497887" cy="1582737"/>
          </a:xfrm>
        </p:spPr>
        <p:txBody>
          <a:bodyPr/>
          <a:lstStyle/>
          <a:p>
            <a:pPr eaLnBrk="1" hangingPunct="1">
              <a:lnSpc>
                <a:spcPct val="95000"/>
              </a:lnSpc>
            </a:pPr>
            <a:r>
              <a:rPr lang="zh-CN" altLang="en-US" sz="2400" smtClean="0">
                <a:solidFill>
                  <a:srgbClr val="CC0000"/>
                </a:solidFill>
              </a:rPr>
              <a:t>段名：</a:t>
            </a:r>
            <a:r>
              <a:rPr lang="zh-CN" altLang="en-US" sz="2400" smtClean="0"/>
              <a:t>通常段名确定了段的首地址，整个逻辑段存放在首地址开始的一片连续存储单元中。</a:t>
            </a:r>
          </a:p>
          <a:p>
            <a:pPr eaLnBrk="1" hangingPunct="1">
              <a:lnSpc>
                <a:spcPct val="95000"/>
              </a:lnSpc>
            </a:pPr>
            <a:r>
              <a:rPr lang="zh-CN" altLang="en-US" sz="2400" smtClean="0"/>
              <a:t>源程序在进行汇编连接时，系统分配给段一个段基值，设为</a:t>
            </a:r>
            <a:r>
              <a:rPr lang="en-US" altLang="zh-CN" sz="2400" smtClean="0"/>
              <a:t>2000H</a:t>
            </a:r>
            <a:r>
              <a:rPr lang="zh-CN" altLang="en-US" sz="2400" smtClean="0"/>
              <a:t>。这时段名</a:t>
            </a:r>
            <a:r>
              <a:rPr lang="en-US" altLang="zh-CN" sz="2400" smtClean="0"/>
              <a:t>STACK</a:t>
            </a:r>
            <a:r>
              <a:rPr lang="zh-CN" altLang="en-US" sz="2400" smtClean="0"/>
              <a:t>就可以作为段基值</a:t>
            </a:r>
            <a:r>
              <a:rPr lang="en-US" altLang="zh-CN" sz="2400" smtClean="0"/>
              <a:t>2000H</a:t>
            </a:r>
            <a:r>
              <a:rPr lang="zh-CN" altLang="en-US" sz="2400" smtClean="0"/>
              <a:t>被引用。</a:t>
            </a:r>
          </a:p>
        </p:txBody>
      </p:sp>
      <p:sp>
        <p:nvSpPr>
          <p:cNvPr id="206852" name="Text Box 4"/>
          <p:cNvSpPr txBox="1">
            <a:spLocks noChangeArrowheads="1"/>
          </p:cNvSpPr>
          <p:nvPr/>
        </p:nvSpPr>
        <p:spPr bwMode="auto">
          <a:xfrm>
            <a:off x="539552" y="3213100"/>
            <a:ext cx="8208838" cy="15621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STACK  SEGMENT  PARA  </a:t>
            </a:r>
            <a:r>
              <a:rPr lang="en-US" altLang="zh-CN" sz="2400">
                <a:solidFill>
                  <a:srgbClr val="FF0000"/>
                </a:solidFill>
              </a:rPr>
              <a:t>STACK  </a:t>
            </a:r>
            <a:r>
              <a:rPr lang="en-US" altLang="zh-CN" sz="2400"/>
              <a:t>‘STACK’</a:t>
            </a:r>
          </a:p>
          <a:p>
            <a:pPr eaLnBrk="1" hangingPunct="1">
              <a:lnSpc>
                <a:spcPct val="100000"/>
              </a:lnSpc>
              <a:spcBef>
                <a:spcPct val="0"/>
              </a:spcBef>
            </a:pPr>
            <a:r>
              <a:rPr lang="en-US" altLang="zh-CN" sz="2400"/>
              <a:t>    STA   DB       50  DUP (?)</a:t>
            </a:r>
          </a:p>
          <a:p>
            <a:pPr eaLnBrk="1" hangingPunct="1">
              <a:lnSpc>
                <a:spcPct val="100000"/>
              </a:lnSpc>
              <a:spcBef>
                <a:spcPct val="0"/>
              </a:spcBef>
            </a:pPr>
            <a:r>
              <a:rPr lang="en-US" altLang="zh-CN" sz="2400"/>
              <a:t>    TOP   EQU    LENGTH  STA</a:t>
            </a:r>
          </a:p>
          <a:p>
            <a:pPr eaLnBrk="1" hangingPunct="1">
              <a:lnSpc>
                <a:spcPct val="100000"/>
              </a:lnSpc>
              <a:spcBef>
                <a:spcPct val="0"/>
              </a:spcBef>
            </a:pPr>
            <a:r>
              <a:rPr lang="en-US" altLang="zh-CN" sz="2400"/>
              <a:t>STACK  ENDS</a:t>
            </a:r>
          </a:p>
        </p:txBody>
      </p:sp>
      <p:sp>
        <p:nvSpPr>
          <p:cNvPr id="36869" name="Text Box 5"/>
          <p:cNvSpPr txBox="1">
            <a:spLocks noChangeArrowheads="1"/>
          </p:cNvSpPr>
          <p:nvPr/>
        </p:nvSpPr>
        <p:spPr bwMode="auto">
          <a:xfrm>
            <a:off x="539552" y="1125538"/>
            <a:ext cx="8208838" cy="1938992"/>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t>段名  </a:t>
            </a:r>
            <a:r>
              <a:rPr lang="en-US" altLang="zh-CN" sz="2400" dirty="0">
                <a:solidFill>
                  <a:srgbClr val="0000CC"/>
                </a:solidFill>
              </a:rPr>
              <a:t>SEGMENT</a:t>
            </a:r>
            <a:r>
              <a:rPr lang="en-US" altLang="zh-CN" sz="2400" dirty="0"/>
              <a:t> [</a:t>
            </a:r>
            <a:r>
              <a:rPr lang="zh-CN" altLang="en-US" sz="2400" dirty="0">
                <a:solidFill>
                  <a:srgbClr val="0000CC"/>
                </a:solidFill>
              </a:rPr>
              <a:t>定位类型</a:t>
            </a:r>
            <a:r>
              <a:rPr lang="en-US" altLang="zh-CN" sz="2400" dirty="0"/>
              <a:t>][</a:t>
            </a:r>
            <a:r>
              <a:rPr lang="zh-CN" altLang="en-US" sz="2400" dirty="0">
                <a:solidFill>
                  <a:srgbClr val="0000CC"/>
                </a:solidFill>
              </a:rPr>
              <a:t>组合类型</a:t>
            </a:r>
            <a:r>
              <a:rPr lang="en-US" altLang="zh-CN" sz="2400" dirty="0"/>
              <a:t>] [</a:t>
            </a:r>
            <a:r>
              <a:rPr lang="zh-CN" altLang="en-US" sz="2400" dirty="0">
                <a:solidFill>
                  <a:srgbClr val="0000CC"/>
                </a:solidFill>
              </a:rPr>
              <a:t>字长类型</a:t>
            </a:r>
            <a:r>
              <a:rPr lang="en-US" altLang="zh-CN" sz="2400" dirty="0"/>
              <a:t>][</a:t>
            </a:r>
            <a:r>
              <a:rPr lang="en-US" altLang="zh-CN" sz="2400" dirty="0" smtClean="0">
                <a:solidFill>
                  <a:srgbClr val="0000CC"/>
                </a:solidFill>
              </a:rPr>
              <a:t>‘</a:t>
            </a:r>
            <a:r>
              <a:rPr lang="zh-CN" altLang="en-US" sz="2400" dirty="0">
                <a:solidFill>
                  <a:srgbClr val="0000CC"/>
                </a:solidFill>
              </a:rPr>
              <a:t>类别’</a:t>
            </a:r>
            <a:r>
              <a:rPr lang="en-US" altLang="zh-CN" sz="2400" dirty="0"/>
              <a:t>]</a:t>
            </a:r>
          </a:p>
          <a:p>
            <a:pPr eaLnBrk="1" hangingPunct="1">
              <a:lnSpc>
                <a:spcPct val="100000"/>
              </a:lnSpc>
              <a:spcBef>
                <a:spcPct val="0"/>
              </a:spcBef>
            </a:pPr>
            <a:endParaRPr lang="en-US" altLang="zh-CN" sz="2400" dirty="0"/>
          </a:p>
          <a:p>
            <a:pPr eaLnBrk="1" hangingPunct="1">
              <a:lnSpc>
                <a:spcPct val="100000"/>
              </a:lnSpc>
              <a:spcBef>
                <a:spcPct val="0"/>
              </a:spcBef>
            </a:pPr>
            <a:r>
              <a:rPr lang="zh-CN" altLang="en-US" sz="2400" dirty="0"/>
              <a:t>－－－－－－－－－；</a:t>
            </a:r>
          </a:p>
          <a:p>
            <a:pPr eaLnBrk="1" hangingPunct="1">
              <a:lnSpc>
                <a:spcPct val="100000"/>
              </a:lnSpc>
              <a:spcBef>
                <a:spcPct val="0"/>
              </a:spcBef>
            </a:pPr>
            <a:endParaRPr lang="zh-CN" altLang="en-US" sz="2400" dirty="0"/>
          </a:p>
          <a:p>
            <a:pPr eaLnBrk="1" hangingPunct="1">
              <a:lnSpc>
                <a:spcPct val="100000"/>
              </a:lnSpc>
              <a:spcBef>
                <a:spcPct val="0"/>
              </a:spcBef>
            </a:pPr>
            <a:r>
              <a:rPr lang="zh-CN" altLang="en-US" sz="2400" dirty="0"/>
              <a:t>段名  </a:t>
            </a:r>
            <a:r>
              <a:rPr lang="en-US" altLang="zh-CN" sz="2400" dirty="0">
                <a:solidFill>
                  <a:srgbClr val="0000CC"/>
                </a:solidFill>
              </a:rPr>
              <a:t>ENDS</a:t>
            </a:r>
          </a:p>
        </p:txBody>
      </p:sp>
    </p:spTree>
    <p:extLst>
      <p:ext uri="{BB962C8B-B14F-4D97-AF65-F5344CB8AC3E}">
        <p14:creationId xmlns:p14="http://schemas.microsoft.com/office/powerpoint/2010/main" val="3826171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完整段定义</a:t>
            </a:r>
            <a:r>
              <a:rPr lang="zh-CN" altLang="en-US" dirty="0" smtClean="0"/>
              <a:t>－定位类型</a:t>
            </a:r>
          </a:p>
        </p:txBody>
      </p:sp>
      <p:sp>
        <p:nvSpPr>
          <p:cNvPr id="208899" name="Rectangle 3"/>
          <p:cNvSpPr>
            <a:spLocks noGrp="1" noChangeArrowheads="1"/>
          </p:cNvSpPr>
          <p:nvPr>
            <p:ph type="body" idx="1"/>
          </p:nvPr>
        </p:nvSpPr>
        <p:spPr>
          <a:xfrm>
            <a:off x="239713" y="1125538"/>
            <a:ext cx="8569325" cy="5400675"/>
          </a:xfrm>
        </p:spPr>
        <p:txBody>
          <a:bodyPr/>
          <a:lstStyle/>
          <a:p>
            <a:pPr marL="533400" indent="-533400" eaLnBrk="1" hangingPunct="1"/>
            <a:r>
              <a:rPr lang="zh-CN" altLang="en-US" sz="2400" smtClean="0">
                <a:solidFill>
                  <a:srgbClr val="CC0000"/>
                </a:solidFill>
              </a:rPr>
              <a:t>定位类型：</a:t>
            </a:r>
            <a:r>
              <a:rPr lang="zh-CN" altLang="en-US" sz="2400" smtClean="0"/>
              <a:t>说明段的起始地址应有怎样的边界值，取值为：</a:t>
            </a:r>
          </a:p>
          <a:p>
            <a:pPr marL="990600" lvl="1" indent="-533400" eaLnBrk="1" hangingPunct="1">
              <a:buFontTx/>
              <a:buAutoNum type="circleNumDbPlain"/>
            </a:pPr>
            <a:r>
              <a:rPr lang="en-US" altLang="zh-CN" sz="2400" smtClean="0">
                <a:solidFill>
                  <a:srgbClr val="CC0000"/>
                </a:solidFill>
              </a:rPr>
              <a:t>PARA</a:t>
            </a:r>
            <a:r>
              <a:rPr lang="zh-CN" altLang="en-US" sz="2400" smtClean="0">
                <a:solidFill>
                  <a:srgbClr val="CC0000"/>
                </a:solidFill>
              </a:rPr>
              <a:t>：</a:t>
            </a:r>
            <a:r>
              <a:rPr lang="zh-CN" altLang="en-US" sz="2400" smtClean="0"/>
              <a:t>指定段的起始地址必须从节的边界开始，即段起始地址最低</a:t>
            </a:r>
            <a:r>
              <a:rPr lang="en-US" altLang="zh-CN" sz="2400" smtClean="0"/>
              <a:t>4</a:t>
            </a:r>
            <a:r>
              <a:rPr lang="zh-CN" altLang="en-US" sz="2400" smtClean="0"/>
              <a:t>位必须为</a:t>
            </a:r>
            <a:r>
              <a:rPr lang="en-US" altLang="zh-CN" sz="2400" smtClean="0"/>
              <a:t>0</a:t>
            </a:r>
            <a:r>
              <a:rPr lang="zh-CN" altLang="en-US" sz="2400" smtClean="0"/>
              <a:t>。这样，偏移地址可从</a:t>
            </a:r>
            <a:r>
              <a:rPr lang="en-US" altLang="zh-CN" sz="2400" smtClean="0"/>
              <a:t>0</a:t>
            </a:r>
            <a:r>
              <a:rPr lang="zh-CN" altLang="en-US" sz="2400" smtClean="0"/>
              <a:t>开始。</a:t>
            </a:r>
          </a:p>
          <a:p>
            <a:pPr marL="1371600" lvl="2" indent="-457200" eaLnBrk="1" hangingPunct="1">
              <a:buFont typeface="Wingdings" pitchFamily="2" charset="2"/>
              <a:buChar char="Ø"/>
            </a:pPr>
            <a:r>
              <a:rPr lang="en-US" altLang="zh-CN" smtClean="0"/>
              <a:t>MASM</a:t>
            </a:r>
            <a:r>
              <a:rPr lang="zh-CN" altLang="en-US" smtClean="0"/>
              <a:t>把</a:t>
            </a:r>
            <a:r>
              <a:rPr lang="en-US" altLang="zh-CN" smtClean="0"/>
              <a:t>1M</a:t>
            </a:r>
            <a:r>
              <a:rPr lang="zh-CN" altLang="en-US" smtClean="0"/>
              <a:t>字节存储空间从</a:t>
            </a:r>
            <a:r>
              <a:rPr lang="en-US" altLang="zh-CN" smtClean="0"/>
              <a:t>0</a:t>
            </a:r>
            <a:r>
              <a:rPr lang="zh-CN" altLang="en-US" smtClean="0"/>
              <a:t>开始，每</a:t>
            </a:r>
            <a:r>
              <a:rPr lang="en-US" altLang="zh-CN" smtClean="0"/>
              <a:t>16</a:t>
            </a:r>
            <a:r>
              <a:rPr lang="zh-CN" altLang="en-US" smtClean="0"/>
              <a:t>个存储单元叫一节。</a:t>
            </a:r>
          </a:p>
          <a:p>
            <a:pPr marL="990600" lvl="1" indent="-533400" eaLnBrk="1" hangingPunct="1">
              <a:buFontTx/>
              <a:buAutoNum type="circleNumDbPlain" startAt="2"/>
            </a:pPr>
            <a:r>
              <a:rPr lang="en-US" altLang="zh-CN" sz="2400" smtClean="0">
                <a:solidFill>
                  <a:srgbClr val="CC0000"/>
                </a:solidFill>
              </a:rPr>
              <a:t>BYTE</a:t>
            </a:r>
            <a:r>
              <a:rPr lang="zh-CN" altLang="en-US" sz="2400" smtClean="0">
                <a:solidFill>
                  <a:srgbClr val="CC0000"/>
                </a:solidFill>
              </a:rPr>
              <a:t>：</a:t>
            </a:r>
            <a:r>
              <a:rPr lang="zh-CN" altLang="en-US" sz="2400" smtClean="0"/>
              <a:t>该段可以从任何地址开始。这样，段起始地址的偏移地址可能不是</a:t>
            </a:r>
            <a:r>
              <a:rPr lang="en-US" altLang="zh-CN" sz="2400" smtClean="0"/>
              <a:t>0</a:t>
            </a:r>
            <a:r>
              <a:rPr lang="zh-CN" altLang="en-US" sz="2400" smtClean="0"/>
              <a:t>。</a:t>
            </a:r>
          </a:p>
          <a:p>
            <a:pPr marL="990600" lvl="1" indent="-533400" eaLnBrk="1" hangingPunct="1">
              <a:buFontTx/>
              <a:buAutoNum type="circleNumDbPlain" startAt="2"/>
            </a:pPr>
            <a:r>
              <a:rPr lang="en-US" altLang="zh-CN" sz="2400" smtClean="0">
                <a:solidFill>
                  <a:srgbClr val="CC0000"/>
                </a:solidFill>
              </a:rPr>
              <a:t>WORD</a:t>
            </a:r>
            <a:r>
              <a:rPr lang="zh-CN" altLang="en-US" sz="2400" smtClean="0">
                <a:solidFill>
                  <a:srgbClr val="CC0000"/>
                </a:solidFill>
              </a:rPr>
              <a:t>：</a:t>
            </a:r>
            <a:r>
              <a:rPr lang="zh-CN" altLang="en-US" sz="2400" smtClean="0"/>
              <a:t>该段必须从字的边界开始，即段起始地址必须为偶数（形如</a:t>
            </a:r>
            <a:r>
              <a:rPr lang="en-US" altLang="zh-CN" sz="2400" smtClean="0"/>
              <a:t>xxxx xxxx xxxx xxxx xxx0B</a:t>
            </a:r>
            <a:r>
              <a:rPr lang="zh-CN" altLang="en-US" sz="2400" smtClean="0"/>
              <a:t>）。</a:t>
            </a:r>
          </a:p>
          <a:p>
            <a:pPr marL="990600" lvl="1" indent="-533400" eaLnBrk="1" hangingPunct="1">
              <a:buFontTx/>
              <a:buAutoNum type="circleNumDbPlain" startAt="2"/>
            </a:pPr>
            <a:r>
              <a:rPr lang="en-US" altLang="zh-CN" sz="2400" smtClean="0">
                <a:solidFill>
                  <a:srgbClr val="CC0000"/>
                </a:solidFill>
              </a:rPr>
              <a:t>PAGE</a:t>
            </a:r>
            <a:r>
              <a:rPr lang="zh-CN" altLang="en-US" sz="2400" smtClean="0">
                <a:solidFill>
                  <a:srgbClr val="CC0000"/>
                </a:solidFill>
              </a:rPr>
              <a:t>：</a:t>
            </a:r>
            <a:r>
              <a:rPr lang="zh-CN" altLang="en-US" sz="2400" smtClean="0"/>
              <a:t>该段必须从页的边界开始，即段起始地址的最低两个十六进制数位必须为</a:t>
            </a:r>
            <a:r>
              <a:rPr lang="en-US" altLang="zh-CN" sz="2400" smtClean="0"/>
              <a:t>0(</a:t>
            </a:r>
            <a:r>
              <a:rPr lang="zh-CN" altLang="en-US" sz="2400" smtClean="0"/>
              <a:t>该地址能被</a:t>
            </a:r>
            <a:r>
              <a:rPr lang="en-US" altLang="zh-CN" sz="2400" smtClean="0"/>
              <a:t>256</a:t>
            </a:r>
            <a:r>
              <a:rPr lang="zh-CN" altLang="en-US" sz="2400" smtClean="0"/>
              <a:t>整除</a:t>
            </a:r>
            <a:r>
              <a:rPr lang="en-US" altLang="zh-CN" sz="2400" smtClean="0"/>
              <a:t>)</a:t>
            </a:r>
            <a:r>
              <a:rPr lang="zh-CN" altLang="en-US" sz="2400" smtClean="0"/>
              <a:t>。</a:t>
            </a:r>
          </a:p>
          <a:p>
            <a:pPr marL="533400" indent="-533400" eaLnBrk="1" hangingPunct="1"/>
            <a:r>
              <a:rPr lang="zh-CN" altLang="en-US" sz="2400" smtClean="0">
                <a:solidFill>
                  <a:srgbClr val="A50021"/>
                </a:solidFill>
              </a:rPr>
              <a:t>定位类型的默认项是</a:t>
            </a:r>
            <a:r>
              <a:rPr lang="en-US" altLang="zh-CN" sz="2400" smtClean="0">
                <a:solidFill>
                  <a:srgbClr val="A50021"/>
                </a:solidFill>
              </a:rPr>
              <a:t>PARA</a:t>
            </a:r>
            <a:r>
              <a:rPr lang="zh-CN" altLang="en-US" sz="2400" smtClean="0"/>
              <a:t>。</a:t>
            </a:r>
          </a:p>
        </p:txBody>
      </p:sp>
    </p:spTree>
    <p:extLst>
      <p:ext uri="{BB962C8B-B14F-4D97-AF65-F5344CB8AC3E}">
        <p14:creationId xmlns:p14="http://schemas.microsoft.com/office/powerpoint/2010/main" val="19903805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完整段定义</a:t>
            </a:r>
            <a:r>
              <a:rPr lang="zh-CN" altLang="en-US" dirty="0" smtClean="0"/>
              <a:t>－组合类型</a:t>
            </a:r>
          </a:p>
        </p:txBody>
      </p:sp>
      <p:sp>
        <p:nvSpPr>
          <p:cNvPr id="209923" name="Rectangle 3"/>
          <p:cNvSpPr>
            <a:spLocks noGrp="1" noChangeArrowheads="1"/>
          </p:cNvSpPr>
          <p:nvPr>
            <p:ph type="body" idx="1"/>
          </p:nvPr>
        </p:nvSpPr>
        <p:spPr>
          <a:xfrm>
            <a:off x="179388" y="1054100"/>
            <a:ext cx="8785225" cy="5543550"/>
          </a:xfrm>
        </p:spPr>
        <p:txBody>
          <a:bodyPr/>
          <a:lstStyle/>
          <a:p>
            <a:pPr eaLnBrk="1" hangingPunct="1">
              <a:lnSpc>
                <a:spcPct val="90000"/>
              </a:lnSpc>
            </a:pPr>
            <a:r>
              <a:rPr lang="zh-CN" altLang="en-US" sz="2400" smtClean="0">
                <a:solidFill>
                  <a:srgbClr val="CC0000"/>
                </a:solidFill>
              </a:rPr>
              <a:t>组合类型：</a:t>
            </a:r>
            <a:r>
              <a:rPr lang="zh-CN" altLang="en-US" sz="2400" smtClean="0">
                <a:solidFill>
                  <a:srgbClr val="0000CC"/>
                </a:solidFill>
              </a:rPr>
              <a:t>多模块</a:t>
            </a:r>
            <a:r>
              <a:rPr lang="zh-CN" altLang="en-US" sz="2400" smtClean="0"/>
              <a:t>设计时如何分配各个段的空间。</a:t>
            </a:r>
          </a:p>
          <a:p>
            <a:pPr lvl="1" eaLnBrk="1" hangingPunct="1">
              <a:lnSpc>
                <a:spcPct val="90000"/>
              </a:lnSpc>
            </a:pPr>
            <a:r>
              <a:rPr lang="en-US" altLang="zh-CN" sz="2400" smtClean="0">
                <a:solidFill>
                  <a:srgbClr val="CC0000"/>
                </a:solidFill>
              </a:rPr>
              <a:t>NONE</a:t>
            </a:r>
            <a:r>
              <a:rPr lang="zh-CN" altLang="en-US" sz="2400" smtClean="0">
                <a:solidFill>
                  <a:srgbClr val="CC0000"/>
                </a:solidFill>
              </a:rPr>
              <a:t>（“不选择”）</a:t>
            </a:r>
            <a:r>
              <a:rPr lang="zh-CN" altLang="en-US" sz="2400" smtClean="0"/>
              <a:t>：该段与其它同名段不进行连接，独立分配，为缺省参数。</a:t>
            </a:r>
          </a:p>
          <a:p>
            <a:pPr lvl="1" eaLnBrk="1" hangingPunct="1">
              <a:lnSpc>
                <a:spcPct val="90000"/>
              </a:lnSpc>
            </a:pPr>
            <a:r>
              <a:rPr lang="en-US" altLang="zh-CN" sz="2400" smtClean="0">
                <a:solidFill>
                  <a:srgbClr val="CC0000"/>
                </a:solidFill>
              </a:rPr>
              <a:t>PUBLIC</a:t>
            </a:r>
            <a:r>
              <a:rPr lang="zh-CN" altLang="en-US" sz="2400" smtClean="0">
                <a:solidFill>
                  <a:srgbClr val="CC0000"/>
                </a:solidFill>
              </a:rPr>
              <a:t>：</a:t>
            </a:r>
            <a:r>
              <a:rPr lang="zh-CN" altLang="en-US" sz="2400" smtClean="0"/>
              <a:t>同名段顺序邻接，由低地址到高地址连接起来，连接成一个逻辑段。</a:t>
            </a:r>
          </a:p>
          <a:p>
            <a:pPr lvl="1" eaLnBrk="1" hangingPunct="1">
              <a:lnSpc>
                <a:spcPct val="90000"/>
              </a:lnSpc>
            </a:pPr>
            <a:r>
              <a:rPr lang="en-US" altLang="zh-CN" sz="2400" smtClean="0">
                <a:solidFill>
                  <a:srgbClr val="CC0000"/>
                </a:solidFill>
              </a:rPr>
              <a:t>COMMON</a:t>
            </a:r>
            <a:r>
              <a:rPr lang="zh-CN" altLang="en-US" sz="2400" smtClean="0">
                <a:solidFill>
                  <a:srgbClr val="CC0000"/>
                </a:solidFill>
              </a:rPr>
              <a:t>：</a:t>
            </a:r>
            <a:r>
              <a:rPr lang="zh-CN" altLang="en-US" sz="2400" smtClean="0"/>
              <a:t>同名段相互覆盖。连接时该段与其它同名段有相同的基地址，连接长度为各分段的最大长度。</a:t>
            </a:r>
          </a:p>
          <a:p>
            <a:pPr lvl="1" eaLnBrk="1" hangingPunct="1">
              <a:lnSpc>
                <a:spcPct val="90000"/>
              </a:lnSpc>
            </a:pPr>
            <a:r>
              <a:rPr lang="en-US" altLang="zh-CN" sz="2400" smtClean="0">
                <a:solidFill>
                  <a:srgbClr val="CC0000"/>
                </a:solidFill>
              </a:rPr>
              <a:t>AT  exp</a:t>
            </a:r>
            <a:r>
              <a:rPr lang="zh-CN" altLang="en-US" sz="2400" smtClean="0">
                <a:solidFill>
                  <a:srgbClr val="CC0000"/>
                </a:solidFill>
              </a:rPr>
              <a:t>：</a:t>
            </a:r>
            <a:r>
              <a:rPr lang="zh-CN" altLang="en-US" sz="2400" smtClean="0"/>
              <a:t>指定段基址位置（段基值为按表达式</a:t>
            </a:r>
            <a:r>
              <a:rPr lang="en-US" altLang="zh-CN" sz="2400" smtClean="0"/>
              <a:t>exp</a:t>
            </a:r>
            <a:r>
              <a:rPr lang="zh-CN" altLang="en-US" sz="2400" smtClean="0"/>
              <a:t>计算所得的</a:t>
            </a:r>
            <a:r>
              <a:rPr lang="en-US" altLang="zh-CN" sz="2400" smtClean="0"/>
              <a:t>16</a:t>
            </a:r>
            <a:r>
              <a:rPr lang="zh-CN" altLang="en-US" sz="2400" smtClean="0"/>
              <a:t>位数）。</a:t>
            </a:r>
            <a:r>
              <a:rPr lang="en-US" altLang="zh-CN" sz="2400" smtClean="0"/>
              <a:t>CS</a:t>
            </a:r>
            <a:r>
              <a:rPr lang="zh-CN" altLang="en-US" sz="2400" smtClean="0"/>
              <a:t>不允许。</a:t>
            </a:r>
          </a:p>
          <a:p>
            <a:pPr lvl="1" eaLnBrk="1" hangingPunct="1">
              <a:lnSpc>
                <a:spcPct val="90000"/>
              </a:lnSpc>
            </a:pPr>
            <a:r>
              <a:rPr lang="en-US" altLang="zh-CN" sz="2400" smtClean="0">
                <a:solidFill>
                  <a:srgbClr val="CC0000"/>
                </a:solidFill>
              </a:rPr>
              <a:t>STACK</a:t>
            </a:r>
            <a:r>
              <a:rPr lang="zh-CN" altLang="en-US" sz="2400" smtClean="0">
                <a:solidFill>
                  <a:srgbClr val="CC0000"/>
                </a:solidFill>
              </a:rPr>
              <a:t>：</a:t>
            </a:r>
            <a:r>
              <a:rPr lang="zh-CN" altLang="en-US" sz="2400" smtClean="0"/>
              <a:t>指示此段为堆栈，系统</a:t>
            </a:r>
            <a:r>
              <a:rPr lang="zh-CN" altLang="en-US" sz="2400" smtClean="0">
                <a:solidFill>
                  <a:srgbClr val="0000CC"/>
                </a:solidFill>
              </a:rPr>
              <a:t>自动</a:t>
            </a:r>
            <a:r>
              <a:rPr lang="zh-CN" altLang="en-US" sz="2400" smtClean="0"/>
              <a:t>对</a:t>
            </a:r>
            <a:r>
              <a:rPr lang="en-US" altLang="zh-CN" sz="2400" smtClean="0"/>
              <a:t>SS</a:t>
            </a:r>
            <a:r>
              <a:rPr lang="zh-CN" altLang="en-US" sz="2400" smtClean="0"/>
              <a:t>和</a:t>
            </a:r>
            <a:r>
              <a:rPr lang="en-US" altLang="zh-CN" sz="2400" smtClean="0"/>
              <a:t>SP</a:t>
            </a:r>
            <a:r>
              <a:rPr lang="zh-CN" altLang="en-US" sz="2400" smtClean="0"/>
              <a:t>初始化。</a:t>
            </a:r>
          </a:p>
          <a:p>
            <a:pPr lvl="2" eaLnBrk="1" hangingPunct="1">
              <a:lnSpc>
                <a:spcPct val="90000"/>
              </a:lnSpc>
            </a:pPr>
            <a:r>
              <a:rPr lang="zh-CN" altLang="en-US" smtClean="0"/>
              <a:t>多模块只需设置一个堆栈，采用“覆盖”方式，容量按最大者。</a:t>
            </a:r>
          </a:p>
          <a:p>
            <a:pPr lvl="1" eaLnBrk="1" hangingPunct="1">
              <a:lnSpc>
                <a:spcPct val="90000"/>
              </a:lnSpc>
            </a:pPr>
            <a:r>
              <a:rPr lang="en-US" altLang="zh-CN" sz="2400" smtClean="0">
                <a:solidFill>
                  <a:srgbClr val="CC0000"/>
                </a:solidFill>
              </a:rPr>
              <a:t>MEMORY</a:t>
            </a:r>
            <a:r>
              <a:rPr lang="zh-CN" altLang="en-US" sz="2400" smtClean="0">
                <a:solidFill>
                  <a:srgbClr val="CC0000"/>
                </a:solidFill>
              </a:rPr>
              <a:t>：</a:t>
            </a:r>
            <a:r>
              <a:rPr lang="zh-CN" altLang="en-US" sz="2400" smtClean="0"/>
              <a:t>指定该段在同名段的最后，其他段按</a:t>
            </a:r>
            <a:r>
              <a:rPr lang="en-US" altLang="zh-CN" sz="2400" smtClean="0"/>
              <a:t>PUBLIC</a:t>
            </a:r>
            <a:r>
              <a:rPr lang="zh-CN" altLang="en-US" sz="2400" smtClean="0"/>
              <a:t>处理。若有多个</a:t>
            </a:r>
            <a:r>
              <a:rPr lang="en-US" altLang="zh-CN" sz="2400" smtClean="0"/>
              <a:t>MEMORY</a:t>
            </a:r>
            <a:r>
              <a:rPr lang="zh-CN" altLang="en-US" sz="2400" smtClean="0"/>
              <a:t>段，则最前面（最先遇到）的段按</a:t>
            </a:r>
            <a:r>
              <a:rPr lang="en-US" altLang="zh-CN" sz="2400" smtClean="0"/>
              <a:t>MEMORY</a:t>
            </a:r>
            <a:r>
              <a:rPr lang="zh-CN" altLang="en-US" sz="2400" smtClean="0"/>
              <a:t>处理，其它按</a:t>
            </a:r>
            <a:r>
              <a:rPr lang="en-US" altLang="zh-CN" sz="2400" smtClean="0"/>
              <a:t>PUBLIC</a:t>
            </a:r>
            <a:r>
              <a:rPr lang="zh-CN" altLang="en-US" sz="2400" smtClean="0"/>
              <a:t>处理</a:t>
            </a:r>
            <a:r>
              <a:rPr lang="zh-CN" altLang="en-US" sz="2400" b="0" smtClean="0"/>
              <a:t>。</a:t>
            </a:r>
          </a:p>
        </p:txBody>
      </p:sp>
    </p:spTree>
    <p:extLst>
      <p:ext uri="{BB962C8B-B14F-4D97-AF65-F5344CB8AC3E}">
        <p14:creationId xmlns:p14="http://schemas.microsoft.com/office/powerpoint/2010/main" val="40890266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slide(fromBottom)">
                                      <p:cBhvr>
                                        <p:cTn id="7" dur="5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0992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09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p>
        </p:txBody>
      </p:sp>
      <p:sp>
        <p:nvSpPr>
          <p:cNvPr id="39939" name="Rectangle 3"/>
          <p:cNvSpPr>
            <a:spLocks noChangeArrowheads="1"/>
          </p:cNvSpPr>
          <p:nvPr/>
        </p:nvSpPr>
        <p:spPr bwMode="auto">
          <a:xfrm>
            <a:off x="250825" y="2316163"/>
            <a:ext cx="432117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AREA1	DW  3031H</a:t>
            </a:r>
          </a:p>
          <a:p>
            <a:pPr marL="342900" indent="-342900">
              <a:lnSpc>
                <a:spcPct val="100000"/>
              </a:lnSpc>
            </a:pPr>
            <a:r>
              <a:rPr lang="en-US" altLang="zh-CN" sz="2400" b="1" dirty="0"/>
              <a:t>  COM_REG=20H</a:t>
            </a:r>
          </a:p>
          <a:p>
            <a:pPr marL="342900" indent="-342900">
              <a:lnSpc>
                <a:spcPct val="100000"/>
              </a:lnSpc>
            </a:pPr>
            <a:r>
              <a:rPr lang="en-US" altLang="zh-CN" sz="2400" b="1" dirty="0"/>
              <a:t>DATA	ENDS</a:t>
            </a:r>
          </a:p>
          <a:p>
            <a:pPr marL="342900" indent="-342900">
              <a:lnSpc>
                <a:spcPct val="100000"/>
              </a:lnSpc>
            </a:pPr>
            <a:endParaRPr lang="en-US" altLang="zh-CN" sz="2400" b="1" dirty="0"/>
          </a:p>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BUF0	DW  ?</a:t>
            </a:r>
          </a:p>
          <a:p>
            <a:pPr marL="342900" indent="-342900">
              <a:lnSpc>
                <a:spcPct val="100000"/>
              </a:lnSpc>
            </a:pPr>
            <a:r>
              <a:rPr lang="en-US" altLang="zh-CN" sz="2400" b="1" dirty="0"/>
              <a:t>DATA	ENDS</a:t>
            </a:r>
          </a:p>
        </p:txBody>
      </p:sp>
      <p:sp>
        <p:nvSpPr>
          <p:cNvPr id="210948" name="Rectangle 4"/>
          <p:cNvSpPr>
            <a:spLocks noChangeArrowheads="1"/>
          </p:cNvSpPr>
          <p:nvPr/>
        </p:nvSpPr>
        <p:spPr bwMode="auto">
          <a:xfrm>
            <a:off x="4572000" y="2532063"/>
            <a:ext cx="4321175" cy="22320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00000"/>
              </a:lnSpc>
            </a:pPr>
            <a:r>
              <a:rPr lang="en-US" altLang="zh-CN" sz="2800" b="1"/>
              <a:t>DATA	SEGMENT </a:t>
            </a:r>
          </a:p>
          <a:p>
            <a:pPr marL="342900" indent="-342900">
              <a:lnSpc>
                <a:spcPct val="100000"/>
              </a:lnSpc>
            </a:pPr>
            <a:r>
              <a:rPr lang="en-US" altLang="zh-CN" sz="2800" b="1"/>
              <a:t>  AREA1	DW  3031H</a:t>
            </a:r>
          </a:p>
          <a:p>
            <a:pPr marL="342900" indent="-342900">
              <a:lnSpc>
                <a:spcPct val="100000"/>
              </a:lnSpc>
            </a:pPr>
            <a:r>
              <a:rPr lang="en-US" altLang="zh-CN" sz="2800" b="1"/>
              <a:t>  COM_REG=20H</a:t>
            </a:r>
          </a:p>
          <a:p>
            <a:pPr marL="342900" indent="-342900">
              <a:lnSpc>
                <a:spcPct val="100000"/>
              </a:lnSpc>
            </a:pPr>
            <a:r>
              <a:rPr lang="en-US" altLang="zh-CN" sz="2800" b="1"/>
              <a:t>  BUF0	DW ?</a:t>
            </a:r>
          </a:p>
          <a:p>
            <a:pPr marL="342900" indent="-342900">
              <a:lnSpc>
                <a:spcPct val="100000"/>
              </a:lnSpc>
            </a:pPr>
            <a:r>
              <a:rPr lang="en-US" altLang="zh-CN" sz="2800" b="1"/>
              <a:t>DATA	ENDS</a:t>
            </a:r>
          </a:p>
        </p:txBody>
      </p:sp>
      <p:sp>
        <p:nvSpPr>
          <p:cNvPr id="39941" name="Rectangle 5"/>
          <p:cNvSpPr>
            <a:spLocks noChangeArrowheads="1"/>
          </p:cNvSpPr>
          <p:nvPr/>
        </p:nvSpPr>
        <p:spPr bwMode="auto">
          <a:xfrm>
            <a:off x="323849" y="112553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00000"/>
              </a:lnSpc>
              <a:spcBef>
                <a:spcPct val="0"/>
              </a:spcBef>
              <a:buFontTx/>
              <a:buChar char="•"/>
            </a:pPr>
            <a:r>
              <a:rPr lang="zh-CN" altLang="en-US" sz="2400" b="1" dirty="0"/>
              <a:t>同一模块中同名段顺序</a:t>
            </a:r>
            <a:r>
              <a:rPr lang="zh-CN" altLang="en-US" sz="2400" b="1" dirty="0">
                <a:solidFill>
                  <a:srgbClr val="CC0000"/>
                </a:solidFill>
              </a:rPr>
              <a:t>合并</a:t>
            </a:r>
            <a:r>
              <a:rPr lang="zh-CN" altLang="en-US" sz="2400" b="1" dirty="0"/>
              <a:t>在一起。</a:t>
            </a:r>
          </a:p>
          <a:p>
            <a:pPr marL="342900" indent="-342900">
              <a:lnSpc>
                <a:spcPct val="100000"/>
              </a:lnSpc>
              <a:spcBef>
                <a:spcPct val="0"/>
              </a:spcBef>
              <a:buFontTx/>
              <a:buChar char="•"/>
            </a:pPr>
            <a:r>
              <a:rPr lang="zh-CN" altLang="en-US" sz="2400" b="1" dirty="0"/>
              <a:t>以下两种写法等价。</a:t>
            </a:r>
          </a:p>
        </p:txBody>
      </p:sp>
      <p:sp>
        <p:nvSpPr>
          <p:cNvPr id="39942" name="AutoShape 6"/>
          <p:cNvSpPr>
            <a:spLocks noChangeArrowheads="1"/>
          </p:cNvSpPr>
          <p:nvPr/>
        </p:nvSpPr>
        <p:spPr bwMode="auto">
          <a:xfrm>
            <a:off x="3635375" y="3213100"/>
            <a:ext cx="865188" cy="360363"/>
          </a:xfrm>
          <a:prstGeom prst="leftRightArrow">
            <a:avLst>
              <a:gd name="adj1" fmla="val 50000"/>
              <a:gd name="adj2" fmla="val 48018"/>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509741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1+#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p>
        </p:txBody>
      </p:sp>
      <p:sp>
        <p:nvSpPr>
          <p:cNvPr id="40963" name="Rectangle 3"/>
          <p:cNvSpPr>
            <a:spLocks noGrp="1" noChangeArrowheads="1"/>
          </p:cNvSpPr>
          <p:nvPr>
            <p:ph type="body" idx="1"/>
          </p:nvPr>
        </p:nvSpPr>
        <p:spPr>
          <a:xfrm>
            <a:off x="250825" y="1885950"/>
            <a:ext cx="4321175"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	AREA1	DW  3031H</a:t>
            </a:r>
          </a:p>
          <a:p>
            <a:pPr eaLnBrk="1" hangingPunct="1">
              <a:buFontTx/>
              <a:buNone/>
            </a:pPr>
            <a:r>
              <a:rPr lang="en-US" altLang="zh-CN" sz="2000" dirty="0" smtClean="0"/>
              <a:t>	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	BUF0	DW  ?</a:t>
            </a:r>
          </a:p>
          <a:p>
            <a:pPr eaLnBrk="1" hangingPunct="1">
              <a:buFontTx/>
              <a:buNone/>
            </a:pPr>
            <a:r>
              <a:rPr lang="en-US" altLang="zh-CN" sz="2000" dirty="0" smtClean="0"/>
              <a:t>	BUF1	DW  ?</a:t>
            </a:r>
          </a:p>
          <a:p>
            <a:pPr eaLnBrk="1" hangingPunct="1">
              <a:buFontTx/>
              <a:buNone/>
            </a:pPr>
            <a:r>
              <a:rPr lang="en-US" altLang="zh-CN" sz="2000" dirty="0" smtClean="0"/>
              <a:t>DATA	ENDS</a:t>
            </a:r>
          </a:p>
        </p:txBody>
      </p:sp>
      <p:sp>
        <p:nvSpPr>
          <p:cNvPr id="211972" name="Rectangle 4"/>
          <p:cNvSpPr>
            <a:spLocks noChangeArrowheads="1"/>
          </p:cNvSpPr>
          <p:nvPr/>
        </p:nvSpPr>
        <p:spPr bwMode="auto">
          <a:xfrm>
            <a:off x="4572000" y="1844675"/>
            <a:ext cx="4321175"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t>同一模块中，汇编正确：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AREA1	DW  3031H</a:t>
            </a:r>
          </a:p>
          <a:p>
            <a:pPr marL="342900" indent="-342900">
              <a:lnSpc>
                <a:spcPct val="100000"/>
              </a:lnSpc>
            </a:pPr>
            <a:r>
              <a:rPr lang="en-US" altLang="zh-CN" sz="2000" b="1" dirty="0"/>
              <a:t>	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BUF0	DW  ?</a:t>
            </a:r>
          </a:p>
          <a:p>
            <a:pPr marL="342900" indent="-342900">
              <a:lnSpc>
                <a:spcPct val="100000"/>
              </a:lnSpc>
            </a:pPr>
            <a:r>
              <a:rPr lang="en-US" altLang="zh-CN" sz="2000" b="1" dirty="0"/>
              <a:t>	BUF1	DW  ?</a:t>
            </a:r>
          </a:p>
          <a:p>
            <a:pPr marL="342900" indent="-342900">
              <a:lnSpc>
                <a:spcPct val="100000"/>
              </a:lnSpc>
            </a:pPr>
            <a:r>
              <a:rPr lang="en-US" altLang="zh-CN" sz="2000" b="1" dirty="0"/>
              <a:t>DATA	ENDS</a:t>
            </a:r>
          </a:p>
        </p:txBody>
      </p:sp>
      <p:sp>
        <p:nvSpPr>
          <p:cNvPr id="40965" name="Text Box 5"/>
          <p:cNvSpPr txBox="1">
            <a:spLocks noChangeArrowheads="1"/>
          </p:cNvSpPr>
          <p:nvPr/>
        </p:nvSpPr>
        <p:spPr bwMode="auto">
          <a:xfrm>
            <a:off x="323850" y="112553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t>同一模块中同名段应具有相同的组合类型。</a:t>
            </a:r>
          </a:p>
        </p:txBody>
      </p:sp>
      <p:sp>
        <p:nvSpPr>
          <p:cNvPr id="40966" name="Line 6"/>
          <p:cNvSpPr>
            <a:spLocks noChangeShapeType="1"/>
          </p:cNvSpPr>
          <p:nvPr/>
        </p:nvSpPr>
        <p:spPr bwMode="auto">
          <a:xfrm>
            <a:off x="4500563" y="1700213"/>
            <a:ext cx="0" cy="4392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5" name="Text Box 7"/>
          <p:cNvSpPr txBox="1">
            <a:spLocks noChangeArrowheads="1"/>
          </p:cNvSpPr>
          <p:nvPr/>
        </p:nvSpPr>
        <p:spPr bwMode="auto">
          <a:xfrm>
            <a:off x="179388" y="6021388"/>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990099"/>
                </a:solidFill>
              </a:rPr>
              <a:t>思考：</a:t>
            </a:r>
            <a:r>
              <a:rPr lang="zh-CN" altLang="en-US" sz="2400"/>
              <a:t>右边的写法中，</a:t>
            </a:r>
            <a:r>
              <a:rPr lang="en-US" altLang="zh-CN" sz="2400"/>
              <a:t>DATA</a:t>
            </a:r>
            <a:r>
              <a:rPr lang="zh-CN" altLang="en-US" sz="2400"/>
              <a:t>段的长度？</a:t>
            </a:r>
            <a:r>
              <a:rPr lang="en-US" altLang="zh-CN" sz="2400"/>
              <a:t>BUF0</a:t>
            </a:r>
            <a:r>
              <a:rPr lang="zh-CN" altLang="en-US" sz="2400"/>
              <a:t>的偏移地址？</a:t>
            </a:r>
          </a:p>
        </p:txBody>
      </p:sp>
    </p:spTree>
    <p:extLst>
      <p:ext uri="{BB962C8B-B14F-4D97-AF65-F5344CB8AC3E}">
        <p14:creationId xmlns:p14="http://schemas.microsoft.com/office/powerpoint/2010/main" val="717736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1+#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3</a:t>
            </a:r>
          </a:p>
        </p:txBody>
      </p:sp>
      <p:sp>
        <p:nvSpPr>
          <p:cNvPr id="41987" name="Rectangle 3"/>
          <p:cNvSpPr>
            <a:spLocks noGrp="1" noChangeArrowheads="1"/>
          </p:cNvSpPr>
          <p:nvPr>
            <p:ph type="body" idx="1"/>
          </p:nvPr>
        </p:nvSpPr>
        <p:spPr>
          <a:xfrm>
            <a:off x="250825" y="1203325"/>
            <a:ext cx="4249738"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AREA1	DW  3031H</a:t>
            </a:r>
          </a:p>
          <a:p>
            <a:pPr eaLnBrk="1" hangingPunct="1">
              <a:buFontTx/>
              <a:buNone/>
            </a:pPr>
            <a:r>
              <a:rPr lang="en-US" altLang="zh-CN" sz="2000" dirty="0" smtClean="0"/>
              <a:t>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BUF0	DQ  ?</a:t>
            </a:r>
          </a:p>
          <a:p>
            <a:pPr eaLnBrk="1" hangingPunct="1">
              <a:buFontTx/>
              <a:buNone/>
            </a:pPr>
            <a:r>
              <a:rPr lang="en-US" altLang="zh-CN" sz="2000" dirty="0" smtClean="0"/>
              <a:t>DATA	ENDS</a:t>
            </a:r>
          </a:p>
        </p:txBody>
      </p:sp>
      <p:sp>
        <p:nvSpPr>
          <p:cNvPr id="212996" name="Rectangle 4"/>
          <p:cNvSpPr>
            <a:spLocks noChangeArrowheads="1"/>
          </p:cNvSpPr>
          <p:nvPr/>
        </p:nvSpPr>
        <p:spPr bwMode="auto">
          <a:xfrm>
            <a:off x="4572000" y="1196975"/>
            <a:ext cx="4176713"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solidFill>
                  <a:srgbClr val="FF0000"/>
                </a:solidFill>
              </a:rPr>
              <a:t>不同</a:t>
            </a:r>
            <a:r>
              <a:rPr lang="zh-CN" altLang="en-US" sz="2000" b="1" dirty="0"/>
              <a:t>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AREA1	DW  3031H</a:t>
            </a:r>
          </a:p>
          <a:p>
            <a:pPr marL="342900" indent="-342900">
              <a:lnSpc>
                <a:spcPct val="100000"/>
              </a:lnSpc>
            </a:pPr>
            <a:r>
              <a:rPr lang="en-US" altLang="zh-CN" sz="2000" b="1" dirty="0"/>
              <a:t>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PUBLIC</a:t>
            </a:r>
            <a:endParaRPr lang="en-US" altLang="zh-CN" sz="2000" b="1" dirty="0"/>
          </a:p>
          <a:p>
            <a:pPr marL="342900" indent="-342900">
              <a:lnSpc>
                <a:spcPct val="100000"/>
              </a:lnSpc>
            </a:pPr>
            <a:r>
              <a:rPr lang="en-US" altLang="zh-CN" sz="2000" b="1" dirty="0"/>
              <a:t>BUF0	DQ  ?</a:t>
            </a:r>
          </a:p>
          <a:p>
            <a:pPr marL="342900" indent="-342900">
              <a:lnSpc>
                <a:spcPct val="100000"/>
              </a:lnSpc>
            </a:pPr>
            <a:r>
              <a:rPr lang="en-US" altLang="zh-CN" sz="2000" b="1" dirty="0"/>
              <a:t>DATA	ENDS</a:t>
            </a:r>
          </a:p>
        </p:txBody>
      </p:sp>
      <p:sp>
        <p:nvSpPr>
          <p:cNvPr id="41989" name="Line 5"/>
          <p:cNvSpPr>
            <a:spLocks noChangeShapeType="1"/>
          </p:cNvSpPr>
          <p:nvPr/>
        </p:nvSpPr>
        <p:spPr bwMode="auto">
          <a:xfrm>
            <a:off x="4427538" y="1196975"/>
            <a:ext cx="0" cy="424815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98" name="Rectangle 6"/>
          <p:cNvSpPr>
            <a:spLocks noChangeArrowheads="1"/>
          </p:cNvSpPr>
          <p:nvPr/>
        </p:nvSpPr>
        <p:spPr bwMode="auto">
          <a:xfrm>
            <a:off x="323850" y="5734050"/>
            <a:ext cx="773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00000"/>
              </a:lnSpc>
              <a:spcBef>
                <a:spcPct val="0"/>
              </a:spcBef>
              <a:buFontTx/>
              <a:buChar char="•"/>
            </a:pPr>
            <a:r>
              <a:rPr lang="zh-CN" altLang="en-US" sz="2400"/>
              <a:t>可通过查看</a:t>
            </a:r>
            <a:r>
              <a:rPr lang="en-US" altLang="zh-CN" sz="2400"/>
              <a:t>.LST</a:t>
            </a:r>
            <a:r>
              <a:rPr lang="zh-CN" altLang="en-US" sz="2400"/>
              <a:t>文件和</a:t>
            </a:r>
            <a:r>
              <a:rPr lang="en-US" altLang="zh-CN" sz="2400"/>
              <a:t>.MAP</a:t>
            </a:r>
            <a:r>
              <a:rPr lang="zh-CN" altLang="en-US" sz="2400"/>
              <a:t>文件分析段的组合情况。</a:t>
            </a:r>
          </a:p>
        </p:txBody>
      </p:sp>
    </p:spTree>
    <p:extLst>
      <p:ext uri="{BB962C8B-B14F-4D97-AF65-F5344CB8AC3E}">
        <p14:creationId xmlns:p14="http://schemas.microsoft.com/office/powerpoint/2010/main" val="35615965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1+#ppt_w/2"/>
                                          </p:val>
                                        </p:tav>
                                        <p:tav tm="100000">
                                          <p:val>
                                            <p:strVal val="#ppt_x"/>
                                          </p:val>
                                        </p:tav>
                                      </p:tavLst>
                                    </p:anim>
                                    <p:anim calcmode="lin" valueType="num">
                                      <p:cBhvr additive="base">
                                        <p:cTn id="8"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Effect transition="in" filter="slide(fromBottom)">
                                      <p:cBhvr>
                                        <p:cTn id="13"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7950" y="908050"/>
            <a:ext cx="5059363"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b="1" dirty="0">
                <a:solidFill>
                  <a:srgbClr val="00CC00"/>
                </a:solidFill>
              </a:rPr>
              <a:t>; test0.asm</a:t>
            </a:r>
          </a:p>
          <a:p>
            <a:pPr>
              <a:lnSpc>
                <a:spcPct val="100000"/>
              </a:lnSpc>
              <a:spcBef>
                <a:spcPct val="0"/>
              </a:spcBef>
            </a:pPr>
            <a:r>
              <a:rPr lang="en-US" altLang="zh-CN" b="1" dirty="0"/>
              <a:t>DATA	SEGMENT </a:t>
            </a:r>
            <a:r>
              <a:rPr lang="en-US" altLang="zh-CN" b="1" dirty="0">
                <a:solidFill>
                  <a:srgbClr val="0000CC"/>
                </a:solidFill>
              </a:rPr>
              <a:t>COMMON</a:t>
            </a:r>
          </a:p>
          <a:p>
            <a:pPr>
              <a:lnSpc>
                <a:spcPct val="100000"/>
              </a:lnSpc>
              <a:spcBef>
                <a:spcPct val="0"/>
              </a:spcBef>
            </a:pPr>
            <a:r>
              <a:rPr lang="en-US" altLang="zh-CN" b="1" dirty="0"/>
              <a:t>	AREA1	     DW  3031H</a:t>
            </a:r>
          </a:p>
          <a:p>
            <a:pPr>
              <a:lnSpc>
                <a:spcPct val="100000"/>
              </a:lnSpc>
              <a:spcBef>
                <a:spcPct val="0"/>
              </a:spcBef>
            </a:pPr>
            <a:r>
              <a:rPr lang="en-US" altLang="zh-CN" b="1" dirty="0"/>
              <a:t>	AREA2      DW  '$'</a:t>
            </a:r>
          </a:p>
          <a:p>
            <a:pPr>
              <a:lnSpc>
                <a:spcPct val="100000"/>
              </a:lnSpc>
              <a:spcBef>
                <a:spcPct val="0"/>
              </a:spcBef>
            </a:pPr>
            <a:r>
              <a:rPr lang="en-US" altLang="zh-CN" b="1" dirty="0"/>
              <a:t>DATA	ENDS</a:t>
            </a:r>
          </a:p>
          <a:p>
            <a:pPr>
              <a:lnSpc>
                <a:spcPct val="100000"/>
              </a:lnSpc>
              <a:spcBef>
                <a:spcPct val="0"/>
              </a:spcBef>
            </a:pPr>
            <a:r>
              <a:rPr lang="en-US" altLang="zh-CN" b="1" dirty="0"/>
              <a:t>STACK	 SEGMENT STACK </a:t>
            </a:r>
          </a:p>
          <a:p>
            <a:pPr>
              <a:lnSpc>
                <a:spcPct val="100000"/>
              </a:lnSpc>
              <a:spcBef>
                <a:spcPct val="0"/>
              </a:spcBef>
            </a:pPr>
            <a:r>
              <a:rPr lang="en-US" altLang="zh-CN" b="1" dirty="0"/>
              <a:t>	</a:t>
            </a:r>
            <a:r>
              <a:rPr lang="en-US" altLang="zh-CN" b="1" dirty="0" err="1"/>
              <a:t>db</a:t>
            </a:r>
            <a:r>
              <a:rPr lang="en-US" altLang="zh-CN" b="1" dirty="0"/>
              <a:t> 50 DUP (?)</a:t>
            </a:r>
          </a:p>
          <a:p>
            <a:pPr>
              <a:lnSpc>
                <a:spcPct val="100000"/>
              </a:lnSpc>
              <a:spcBef>
                <a:spcPct val="0"/>
              </a:spcBef>
            </a:pPr>
            <a:r>
              <a:rPr lang="en-US" altLang="zh-CN" b="1" dirty="0"/>
              <a:t>STACK	ENDS</a:t>
            </a:r>
          </a:p>
          <a:p>
            <a:pPr>
              <a:lnSpc>
                <a:spcPct val="100000"/>
              </a:lnSpc>
              <a:spcBef>
                <a:spcPct val="0"/>
              </a:spcBef>
            </a:pPr>
            <a:r>
              <a:rPr lang="en-US" altLang="zh-CN" b="1" dirty="0"/>
              <a:t>CODE	SEGMENT</a:t>
            </a:r>
          </a:p>
          <a:p>
            <a:pPr>
              <a:lnSpc>
                <a:spcPct val="100000"/>
              </a:lnSpc>
              <a:spcBef>
                <a:spcPct val="0"/>
              </a:spcBef>
            </a:pPr>
            <a:r>
              <a:rPr lang="en-US" altLang="zh-CN" sz="1800" b="1" dirty="0"/>
              <a:t>    ASSUME  CS:CODE, DS:DATA, SS:STACK</a:t>
            </a:r>
          </a:p>
          <a:p>
            <a:pPr>
              <a:lnSpc>
                <a:spcPct val="100000"/>
              </a:lnSpc>
              <a:spcBef>
                <a:spcPct val="0"/>
              </a:spcBef>
            </a:pPr>
            <a:r>
              <a:rPr lang="en-US" altLang="zh-CN" b="1" dirty="0"/>
              <a:t>START:  MOV AX, DATA</a:t>
            </a:r>
          </a:p>
          <a:p>
            <a:pPr>
              <a:lnSpc>
                <a:spcPct val="100000"/>
              </a:lnSpc>
              <a:spcBef>
                <a:spcPct val="0"/>
              </a:spcBef>
            </a:pPr>
            <a:r>
              <a:rPr lang="en-US" altLang="zh-CN" b="1" dirty="0"/>
              <a:t>	  MOV DS, AX</a:t>
            </a:r>
          </a:p>
          <a:p>
            <a:pPr>
              <a:lnSpc>
                <a:spcPct val="100000"/>
              </a:lnSpc>
              <a:spcBef>
                <a:spcPct val="0"/>
              </a:spcBef>
            </a:pPr>
            <a:r>
              <a:rPr lang="en-US" altLang="zh-CN" b="1" dirty="0"/>
              <a:t>	  MOV DX, offset AREA1</a:t>
            </a:r>
          </a:p>
          <a:p>
            <a:pPr>
              <a:lnSpc>
                <a:spcPct val="100000"/>
              </a:lnSpc>
              <a:spcBef>
                <a:spcPct val="0"/>
              </a:spcBef>
            </a:pPr>
            <a:r>
              <a:rPr lang="en-US" altLang="zh-CN" b="1" dirty="0"/>
              <a:t>	  MOV AH, 9</a:t>
            </a:r>
          </a:p>
          <a:p>
            <a:pPr>
              <a:lnSpc>
                <a:spcPct val="100000"/>
              </a:lnSpc>
              <a:spcBef>
                <a:spcPct val="0"/>
              </a:spcBef>
            </a:pPr>
            <a:r>
              <a:rPr lang="en-US" altLang="zh-CN" b="1" dirty="0"/>
              <a:t>	  INT 21H</a:t>
            </a:r>
          </a:p>
          <a:p>
            <a:pPr>
              <a:lnSpc>
                <a:spcPct val="100000"/>
              </a:lnSpc>
              <a:spcBef>
                <a:spcPct val="0"/>
              </a:spcBef>
            </a:pPr>
            <a:r>
              <a:rPr lang="en-US" altLang="zh-CN" b="1" dirty="0"/>
              <a:t>	  MOV AH, 4CH</a:t>
            </a:r>
          </a:p>
          <a:p>
            <a:pPr>
              <a:lnSpc>
                <a:spcPct val="100000"/>
              </a:lnSpc>
              <a:spcBef>
                <a:spcPct val="0"/>
              </a:spcBef>
            </a:pPr>
            <a:r>
              <a:rPr lang="en-US" altLang="zh-CN" b="1" dirty="0"/>
              <a:t>	  INT 21H</a:t>
            </a:r>
          </a:p>
          <a:p>
            <a:pPr>
              <a:lnSpc>
                <a:spcPct val="100000"/>
              </a:lnSpc>
              <a:spcBef>
                <a:spcPct val="0"/>
              </a:spcBef>
            </a:pPr>
            <a:r>
              <a:rPr lang="en-US" altLang="zh-CN" b="1" dirty="0"/>
              <a:t>CODE	ENDS</a:t>
            </a:r>
          </a:p>
          <a:p>
            <a:pPr>
              <a:lnSpc>
                <a:spcPct val="100000"/>
              </a:lnSpc>
              <a:spcBef>
                <a:spcPct val="0"/>
              </a:spcBef>
            </a:pPr>
            <a:r>
              <a:rPr lang="en-US" altLang="zh-CN" b="1" dirty="0"/>
              <a:t>	END START</a:t>
            </a:r>
          </a:p>
        </p:txBody>
      </p:sp>
      <p:sp>
        <p:nvSpPr>
          <p:cNvPr id="214020" name="Rectangle 4"/>
          <p:cNvSpPr>
            <a:spLocks noGrp="1" noChangeArrowheads="1"/>
          </p:cNvSpPr>
          <p:nvPr>
            <p:ph type="body" idx="1"/>
          </p:nvPr>
        </p:nvSpPr>
        <p:spPr>
          <a:xfrm>
            <a:off x="5435600" y="981075"/>
            <a:ext cx="3527425" cy="3455988"/>
          </a:xfrm>
          <a:noFill/>
        </p:spPr>
        <p:txBody>
          <a:bodyPr/>
          <a:lstStyle/>
          <a:p>
            <a:pPr eaLnBrk="1" hangingPunct="1">
              <a:lnSpc>
                <a:spcPct val="90000"/>
              </a:lnSpc>
              <a:buFontTx/>
              <a:buNone/>
            </a:pPr>
            <a:r>
              <a:rPr lang="en-US" altLang="zh-CN" sz="2000" smtClean="0">
                <a:solidFill>
                  <a:srgbClr val="00CC00"/>
                </a:solidFill>
              </a:rPr>
              <a:t>; test1.asm</a:t>
            </a:r>
          </a:p>
          <a:p>
            <a:pPr eaLnBrk="1" hangingPunct="1">
              <a:lnSpc>
                <a:spcPct val="90000"/>
              </a:lnSpc>
              <a:buFontTx/>
              <a:buNone/>
            </a:pPr>
            <a:r>
              <a:rPr lang="en-US" altLang="zh-CN" sz="2000" smtClean="0"/>
              <a:t>DATA	SEGMENT </a:t>
            </a:r>
            <a:r>
              <a:rPr lang="en-US" altLang="zh-CN" sz="2000" smtClean="0">
                <a:solidFill>
                  <a:srgbClr val="0000CC"/>
                </a:solidFill>
              </a:rPr>
              <a:t>PUBLIC</a:t>
            </a:r>
          </a:p>
          <a:p>
            <a:pPr lvl="1" eaLnBrk="1" hangingPunct="1">
              <a:lnSpc>
                <a:spcPct val="90000"/>
              </a:lnSpc>
              <a:buFontTx/>
              <a:buNone/>
            </a:pPr>
            <a:r>
              <a:rPr lang="en-US" altLang="zh-CN" sz="2000" smtClean="0"/>
              <a:t>BUF0	DW  ?</a:t>
            </a:r>
          </a:p>
          <a:p>
            <a:pPr lvl="1" eaLnBrk="1" hangingPunct="1">
              <a:lnSpc>
                <a:spcPct val="90000"/>
              </a:lnSpc>
              <a:buFontTx/>
              <a:buNone/>
            </a:pPr>
            <a:r>
              <a:rPr lang="en-US" altLang="zh-CN" sz="2000" smtClean="0"/>
              <a:t>BUF1	DW  ?</a:t>
            </a:r>
          </a:p>
          <a:p>
            <a:pPr lvl="1" eaLnBrk="1" hangingPunct="1">
              <a:lnSpc>
                <a:spcPct val="90000"/>
              </a:lnSpc>
              <a:buFontTx/>
              <a:buNone/>
            </a:pPr>
            <a:r>
              <a:rPr lang="en-US" altLang="zh-CN" sz="2000" smtClean="0"/>
              <a:t>BUF2	DW  ?</a:t>
            </a:r>
          </a:p>
          <a:p>
            <a:pPr lvl="1" eaLnBrk="1" hangingPunct="1">
              <a:lnSpc>
                <a:spcPct val="90000"/>
              </a:lnSpc>
              <a:buFontTx/>
              <a:buNone/>
            </a:pPr>
            <a:r>
              <a:rPr lang="en-US" altLang="zh-CN" sz="2000" smtClean="0"/>
              <a:t>BUF3	DW  ?</a:t>
            </a:r>
          </a:p>
          <a:p>
            <a:pPr lvl="1" eaLnBrk="1" hangingPunct="1">
              <a:lnSpc>
                <a:spcPct val="90000"/>
              </a:lnSpc>
              <a:buFontTx/>
              <a:buNone/>
            </a:pPr>
            <a:r>
              <a:rPr lang="en-US" altLang="zh-CN" sz="2000" smtClean="0"/>
              <a:t>BUF4	DW  ?</a:t>
            </a:r>
          </a:p>
          <a:p>
            <a:pPr eaLnBrk="1" hangingPunct="1">
              <a:lnSpc>
                <a:spcPct val="90000"/>
              </a:lnSpc>
              <a:buFontTx/>
              <a:buNone/>
            </a:pPr>
            <a:r>
              <a:rPr lang="en-US" altLang="zh-CN" sz="2000" smtClean="0"/>
              <a:t>DATA	ENDS</a:t>
            </a:r>
          </a:p>
          <a:p>
            <a:pPr eaLnBrk="1" hangingPunct="1">
              <a:lnSpc>
                <a:spcPct val="90000"/>
              </a:lnSpc>
              <a:buFontTx/>
              <a:buNone/>
            </a:pPr>
            <a:r>
              <a:rPr lang="en-US" altLang="zh-CN" sz="2000" smtClean="0"/>
              <a:t>	  … … </a:t>
            </a:r>
          </a:p>
          <a:p>
            <a:pPr eaLnBrk="1" hangingPunct="1">
              <a:lnSpc>
                <a:spcPct val="90000"/>
              </a:lnSpc>
              <a:buFontTx/>
              <a:buNone/>
            </a:pPr>
            <a:r>
              <a:rPr lang="en-US" altLang="zh-CN" sz="2000" smtClean="0"/>
              <a:t>END</a:t>
            </a:r>
          </a:p>
        </p:txBody>
      </p:sp>
      <p:sp>
        <p:nvSpPr>
          <p:cNvPr id="43012" name="Rectangle 5"/>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4</a:t>
            </a:r>
          </a:p>
        </p:txBody>
      </p:sp>
      <p:sp>
        <p:nvSpPr>
          <p:cNvPr id="214022" name="Rectangle 6"/>
          <p:cNvSpPr>
            <a:spLocks noChangeArrowheads="1"/>
          </p:cNvSpPr>
          <p:nvPr/>
        </p:nvSpPr>
        <p:spPr bwMode="auto">
          <a:xfrm>
            <a:off x="4356100" y="4652963"/>
            <a:ext cx="44275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0000"/>
              </a:lnSpc>
              <a:spcBef>
                <a:spcPct val="0"/>
              </a:spcBef>
            </a:pPr>
            <a:endParaRPr lang="zh-CN" altLang="zh-CN" sz="2400">
              <a:solidFill>
                <a:schemeClr val="tx2"/>
              </a:solidFill>
            </a:endParaRPr>
          </a:p>
        </p:txBody>
      </p:sp>
      <p:sp>
        <p:nvSpPr>
          <p:cNvPr id="214029" name="Rectangle 13"/>
          <p:cNvSpPr>
            <a:spLocks noChangeArrowheads="1"/>
          </p:cNvSpPr>
          <p:nvPr/>
        </p:nvSpPr>
        <p:spPr bwMode="auto">
          <a:xfrm>
            <a:off x="3924300" y="4941168"/>
            <a:ext cx="4968875" cy="1583457"/>
          </a:xfrm>
          <a:prstGeom prst="rect">
            <a:avLst/>
          </a:prstGeom>
          <a:noFill/>
          <a:ln w="9525">
            <a:solidFill>
              <a:srgbClr val="008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FontTx/>
              <a:buChar char="•"/>
            </a:pPr>
            <a:r>
              <a:rPr lang="zh-CN" altLang="en-US" sz="2400" b="1" dirty="0"/>
              <a:t>思考：</a:t>
            </a:r>
            <a:r>
              <a:rPr lang="en-US" altLang="zh-CN" sz="2400" b="1" dirty="0"/>
              <a:t>link test0.obj+test1.obj</a:t>
            </a:r>
            <a:br>
              <a:rPr lang="en-US" altLang="zh-CN" sz="2400" b="1" dirty="0"/>
            </a:br>
            <a:r>
              <a:rPr lang="zh-CN" altLang="en-US" sz="2400" b="1" dirty="0"/>
              <a:t>和</a:t>
            </a:r>
            <a:r>
              <a:rPr lang="en-US" altLang="zh-CN" sz="2400" b="1" dirty="0"/>
              <a:t>link test1.obj+test0.obj</a:t>
            </a:r>
            <a:r>
              <a:rPr lang="zh-CN" altLang="en-US" sz="2400" b="1" dirty="0"/>
              <a:t>后，</a:t>
            </a:r>
            <a:br>
              <a:rPr lang="zh-CN" altLang="en-US" sz="2400" b="1" dirty="0"/>
            </a:br>
            <a:r>
              <a:rPr lang="en-US" altLang="zh-CN" sz="2400" b="1" dirty="0"/>
              <a:t>DATA</a:t>
            </a:r>
            <a:r>
              <a:rPr lang="zh-CN" altLang="en-US" sz="2400" b="1" dirty="0"/>
              <a:t>段的长度分别为：</a:t>
            </a:r>
            <a:r>
              <a:rPr lang="en-US" altLang="zh-CN" sz="2400" b="1" dirty="0"/>
              <a:t>26</a:t>
            </a:r>
            <a:r>
              <a:rPr lang="zh-CN" altLang="en-US" sz="2400" b="1" dirty="0"/>
              <a:t>，</a:t>
            </a:r>
            <a:r>
              <a:rPr lang="en-US" altLang="zh-CN" sz="2400" b="1" dirty="0"/>
              <a:t>10</a:t>
            </a:r>
            <a:r>
              <a:rPr lang="zh-CN" altLang="en-US" sz="2400" b="1" dirty="0"/>
              <a:t>。为什么？</a:t>
            </a:r>
            <a:r>
              <a:rPr lang="en-US" altLang="zh-CN" sz="2400" b="1" dirty="0"/>
              <a:t>(MASM5.0)</a:t>
            </a:r>
          </a:p>
        </p:txBody>
      </p:sp>
      <p:sp>
        <p:nvSpPr>
          <p:cNvPr id="43015" name="Line 15"/>
          <p:cNvSpPr>
            <a:spLocks noChangeShapeType="1"/>
          </p:cNvSpPr>
          <p:nvPr/>
        </p:nvSpPr>
        <p:spPr bwMode="auto">
          <a:xfrm>
            <a:off x="5219700" y="981075"/>
            <a:ext cx="0" cy="33115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095837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slide(fromRight)">
                                      <p:cBhvr>
                                        <p:cTn id="7" dur="500"/>
                                        <p:tgtEl>
                                          <p:spTgt spid="214020">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animEffect transition="in" filter="slide(fromRight)">
                                      <p:cBhvr>
                                        <p:cTn id="11" dur="500"/>
                                        <p:tgtEl>
                                          <p:spTgt spid="214020">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animEffect transition="in" filter="slide(fromRight)">
                                      <p:cBhvr>
                                        <p:cTn id="15" dur="500"/>
                                        <p:tgtEl>
                                          <p:spTgt spid="214020">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animEffect transition="in" filter="slide(fromRight)">
                                      <p:cBhvr>
                                        <p:cTn id="19" dur="500"/>
                                        <p:tgtEl>
                                          <p:spTgt spid="214020">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214020">
                                            <p:txEl>
                                              <p:pRg st="4" end="4"/>
                                            </p:txEl>
                                          </p:spTgt>
                                        </p:tgtEl>
                                        <p:attrNameLst>
                                          <p:attrName>style.visibility</p:attrName>
                                        </p:attrNameLst>
                                      </p:cBhvr>
                                      <p:to>
                                        <p:strVal val="visible"/>
                                      </p:to>
                                    </p:set>
                                    <p:animEffect transition="in" filter="slide(fromRight)">
                                      <p:cBhvr>
                                        <p:cTn id="23" dur="500"/>
                                        <p:tgtEl>
                                          <p:spTgt spid="214020">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214020">
                                            <p:txEl>
                                              <p:pRg st="5" end="5"/>
                                            </p:txEl>
                                          </p:spTgt>
                                        </p:tgtEl>
                                        <p:attrNameLst>
                                          <p:attrName>style.visibility</p:attrName>
                                        </p:attrNameLst>
                                      </p:cBhvr>
                                      <p:to>
                                        <p:strVal val="visible"/>
                                      </p:to>
                                    </p:set>
                                    <p:animEffect transition="in" filter="slide(fromRight)">
                                      <p:cBhvr>
                                        <p:cTn id="27" dur="500"/>
                                        <p:tgtEl>
                                          <p:spTgt spid="214020">
                                            <p:txEl>
                                              <p:pRg st="5" end="5"/>
                                            </p:txEl>
                                          </p:spTgt>
                                        </p:tgtEl>
                                      </p:cBhvr>
                                    </p:animEffect>
                                  </p:childTnLst>
                                </p:cTn>
                              </p:par>
                            </p:childTnLst>
                          </p:cTn>
                        </p:par>
                        <p:par>
                          <p:cTn id="28" fill="hold" nodeType="afterGroup">
                            <p:stCondLst>
                              <p:cond delay="3000"/>
                            </p:stCondLst>
                            <p:childTnLst>
                              <p:par>
                                <p:cTn id="29" presetID="12" presetClass="entr" presetSubtype="2" fill="hold" grpId="0" nodeType="afterEffect">
                                  <p:stCondLst>
                                    <p:cond delay="0"/>
                                  </p:stCondLst>
                                  <p:childTnLst>
                                    <p:set>
                                      <p:cBhvr>
                                        <p:cTn id="30" dur="1" fill="hold">
                                          <p:stCondLst>
                                            <p:cond delay="0"/>
                                          </p:stCondLst>
                                        </p:cTn>
                                        <p:tgtEl>
                                          <p:spTgt spid="214020">
                                            <p:txEl>
                                              <p:pRg st="6" end="6"/>
                                            </p:txEl>
                                          </p:spTgt>
                                        </p:tgtEl>
                                        <p:attrNameLst>
                                          <p:attrName>style.visibility</p:attrName>
                                        </p:attrNameLst>
                                      </p:cBhvr>
                                      <p:to>
                                        <p:strVal val="visible"/>
                                      </p:to>
                                    </p:set>
                                    <p:animEffect transition="in" filter="slide(fromRight)">
                                      <p:cBhvr>
                                        <p:cTn id="31" dur="500"/>
                                        <p:tgtEl>
                                          <p:spTgt spid="214020">
                                            <p:txEl>
                                              <p:pRg st="6" end="6"/>
                                            </p:txEl>
                                          </p:spTgt>
                                        </p:tgtEl>
                                      </p:cBhvr>
                                    </p:animEffect>
                                  </p:childTnLst>
                                </p:cTn>
                              </p:par>
                            </p:childTnLst>
                          </p:cTn>
                        </p:par>
                        <p:par>
                          <p:cTn id="32" fill="hold" nodeType="afterGroup">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214020">
                                            <p:txEl>
                                              <p:pRg st="7" end="7"/>
                                            </p:txEl>
                                          </p:spTgt>
                                        </p:tgtEl>
                                        <p:attrNameLst>
                                          <p:attrName>style.visibility</p:attrName>
                                        </p:attrNameLst>
                                      </p:cBhvr>
                                      <p:to>
                                        <p:strVal val="visible"/>
                                      </p:to>
                                    </p:set>
                                    <p:animEffect transition="in" filter="slide(fromRight)">
                                      <p:cBhvr>
                                        <p:cTn id="35" dur="500"/>
                                        <p:tgtEl>
                                          <p:spTgt spid="214020">
                                            <p:txEl>
                                              <p:pRg st="7" end="7"/>
                                            </p:txEl>
                                          </p:spTgt>
                                        </p:tgtEl>
                                      </p:cBhvr>
                                    </p:animEffect>
                                  </p:childTnLst>
                                </p:cTn>
                              </p:par>
                            </p:childTnLst>
                          </p:cTn>
                        </p:par>
                        <p:par>
                          <p:cTn id="36" fill="hold" nodeType="afterGroup">
                            <p:stCondLst>
                              <p:cond delay="4000"/>
                            </p:stCondLst>
                            <p:childTnLst>
                              <p:par>
                                <p:cTn id="37" presetID="12" presetClass="entr" presetSubtype="2" fill="hold" grpId="0" nodeType="after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slide(fromRight)">
                                      <p:cBhvr>
                                        <p:cTn id="39" dur="500"/>
                                        <p:tgtEl>
                                          <p:spTgt spid="214020">
                                            <p:txEl>
                                              <p:pRg st="8" end="8"/>
                                            </p:txEl>
                                          </p:spTgt>
                                        </p:tgtEl>
                                      </p:cBhvr>
                                    </p:animEffect>
                                  </p:childTnLst>
                                </p:cTn>
                              </p:par>
                            </p:childTnLst>
                          </p:cTn>
                        </p:par>
                        <p:par>
                          <p:cTn id="40" fill="hold" nodeType="afterGroup">
                            <p:stCondLst>
                              <p:cond delay="4500"/>
                            </p:stCondLst>
                            <p:childTnLst>
                              <p:par>
                                <p:cTn id="41" presetID="12" presetClass="entr" presetSubtype="2" fill="hold" grpId="0" nodeType="afterEffect">
                                  <p:stCondLst>
                                    <p:cond delay="0"/>
                                  </p:stCondLst>
                                  <p:childTnLst>
                                    <p:set>
                                      <p:cBhvr>
                                        <p:cTn id="42" dur="1" fill="hold">
                                          <p:stCondLst>
                                            <p:cond delay="0"/>
                                          </p:stCondLst>
                                        </p:cTn>
                                        <p:tgtEl>
                                          <p:spTgt spid="214020">
                                            <p:txEl>
                                              <p:pRg st="9" end="9"/>
                                            </p:txEl>
                                          </p:spTgt>
                                        </p:tgtEl>
                                        <p:attrNameLst>
                                          <p:attrName>style.visibility</p:attrName>
                                        </p:attrNameLst>
                                      </p:cBhvr>
                                      <p:to>
                                        <p:strVal val="visible"/>
                                      </p:to>
                                    </p:set>
                                    <p:animEffect transition="in" filter="slide(fromRight)">
                                      <p:cBhvr>
                                        <p:cTn id="43" dur="500"/>
                                        <p:tgtEl>
                                          <p:spTgt spid="214020">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nodePh="1">
                                  <p:stCondLst>
                                    <p:cond delay="0"/>
                                  </p:stCondLst>
                                  <p:endCondLst>
                                    <p:cond evt="begin" delay="0">
                                      <p:tn val="46"/>
                                    </p:cond>
                                  </p:endCondLst>
                                  <p:childTnLst>
                                    <p:set>
                                      <p:cBhvr>
                                        <p:cTn id="47" dur="1" fill="hold">
                                          <p:stCondLst>
                                            <p:cond delay="0"/>
                                          </p:stCondLst>
                                        </p:cTn>
                                        <p:tgtEl>
                                          <p:spTgt spid="214022"/>
                                        </p:tgtEl>
                                        <p:attrNameLst>
                                          <p:attrName>style.visibility</p:attrName>
                                        </p:attrNameLst>
                                      </p:cBhvr>
                                      <p:to>
                                        <p:strVal val="visible"/>
                                      </p:to>
                                    </p:set>
                                    <p:anim calcmode="lin" valueType="num">
                                      <p:cBhvr additive="base">
                                        <p:cTn id="48" dur="500" fill="hold"/>
                                        <p:tgtEl>
                                          <p:spTgt spid="214022"/>
                                        </p:tgtEl>
                                        <p:attrNameLst>
                                          <p:attrName>ppt_x</p:attrName>
                                        </p:attrNameLst>
                                      </p:cBhvr>
                                      <p:tavLst>
                                        <p:tav tm="0">
                                          <p:val>
                                            <p:strVal val="#ppt_x"/>
                                          </p:val>
                                        </p:tav>
                                        <p:tav tm="100000">
                                          <p:val>
                                            <p:strVal val="#ppt_x"/>
                                          </p:val>
                                        </p:tav>
                                      </p:tavLst>
                                    </p:anim>
                                    <p:anim calcmode="lin" valueType="num">
                                      <p:cBhvr additive="base">
                                        <p:cTn id="49" dur="500" fill="hold"/>
                                        <p:tgtEl>
                                          <p:spTgt spid="214022"/>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12" presetClass="entr" presetSubtype="2" fill="hold" grpId="0" nodeType="afterEffect">
                                  <p:stCondLst>
                                    <p:cond delay="0"/>
                                  </p:stCondLst>
                                  <p:childTnLst>
                                    <p:set>
                                      <p:cBhvr>
                                        <p:cTn id="52" dur="1" fill="hold">
                                          <p:stCondLst>
                                            <p:cond delay="0"/>
                                          </p:stCondLst>
                                        </p:cTn>
                                        <p:tgtEl>
                                          <p:spTgt spid="214029">
                                            <p:bg/>
                                          </p:spTgt>
                                        </p:tgtEl>
                                        <p:attrNameLst>
                                          <p:attrName>style.visibility</p:attrName>
                                        </p:attrNameLst>
                                      </p:cBhvr>
                                      <p:to>
                                        <p:strVal val="visible"/>
                                      </p:to>
                                    </p:set>
                                    <p:animEffect transition="in" filter="slide(fromRight)">
                                      <p:cBhvr>
                                        <p:cTn id="53" dur="500"/>
                                        <p:tgtEl>
                                          <p:spTgt spid="214029">
                                            <p:bg/>
                                          </p:spTgt>
                                        </p:tgtEl>
                                      </p:cBhvr>
                                    </p:animEffect>
                                  </p:childTnLst>
                                </p:cTn>
                              </p:par>
                            </p:childTnLst>
                          </p:cTn>
                        </p:par>
                        <p:par>
                          <p:cTn id="54" fill="hold" nodeType="afterGroup">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214029">
                                            <p:txEl>
                                              <p:pRg st="0" end="0"/>
                                            </p:txEl>
                                          </p:spTgt>
                                        </p:tgtEl>
                                        <p:attrNameLst>
                                          <p:attrName>style.visibility</p:attrName>
                                        </p:attrNameLst>
                                      </p:cBhvr>
                                      <p:to>
                                        <p:strVal val="visible"/>
                                      </p:to>
                                    </p:set>
                                    <p:animEffect transition="in" filter="slide(fromRight)">
                                      <p:cBhvr>
                                        <p:cTn id="57" dur="500"/>
                                        <p:tgtEl>
                                          <p:spTgt spid="214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P spid="214022" grpId="0"/>
      <p:bldP spid="21402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汇编示意图</a:t>
            </a:r>
          </a:p>
        </p:txBody>
      </p:sp>
      <p:sp>
        <p:nvSpPr>
          <p:cNvPr id="18451" name="Rectangle 19"/>
          <p:cNvSpPr>
            <a:spLocks noChangeArrowheads="1"/>
          </p:cNvSpPr>
          <p:nvPr/>
        </p:nvSpPr>
        <p:spPr bwMode="auto">
          <a:xfrm>
            <a:off x="323850" y="4903420"/>
            <a:ext cx="84248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buFontTx/>
              <a:buChar char="•"/>
            </a:pPr>
            <a:r>
              <a:rPr lang="zh-CN" altLang="en-US" sz="2800" b="1" dirty="0"/>
              <a:t>汇编程序分两种：</a:t>
            </a:r>
          </a:p>
          <a:p>
            <a:pPr marL="800100" lvl="1" indent="-342900">
              <a:lnSpc>
                <a:spcPct val="100000"/>
              </a:lnSpc>
              <a:buFont typeface="Wingdings" pitchFamily="2" charset="2"/>
              <a:buChar char="Ø"/>
            </a:pPr>
            <a:r>
              <a:rPr lang="zh-CN" altLang="en-US" sz="2400" b="1" dirty="0"/>
              <a:t>一种是基本汇编（</a:t>
            </a:r>
            <a:r>
              <a:rPr lang="en-US" altLang="zh-CN" sz="2400" b="1" dirty="0">
                <a:solidFill>
                  <a:srgbClr val="FF0000"/>
                </a:solidFill>
              </a:rPr>
              <a:t>ASM.EXE</a:t>
            </a:r>
            <a:r>
              <a:rPr lang="zh-CN" altLang="en-US" sz="2400" b="1" dirty="0"/>
              <a:t>）。</a:t>
            </a:r>
          </a:p>
          <a:p>
            <a:pPr marL="800100" lvl="1" indent="-342900">
              <a:lnSpc>
                <a:spcPct val="100000"/>
              </a:lnSpc>
              <a:buFont typeface="Wingdings" pitchFamily="2" charset="2"/>
              <a:buChar char="Ø"/>
            </a:pPr>
            <a:r>
              <a:rPr lang="zh-CN" altLang="en-US" sz="2400" b="1" dirty="0"/>
              <a:t>一种是宏汇编（</a:t>
            </a:r>
            <a:r>
              <a:rPr lang="en-US" altLang="zh-CN" sz="2400" b="1" dirty="0">
                <a:solidFill>
                  <a:srgbClr val="FF0000"/>
                </a:solidFill>
              </a:rPr>
              <a:t>MASM.EXE</a:t>
            </a:r>
            <a:r>
              <a:rPr lang="zh-CN" altLang="en-US" sz="2400" b="1" dirty="0"/>
              <a:t>），宏汇编功能比较强。</a:t>
            </a:r>
          </a:p>
        </p:txBody>
      </p:sp>
      <p:grpSp>
        <p:nvGrpSpPr>
          <p:cNvPr id="10244" name="Group 22"/>
          <p:cNvGrpSpPr>
            <a:grpSpLocks/>
          </p:cNvGrpSpPr>
          <p:nvPr/>
        </p:nvGrpSpPr>
        <p:grpSpPr bwMode="auto">
          <a:xfrm>
            <a:off x="179388" y="1196975"/>
            <a:ext cx="8718550" cy="3630613"/>
            <a:chOff x="113" y="754"/>
            <a:chExt cx="5492" cy="2287"/>
          </a:xfrm>
        </p:grpSpPr>
        <p:sp>
          <p:nvSpPr>
            <p:cNvPr id="10245" name="Rectangle 5"/>
            <p:cNvSpPr>
              <a:spLocks noChangeArrowheads="1"/>
            </p:cNvSpPr>
            <p:nvPr/>
          </p:nvSpPr>
          <p:spPr bwMode="auto">
            <a:xfrm>
              <a:off x="1655" y="754"/>
              <a:ext cx="1723" cy="54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调用 </a:t>
              </a:r>
              <a:r>
                <a:rPr lang="en-US" altLang="zh-CN" sz="2400" b="1"/>
                <a:t>ASM.EXE</a:t>
              </a:r>
            </a:p>
            <a:p>
              <a:pPr algn="ctr">
                <a:lnSpc>
                  <a:spcPct val="100000"/>
                </a:lnSpc>
                <a:spcBef>
                  <a:spcPct val="0"/>
                </a:spcBef>
              </a:pPr>
              <a:r>
                <a:rPr lang="zh-CN" altLang="en-US" sz="2400" b="1"/>
                <a:t>或 </a:t>
              </a:r>
              <a:r>
                <a:rPr lang="en-US" altLang="zh-CN" sz="2400" b="1"/>
                <a:t>MASM.EXE</a:t>
              </a:r>
            </a:p>
          </p:txBody>
        </p:sp>
        <p:sp>
          <p:nvSpPr>
            <p:cNvPr id="10246" name="Rectangle 6"/>
            <p:cNvSpPr>
              <a:spLocks noChangeArrowheads="1"/>
            </p:cNvSpPr>
            <p:nvPr/>
          </p:nvSpPr>
          <p:spPr bwMode="auto">
            <a:xfrm>
              <a:off x="113"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*.ASM</a:t>
              </a:r>
            </a:p>
          </p:txBody>
        </p:sp>
        <p:sp>
          <p:nvSpPr>
            <p:cNvPr id="10247" name="Rectangle 7"/>
            <p:cNvSpPr>
              <a:spLocks noChangeArrowheads="1"/>
            </p:cNvSpPr>
            <p:nvPr/>
          </p:nvSpPr>
          <p:spPr bwMode="auto">
            <a:xfrm>
              <a:off x="1837"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汇编</a:t>
              </a:r>
            </a:p>
          </p:txBody>
        </p:sp>
        <p:sp>
          <p:nvSpPr>
            <p:cNvPr id="10248" name="Rectangle 8"/>
            <p:cNvSpPr>
              <a:spLocks noChangeArrowheads="1"/>
            </p:cNvSpPr>
            <p:nvPr/>
          </p:nvSpPr>
          <p:spPr bwMode="auto">
            <a:xfrm>
              <a:off x="3560" y="1525"/>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.OBJ</a:t>
              </a:r>
            </a:p>
          </p:txBody>
        </p:sp>
        <p:sp>
          <p:nvSpPr>
            <p:cNvPr id="10249" name="Rectangle 9"/>
            <p:cNvSpPr>
              <a:spLocks noChangeArrowheads="1"/>
            </p:cNvSpPr>
            <p:nvPr/>
          </p:nvSpPr>
          <p:spPr bwMode="auto">
            <a:xfrm>
              <a:off x="3560" y="1934"/>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.LST</a:t>
              </a:r>
            </a:p>
          </p:txBody>
        </p:sp>
        <p:sp>
          <p:nvSpPr>
            <p:cNvPr id="10250" name="Rectangle 10"/>
            <p:cNvSpPr>
              <a:spLocks noChangeArrowheads="1"/>
            </p:cNvSpPr>
            <p:nvPr/>
          </p:nvSpPr>
          <p:spPr bwMode="auto">
            <a:xfrm>
              <a:off x="3560" y="2342"/>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.CRF</a:t>
              </a:r>
              <a:r>
                <a:rPr lang="zh-CN" altLang="en-US" sz="2400" b="1"/>
                <a:t>或</a:t>
              </a:r>
              <a:r>
                <a:rPr lang="en-US" altLang="zh-CN" sz="2400" b="1"/>
                <a:t>.SBR</a:t>
              </a:r>
            </a:p>
          </p:txBody>
        </p:sp>
        <p:sp>
          <p:nvSpPr>
            <p:cNvPr id="10251" name="Line 11"/>
            <p:cNvSpPr>
              <a:spLocks noChangeShapeType="1"/>
            </p:cNvSpPr>
            <p:nvPr/>
          </p:nvSpPr>
          <p:spPr bwMode="auto">
            <a:xfrm>
              <a:off x="1474" y="1661"/>
              <a:ext cx="3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2" name="Line 12"/>
            <p:cNvSpPr>
              <a:spLocks noChangeShapeType="1"/>
            </p:cNvSpPr>
            <p:nvPr/>
          </p:nvSpPr>
          <p:spPr bwMode="auto">
            <a:xfrm>
              <a:off x="3197" y="1661"/>
              <a:ext cx="3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3" name="Line 13"/>
            <p:cNvSpPr>
              <a:spLocks noChangeShapeType="1"/>
            </p:cNvSpPr>
            <p:nvPr/>
          </p:nvSpPr>
          <p:spPr bwMode="auto">
            <a:xfrm>
              <a:off x="2517" y="1298"/>
              <a:ext cx="0" cy="18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4" name="AutoShape 14"/>
            <p:cNvSpPr>
              <a:spLocks/>
            </p:cNvSpPr>
            <p:nvPr/>
          </p:nvSpPr>
          <p:spPr bwMode="auto">
            <a:xfrm>
              <a:off x="4921" y="1934"/>
              <a:ext cx="181" cy="816"/>
            </a:xfrm>
            <a:prstGeom prst="rightBrace">
              <a:avLst>
                <a:gd name="adj1" fmla="val 375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0255" name="Text Box 15"/>
            <p:cNvSpPr txBox="1">
              <a:spLocks noChangeArrowheads="1"/>
            </p:cNvSpPr>
            <p:nvPr/>
          </p:nvSpPr>
          <p:spPr bwMode="auto">
            <a:xfrm>
              <a:off x="5103" y="216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0256" name="Rectangle 21"/>
            <p:cNvSpPr>
              <a:spLocks noChangeArrowheads="1"/>
            </p:cNvSpPr>
            <p:nvPr/>
          </p:nvSpPr>
          <p:spPr bwMode="auto">
            <a:xfrm>
              <a:off x="3470" y="2750"/>
              <a:ext cx="18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MASM /L /C  *.asm</a:t>
              </a:r>
            </a:p>
          </p:txBody>
        </p:sp>
      </p:grpSp>
    </p:spTree>
    <p:extLst>
      <p:ext uri="{BB962C8B-B14F-4D97-AF65-F5344CB8AC3E}">
        <p14:creationId xmlns:p14="http://schemas.microsoft.com/office/powerpoint/2010/main" val="1600669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slide(fromBottom)">
                                      <p:cBhvr>
                                        <p:cTn id="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完整段定义</a:t>
            </a:r>
            <a:r>
              <a:rPr lang="zh-CN" altLang="en-US" dirty="0" smtClean="0"/>
              <a:t>－字长类型</a:t>
            </a:r>
            <a:endParaRPr lang="en-US" dirty="0"/>
          </a:p>
        </p:txBody>
      </p:sp>
      <p:sp>
        <p:nvSpPr>
          <p:cNvPr id="3" name="内容占位符 2"/>
          <p:cNvSpPr>
            <a:spLocks noGrp="1"/>
          </p:cNvSpPr>
          <p:nvPr>
            <p:ph idx="1"/>
          </p:nvPr>
        </p:nvSpPr>
        <p:spPr/>
        <p:txBody>
          <a:bodyPr/>
          <a:lstStyle/>
          <a:p>
            <a:r>
              <a:rPr lang="zh-CN" altLang="en-US" dirty="0" smtClean="0"/>
              <a:t>字长类型用来说明</a:t>
            </a:r>
            <a:r>
              <a:rPr lang="en-US" altLang="zh-CN" dirty="0" smtClean="0"/>
              <a:t>16</a:t>
            </a:r>
            <a:r>
              <a:rPr lang="zh-CN" altLang="en-US" dirty="0" smtClean="0"/>
              <a:t>位寻址方式还是</a:t>
            </a:r>
            <a:r>
              <a:rPr lang="en-US" altLang="zh-CN" dirty="0" smtClean="0"/>
              <a:t>32</a:t>
            </a:r>
            <a:r>
              <a:rPr lang="zh-CN" altLang="en-US" dirty="0" smtClean="0"/>
              <a:t>位寻址方式。</a:t>
            </a:r>
            <a:endParaRPr lang="en-US" altLang="zh-CN" dirty="0" smtClean="0"/>
          </a:p>
          <a:p>
            <a:pPr lvl="1"/>
            <a:r>
              <a:rPr lang="en-US" dirty="0" smtClean="0"/>
              <a:t>USE16</a:t>
            </a:r>
            <a:r>
              <a:rPr lang="zh-CN" altLang="en-US" dirty="0" smtClean="0"/>
              <a:t>、</a:t>
            </a:r>
            <a:r>
              <a:rPr lang="en-US" altLang="zh-CN" dirty="0" smtClean="0"/>
              <a:t>USE32</a:t>
            </a:r>
            <a:endParaRPr lang="en-US" dirty="0"/>
          </a:p>
          <a:p>
            <a:endParaRPr lang="en-US" dirty="0" smtClean="0"/>
          </a:p>
          <a:p>
            <a:r>
              <a:rPr lang="en-US" dirty="0" smtClean="0">
                <a:solidFill>
                  <a:srgbClr val="C00000"/>
                </a:solidFill>
              </a:rPr>
              <a:t>USE16</a:t>
            </a:r>
            <a:r>
              <a:rPr lang="zh-CN" altLang="en-US" dirty="0" smtClean="0">
                <a:solidFill>
                  <a:srgbClr val="C00000"/>
                </a:solidFill>
              </a:rPr>
              <a:t>：</a:t>
            </a:r>
            <a:r>
              <a:rPr lang="en-US" dirty="0" smtClean="0"/>
              <a:t>16</a:t>
            </a:r>
            <a:r>
              <a:rPr lang="zh-CN" altLang="en-US" dirty="0"/>
              <a:t>位</a:t>
            </a:r>
            <a:r>
              <a:rPr lang="zh-CN" altLang="en-US" dirty="0" smtClean="0"/>
              <a:t>寻址方式，段长不超过</a:t>
            </a:r>
            <a:r>
              <a:rPr lang="en-US" altLang="zh-CN" dirty="0" smtClean="0"/>
              <a:t>64KB</a:t>
            </a:r>
            <a:r>
              <a:rPr lang="zh-CN" altLang="en-US" dirty="0" smtClean="0"/>
              <a:t>，地址的形式是</a:t>
            </a:r>
            <a:r>
              <a:rPr lang="en-US" altLang="zh-CN" dirty="0" smtClean="0"/>
              <a:t>16</a:t>
            </a:r>
            <a:r>
              <a:rPr lang="zh-CN" altLang="en-US" dirty="0" smtClean="0"/>
              <a:t>位段基址和</a:t>
            </a:r>
            <a:r>
              <a:rPr lang="en-US" altLang="zh-CN" dirty="0" smtClean="0"/>
              <a:t>16</a:t>
            </a:r>
            <a:r>
              <a:rPr lang="zh-CN" altLang="en-US" dirty="0" smtClean="0"/>
              <a:t>位偏移地址。</a:t>
            </a:r>
            <a:endParaRPr lang="en-US" altLang="zh-CN" dirty="0" smtClean="0"/>
          </a:p>
          <a:p>
            <a:endParaRPr lang="en-US" dirty="0" smtClean="0"/>
          </a:p>
          <a:p>
            <a:r>
              <a:rPr lang="en-US" dirty="0" smtClean="0">
                <a:solidFill>
                  <a:srgbClr val="C00000"/>
                </a:solidFill>
              </a:rPr>
              <a:t>USE32</a:t>
            </a:r>
            <a:r>
              <a:rPr lang="zh-CN" altLang="en-US" dirty="0" smtClean="0">
                <a:solidFill>
                  <a:srgbClr val="C00000"/>
                </a:solidFill>
              </a:rPr>
              <a:t>：</a:t>
            </a:r>
            <a:r>
              <a:rPr lang="en-US" altLang="zh-CN" dirty="0">
                <a:solidFill>
                  <a:srgbClr val="C00000"/>
                </a:solidFill>
              </a:rPr>
              <a:t> </a:t>
            </a:r>
            <a:r>
              <a:rPr lang="en-US" altLang="zh-CN" dirty="0"/>
              <a:t>32</a:t>
            </a:r>
            <a:r>
              <a:rPr lang="zh-CN" altLang="en-US" dirty="0"/>
              <a:t>位</a:t>
            </a:r>
            <a:r>
              <a:rPr lang="zh-CN" altLang="en-US" dirty="0" smtClean="0"/>
              <a:t>寻址方式</a:t>
            </a:r>
            <a:r>
              <a:rPr lang="zh-CN" altLang="en-US" dirty="0"/>
              <a:t>，段长不</a:t>
            </a:r>
            <a:r>
              <a:rPr lang="zh-CN" altLang="en-US" dirty="0" smtClean="0"/>
              <a:t>超过</a:t>
            </a:r>
            <a:r>
              <a:rPr lang="en-US" altLang="zh-CN" dirty="0" smtClean="0"/>
              <a:t>4GB</a:t>
            </a:r>
            <a:r>
              <a:rPr lang="zh-CN" altLang="en-US" dirty="0" smtClean="0"/>
              <a:t>，</a:t>
            </a:r>
            <a:r>
              <a:rPr lang="zh-CN" altLang="en-US" dirty="0"/>
              <a:t>地址的形式是</a:t>
            </a:r>
            <a:r>
              <a:rPr lang="en-US" altLang="zh-CN" dirty="0"/>
              <a:t>16</a:t>
            </a:r>
            <a:r>
              <a:rPr lang="zh-CN" altLang="en-US" dirty="0"/>
              <a:t>位段基址</a:t>
            </a:r>
            <a:r>
              <a:rPr lang="zh-CN" altLang="en-US" dirty="0" smtClean="0"/>
              <a:t>和</a:t>
            </a:r>
            <a:r>
              <a:rPr lang="en-US" altLang="zh-CN" dirty="0" smtClean="0"/>
              <a:t>32</a:t>
            </a:r>
            <a:r>
              <a:rPr lang="zh-CN" altLang="en-US" dirty="0" smtClean="0"/>
              <a:t>位</a:t>
            </a:r>
            <a:r>
              <a:rPr lang="zh-CN" altLang="en-US" dirty="0"/>
              <a:t>偏移地址</a:t>
            </a:r>
            <a:r>
              <a:rPr lang="zh-CN" altLang="en-US" dirty="0" smtClean="0"/>
              <a:t>。</a:t>
            </a:r>
            <a:endParaRPr lang="en-US" dirty="0"/>
          </a:p>
        </p:txBody>
      </p:sp>
    </p:spTree>
    <p:extLst>
      <p:ext uri="{BB962C8B-B14F-4D97-AF65-F5344CB8AC3E}">
        <p14:creationId xmlns:p14="http://schemas.microsoft.com/office/powerpoint/2010/main" val="3705333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完整段定义</a:t>
            </a:r>
            <a:r>
              <a:rPr lang="zh-CN" altLang="en-US" dirty="0" smtClean="0"/>
              <a:t>－类别</a:t>
            </a:r>
          </a:p>
        </p:txBody>
      </p:sp>
      <p:sp>
        <p:nvSpPr>
          <p:cNvPr id="215043" name="Rectangle 3"/>
          <p:cNvSpPr>
            <a:spLocks noGrp="1" noChangeArrowheads="1"/>
          </p:cNvSpPr>
          <p:nvPr>
            <p:ph type="body" idx="1"/>
          </p:nvPr>
        </p:nvSpPr>
        <p:spPr>
          <a:xfrm>
            <a:off x="250825" y="1092200"/>
            <a:ext cx="8435975" cy="4568825"/>
          </a:xfrm>
        </p:spPr>
        <p:txBody>
          <a:bodyPr/>
          <a:lstStyle/>
          <a:p>
            <a:pPr eaLnBrk="1" hangingPunct="1">
              <a:lnSpc>
                <a:spcPct val="95000"/>
              </a:lnSpc>
            </a:pPr>
            <a:r>
              <a:rPr lang="zh-CN" altLang="en-US" sz="2400" smtClean="0"/>
              <a:t>类别必须用</a:t>
            </a:r>
            <a:r>
              <a:rPr lang="zh-CN" altLang="en-US" sz="2400" smtClean="0">
                <a:solidFill>
                  <a:srgbClr val="CC0000"/>
                </a:solidFill>
              </a:rPr>
              <a:t>单引号</a:t>
            </a:r>
            <a:r>
              <a:rPr lang="zh-CN" altLang="en-US" sz="2400" smtClean="0"/>
              <a:t>括起来。</a:t>
            </a:r>
          </a:p>
          <a:p>
            <a:pPr lvl="1" eaLnBrk="1" hangingPunct="1">
              <a:lnSpc>
                <a:spcPct val="95000"/>
              </a:lnSpc>
            </a:pPr>
            <a:r>
              <a:rPr lang="zh-CN" altLang="en-US" sz="2400" smtClean="0"/>
              <a:t>主要作用是指示汇编程序</a:t>
            </a:r>
            <a:r>
              <a:rPr lang="zh-CN" altLang="en-US" sz="2400" smtClean="0">
                <a:solidFill>
                  <a:srgbClr val="CC00CC"/>
                </a:solidFill>
              </a:rPr>
              <a:t>链接</a:t>
            </a:r>
            <a:r>
              <a:rPr lang="zh-CN" altLang="en-US" sz="2400" smtClean="0"/>
              <a:t>时将所有分类名相同（它们的段名不一定相同）的逻辑段组成</a:t>
            </a:r>
            <a:r>
              <a:rPr lang="zh-CN" altLang="en-US" sz="2400" smtClean="0">
                <a:solidFill>
                  <a:srgbClr val="0000CC"/>
                </a:solidFill>
              </a:rPr>
              <a:t>一个段组</a:t>
            </a:r>
            <a:r>
              <a:rPr lang="zh-CN" altLang="en-US" sz="2400" smtClean="0"/>
              <a:t>，存放在</a:t>
            </a:r>
            <a:r>
              <a:rPr lang="zh-CN" altLang="en-US" sz="2400" smtClean="0">
                <a:solidFill>
                  <a:srgbClr val="0000CC"/>
                </a:solidFill>
              </a:rPr>
              <a:t>连续的存储区</a:t>
            </a:r>
            <a:r>
              <a:rPr lang="zh-CN" altLang="en-US" sz="2400" smtClean="0"/>
              <a:t>中。</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solidFill>
                  <a:srgbClr val="9900CC"/>
                </a:solidFill>
              </a:rPr>
              <a:t>例：</a:t>
            </a:r>
          </a:p>
          <a:p>
            <a:pPr lvl="1" eaLnBrk="1" hangingPunct="1">
              <a:lnSpc>
                <a:spcPct val="80000"/>
              </a:lnSpc>
              <a:buFontTx/>
              <a:buNone/>
            </a:pPr>
            <a:r>
              <a:rPr lang="en-US" altLang="zh-CN" sz="2400" smtClean="0"/>
              <a:t>A SEGMENT ‘DATA’</a:t>
            </a:r>
          </a:p>
          <a:p>
            <a:pPr lvl="1" eaLnBrk="1" hangingPunct="1">
              <a:lnSpc>
                <a:spcPct val="80000"/>
              </a:lnSpc>
              <a:buFontTx/>
              <a:buNone/>
            </a:pPr>
            <a:r>
              <a:rPr lang="en-US" altLang="zh-CN" sz="2400" smtClean="0"/>
              <a:t>B SEGMENT ‘CODE’</a:t>
            </a:r>
          </a:p>
          <a:p>
            <a:pPr lvl="1" eaLnBrk="1" hangingPunct="1">
              <a:lnSpc>
                <a:spcPct val="80000"/>
              </a:lnSpc>
              <a:buFontTx/>
              <a:buNone/>
            </a:pPr>
            <a:r>
              <a:rPr lang="en-US" altLang="zh-CN" sz="2400" smtClean="0"/>
              <a:t>C SEGMENT ‘TO’</a:t>
            </a:r>
          </a:p>
          <a:p>
            <a:pPr lvl="1" eaLnBrk="1" hangingPunct="1">
              <a:lnSpc>
                <a:spcPct val="80000"/>
              </a:lnSpc>
              <a:buFontTx/>
              <a:buNone/>
            </a:pPr>
            <a:r>
              <a:rPr lang="en-US" altLang="zh-CN" sz="2400" smtClean="0"/>
              <a:t>D SEGMENT ‘DATA’</a:t>
            </a:r>
          </a:p>
          <a:p>
            <a:pPr lvl="1" eaLnBrk="1" hangingPunct="1">
              <a:lnSpc>
                <a:spcPct val="80000"/>
              </a:lnSpc>
              <a:buFontTx/>
              <a:buNone/>
            </a:pPr>
            <a:r>
              <a:rPr lang="en-US" altLang="zh-CN" sz="2400" smtClean="0"/>
              <a:t>E SEGMENT ‘TO’</a:t>
            </a:r>
          </a:p>
        </p:txBody>
      </p:sp>
      <p:sp>
        <p:nvSpPr>
          <p:cNvPr id="215044" name="Rectangle 4"/>
          <p:cNvSpPr>
            <a:spLocks noChangeArrowheads="1"/>
          </p:cNvSpPr>
          <p:nvPr/>
        </p:nvSpPr>
        <p:spPr bwMode="auto">
          <a:xfrm>
            <a:off x="4284663" y="2852738"/>
            <a:ext cx="4516437" cy="254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95000"/>
              </a:lnSpc>
              <a:buFontTx/>
              <a:buChar char="•"/>
            </a:pPr>
            <a:r>
              <a:rPr lang="zh-CN" altLang="en-US" sz="2400" b="1" dirty="0">
                <a:solidFill>
                  <a:srgbClr val="9900CC"/>
                </a:solidFill>
              </a:rPr>
              <a:t>链接后，在生成的</a:t>
            </a:r>
            <a:r>
              <a:rPr lang="en-US" altLang="zh-CN" sz="2400" b="1" dirty="0">
                <a:solidFill>
                  <a:srgbClr val="9900CC"/>
                </a:solidFill>
              </a:rPr>
              <a:t>EXE</a:t>
            </a:r>
            <a:r>
              <a:rPr lang="zh-CN" altLang="en-US" sz="2400" b="1" dirty="0">
                <a:solidFill>
                  <a:srgbClr val="9900CC"/>
                </a:solidFill>
              </a:rPr>
              <a:t>文件中，各段的相对位置为：</a:t>
            </a:r>
          </a:p>
          <a:p>
            <a:pPr marL="342900" indent="-342900">
              <a:lnSpc>
                <a:spcPct val="95000"/>
              </a:lnSpc>
            </a:pPr>
            <a:r>
              <a:rPr lang="en-US" altLang="zh-CN" sz="2400" b="1" dirty="0"/>
              <a:t>A SEGMENT ‘DATA’</a:t>
            </a:r>
          </a:p>
          <a:p>
            <a:pPr marL="342900" indent="-342900">
              <a:lnSpc>
                <a:spcPct val="95000"/>
              </a:lnSpc>
            </a:pPr>
            <a:r>
              <a:rPr lang="en-US" altLang="zh-CN" sz="2400" b="1" dirty="0"/>
              <a:t>D SEGMENT ‘DATA’</a:t>
            </a:r>
          </a:p>
          <a:p>
            <a:pPr marL="342900" indent="-342900">
              <a:lnSpc>
                <a:spcPct val="95000"/>
              </a:lnSpc>
            </a:pPr>
            <a:r>
              <a:rPr lang="en-US" altLang="zh-CN" sz="2400" b="1" dirty="0"/>
              <a:t>B SEGMENT ‘CODE’</a:t>
            </a:r>
          </a:p>
          <a:p>
            <a:pPr marL="342900" indent="-342900">
              <a:lnSpc>
                <a:spcPct val="95000"/>
              </a:lnSpc>
            </a:pPr>
            <a:r>
              <a:rPr lang="en-US" altLang="zh-CN" sz="2400" b="1" dirty="0"/>
              <a:t>C SEGMENT ‘TO’</a:t>
            </a:r>
          </a:p>
          <a:p>
            <a:pPr marL="342900" indent="-342900">
              <a:lnSpc>
                <a:spcPct val="95000"/>
              </a:lnSpc>
            </a:pPr>
            <a:r>
              <a:rPr lang="en-US" altLang="zh-CN" sz="2400" b="1" dirty="0"/>
              <a:t>E SEGMENT ‘TO’</a:t>
            </a:r>
          </a:p>
        </p:txBody>
      </p:sp>
    </p:spTree>
    <p:extLst>
      <p:ext uri="{BB962C8B-B14F-4D97-AF65-F5344CB8AC3E}">
        <p14:creationId xmlns:p14="http://schemas.microsoft.com/office/powerpoint/2010/main" val="94775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完整</a:t>
            </a:r>
            <a:r>
              <a:rPr lang="zh-CN" altLang="en-US" dirty="0" smtClean="0"/>
              <a:t>段：</a:t>
            </a:r>
            <a:r>
              <a:rPr kumimoji="1" lang="zh-CN" altLang="en-US" dirty="0" smtClean="0">
                <a:solidFill>
                  <a:schemeClr val="tx1"/>
                </a:solidFill>
              </a:rPr>
              <a:t>指定段寄存器伪指令</a:t>
            </a:r>
          </a:p>
        </p:txBody>
      </p:sp>
      <p:sp>
        <p:nvSpPr>
          <p:cNvPr id="216067" name="Rectangle 3"/>
          <p:cNvSpPr>
            <a:spLocks noGrp="1" noChangeArrowheads="1"/>
          </p:cNvSpPr>
          <p:nvPr>
            <p:ph type="body" idx="1"/>
          </p:nvPr>
        </p:nvSpPr>
        <p:spPr>
          <a:xfrm>
            <a:off x="250825" y="1092200"/>
            <a:ext cx="8435975" cy="2624138"/>
          </a:xfrm>
          <a:ln>
            <a:solidFill>
              <a:srgbClr val="009900"/>
            </a:solidFill>
          </a:ln>
        </p:spPr>
        <p:txBody>
          <a:bodyPr/>
          <a:lstStyle/>
          <a:p>
            <a:pPr eaLnBrk="1" hangingPunct="1">
              <a:lnSpc>
                <a:spcPct val="125000"/>
              </a:lnSpc>
              <a:spcBef>
                <a:spcPct val="0"/>
              </a:spcBef>
              <a:buFontTx/>
              <a:buNone/>
              <a:defRPr/>
            </a:pPr>
            <a:r>
              <a:rPr kumimoji="1" lang="zh-CN" altLang="en-US" sz="2400" smtClean="0">
                <a:solidFill>
                  <a:srgbClr val="990099"/>
                </a:solidFill>
                <a:latin typeface="宋体" pitchFamily="2" charset="-122"/>
              </a:rPr>
              <a:t>格式：</a:t>
            </a:r>
            <a:r>
              <a:rPr kumimoji="1" lang="en-US" altLang="zh-CN" sz="2400" smtClean="0">
                <a:solidFill>
                  <a:srgbClr val="000000"/>
                </a:solidFill>
                <a:latin typeface="宋体" pitchFamily="2" charset="-122"/>
              </a:rPr>
              <a:t>ASSUME </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 </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a:t>
            </a:r>
            <a:r>
              <a:rPr kumimoji="1" lang="en-US" altLang="zh-CN" sz="2400" smtClean="0">
                <a:solidFill>
                  <a:srgbClr val="000000"/>
                </a:solidFill>
                <a:latin typeface="宋体" pitchFamily="2" charset="-122"/>
              </a:rPr>
              <a:t>]}</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操作：</a:t>
            </a:r>
            <a:r>
              <a:rPr kumimoji="1" lang="zh-CN" altLang="en-US" sz="2400" smtClean="0">
                <a:solidFill>
                  <a:srgbClr val="000000"/>
                </a:solidFill>
                <a:latin typeface="宋体" pitchFamily="2" charset="-122"/>
              </a:rPr>
              <a:t>明确段和段寄存器的关系。</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说明：</a:t>
            </a:r>
            <a:r>
              <a:rPr kumimoji="1" lang="zh-CN" altLang="en-US" sz="2400" smtClean="0">
                <a:solidFill>
                  <a:srgbClr val="000000"/>
                </a:solidFill>
                <a:latin typeface="宋体" pitchFamily="2" charset="-122"/>
              </a:rPr>
              <a:t>①代码段</a:t>
            </a:r>
            <a:r>
              <a:rPr kumimoji="1" lang="zh-CN" altLang="en-US" sz="2400" smtClean="0">
                <a:effectLst>
                  <a:outerShdw blurRad="38100" dist="38100" dir="2700000" algn="tl">
                    <a:srgbClr val="C0C0C0"/>
                  </a:outerShdw>
                </a:effectLst>
                <a:latin typeface="宋体" pitchFamily="2" charset="-122"/>
              </a:rPr>
              <a:t>中</a:t>
            </a:r>
            <a:r>
              <a:rPr kumimoji="1" lang="zh-CN" altLang="en-US" sz="2400" smtClean="0">
                <a:solidFill>
                  <a:srgbClr val="000000"/>
                </a:solidFill>
                <a:latin typeface="宋体" pitchFamily="2" charset="-122"/>
              </a:rPr>
              <a:t>必须</a:t>
            </a:r>
            <a:r>
              <a:rPr kumimoji="1" lang="zh-CN" altLang="en-US" sz="2400" smtClean="0">
                <a:solidFill>
                  <a:srgbClr val="CC0000"/>
                </a:solidFill>
                <a:latin typeface="宋体" pitchFamily="2" charset="-122"/>
              </a:rPr>
              <a:t>至少有一个</a:t>
            </a:r>
            <a:r>
              <a:rPr kumimoji="1" lang="en-US" altLang="zh-CN" sz="2400" smtClean="0">
                <a:solidFill>
                  <a:srgbClr val="CC0000"/>
                </a:solidFill>
                <a:latin typeface="宋体" pitchFamily="2" charset="-122"/>
              </a:rPr>
              <a:t>ASSUME</a:t>
            </a:r>
            <a:r>
              <a:rPr kumimoji="1" lang="zh-CN" altLang="en-US" sz="2400" smtClean="0">
                <a:solidFill>
                  <a:srgbClr val="CC0000"/>
                </a:solidFill>
                <a:latin typeface="宋体" pitchFamily="2" charset="-122"/>
              </a:rPr>
              <a:t>语句</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ASSUME</a:t>
            </a:r>
            <a:r>
              <a:rPr kumimoji="1" lang="zh-CN" altLang="en-US" sz="2400" smtClean="0">
                <a:solidFill>
                  <a:srgbClr val="000000"/>
                </a:solidFill>
                <a:latin typeface="宋体" pitchFamily="2" charset="-122"/>
              </a:rPr>
              <a:t>可以出现在源程序中的任何地方；</a:t>
            </a:r>
          </a:p>
          <a:p>
            <a:pPr eaLnBrk="1" hangingPunct="1">
              <a:lnSpc>
                <a:spcPct val="125000"/>
              </a:lnSpc>
              <a:spcBef>
                <a:spcPct val="0"/>
              </a:spcBef>
              <a:buFontTx/>
              <a:buNone/>
              <a:defRPr/>
            </a:pPr>
            <a:r>
              <a:rPr kumimoji="1" lang="zh-CN" altLang="en-US" sz="2400" smtClean="0">
                <a:solidFill>
                  <a:srgbClr val="000000"/>
                </a:solidFill>
                <a:latin typeface="宋体" pitchFamily="2" charset="-122"/>
              </a:rPr>
              <a:t>      ②对同一段寄存器重复指定时最后一个有效。</a:t>
            </a:r>
          </a:p>
        </p:txBody>
      </p:sp>
      <p:sp>
        <p:nvSpPr>
          <p:cNvPr id="216068" name="Rectangle 4"/>
          <p:cNvSpPr>
            <a:spLocks noChangeArrowheads="1"/>
          </p:cNvSpPr>
          <p:nvPr/>
        </p:nvSpPr>
        <p:spPr bwMode="auto">
          <a:xfrm>
            <a:off x="250825" y="3933825"/>
            <a:ext cx="84978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0"/>
              </a:spcBef>
            </a:pP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1</a:t>
            </a: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CS</a:t>
            </a:r>
            <a:r>
              <a:rPr kumimoji="1" lang="zh-CN" altLang="en-US" sz="2400" b="1">
                <a:solidFill>
                  <a:srgbClr val="CC0000"/>
                </a:solidFill>
                <a:latin typeface="宋体" pitchFamily="2" charset="-122"/>
              </a:rPr>
              <a:t>的指定</a:t>
            </a:r>
          </a:p>
          <a:p>
            <a:pPr>
              <a:lnSpc>
                <a:spcPct val="125000"/>
              </a:lnSpc>
              <a:spcBef>
                <a:spcPct val="0"/>
              </a:spcBef>
            </a:pPr>
            <a:r>
              <a:rPr kumimoji="1" lang="zh-CN" altLang="en-US" sz="2400" b="1">
                <a:solidFill>
                  <a:srgbClr val="000000"/>
                </a:solidFill>
                <a:latin typeface="宋体" pitchFamily="2" charset="-122"/>
              </a:rPr>
              <a:t>    </a:t>
            </a:r>
            <a:r>
              <a:rPr kumimoji="1" lang="zh-CN" altLang="en-US" sz="2400" b="1">
                <a:solidFill>
                  <a:srgbClr val="FF3300"/>
                </a:solidFill>
                <a:latin typeface="宋体" pitchFamily="2" charset="-122"/>
              </a:rPr>
              <a:t>必须指定</a:t>
            </a:r>
            <a:r>
              <a:rPr kumimoji="1" lang="en-US" altLang="zh-CN" sz="2400" b="1">
                <a:solidFill>
                  <a:srgbClr val="FF3300"/>
                </a:solidFill>
                <a:latin typeface="宋体" pitchFamily="2" charset="-122"/>
              </a:rPr>
              <a:t>CS</a:t>
            </a:r>
            <a:r>
              <a:rPr kumimoji="1" lang="zh-CN" altLang="en-US" sz="2400" b="1">
                <a:solidFill>
                  <a:srgbClr val="000000"/>
                </a:solidFill>
                <a:latin typeface="宋体" pitchFamily="2" charset="-122"/>
              </a:rPr>
              <a:t>，最后一次指定必须在开始执行的段中，且段名为开始执行段的段名。</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CS</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过程名对应的段。</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IP</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过程名在段内的偏移地址。</a:t>
            </a:r>
          </a:p>
        </p:txBody>
      </p:sp>
    </p:spTree>
    <p:extLst>
      <p:ext uri="{BB962C8B-B14F-4D97-AF65-F5344CB8AC3E}">
        <p14:creationId xmlns:p14="http://schemas.microsoft.com/office/powerpoint/2010/main" val="27290851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6083" name="Text Box 3"/>
          <p:cNvSpPr>
            <a:spLocks noGrp="1" noChangeArrowheads="1"/>
          </p:cNvSpPr>
          <p:nvPr>
            <p:ph type="body" idx="1"/>
          </p:nvPr>
        </p:nvSpPr>
        <p:spPr>
          <a:xfrm>
            <a:off x="250825" y="981075"/>
            <a:ext cx="8435975" cy="1439863"/>
          </a:xfrm>
          <a:noFill/>
        </p:spPr>
        <p:txBody>
          <a:bodyPr/>
          <a:lstStyle/>
          <a:p>
            <a:pPr marL="533400" indent="-533400" eaLnBrk="1" hangingPunct="1">
              <a:lnSpc>
                <a:spcPct val="125000"/>
              </a:lnSpc>
              <a:spcBef>
                <a:spcPct val="0"/>
              </a:spcBef>
              <a:buFontTx/>
              <a:buNone/>
            </a:pP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2</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DS</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ES</a:t>
            </a:r>
            <a:r>
              <a:rPr kumimoji="1" lang="zh-CN" altLang="en-US" sz="2400" smtClean="0">
                <a:solidFill>
                  <a:srgbClr val="CC0000"/>
                </a:solidFill>
                <a:latin typeface="宋体" pitchFamily="2" charset="-122"/>
              </a:rPr>
              <a:t>的指定</a:t>
            </a:r>
          </a:p>
          <a:p>
            <a:pPr marL="533400" indent="-533400" eaLnBrk="1" hangingPunct="1">
              <a:lnSpc>
                <a:spcPct val="125000"/>
              </a:lnSpc>
              <a:spcBef>
                <a:spcPct val="0"/>
              </a:spcBef>
              <a:buFont typeface="Wingdings" pitchFamily="2" charset="2"/>
              <a:buChar char="Ø"/>
            </a:pPr>
            <a:r>
              <a:rPr kumimoji="1" lang="zh-CN" altLang="en-US" sz="2400" smtClean="0">
                <a:solidFill>
                  <a:srgbClr val="000000"/>
                </a:solidFill>
                <a:latin typeface="宋体" pitchFamily="2" charset="-122"/>
              </a:rPr>
              <a:t>对</a:t>
            </a:r>
            <a:r>
              <a:rPr kumimoji="1" lang="en-US" altLang="zh-CN" sz="2400" smtClean="0">
                <a:solidFill>
                  <a:srgbClr val="000000"/>
                </a:solidFill>
                <a:latin typeface="宋体" pitchFamily="2" charset="-122"/>
              </a:rPr>
              <a:t>DS</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ES</a:t>
            </a:r>
            <a:r>
              <a:rPr kumimoji="1" lang="zh-CN" altLang="en-US" sz="2400" smtClean="0">
                <a:solidFill>
                  <a:srgbClr val="000000"/>
                </a:solidFill>
                <a:latin typeface="宋体" pitchFamily="2" charset="-122"/>
              </a:rPr>
              <a:t>的</a:t>
            </a:r>
            <a:r>
              <a:rPr kumimoji="1" lang="zh-CN" altLang="en-US" sz="2400" smtClean="0">
                <a:solidFill>
                  <a:srgbClr val="FF3300"/>
                </a:solidFill>
                <a:latin typeface="宋体" pitchFamily="2" charset="-122"/>
              </a:rPr>
              <a:t>指定仅仅指明设置方案，未赋值</a:t>
            </a:r>
            <a:r>
              <a:rPr kumimoji="1" lang="zh-CN" altLang="en-US" sz="2400" smtClean="0">
                <a:solidFill>
                  <a:srgbClr val="000000"/>
                </a:solidFill>
                <a:latin typeface="宋体" pitchFamily="2" charset="-122"/>
              </a:rPr>
              <a:t>，需要在程序中显式赋值。</a:t>
            </a:r>
          </a:p>
        </p:txBody>
      </p:sp>
      <p:sp>
        <p:nvSpPr>
          <p:cNvPr id="217092" name="Text Box 4"/>
          <p:cNvSpPr txBox="1">
            <a:spLocks noChangeArrowheads="1"/>
          </p:cNvSpPr>
          <p:nvPr/>
        </p:nvSpPr>
        <p:spPr bwMode="auto">
          <a:xfrm>
            <a:off x="323850" y="2492375"/>
            <a:ext cx="86423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95000"/>
              </a:lnSpc>
              <a:spcBef>
                <a:spcPct val="0"/>
              </a:spcBef>
            </a:pPr>
            <a:r>
              <a:rPr kumimoji="1" lang="en-US" altLang="zh-CN">
                <a:solidFill>
                  <a:srgbClr val="CC6600"/>
                </a:solidFill>
                <a:latin typeface="宋体" pitchFamily="2" charset="-122"/>
              </a:rPr>
              <a:t>      </a:t>
            </a:r>
            <a:r>
              <a:rPr kumimoji="1" lang="en-US" altLang="zh-CN">
                <a:latin typeface="宋体" pitchFamily="2" charset="-122"/>
              </a:rPr>
              <a:t>D_SEG SEGMENT                     </a:t>
            </a:r>
            <a:r>
              <a:rPr kumimoji="1" lang="zh-CN" altLang="en-US">
                <a:solidFill>
                  <a:srgbClr val="009900"/>
                </a:solidFill>
                <a:latin typeface="宋体" pitchFamily="2" charset="-122"/>
              </a:rPr>
              <a:t>；数据段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X DW ?, 4000H, 100 DUP(?)</a:t>
            </a:r>
          </a:p>
          <a:p>
            <a:pPr eaLnBrk="1" hangingPunct="1">
              <a:lnSpc>
                <a:spcPct val="95000"/>
              </a:lnSpc>
              <a:spcBef>
                <a:spcPct val="0"/>
              </a:spcBef>
            </a:pPr>
            <a:r>
              <a:rPr kumimoji="1" lang="en-US" altLang="zh-CN">
                <a:latin typeface="宋体" pitchFamily="2" charset="-122"/>
              </a:rPr>
              <a:t>      D_SEG ENDS</a:t>
            </a:r>
          </a:p>
          <a:p>
            <a:pPr eaLnBrk="1" hangingPunct="1">
              <a:lnSpc>
                <a:spcPct val="95000"/>
              </a:lnSpc>
              <a:spcBef>
                <a:spcPct val="0"/>
              </a:spcBef>
            </a:pPr>
            <a:r>
              <a:rPr kumimoji="1" lang="en-US" altLang="zh-CN">
                <a:latin typeface="宋体" pitchFamily="2" charset="-122"/>
              </a:rPr>
              <a:t>      E_SEG SEGMENT                     </a:t>
            </a:r>
            <a:r>
              <a:rPr kumimoji="1" lang="zh-CN" altLang="en-US">
                <a:solidFill>
                  <a:srgbClr val="009900"/>
                </a:solidFill>
                <a:latin typeface="宋体" pitchFamily="2" charset="-122"/>
              </a:rPr>
              <a:t>；附加段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STRING DB  'EXAMPLE'</a:t>
            </a:r>
          </a:p>
          <a:p>
            <a:pPr eaLnBrk="1" hangingPunct="1">
              <a:lnSpc>
                <a:spcPct val="95000"/>
              </a:lnSpc>
              <a:spcBef>
                <a:spcPct val="0"/>
              </a:spcBef>
            </a:pPr>
            <a:r>
              <a:rPr kumimoji="1" lang="en-US" altLang="zh-CN">
                <a:latin typeface="宋体" pitchFamily="2" charset="-122"/>
              </a:rPr>
              <a:t>      E_SEG ENDS</a:t>
            </a:r>
          </a:p>
          <a:p>
            <a:pPr eaLnBrk="1" hangingPunct="1">
              <a:lnSpc>
                <a:spcPct val="95000"/>
              </a:lnSpc>
              <a:spcBef>
                <a:spcPct val="0"/>
              </a:spcBef>
            </a:pPr>
            <a:r>
              <a:rPr kumimoji="1" lang="en-US" altLang="zh-CN">
                <a:latin typeface="宋体" pitchFamily="2" charset="-122"/>
              </a:rPr>
              <a:t>      C_SEG SEGMENT PARA 'CODE'</a:t>
            </a:r>
          </a:p>
          <a:p>
            <a:pPr eaLnBrk="1" hangingPunct="1">
              <a:lnSpc>
                <a:spcPct val="95000"/>
              </a:lnSpc>
              <a:spcBef>
                <a:spcPct val="0"/>
              </a:spcBef>
            </a:pPr>
            <a:r>
              <a:rPr kumimoji="1" lang="en-US" altLang="zh-CN">
                <a:latin typeface="宋体" pitchFamily="2" charset="-122"/>
              </a:rPr>
              <a:t>            ASSUME CS:C_SEG,DS:D_SEG,ES:E_SEG</a:t>
            </a:r>
          </a:p>
          <a:p>
            <a:pPr eaLnBrk="1" hangingPunct="1">
              <a:lnSpc>
                <a:spcPct val="95000"/>
              </a:lnSpc>
              <a:spcBef>
                <a:spcPct val="0"/>
              </a:spcBef>
            </a:pPr>
            <a:r>
              <a:rPr kumimoji="1" lang="en-US" altLang="zh-CN">
                <a:latin typeface="宋体" pitchFamily="2" charset="-122"/>
              </a:rPr>
              <a:t>      START:</a:t>
            </a:r>
          </a:p>
          <a:p>
            <a:pPr eaLnBrk="1" hangingPunct="1">
              <a:lnSpc>
                <a:spcPct val="95000"/>
              </a:lnSpc>
              <a:spcBef>
                <a:spcPct val="0"/>
              </a:spcBef>
            </a:pPr>
            <a:r>
              <a:rPr kumimoji="1" lang="en-US" altLang="zh-CN">
                <a:solidFill>
                  <a:schemeClr val="accent2"/>
                </a:solidFill>
                <a:latin typeface="宋体" pitchFamily="2" charset="-122"/>
              </a:rPr>
              <a:t>             MOV  AX, D_SEG</a:t>
            </a:r>
          </a:p>
          <a:p>
            <a:pPr eaLnBrk="1" hangingPunct="1">
              <a:lnSpc>
                <a:spcPct val="95000"/>
              </a:lnSpc>
              <a:spcBef>
                <a:spcPct val="0"/>
              </a:spcBef>
            </a:pPr>
            <a:r>
              <a:rPr kumimoji="1" lang="en-US" altLang="zh-CN">
                <a:solidFill>
                  <a:schemeClr val="accent2"/>
                </a:solidFill>
                <a:latin typeface="宋体" pitchFamily="2" charset="-122"/>
              </a:rPr>
              <a:t>             MOV  DS, AX        </a:t>
            </a:r>
            <a:r>
              <a:rPr kumimoji="1" lang="zh-CN" altLang="en-US">
                <a:solidFill>
                  <a:srgbClr val="009900"/>
                </a:solidFill>
                <a:latin typeface="宋体" pitchFamily="2" charset="-122"/>
              </a:rPr>
              <a:t>；数据段基址→</a:t>
            </a:r>
            <a:r>
              <a:rPr kumimoji="1" lang="en-US" altLang="zh-CN">
                <a:solidFill>
                  <a:srgbClr val="009900"/>
                </a:solidFill>
                <a:latin typeface="宋体" pitchFamily="2" charset="-122"/>
              </a:rPr>
              <a:t>DS</a:t>
            </a:r>
          </a:p>
          <a:p>
            <a:pPr eaLnBrk="1" hangingPunct="1">
              <a:lnSpc>
                <a:spcPct val="95000"/>
              </a:lnSpc>
              <a:spcBef>
                <a:spcPct val="0"/>
              </a:spcBef>
            </a:pPr>
            <a:r>
              <a:rPr kumimoji="1" lang="en-US" altLang="zh-CN">
                <a:solidFill>
                  <a:schemeClr val="accent2"/>
                </a:solidFill>
                <a:latin typeface="宋体" pitchFamily="2" charset="-122"/>
              </a:rPr>
              <a:t>             MOV  AX, E_SEG</a:t>
            </a:r>
          </a:p>
          <a:p>
            <a:pPr eaLnBrk="1" hangingPunct="1">
              <a:lnSpc>
                <a:spcPct val="95000"/>
              </a:lnSpc>
              <a:spcBef>
                <a:spcPct val="0"/>
              </a:spcBef>
            </a:pPr>
            <a:r>
              <a:rPr kumimoji="1" lang="en-US" altLang="zh-CN">
                <a:solidFill>
                  <a:schemeClr val="accent2"/>
                </a:solidFill>
                <a:latin typeface="宋体" pitchFamily="2" charset="-122"/>
              </a:rPr>
              <a:t>             MOV  ES, AX        </a:t>
            </a:r>
            <a:r>
              <a:rPr kumimoji="1" lang="zh-CN" altLang="en-US">
                <a:solidFill>
                  <a:srgbClr val="009900"/>
                </a:solidFill>
                <a:latin typeface="宋体" pitchFamily="2" charset="-122"/>
              </a:rPr>
              <a:t>；附加段基址→</a:t>
            </a:r>
            <a:r>
              <a:rPr kumimoji="1" lang="en-US" altLang="zh-CN">
                <a:solidFill>
                  <a:srgbClr val="009900"/>
                </a:solidFill>
                <a:latin typeface="宋体" pitchFamily="2" charset="-122"/>
              </a:rPr>
              <a:t>ES</a:t>
            </a:r>
          </a:p>
          <a:p>
            <a:pPr eaLnBrk="1" hangingPunct="1">
              <a:lnSpc>
                <a:spcPct val="95000"/>
              </a:lnSpc>
              <a:spcBef>
                <a:spcPct val="0"/>
              </a:spcBef>
            </a:pPr>
            <a:r>
              <a:rPr kumimoji="1" lang="en-US" altLang="zh-CN">
                <a:solidFill>
                  <a:schemeClr val="accent2"/>
                </a:solidFill>
                <a:latin typeface="宋体" pitchFamily="2" charset="-122"/>
              </a:rPr>
              <a:t>		……</a:t>
            </a:r>
          </a:p>
        </p:txBody>
      </p:sp>
    </p:spTree>
    <p:extLst>
      <p:ext uri="{BB962C8B-B14F-4D97-AF65-F5344CB8AC3E}">
        <p14:creationId xmlns:p14="http://schemas.microsoft.com/office/powerpoint/2010/main" val="37309119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slide(fromBottom)">
                                      <p:cBhvr>
                                        <p:cTn id="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7107" name="Text Box 3"/>
          <p:cNvSpPr txBox="1">
            <a:spLocks noChangeArrowheads="1"/>
          </p:cNvSpPr>
          <p:nvPr/>
        </p:nvSpPr>
        <p:spPr bwMode="auto">
          <a:xfrm>
            <a:off x="250825" y="981075"/>
            <a:ext cx="8736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3</a:t>
            </a: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SS</a:t>
            </a:r>
            <a:r>
              <a:rPr kumimoji="1" lang="zh-CN" altLang="en-US" sz="2400">
                <a:solidFill>
                  <a:srgbClr val="CC0000"/>
                </a:solidFill>
                <a:latin typeface="宋体" pitchFamily="2" charset="-122"/>
              </a:rPr>
              <a:t>的指定</a:t>
            </a:r>
          </a:p>
          <a:p>
            <a:pPr eaLnBrk="1" hangingPunct="1">
              <a:lnSpc>
                <a:spcPct val="125000"/>
              </a:lnSpc>
              <a:spcBef>
                <a:spcPct val="0"/>
              </a:spcBef>
            </a:pPr>
            <a:r>
              <a:rPr kumimoji="1" lang="zh-CN" altLang="en-US" sz="2400" b="0">
                <a:solidFill>
                  <a:schemeClr val="accent2"/>
                </a:solidFill>
                <a:latin typeface="宋体" pitchFamily="2" charset="-122"/>
              </a:rPr>
              <a:t> </a:t>
            </a:r>
            <a:r>
              <a:rPr kumimoji="1" lang="zh-CN" altLang="en-US" sz="2400">
                <a:solidFill>
                  <a:schemeClr val="accent2"/>
                </a:solidFill>
                <a:latin typeface="宋体" pitchFamily="2" charset="-122"/>
              </a:rPr>
              <a:t>  </a:t>
            </a:r>
            <a:r>
              <a:rPr kumimoji="1" lang="zh-CN" altLang="en-US" sz="2400">
                <a:solidFill>
                  <a:srgbClr val="0000CC"/>
                </a:solidFill>
                <a:latin typeface="宋体" pitchFamily="2" charset="-122"/>
              </a:rPr>
              <a:t>自动指定：</a:t>
            </a:r>
            <a:r>
              <a:rPr kumimoji="1" lang="zh-CN" altLang="en-US" sz="2400">
                <a:latin typeface="宋体" pitchFamily="2" charset="-122"/>
              </a:rPr>
              <a:t>当有组合类型为</a:t>
            </a:r>
            <a:r>
              <a:rPr kumimoji="1" lang="en-US" altLang="zh-CN" sz="2400">
                <a:latin typeface="宋体" pitchFamily="2" charset="-122"/>
              </a:rPr>
              <a:t>STACK</a:t>
            </a:r>
            <a:r>
              <a:rPr kumimoji="1" lang="zh-CN" altLang="en-US" sz="2400">
                <a:latin typeface="宋体" pitchFamily="2" charset="-122"/>
              </a:rPr>
              <a:t>的段时，</a:t>
            </a:r>
            <a:r>
              <a:rPr kumimoji="1" lang="en-US" altLang="zh-CN" sz="2400">
                <a:latin typeface="宋体" pitchFamily="2" charset="-122"/>
              </a:rPr>
              <a:t>SS</a:t>
            </a:r>
            <a:r>
              <a:rPr kumimoji="1" lang="zh-CN" altLang="en-US" sz="2400">
                <a:latin typeface="宋体" pitchFamily="2" charset="-122"/>
              </a:rPr>
              <a:t>自动指向该段，</a:t>
            </a:r>
            <a:r>
              <a:rPr kumimoji="1" lang="en-US" altLang="zh-CN" sz="2400">
                <a:latin typeface="宋体" pitchFamily="2" charset="-122"/>
              </a:rPr>
              <a:t>SP=</a:t>
            </a:r>
            <a:r>
              <a:rPr kumimoji="1" lang="zh-CN" altLang="en-US" sz="2400">
                <a:latin typeface="宋体" pitchFamily="2" charset="-122"/>
              </a:rPr>
              <a:t>段长。</a:t>
            </a:r>
          </a:p>
        </p:txBody>
      </p:sp>
      <p:sp>
        <p:nvSpPr>
          <p:cNvPr id="219140" name="Text Box 4"/>
          <p:cNvSpPr txBox="1">
            <a:spLocks noChangeArrowheads="1"/>
          </p:cNvSpPr>
          <p:nvPr/>
        </p:nvSpPr>
        <p:spPr bwMode="auto">
          <a:xfrm>
            <a:off x="250825" y="2611438"/>
            <a:ext cx="873601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400">
                <a:solidFill>
                  <a:srgbClr val="CC6600"/>
                </a:solidFill>
                <a:latin typeface="宋体" pitchFamily="2" charset="-122"/>
              </a:rPr>
              <a:t>     </a:t>
            </a:r>
            <a:r>
              <a:rPr kumimoji="1" lang="zh-CN" altLang="en-US" sz="2400">
                <a:solidFill>
                  <a:srgbClr val="CC00CC"/>
                </a:solidFill>
                <a:latin typeface="宋体" pitchFamily="2" charset="-122"/>
              </a:rPr>
              <a:t>自动指定示例：</a:t>
            </a:r>
          </a:p>
          <a:p>
            <a:pPr eaLnBrk="1" hangingPunct="1">
              <a:lnSpc>
                <a:spcPct val="125000"/>
              </a:lnSpc>
              <a:spcBef>
                <a:spcPct val="0"/>
              </a:spcBef>
            </a:pPr>
            <a:r>
              <a:rPr kumimoji="1" lang="zh-CN" altLang="en-US" sz="2400">
                <a:latin typeface="宋体" pitchFamily="2" charset="-122"/>
              </a:rPr>
              <a:t>        </a:t>
            </a:r>
            <a:r>
              <a:rPr kumimoji="1" lang="en-US" altLang="zh-CN" sz="2400">
                <a:latin typeface="宋体" pitchFamily="2" charset="-122"/>
              </a:rPr>
              <a:t>S_SEG  SEGMENT  PARA  </a:t>
            </a:r>
            <a:r>
              <a:rPr kumimoji="1" lang="en-US" altLang="zh-CN" sz="2400">
                <a:solidFill>
                  <a:srgbClr val="0000CC"/>
                </a:solidFill>
                <a:latin typeface="宋体" pitchFamily="2" charset="-122"/>
              </a:rPr>
              <a:t>STACK</a:t>
            </a:r>
          </a:p>
          <a:p>
            <a:pPr eaLnBrk="1" hangingPunct="1">
              <a:lnSpc>
                <a:spcPct val="110000"/>
              </a:lnSpc>
              <a:spcBef>
                <a:spcPct val="0"/>
              </a:spcBef>
            </a:pPr>
            <a:r>
              <a:rPr kumimoji="1" lang="en-US" altLang="zh-CN" sz="2400">
                <a:latin typeface="宋体" pitchFamily="2" charset="-122"/>
              </a:rPr>
              <a:t> 	           DB 100 DUP(?)</a:t>
            </a:r>
          </a:p>
          <a:p>
            <a:pPr eaLnBrk="1" hangingPunct="1">
              <a:lnSpc>
                <a:spcPct val="110000"/>
              </a:lnSpc>
              <a:spcBef>
                <a:spcPct val="0"/>
              </a:spcBef>
            </a:pPr>
            <a:r>
              <a:rPr kumimoji="1" lang="en-US" altLang="zh-CN" sz="2400">
                <a:latin typeface="宋体" pitchFamily="2" charset="-122"/>
              </a:rPr>
              <a:t>        S_SEG  ENDS</a:t>
            </a:r>
          </a:p>
          <a:p>
            <a:pPr eaLnBrk="1" hangingPunct="1">
              <a:lnSpc>
                <a:spcPct val="110000"/>
              </a:lnSpc>
              <a:spcBef>
                <a:spcPct val="0"/>
              </a:spcBef>
            </a:pPr>
            <a:r>
              <a:rPr kumimoji="1" lang="en-US" altLang="zh-CN" sz="2400">
                <a:solidFill>
                  <a:srgbClr val="009900"/>
                </a:solidFill>
                <a:latin typeface="宋体" pitchFamily="2" charset="-122"/>
              </a:rPr>
              <a:t>        </a:t>
            </a:r>
            <a:r>
              <a:rPr kumimoji="1" lang="en-US" altLang="zh-CN" sz="2400">
                <a:solidFill>
                  <a:srgbClr val="0000CC"/>
                </a:solidFill>
                <a:latin typeface="宋体" pitchFamily="2" charset="-122"/>
              </a:rPr>
              <a:t>…  </a:t>
            </a:r>
          </a:p>
          <a:p>
            <a:pPr eaLnBrk="1" hangingPunct="1">
              <a:lnSpc>
                <a:spcPct val="110000"/>
              </a:lnSpc>
              <a:spcBef>
                <a:spcPct val="0"/>
              </a:spcBef>
            </a:pPr>
            <a:r>
              <a:rPr kumimoji="1" lang="en-US" altLang="zh-CN" sz="2400">
                <a:solidFill>
                  <a:srgbClr val="0000CC"/>
                </a:solidFill>
                <a:latin typeface="宋体" pitchFamily="2" charset="-122"/>
              </a:rPr>
              <a:t>        ASSUME CS:??, DS:??, SS: S_SEG</a:t>
            </a:r>
            <a:r>
              <a:rPr kumimoji="1" lang="en-US" altLang="zh-CN" sz="2400">
                <a:latin typeface="宋体" pitchFamily="2" charset="-122"/>
              </a:rPr>
              <a:t> </a:t>
            </a:r>
          </a:p>
        </p:txBody>
      </p:sp>
      <p:sp>
        <p:nvSpPr>
          <p:cNvPr id="47109" name="Rectangle 5"/>
          <p:cNvSpPr>
            <a:spLocks noChangeArrowheads="1"/>
          </p:cNvSpPr>
          <p:nvPr/>
        </p:nvSpPr>
        <p:spPr bwMode="auto">
          <a:xfrm>
            <a:off x="179388" y="5784850"/>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endParaRPr lang="zh-CN" altLang="zh-CN"/>
          </a:p>
        </p:txBody>
      </p:sp>
      <p:sp>
        <p:nvSpPr>
          <p:cNvPr id="219142" name="Rectangle 6"/>
          <p:cNvSpPr>
            <a:spLocks noChangeArrowheads="1"/>
          </p:cNvSpPr>
          <p:nvPr/>
        </p:nvSpPr>
        <p:spPr bwMode="auto">
          <a:xfrm>
            <a:off x="395288" y="566102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spcBef>
                <a:spcPct val="0"/>
              </a:spcBef>
              <a:buFontTx/>
              <a:buBlip>
                <a:blip r:embed="rId3"/>
              </a:buBlip>
            </a:pPr>
            <a:r>
              <a:rPr kumimoji="1" lang="zh-CN" altLang="en-US" sz="2400" b="1" dirty="0">
                <a:solidFill>
                  <a:srgbClr val="CC6600"/>
                </a:solidFill>
                <a:latin typeface="宋体" pitchFamily="2" charset="-122"/>
              </a:rPr>
              <a:t>思考：</a:t>
            </a:r>
            <a:r>
              <a:rPr kumimoji="1" lang="zh-CN" altLang="en-US" sz="2400" b="1" dirty="0">
                <a:solidFill>
                  <a:srgbClr val="000000"/>
                </a:solidFill>
                <a:latin typeface="宋体" pitchFamily="2" charset="-122"/>
              </a:rPr>
              <a:t>若有多个</a:t>
            </a:r>
            <a:r>
              <a:rPr kumimoji="1" lang="en-US" altLang="zh-CN" sz="2400" b="1" dirty="0">
                <a:solidFill>
                  <a:srgbClr val="000000"/>
                </a:solidFill>
                <a:latin typeface="宋体" pitchFamily="2" charset="-122"/>
              </a:rPr>
              <a:t>STACK</a:t>
            </a:r>
            <a:r>
              <a:rPr kumimoji="1" lang="zh-CN" altLang="en-US" sz="2400" b="1" dirty="0">
                <a:solidFill>
                  <a:srgbClr val="000000"/>
                </a:solidFill>
                <a:latin typeface="宋体" pitchFamily="2" charset="-122"/>
              </a:rPr>
              <a:t>属性的堆栈段，结果如何？</a:t>
            </a:r>
          </a:p>
        </p:txBody>
      </p:sp>
    </p:spTree>
    <p:extLst>
      <p:ext uri="{BB962C8B-B14F-4D97-AF65-F5344CB8AC3E}">
        <p14:creationId xmlns:p14="http://schemas.microsoft.com/office/powerpoint/2010/main" val="2651095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8131" name="Rectangle 3"/>
          <p:cNvSpPr>
            <a:spLocks noGrp="1" noChangeArrowheads="1"/>
          </p:cNvSpPr>
          <p:nvPr>
            <p:ph type="body" idx="1"/>
          </p:nvPr>
        </p:nvSpPr>
        <p:spPr>
          <a:xfrm>
            <a:off x="250825" y="1092200"/>
            <a:ext cx="8424863" cy="3344863"/>
          </a:xfrm>
        </p:spPr>
        <p:txBody>
          <a:bodyPr/>
          <a:lstStyle/>
          <a:p>
            <a:pPr eaLnBrk="1" hangingPunct="1">
              <a:lnSpc>
                <a:spcPct val="90000"/>
              </a:lnSpc>
            </a:pPr>
            <a:r>
              <a:rPr kumimoji="1" lang="zh-CN" altLang="en-US" smtClean="0">
                <a:solidFill>
                  <a:srgbClr val="CC0000"/>
                </a:solidFill>
                <a:latin typeface="宋体" pitchFamily="2" charset="-122"/>
              </a:rPr>
              <a:t>缺省指定</a:t>
            </a:r>
          </a:p>
          <a:p>
            <a:pPr lvl="1" eaLnBrk="1" hangingPunct="1">
              <a:lnSpc>
                <a:spcPct val="90000"/>
              </a:lnSpc>
            </a:pPr>
            <a:r>
              <a:rPr kumimoji="1" lang="zh-CN" altLang="en-US" smtClean="0">
                <a:solidFill>
                  <a:srgbClr val="000000"/>
                </a:solidFill>
                <a:latin typeface="宋体" pitchFamily="2" charset="-122"/>
              </a:rPr>
              <a:t>如果程序没有定义堆栈段，会出现</a:t>
            </a:r>
          </a:p>
          <a:p>
            <a:pPr algn="ctr" eaLnBrk="1" hangingPunct="1">
              <a:lnSpc>
                <a:spcPct val="90000"/>
              </a:lnSpc>
              <a:buFontTx/>
              <a:buNone/>
            </a:pPr>
            <a:r>
              <a:rPr kumimoji="1" lang="zh-CN" altLang="en-US" smtClean="0">
                <a:solidFill>
                  <a:srgbClr val="000000"/>
                </a:solidFill>
                <a:latin typeface="宋体" pitchFamily="2" charset="-122"/>
              </a:rPr>
              <a:t>“</a:t>
            </a:r>
            <a:r>
              <a:rPr kumimoji="1" lang="en-US" altLang="zh-CN" smtClean="0">
                <a:solidFill>
                  <a:srgbClr val="000000"/>
                </a:solidFill>
                <a:latin typeface="宋体" pitchFamily="2" charset="-122"/>
              </a:rPr>
              <a:t>LINK: warning L4021: no stack segment”</a:t>
            </a:r>
          </a:p>
          <a:p>
            <a:pPr lvl="1" eaLnBrk="1" hangingPunct="1">
              <a:lnSpc>
                <a:spcPct val="90000"/>
              </a:lnSpc>
              <a:buFontTx/>
              <a:buNone/>
            </a:pPr>
            <a:r>
              <a:rPr kumimoji="1" lang="en-US" altLang="zh-CN" smtClean="0">
                <a:solidFill>
                  <a:srgbClr val="000000"/>
                </a:solidFill>
                <a:latin typeface="宋体" pitchFamily="2" charset="-122"/>
              </a:rPr>
              <a:t>   </a:t>
            </a:r>
            <a:r>
              <a:rPr kumimoji="1" lang="zh-CN" altLang="en-US" smtClean="0">
                <a:solidFill>
                  <a:srgbClr val="000000"/>
                </a:solidFill>
                <a:latin typeface="宋体" pitchFamily="2" charset="-122"/>
              </a:rPr>
              <a:t>警告信息。</a:t>
            </a:r>
          </a:p>
          <a:p>
            <a:pPr lvl="1" eaLnBrk="1" hangingPunct="1">
              <a:lnSpc>
                <a:spcPct val="90000"/>
              </a:lnSpc>
            </a:pPr>
            <a:r>
              <a:rPr kumimoji="1" lang="zh-CN" altLang="en-US" smtClean="0">
                <a:solidFill>
                  <a:srgbClr val="000000"/>
                </a:solidFill>
                <a:latin typeface="宋体" pitchFamily="2" charset="-122"/>
              </a:rPr>
              <a:t>该警告信息可以不必理会，因为在操作系统装入程序时会</a:t>
            </a:r>
            <a:r>
              <a:rPr kumimoji="1" lang="zh-CN" altLang="en-US" smtClean="0">
                <a:solidFill>
                  <a:srgbClr val="0033CC"/>
                </a:solidFill>
                <a:latin typeface="宋体" pitchFamily="2" charset="-122"/>
              </a:rPr>
              <a:t>自动</a:t>
            </a:r>
            <a:r>
              <a:rPr kumimoji="1" lang="zh-CN" altLang="en-US" smtClean="0">
                <a:solidFill>
                  <a:srgbClr val="000000"/>
                </a:solidFill>
                <a:latin typeface="宋体" pitchFamily="2" charset="-122"/>
              </a:rPr>
              <a:t>为其添加一个默认的堆栈段，即“</a:t>
            </a:r>
            <a:r>
              <a:rPr kumimoji="1" lang="zh-CN" altLang="en-US" smtClean="0">
                <a:latin typeface="宋体" pitchFamily="2" charset="-122"/>
              </a:rPr>
              <a:t>缺省指定”</a:t>
            </a:r>
            <a:r>
              <a:rPr kumimoji="1" lang="zh-CN" altLang="en-US" smtClean="0">
                <a:solidFill>
                  <a:srgbClr val="000000"/>
                </a:solidFill>
                <a:latin typeface="宋体" pitchFamily="2" charset="-122"/>
              </a:rPr>
              <a:t>。</a:t>
            </a:r>
          </a:p>
        </p:txBody>
      </p:sp>
      <p:sp>
        <p:nvSpPr>
          <p:cNvPr id="220164" name="Text Box 4"/>
          <p:cNvSpPr txBox="1">
            <a:spLocks noChangeArrowheads="1"/>
          </p:cNvSpPr>
          <p:nvPr/>
        </p:nvSpPr>
        <p:spPr bwMode="auto">
          <a:xfrm>
            <a:off x="395288" y="4652963"/>
            <a:ext cx="84486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0000"/>
                </a:solidFill>
                <a:latin typeface="宋体" pitchFamily="2" charset="-122"/>
              </a:rPr>
              <a:t>缺省指定：</a:t>
            </a:r>
            <a:r>
              <a:rPr kumimoji="1" lang="zh-CN" altLang="en-US" sz="2800">
                <a:solidFill>
                  <a:srgbClr val="000000"/>
                </a:solidFill>
                <a:latin typeface="宋体" pitchFamily="2" charset="-122"/>
              </a:rPr>
              <a:t>当无</a:t>
            </a:r>
            <a:r>
              <a:rPr kumimoji="1" lang="zh-CN" altLang="en-US" sz="2800">
                <a:solidFill>
                  <a:srgbClr val="0033CC"/>
                </a:solidFill>
                <a:latin typeface="宋体" pitchFamily="2" charset="-122"/>
              </a:rPr>
              <a:t>组合类型</a:t>
            </a:r>
            <a:r>
              <a:rPr kumimoji="1" lang="zh-CN" altLang="en-US" sz="2800">
                <a:solidFill>
                  <a:srgbClr val="000000"/>
                </a:solidFill>
                <a:latin typeface="宋体" pitchFamily="2" charset="-122"/>
              </a:rPr>
              <a:t>为</a:t>
            </a:r>
            <a:r>
              <a:rPr kumimoji="1" lang="en-US" altLang="zh-CN" sz="2800">
                <a:solidFill>
                  <a:srgbClr val="000000"/>
                </a:solidFill>
                <a:latin typeface="宋体" pitchFamily="2" charset="-122"/>
              </a:rPr>
              <a:t>STACK</a:t>
            </a:r>
            <a:r>
              <a:rPr kumimoji="1" lang="zh-CN" altLang="en-US" sz="2800">
                <a:solidFill>
                  <a:srgbClr val="000000"/>
                </a:solidFill>
                <a:latin typeface="宋体" pitchFamily="2" charset="-122"/>
              </a:rPr>
              <a:t>的段时，无论是否有</a:t>
            </a:r>
            <a:r>
              <a:rPr kumimoji="1" lang="en-US" altLang="zh-CN" sz="2800">
                <a:solidFill>
                  <a:srgbClr val="000000"/>
                </a:solidFill>
                <a:latin typeface="宋体" pitchFamily="2" charset="-122"/>
              </a:rPr>
              <a:t>ASSUME</a:t>
            </a:r>
            <a:r>
              <a:rPr kumimoji="1" lang="zh-CN" altLang="en-US" sz="2800">
                <a:solidFill>
                  <a:srgbClr val="000000"/>
                </a:solidFill>
                <a:latin typeface="宋体" pitchFamily="2" charset="-122"/>
              </a:rPr>
              <a:t>设定</a:t>
            </a:r>
            <a:r>
              <a:rPr kumimoji="1" lang="en-US" altLang="zh-CN" sz="2800">
                <a:solidFill>
                  <a:srgbClr val="000000"/>
                </a:solidFill>
                <a:latin typeface="宋体" pitchFamily="2" charset="-122"/>
              </a:rPr>
              <a:t>SS</a:t>
            </a:r>
            <a:r>
              <a:rPr kumimoji="1" lang="zh-CN" altLang="en-US" sz="2800">
                <a:solidFill>
                  <a:srgbClr val="000000"/>
                </a:solidFill>
                <a:latin typeface="宋体" pitchFamily="2" charset="-122"/>
              </a:rPr>
              <a:t>对应的段，都采用缺省指定。</a:t>
            </a:r>
          </a:p>
        </p:txBody>
      </p:sp>
    </p:spTree>
    <p:extLst>
      <p:ext uri="{BB962C8B-B14F-4D97-AF65-F5344CB8AC3E}">
        <p14:creationId xmlns:p14="http://schemas.microsoft.com/office/powerpoint/2010/main" val="4221463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3350" y="188913"/>
            <a:ext cx="8686800" cy="765175"/>
          </a:xfrm>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221188" name="Text Box 4"/>
          <p:cNvSpPr txBox="1">
            <a:spLocks noChangeArrowheads="1"/>
          </p:cNvSpPr>
          <p:nvPr/>
        </p:nvSpPr>
        <p:spPr bwMode="auto">
          <a:xfrm>
            <a:off x="250825" y="6048375"/>
            <a:ext cx="873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Blip>
                <a:blip r:embed="rId3"/>
              </a:buBlip>
            </a:pPr>
            <a:r>
              <a:rPr kumimoji="1" lang="zh-CN" altLang="en-US" sz="2400">
                <a:solidFill>
                  <a:srgbClr val="CC6600"/>
                </a:solidFill>
                <a:latin typeface="宋体" pitchFamily="2" charset="-122"/>
              </a:rPr>
              <a:t>思考：</a:t>
            </a:r>
            <a:r>
              <a:rPr kumimoji="1" lang="zh-CN" altLang="en-US" sz="2400">
                <a:latin typeface="宋体" pitchFamily="2" charset="-122"/>
              </a:rPr>
              <a:t>若有</a:t>
            </a:r>
            <a:r>
              <a:rPr kumimoji="1" lang="en-US" altLang="zh-CN" sz="2400">
                <a:latin typeface="宋体" pitchFamily="2" charset="-122"/>
              </a:rPr>
              <a:t>STACK</a:t>
            </a:r>
            <a:r>
              <a:rPr kumimoji="1" lang="zh-CN" altLang="en-US" sz="2400">
                <a:latin typeface="宋体" pitchFamily="2" charset="-122"/>
              </a:rPr>
              <a:t>属性的堆栈段，又用指令赋值后结果如何？</a:t>
            </a:r>
          </a:p>
        </p:txBody>
      </p:sp>
      <p:sp>
        <p:nvSpPr>
          <p:cNvPr id="49156" name="Rectangle 6"/>
          <p:cNvSpPr>
            <a:spLocks noGrp="1" noChangeArrowheads="1"/>
          </p:cNvSpPr>
          <p:nvPr>
            <p:ph type="body" idx="1"/>
          </p:nvPr>
        </p:nvSpPr>
        <p:spPr>
          <a:xfrm>
            <a:off x="250825" y="1092200"/>
            <a:ext cx="8569325" cy="4784725"/>
          </a:xfrm>
        </p:spPr>
        <p:txBody>
          <a:bodyPr/>
          <a:lstStyle/>
          <a:p>
            <a:pPr eaLnBrk="1" hangingPunct="1">
              <a:lnSpc>
                <a:spcPct val="80000"/>
              </a:lnSpc>
            </a:pPr>
            <a:r>
              <a:rPr kumimoji="1" lang="zh-CN" altLang="en-US" sz="2400" smtClean="0">
                <a:solidFill>
                  <a:srgbClr val="CC0000"/>
                </a:solidFill>
              </a:rPr>
              <a:t>显式指定：</a:t>
            </a:r>
            <a:r>
              <a:rPr kumimoji="1" lang="zh-CN" altLang="en-US" sz="2400" smtClean="0"/>
              <a:t>使用</a:t>
            </a:r>
            <a:r>
              <a:rPr kumimoji="1" lang="en-US" altLang="zh-CN" sz="2400" smtClean="0"/>
              <a:t>MOV</a:t>
            </a:r>
            <a:r>
              <a:rPr kumimoji="1" lang="zh-CN" altLang="en-US" sz="2400" smtClean="0"/>
              <a:t>指令使</a:t>
            </a:r>
            <a:r>
              <a:rPr kumimoji="1" lang="en-US" altLang="zh-CN" sz="2400" smtClean="0"/>
              <a:t>SS</a:t>
            </a:r>
            <a:r>
              <a:rPr kumimoji="1" lang="zh-CN" altLang="en-US" sz="2400" smtClean="0"/>
              <a:t>及</a:t>
            </a:r>
            <a:r>
              <a:rPr kumimoji="1" lang="en-US" altLang="zh-CN" sz="2400" smtClean="0"/>
              <a:t>SP</a:t>
            </a:r>
            <a:r>
              <a:rPr kumimoji="1" lang="zh-CN" altLang="en-US" sz="2400" smtClean="0"/>
              <a:t>指向目的处。</a:t>
            </a:r>
          </a:p>
          <a:p>
            <a:pPr eaLnBrk="1" hangingPunct="1">
              <a:lnSpc>
                <a:spcPct val="80000"/>
              </a:lnSpc>
            </a:pPr>
            <a:r>
              <a:rPr kumimoji="1" lang="zh-CN" altLang="en-US" sz="2400" smtClean="0">
                <a:solidFill>
                  <a:srgbClr val="CC00CC"/>
                </a:solidFill>
              </a:rPr>
              <a:t>示例：</a:t>
            </a:r>
          </a:p>
          <a:p>
            <a:pPr lvl="1" eaLnBrk="1" hangingPunct="1">
              <a:lnSpc>
                <a:spcPct val="80000"/>
              </a:lnSpc>
              <a:buFontTx/>
              <a:buNone/>
            </a:pPr>
            <a:r>
              <a:rPr kumimoji="1" lang="zh-CN" altLang="en-US" sz="2000" smtClean="0"/>
              <a:t>      </a:t>
            </a:r>
            <a:r>
              <a:rPr kumimoji="1" lang="en-US" altLang="zh-CN" sz="2000" smtClean="0"/>
              <a:t>S_SEG  </a:t>
            </a:r>
            <a:r>
              <a:rPr kumimoji="1" lang="en-US" altLang="zh-CN" sz="2000" smtClean="0">
                <a:solidFill>
                  <a:srgbClr val="0033CC"/>
                </a:solidFill>
              </a:rPr>
              <a:t>SEGMENT</a:t>
            </a:r>
          </a:p>
          <a:p>
            <a:pPr lvl="1" eaLnBrk="1" hangingPunct="1">
              <a:lnSpc>
                <a:spcPct val="80000"/>
              </a:lnSpc>
              <a:buFontTx/>
              <a:buNone/>
            </a:pPr>
            <a:r>
              <a:rPr kumimoji="1" lang="en-US" altLang="zh-CN" sz="2000" smtClean="0"/>
              <a:t> 	       STAK    DB 100 DUP(?)</a:t>
            </a:r>
          </a:p>
          <a:p>
            <a:pPr lvl="1" eaLnBrk="1" hangingPunct="1">
              <a:lnSpc>
                <a:spcPct val="80000"/>
              </a:lnSpc>
              <a:buFontTx/>
              <a:buNone/>
            </a:pPr>
            <a:r>
              <a:rPr kumimoji="1" lang="en-US" altLang="zh-CN" sz="2000" smtClean="0"/>
              <a:t>           TOP     EQU LENGTH STAK</a:t>
            </a:r>
          </a:p>
          <a:p>
            <a:pPr lvl="1" eaLnBrk="1" hangingPunct="1">
              <a:lnSpc>
                <a:spcPct val="80000"/>
              </a:lnSpc>
              <a:buFontTx/>
              <a:buNone/>
            </a:pPr>
            <a:r>
              <a:rPr kumimoji="1" lang="en-US" altLang="zh-CN" sz="2000" smtClean="0"/>
              <a:t>      S_SEG  </a:t>
            </a:r>
            <a:r>
              <a:rPr kumimoji="1" lang="en-US" altLang="zh-CN" sz="2000" smtClean="0">
                <a:solidFill>
                  <a:srgbClr val="0033CC"/>
                </a:solidFill>
              </a:rPr>
              <a:t>ENDS</a:t>
            </a:r>
          </a:p>
          <a:p>
            <a:pPr lvl="1" eaLnBrk="1" hangingPunct="1">
              <a:lnSpc>
                <a:spcPct val="80000"/>
              </a:lnSpc>
              <a:buFontTx/>
              <a:buNone/>
            </a:pPr>
            <a:r>
              <a:rPr kumimoji="1" lang="en-US" altLang="zh-CN" sz="2000" b="0" smtClean="0"/>
              <a:t>      </a:t>
            </a:r>
            <a:r>
              <a:rPr kumimoji="1" lang="en-US" altLang="zh-CN" sz="2000" smtClean="0"/>
              <a:t>C_SEG  </a:t>
            </a:r>
            <a:r>
              <a:rPr kumimoji="1" lang="en-US" altLang="zh-CN" sz="2000" smtClean="0">
                <a:solidFill>
                  <a:srgbClr val="0033CC"/>
                </a:solidFill>
              </a:rPr>
              <a:t>SEGMENT</a:t>
            </a:r>
            <a:r>
              <a:rPr kumimoji="1" lang="en-US" altLang="zh-CN" sz="2000" smtClean="0"/>
              <a:t> PARA 'CODE'</a:t>
            </a:r>
          </a:p>
          <a:p>
            <a:pPr lvl="1" eaLnBrk="1" hangingPunct="1">
              <a:lnSpc>
                <a:spcPct val="80000"/>
              </a:lnSpc>
              <a:buFontTx/>
              <a:buNone/>
            </a:pPr>
            <a:r>
              <a:rPr kumimoji="1" lang="en-US" altLang="zh-CN" sz="2000" smtClean="0"/>
              <a:t>      	         ASSUME CS:C_SEG,SS:S_SEG,DS:…,ES:…</a:t>
            </a:r>
          </a:p>
          <a:p>
            <a:pPr lvl="1" eaLnBrk="1" hangingPunct="1">
              <a:lnSpc>
                <a:spcPct val="80000"/>
              </a:lnSpc>
              <a:buFontTx/>
              <a:buNone/>
            </a:pPr>
            <a:r>
              <a:rPr kumimoji="1" lang="en-US" altLang="zh-CN" sz="2000" smtClean="0"/>
              <a:t>      START: ……</a:t>
            </a:r>
          </a:p>
          <a:p>
            <a:pPr lvl="1" eaLnBrk="1" hangingPunct="1">
              <a:lnSpc>
                <a:spcPct val="80000"/>
              </a:lnSpc>
              <a:buFontTx/>
              <a:buNone/>
            </a:pPr>
            <a:r>
              <a:rPr kumimoji="1" lang="en-US" altLang="zh-CN" sz="2000" smtClean="0">
                <a:solidFill>
                  <a:srgbClr val="CC3300"/>
                </a:solidFill>
              </a:rPr>
              <a:t>                    MOV  AX, S_SEG   </a:t>
            </a:r>
            <a:r>
              <a:rPr kumimoji="1" lang="zh-CN" altLang="en-US" sz="2000" smtClean="0">
                <a:solidFill>
                  <a:srgbClr val="008000"/>
                </a:solidFill>
              </a:rPr>
              <a:t>；填入段基址</a:t>
            </a:r>
          </a:p>
          <a:p>
            <a:pPr lvl="1" eaLnBrk="1" hangingPunct="1">
              <a:lnSpc>
                <a:spcPct val="80000"/>
              </a:lnSpc>
              <a:buFontTx/>
              <a:buNone/>
            </a:pPr>
            <a:r>
              <a:rPr kumimoji="1" lang="zh-CN" altLang="en-US" sz="2000" smtClean="0">
                <a:solidFill>
                  <a:srgbClr val="CC3300"/>
                </a:solidFill>
              </a:rPr>
              <a:t>                    </a:t>
            </a:r>
            <a:r>
              <a:rPr kumimoji="1" lang="en-US" altLang="zh-CN" sz="2000" smtClean="0">
                <a:solidFill>
                  <a:srgbClr val="CC3300"/>
                </a:solidFill>
              </a:rPr>
              <a:t>MOV  SS, AX</a:t>
            </a:r>
          </a:p>
          <a:p>
            <a:pPr lvl="1" eaLnBrk="1" hangingPunct="1">
              <a:lnSpc>
                <a:spcPct val="80000"/>
              </a:lnSpc>
              <a:buFontTx/>
              <a:buNone/>
            </a:pPr>
            <a:r>
              <a:rPr kumimoji="1" lang="en-US" altLang="zh-CN" sz="2000" smtClean="0">
                <a:solidFill>
                  <a:srgbClr val="CC3300"/>
                </a:solidFill>
              </a:rPr>
              <a:t>                    MOV  SP, TOP        </a:t>
            </a:r>
            <a:r>
              <a:rPr kumimoji="1" lang="zh-CN" altLang="en-US" sz="2000" smtClean="0">
                <a:solidFill>
                  <a:srgbClr val="008000"/>
                </a:solidFill>
              </a:rPr>
              <a:t>；填入栈顶指针</a:t>
            </a:r>
          </a:p>
          <a:p>
            <a:pPr lvl="1" eaLnBrk="1" hangingPunct="1">
              <a:lnSpc>
                <a:spcPct val="80000"/>
              </a:lnSpc>
              <a:buFontTx/>
              <a:buNone/>
            </a:pPr>
            <a:r>
              <a:rPr kumimoji="1" lang="zh-CN" altLang="en-US" sz="2000" smtClean="0">
                <a:solidFill>
                  <a:srgbClr val="008000"/>
                </a:solidFill>
              </a:rPr>
              <a:t>		             </a:t>
            </a:r>
            <a:r>
              <a:rPr kumimoji="1" lang="en-US" altLang="zh-CN" sz="2000" smtClean="0"/>
              <a:t>……</a:t>
            </a:r>
          </a:p>
          <a:p>
            <a:pPr lvl="1" eaLnBrk="1" hangingPunct="1">
              <a:lnSpc>
                <a:spcPct val="80000"/>
              </a:lnSpc>
              <a:buFontTx/>
              <a:buNone/>
            </a:pPr>
            <a:r>
              <a:rPr kumimoji="1" lang="en-US" altLang="zh-CN" sz="2000" smtClean="0"/>
              <a:t>      C_SEG  </a:t>
            </a:r>
            <a:r>
              <a:rPr kumimoji="1" lang="en-US" altLang="zh-CN" sz="2000" smtClean="0">
                <a:solidFill>
                  <a:srgbClr val="0033CC"/>
                </a:solidFill>
              </a:rPr>
              <a:t>ENDS</a:t>
            </a:r>
          </a:p>
          <a:p>
            <a:pPr lvl="1" eaLnBrk="1" hangingPunct="1">
              <a:lnSpc>
                <a:spcPct val="80000"/>
              </a:lnSpc>
              <a:buFontTx/>
              <a:buNone/>
            </a:pPr>
            <a:r>
              <a:rPr kumimoji="1" lang="en-US" altLang="zh-CN" sz="2000" smtClean="0"/>
              <a:t>             END START</a:t>
            </a:r>
            <a:endParaRPr lang="en-US" altLang="zh-CN" sz="2000" smtClean="0"/>
          </a:p>
        </p:txBody>
      </p:sp>
    </p:spTree>
    <p:extLst>
      <p:ext uri="{BB962C8B-B14F-4D97-AF65-F5344CB8AC3E}">
        <p14:creationId xmlns:p14="http://schemas.microsoft.com/office/powerpoint/2010/main" val="2769655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t>完整段定义</a:t>
            </a:r>
            <a:endParaRPr lang="en-US" altLang="zh-CN" dirty="0" smtClean="0"/>
          </a:p>
          <a:p>
            <a:endParaRPr lang="en-US" altLang="zh-CN" dirty="0">
              <a:solidFill>
                <a:srgbClr val="FF0000"/>
              </a:solidFill>
            </a:endParaRPr>
          </a:p>
          <a:p>
            <a:r>
              <a:rPr lang="zh-CN" altLang="en-US" dirty="0">
                <a:solidFill>
                  <a:srgbClr val="FF0000"/>
                </a:solidFill>
              </a:rPr>
              <a:t>简化段</a:t>
            </a:r>
          </a:p>
          <a:p>
            <a:endParaRPr lang="zh-CN" altLang="en-US" dirty="0">
              <a:solidFill>
                <a:srgbClr val="FF0000"/>
              </a:solidFill>
            </a:endParaRPr>
          </a:p>
        </p:txBody>
      </p:sp>
    </p:spTree>
    <p:extLst>
      <p:ext uri="{BB962C8B-B14F-4D97-AF65-F5344CB8AC3E}">
        <p14:creationId xmlns:p14="http://schemas.microsoft.com/office/powerpoint/2010/main" val="3613328547"/>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新版本的汇编程序（</a:t>
            </a:r>
            <a:r>
              <a:rPr lang="en-US" altLang="zh-CN" dirty="0" smtClean="0"/>
              <a:t>MASM5.0</a:t>
            </a:r>
            <a:r>
              <a:rPr lang="zh-CN" altLang="en-US" dirty="0" smtClean="0"/>
              <a:t>及</a:t>
            </a:r>
            <a:r>
              <a:rPr lang="en-US" altLang="zh-CN" dirty="0" smtClean="0"/>
              <a:t>MASM6.0</a:t>
            </a:r>
            <a:r>
              <a:rPr lang="zh-CN" altLang="en-US" dirty="0" smtClean="0"/>
              <a:t>以上）除支持</a:t>
            </a:r>
            <a:r>
              <a:rPr lang="en-US" altLang="zh-CN" dirty="0" smtClean="0">
                <a:solidFill>
                  <a:srgbClr val="0000CC"/>
                </a:solidFill>
              </a:rPr>
              <a:t>SEGMENT</a:t>
            </a:r>
            <a:r>
              <a:rPr lang="zh-CN" altLang="en-US" dirty="0" smtClean="0">
                <a:solidFill>
                  <a:srgbClr val="0000CC"/>
                </a:solidFill>
              </a:rPr>
              <a:t>伪指令</a:t>
            </a:r>
            <a:r>
              <a:rPr lang="zh-CN" altLang="en-US" dirty="0" smtClean="0"/>
              <a:t>外，还提供了一种新的</a:t>
            </a:r>
            <a:r>
              <a:rPr lang="zh-CN" altLang="en-US" dirty="0" smtClean="0">
                <a:solidFill>
                  <a:srgbClr val="0000CC"/>
                </a:solidFill>
              </a:rPr>
              <a:t>较简单的段定义方法</a:t>
            </a:r>
            <a:r>
              <a:rPr lang="zh-CN" altLang="en-US" dirty="0" smtClean="0"/>
              <a:t>。</a:t>
            </a:r>
            <a:endParaRPr lang="en-US" altLang="zh-CN" dirty="0" smtClean="0"/>
          </a:p>
          <a:p>
            <a:endParaRPr lang="en-US" altLang="zh-CN" dirty="0" smtClean="0"/>
          </a:p>
          <a:p>
            <a:r>
              <a:rPr lang="zh-CN" altLang="en-US" dirty="0"/>
              <a:t>简化</a:t>
            </a:r>
            <a:r>
              <a:rPr lang="zh-CN" altLang="en-US" dirty="0" smtClean="0"/>
              <a:t>段的定义方法虽然不像</a:t>
            </a:r>
            <a:r>
              <a:rPr lang="en-US" altLang="zh-CN" dirty="0" smtClean="0"/>
              <a:t>SEGMENT</a:t>
            </a:r>
            <a:r>
              <a:rPr lang="zh-CN" altLang="en-US" dirty="0" smtClean="0"/>
              <a:t>伪指令那样具有较完整的表达能力，但</a:t>
            </a:r>
            <a:r>
              <a:rPr lang="zh-CN" altLang="en-US" dirty="0" smtClean="0">
                <a:solidFill>
                  <a:srgbClr val="0000CC"/>
                </a:solidFill>
              </a:rPr>
              <a:t>简单易用</a:t>
            </a:r>
            <a:r>
              <a:rPr lang="zh-CN" altLang="en-US" dirty="0" smtClean="0"/>
              <a:t>。</a:t>
            </a:r>
            <a:endParaRPr lang="en-US" altLang="zh-CN" dirty="0" smtClean="0"/>
          </a:p>
          <a:p>
            <a:endParaRPr lang="en-US" dirty="0"/>
          </a:p>
          <a:p>
            <a:r>
              <a:rPr lang="zh-CN" altLang="en-US" dirty="0" smtClean="0"/>
              <a:t>简化段有利于实现</a:t>
            </a:r>
            <a:r>
              <a:rPr lang="zh-CN" altLang="en-US" dirty="0" smtClean="0">
                <a:solidFill>
                  <a:srgbClr val="0000CC"/>
                </a:solidFill>
              </a:rPr>
              <a:t>汇编语言程序模块与高级语言程序模块的连接</a:t>
            </a:r>
            <a:r>
              <a:rPr lang="zh-CN" altLang="en-US" dirty="0" smtClean="0"/>
              <a:t>，可以有操作系统自动安排段序，自动保证名字、定义的一致性。</a:t>
            </a:r>
            <a:endParaRPr lang="en-US" dirty="0"/>
          </a:p>
        </p:txBody>
      </p:sp>
    </p:spTree>
    <p:extLst>
      <p:ext uri="{BB962C8B-B14F-4D97-AF65-F5344CB8AC3E}">
        <p14:creationId xmlns:p14="http://schemas.microsoft.com/office/powerpoint/2010/main" val="107400462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简化段程序的形式是：</a:t>
            </a:r>
            <a:endParaRPr lang="en-US" altLang="zh-CN" dirty="0" smtClean="0"/>
          </a:p>
          <a:p>
            <a:pPr marL="971550" lvl="1" indent="-514350">
              <a:buFont typeface="+mj-lt"/>
              <a:buAutoNum type="arabicParenR"/>
            </a:pPr>
            <a:r>
              <a:rPr lang="zh-CN" altLang="en-US" dirty="0" smtClean="0"/>
              <a:t>开始先用</a:t>
            </a:r>
            <a:r>
              <a:rPr lang="en-US" altLang="zh-CN" dirty="0" smtClean="0">
                <a:solidFill>
                  <a:srgbClr val="C00000"/>
                </a:solidFill>
              </a:rPr>
              <a:t>.MODEL</a:t>
            </a:r>
            <a:r>
              <a:rPr lang="zh-CN" altLang="en-US" dirty="0" smtClean="0">
                <a:solidFill>
                  <a:srgbClr val="C00000"/>
                </a:solidFill>
              </a:rPr>
              <a:t>伪指令</a:t>
            </a:r>
            <a:r>
              <a:rPr lang="zh-CN" altLang="en-US" dirty="0" smtClean="0"/>
              <a:t>定义存储模型；</a:t>
            </a:r>
            <a:endParaRPr lang="en-US" altLang="zh-CN" dirty="0" smtClean="0"/>
          </a:p>
          <a:p>
            <a:pPr marL="971550" lvl="1" indent="-514350">
              <a:buFont typeface="+mj-lt"/>
              <a:buAutoNum type="arabicParenR"/>
            </a:pPr>
            <a:r>
              <a:rPr lang="zh-CN" altLang="en-US" dirty="0" smtClean="0"/>
              <a:t>然后再用</a:t>
            </a:r>
            <a:r>
              <a:rPr lang="zh-CN" altLang="en-US" dirty="0" smtClean="0">
                <a:solidFill>
                  <a:srgbClr val="C00000"/>
                </a:solidFill>
              </a:rPr>
              <a:t>简化段伪指令</a:t>
            </a:r>
            <a:r>
              <a:rPr lang="zh-CN" altLang="en-US" dirty="0" smtClean="0"/>
              <a:t>定义段；</a:t>
            </a:r>
            <a:endParaRPr lang="en-US" altLang="zh-CN" dirty="0" smtClean="0"/>
          </a:p>
          <a:p>
            <a:pPr marL="971550" lvl="1" indent="-514350">
              <a:buFont typeface="+mj-lt"/>
              <a:buAutoNum type="arabicParenR"/>
            </a:pPr>
            <a:r>
              <a:rPr lang="zh-CN" altLang="en-US" dirty="0"/>
              <a:t>每一</a:t>
            </a:r>
            <a:r>
              <a:rPr lang="zh-CN" altLang="en-US" dirty="0" smtClean="0"/>
              <a:t>个新段的开始就是上一个段的结束，而不必用</a:t>
            </a:r>
            <a:r>
              <a:rPr lang="en-US" altLang="zh-CN" dirty="0" smtClean="0">
                <a:solidFill>
                  <a:srgbClr val="C00000"/>
                </a:solidFill>
              </a:rPr>
              <a:t>ENDS</a:t>
            </a:r>
            <a:r>
              <a:rPr lang="zh-CN" altLang="en-US" dirty="0" smtClean="0"/>
              <a:t>作为段的结束符。</a:t>
            </a:r>
            <a:endParaRPr lang="en-US" altLang="zh-CN" dirty="0" smtClean="0"/>
          </a:p>
          <a:p>
            <a:endParaRPr lang="en-US" dirty="0"/>
          </a:p>
          <a:p>
            <a:endParaRPr lang="en-US" dirty="0"/>
          </a:p>
        </p:txBody>
      </p:sp>
      <p:sp>
        <p:nvSpPr>
          <p:cNvPr id="4" name="爆炸形 1 3"/>
          <p:cNvSpPr/>
          <p:nvPr/>
        </p:nvSpPr>
        <p:spPr bwMode="auto">
          <a:xfrm>
            <a:off x="7452320" y="908720"/>
            <a:ext cx="1008112" cy="1152128"/>
          </a:xfrm>
          <a:prstGeom prst="irregularSeal1">
            <a:avLst/>
          </a:prstGeom>
          <a:solidFill>
            <a:srgbClr val="0066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8000"/>
              </a:solidFill>
              <a:effectLst/>
              <a:latin typeface="Arial" charset="0"/>
              <a:ea typeface="宋体" pitchFamily="2" charset="-122"/>
            </a:endParaRPr>
          </a:p>
        </p:txBody>
      </p:sp>
    </p:spTree>
    <p:extLst>
      <p:ext uri="{BB962C8B-B14F-4D97-AF65-F5344CB8AC3E}">
        <p14:creationId xmlns:p14="http://schemas.microsoft.com/office/powerpoint/2010/main" val="132165779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188913"/>
            <a:ext cx="8229600" cy="792162"/>
          </a:xfrm>
        </p:spPr>
        <p:txBody>
          <a:bodyPr/>
          <a:lstStyle/>
          <a:p>
            <a:pPr eaLnBrk="1" hangingPunct="1"/>
            <a:r>
              <a:rPr lang="zh-CN" altLang="en-US" smtClean="0"/>
              <a:t>连接示意图</a:t>
            </a:r>
          </a:p>
        </p:txBody>
      </p:sp>
      <p:grpSp>
        <p:nvGrpSpPr>
          <p:cNvPr id="11267" name="Group 25"/>
          <p:cNvGrpSpPr>
            <a:grpSpLocks/>
          </p:cNvGrpSpPr>
          <p:nvPr/>
        </p:nvGrpSpPr>
        <p:grpSpPr bwMode="auto">
          <a:xfrm>
            <a:off x="468313" y="1120775"/>
            <a:ext cx="7996237" cy="3168650"/>
            <a:chOff x="295" y="709"/>
            <a:chExt cx="5037" cy="1996"/>
          </a:xfrm>
        </p:grpSpPr>
        <p:sp>
          <p:nvSpPr>
            <p:cNvPr id="11270" name="Rectangle 4"/>
            <p:cNvSpPr>
              <a:spLocks noChangeArrowheads="1"/>
            </p:cNvSpPr>
            <p:nvPr/>
          </p:nvSpPr>
          <p:spPr bwMode="auto">
            <a:xfrm>
              <a:off x="1792" y="709"/>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调用</a:t>
              </a:r>
              <a:r>
                <a:rPr lang="en-US" altLang="zh-CN" sz="2400"/>
                <a:t>LINK.EXE</a:t>
              </a:r>
            </a:p>
          </p:txBody>
        </p:sp>
        <p:sp>
          <p:nvSpPr>
            <p:cNvPr id="11271" name="Rectangle 5"/>
            <p:cNvSpPr>
              <a:spLocks noChangeArrowheads="1"/>
            </p:cNvSpPr>
            <p:nvPr/>
          </p:nvSpPr>
          <p:spPr bwMode="auto">
            <a:xfrm>
              <a:off x="295" y="1117"/>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.OBJ</a:t>
              </a:r>
            </a:p>
          </p:txBody>
        </p:sp>
        <p:sp>
          <p:nvSpPr>
            <p:cNvPr id="11272" name="Rectangle 6"/>
            <p:cNvSpPr>
              <a:spLocks noChangeArrowheads="1"/>
            </p:cNvSpPr>
            <p:nvPr/>
          </p:nvSpPr>
          <p:spPr bwMode="auto">
            <a:xfrm>
              <a:off x="295"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.OBJ</a:t>
              </a:r>
            </a:p>
          </p:txBody>
        </p:sp>
        <p:sp>
          <p:nvSpPr>
            <p:cNvPr id="11273" name="Rectangle 7"/>
            <p:cNvSpPr>
              <a:spLocks noChangeArrowheads="1"/>
            </p:cNvSpPr>
            <p:nvPr/>
          </p:nvSpPr>
          <p:spPr bwMode="auto">
            <a:xfrm>
              <a:off x="295" y="2251"/>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.LIB</a:t>
              </a:r>
            </a:p>
          </p:txBody>
        </p:sp>
        <p:sp>
          <p:nvSpPr>
            <p:cNvPr id="11274" name="Rectangle 8"/>
            <p:cNvSpPr>
              <a:spLocks noChangeArrowheads="1"/>
            </p:cNvSpPr>
            <p:nvPr/>
          </p:nvSpPr>
          <p:spPr bwMode="auto">
            <a:xfrm>
              <a:off x="1837" y="1661"/>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连接</a:t>
              </a:r>
            </a:p>
          </p:txBody>
        </p:sp>
        <p:sp>
          <p:nvSpPr>
            <p:cNvPr id="11275" name="Rectangle 9"/>
            <p:cNvSpPr>
              <a:spLocks noChangeArrowheads="1"/>
            </p:cNvSpPr>
            <p:nvPr/>
          </p:nvSpPr>
          <p:spPr bwMode="auto">
            <a:xfrm>
              <a:off x="3742"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.EXE</a:t>
              </a:r>
            </a:p>
          </p:txBody>
        </p:sp>
        <p:sp>
          <p:nvSpPr>
            <p:cNvPr id="11276" name="Rectangle 10"/>
            <p:cNvSpPr>
              <a:spLocks noChangeArrowheads="1"/>
            </p:cNvSpPr>
            <p:nvPr/>
          </p:nvSpPr>
          <p:spPr bwMode="auto">
            <a:xfrm>
              <a:off x="3742" y="2115"/>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.MAP</a:t>
              </a:r>
            </a:p>
          </p:txBody>
        </p:sp>
        <p:sp>
          <p:nvSpPr>
            <p:cNvPr id="11277" name="AutoShape 12"/>
            <p:cNvSpPr>
              <a:spLocks/>
            </p:cNvSpPr>
            <p:nvPr/>
          </p:nvSpPr>
          <p:spPr bwMode="auto">
            <a:xfrm>
              <a:off x="4694" y="2115"/>
              <a:ext cx="182" cy="453"/>
            </a:xfrm>
            <a:prstGeom prst="rightBrace">
              <a:avLst>
                <a:gd name="adj1" fmla="val 207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8" name="Text Box 13"/>
            <p:cNvSpPr txBox="1">
              <a:spLocks noChangeArrowheads="1"/>
            </p:cNvSpPr>
            <p:nvPr/>
          </p:nvSpPr>
          <p:spPr bwMode="auto">
            <a:xfrm>
              <a:off x="4830" y="21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1279" name="Line 14"/>
            <p:cNvSpPr>
              <a:spLocks noChangeShapeType="1"/>
            </p:cNvSpPr>
            <p:nvPr/>
          </p:nvSpPr>
          <p:spPr bwMode="auto">
            <a:xfrm>
              <a:off x="1247" y="1933"/>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a:off x="1247" y="1344"/>
              <a:ext cx="590" cy="45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flipV="1">
              <a:off x="1247" y="2024"/>
              <a:ext cx="590" cy="45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a:off x="3198" y="188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2427" y="1162"/>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504" name="Rectangle 24"/>
          <p:cNvSpPr>
            <a:spLocks noGrp="1" noChangeArrowheads="1"/>
          </p:cNvSpPr>
          <p:nvPr>
            <p:ph type="body" idx="1"/>
          </p:nvPr>
        </p:nvSpPr>
        <p:spPr>
          <a:xfrm>
            <a:off x="312738" y="4724400"/>
            <a:ext cx="8435975" cy="1944688"/>
          </a:xfrm>
          <a:noFill/>
        </p:spPr>
        <p:txBody>
          <a:bodyPr/>
          <a:lstStyle/>
          <a:p>
            <a:pPr eaLnBrk="1" hangingPunct="1"/>
            <a:r>
              <a:rPr lang="zh-CN" altLang="en-US" sz="2400" dirty="0" smtClean="0"/>
              <a:t>汇编之后生成的</a:t>
            </a:r>
            <a:r>
              <a:rPr lang="en-US" altLang="zh-CN" sz="2400" dirty="0" smtClean="0"/>
              <a:t>OBJ</a:t>
            </a:r>
            <a:r>
              <a:rPr lang="zh-CN" altLang="en-US" sz="2400" dirty="0" smtClean="0"/>
              <a:t>文件必须经过</a:t>
            </a:r>
            <a:r>
              <a:rPr lang="zh-CN" altLang="en-US" sz="2400" dirty="0" smtClean="0">
                <a:solidFill>
                  <a:srgbClr val="FF0000"/>
                </a:solidFill>
              </a:rPr>
              <a:t>链接过程</a:t>
            </a:r>
            <a:r>
              <a:rPr lang="zh-CN" altLang="en-US" sz="2400" dirty="0" smtClean="0"/>
              <a:t>，才能成为扩展名</a:t>
            </a:r>
            <a:r>
              <a:rPr lang="en-US" altLang="zh-CN" sz="2400" dirty="0" smtClean="0"/>
              <a:t>.EXE</a:t>
            </a:r>
            <a:r>
              <a:rPr lang="zh-CN" altLang="en-US" sz="2400" dirty="0" smtClean="0"/>
              <a:t>的可执行文件。</a:t>
            </a:r>
          </a:p>
          <a:p>
            <a:pPr eaLnBrk="1"/>
            <a:r>
              <a:rPr lang="zh-CN" altLang="en-US" sz="2400" dirty="0" smtClean="0"/>
              <a:t>链接的过程就是调用</a:t>
            </a:r>
            <a:r>
              <a:rPr lang="zh-CN" altLang="en-US" sz="2400" dirty="0" smtClean="0">
                <a:solidFill>
                  <a:srgbClr val="FF0000"/>
                </a:solidFill>
              </a:rPr>
              <a:t>连接程序（</a:t>
            </a:r>
            <a:r>
              <a:rPr lang="en-US" altLang="zh-CN" sz="2400" dirty="0" smtClean="0">
                <a:solidFill>
                  <a:srgbClr val="FF0000"/>
                </a:solidFill>
              </a:rPr>
              <a:t>LINK.EXE</a:t>
            </a:r>
            <a:r>
              <a:rPr lang="zh-CN" altLang="en-US" sz="2400" dirty="0" smtClean="0">
                <a:solidFill>
                  <a:srgbClr val="FF0000"/>
                </a:solidFill>
              </a:rPr>
              <a:t>）</a:t>
            </a:r>
            <a:r>
              <a:rPr lang="zh-CN" altLang="en-US" sz="2400" dirty="0" smtClean="0"/>
              <a:t>，对</a:t>
            </a:r>
            <a:r>
              <a:rPr lang="en-US" altLang="zh-CN" sz="2400" dirty="0" smtClean="0"/>
              <a:t>OBJ</a:t>
            </a:r>
            <a:r>
              <a:rPr lang="zh-CN" altLang="en-US" sz="2400" dirty="0" smtClean="0"/>
              <a:t>文件进行</a:t>
            </a:r>
            <a:r>
              <a:rPr lang="zh-CN" altLang="en-US" sz="2400" dirty="0" smtClean="0">
                <a:solidFill>
                  <a:srgbClr val="FF0000"/>
                </a:solidFill>
              </a:rPr>
              <a:t>定位、链接</a:t>
            </a:r>
            <a:r>
              <a:rPr lang="zh-CN" altLang="en-US" sz="2400" dirty="0" smtClean="0"/>
              <a:t>，最后生成扩展名为</a:t>
            </a:r>
            <a:r>
              <a:rPr lang="en-US" altLang="zh-CN" sz="2400" dirty="0" smtClean="0"/>
              <a:t>EXE</a:t>
            </a:r>
            <a:r>
              <a:rPr lang="zh-CN" altLang="en-US" sz="2400" dirty="0" smtClean="0"/>
              <a:t>的可执行文件。如果需要，也可生成</a:t>
            </a:r>
            <a:r>
              <a:rPr lang="en-US" altLang="zh-CN" sz="2400" dirty="0" smtClean="0">
                <a:solidFill>
                  <a:srgbClr val="FF0000"/>
                </a:solidFill>
              </a:rPr>
              <a:t>MAP</a:t>
            </a:r>
            <a:r>
              <a:rPr lang="zh-CN" altLang="en-US" sz="2400" dirty="0">
                <a:solidFill>
                  <a:srgbClr val="FF0000"/>
                </a:solidFill>
              </a:rPr>
              <a:t>文件</a:t>
            </a:r>
            <a:r>
              <a:rPr lang="zh-CN" altLang="en-US" sz="2400" dirty="0"/>
              <a:t>（地址分配文件）</a:t>
            </a:r>
            <a:r>
              <a:rPr lang="zh-CN" altLang="en-US" sz="2400" dirty="0" smtClean="0"/>
              <a:t>。</a:t>
            </a:r>
          </a:p>
        </p:txBody>
      </p:sp>
      <p:sp>
        <p:nvSpPr>
          <p:cNvPr id="11269" name="Rectangle 26"/>
          <p:cNvSpPr>
            <a:spLocks noChangeArrowheads="1"/>
          </p:cNvSpPr>
          <p:nvPr/>
        </p:nvSpPr>
        <p:spPr bwMode="auto">
          <a:xfrm>
            <a:off x="5940425" y="4087813"/>
            <a:ext cx="20780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LINK /m *.obj</a:t>
            </a:r>
          </a:p>
        </p:txBody>
      </p:sp>
    </p:spTree>
    <p:extLst>
      <p:ext uri="{BB962C8B-B14F-4D97-AF65-F5344CB8AC3E}">
        <p14:creationId xmlns:p14="http://schemas.microsoft.com/office/powerpoint/2010/main" val="1650712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504">
                                            <p:txEl>
                                              <p:pRg st="0" end="0"/>
                                            </p:txEl>
                                          </p:spTgt>
                                        </p:tgtEl>
                                        <p:attrNameLst>
                                          <p:attrName>style.visibility</p:attrName>
                                        </p:attrNameLst>
                                      </p:cBhvr>
                                      <p:to>
                                        <p:strVal val="visible"/>
                                      </p:to>
                                    </p:set>
                                    <p:animEffect transition="in" filter="slide(fromBottom)">
                                      <p:cBhvr>
                                        <p:cTn id="7" dur="500"/>
                                        <p:tgtEl>
                                          <p:spTgt spid="205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504">
                                            <p:txEl>
                                              <p:pRg st="1" end="1"/>
                                            </p:txEl>
                                          </p:spTgt>
                                        </p:tgtEl>
                                        <p:attrNameLst>
                                          <p:attrName>style.visibility</p:attrName>
                                        </p:attrNameLst>
                                      </p:cBhvr>
                                      <p:to>
                                        <p:strVal val="visible"/>
                                      </p:to>
                                    </p:set>
                                    <p:animEffect transition="in" filter="slide(fromBottom)">
                                      <p:cBhvr>
                                        <p:cTn id="12" dur="500"/>
                                        <p:tgtEl>
                                          <p:spTgt spid="205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简化段的定义</a:t>
            </a:r>
            <a:endParaRPr lang="en-US" dirty="0"/>
          </a:p>
        </p:txBody>
      </p:sp>
      <p:sp>
        <p:nvSpPr>
          <p:cNvPr id="3" name="内容占位符 2"/>
          <p:cNvSpPr>
            <a:spLocks noGrp="1"/>
          </p:cNvSpPr>
          <p:nvPr>
            <p:ph idx="1"/>
          </p:nvPr>
        </p:nvSpPr>
        <p:spPr/>
        <p:txBody>
          <a:bodyPr/>
          <a:lstStyle/>
          <a:p>
            <a:r>
              <a:rPr lang="zh-CN" altLang="en-US" dirty="0" smtClean="0"/>
              <a:t>简化段定义</a:t>
            </a:r>
            <a:r>
              <a:rPr lang="zh-CN" altLang="en-US" dirty="0" smtClean="0">
                <a:solidFill>
                  <a:srgbClr val="0000CC"/>
                </a:solidFill>
              </a:rPr>
              <a:t>没有段结束符</a:t>
            </a:r>
            <a:r>
              <a:rPr lang="en-US" altLang="zh-CN" dirty="0" smtClean="0">
                <a:solidFill>
                  <a:srgbClr val="0000CC"/>
                </a:solidFill>
              </a:rPr>
              <a:t>ENDS</a:t>
            </a:r>
            <a:r>
              <a:rPr lang="zh-CN" altLang="en-US" dirty="0" smtClean="0"/>
              <a:t>。</a:t>
            </a:r>
            <a:endParaRPr lang="en-US" altLang="zh-CN" dirty="0" smtClean="0"/>
          </a:p>
          <a:p>
            <a:pPr lvl="1"/>
            <a:r>
              <a:rPr lang="zh-CN" altLang="en-US" dirty="0" smtClean="0"/>
              <a:t>每个段用</a:t>
            </a:r>
            <a:r>
              <a:rPr lang="zh-CN" altLang="en-US" dirty="0" smtClean="0">
                <a:solidFill>
                  <a:srgbClr val="0000CC"/>
                </a:solidFill>
              </a:rPr>
              <a:t>下一个段的段首部</a:t>
            </a:r>
            <a:r>
              <a:rPr lang="zh-CN" altLang="en-US" dirty="0" smtClean="0"/>
              <a:t>或</a:t>
            </a:r>
            <a:r>
              <a:rPr lang="zh-CN" altLang="en-US" dirty="0" smtClean="0">
                <a:solidFill>
                  <a:srgbClr val="0000CC"/>
                </a:solidFill>
              </a:rPr>
              <a:t>模块尾部的</a:t>
            </a:r>
            <a:r>
              <a:rPr lang="en-US" altLang="zh-CN" dirty="0" smtClean="0">
                <a:solidFill>
                  <a:srgbClr val="0000CC"/>
                </a:solidFill>
              </a:rPr>
              <a:t>END</a:t>
            </a:r>
            <a:r>
              <a:rPr lang="zh-CN" altLang="en-US" dirty="0" smtClean="0"/>
              <a:t>作为本段的结束。</a:t>
            </a:r>
            <a:endParaRPr lang="en-US" altLang="zh-CN" dirty="0" smtClean="0"/>
          </a:p>
          <a:p>
            <a:endParaRPr lang="en-US" dirty="0"/>
          </a:p>
          <a:p>
            <a:r>
              <a:rPr lang="zh-CN" altLang="en-US" dirty="0" smtClean="0"/>
              <a:t>简化段的段首部格式也与完整段不同，格式是：</a:t>
            </a:r>
            <a:endParaRPr lang="en-US" altLang="zh-CN" dirty="0" smtClean="0"/>
          </a:p>
          <a:p>
            <a:pPr marL="457200" lvl="1" indent="0">
              <a:buNone/>
            </a:pPr>
            <a:r>
              <a:rPr lang="zh-CN" altLang="en-US" dirty="0" smtClean="0"/>
              <a:t>        </a:t>
            </a:r>
            <a:r>
              <a:rPr lang="zh-CN" altLang="en-US" dirty="0" smtClean="0">
                <a:solidFill>
                  <a:srgbClr val="C00000"/>
                </a:solidFill>
              </a:rPr>
              <a:t>段描述  段名</a:t>
            </a:r>
            <a:endParaRPr lang="en-US" altLang="zh-CN" dirty="0" smtClean="0">
              <a:solidFill>
                <a:srgbClr val="C00000"/>
              </a:solidFill>
            </a:endParaRPr>
          </a:p>
          <a:p>
            <a:pPr lvl="1"/>
            <a:r>
              <a:rPr lang="zh-CN" altLang="en-US" dirty="0" smtClean="0"/>
              <a:t>段名是本段的名字，往往是默认的。</a:t>
            </a:r>
            <a:endParaRPr lang="en-US" altLang="zh-CN" dirty="0" smtClean="0"/>
          </a:p>
          <a:p>
            <a:pPr lvl="1"/>
            <a:r>
              <a:rPr lang="zh-CN" altLang="en-US" dirty="0" smtClean="0"/>
              <a:t>段描述给出该段的类别等信息。</a:t>
            </a:r>
            <a:endParaRPr lang="en-US" dirty="0"/>
          </a:p>
        </p:txBody>
      </p:sp>
    </p:spTree>
    <p:extLst>
      <p:ext uri="{BB962C8B-B14F-4D97-AF65-F5344CB8AC3E}">
        <p14:creationId xmlns:p14="http://schemas.microsoft.com/office/powerpoint/2010/main" val="3070170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3808562"/>
              </p:ext>
            </p:extLst>
          </p:nvPr>
        </p:nvGraphicFramePr>
        <p:xfrm>
          <a:off x="71884" y="1110952"/>
          <a:ext cx="8964612" cy="5486400"/>
        </p:xfrm>
        <a:graphic>
          <a:graphicData uri="http://schemas.openxmlformats.org/drawingml/2006/table">
            <a:tbl>
              <a:tblPr firstRow="1" bandRow="1">
                <a:tableStyleId>{5C22544A-7EE6-4342-B048-85BDC9FD1C3A}</a:tableStyleId>
              </a:tblPr>
              <a:tblGrid>
                <a:gridCol w="1763607">
                  <a:extLst>
                    <a:ext uri="{9D8B030D-6E8A-4147-A177-3AD203B41FA5}">
                      <a16:colId xmlns:a16="http://schemas.microsoft.com/office/drawing/2014/main" val="20000"/>
                    </a:ext>
                  </a:extLst>
                </a:gridCol>
                <a:gridCol w="2204351">
                  <a:extLst>
                    <a:ext uri="{9D8B030D-6E8A-4147-A177-3AD203B41FA5}">
                      <a16:colId xmlns:a16="http://schemas.microsoft.com/office/drawing/2014/main" val="20001"/>
                    </a:ext>
                  </a:extLst>
                </a:gridCol>
                <a:gridCol w="4996654">
                  <a:extLst>
                    <a:ext uri="{9D8B030D-6E8A-4147-A177-3AD203B41FA5}">
                      <a16:colId xmlns:a16="http://schemas.microsoft.com/office/drawing/2014/main" val="20002"/>
                    </a:ext>
                  </a:extLst>
                </a:gridCol>
              </a:tblGrid>
              <a:tr h="370840">
                <a:tc>
                  <a:txBody>
                    <a:bodyPr/>
                    <a:lstStyle/>
                    <a:p>
                      <a:r>
                        <a:rPr lang="zh-CN" altLang="en-US" sz="2400" b="1" dirty="0" smtClean="0">
                          <a:solidFill>
                            <a:schemeClr val="tx1"/>
                          </a:solidFill>
                        </a:rPr>
                        <a:t>描述符</a:t>
                      </a:r>
                      <a:endParaRPr lang="en-US" sz="2400" b="1" dirty="0">
                        <a:solidFill>
                          <a:schemeClr val="tx1"/>
                        </a:solidFill>
                      </a:endParaRPr>
                    </a:p>
                  </a:txBody>
                  <a:tcPr/>
                </a:tc>
                <a:tc>
                  <a:txBody>
                    <a:bodyPr/>
                    <a:lstStyle/>
                    <a:p>
                      <a:r>
                        <a:rPr lang="en-US" altLang="zh-CN" sz="2400" b="1" dirty="0" smtClean="0">
                          <a:solidFill>
                            <a:schemeClr val="tx1"/>
                          </a:solidFill>
                        </a:rPr>
                        <a:t>SMALL</a:t>
                      </a:r>
                      <a:r>
                        <a:rPr lang="zh-CN" altLang="en-US" sz="2400" b="1" dirty="0" smtClean="0">
                          <a:solidFill>
                            <a:schemeClr val="tx1"/>
                          </a:solidFill>
                        </a:rPr>
                        <a:t>模式下的默认段名</a:t>
                      </a:r>
                      <a:endParaRPr lang="en-US" sz="2400" b="1" dirty="0">
                        <a:solidFill>
                          <a:schemeClr val="tx1"/>
                        </a:solidFill>
                      </a:endParaRPr>
                    </a:p>
                  </a:txBody>
                  <a:tcPr/>
                </a:tc>
                <a:tc>
                  <a:txBody>
                    <a:bodyPr/>
                    <a:lstStyle/>
                    <a:p>
                      <a:r>
                        <a:rPr lang="zh-CN" altLang="en-US" sz="2400" b="1" dirty="0" smtClean="0">
                          <a:solidFill>
                            <a:schemeClr val="tx1"/>
                          </a:solidFill>
                        </a:rPr>
                        <a:t>段属性及意义</a:t>
                      </a:r>
                      <a:endParaRPr lang="en-US" sz="2400"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2400" b="1" dirty="0" smtClean="0">
                          <a:solidFill>
                            <a:schemeClr val="tx1"/>
                          </a:solidFill>
                        </a:rPr>
                        <a:t>.CODE</a:t>
                      </a:r>
                      <a:endParaRPr lang="en-US" sz="2400" b="1" dirty="0">
                        <a:solidFill>
                          <a:schemeClr val="tx1"/>
                        </a:solidFill>
                      </a:endParaRPr>
                    </a:p>
                  </a:txBody>
                  <a:tcPr/>
                </a:tc>
                <a:tc>
                  <a:txBody>
                    <a:bodyPr/>
                    <a:lstStyle/>
                    <a:p>
                      <a:r>
                        <a:rPr lang="en-US" sz="2400" b="1" dirty="0" smtClean="0">
                          <a:solidFill>
                            <a:schemeClr val="tx1"/>
                          </a:solidFill>
                        </a:rPr>
                        <a:t>_TEXT</a:t>
                      </a:r>
                      <a:endParaRPr lang="en-US" sz="2400" b="1" dirty="0">
                        <a:solidFill>
                          <a:schemeClr val="tx1"/>
                        </a:solidFill>
                      </a:endParaRPr>
                    </a:p>
                  </a:txBody>
                  <a:tcPr/>
                </a:tc>
                <a:tc>
                  <a:txBody>
                    <a:bodyPr/>
                    <a:lstStyle/>
                    <a:p>
                      <a:r>
                        <a:rPr lang="zh-CN" altLang="en-US" sz="2400" b="1" dirty="0" smtClean="0">
                          <a:solidFill>
                            <a:schemeClr val="tx1"/>
                          </a:solidFill>
                        </a:rPr>
                        <a:t>代码段</a:t>
                      </a:r>
                      <a:endParaRPr lang="en-US" sz="2400" b="1"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2400" b="1" dirty="0" smtClean="0">
                          <a:solidFill>
                            <a:schemeClr val="tx1"/>
                          </a:solidFill>
                        </a:rPr>
                        <a:t>.STACK</a:t>
                      </a:r>
                      <a:endParaRPr lang="en-US" sz="2400" b="1" dirty="0">
                        <a:solidFill>
                          <a:schemeClr val="tx1"/>
                        </a:solidFill>
                      </a:endParaRPr>
                    </a:p>
                  </a:txBody>
                  <a:tcPr/>
                </a:tc>
                <a:tc>
                  <a:txBody>
                    <a:bodyPr/>
                    <a:lstStyle/>
                    <a:p>
                      <a:r>
                        <a:rPr lang="en-US" sz="2400" b="1" dirty="0" smtClean="0">
                          <a:solidFill>
                            <a:schemeClr val="tx1"/>
                          </a:solidFill>
                        </a:rPr>
                        <a:t>_STACK</a:t>
                      </a:r>
                      <a:endParaRPr lang="en-US" sz="2400" b="1" dirty="0">
                        <a:solidFill>
                          <a:schemeClr val="tx1"/>
                        </a:solidFill>
                      </a:endParaRPr>
                    </a:p>
                  </a:txBody>
                  <a:tcPr/>
                </a:tc>
                <a:tc>
                  <a:txBody>
                    <a:bodyPr/>
                    <a:lstStyle/>
                    <a:p>
                      <a:r>
                        <a:rPr lang="zh-CN" altLang="en-US" sz="2400" b="1" dirty="0" smtClean="0">
                          <a:solidFill>
                            <a:schemeClr val="tx1"/>
                          </a:solidFill>
                        </a:rPr>
                        <a:t>堆栈段，格式为：</a:t>
                      </a:r>
                      <a:r>
                        <a:rPr lang="en-US" altLang="zh-CN" sz="2400" b="1" dirty="0" smtClean="0">
                          <a:solidFill>
                            <a:srgbClr val="0000CC"/>
                          </a:solidFill>
                        </a:rPr>
                        <a:t>.STACK</a:t>
                      </a:r>
                      <a:r>
                        <a:rPr lang="en-US" altLang="zh-CN" sz="2400" b="1" baseline="0" dirty="0" smtClean="0">
                          <a:solidFill>
                            <a:srgbClr val="0000CC"/>
                          </a:solidFill>
                        </a:rPr>
                        <a:t> </a:t>
                      </a:r>
                      <a:r>
                        <a:rPr lang="zh-CN" altLang="en-US" sz="2400" b="1" baseline="0" dirty="0" smtClean="0">
                          <a:solidFill>
                            <a:srgbClr val="0000CC"/>
                          </a:solidFill>
                        </a:rPr>
                        <a:t>长度值</a:t>
                      </a:r>
                    </a:p>
                  </a:txBody>
                  <a:tcPr/>
                </a:tc>
                <a:extLst>
                  <a:ext uri="{0D108BD9-81ED-4DB2-BD59-A6C34878D82A}">
                    <a16:rowId xmlns:a16="http://schemas.microsoft.com/office/drawing/2014/main" val="10002"/>
                  </a:ext>
                </a:extLst>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数据段，近访问，变量初始化</a:t>
                      </a:r>
                      <a:endParaRPr lang="en-US" sz="2400" b="1" dirty="0">
                        <a:solidFill>
                          <a:schemeClr val="tx1"/>
                        </a:solidFill>
                      </a:endParaRPr>
                    </a:p>
                  </a:txBody>
                  <a:tcPr/>
                </a:tc>
                <a:extLst>
                  <a:ext uri="{0D108BD9-81ED-4DB2-BD59-A6C34878D82A}">
                    <a16:rowId xmlns:a16="http://schemas.microsoft.com/office/drawing/2014/main" val="10003"/>
                  </a:ext>
                </a:extLst>
              </a:tr>
              <a:tr h="370840">
                <a:tc>
                  <a:txBody>
                    <a:bodyPr/>
                    <a:lstStyle/>
                    <a:p>
                      <a:r>
                        <a:rPr lang="en-US" sz="2400" b="1" dirty="0" smtClean="0">
                          <a:solidFill>
                            <a:schemeClr val="tx1"/>
                          </a:solidFill>
                        </a:rPr>
                        <a:t>.FARDATA</a:t>
                      </a:r>
                      <a:endParaRPr lang="en-US" sz="2400" b="1" dirty="0">
                        <a:solidFill>
                          <a:schemeClr val="tx1"/>
                        </a:solidFill>
                      </a:endParaRPr>
                    </a:p>
                  </a:txBody>
                  <a:tcPr/>
                </a:tc>
                <a:tc>
                  <a:txBody>
                    <a:bodyPr/>
                    <a:lstStyle/>
                    <a:p>
                      <a:r>
                        <a:rPr lang="en-US" sz="2400" b="1" dirty="0" smtClean="0">
                          <a:solidFill>
                            <a:schemeClr val="tx1"/>
                          </a:solidFill>
                        </a:rPr>
                        <a:t>_FARDATA</a:t>
                      </a:r>
                      <a:endParaRPr lang="en-US" sz="2400" b="1" dirty="0">
                        <a:solidFill>
                          <a:schemeClr val="tx1"/>
                        </a:solidFill>
                      </a:endParaRPr>
                    </a:p>
                  </a:txBody>
                  <a:tcPr/>
                </a:tc>
                <a:tc>
                  <a:txBody>
                    <a:bodyPr/>
                    <a:lstStyle/>
                    <a:p>
                      <a:r>
                        <a:rPr lang="zh-CN" altLang="en-US" sz="2400" b="1" dirty="0" smtClean="0">
                          <a:solidFill>
                            <a:schemeClr val="tx1"/>
                          </a:solidFill>
                        </a:rPr>
                        <a:t>数据段，远访问，变量初始化</a:t>
                      </a:r>
                      <a:endParaRPr lang="en-US" sz="2400" b="1" dirty="0">
                        <a:solidFill>
                          <a:schemeClr val="tx1"/>
                        </a:solidFill>
                      </a:endParaRPr>
                    </a:p>
                  </a:txBody>
                  <a:tcPr/>
                </a:tc>
                <a:extLst>
                  <a:ext uri="{0D108BD9-81ED-4DB2-BD59-A6C34878D82A}">
                    <a16:rowId xmlns:a16="http://schemas.microsoft.com/office/drawing/2014/main" val="10004"/>
                  </a:ext>
                </a:extLst>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extLst>
                  <a:ext uri="{0D108BD9-81ED-4DB2-BD59-A6C34878D82A}">
                    <a16:rowId xmlns:a16="http://schemas.microsoft.com/office/drawing/2014/main" val="10005"/>
                  </a:ext>
                </a:extLst>
              </a:tr>
              <a:tr h="370840">
                <a:tc>
                  <a:txBody>
                    <a:bodyPr/>
                    <a:lstStyle/>
                    <a:p>
                      <a:r>
                        <a:rPr lang="en-US" sz="2400" b="1" dirty="0" smtClean="0">
                          <a:solidFill>
                            <a:schemeClr val="tx1"/>
                          </a:solidFill>
                        </a:rPr>
                        <a:t>.FARDATA</a:t>
                      </a:r>
                      <a:r>
                        <a:rPr lang="zh-CN" altLang="en-US" sz="2400" b="1" dirty="0" smtClean="0">
                          <a:solidFill>
                            <a:schemeClr val="tx1"/>
                          </a:solidFill>
                        </a:rPr>
                        <a:t>？</a:t>
                      </a:r>
                      <a:endParaRPr lang="en-US" sz="2400" b="1" dirty="0">
                        <a:solidFill>
                          <a:schemeClr val="tx1"/>
                        </a:solidFill>
                      </a:endParaRPr>
                    </a:p>
                  </a:txBody>
                  <a:tcPr/>
                </a:tc>
                <a:tc>
                  <a:txBody>
                    <a:bodyPr/>
                    <a:lstStyle/>
                    <a:p>
                      <a:r>
                        <a:rPr lang="en-US" sz="2400" b="1" dirty="0" smtClean="0">
                          <a:solidFill>
                            <a:schemeClr val="tx1"/>
                          </a:solidFill>
                        </a:rPr>
                        <a:t>_FARDATA</a:t>
                      </a:r>
                      <a:r>
                        <a:rPr lang="zh-CN" altLang="en-US" sz="2400" b="1" dirty="0" smtClean="0">
                          <a:solidFill>
                            <a:schemeClr val="tx1"/>
                          </a:solidFill>
                        </a:rPr>
                        <a:t>？</a:t>
                      </a:r>
                      <a:endParaRPr lang="en-US" sz="2400" b="1" dirty="0">
                        <a:solidFill>
                          <a:schemeClr val="tx1"/>
                        </a:solidFill>
                      </a:endParaRPr>
                    </a:p>
                  </a:txBody>
                  <a:tcPr/>
                </a:tc>
                <a:tc>
                  <a:txBody>
                    <a:bodyPr/>
                    <a:lstStyle/>
                    <a:p>
                      <a:r>
                        <a:rPr lang="zh-CN" altLang="en-US" sz="2400" b="1" dirty="0" smtClean="0">
                          <a:solidFill>
                            <a:schemeClr val="tx1"/>
                          </a:solidFill>
                        </a:rPr>
                        <a:t>数据段，远访问，变量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extLst>
                  <a:ext uri="{0D108BD9-81ED-4DB2-BD59-A6C34878D82A}">
                    <a16:rowId xmlns:a16="http://schemas.microsoft.com/office/drawing/2014/main" val="10006"/>
                  </a:ext>
                </a:extLst>
              </a:tr>
              <a:tr h="370840">
                <a:tc>
                  <a:txBody>
                    <a:bodyPr/>
                    <a:lstStyle/>
                    <a:p>
                      <a:r>
                        <a:rPr lang="en-US" sz="2400" b="1" dirty="0" smtClean="0">
                          <a:solidFill>
                            <a:schemeClr val="tx1"/>
                          </a:solidFill>
                        </a:rPr>
                        <a:t>.CONST</a:t>
                      </a:r>
                      <a:endParaRPr lang="en-US" sz="2400" b="1" dirty="0">
                        <a:solidFill>
                          <a:schemeClr val="tx1"/>
                        </a:solidFill>
                      </a:endParaRPr>
                    </a:p>
                  </a:txBody>
                  <a:tcPr/>
                </a:tc>
                <a:tc>
                  <a:txBody>
                    <a:bodyPr/>
                    <a:lstStyle/>
                    <a:p>
                      <a:r>
                        <a:rPr lang="en-US" sz="2400" b="1" dirty="0" smtClean="0">
                          <a:solidFill>
                            <a:schemeClr val="tx1"/>
                          </a:solidFill>
                        </a:rPr>
                        <a:t>_CONST</a:t>
                      </a:r>
                      <a:endParaRPr lang="en-US" sz="2400" b="1" dirty="0">
                        <a:solidFill>
                          <a:schemeClr val="tx1"/>
                        </a:solidFill>
                      </a:endParaRPr>
                    </a:p>
                  </a:txBody>
                  <a:tcPr/>
                </a:tc>
                <a:tc>
                  <a:txBody>
                    <a:bodyPr/>
                    <a:lstStyle/>
                    <a:p>
                      <a:r>
                        <a:rPr lang="zh-CN" altLang="en-US" sz="2400" b="1" dirty="0" smtClean="0">
                          <a:solidFill>
                            <a:schemeClr val="tx1"/>
                          </a:solidFill>
                        </a:rPr>
                        <a:t>常数数据段。常量定义与数据段定义带初值的变量相同，但程序执行期间不可改变这些值。这种方法定义的常量分配存储空间，与用</a:t>
                      </a:r>
                      <a:r>
                        <a:rPr lang="en-US" altLang="zh-CN" sz="2400" b="1" dirty="0" smtClean="0">
                          <a:solidFill>
                            <a:schemeClr val="tx1"/>
                          </a:solidFill>
                        </a:rPr>
                        <a:t>EQU</a:t>
                      </a:r>
                      <a:r>
                        <a:rPr lang="zh-CN" altLang="en-US" sz="2400" b="1" dirty="0" smtClean="0">
                          <a:solidFill>
                            <a:schemeClr val="tx1"/>
                          </a:solidFill>
                        </a:rPr>
                        <a:t>、“</a:t>
                      </a:r>
                      <a:r>
                        <a:rPr lang="en-US" altLang="zh-CN" sz="2400" b="1" dirty="0" smtClean="0">
                          <a:solidFill>
                            <a:schemeClr val="tx1"/>
                          </a:solidFill>
                        </a:rPr>
                        <a:t>=</a:t>
                      </a:r>
                      <a:r>
                        <a:rPr lang="zh-CN" altLang="en-US" sz="2400" b="1" dirty="0" smtClean="0">
                          <a:solidFill>
                            <a:schemeClr val="tx1"/>
                          </a:solidFill>
                        </a:rPr>
                        <a:t>”定义的常量不同。</a:t>
                      </a:r>
                      <a:endParaRPr lang="en-US" sz="2400" b="1" dirty="0">
                        <a:solidFill>
                          <a:schemeClr val="tx1"/>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00463969"/>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a:t>定义堆栈</a:t>
            </a:r>
            <a:r>
              <a:rPr lang="zh-CN" altLang="en-US" dirty="0" smtClean="0"/>
              <a:t>段的伪指令格式是：</a:t>
            </a:r>
            <a:endParaRPr lang="en-US" altLang="zh-CN" dirty="0" smtClean="0"/>
          </a:p>
          <a:p>
            <a:pPr marL="0" indent="0">
              <a:buNone/>
            </a:pPr>
            <a:r>
              <a:rPr lang="en-US" dirty="0" smtClean="0"/>
              <a:t>            </a:t>
            </a:r>
            <a:r>
              <a:rPr lang="en-US" dirty="0" smtClean="0">
                <a:solidFill>
                  <a:srgbClr val="C00000"/>
                </a:solidFill>
              </a:rPr>
              <a:t>.STACK [</a:t>
            </a:r>
            <a:r>
              <a:rPr lang="zh-CN" altLang="en-US" dirty="0" smtClean="0">
                <a:solidFill>
                  <a:srgbClr val="C00000"/>
                </a:solidFill>
              </a:rPr>
              <a:t>长度</a:t>
            </a:r>
            <a:r>
              <a:rPr lang="en-US" dirty="0" smtClean="0">
                <a:solidFill>
                  <a:srgbClr val="C00000"/>
                </a:solidFill>
              </a:rPr>
              <a:t>]</a:t>
            </a:r>
          </a:p>
          <a:p>
            <a:pPr lvl="1"/>
            <a:r>
              <a:rPr lang="zh-CN" altLang="en-US" dirty="0" smtClean="0"/>
              <a:t>其功能是定义一个堆栈段，并</a:t>
            </a:r>
            <a:r>
              <a:rPr lang="zh-CN" altLang="en-US" dirty="0" smtClean="0">
                <a:solidFill>
                  <a:srgbClr val="0000CC"/>
                </a:solidFill>
              </a:rPr>
              <a:t>形成</a:t>
            </a:r>
            <a:r>
              <a:rPr lang="en-US" altLang="zh-CN" dirty="0" smtClean="0">
                <a:solidFill>
                  <a:srgbClr val="0000CC"/>
                </a:solidFill>
              </a:rPr>
              <a:t>SS</a:t>
            </a:r>
            <a:r>
              <a:rPr lang="zh-CN" altLang="en-US" dirty="0" smtClean="0">
                <a:solidFill>
                  <a:srgbClr val="0000CC"/>
                </a:solidFill>
              </a:rPr>
              <a:t>及</a:t>
            </a:r>
            <a:r>
              <a:rPr lang="en-US" altLang="zh-CN" dirty="0" smtClean="0">
                <a:solidFill>
                  <a:srgbClr val="0000CC"/>
                </a:solidFill>
              </a:rPr>
              <a:t>SP</a:t>
            </a:r>
            <a:r>
              <a:rPr lang="zh-CN" altLang="en-US" dirty="0" smtClean="0">
                <a:solidFill>
                  <a:srgbClr val="0000CC"/>
                </a:solidFill>
              </a:rPr>
              <a:t>的初值</a:t>
            </a:r>
            <a:r>
              <a:rPr lang="zh-CN" altLang="en-US" dirty="0" smtClean="0"/>
              <a:t>，</a:t>
            </a:r>
            <a:r>
              <a:rPr lang="en-US" altLang="zh-CN" dirty="0" smtClean="0"/>
              <a:t>SP=</a:t>
            </a:r>
            <a:r>
              <a:rPr lang="zh-CN" altLang="en-US" dirty="0" smtClean="0"/>
              <a:t>长度。</a:t>
            </a:r>
            <a:endParaRPr lang="en-US" altLang="zh-CN" dirty="0" smtClean="0"/>
          </a:p>
          <a:p>
            <a:pPr lvl="1"/>
            <a:r>
              <a:rPr lang="zh-CN" altLang="en-US" dirty="0" smtClean="0"/>
              <a:t>如果省略长度，</a:t>
            </a:r>
            <a:r>
              <a:rPr lang="en-US" altLang="zh-CN" dirty="0" smtClean="0"/>
              <a:t>SP=1024</a:t>
            </a:r>
            <a:r>
              <a:rPr lang="zh-CN" altLang="en-US" dirty="0" smtClean="0"/>
              <a:t>。</a:t>
            </a:r>
            <a:endParaRPr lang="en-US" altLang="zh-CN" dirty="0" smtClean="0"/>
          </a:p>
          <a:p>
            <a:endParaRPr lang="en-US" altLang="zh-CN"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.STACK 1000H</a:t>
            </a:r>
          </a:p>
        </p:txBody>
      </p:sp>
    </p:spTree>
    <p:extLst>
      <p:ext uri="{BB962C8B-B14F-4D97-AF65-F5344CB8AC3E}">
        <p14:creationId xmlns:p14="http://schemas.microsoft.com/office/powerpoint/2010/main" val="297870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a:xfrm>
            <a:off x="179512" y="1052737"/>
            <a:ext cx="8784976" cy="5616623"/>
          </a:xfrm>
        </p:spPr>
        <p:txBody>
          <a:bodyPr/>
          <a:lstStyle/>
          <a:p>
            <a:r>
              <a:rPr lang="zh-CN" altLang="en-US" dirty="0" smtClean="0"/>
              <a:t>定义代码段的伪指令格式是：</a:t>
            </a:r>
            <a:endParaRPr lang="en-US" altLang="zh-CN" dirty="0" smtClean="0"/>
          </a:p>
          <a:p>
            <a:pPr marL="0" indent="0">
              <a:buNone/>
            </a:pPr>
            <a:r>
              <a:rPr lang="en-US" dirty="0" smtClean="0">
                <a:solidFill>
                  <a:srgbClr val="C00000"/>
                </a:solidFill>
              </a:rPr>
              <a:t>          .CODE [</a:t>
            </a:r>
            <a:r>
              <a:rPr lang="zh-CN" altLang="en-US" dirty="0" smtClean="0">
                <a:solidFill>
                  <a:srgbClr val="C00000"/>
                </a:solidFill>
              </a:rPr>
              <a:t>名字</a:t>
            </a:r>
            <a:r>
              <a:rPr lang="en-US" dirty="0" smtClean="0">
                <a:solidFill>
                  <a:srgbClr val="C00000"/>
                </a:solidFill>
              </a:rPr>
              <a:t>]</a:t>
            </a:r>
          </a:p>
          <a:p>
            <a:pPr lvl="1"/>
            <a:r>
              <a:rPr lang="zh-CN" altLang="en-US" dirty="0" smtClean="0"/>
              <a:t>其功能是定义一个代码段。</a:t>
            </a:r>
            <a:endParaRPr lang="en-US" altLang="zh-CN" dirty="0" smtClean="0"/>
          </a:p>
          <a:p>
            <a:pPr lvl="1"/>
            <a:r>
              <a:rPr lang="zh-CN" altLang="en-US" dirty="0" smtClean="0"/>
              <a:t>如果有多个代码段，则用名字区别。</a:t>
            </a:r>
            <a:endParaRPr lang="en-US" altLang="zh-CN" dirty="0" smtClean="0"/>
          </a:p>
          <a:p>
            <a:pPr lvl="1"/>
            <a:endParaRPr lang="en-US" dirty="0"/>
          </a:p>
          <a:p>
            <a:r>
              <a:rPr lang="zh-CN" altLang="en-US" dirty="0" smtClean="0"/>
              <a:t>定义数据段的伪指令包括</a:t>
            </a:r>
            <a:r>
              <a:rPr lang="en-US" altLang="zh-CN" dirty="0" smtClean="0"/>
              <a:t>4</a:t>
            </a:r>
            <a:r>
              <a:rPr lang="zh-CN" altLang="en-US" dirty="0" smtClean="0"/>
              <a:t>种：</a:t>
            </a:r>
            <a:endParaRPr lang="en-US" altLang="zh-CN" dirty="0" smtClean="0"/>
          </a:p>
          <a:p>
            <a:pPr marL="457200" lvl="1" indent="0">
              <a:buNone/>
            </a:pPr>
            <a:r>
              <a:rPr lang="en-US" dirty="0" smtClean="0">
                <a:solidFill>
                  <a:srgbClr val="C00000"/>
                </a:solidFill>
              </a:rPr>
              <a:t>     .DATA</a:t>
            </a:r>
          </a:p>
          <a:p>
            <a:pPr marL="457200" lvl="1" indent="0">
              <a:buNone/>
            </a:pPr>
            <a:r>
              <a:rPr lang="en-US" dirty="0" smtClean="0">
                <a:solidFill>
                  <a:srgbClr val="C00000"/>
                </a:solidFill>
              </a:rPr>
              <a:t>     .DATA?</a:t>
            </a:r>
          </a:p>
          <a:p>
            <a:pPr marL="457200" lvl="1" indent="0">
              <a:buNone/>
            </a:pPr>
            <a:r>
              <a:rPr lang="en-US" dirty="0" smtClean="0">
                <a:solidFill>
                  <a:srgbClr val="C00000"/>
                </a:solidFill>
              </a:rPr>
              <a:t>      .FARDATA</a:t>
            </a:r>
          </a:p>
          <a:p>
            <a:pPr marL="457200" lvl="1" indent="0">
              <a:buNone/>
            </a:pPr>
            <a:r>
              <a:rPr lang="en-US" dirty="0" smtClean="0">
                <a:solidFill>
                  <a:srgbClr val="C00000"/>
                </a:solidFill>
              </a:rPr>
              <a:t>      .FARDATA?</a:t>
            </a:r>
          </a:p>
          <a:p>
            <a:pPr lvl="1"/>
            <a:r>
              <a:rPr lang="zh-CN" altLang="en-US" dirty="0" smtClean="0"/>
              <a:t>在简化段中，说明变量的格式与完整段一致。</a:t>
            </a:r>
            <a:endParaRPr lang="en-US" dirty="0"/>
          </a:p>
        </p:txBody>
      </p:sp>
    </p:spTree>
    <p:extLst>
      <p:ext uri="{BB962C8B-B14F-4D97-AF65-F5344CB8AC3E}">
        <p14:creationId xmlns:p14="http://schemas.microsoft.com/office/powerpoint/2010/main" val="23575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常数段是在简化段程序中的一种特殊的数据段。定义常数段的格式是：</a:t>
            </a:r>
            <a:endParaRPr lang="en-US" altLang="zh-CN" dirty="0" smtClean="0"/>
          </a:p>
          <a:p>
            <a:pPr marL="0" indent="0">
              <a:buNone/>
            </a:pPr>
            <a:r>
              <a:rPr lang="en-US" altLang="zh-CN" dirty="0" smtClean="0"/>
              <a:t>             </a:t>
            </a:r>
            <a:r>
              <a:rPr lang="en-US" altLang="zh-CN" dirty="0" smtClean="0">
                <a:solidFill>
                  <a:srgbClr val="C00000"/>
                </a:solidFill>
              </a:rPr>
              <a:t>.CONST</a:t>
            </a:r>
          </a:p>
          <a:p>
            <a:pPr lvl="1"/>
            <a:r>
              <a:rPr lang="zh-CN" altLang="en-US" dirty="0" smtClean="0"/>
              <a:t>其功能是定义一个常数段，该段是近访问的。程序执行期间，段中数据不能改变。</a:t>
            </a:r>
            <a:endParaRPr lang="en-US" altLang="zh-CN" dirty="0" smtClean="0"/>
          </a:p>
        </p:txBody>
      </p:sp>
    </p:spTree>
    <p:extLst>
      <p:ext uri="{BB962C8B-B14F-4D97-AF65-F5344CB8AC3E}">
        <p14:creationId xmlns:p14="http://schemas.microsoft.com/office/powerpoint/2010/main" val="4257533718"/>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从简化段定义伪指令可以看出，简化段把数据段分得更细：</a:t>
            </a:r>
            <a:endParaRPr lang="en-US" altLang="zh-CN" dirty="0" smtClean="0"/>
          </a:p>
          <a:p>
            <a:pPr marL="971550" lvl="1" indent="-514350">
              <a:buFont typeface="+mj-lt"/>
              <a:buAutoNum type="arabicParenR"/>
            </a:pPr>
            <a:r>
              <a:rPr lang="zh-CN" altLang="en-US" dirty="0"/>
              <a:t>常数</a:t>
            </a:r>
            <a:r>
              <a:rPr lang="zh-CN" altLang="en-US" dirty="0" smtClean="0"/>
              <a:t>段和数据段分开；</a:t>
            </a:r>
            <a:endParaRPr lang="en-US" altLang="zh-CN" dirty="0" smtClean="0"/>
          </a:p>
          <a:p>
            <a:pPr marL="971550" lvl="1" indent="-514350">
              <a:buFont typeface="+mj-lt"/>
              <a:buAutoNum type="arabicParenR"/>
            </a:pPr>
            <a:r>
              <a:rPr lang="zh-CN" altLang="en-US" dirty="0" smtClean="0"/>
              <a:t>初始化数据段和未初始化数据段分开。</a:t>
            </a:r>
            <a:endParaRPr lang="en-US" altLang="zh-CN" dirty="0" smtClean="0"/>
          </a:p>
          <a:p>
            <a:pPr marL="971550" lvl="1" indent="-514350">
              <a:buFont typeface="+mj-lt"/>
              <a:buAutoNum type="arabicParenR"/>
            </a:pPr>
            <a:r>
              <a:rPr lang="zh-CN" altLang="en-US" dirty="0" smtClean="0"/>
              <a:t>近和远的数据段分开。</a:t>
            </a:r>
            <a:endParaRPr lang="en-US" altLang="zh-CN" dirty="0" smtClean="0"/>
          </a:p>
          <a:p>
            <a:endParaRPr lang="en-US" dirty="0"/>
          </a:p>
          <a:p>
            <a:r>
              <a:rPr lang="zh-CN" altLang="en-US" dirty="0" smtClean="0">
                <a:solidFill>
                  <a:srgbClr val="CC00CC"/>
                </a:solidFill>
              </a:rPr>
              <a:t>简化段的目的：</a:t>
            </a:r>
            <a:r>
              <a:rPr lang="zh-CN" altLang="en-US" dirty="0" smtClean="0"/>
              <a:t>不在于简化书写，而是</a:t>
            </a:r>
            <a:r>
              <a:rPr lang="zh-CN" altLang="en-US" dirty="0" smtClean="0">
                <a:solidFill>
                  <a:srgbClr val="0000CC"/>
                </a:solidFill>
              </a:rPr>
              <a:t>有利于</a:t>
            </a:r>
            <a:r>
              <a:rPr lang="zh-CN" altLang="en-US" dirty="0">
                <a:solidFill>
                  <a:srgbClr val="0000CC"/>
                </a:solidFill>
              </a:rPr>
              <a:t>实现汇编语言程序模块与</a:t>
            </a:r>
            <a:r>
              <a:rPr lang="en-US" altLang="zh-CN" dirty="0">
                <a:solidFill>
                  <a:srgbClr val="0000CC"/>
                </a:solidFill>
              </a:rPr>
              <a:t>Microsoft</a:t>
            </a:r>
            <a:r>
              <a:rPr lang="zh-CN" altLang="en-US" dirty="0">
                <a:solidFill>
                  <a:srgbClr val="0000CC"/>
                </a:solidFill>
              </a:rPr>
              <a:t>高级语言程序模块的</a:t>
            </a:r>
            <a:r>
              <a:rPr lang="zh-CN" altLang="en-US" dirty="0" smtClean="0">
                <a:solidFill>
                  <a:srgbClr val="0000CC"/>
                </a:solidFill>
              </a:rPr>
              <a:t>连接</a:t>
            </a:r>
            <a:r>
              <a:rPr lang="zh-CN" altLang="en-US" dirty="0"/>
              <a:t>。在这种情况下，汇编语言的内存模式、段结构、段属性必须高级语言编译系统产生的段结构一致。采用简化段定义伪指令的目的正在于此。</a:t>
            </a:r>
            <a:endParaRPr lang="en-US" dirty="0"/>
          </a:p>
        </p:txBody>
      </p:sp>
    </p:spTree>
    <p:extLst>
      <p:ext uri="{BB962C8B-B14F-4D97-AF65-F5344CB8AC3E}">
        <p14:creationId xmlns:p14="http://schemas.microsoft.com/office/powerpoint/2010/main" val="2066827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预定义符号</a:t>
            </a:r>
            <a:endParaRPr lang="en-US" dirty="0"/>
          </a:p>
        </p:txBody>
      </p:sp>
      <p:sp>
        <p:nvSpPr>
          <p:cNvPr id="3" name="内容占位符 2"/>
          <p:cNvSpPr>
            <a:spLocks noGrp="1"/>
          </p:cNvSpPr>
          <p:nvPr>
            <p:ph idx="1"/>
          </p:nvPr>
        </p:nvSpPr>
        <p:spPr/>
        <p:txBody>
          <a:bodyPr/>
          <a:lstStyle/>
          <a:p>
            <a:r>
              <a:rPr lang="zh-CN" altLang="en-US" dirty="0" smtClean="0"/>
              <a:t>汇编程序还给出了与简化段定义有关的一组预定义符号，可以再程序中出现，并由汇编程序识别使用。</a:t>
            </a:r>
            <a:endParaRPr lang="en-US" altLang="zh-CN" dirty="0" smtClean="0"/>
          </a:p>
          <a:p>
            <a:endParaRPr lang="en-US" altLang="zh-CN" dirty="0" smtClean="0"/>
          </a:p>
          <a:p>
            <a:r>
              <a:rPr lang="en-US" altLang="zh-CN" dirty="0" smtClean="0">
                <a:solidFill>
                  <a:srgbClr val="C00000"/>
                </a:solidFill>
              </a:rPr>
              <a:t>@MODEL</a:t>
            </a:r>
            <a:r>
              <a:rPr lang="zh-CN" altLang="en-US" dirty="0" smtClean="0">
                <a:solidFill>
                  <a:srgbClr val="C00000"/>
                </a:solidFill>
              </a:rPr>
              <a:t>：</a:t>
            </a:r>
            <a:r>
              <a:rPr lang="zh-CN" altLang="en-US" dirty="0" smtClean="0"/>
              <a:t>以数值表示当前使用的存储模型。</a:t>
            </a:r>
            <a:endParaRPr lang="en-US" altLang="zh-CN" dirty="0" smtClean="0"/>
          </a:p>
          <a:p>
            <a:pPr lvl="1"/>
            <a:r>
              <a:rPr lang="en-US" dirty="0" smtClean="0"/>
              <a:t>TINY=1</a:t>
            </a:r>
          </a:p>
          <a:p>
            <a:pPr lvl="1"/>
            <a:r>
              <a:rPr lang="en-US" dirty="0" smtClean="0"/>
              <a:t>SMALL</a:t>
            </a:r>
            <a:r>
              <a:rPr lang="zh-CN" altLang="en-US" dirty="0" smtClean="0"/>
              <a:t>或</a:t>
            </a:r>
            <a:r>
              <a:rPr lang="en-US" altLang="zh-CN" dirty="0" smtClean="0"/>
              <a:t>FLAT=2</a:t>
            </a:r>
          </a:p>
          <a:p>
            <a:pPr lvl="1"/>
            <a:r>
              <a:rPr lang="en-US" dirty="0" smtClean="0"/>
              <a:t>COMPACT=3</a:t>
            </a:r>
          </a:p>
          <a:p>
            <a:pPr lvl="1"/>
            <a:r>
              <a:rPr lang="en-US" dirty="0" smtClean="0"/>
              <a:t>MEDIUM=4</a:t>
            </a:r>
          </a:p>
          <a:p>
            <a:pPr lvl="1"/>
            <a:r>
              <a:rPr lang="en-US" dirty="0" smtClean="0"/>
              <a:t>LARGE=5</a:t>
            </a:r>
          </a:p>
          <a:p>
            <a:pPr lvl="1"/>
            <a:r>
              <a:rPr lang="en-US" dirty="0" smtClean="0"/>
              <a:t>HUGE=6</a:t>
            </a:r>
            <a:endParaRPr lang="en-US" dirty="0"/>
          </a:p>
        </p:txBody>
      </p:sp>
    </p:spTree>
    <p:extLst>
      <p:ext uri="{BB962C8B-B14F-4D97-AF65-F5344CB8AC3E}">
        <p14:creationId xmlns:p14="http://schemas.microsoft.com/office/powerpoint/2010/main" val="496060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dirty="0" smtClean="0">
                <a:solidFill>
                  <a:srgbClr val="C00000"/>
                </a:solidFill>
              </a:rPr>
              <a:t>@CODE</a:t>
            </a:r>
            <a:r>
              <a:rPr lang="zh-CN" altLang="en-US" dirty="0" smtClean="0">
                <a:solidFill>
                  <a:srgbClr val="C00000"/>
                </a:solidFill>
              </a:rPr>
              <a:t>：</a:t>
            </a:r>
            <a:r>
              <a:rPr lang="zh-CN" altLang="en-US" dirty="0" smtClean="0"/>
              <a:t>由</a:t>
            </a:r>
            <a:r>
              <a:rPr lang="en-US" altLang="zh-CN" dirty="0" smtClean="0"/>
              <a:t>.CODE</a:t>
            </a:r>
            <a:r>
              <a:rPr lang="zh-CN" altLang="en-US" dirty="0" smtClean="0"/>
              <a:t>伪指令定义的段名。</a:t>
            </a:r>
            <a:endParaRPr lang="en-US" altLang="zh-CN" dirty="0" smtClean="0"/>
          </a:p>
          <a:p>
            <a:endParaRPr lang="en-US" dirty="0"/>
          </a:p>
          <a:p>
            <a:r>
              <a:rPr lang="en-US" altLang="zh-CN" dirty="0" smtClean="0">
                <a:solidFill>
                  <a:srgbClr val="C00000"/>
                </a:solidFill>
              </a:rPr>
              <a:t>@CODESIZE</a:t>
            </a:r>
            <a:r>
              <a:rPr lang="zh-CN" altLang="en-US" dirty="0" smtClean="0">
                <a:solidFill>
                  <a:srgbClr val="C00000"/>
                </a:solidFill>
              </a:rPr>
              <a:t>：</a:t>
            </a:r>
            <a:r>
              <a:rPr lang="zh-CN" altLang="en-US" dirty="0" smtClean="0"/>
              <a:t>以数值表示当前代码段情况。</a:t>
            </a:r>
            <a:endParaRPr lang="en-US" altLang="zh-CN" dirty="0" smtClean="0"/>
          </a:p>
          <a:p>
            <a:pPr lvl="1"/>
            <a:r>
              <a:rPr lang="zh-CN" altLang="en-US" dirty="0" smtClean="0"/>
              <a:t>在指定的存储模型中，只有一个代码段时（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），值为</a:t>
            </a:r>
            <a:r>
              <a:rPr lang="en-US" altLang="zh-CN" dirty="0" smtClean="0"/>
              <a:t>0</a:t>
            </a:r>
            <a:r>
              <a:rPr lang="zh-CN" altLang="en-US" dirty="0" smtClean="0"/>
              <a:t>；有多个代码段时，值为</a:t>
            </a:r>
            <a:r>
              <a:rPr lang="en-US" altLang="zh-CN" dirty="0" smtClean="0"/>
              <a:t>1.</a:t>
            </a:r>
          </a:p>
          <a:p>
            <a:endParaRPr lang="en-US" dirty="0"/>
          </a:p>
          <a:p>
            <a:r>
              <a:rPr lang="en-US" altLang="zh-CN" dirty="0" smtClean="0">
                <a:solidFill>
                  <a:srgbClr val="C00000"/>
                </a:solidFill>
              </a:rPr>
              <a:t>@DATA</a:t>
            </a:r>
            <a:r>
              <a:rPr lang="zh-CN" altLang="en-US" dirty="0" smtClean="0">
                <a:solidFill>
                  <a:srgbClr val="C00000"/>
                </a:solidFill>
              </a:rPr>
              <a:t>：</a:t>
            </a:r>
            <a:r>
              <a:rPr lang="zh-CN" altLang="en-US" dirty="0" smtClean="0"/>
              <a:t>由</a:t>
            </a:r>
            <a:r>
              <a:rPr lang="en-US" altLang="zh-CN" dirty="0" smtClean="0"/>
              <a:t>.DATA</a:t>
            </a:r>
            <a:r>
              <a:rPr lang="zh-CN" altLang="en-US" dirty="0" smtClean="0"/>
              <a:t>伪指令定义的段名，或有</a:t>
            </a:r>
            <a:r>
              <a:rPr lang="en-US" altLang="zh-CN" dirty="0" smtClean="0"/>
              <a:t>.DATA</a:t>
            </a:r>
            <a:r>
              <a:rPr lang="zh-CN" altLang="en-US" dirty="0" smtClean="0"/>
              <a:t>、</a:t>
            </a:r>
            <a:r>
              <a:rPr lang="en-US" altLang="zh-CN" dirty="0" smtClean="0"/>
              <a:t>.DATA?</a:t>
            </a:r>
            <a:r>
              <a:rPr lang="zh-CN" altLang="en-US" dirty="0" smtClean="0"/>
              <a:t>、</a:t>
            </a:r>
            <a:r>
              <a:rPr lang="en-US" altLang="zh-CN" dirty="0" smtClean="0"/>
              <a:t>CONST</a:t>
            </a:r>
            <a:r>
              <a:rPr lang="zh-CN" altLang="en-US" dirty="0" smtClean="0"/>
              <a:t>和</a:t>
            </a:r>
            <a:r>
              <a:rPr lang="en-US" altLang="zh-CN" dirty="0" smtClean="0"/>
              <a:t>.STACK</a:t>
            </a:r>
            <a:r>
              <a:rPr lang="zh-CN" altLang="en-US" dirty="0" smtClean="0"/>
              <a:t>定义的段组名。</a:t>
            </a:r>
            <a:endParaRPr lang="en-US" altLang="zh-CN" dirty="0" smtClean="0"/>
          </a:p>
          <a:p>
            <a:endParaRPr lang="en-US" dirty="0"/>
          </a:p>
          <a:p>
            <a:endParaRPr lang="en-US" dirty="0"/>
          </a:p>
        </p:txBody>
      </p:sp>
    </p:spTree>
    <p:extLst>
      <p:ext uri="{BB962C8B-B14F-4D97-AF65-F5344CB8AC3E}">
        <p14:creationId xmlns:p14="http://schemas.microsoft.com/office/powerpoint/2010/main" val="765365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@DATASIZE</a:t>
            </a:r>
            <a:r>
              <a:rPr lang="zh-CN" altLang="en-US" dirty="0" smtClean="0">
                <a:solidFill>
                  <a:srgbClr val="C00000"/>
                </a:solidFill>
              </a:rPr>
              <a:t>：</a:t>
            </a:r>
            <a:r>
              <a:rPr lang="zh-CN" altLang="en-US" dirty="0" smtClean="0"/>
              <a:t>以数值表示当前数据段的情况。</a:t>
            </a:r>
            <a:endParaRPr lang="en-US" altLang="zh-CN" dirty="0" smtClean="0"/>
          </a:p>
          <a:p>
            <a:pPr lvl="1"/>
            <a:r>
              <a:rPr lang="zh-CN" altLang="en-US" dirty="0" smtClean="0"/>
              <a:t>在指定的存储模型中，只有一个数据段时（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），此值为</a:t>
            </a:r>
            <a:r>
              <a:rPr lang="en-US" altLang="zh-CN" dirty="0" smtClean="0"/>
              <a:t>0</a:t>
            </a:r>
            <a:r>
              <a:rPr lang="zh-CN" altLang="en-US" dirty="0" smtClean="0"/>
              <a:t>；</a:t>
            </a:r>
            <a:endParaRPr lang="en-US" altLang="zh-CN" dirty="0" smtClean="0"/>
          </a:p>
          <a:p>
            <a:pPr lvl="1"/>
            <a:r>
              <a:rPr lang="zh-CN" altLang="en-US" dirty="0" smtClean="0"/>
              <a:t>有多个数据段的</a:t>
            </a:r>
            <a:r>
              <a:rPr lang="en-US" altLang="zh-CN" dirty="0" smtClean="0"/>
              <a:t>COMPACT</a:t>
            </a:r>
            <a:r>
              <a:rPr lang="zh-CN" altLang="en-US" dirty="0" smtClean="0"/>
              <a:t>和</a:t>
            </a:r>
            <a:r>
              <a:rPr lang="en-US" altLang="zh-CN" dirty="0" smtClean="0"/>
              <a:t>LARGE</a:t>
            </a:r>
            <a:r>
              <a:rPr lang="zh-CN" altLang="en-US" dirty="0" smtClean="0"/>
              <a:t>时，此值为</a:t>
            </a:r>
            <a:r>
              <a:rPr lang="en-US" altLang="zh-CN" dirty="0" smtClean="0"/>
              <a:t>1</a:t>
            </a:r>
            <a:r>
              <a:rPr lang="zh-CN" altLang="en-US" dirty="0" smtClean="0"/>
              <a:t>；</a:t>
            </a:r>
            <a:endParaRPr lang="en-US" altLang="zh-CN" dirty="0" smtClean="0"/>
          </a:p>
          <a:p>
            <a:pPr lvl="1"/>
            <a:r>
              <a:rPr lang="zh-CN" altLang="en-US" dirty="0" smtClean="0"/>
              <a:t>有多个数据段，且有超过</a:t>
            </a:r>
            <a:r>
              <a:rPr lang="en-US" altLang="zh-CN" dirty="0" smtClean="0"/>
              <a:t>64KB</a:t>
            </a:r>
            <a:r>
              <a:rPr lang="zh-CN" altLang="en-US" dirty="0" smtClean="0"/>
              <a:t>的大数据段的</a:t>
            </a:r>
            <a:r>
              <a:rPr lang="en-US" altLang="zh-CN" dirty="0" smtClean="0"/>
              <a:t>HUGE</a:t>
            </a:r>
            <a:r>
              <a:rPr lang="zh-CN" altLang="en-US" dirty="0" smtClean="0"/>
              <a:t>时，此值为</a:t>
            </a:r>
            <a:r>
              <a:rPr lang="en-US" altLang="zh-CN" dirty="0" smtClean="0"/>
              <a:t>2</a:t>
            </a:r>
            <a:r>
              <a:rPr lang="zh-CN" altLang="en-US" dirty="0" smtClean="0"/>
              <a:t>。</a:t>
            </a:r>
            <a:endParaRPr lang="en-US" altLang="zh-CN" dirty="0" smtClean="0"/>
          </a:p>
          <a:p>
            <a:endParaRPr lang="en-US" dirty="0"/>
          </a:p>
          <a:p>
            <a:r>
              <a:rPr lang="en-US" altLang="zh-CN" dirty="0" smtClean="0">
                <a:solidFill>
                  <a:srgbClr val="C00000"/>
                </a:solidFill>
              </a:rPr>
              <a:t>@FARDATA</a:t>
            </a:r>
            <a:r>
              <a:rPr lang="zh-CN" altLang="en-US" dirty="0" smtClean="0">
                <a:solidFill>
                  <a:srgbClr val="C00000"/>
                </a:solidFill>
              </a:rPr>
              <a:t>、</a:t>
            </a:r>
            <a:r>
              <a:rPr lang="en-US" altLang="zh-CN" dirty="0" smtClean="0">
                <a:solidFill>
                  <a:srgbClr val="C00000"/>
                </a:solidFill>
              </a:rPr>
              <a:t>@FARDATA</a:t>
            </a:r>
            <a:r>
              <a:rPr lang="zh-CN" altLang="en-US" dirty="0" smtClean="0">
                <a:solidFill>
                  <a:srgbClr val="C00000"/>
                </a:solidFill>
              </a:rPr>
              <a:t>？：</a:t>
            </a:r>
            <a:r>
              <a:rPr lang="zh-CN" altLang="en-US" dirty="0" smtClean="0"/>
              <a:t>段名。</a:t>
            </a:r>
            <a:endParaRPr lang="en-US" altLang="zh-CN" dirty="0" smtClean="0"/>
          </a:p>
          <a:p>
            <a:endParaRPr lang="en-US" dirty="0"/>
          </a:p>
          <a:p>
            <a:r>
              <a:rPr lang="en-US" altLang="zh-CN" dirty="0" smtClean="0">
                <a:solidFill>
                  <a:srgbClr val="C00000"/>
                </a:solidFill>
              </a:rPr>
              <a:t>@CURSEG</a:t>
            </a:r>
            <a:r>
              <a:rPr lang="zh-CN" altLang="en-US" dirty="0" smtClean="0">
                <a:solidFill>
                  <a:srgbClr val="C00000"/>
                </a:solidFill>
              </a:rPr>
              <a:t>：</a:t>
            </a:r>
            <a:r>
              <a:rPr lang="zh-CN" altLang="en-US" dirty="0" smtClean="0"/>
              <a:t>当前段名。</a:t>
            </a:r>
            <a:endParaRPr lang="en-US" dirty="0"/>
          </a:p>
        </p:txBody>
      </p:sp>
    </p:spTree>
    <p:extLst>
      <p:ext uri="{BB962C8B-B14F-4D97-AF65-F5344CB8AC3E}">
        <p14:creationId xmlns:p14="http://schemas.microsoft.com/office/powerpoint/2010/main" val="1094760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@STACK</a:t>
            </a:r>
            <a:r>
              <a:rPr lang="zh-CN" altLang="en-US" dirty="0" smtClean="0">
                <a:solidFill>
                  <a:srgbClr val="C00000"/>
                </a:solidFill>
              </a:rPr>
              <a:t>：</a:t>
            </a:r>
            <a:r>
              <a:rPr lang="zh-CN" altLang="en-US" dirty="0" smtClean="0"/>
              <a:t>堆栈段的段名或段组名。</a:t>
            </a:r>
            <a:endParaRPr lang="en-US" altLang="zh-CN" dirty="0" smtClean="0"/>
          </a:p>
          <a:p>
            <a:endParaRPr lang="en-US" dirty="0"/>
          </a:p>
          <a:p>
            <a:r>
              <a:rPr lang="en-US" altLang="zh-CN" dirty="0" smtClean="0">
                <a:solidFill>
                  <a:srgbClr val="C00000"/>
                </a:solidFill>
              </a:rPr>
              <a:t>@FILECUR</a:t>
            </a:r>
            <a:r>
              <a:rPr lang="zh-CN" altLang="en-US" dirty="0" smtClean="0">
                <a:solidFill>
                  <a:srgbClr val="C00000"/>
                </a:solidFill>
              </a:rPr>
              <a:t>：</a:t>
            </a:r>
            <a:r>
              <a:rPr lang="zh-CN" altLang="en-US" dirty="0"/>
              <a:t>当前</a:t>
            </a:r>
            <a:r>
              <a:rPr lang="zh-CN" altLang="en-US" dirty="0" smtClean="0"/>
              <a:t>文件名（包括扩展名）。</a:t>
            </a:r>
            <a:endParaRPr lang="en-US" altLang="zh-CN" dirty="0" smtClean="0"/>
          </a:p>
          <a:p>
            <a:r>
              <a:rPr lang="en-US" altLang="zh-CN" dirty="0" smtClean="0">
                <a:solidFill>
                  <a:srgbClr val="C00000"/>
                </a:solidFill>
              </a:rPr>
              <a:t>@FILENAME</a:t>
            </a:r>
            <a:r>
              <a:rPr lang="zh-CN" altLang="en-US" dirty="0" smtClean="0">
                <a:solidFill>
                  <a:srgbClr val="C00000"/>
                </a:solidFill>
              </a:rPr>
              <a:t>：</a:t>
            </a:r>
            <a:r>
              <a:rPr lang="zh-CN" altLang="en-US" dirty="0" smtClean="0"/>
              <a:t>当前文件名（不包括扩展名）。</a:t>
            </a:r>
            <a:endParaRPr lang="en-US" altLang="zh-CN" dirty="0" smtClean="0"/>
          </a:p>
          <a:p>
            <a:endParaRPr lang="en-US" dirty="0"/>
          </a:p>
          <a:p>
            <a:r>
              <a:rPr lang="en-US" altLang="zh-CN" dirty="0" smtClean="0">
                <a:solidFill>
                  <a:srgbClr val="C00000"/>
                </a:solidFill>
              </a:rPr>
              <a:t>@WORDSIZE</a:t>
            </a:r>
            <a:r>
              <a:rPr lang="zh-CN" altLang="en-US" dirty="0" smtClean="0">
                <a:solidFill>
                  <a:srgbClr val="C00000"/>
                </a:solidFill>
              </a:rPr>
              <a:t>：</a:t>
            </a:r>
            <a:r>
              <a:rPr lang="zh-CN" altLang="en-US" dirty="0" smtClean="0"/>
              <a:t>表明段时</a:t>
            </a:r>
            <a:r>
              <a:rPr lang="en-US" altLang="zh-CN" dirty="0" smtClean="0"/>
              <a:t>16</a:t>
            </a:r>
            <a:r>
              <a:rPr lang="zh-CN" altLang="en-US" dirty="0" smtClean="0"/>
              <a:t>位还是</a:t>
            </a:r>
            <a:r>
              <a:rPr lang="en-US" altLang="zh-CN" dirty="0" smtClean="0"/>
              <a:t>32</a:t>
            </a:r>
            <a:r>
              <a:rPr lang="zh-CN" altLang="en-US" dirty="0" smtClean="0"/>
              <a:t>位的数值回送符。</a:t>
            </a:r>
            <a:endParaRPr lang="en-US" altLang="zh-CN" dirty="0" smtClean="0"/>
          </a:p>
          <a:p>
            <a:pPr lvl="1"/>
            <a:r>
              <a:rPr lang="en-US" dirty="0" smtClean="0"/>
              <a:t>16</a:t>
            </a:r>
            <a:r>
              <a:rPr lang="zh-CN" altLang="en-US" dirty="0" smtClean="0"/>
              <a:t>位段，值为</a:t>
            </a:r>
            <a:r>
              <a:rPr lang="en-US" altLang="zh-CN" dirty="0" smtClean="0"/>
              <a:t>2</a:t>
            </a:r>
            <a:r>
              <a:rPr lang="zh-CN" altLang="en-US" dirty="0" smtClean="0"/>
              <a:t>。</a:t>
            </a:r>
            <a:endParaRPr lang="en-US" altLang="zh-CN" dirty="0" smtClean="0"/>
          </a:p>
          <a:p>
            <a:pPr lvl="1"/>
            <a:r>
              <a:rPr lang="en-US" dirty="0" smtClean="0"/>
              <a:t>32</a:t>
            </a:r>
            <a:r>
              <a:rPr lang="zh-CN" altLang="en-US" dirty="0" smtClean="0"/>
              <a:t>位段，值为</a:t>
            </a:r>
            <a:r>
              <a:rPr lang="en-US" altLang="zh-CN" dirty="0" smtClean="0"/>
              <a:t>4</a:t>
            </a:r>
            <a:r>
              <a:rPr lang="zh-CN" altLang="en-US" dirty="0" smtClean="0"/>
              <a:t>。</a:t>
            </a:r>
            <a:endParaRPr lang="en-US" dirty="0"/>
          </a:p>
        </p:txBody>
      </p:sp>
    </p:spTree>
    <p:extLst>
      <p:ext uri="{BB962C8B-B14F-4D97-AF65-F5344CB8AC3E}">
        <p14:creationId xmlns:p14="http://schemas.microsoft.com/office/powerpoint/2010/main" val="1284919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9747</TotalTime>
  <Words>8129</Words>
  <Application>Microsoft Office PowerPoint</Application>
  <PresentationFormat>全屏显示(4:3)</PresentationFormat>
  <Paragraphs>1319</Paragraphs>
  <Slides>110</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19" baseType="lpstr">
      <vt:lpstr>Arial Unicode MS</vt:lpstr>
      <vt:lpstr>楷体_GB2312</vt:lpstr>
      <vt:lpstr>宋体</vt:lpstr>
      <vt:lpstr>Arial</vt:lpstr>
      <vt:lpstr>Courier New</vt:lpstr>
      <vt:lpstr>Times New Roman</vt:lpstr>
      <vt:lpstr>Wingdings</vt:lpstr>
      <vt:lpstr>默认设计模板</vt:lpstr>
      <vt:lpstr>位图图像</vt:lpstr>
      <vt:lpstr>第4章     数据传送指令</vt:lpstr>
      <vt:lpstr>本章内容</vt:lpstr>
      <vt:lpstr>Assemble Language</vt:lpstr>
      <vt:lpstr>汇编语言程序设计的优点和缺点</vt:lpstr>
      <vt:lpstr>Assemble Language</vt:lpstr>
      <vt:lpstr>汇编语言程序的开发过程</vt:lpstr>
      <vt:lpstr>编译过程的目的</vt:lpstr>
      <vt:lpstr>汇编示意图</vt:lpstr>
      <vt:lpstr>连接示意图</vt:lpstr>
      <vt:lpstr>.lst文件</vt:lpstr>
      <vt:lpstr>.map文件</vt:lpstr>
      <vt:lpstr>调试程序</vt:lpstr>
      <vt:lpstr>汇编语言程序开发中的相关文件</vt:lpstr>
      <vt:lpstr>汇编语言的书写格式</vt:lpstr>
      <vt:lpstr>关于MASM</vt:lpstr>
      <vt:lpstr>关于C程序与目标文件</vt:lpstr>
      <vt:lpstr>汇编程序语法</vt:lpstr>
      <vt:lpstr>常量</vt:lpstr>
      <vt:lpstr>标识符</vt:lpstr>
      <vt:lpstr>表达式</vt:lpstr>
      <vt:lpstr>表达式中的运算符</vt:lpstr>
      <vt:lpstr>例</vt:lpstr>
      <vt:lpstr>汇编程序语法</vt:lpstr>
      <vt:lpstr>汇编语言程序的格式</vt:lpstr>
      <vt:lpstr>指令性语句和指示性语句</vt:lpstr>
      <vt:lpstr>指令系统选择伪指令</vt:lpstr>
      <vt:lpstr>常用的指令系统选择伪指令</vt:lpstr>
      <vt:lpstr>常用的伪指令</vt:lpstr>
      <vt:lpstr>定义程序开始和结束的伪指令</vt:lpstr>
      <vt:lpstr>定义程序开始和结束的伪指令</vt:lpstr>
      <vt:lpstr>定义程序开始和结束的伪指令</vt:lpstr>
      <vt:lpstr>在存储段中存储数据</vt:lpstr>
      <vt:lpstr>在存储段中存储数据</vt:lpstr>
      <vt:lpstr>在存储段中存储数据</vt:lpstr>
      <vt:lpstr>ALIGN伪指令</vt:lpstr>
      <vt:lpstr>符号定义伪指令</vt:lpstr>
      <vt:lpstr>符号定义伪指令</vt:lpstr>
      <vt:lpstr>符号定义伪指令</vt:lpstr>
      <vt:lpstr>名字和变量</vt:lpstr>
      <vt:lpstr>名字</vt:lpstr>
      <vt:lpstr>变量</vt:lpstr>
      <vt:lpstr>变量（续）</vt:lpstr>
      <vt:lpstr>变量（续）</vt:lpstr>
      <vt:lpstr>例</vt:lpstr>
      <vt:lpstr>变量和常量</vt:lpstr>
      <vt:lpstr>修改属性运算符</vt:lpstr>
      <vt:lpstr>修改属性运算符</vt:lpstr>
      <vt:lpstr>修改属性运算符</vt:lpstr>
      <vt:lpstr>修改属性运算符</vt:lpstr>
      <vt:lpstr>修改属性运算符</vt:lpstr>
      <vt:lpstr>地址计数器</vt:lpstr>
      <vt:lpstr>定位伪指令</vt:lpstr>
      <vt:lpstr>过程定义：PROC和ENDP</vt:lpstr>
      <vt:lpstr>过程定义：PROC和ENDP</vt:lpstr>
      <vt:lpstr>宏指令的定义、调用和扩展</vt:lpstr>
      <vt:lpstr>宏指令的定义、调用和扩展</vt:lpstr>
      <vt:lpstr>例1、宏定义可以无变元</vt:lpstr>
      <vt:lpstr>例2、宏定义带形式参数</vt:lpstr>
      <vt:lpstr>过程调用和宏调用工作方式的区别</vt:lpstr>
      <vt:lpstr>过程调用和宏调用工作方式的区别</vt:lpstr>
      <vt:lpstr>过程调用和宏调用工作方式的区别</vt:lpstr>
      <vt:lpstr>指令性语句中的标号</vt:lpstr>
      <vt:lpstr>指令性语句中的标号</vt:lpstr>
      <vt:lpstr>指令性语句中的操作数</vt:lpstr>
      <vt:lpstr>汇编程序语法</vt:lpstr>
      <vt:lpstr>存储器的组织</vt:lpstr>
      <vt:lpstr>存储模型</vt:lpstr>
      <vt:lpstr>存储模式的含义</vt:lpstr>
      <vt:lpstr>存储模式的含义</vt:lpstr>
      <vt:lpstr>存储模式的含义</vt:lpstr>
      <vt:lpstr>.MODEL伪指令的选项</vt:lpstr>
      <vt:lpstr>存储器的组织</vt:lpstr>
      <vt:lpstr>完整段定义</vt:lpstr>
      <vt:lpstr>完整段定义－定位类型</vt:lpstr>
      <vt:lpstr>完整段定义－组合类型</vt:lpstr>
      <vt:lpstr>例1</vt:lpstr>
      <vt:lpstr>例2</vt:lpstr>
      <vt:lpstr>例3</vt:lpstr>
      <vt:lpstr>例4</vt:lpstr>
      <vt:lpstr>完整段定义－字长类型</vt:lpstr>
      <vt:lpstr>完整段定义－类别</vt:lpstr>
      <vt:lpstr>完整段：指定段寄存器伪指令</vt:lpstr>
      <vt:lpstr>完整段：指定段寄存器伪指令</vt:lpstr>
      <vt:lpstr>完整段：指定段寄存器伪指令</vt:lpstr>
      <vt:lpstr>完整段：指定段寄存器伪指令</vt:lpstr>
      <vt:lpstr>完整段：指定段寄存器伪指令</vt:lpstr>
      <vt:lpstr>存储器的组织</vt:lpstr>
      <vt:lpstr>简化段</vt:lpstr>
      <vt:lpstr>简化段</vt:lpstr>
      <vt:lpstr>简化段的定义</vt:lpstr>
      <vt:lpstr>简化段的定义</vt:lpstr>
      <vt:lpstr>简化段的定义</vt:lpstr>
      <vt:lpstr>简化段的定义</vt:lpstr>
      <vt:lpstr>简化段的定义</vt:lpstr>
      <vt:lpstr>简化段的定义</vt:lpstr>
      <vt:lpstr>预定义符号</vt:lpstr>
      <vt:lpstr>预定义符号</vt:lpstr>
      <vt:lpstr>预定义符号</vt:lpstr>
      <vt:lpstr>预定义符号</vt:lpstr>
      <vt:lpstr>关于简化段的两点说明</vt:lpstr>
      <vt:lpstr>.STARTUP和.EXIT</vt:lpstr>
      <vt:lpstr>.STARTUP和.EXIT</vt:lpstr>
      <vt:lpstr>汇编程序语法</vt:lpstr>
      <vt:lpstr>示例程序1</vt:lpstr>
      <vt:lpstr>示例程序2</vt:lpstr>
      <vt:lpstr>示例程序3</vt:lpstr>
      <vt:lpstr>示例程序3</vt:lpstr>
      <vt:lpstr>示例程序3</vt:lpstr>
      <vt:lpstr>本章小结</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admin</cp:lastModifiedBy>
  <cp:revision>1950</cp:revision>
  <dcterms:created xsi:type="dcterms:W3CDTF">2002-09-19T14:32:54Z</dcterms:created>
  <dcterms:modified xsi:type="dcterms:W3CDTF">2020-09-16T00:52:57Z</dcterms:modified>
</cp:coreProperties>
</file>