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2FB25-7361-0E42-9094-25418E1F2F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F35EA-B704-CB43-80FE-0736AE0898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习题课</a:t>
            </a:r>
            <a:r>
              <a:rPr lang="en-US" altLang="zh-CN" b="1" dirty="0"/>
              <a:t>—</a:t>
            </a:r>
            <a:r>
              <a:rPr lang="zh-CN" altLang="en-US" b="1" dirty="0"/>
              <a:t>期中试题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2020.11.29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因为</a:t>
            </a:r>
          </a:p>
          <a:p>
            <a:pPr lvl="1"/>
            <a:r>
              <a:rPr lang="en-US" dirty="0"/>
              <a:t>B → C r | t</a:t>
            </a:r>
          </a:p>
          <a:p>
            <a:pPr lvl="1"/>
            <a:r>
              <a:rPr lang="en-US" dirty="0">
                <a:sym typeface="+mn-ea"/>
              </a:rPr>
              <a:t>FIRST(C r) ∩ FIRST(t) = {t}</a:t>
            </a:r>
          </a:p>
          <a:p>
            <a:pPr lvl="2"/>
            <a:r>
              <a:rPr lang="zh-CN" altLang="en-US" sz="2330" dirty="0">
                <a:sym typeface="+mn-ea"/>
              </a:rPr>
              <a:t>（也可以用C → B i | t）证明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所以</a:t>
            </a:r>
            <a:r>
              <a:rPr lang="en-US" altLang="zh-CN" dirty="0">
                <a:sym typeface="+mn-ea"/>
              </a:rPr>
              <a:t>G1</a:t>
            </a:r>
            <a:r>
              <a:rPr lang="zh-CN" altLang="en-US" dirty="0">
                <a:sym typeface="+mn-ea"/>
              </a:rPr>
              <a:t>不是</a:t>
            </a:r>
            <a:r>
              <a:rPr lang="en-US" altLang="zh-CN" dirty="0">
                <a:sym typeface="+mn-ea"/>
              </a:rPr>
              <a:t>LL(1)</a:t>
            </a:r>
            <a:r>
              <a:rPr lang="zh-CN" altLang="en-US" dirty="0">
                <a:sym typeface="+mn-ea"/>
              </a:rPr>
              <a:t>的</a:t>
            </a:r>
          </a:p>
          <a:p>
            <a:pPr lvl="0"/>
            <a:endParaRPr lang="zh-CN" altLang="en-US" dirty="0">
              <a:sym typeface="+mn-ea"/>
            </a:endParaRPr>
          </a:p>
          <a:p>
            <a:pPr lvl="0"/>
            <a:endParaRPr lang="zh-CN" altLang="en-US" dirty="0">
              <a:sym typeface="+mn-ea"/>
            </a:endParaRPr>
          </a:p>
          <a:p>
            <a:pPr lvl="0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A → s t C n g | ε</a:t>
            </a:r>
          </a:p>
          <a:p>
            <a:r>
              <a:rPr lang="en-US" altLang="zh-CN" dirty="0">
                <a:sym typeface="+mn-ea"/>
              </a:rPr>
              <a:t>C → B | D</a:t>
            </a:r>
          </a:p>
          <a:p>
            <a:r>
              <a:rPr lang="en-US" altLang="zh-CN" dirty="0">
                <a:sym typeface="+mn-ea"/>
              </a:rPr>
              <a:t>B → i D</a:t>
            </a:r>
            <a:endParaRPr 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D → r B | </a:t>
            </a:r>
            <a:r>
              <a:rPr lang="en-US" dirty="0">
                <a:sym typeface="+mn-ea"/>
              </a:rPr>
              <a:t>ε</a:t>
            </a:r>
          </a:p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提公因子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去除左递归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只是去除左递归出来的文法不是</a:t>
            </a:r>
            <a:r>
              <a:rPr lang="en-US" altLang="zh-CN" dirty="0">
                <a:sym typeface="+mn-ea"/>
              </a:rPr>
              <a:t>LL(1)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13EB22-A0E2-4DE4-AB0D-AB1CF48BAF92}"/>
              </a:ext>
            </a:extLst>
          </p:cNvPr>
          <p:cNvSpPr txBox="1"/>
          <p:nvPr/>
        </p:nvSpPr>
        <p:spPr>
          <a:xfrm>
            <a:off x="6906827" y="3357524"/>
            <a:ext cx="3870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t..</a:t>
            </a:r>
            <a:r>
              <a:rPr lang="en-US" altLang="zh-CN" sz="3200" dirty="0" err="1">
                <a:solidFill>
                  <a:srgbClr val="FF0000"/>
                </a:solidFill>
              </a:rPr>
              <a:t>iriri</a:t>
            </a:r>
            <a:r>
              <a:rPr lang="en-US" altLang="zh-CN" sz="3200" dirty="0">
                <a:solidFill>
                  <a:srgbClr val="FF0000"/>
                </a:solidFill>
              </a:rPr>
              <a:t>..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08340FE2-3DED-4719-A5FF-ECB37D213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486" y="1535429"/>
            <a:ext cx="2475047" cy="13849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 C n g | ε     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 r | 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B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| t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">
            <a:extLst>
              <a:ext uri="{FF2B5EF4-FFF2-40B4-BE49-F238E27FC236}">
                <a16:creationId xmlns:a16="http://schemas.microsoft.com/office/drawing/2014/main" id="{79236670-6502-4305-90CA-89E882DE4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95" y="3630202"/>
            <a:ext cx="3207038" cy="26776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  S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  S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b A c     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  S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B c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  S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b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5.  A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d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6.  B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d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139E681-D2C5-4D26-8D05-516F79517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95" y="57702"/>
            <a:ext cx="1039289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、共（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如右图所示，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考虑文法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，其中非终结符集合为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{S, A, B}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，终结符集合为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{a, b, c, d}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，开始符号为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。请回答下列问题：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项目集规范族和接受该文法活前缀的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DFA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的转换图；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(8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构造规范的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分析表，并判断该文法是否为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文法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; (8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假设输入的文法符号串为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bdc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，请结合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的结果，通过表格的形式展示移进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归约的全过程，表格应该包含三列内容，分别是栈内容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必须包含状态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、输入缓冲区剩余、对应操作；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(5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判断该文法是否为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LALR(1)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文法，给出判定依据。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44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(1)</a:t>
            </a:r>
          </a:p>
        </p:txBody>
      </p:sp>
      <p:sp>
        <p:nvSpPr>
          <p:cNvPr id="31" name="矩形 30"/>
          <p:cNvSpPr/>
          <p:nvPr/>
        </p:nvSpPr>
        <p:spPr>
          <a:xfrm>
            <a:off x="3843655" y="1855470"/>
            <a:ext cx="1862455" cy="1928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S' → ·S,$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→ ·Aa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,$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→ ·bAc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,$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→ ·Bc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,$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→ ·bBa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,$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→ ·d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,a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→ ·d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,c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76960" y="1911985"/>
            <a:ext cx="201803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16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拓广文法：</a:t>
            </a:r>
          </a:p>
          <a:p>
            <a:pPr indent="0"/>
            <a:r>
              <a:rPr lang="en-US" sz="16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0.  S' </a:t>
            </a:r>
            <a:r>
              <a:rPr 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→ S</a:t>
            </a:r>
            <a:endParaRPr lang="en-US" sz="16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en-US" sz="16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 S → A a</a:t>
            </a:r>
          </a:p>
          <a:p>
            <a:pPr indent="0"/>
            <a:r>
              <a:rPr lang="en-US" sz="16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  S → b A c      </a:t>
            </a:r>
          </a:p>
          <a:p>
            <a:pPr indent="0"/>
            <a:r>
              <a:rPr lang="en-US" sz="16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  S → B c </a:t>
            </a:r>
          </a:p>
          <a:p>
            <a:pPr indent="0"/>
            <a:r>
              <a:rPr lang="en-US" sz="16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  S → b B a</a:t>
            </a:r>
          </a:p>
          <a:p>
            <a:pPr indent="0"/>
            <a:r>
              <a:rPr lang="en-US" sz="16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  A → d </a:t>
            </a:r>
          </a:p>
          <a:p>
            <a:pPr indent="0"/>
            <a:r>
              <a:rPr lang="en-US" sz="16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6.  B → d</a:t>
            </a:r>
            <a:endParaRPr lang="en-US" altLang="en-US" sz="16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37655" y="1855470"/>
            <a:ext cx="1862455" cy="37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S' → S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·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,$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741280" y="2044139"/>
            <a:ext cx="8966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37090" y="1675774"/>
            <a:ext cx="8256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37655" y="2412365"/>
            <a:ext cx="1862455" cy="1173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  → b·Ac,$     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  → b·Ba,$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  → ·d,c 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  → ·d,a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741280" y="2601034"/>
            <a:ext cx="8966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637090" y="2232669"/>
            <a:ext cx="8256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3" name="矩形 12"/>
          <p:cNvSpPr/>
          <p:nvPr/>
        </p:nvSpPr>
        <p:spPr>
          <a:xfrm>
            <a:off x="4860290" y="4304030"/>
            <a:ext cx="1644015" cy="37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  → A·a,$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104130" y="3783330"/>
            <a:ext cx="0" cy="520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51290" y="3859539"/>
            <a:ext cx="8256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7" name="矩形 16"/>
          <p:cNvSpPr/>
          <p:nvPr/>
        </p:nvSpPr>
        <p:spPr>
          <a:xfrm>
            <a:off x="2896235" y="4303395"/>
            <a:ext cx="1567180" cy="37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  → B·c,$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077335" y="3783965"/>
            <a:ext cx="0" cy="520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72375" y="3859539"/>
            <a:ext cx="8256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0" name="矩形 19"/>
          <p:cNvSpPr/>
          <p:nvPr/>
        </p:nvSpPr>
        <p:spPr>
          <a:xfrm>
            <a:off x="9424035" y="2455545"/>
            <a:ext cx="1862455" cy="341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→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bA·c,$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8527660" y="2626434"/>
            <a:ext cx="8966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374575" y="2258069"/>
            <a:ext cx="8256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3" name="矩形 22"/>
          <p:cNvSpPr/>
          <p:nvPr/>
        </p:nvSpPr>
        <p:spPr>
          <a:xfrm>
            <a:off x="9424035" y="2994660"/>
            <a:ext cx="1862455" cy="358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  → bB·a,$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8527660" y="3183329"/>
            <a:ext cx="8966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374575" y="2814964"/>
            <a:ext cx="8256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6" name="矩形 25"/>
          <p:cNvSpPr/>
          <p:nvPr/>
        </p:nvSpPr>
        <p:spPr>
          <a:xfrm>
            <a:off x="6637655" y="4112260"/>
            <a:ext cx="1862455" cy="591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  → d·,c 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  → d·,a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565390" y="3585845"/>
            <a:ext cx="0" cy="520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321745" y="3661419"/>
            <a:ext cx="8256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29" name="矩形 28"/>
          <p:cNvSpPr/>
          <p:nvPr/>
        </p:nvSpPr>
        <p:spPr>
          <a:xfrm>
            <a:off x="3843655" y="526415"/>
            <a:ext cx="1862455" cy="591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  → d·,a 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  → d·,c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4774565" y="1117600"/>
            <a:ext cx="0" cy="737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570290" y="1307474"/>
            <a:ext cx="8256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33" name="矩形 32"/>
          <p:cNvSpPr/>
          <p:nvPr/>
        </p:nvSpPr>
        <p:spPr>
          <a:xfrm>
            <a:off x="4860290" y="5216525"/>
            <a:ext cx="1644015" cy="37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  → Aa·,$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681980" y="4695825"/>
            <a:ext cx="0" cy="520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529140" y="4772034"/>
            <a:ext cx="8256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6" name="矩形 35"/>
          <p:cNvSpPr/>
          <p:nvPr/>
        </p:nvSpPr>
        <p:spPr>
          <a:xfrm>
            <a:off x="2896235" y="5215890"/>
            <a:ext cx="1567180" cy="37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  → Bc·,$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3700145" y="4696460"/>
            <a:ext cx="0" cy="520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095185" y="4772034"/>
            <a:ext cx="8256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39" name="矩形 38"/>
          <p:cNvSpPr/>
          <p:nvPr/>
        </p:nvSpPr>
        <p:spPr>
          <a:xfrm>
            <a:off x="9424035" y="3926205"/>
            <a:ext cx="1862455" cy="37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  → bBa·,$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0245725" y="3405505"/>
            <a:ext cx="0" cy="520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092885" y="3481714"/>
            <a:ext cx="8256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2" name="矩形 41"/>
          <p:cNvSpPr/>
          <p:nvPr/>
        </p:nvSpPr>
        <p:spPr>
          <a:xfrm>
            <a:off x="9388475" y="1513840"/>
            <a:ext cx="1862455" cy="341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→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bAc·,$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10297160" y="1855470"/>
            <a:ext cx="0" cy="591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092885" y="1971684"/>
            <a:ext cx="8256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3096799" y="1792856"/>
            <a:ext cx="6029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I0: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56864" y="1603626"/>
            <a:ext cx="6029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I1: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376324" y="4112511"/>
            <a:ext cx="6029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I2: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388774" y="4112511"/>
            <a:ext cx="6029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I3: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156864" y="2232911"/>
            <a:ext cx="6029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I4: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317144" y="435226"/>
            <a:ext cx="6029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I5: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376324" y="5037071"/>
            <a:ext cx="6029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I6: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85599" y="5037071"/>
            <a:ext cx="6029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I7: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968644" y="2232911"/>
            <a:ext cx="6029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I8: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968644" y="2797426"/>
            <a:ext cx="6029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I9: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019704" y="3935981"/>
            <a:ext cx="6029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I10: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785129" y="1361056"/>
            <a:ext cx="6029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I11: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820689" y="3784216"/>
            <a:ext cx="6029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I12: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构造LR分析表未出现冲突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LR(1)</a:t>
            </a:r>
            <a:r>
              <a:rPr lang="zh-CN" altLang="en-US" dirty="0">
                <a:sym typeface="+mn-ea"/>
              </a:rPr>
              <a:t>文法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08788515"/>
              </p:ext>
            </p:extLst>
          </p:nvPr>
        </p:nvGraphicFramePr>
        <p:xfrm>
          <a:off x="5965190" y="1199388"/>
          <a:ext cx="478028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state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action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goto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a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b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c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d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$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S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A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B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0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s4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s5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1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2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3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1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acc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2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s6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3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s7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4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s10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8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9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5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r5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r6</a:t>
                      </a:r>
                      <a:endParaRPr lang="en-US" altLang="en-US" sz="1500" b="0" dirty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 dirty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6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r1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7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r3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8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s11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9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s12</a:t>
                      </a:r>
                      <a:endParaRPr lang="en-US" altLang="en-US" sz="1500" b="0" dirty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 dirty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10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r6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r5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11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r2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12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黑体" panose="02010609060101010101" charset="-122"/>
                        </a:rPr>
                        <a:t>r4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500" b="0" dirty="0">
                        <a:solidFill>
                          <a:srgbClr val="000000"/>
                        </a:solidFill>
                        <a:latin typeface="黑体" panose="02010609060101010101" charset="-122"/>
                      </a:endParaRPr>
                    </a:p>
                  </a:txBody>
                  <a:tcPr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3481388" y="1699260"/>
          <a:ext cx="5229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ea typeface="黑体" panose="02010609060101010101" charset="-122"/>
                        </a:rPr>
                        <a:t>栈</a:t>
                      </a:r>
                      <a:endParaRPr lang="zh-CN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ea typeface="黑体" panose="02010609060101010101" charset="-122"/>
                        </a:rPr>
                        <a:t>输入</a:t>
                      </a:r>
                      <a:endParaRPr lang="zh-CN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ea typeface="黑体" panose="02010609060101010101" charset="-122"/>
                        </a:rPr>
                        <a:t>动作</a:t>
                      </a:r>
                      <a:endParaRPr lang="zh-CN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0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bdc$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ea typeface="黑体" panose="02010609060101010101" charset="-122"/>
                        </a:rPr>
                        <a:t>移进</a:t>
                      </a:r>
                      <a:endParaRPr lang="zh-CN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0b4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dc$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ea typeface="黑体" panose="02010609060101010101" charset="-122"/>
                        </a:rPr>
                        <a:t>移进</a:t>
                      </a:r>
                      <a:endParaRPr lang="zh-CN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0b4d10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c$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A → </a:t>
                      </a: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ea typeface="黑体" panose="02010609060101010101" charset="-122"/>
                        </a:rPr>
                        <a:t>d归约</a:t>
                      </a:r>
                      <a:endParaRPr lang="zh-CN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0b4A8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c$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ea typeface="黑体" panose="02010609060101010101" charset="-122"/>
                        </a:rPr>
                        <a:t>移进</a:t>
                      </a:r>
                      <a:endParaRPr lang="zh-CN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0b4A8c11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$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S → </a:t>
                      </a: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ea typeface="黑体" panose="02010609060101010101" charset="-122"/>
                        </a:rPr>
                        <a:t>bAc归约</a:t>
                      </a:r>
                      <a:endParaRPr lang="zh-CN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0S1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$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S' → </a:t>
                      </a: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ea typeface="黑体" panose="02010609060101010101" charset="-122"/>
                        </a:rPr>
                        <a:t>S归约</a:t>
                      </a:r>
                      <a:endParaRPr lang="zh-CN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0S'1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</a:rPr>
                        <a:t>$</a:t>
                      </a:r>
                      <a:endParaRPr lang="en-US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ea typeface="黑体" panose="02010609060101010101" charset="-122"/>
                        </a:rPr>
                        <a:t>接受</a:t>
                      </a:r>
                      <a:endParaRPr lang="zh-CN" altLang="en-US" sz="1600" b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1325563"/>
          </a:xfrm>
        </p:spPr>
        <p:txBody>
          <a:bodyPr/>
          <a:lstStyle/>
          <a:p>
            <a:r>
              <a:rPr lang="en-US" dirty="0"/>
              <a:t>4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同心集</a:t>
            </a:r>
            <a:r>
              <a:rPr lang="en-US" altLang="zh-CN" dirty="0">
                <a:sym typeface="+mn-ea"/>
              </a:rPr>
              <a:t>I5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I10</a:t>
            </a:r>
          </a:p>
          <a:p>
            <a:r>
              <a:rPr lang="zh-CN" altLang="zh-CN" dirty="0">
                <a:sym typeface="+mn-ea"/>
              </a:rPr>
              <a:t>合并后变为</a:t>
            </a:r>
            <a:r>
              <a:rPr lang="en-US" altLang="zh-CN" dirty="0">
                <a:sym typeface="+mn-ea"/>
              </a:rPr>
              <a:t>{[A  → d·,a/c B  → d·,c/a]}</a:t>
            </a:r>
            <a:endParaRPr lang="zh-CN" altLang="zh-CN" dirty="0">
              <a:sym typeface="+mn-ea"/>
            </a:endParaRPr>
          </a:p>
          <a:p>
            <a:pPr lvl="1"/>
            <a:r>
              <a:rPr lang="zh-CN" altLang="zh-CN" dirty="0">
                <a:sym typeface="+mn-ea"/>
              </a:rPr>
              <a:t>会产生归约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归约冲突，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不是</a:t>
            </a:r>
            <a:r>
              <a:rPr lang="en-US" altLang="zh-CN" dirty="0">
                <a:sym typeface="+mn-ea"/>
              </a:rPr>
              <a:t>LALR(1)</a:t>
            </a:r>
            <a:r>
              <a:rPr lang="zh-CN" altLang="en-US" dirty="0">
                <a:sym typeface="+mn-ea"/>
              </a:rPr>
              <a:t>文法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24918" y="2773045"/>
            <a:ext cx="1862455" cy="591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  → d·,c 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  → d·,a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324918" y="1753870"/>
            <a:ext cx="1862455" cy="591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  → d·,a 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  → d·,c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798407" y="1662681"/>
            <a:ext cx="6029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I5: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706967" y="2596766"/>
            <a:ext cx="6029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I10: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753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1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87590"/>
                <a:ext cx="10515600" cy="2790763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所有包含</a:t>
                </a:r>
                <a:r>
                  <a:rPr lang="en-US" altLang="zh-TW" dirty="0"/>
                  <a:t> a </a:t>
                </a:r>
                <a:r>
                  <a:rPr lang="zh-TW" altLang="en-US" dirty="0"/>
                  <a:t>和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 </a:t>
                </a:r>
                <a:r>
                  <a:rPr lang="zh-TW" altLang="en-US" dirty="0"/>
                  <a:t>的字母串</a:t>
                </a:r>
                <a:r>
                  <a:rPr lang="zh-CN" altLang="en-US" dirty="0"/>
                  <a:t>，</a:t>
                </a:r>
                <a:r>
                  <a:rPr lang="zh-TW" altLang="en-US" dirty="0"/>
                  <a:t>其中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 </a:t>
                </a:r>
                <a:r>
                  <a:rPr lang="zh-TW" altLang="en-US" dirty="0"/>
                  <a:t>至少出现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 </a:t>
                </a:r>
                <a:r>
                  <a:rPr lang="zh-TW" altLang="en-US" dirty="0"/>
                  <a:t>次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TW" altLang="en-US" dirty="0"/>
                  <a:t>令</a:t>
                </a:r>
                <a:r>
                  <a:rPr lang="zh-CN" altLang="en-US" dirty="0"/>
                  <a:t> </a:t>
                </a:r>
                <a:r>
                  <a:rPr lang="en-US" altLang="zh-TW" dirty="0"/>
                  <a:t>S</a:t>
                </a:r>
                <a:r>
                  <a:rPr lang="zh-CN" altLang="en-US" dirty="0"/>
                  <a:t> </a:t>
                </a:r>
                <a:r>
                  <a:rPr lang="zh-TW" altLang="en-US" dirty="0"/>
                  <a:t>代表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zh-TW" altLang="en-US" dirty="0"/>
                  <a:t>至少出现一次的串</a:t>
                </a:r>
                <a:r>
                  <a:rPr lang="zh-CN" altLang="en-US" dirty="0"/>
                  <a:t>，</a:t>
                </a:r>
                <a:r>
                  <a:rPr lang="zh-TW" altLang="en-US" dirty="0"/>
                  <a:t>那么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T=SSS</a:t>
                </a:r>
                <a:r>
                  <a:rPr lang="zh-CN" altLang="en-US" dirty="0"/>
                  <a:t> </a:t>
                </a:r>
                <a:r>
                  <a:rPr lang="zh-TW" altLang="en-US" dirty="0"/>
                  <a:t>就是答案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87590"/>
                <a:ext cx="10515600" cy="2790763"/>
              </a:xfrm>
              <a:blipFill>
                <a:blip r:embed="rId2"/>
                <a:stretch>
                  <a:fillRect l="-1043" t="-3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3CA87CF-3726-479A-9A57-FB95EB54CD48}"/>
              </a:ext>
            </a:extLst>
          </p:cNvPr>
          <p:cNvSpPr txBox="1"/>
          <p:nvPr/>
        </p:nvSpPr>
        <p:spPr>
          <a:xfrm>
            <a:off x="838200" y="279647"/>
            <a:ext cx="104009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/>
              <a:t>1</a:t>
            </a:r>
            <a:r>
              <a:rPr lang="zh-CN" altLang="zh-CN" sz="2800" dirty="0"/>
              <a:t>、共（</a:t>
            </a:r>
            <a:r>
              <a:rPr lang="en-US" altLang="zh-CN" sz="2800" dirty="0"/>
              <a:t>10</a:t>
            </a:r>
            <a:r>
              <a:rPr lang="zh-CN" altLang="zh-CN" sz="2800" dirty="0"/>
              <a:t>分）</a:t>
            </a:r>
          </a:p>
          <a:p>
            <a:pPr algn="just"/>
            <a:r>
              <a:rPr lang="zh-CN" altLang="zh-CN" sz="2800" dirty="0"/>
              <a:t>为下列语言写出正则表达式或者正则定义：</a:t>
            </a:r>
          </a:p>
          <a:p>
            <a:pPr algn="just"/>
            <a:r>
              <a:rPr lang="en-US" altLang="zh-CN" sz="2800" dirty="0"/>
              <a:t>(1) </a:t>
            </a:r>
            <a:r>
              <a:rPr lang="zh-CN" altLang="zh-CN" sz="2800" dirty="0"/>
              <a:t>所有包含</a:t>
            </a:r>
            <a:r>
              <a:rPr lang="en-US" altLang="zh-CN" sz="2800" dirty="0"/>
              <a:t>a</a:t>
            </a:r>
            <a:r>
              <a:rPr lang="zh-CN" altLang="zh-CN" sz="2800" dirty="0"/>
              <a:t>和</a:t>
            </a:r>
            <a:r>
              <a:rPr lang="en-US" altLang="zh-CN" sz="2800" dirty="0"/>
              <a:t>b</a:t>
            </a:r>
            <a:r>
              <a:rPr lang="zh-CN" altLang="zh-CN" sz="2800" dirty="0"/>
              <a:t>的字母串，其中</a:t>
            </a:r>
            <a:r>
              <a:rPr lang="en-US" altLang="zh-CN" sz="2800" dirty="0"/>
              <a:t>a</a:t>
            </a:r>
            <a:r>
              <a:rPr lang="zh-CN" altLang="zh-CN" sz="2800" dirty="0"/>
              <a:t>至少出现三次</a:t>
            </a:r>
            <a:r>
              <a:rPr lang="en-US" altLang="zh-CN" sz="2800" dirty="0"/>
              <a:t>; (5</a:t>
            </a:r>
            <a:r>
              <a:rPr lang="zh-CN" altLang="zh-CN" sz="2800" dirty="0"/>
              <a:t>分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pPr algn="just"/>
            <a:r>
              <a:rPr lang="en-US" altLang="zh-CN" sz="2800" dirty="0"/>
              <a:t>(2) </a:t>
            </a:r>
            <a:r>
              <a:rPr lang="zh-CN" altLang="zh-CN" sz="2800" dirty="0"/>
              <a:t>所有由</a:t>
            </a:r>
            <a:r>
              <a:rPr lang="en-US" altLang="zh-CN" sz="2800" dirty="0"/>
              <a:t>a</a:t>
            </a:r>
            <a:r>
              <a:rPr lang="zh-CN" altLang="zh-CN" sz="2800" dirty="0"/>
              <a:t>和</a:t>
            </a:r>
            <a:r>
              <a:rPr lang="en-US" altLang="zh-CN" sz="2800" dirty="0"/>
              <a:t>b</a:t>
            </a:r>
            <a:r>
              <a:rPr lang="zh-CN" altLang="zh-CN" sz="2800" dirty="0"/>
              <a:t>组成且不含子串</a:t>
            </a:r>
            <a:r>
              <a:rPr lang="en-US" altLang="zh-CN" sz="2800" dirty="0"/>
              <a:t>abb</a:t>
            </a:r>
            <a:r>
              <a:rPr lang="zh-CN" altLang="zh-CN" sz="2800" dirty="0"/>
              <a:t>的串。</a:t>
            </a:r>
            <a:r>
              <a:rPr lang="en-US" altLang="zh-CN" sz="2800" dirty="0"/>
              <a:t> (5</a:t>
            </a:r>
            <a:r>
              <a:rPr lang="zh-CN" altLang="zh-CN" sz="2800" dirty="0"/>
              <a:t>分</a:t>
            </a:r>
            <a:r>
              <a:rPr lang="en-US" altLang="zh-CN" sz="2800" dirty="0"/>
              <a:t>)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/>
                  <a:t>所有由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zh-TW" altLang="en-US" dirty="0"/>
                  <a:t>和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:r>
                  <a:rPr lang="zh-TW" altLang="en-US" dirty="0"/>
                  <a:t>组成且不含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abb</a:t>
                </a:r>
                <a:r>
                  <a:rPr lang="zh-CN" altLang="en-US" dirty="0"/>
                  <a:t> </a:t>
                </a:r>
                <a:r>
                  <a:rPr lang="zh-TW" altLang="en-US" dirty="0"/>
                  <a:t>的串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TW" altLang="en-US" dirty="0"/>
                  <a:t>观察</a:t>
                </a:r>
                <a:r>
                  <a:rPr lang="zh-CN" altLang="en-US" dirty="0"/>
                  <a:t>：</a:t>
                </a:r>
                <a:r>
                  <a:rPr lang="zh-TW" altLang="en-US" dirty="0"/>
                  <a:t>如果字符串中出现了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zh-TW" altLang="en-US" dirty="0"/>
                  <a:t>那么之后就不可能有连续两个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</a:p>
              <a:p>
                <a:r>
                  <a:rPr lang="zh-TW" altLang="en-US" dirty="0"/>
                  <a:t>考虑用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:r>
                  <a:rPr lang="zh-TW" altLang="en-US" dirty="0"/>
                  <a:t>将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zh-TW" altLang="en-US" dirty="0"/>
                  <a:t>之后的字符串分节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别忘了开头的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67AB37F-4BD1-446C-A4D8-7B6C0E6A98F6}"/>
              </a:ext>
            </a:extLst>
          </p:cNvPr>
          <p:cNvSpPr txBox="1"/>
          <p:nvPr/>
        </p:nvSpPr>
        <p:spPr>
          <a:xfrm>
            <a:off x="481612" y="384232"/>
            <a:ext cx="1138783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/>
              <a:t>2</a:t>
            </a:r>
            <a:r>
              <a:rPr lang="zh-CN" altLang="zh-CN" sz="2800" dirty="0"/>
              <a:t>、共（</a:t>
            </a:r>
            <a:r>
              <a:rPr lang="en-US" altLang="zh-CN" sz="2800" dirty="0"/>
              <a:t>15</a:t>
            </a:r>
            <a:r>
              <a:rPr lang="zh-CN" altLang="zh-CN" sz="2800" dirty="0"/>
              <a:t>分）</a:t>
            </a:r>
          </a:p>
          <a:p>
            <a:pPr algn="just"/>
            <a:r>
              <a:rPr lang="en-US" altLang="zh-CN" sz="2800" dirty="0"/>
              <a:t>(1) </a:t>
            </a:r>
            <a:r>
              <a:rPr lang="zh-CN" altLang="zh-CN" sz="2800" dirty="0"/>
              <a:t>为字母表</a:t>
            </a:r>
            <a:r>
              <a:rPr lang="en-US" altLang="zh-CN" sz="2800" dirty="0"/>
              <a:t>∑ = {a, b, c}</a:t>
            </a:r>
            <a:r>
              <a:rPr lang="zh-CN" altLang="zh-CN" sz="2800" dirty="0"/>
              <a:t>上的正则表达式（或者正规式）</a:t>
            </a:r>
            <a:r>
              <a:rPr lang="en-US" altLang="zh-CN" sz="2800" dirty="0"/>
              <a:t>( a | b )* b c a ( a | b c )* </a:t>
            </a:r>
            <a:r>
              <a:rPr lang="zh-CN" altLang="zh-CN" sz="2800" dirty="0"/>
              <a:t>构造不确定的有限自动机</a:t>
            </a:r>
            <a:r>
              <a:rPr lang="en-US" altLang="zh-CN" sz="2800" dirty="0"/>
              <a:t>NFA; (5</a:t>
            </a:r>
            <a:r>
              <a:rPr lang="zh-CN" altLang="zh-CN" sz="2800" dirty="0"/>
              <a:t>分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pPr algn="just"/>
            <a:r>
              <a:rPr lang="en-US" altLang="zh-CN" sz="2800" dirty="0"/>
              <a:t>(2) </a:t>
            </a:r>
            <a:r>
              <a:rPr lang="zh-CN" altLang="zh-CN" sz="2800" dirty="0"/>
              <a:t>将</a:t>
            </a:r>
            <a:r>
              <a:rPr lang="en-US" altLang="zh-CN" sz="2800" dirty="0"/>
              <a:t>(a)</a:t>
            </a:r>
            <a:r>
              <a:rPr lang="zh-CN" altLang="zh-CN" sz="2800" dirty="0"/>
              <a:t>图中的</a:t>
            </a:r>
            <a:r>
              <a:rPr lang="en-US" altLang="zh-CN" sz="2800" dirty="0"/>
              <a:t>NFA</a:t>
            </a:r>
            <a:r>
              <a:rPr lang="zh-CN" altLang="zh-CN" sz="2800" dirty="0"/>
              <a:t>转换为确定的有限自动机</a:t>
            </a:r>
            <a:r>
              <a:rPr lang="en-US" altLang="zh-CN" sz="2800" dirty="0"/>
              <a:t>DFA</a:t>
            </a:r>
            <a:r>
              <a:rPr lang="zh-CN" altLang="zh-CN" sz="2800" dirty="0"/>
              <a:t>，并指出状态之间的对应关系</a:t>
            </a:r>
            <a:r>
              <a:rPr lang="en-US" altLang="zh-CN" sz="2800" dirty="0"/>
              <a:t>; (5</a:t>
            </a:r>
            <a:r>
              <a:rPr lang="zh-CN" altLang="zh-CN" sz="2800" dirty="0"/>
              <a:t>分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pPr algn="just"/>
            <a:r>
              <a:rPr lang="en-US" altLang="zh-CN" sz="2800" dirty="0"/>
              <a:t>(3) </a:t>
            </a:r>
            <a:r>
              <a:rPr lang="zh-CN" altLang="zh-CN" sz="2800" dirty="0"/>
              <a:t>将</a:t>
            </a:r>
            <a:r>
              <a:rPr lang="en-US" altLang="zh-CN" sz="2800" dirty="0"/>
              <a:t>(b)</a:t>
            </a:r>
            <a:r>
              <a:rPr lang="zh-CN" altLang="zh-CN" sz="2800" dirty="0"/>
              <a:t>图中的</a:t>
            </a:r>
            <a:r>
              <a:rPr lang="en-US" altLang="zh-CN" sz="2800" dirty="0"/>
              <a:t>DFA</a:t>
            </a:r>
            <a:r>
              <a:rPr lang="zh-CN" altLang="zh-CN" sz="2800" dirty="0"/>
              <a:t>转换为最简化的</a:t>
            </a:r>
            <a:r>
              <a:rPr lang="en-US" altLang="zh-CN" sz="2800" dirty="0"/>
              <a:t>DFA</a:t>
            </a:r>
            <a:r>
              <a:rPr lang="zh-CN" altLang="zh-CN" sz="2800" dirty="0"/>
              <a:t>，并指出状态之间的对应关系。</a:t>
            </a:r>
            <a:r>
              <a:rPr lang="en-US" altLang="zh-CN" sz="2800" dirty="0"/>
              <a:t>(5</a:t>
            </a:r>
            <a:r>
              <a:rPr lang="zh-CN" altLang="zh-CN" sz="2800" dirty="0"/>
              <a:t>分</a:t>
            </a:r>
            <a:r>
              <a:rPr lang="en-US" altLang="zh-CN" sz="2800" dirty="0"/>
              <a:t>)</a:t>
            </a:r>
            <a:endParaRPr lang="zh-CN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551BC8-8AF1-4503-95CD-239392BCE609}"/>
              </a:ext>
            </a:extLst>
          </p:cNvPr>
          <p:cNvPicPr/>
          <p:nvPr/>
        </p:nvPicPr>
        <p:blipFill rotWithShape="1">
          <a:blip r:embed="rId2"/>
          <a:srcRect t="23615" r="5448" b="19804"/>
          <a:stretch/>
        </p:blipFill>
        <p:spPr>
          <a:xfrm>
            <a:off x="1445519" y="3808520"/>
            <a:ext cx="3543732" cy="19530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3A3EDA-C703-48F9-994B-B0057F0765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4187" y="3413479"/>
            <a:ext cx="4452294" cy="27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一种可能的画法</a:t>
            </a:r>
            <a:endParaRPr lang="en-US" altLang="zh-TW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800" y="1994694"/>
            <a:ext cx="5321300" cy="4013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ED5824-E14A-4030-B331-E79D16352DF7}"/>
              </a:ext>
            </a:extLst>
          </p:cNvPr>
          <p:cNvSpPr txBox="1"/>
          <p:nvPr/>
        </p:nvSpPr>
        <p:spPr>
          <a:xfrm>
            <a:off x="1775534" y="3542190"/>
            <a:ext cx="257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NFA</a:t>
            </a:r>
            <a:r>
              <a:rPr lang="zh-CN" altLang="en-US" dirty="0"/>
              <a:t>和</a:t>
            </a:r>
            <a:r>
              <a:rPr lang="en-US" altLang="zh-CN" dirty="0"/>
              <a:t>DFA</a:t>
            </a:r>
            <a:r>
              <a:rPr lang="zh-CN" altLang="en-US" dirty="0"/>
              <a:t>一定要注意标注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接受</a:t>
            </a:r>
            <a:r>
              <a:rPr lang="zh-CN" altLang="en-US" dirty="0"/>
              <a:t>状态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将左图</a:t>
            </a:r>
            <a:r>
              <a:rPr lang="zh-CN" altLang="en-US" dirty="0"/>
              <a:t> </a:t>
            </a:r>
            <a:r>
              <a:rPr lang="en-US" altLang="zh-TW" dirty="0"/>
              <a:t>NFA</a:t>
            </a:r>
            <a:r>
              <a:rPr lang="zh-CN" altLang="en-US" dirty="0"/>
              <a:t> </a:t>
            </a:r>
            <a:r>
              <a:rPr lang="zh-TW" altLang="en-US" dirty="0"/>
              <a:t>转换成</a:t>
            </a:r>
            <a:r>
              <a:rPr lang="zh-CN" altLang="en-US" dirty="0"/>
              <a:t> </a:t>
            </a:r>
            <a:r>
              <a:rPr lang="en-US" altLang="zh-CN" dirty="0"/>
              <a:t>DFA</a:t>
            </a:r>
            <a:r>
              <a:rPr lang="zh-CN" altLang="en-US" dirty="0"/>
              <a:t>，</a:t>
            </a:r>
            <a:r>
              <a:rPr lang="zh-TW" altLang="en-US" dirty="0"/>
              <a:t>并给出状态间的关系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TW" dirty="0"/>
          </a:p>
          <a:p>
            <a:r>
              <a:rPr lang="zh-TW" altLang="en-US" dirty="0"/>
              <a:t>子集构造法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224684"/>
            <a:ext cx="2508315" cy="281839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80527" y="2400670"/>
          <a:ext cx="33850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子集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输入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目标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{1,2}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{1,2}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{1,3}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{1,3}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62" y="2749920"/>
            <a:ext cx="48260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将如图</a:t>
            </a:r>
            <a:r>
              <a:rPr lang="zh-CN" altLang="en-US" dirty="0"/>
              <a:t> </a:t>
            </a:r>
            <a:r>
              <a:rPr lang="en-US" altLang="zh-CN" dirty="0"/>
              <a:t>DFA</a:t>
            </a:r>
            <a:r>
              <a:rPr lang="zh-CN" altLang="en-US" dirty="0"/>
              <a:t> </a:t>
            </a:r>
            <a:r>
              <a:rPr lang="zh-TW" altLang="en-US" dirty="0"/>
              <a:t>最简化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做法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zh-TW" altLang="en-US" dirty="0"/>
              <a:t>使用课本算法</a:t>
            </a:r>
            <a:r>
              <a:rPr lang="zh-CN" altLang="en-US" dirty="0"/>
              <a:t>，</a:t>
            </a:r>
            <a:r>
              <a:rPr lang="zh-TW" altLang="en-US" dirty="0"/>
              <a:t>逐步划分集合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初始划分</a:t>
            </a:r>
            <a:r>
              <a:rPr lang="zh-CN" altLang="en-US" dirty="0"/>
              <a:t>：</a:t>
            </a:r>
            <a:r>
              <a:rPr lang="en-US" altLang="zh-CN" dirty="0"/>
              <a:t>{ {0,7}, {1,2,3,4,5,6} }</a:t>
            </a:r>
          </a:p>
          <a:p>
            <a:pPr lvl="1"/>
            <a:r>
              <a:rPr lang="en-US" altLang="zh-CN" dirty="0"/>
              <a:t>{0,7} </a:t>
            </a:r>
            <a:r>
              <a:rPr lang="zh-TW" altLang="en-US" dirty="0"/>
              <a:t>可被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zh-TW" altLang="en-US" dirty="0"/>
              <a:t>区分</a:t>
            </a:r>
            <a:r>
              <a:rPr lang="zh-CN" altLang="en-US" dirty="0"/>
              <a:t>，</a:t>
            </a:r>
            <a:r>
              <a:rPr lang="en-US" altLang="zh-CN" dirty="0"/>
              <a:t>{1,2,3,4,5,6} </a:t>
            </a:r>
            <a:r>
              <a:rPr lang="zh-TW" altLang="en-US" dirty="0"/>
              <a:t>中</a:t>
            </a:r>
            <a:r>
              <a:rPr lang="zh-CN" altLang="en-US" dirty="0"/>
              <a:t> </a:t>
            </a:r>
            <a:r>
              <a:rPr lang="en-US" altLang="zh-CN" dirty="0"/>
              <a:t>{2,3,5,6} </a:t>
            </a:r>
            <a:r>
              <a:rPr lang="zh-TW" altLang="en-US" dirty="0"/>
              <a:t>可用</a:t>
            </a:r>
            <a:r>
              <a:rPr lang="zh-CN" altLang="en-US" dirty="0"/>
              <a:t> </a:t>
            </a:r>
            <a:r>
              <a:rPr lang="en-US" altLang="zh-TW" dirty="0"/>
              <a:t>a</a:t>
            </a:r>
            <a:r>
              <a:rPr lang="zh-CN" altLang="en-US" dirty="0"/>
              <a:t> </a:t>
            </a:r>
            <a:r>
              <a:rPr lang="zh-TW" altLang="en-US" dirty="0"/>
              <a:t>区分出来</a:t>
            </a:r>
            <a:endParaRPr lang="en-US" altLang="zh-TW" dirty="0"/>
          </a:p>
          <a:p>
            <a:r>
              <a:rPr lang="zh-TW" altLang="en-US" dirty="0"/>
              <a:t>第一轮划分结束</a:t>
            </a:r>
            <a:r>
              <a:rPr lang="zh-CN" altLang="en-US" dirty="0"/>
              <a:t>：</a:t>
            </a:r>
            <a:r>
              <a:rPr lang="en-US" altLang="zh-CN" dirty="0"/>
              <a:t>{ {0}, {7}, {1,4}, {2,3,5,6} }</a:t>
            </a:r>
          </a:p>
          <a:p>
            <a:pPr lvl="1"/>
            <a:r>
              <a:rPr lang="en-US" altLang="zh-TW" dirty="0"/>
              <a:t>{2,5} </a:t>
            </a:r>
            <a:r>
              <a:rPr lang="zh-TW" altLang="en-US" dirty="0"/>
              <a:t>可用</a:t>
            </a:r>
            <a:r>
              <a:rPr lang="zh-CN" altLang="en-US" dirty="0"/>
              <a:t> </a:t>
            </a:r>
            <a:r>
              <a:rPr lang="en-US" altLang="zh-CN" dirty="0"/>
              <a:t>b </a:t>
            </a:r>
            <a:r>
              <a:rPr lang="zh-TW" altLang="en-US" dirty="0"/>
              <a:t>划分出来</a:t>
            </a:r>
            <a:endParaRPr lang="en-US" altLang="zh-TW" dirty="0"/>
          </a:p>
          <a:p>
            <a:r>
              <a:rPr lang="zh-TW" altLang="en-US" dirty="0"/>
              <a:t>第二轮划分结束</a:t>
            </a:r>
            <a:r>
              <a:rPr lang="zh-CN" altLang="en-US" dirty="0"/>
              <a:t>：</a:t>
            </a:r>
            <a:r>
              <a:rPr lang="en-US" altLang="zh-CN" dirty="0"/>
              <a:t>{ {0}, {7}, {1,4}, {2,5}, {3,6} }</a:t>
            </a:r>
          </a:p>
          <a:p>
            <a:pPr lvl="1"/>
            <a:r>
              <a:rPr lang="zh-TW" altLang="en-US" dirty="0"/>
              <a:t>无法进一步区分了</a:t>
            </a:r>
            <a:r>
              <a:rPr lang="zh-CN" altLang="en-US" dirty="0"/>
              <a:t>，</a:t>
            </a:r>
            <a:r>
              <a:rPr lang="zh-TW" altLang="en-US" dirty="0"/>
              <a:t>结束</a:t>
            </a:r>
            <a:endParaRPr lang="en-US" altLang="zh-TW" dirty="0"/>
          </a:p>
        </p:txBody>
      </p:sp>
      <p:pic>
        <p:nvPicPr>
          <p:cNvPr id="4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7784417" y="1597319"/>
            <a:ext cx="3192198" cy="2526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737"/>
            <a:ext cx="10515600" cy="5332288"/>
          </a:xfrm>
        </p:spPr>
        <p:txBody>
          <a:bodyPr>
            <a:normAutofit/>
          </a:bodyPr>
          <a:lstStyle/>
          <a:p>
            <a:r>
              <a:rPr lang="zh-TW" altLang="en-US" dirty="0"/>
              <a:t>做法</a:t>
            </a:r>
            <a:r>
              <a:rPr lang="en-US" altLang="zh-CN" dirty="0"/>
              <a:t>2: </a:t>
            </a:r>
            <a:r>
              <a:rPr lang="zh-TW" altLang="en-US" dirty="0"/>
              <a:t>注意到</a:t>
            </a:r>
            <a:r>
              <a:rPr lang="zh-CN" altLang="en-US" dirty="0"/>
              <a:t> </a:t>
            </a:r>
            <a:r>
              <a:rPr lang="en-US" altLang="zh-CN" dirty="0"/>
              <a:t>{1,4}, {2,5}, {3,6} </a:t>
            </a:r>
            <a:r>
              <a:rPr lang="zh-TW" altLang="en-US" dirty="0"/>
              <a:t>对称</a:t>
            </a:r>
            <a:r>
              <a:rPr lang="zh-CN" altLang="en-US" dirty="0"/>
              <a:t>，</a:t>
            </a:r>
            <a:r>
              <a:rPr lang="zh-TW" altLang="en-US" dirty="0"/>
              <a:t>故可以直接合并</a:t>
            </a:r>
            <a:endParaRPr lang="en-US" altLang="zh-TW" dirty="0"/>
          </a:p>
          <a:p>
            <a:r>
              <a:rPr lang="zh-TW" altLang="en-US" dirty="0"/>
              <a:t>检验之</a:t>
            </a:r>
            <a:r>
              <a:rPr lang="zh-CN" altLang="en-US" dirty="0"/>
              <a:t>，</a:t>
            </a:r>
            <a:r>
              <a:rPr lang="zh-TW" altLang="en-US" dirty="0"/>
              <a:t>无法再区分</a:t>
            </a:r>
            <a:r>
              <a:rPr lang="zh-CN" altLang="en-US" dirty="0"/>
              <a:t>，</a:t>
            </a:r>
            <a:r>
              <a:rPr lang="zh-TW" altLang="en-US" dirty="0"/>
              <a:t>故已经是最简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883" y="2347030"/>
            <a:ext cx="5092700" cy="22733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40824"/>
              </p:ext>
            </p:extLst>
          </p:nvPr>
        </p:nvGraphicFramePr>
        <p:xfrm>
          <a:off x="1769532" y="2508630"/>
          <a:ext cx="33951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新状态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原状态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61" y="3617810"/>
            <a:ext cx="10515600" cy="1704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3(1)</a:t>
            </a:r>
          </a:p>
          <a:p>
            <a:r>
              <a:rPr lang="en-US" dirty="0"/>
              <a:t>FIRST(A) = {s, ε}  </a:t>
            </a:r>
            <a:r>
              <a:rPr lang="en-US" dirty="0">
                <a:sym typeface="+mn-ea"/>
              </a:rPr>
              <a:t>FIRST(B) = {t}  FIRST(C) = {t}</a:t>
            </a:r>
            <a:endParaRPr lang="en-US" dirty="0"/>
          </a:p>
          <a:p>
            <a:r>
              <a:rPr lang="en-US" dirty="0"/>
              <a:t>FOLLOW(A) = {$}  </a:t>
            </a:r>
            <a:r>
              <a:rPr lang="en-US" dirty="0">
                <a:sym typeface="+mn-ea"/>
              </a:rPr>
              <a:t>FOLLOW(B) = {</a:t>
            </a:r>
            <a:r>
              <a:rPr lang="en-US" dirty="0" err="1">
                <a:sym typeface="+mn-ea"/>
              </a:rPr>
              <a:t>i</a:t>
            </a:r>
            <a:r>
              <a:rPr lang="en-US" dirty="0">
                <a:sym typeface="+mn-ea"/>
              </a:rPr>
              <a:t>}  FOLLOW(C) = {r, n}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4F4809EB-D9D4-40D4-ACBE-2EED9B0FA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486" y="1535429"/>
            <a:ext cx="2475047" cy="13849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 C n g | ε     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 r | 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B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| t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98B7E08-67B6-4BF6-BA22-83058E804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73" y="-22089"/>
            <a:ext cx="1118616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/>
              <a:t>3</a:t>
            </a:r>
            <a:r>
              <a:rPr lang="zh-CN" altLang="en-US" sz="2800" dirty="0"/>
              <a:t>、共（</a:t>
            </a:r>
            <a:r>
              <a:rPr lang="en-US" altLang="zh-CN" sz="2800" dirty="0"/>
              <a:t>15</a:t>
            </a:r>
            <a:r>
              <a:rPr lang="zh-CN" altLang="en-US" sz="2800" dirty="0"/>
              <a:t>分）</a:t>
            </a:r>
            <a:endParaRPr lang="en-US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/>
              <a:t>如右图所示，考虑文法</a:t>
            </a:r>
            <a:r>
              <a:rPr lang="en-US" altLang="zh-CN" sz="2800" dirty="0"/>
              <a:t>G1</a:t>
            </a:r>
            <a:r>
              <a:rPr lang="zh-CN" altLang="en-US" sz="2800" dirty="0"/>
              <a:t>，其中非终结符集合为</a:t>
            </a:r>
            <a:r>
              <a:rPr lang="en-US" altLang="zh-CN" sz="2800" dirty="0"/>
              <a:t>{A, B, C}</a:t>
            </a:r>
            <a:r>
              <a:rPr lang="zh-CN" altLang="en-US" sz="2800" dirty="0"/>
              <a:t>，终结符集合为</a:t>
            </a:r>
            <a:r>
              <a:rPr lang="en-US" altLang="zh-CN" sz="2800" dirty="0"/>
              <a:t>{s, n, g, r,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t}</a:t>
            </a:r>
            <a:r>
              <a:rPr lang="zh-CN" altLang="en-US" sz="2800" dirty="0"/>
              <a:t>，开始符号为</a:t>
            </a:r>
            <a:r>
              <a:rPr lang="en-US" altLang="zh-CN" sz="2800" dirty="0"/>
              <a:t>A</a:t>
            </a:r>
            <a:r>
              <a:rPr lang="zh-CN" altLang="en-US" sz="2800" dirty="0"/>
              <a:t>，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请回答下列问题：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/>
              <a:t>(1) </a:t>
            </a:r>
            <a:r>
              <a:rPr lang="zh-CN" altLang="en-US" sz="2800" dirty="0"/>
              <a:t>计算非终结符的</a:t>
            </a:r>
            <a:r>
              <a:rPr lang="en-US" altLang="zh-CN" sz="2800" dirty="0"/>
              <a:t>FIRST</a:t>
            </a:r>
            <a:r>
              <a:rPr lang="zh-CN" altLang="en-US" sz="2800" dirty="0"/>
              <a:t>和</a:t>
            </a:r>
            <a:r>
              <a:rPr lang="en-US" altLang="zh-CN" sz="2800" dirty="0"/>
              <a:t>FOLLOW</a:t>
            </a:r>
            <a:r>
              <a:rPr lang="zh-CN" altLang="en-US" sz="2800" dirty="0"/>
              <a:t>集合；</a:t>
            </a:r>
            <a:r>
              <a:rPr lang="en-US" altLang="zh-CN" sz="2800" dirty="0"/>
              <a:t>(5</a:t>
            </a:r>
            <a:r>
              <a:rPr lang="zh-CN" altLang="en-US" sz="2800" dirty="0"/>
              <a:t>分</a:t>
            </a:r>
            <a:r>
              <a:rPr lang="en-US" altLang="zh-CN" sz="280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/>
              <a:t>(2) </a:t>
            </a:r>
            <a:r>
              <a:rPr lang="zh-CN" altLang="en-US" sz="2800" dirty="0"/>
              <a:t>结合</a:t>
            </a:r>
            <a:r>
              <a:rPr lang="en-US" altLang="zh-CN" sz="2800" dirty="0"/>
              <a:t>(1)</a:t>
            </a:r>
            <a:r>
              <a:rPr lang="zh-CN" altLang="en-US" sz="2800" dirty="0"/>
              <a:t>的结果，论述</a:t>
            </a:r>
            <a:r>
              <a:rPr lang="en-US" altLang="zh-CN" sz="2800" dirty="0"/>
              <a:t>G1</a:t>
            </a:r>
            <a:r>
              <a:rPr lang="zh-CN" altLang="en-US" sz="2800" dirty="0"/>
              <a:t>不是</a:t>
            </a:r>
            <a:r>
              <a:rPr lang="en-US" altLang="zh-CN" sz="2800" dirty="0"/>
              <a:t>LL(1)</a:t>
            </a:r>
            <a:r>
              <a:rPr lang="zh-CN" altLang="en-US" sz="2800" dirty="0"/>
              <a:t>的；</a:t>
            </a:r>
            <a:r>
              <a:rPr lang="en-US" altLang="zh-CN" sz="2800" dirty="0"/>
              <a:t>(5</a:t>
            </a:r>
            <a:r>
              <a:rPr lang="zh-CN" altLang="en-US" sz="2800" dirty="0"/>
              <a:t>分</a:t>
            </a:r>
            <a:r>
              <a:rPr lang="en-US" altLang="zh-CN" sz="280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/>
              <a:t>(3) </a:t>
            </a:r>
            <a:r>
              <a:rPr lang="zh-CN" altLang="en-US" sz="2800" dirty="0"/>
              <a:t>将文法改造为</a:t>
            </a:r>
            <a:r>
              <a:rPr lang="en-US" altLang="zh-CN" sz="2800" dirty="0"/>
              <a:t>LL(1)</a:t>
            </a:r>
            <a:r>
              <a:rPr lang="zh-CN" altLang="en-US" sz="2800" dirty="0"/>
              <a:t>文法。</a:t>
            </a:r>
            <a:r>
              <a:rPr lang="en-US" altLang="zh-CN" sz="2800" dirty="0"/>
              <a:t>(5</a:t>
            </a:r>
            <a:r>
              <a:rPr lang="zh-CN" altLang="en-US" sz="2800" dirty="0"/>
              <a:t>分</a:t>
            </a:r>
            <a:r>
              <a:rPr lang="en-US" altLang="zh-CN" sz="280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1465</Words>
  <Application>Microsoft Office PowerPoint</Application>
  <PresentationFormat>宽屏</PresentationFormat>
  <Paragraphs>280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仿宋</vt:lpstr>
      <vt:lpstr>黑体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1_Office Theme</vt:lpstr>
      <vt:lpstr>习题课—期中试题</vt:lpstr>
      <vt:lpstr>1 (1)</vt:lpstr>
      <vt:lpstr>1 (2)</vt:lpstr>
      <vt:lpstr>PowerPoint 演示文稿</vt:lpstr>
      <vt:lpstr>2 (1)</vt:lpstr>
      <vt:lpstr>2 (2)</vt:lpstr>
      <vt:lpstr>2 (3)</vt:lpstr>
      <vt:lpstr>2 (3)</vt:lpstr>
      <vt:lpstr>PowerPoint 演示文稿</vt:lpstr>
      <vt:lpstr>3 (2)</vt:lpstr>
      <vt:lpstr>3 (3)</vt:lpstr>
      <vt:lpstr>PowerPoint 演示文稿</vt:lpstr>
      <vt:lpstr>4 (1)</vt:lpstr>
      <vt:lpstr>4 (2)</vt:lpstr>
      <vt:lpstr>4 (3)</vt:lpstr>
      <vt:lpstr>4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Manilone Mike</dc:creator>
  <cp:lastModifiedBy>海权</cp:lastModifiedBy>
  <cp:revision>37</cp:revision>
  <dcterms:created xsi:type="dcterms:W3CDTF">2020-11-13T10:50:00Z</dcterms:created>
  <dcterms:modified xsi:type="dcterms:W3CDTF">2020-11-29T10:44:12Z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