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0" r:id="rId6"/>
    <p:sldId id="269" r:id="rId7"/>
    <p:sldId id="265" r:id="rId8"/>
    <p:sldId id="262" r:id="rId9"/>
    <p:sldId id="272" r:id="rId10"/>
    <p:sldId id="273" r:id="rId11"/>
    <p:sldId id="268" r:id="rId12"/>
    <p:sldId id="274" r:id="rId13"/>
    <p:sldId id="266" r:id="rId14"/>
    <p:sldId id="267" r:id="rId15"/>
    <p:sldId id="263" r:id="rId16"/>
    <p:sldId id="276" r:id="rId17"/>
    <p:sldId id="264" r:id="rId18"/>
    <p:sldId id="277" r:id="rId19"/>
    <p:sldId id="278" r:id="rId20"/>
    <p:sldId id="280" r:id="rId21"/>
    <p:sldId id="270" r:id="rId22"/>
    <p:sldId id="271" r:id="rId23"/>
    <p:sldId id="275" r:id="rId24"/>
    <p:sldId id="279" r:id="rId25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03849-0B33-494B-9623-0CE84D1617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B22F8D-05BF-4CEC-9493-7F337976CB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B98AD-CFE4-4B8A-8FF7-42D9DADF1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BD158-4F6C-455B-BD8C-777A666EF4E3}" type="datetimeFigureOut">
              <a:rPr lang="en-FI" smtClean="0"/>
              <a:t>09/04/2021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0AC31-0B50-402D-8E70-693EBB483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B05E5-8AC3-49D9-B6BB-A6600ADDD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88C5D-F8BA-437D-8809-9CE31EC791E4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472404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C9AA-D842-485F-9903-CA8FD44AD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87D892-05A8-44CB-9577-115196E39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5559D-1D9B-4C90-AFFD-63DCE0CAE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BD158-4F6C-455B-BD8C-777A666EF4E3}" type="datetimeFigureOut">
              <a:rPr lang="en-FI" smtClean="0"/>
              <a:t>09/04/2021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D38EC-455C-4E99-939D-6133FDB27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F7ECD-2E14-40BB-8DBE-1E1FBB709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88C5D-F8BA-437D-8809-9CE31EC791E4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674757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A17D28-4C36-4408-AB2C-0CD1ABDF20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F6A248-4F2C-4BC6-BFA4-A666CCC4F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CE7D9-AB91-47EC-BC9C-EA0B72FBB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BD158-4F6C-455B-BD8C-777A666EF4E3}" type="datetimeFigureOut">
              <a:rPr lang="en-FI" smtClean="0"/>
              <a:t>09/04/2021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90293-828B-44B3-A10D-021E0231A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DB9C9-6CC7-4BF3-9276-B3769CC09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88C5D-F8BA-437D-8809-9CE31EC791E4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392375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A442C-98B5-4DB1-9E7C-6682C7A71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B91F5-3ED6-4473-9341-5BE991B79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425B0-8725-4D3C-AF24-B1DEDB842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BD158-4F6C-455B-BD8C-777A666EF4E3}" type="datetimeFigureOut">
              <a:rPr lang="en-FI" smtClean="0"/>
              <a:t>09/04/2021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BAAB9-068F-4A3F-B7D2-A861881BB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392A5-13F3-405B-BC70-913EFCCE7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88C5D-F8BA-437D-8809-9CE31EC791E4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762571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CE179-C818-4416-A86F-C7DE533B1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CEDCF-9783-42E6-B30B-EA56B0827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F22D9-E3FF-4AB2-B559-05A5A8856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BD158-4F6C-455B-BD8C-777A666EF4E3}" type="datetimeFigureOut">
              <a:rPr lang="en-FI" smtClean="0"/>
              <a:t>09/04/2021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F6E0F-19F9-474A-9D4B-D6B67BC6A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F63BD-5AD8-442B-993A-613B76DA1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88C5D-F8BA-437D-8809-9CE31EC791E4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5006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0ED19-6FF1-492C-9CCA-93B5016C5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7A099-0F22-4F58-A3A2-6B0CB81E5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47E70-0A6D-4487-B7EE-0D6E91D2E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65DC38-10D4-4439-B5E1-CD9A823B0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BD158-4F6C-455B-BD8C-777A666EF4E3}" type="datetimeFigureOut">
              <a:rPr lang="en-FI" smtClean="0"/>
              <a:t>09/04/2021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6E500-68C4-459B-BEE7-E1D60B28C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566D60-D408-4202-8DD1-C99DAF92F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88C5D-F8BA-437D-8809-9CE31EC791E4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185616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80D15-F211-4009-BAAB-FDE5E0F0F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E7E4A-3A66-4833-9E62-7E3034AF7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972620-893B-4495-B4B6-F22668F9E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815FC7-DE29-4F6D-AD2F-E51DDF753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254DFD-08F0-4086-86B9-2DAC04F0A6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A9C2E4-4EE1-4CE9-B982-36A7C4732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BD158-4F6C-455B-BD8C-777A666EF4E3}" type="datetimeFigureOut">
              <a:rPr lang="en-FI" smtClean="0"/>
              <a:t>09/04/2021</a:t>
            </a:fld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BFAD6E-0169-4D4E-A9D4-242C6E539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6238DB-6B27-4FC1-8EF5-C1E7D87F7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88C5D-F8BA-437D-8809-9CE31EC791E4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437584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18444-E8EE-4D83-BB89-1746A3989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4CBAA4-513F-40FC-B80D-5514CA5B1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BD158-4F6C-455B-BD8C-777A666EF4E3}" type="datetimeFigureOut">
              <a:rPr lang="en-FI" smtClean="0"/>
              <a:t>09/04/2021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61B716-A4AF-41AC-8D5A-5614798DB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CBFDE-6140-49AA-B0EF-781D809B6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88C5D-F8BA-437D-8809-9CE31EC791E4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498748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BDEAEB-8104-46E0-88DA-B45A2DBCD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BD158-4F6C-455B-BD8C-777A666EF4E3}" type="datetimeFigureOut">
              <a:rPr lang="en-FI" smtClean="0"/>
              <a:t>09/04/2021</a:t>
            </a:fld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A83E19-5003-4F8A-B09D-8A59397A5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E978D5-C370-42CB-8A2E-625CC521D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88C5D-F8BA-437D-8809-9CE31EC791E4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390546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762FD-C920-47E7-B1A1-E97E61397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EFBA2-BF26-423A-8CDC-351560AD5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14FF71-0C5E-4FCD-B738-242029649E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1D2DBA-7A00-4630-9491-A6CB2F332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BD158-4F6C-455B-BD8C-777A666EF4E3}" type="datetimeFigureOut">
              <a:rPr lang="en-FI" smtClean="0"/>
              <a:t>09/04/2021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617F16-BA22-4E43-BDAD-BC3CDE5C9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987010-946B-4508-A1EB-784786EFB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88C5D-F8BA-437D-8809-9CE31EC791E4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979544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FBB07-9428-4041-992D-57F44286A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C2F23B-A1DA-4FAF-90BA-7C3958EDBD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861ED4-F605-4A16-8227-46C8F66F9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8C15EB-BCA6-4EEB-B52A-BED42CB59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BD158-4F6C-455B-BD8C-777A666EF4E3}" type="datetimeFigureOut">
              <a:rPr lang="en-FI" smtClean="0"/>
              <a:t>09/04/2021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1E7F8E-42AE-488A-A0BA-8C91A9E8D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462109-C943-4A21-852E-DE3536D70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88C5D-F8BA-437D-8809-9CE31EC791E4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98864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4C666-B16B-4A51-9798-B340D17B1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922EF-6840-4AFF-AC1C-515CC9478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612AA-3DB2-41BA-BBBE-D80E2A9453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BD158-4F6C-455B-BD8C-777A666EF4E3}" type="datetimeFigureOut">
              <a:rPr lang="en-FI" smtClean="0"/>
              <a:t>09/04/2021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5FC30-CF5B-438A-9790-561B0FA627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BD9F8-0208-4D49-9F51-369B017142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88C5D-F8BA-437D-8809-9CE31EC791E4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43810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17C94-9A94-44DD-BFB6-495080FEB8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FICAN-OSCAR</a:t>
            </a:r>
            <a:br>
              <a:rPr lang="en-GB" dirty="0"/>
            </a:br>
            <a:r>
              <a:rPr lang="fi-FI" dirty="0"/>
              <a:t>DREAM Anti-PD1 Challenge</a:t>
            </a:r>
            <a:endParaRPr lang="en-F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171C2-568C-4CCF-870C-74FAD0C401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Teemu Daniel Laajala</a:t>
            </a:r>
          </a:p>
          <a:p>
            <a:r>
              <a:rPr lang="en-GB" dirty="0"/>
              <a:t>April 9</a:t>
            </a:r>
            <a:r>
              <a:rPr lang="en-GB" baseline="30000" dirty="0"/>
              <a:t>th</a:t>
            </a:r>
            <a:r>
              <a:rPr lang="en-GB" dirty="0"/>
              <a:t>, 2021</a:t>
            </a:r>
          </a:p>
          <a:p>
            <a:r>
              <a:rPr lang="en-GB" dirty="0"/>
              <a:t>On behalf of team FICAN-OSCAR</a:t>
            </a:r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573266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E03011-01E6-4C16-A7D5-749F621D4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54" y="681037"/>
            <a:ext cx="9789095" cy="32701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57B522F-5710-4EBD-A226-08608E27C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54" y="3643540"/>
            <a:ext cx="10025799" cy="338954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5B6CBCB-386B-4EA5-9172-35D2E62D54EC}"/>
              </a:ext>
            </a:extLst>
          </p:cNvPr>
          <p:cNvSpPr txBox="1">
            <a:spLocks/>
          </p:cNvSpPr>
          <p:nvPr/>
        </p:nvSpPr>
        <p:spPr>
          <a:xfrm>
            <a:off x="163945" y="-2834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Training data prognostic chemo-arms</a:t>
            </a:r>
            <a:endParaRPr lang="en-FI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45E7A2-BEB1-4B19-AEBC-15091E141B6A}"/>
              </a:ext>
            </a:extLst>
          </p:cNvPr>
          <p:cNvSpPr txBox="1"/>
          <p:nvPr/>
        </p:nvSpPr>
        <p:spPr>
          <a:xfrm>
            <a:off x="8708571" y="1"/>
            <a:ext cx="33194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Here for example sorting by gene panel mean </a:t>
            </a:r>
            <a:r>
              <a:rPr lang="en-GB" dirty="0" err="1"/>
              <a:t>tertiles</a:t>
            </a:r>
            <a:r>
              <a:rPr lang="en-GB" dirty="0"/>
              <a:t> show no connection to end-points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4283494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FD5D5-BCE2-4FC0-9BA9-1E53B22C9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Processing of transcriptomic data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7A8A1-2CBA-4BAC-903D-19BE36262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90211" cy="4351338"/>
          </a:xfrm>
        </p:spPr>
        <p:txBody>
          <a:bodyPr/>
          <a:lstStyle/>
          <a:p>
            <a:r>
              <a:rPr lang="en-GB" dirty="0"/>
              <a:t>Data for which only readily normalized values were available were used without DESeq2; raw data was run through a standard </a:t>
            </a:r>
            <a:r>
              <a:rPr lang="en-GB" i="1" dirty="0"/>
              <a:t>DESeq2</a:t>
            </a:r>
            <a:r>
              <a:rPr lang="en-GB" dirty="0"/>
              <a:t> pipeline</a:t>
            </a:r>
          </a:p>
          <a:p>
            <a:r>
              <a:rPr lang="en-GB" i="1" dirty="0"/>
              <a:t>DESeq2</a:t>
            </a:r>
          </a:p>
          <a:p>
            <a:pPr lvl="1"/>
            <a:r>
              <a:rPr lang="en-GB" dirty="0" err="1"/>
              <a:t>DESeqDataSetFromMatrix</a:t>
            </a:r>
            <a:r>
              <a:rPr lang="en-GB" dirty="0"/>
              <a:t>(…)</a:t>
            </a:r>
          </a:p>
          <a:p>
            <a:pPr lvl="1"/>
            <a:r>
              <a:rPr lang="en-GB" dirty="0" err="1"/>
              <a:t>estimateSizeFactors</a:t>
            </a:r>
            <a:r>
              <a:rPr lang="en-GB" dirty="0"/>
              <a:t>(…)</a:t>
            </a:r>
          </a:p>
          <a:p>
            <a:pPr lvl="1"/>
            <a:r>
              <a:rPr lang="en-GB" dirty="0"/>
              <a:t>counts(…, normalized=TRUE)</a:t>
            </a:r>
          </a:p>
          <a:p>
            <a:r>
              <a:rPr lang="en-GB" dirty="0"/>
              <a:t>Transformation where necessary: log(x+1)</a:t>
            </a:r>
          </a:p>
          <a:p>
            <a:pPr lvl="1"/>
            <a:r>
              <a:rPr lang="en-GB" dirty="0"/>
              <a:t>Effect size harmonization between cohorts</a:t>
            </a:r>
          </a:p>
          <a:p>
            <a:pPr lvl="1"/>
            <a:endParaRPr lang="en-FI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22A992-C4F4-41D2-BD62-10C33D541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4198" y="1317105"/>
            <a:ext cx="4837802" cy="554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659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248E8-7BE2-4A50-8059-2EC3885D3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log-transform to harmonize platforms</a:t>
            </a:r>
            <a:endParaRPr lang="en-FI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D1BE68D7-86DD-4F26-AD39-3A91D4E534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20" y="1690688"/>
            <a:ext cx="5078262" cy="5078262"/>
          </a:xfr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51C8B31A-1E63-4C38-8979-6F5F39ECE3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164" y="1656337"/>
            <a:ext cx="5146963" cy="514696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FCA48F8-D0E6-48AF-A650-9D57069B4763}"/>
              </a:ext>
            </a:extLst>
          </p:cNvPr>
          <p:cNvCxnSpPr/>
          <p:nvPr/>
        </p:nvCxnSpPr>
        <p:spPr>
          <a:xfrm>
            <a:off x="5366327" y="4137891"/>
            <a:ext cx="16348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5D7A5BE-8A13-4A57-A26D-95FD396D9FBC}"/>
              </a:ext>
            </a:extLst>
          </p:cNvPr>
          <p:cNvSpPr txBox="1"/>
          <p:nvPr/>
        </p:nvSpPr>
        <p:spPr>
          <a:xfrm>
            <a:off x="5264726" y="3455126"/>
            <a:ext cx="1736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log(x+1) for count-like data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707860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920E-72B0-433B-8193-A3D903A05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Derived variables (</a:t>
            </a:r>
            <a:r>
              <a:rPr lang="en-GB" i="1" dirty="0"/>
              <a:t>R-packages</a:t>
            </a:r>
            <a:r>
              <a:rPr lang="en-GB" dirty="0"/>
              <a:t>)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8EB1C-756A-41DD-9535-C9EF95696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77364" cy="4351338"/>
          </a:xfrm>
        </p:spPr>
        <p:txBody>
          <a:bodyPr>
            <a:normAutofit lnSpcReduction="10000"/>
          </a:bodyPr>
          <a:lstStyle/>
          <a:p>
            <a:r>
              <a:rPr lang="en-GB" i="1" dirty="0"/>
              <a:t>GSVA</a:t>
            </a:r>
            <a:r>
              <a:rPr lang="en-GB" dirty="0"/>
              <a:t>	</a:t>
            </a:r>
          </a:p>
          <a:p>
            <a:pPr lvl="1"/>
            <a:r>
              <a:rPr lang="en-GB" dirty="0"/>
              <a:t>Existing </a:t>
            </a:r>
            <a:r>
              <a:rPr lang="en-GB" dirty="0" err="1"/>
              <a:t>MSigDB</a:t>
            </a:r>
            <a:r>
              <a:rPr lang="en-GB" dirty="0"/>
              <a:t> GMT-pathways</a:t>
            </a:r>
          </a:p>
          <a:p>
            <a:pPr lvl="2"/>
            <a:r>
              <a:rPr lang="en-GB" dirty="0"/>
              <a:t>Filtered down to most relevant pathways based on regular expressions</a:t>
            </a:r>
          </a:p>
          <a:p>
            <a:pPr lvl="1"/>
            <a:r>
              <a:rPr lang="en-GB" dirty="0"/>
              <a:t>Custom GMT-pathways</a:t>
            </a:r>
          </a:p>
          <a:p>
            <a:pPr lvl="2"/>
            <a:r>
              <a:rPr lang="en-GB" dirty="0"/>
              <a:t>Iteratively constructed by adding significant genes to the custom Anti-PD1 pathway (“FICAN-OSCAR panel”)</a:t>
            </a:r>
          </a:p>
          <a:p>
            <a:r>
              <a:rPr lang="en-GB" i="1" dirty="0" err="1"/>
              <a:t>immunedeconv</a:t>
            </a:r>
            <a:r>
              <a:rPr lang="en-GB" dirty="0"/>
              <a:t> wrapper package, choosing methods that are least sensitive to underlying data distribution/normalization</a:t>
            </a:r>
          </a:p>
          <a:p>
            <a:pPr lvl="1"/>
            <a:r>
              <a:rPr lang="en-GB" dirty="0" err="1"/>
              <a:t>xCell</a:t>
            </a:r>
            <a:endParaRPr lang="en-GB" dirty="0"/>
          </a:p>
          <a:p>
            <a:pPr lvl="1"/>
            <a:r>
              <a:rPr lang="en-GB" dirty="0"/>
              <a:t>MCP-counter</a:t>
            </a:r>
            <a:endParaRPr lang="en-FI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3333EA-8622-479D-ACFD-0817D69CB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9320" y="365125"/>
            <a:ext cx="4112680" cy="435133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A12B10D-9371-4D70-A1B5-5AD71EC40B84}"/>
              </a:ext>
            </a:extLst>
          </p:cNvPr>
          <p:cNvSpPr/>
          <p:nvPr/>
        </p:nvSpPr>
        <p:spPr>
          <a:xfrm>
            <a:off x="10084526" y="1628503"/>
            <a:ext cx="2107474" cy="496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92AE81-E4E7-463E-9837-3F30AFD20963}"/>
              </a:ext>
            </a:extLst>
          </p:cNvPr>
          <p:cNvSpPr/>
          <p:nvPr/>
        </p:nvSpPr>
        <p:spPr>
          <a:xfrm>
            <a:off x="10084526" y="2429691"/>
            <a:ext cx="2107474" cy="4963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FC11C0-EC84-4D74-A920-3C60AFB32A78}"/>
              </a:ext>
            </a:extLst>
          </p:cNvPr>
          <p:cNvSpPr/>
          <p:nvPr/>
        </p:nvSpPr>
        <p:spPr>
          <a:xfrm>
            <a:off x="10084526" y="4014650"/>
            <a:ext cx="2107474" cy="35929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A9F867-2A04-4A97-8BF4-AE280DBE1129}"/>
              </a:ext>
            </a:extLst>
          </p:cNvPr>
          <p:cNvSpPr/>
          <p:nvPr/>
        </p:nvSpPr>
        <p:spPr>
          <a:xfrm>
            <a:off x="10084526" y="4414576"/>
            <a:ext cx="2107474" cy="35929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185796-EC11-421E-81C8-CC27F2E1140F}"/>
              </a:ext>
            </a:extLst>
          </p:cNvPr>
          <p:cNvSpPr txBox="1"/>
          <p:nvPr/>
        </p:nvSpPr>
        <p:spPr>
          <a:xfrm>
            <a:off x="8255726" y="5021263"/>
            <a:ext cx="33092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Used as input for OSCAR estimated with GSVA both with </a:t>
            </a:r>
            <a:r>
              <a:rPr lang="en-GB" dirty="0" err="1"/>
              <a:t>mx.diff</a:t>
            </a:r>
            <a:r>
              <a:rPr lang="en-GB" dirty="0"/>
              <a:t> = TRUE and FALSE, after regulator expression filtering and hand-picking relevant gene sets</a:t>
            </a:r>
            <a:endParaRPr lang="en-FI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EDD1E33-2601-4148-9640-704F77F71C0C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9910355" y="4773875"/>
            <a:ext cx="225305" cy="2473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86862C9-3B8B-43E5-8103-013F5E4BB4C8}"/>
              </a:ext>
            </a:extLst>
          </p:cNvPr>
          <p:cNvCxnSpPr/>
          <p:nvPr/>
        </p:nvCxnSpPr>
        <p:spPr>
          <a:xfrm flipV="1">
            <a:off x="9710057" y="4167188"/>
            <a:ext cx="374469" cy="8540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0824A45-E2FD-497E-BD30-6D30AAF7A8F2}"/>
              </a:ext>
            </a:extLst>
          </p:cNvPr>
          <p:cNvCxnSpPr>
            <a:endCxn id="7" idx="1"/>
          </p:cNvCxnSpPr>
          <p:nvPr/>
        </p:nvCxnSpPr>
        <p:spPr>
          <a:xfrm flipV="1">
            <a:off x="9567220" y="2677885"/>
            <a:ext cx="517306" cy="23433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819A0BF-39FB-4053-9CC4-F0DF027BB856}"/>
              </a:ext>
            </a:extLst>
          </p:cNvPr>
          <p:cNvCxnSpPr>
            <a:endCxn id="6" idx="1"/>
          </p:cNvCxnSpPr>
          <p:nvPr/>
        </p:nvCxnSpPr>
        <p:spPr>
          <a:xfrm flipV="1">
            <a:off x="9407598" y="1876697"/>
            <a:ext cx="676928" cy="31445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464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48D49-98DD-4F7E-98CC-EA89C4E8F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Issues with derived variables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DFB9C-A80E-4E77-85DD-FA0B2950A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xCell</a:t>
            </a:r>
            <a:endParaRPr lang="en-GB" dirty="0"/>
          </a:p>
          <a:p>
            <a:pPr lvl="1"/>
            <a:r>
              <a:rPr lang="en-GB" dirty="0"/>
              <a:t>Fails without key genes (Prat et al., Chen et al. with targeted panels)</a:t>
            </a:r>
          </a:p>
          <a:p>
            <a:r>
              <a:rPr lang="en-GB" dirty="0"/>
              <a:t>MCP-counter</a:t>
            </a:r>
          </a:p>
          <a:p>
            <a:pPr lvl="1"/>
            <a:r>
              <a:rPr lang="en-GB" dirty="0"/>
              <a:t>Fails in the cloud, due to requiring internet access</a:t>
            </a:r>
          </a:p>
          <a:p>
            <a:pPr lvl="1"/>
            <a:r>
              <a:rPr lang="en-GB" dirty="0"/>
              <a:t>We tried to compensate these by creating custom GMT files for MCP-counter scoring genes and corresponding cell types</a:t>
            </a:r>
          </a:p>
          <a:p>
            <a:r>
              <a:rPr lang="en-GB" dirty="0"/>
              <a:t>GMTs (gene pathway annotation format)</a:t>
            </a:r>
          </a:p>
          <a:p>
            <a:pPr lvl="1"/>
            <a:r>
              <a:rPr lang="en-GB" dirty="0"/>
              <a:t>In the smallest gene panels, some GMTs could not be given a reliable estimate via GSVA due to lack of gene overlap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608609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425B4-D95E-41D2-B1FB-E0AE340D2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91" y="86451"/>
            <a:ext cx="10515600" cy="1325563"/>
          </a:xfrm>
        </p:spPr>
        <p:txBody>
          <a:bodyPr/>
          <a:lstStyle/>
          <a:p>
            <a:r>
              <a:rPr lang="en-GB" dirty="0"/>
              <a:t>Final linear model</a:t>
            </a:r>
            <a:endParaRPr lang="en-FI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0B2355-91E7-4AB4-8AFE-6418DCC16B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8898" y="1755957"/>
                <a:ext cx="3567545" cy="3544805"/>
              </a:xfrm>
            </p:spPr>
            <p:txBody>
              <a:bodyPr/>
              <a:lstStyle/>
              <a:p>
                <a:r>
                  <a:rPr lang="en-GB" dirty="0"/>
                  <a:t>Linear product</a:t>
                </a:r>
              </a:p>
              <a:p>
                <a:pPr marL="0" indent="0">
                  <a:buNone/>
                </a:pPr>
                <a:r>
                  <a:rPr lang="en-GB" dirty="0"/>
                  <a:t>    </a:t>
                </a:r>
                <a:r>
                  <a:rPr lang="en-GB" dirty="0" err="1"/>
                  <a:t>Xb</a:t>
                </a:r>
                <a:r>
                  <a:rPr lang="en-GB" dirty="0"/>
                  <a:t>,</a:t>
                </a:r>
              </a:p>
              <a:p>
                <a:pPr marL="0" indent="0">
                  <a:buNone/>
                </a:pPr>
                <a:r>
                  <a:rPr lang="en-GB" dirty="0"/>
                  <a:t>here table for</a:t>
                </a:r>
                <a14:m>
                  <m:oMath xmlns:m="http://schemas.openxmlformats.org/officeDocument/2006/math">
                    <m:r>
                      <a:rPr lang="en-GB" b="0" i="0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u="sng" dirty="0"/>
                  <a:t>Same model</a:t>
                </a:r>
              </a:p>
              <a:p>
                <a:pPr marL="0" indent="0">
                  <a:buNone/>
                </a:pPr>
                <a:r>
                  <a:rPr lang="en-GB" u="sng" dirty="0"/>
                  <a:t>submitted to all</a:t>
                </a:r>
              </a:p>
              <a:p>
                <a:pPr marL="0" indent="0">
                  <a:buNone/>
                </a:pPr>
                <a:r>
                  <a:rPr lang="en-GB" u="sng" dirty="0"/>
                  <a:t>3 </a:t>
                </a:r>
                <a:r>
                  <a:rPr lang="en-GB" u="sng" dirty="0" err="1"/>
                  <a:t>subchallenges</a:t>
                </a:r>
                <a:endParaRPr lang="en-GB" u="sng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0B2355-91E7-4AB4-8AFE-6418DCC16B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8898" y="1755957"/>
                <a:ext cx="3567545" cy="3544805"/>
              </a:xfrm>
              <a:blipFill>
                <a:blip r:embed="rId2"/>
                <a:stretch>
                  <a:fillRect l="-3413" t="-2749" b="-4811"/>
                </a:stretch>
              </a:blipFill>
            </p:spPr>
            <p:txBody>
              <a:bodyPr/>
              <a:lstStyle/>
              <a:p>
                <a:r>
                  <a:rPr lang="en-FI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371D828-BCCB-42AE-A3A1-805840A64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6357" y="1272750"/>
            <a:ext cx="8663709" cy="49563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FA1969-3CF1-4ACD-B85E-5D407B9BA0B5}"/>
              </a:ext>
            </a:extLst>
          </p:cNvPr>
          <p:cNvSpPr txBox="1"/>
          <p:nvPr/>
        </p:nvSpPr>
        <p:spPr>
          <a:xfrm>
            <a:off x="7062651" y="6270171"/>
            <a:ext cx="4354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beta-vector (most weight on our gene panel)</a:t>
            </a:r>
            <a:endParaRPr lang="en-FI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55096C-361A-462B-86E5-B87924B8CE3D}"/>
              </a:ext>
            </a:extLst>
          </p:cNvPr>
          <p:cNvCxnSpPr/>
          <p:nvPr/>
        </p:nvCxnSpPr>
        <p:spPr>
          <a:xfrm flipV="1">
            <a:off x="8673737" y="6165669"/>
            <a:ext cx="0" cy="2090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822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F32B0-2246-4FF8-9FFF-C8BCD9FBF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327" y="365125"/>
            <a:ext cx="11776363" cy="1325563"/>
          </a:xfrm>
        </p:spPr>
        <p:txBody>
          <a:bodyPr/>
          <a:lstStyle/>
          <a:p>
            <a:r>
              <a:rPr lang="en-GB" dirty="0"/>
              <a:t>Model performance in training data (5 gene panel)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1E59D-4312-46CA-B9FE-1ED22C5B7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808" y="1529533"/>
            <a:ext cx="10947400" cy="4351338"/>
          </a:xfrm>
        </p:spPr>
        <p:txBody>
          <a:bodyPr/>
          <a:lstStyle/>
          <a:p>
            <a:r>
              <a:rPr lang="en-GB" dirty="0"/>
              <a:t>Generally high accuracy with c-index in PFS/OS, while random in chemo-arms</a:t>
            </a:r>
          </a:p>
          <a:p>
            <a:r>
              <a:rPr lang="en-GB" dirty="0"/>
              <a:t>Varying ROC-AUC in </a:t>
            </a:r>
            <a:r>
              <a:rPr lang="en-GB" dirty="0" err="1"/>
              <a:t>subch</a:t>
            </a:r>
            <a:r>
              <a:rPr lang="en-GB" dirty="0"/>
              <a:t> 3, while random in chemo-arms</a:t>
            </a:r>
            <a:endParaRPr lang="en-FI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3145AB-7BEF-4721-86F0-2CFA3C7FA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663" y="2823982"/>
            <a:ext cx="7609628" cy="391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981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9A030-44C0-4CB7-8DFF-39F040C87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897" y="329734"/>
            <a:ext cx="10515600" cy="1325563"/>
          </a:xfrm>
        </p:spPr>
        <p:txBody>
          <a:bodyPr/>
          <a:lstStyle/>
          <a:p>
            <a:r>
              <a:rPr lang="en-GB" dirty="0"/>
              <a:t>Model performance </a:t>
            </a:r>
            <a:br>
              <a:rPr lang="en-GB" dirty="0"/>
            </a:br>
            <a:r>
              <a:rPr lang="en-GB" dirty="0"/>
              <a:t>over </a:t>
            </a:r>
            <a:r>
              <a:rPr lang="en-GB" dirty="0" err="1"/>
              <a:t>subchallenges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AB49A-470A-404C-8309-724255073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69" y="2187496"/>
            <a:ext cx="4347095" cy="4351338"/>
          </a:xfrm>
        </p:spPr>
        <p:txBody>
          <a:bodyPr/>
          <a:lstStyle/>
          <a:p>
            <a:r>
              <a:rPr lang="en-GB" dirty="0"/>
              <a:t>Subch1: in top 10 </a:t>
            </a:r>
          </a:p>
          <a:p>
            <a:r>
              <a:rPr lang="en-GB" dirty="0"/>
              <a:t>Subch2: BF=5.2 </a:t>
            </a:r>
          </a:p>
          <a:p>
            <a:r>
              <a:rPr lang="en-GB" dirty="0"/>
              <a:t>Subch3: BF=2.9 </a:t>
            </a:r>
          </a:p>
          <a:p>
            <a:pPr marL="0" indent="0">
              <a:buNone/>
            </a:pPr>
            <a:r>
              <a:rPr lang="en-GB" dirty="0"/>
              <a:t>in comparison with TMB baseline model (Figs from Synapse by </a:t>
            </a:r>
            <a:r>
              <a:rPr lang="en-GB" dirty="0" err="1"/>
              <a:t>Dr.</a:t>
            </a:r>
            <a:r>
              <a:rPr lang="en-GB" dirty="0"/>
              <a:t> Mason)</a:t>
            </a:r>
            <a:endParaRPr lang="en-FI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AF8A8AD-9440-49E2-8B86-4BF692B6E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8836" y="3315414"/>
            <a:ext cx="6373095" cy="34755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C3E4857-426A-4309-B399-918DC4C40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345" y="1"/>
            <a:ext cx="6668655" cy="322459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753D0E1-D37C-476F-81D9-AB24B021D38C}"/>
              </a:ext>
            </a:extLst>
          </p:cNvPr>
          <p:cNvCxnSpPr/>
          <p:nvPr/>
        </p:nvCxnSpPr>
        <p:spPr>
          <a:xfrm>
            <a:off x="5523345" y="1342981"/>
            <a:ext cx="4405746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24F0D3-65A3-4C5C-B8C5-3E0AC9D4828C}"/>
              </a:ext>
            </a:extLst>
          </p:cNvPr>
          <p:cNvCxnSpPr/>
          <p:nvPr/>
        </p:nvCxnSpPr>
        <p:spPr>
          <a:xfrm>
            <a:off x="5698836" y="4824549"/>
            <a:ext cx="5378467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274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8247F-A9DD-4500-840C-A49085A33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Used genes in challenge and early extensions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1E6DB-31F4-444D-A0F3-AFC616E6C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291"/>
            <a:ext cx="5746290" cy="4172672"/>
          </a:xfrm>
        </p:spPr>
        <p:txBody>
          <a:bodyPr/>
          <a:lstStyle/>
          <a:p>
            <a:r>
              <a:rPr lang="en-GB" dirty="0"/>
              <a:t>CD274, PDCD1, TIGIT, CXCL9, CXCR6</a:t>
            </a:r>
          </a:p>
          <a:p>
            <a:pPr lvl="1"/>
            <a:r>
              <a:rPr lang="en-GB" dirty="0"/>
              <a:t>“Base panel” used as GMT</a:t>
            </a:r>
          </a:p>
          <a:p>
            <a:r>
              <a:rPr lang="en-GB" dirty="0"/>
              <a:t>CD8A, CCL5, IDO1</a:t>
            </a:r>
          </a:p>
          <a:p>
            <a:pPr lvl="1"/>
            <a:r>
              <a:rPr lang="en-GB" dirty="0"/>
              <a:t>Genes we’d first look into</a:t>
            </a:r>
          </a:p>
          <a:p>
            <a:r>
              <a:rPr lang="en-GB" dirty="0"/>
              <a:t>ALK</a:t>
            </a:r>
          </a:p>
          <a:p>
            <a:pPr lvl="1"/>
            <a:r>
              <a:rPr lang="en-GB" dirty="0"/>
              <a:t>ALK rearrangements probably play a different role in CSCLC</a:t>
            </a:r>
            <a:endParaRPr lang="en-FI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631E8C-812E-4175-8794-DEC86FE9A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530" y="1624221"/>
            <a:ext cx="5333230" cy="493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096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A5187-A63A-48A1-AA33-A4EF7499A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Biological interpretation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0C95E-22D3-43F4-A2D8-E0DED8037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Key characteristics our model is able to capture:</a:t>
            </a:r>
          </a:p>
          <a:p>
            <a:pPr lvl="1"/>
            <a:r>
              <a:rPr lang="en-GB" dirty="0"/>
              <a:t>“Cold vs. hot” </a:t>
            </a:r>
            <a:r>
              <a:rPr lang="en-GB" dirty="0" err="1"/>
              <a:t>tumors</a:t>
            </a:r>
            <a:r>
              <a:rPr lang="en-GB" dirty="0"/>
              <a:t>; such </a:t>
            </a:r>
            <a:r>
              <a:rPr lang="en-GB" dirty="0" err="1"/>
              <a:t>tumor</a:t>
            </a:r>
            <a:r>
              <a:rPr lang="en-GB" dirty="0"/>
              <a:t> microenvironment characterization has been found to be highly predictive of ICB effectiveness (Duan et al., 2020)</a:t>
            </a:r>
          </a:p>
          <a:p>
            <a:pPr lvl="1"/>
            <a:r>
              <a:rPr lang="en-GB" dirty="0"/>
              <a:t>Recruitment of anti-</a:t>
            </a:r>
            <a:r>
              <a:rPr lang="en-GB" dirty="0" err="1"/>
              <a:t>tumor</a:t>
            </a:r>
            <a:r>
              <a:rPr lang="en-GB" dirty="0"/>
              <a:t> inflammatory cells to the </a:t>
            </a:r>
            <a:r>
              <a:rPr lang="en-GB" dirty="0" err="1"/>
              <a:t>tumors</a:t>
            </a:r>
            <a:r>
              <a:rPr lang="en-GB" dirty="0"/>
              <a:t> and thus crucial to IO-treatment efficacy (Tokunaga et al., 2018)</a:t>
            </a:r>
          </a:p>
          <a:p>
            <a:r>
              <a:rPr lang="en-GB" i="1" dirty="0"/>
              <a:t>CD274</a:t>
            </a:r>
            <a:r>
              <a:rPr lang="en-GB" dirty="0"/>
              <a:t>, </a:t>
            </a:r>
            <a:r>
              <a:rPr lang="en-GB" i="1" dirty="0"/>
              <a:t>PDCD1</a:t>
            </a:r>
            <a:r>
              <a:rPr lang="en-GB" dirty="0"/>
              <a:t> &amp; </a:t>
            </a:r>
            <a:r>
              <a:rPr lang="en-GB" i="1" dirty="0"/>
              <a:t>TIGIT</a:t>
            </a:r>
          </a:p>
          <a:p>
            <a:r>
              <a:rPr lang="fr-FR" i="1" dirty="0"/>
              <a:t>CXCL9</a:t>
            </a:r>
            <a:r>
              <a:rPr lang="fr-FR" dirty="0"/>
              <a:t> (C-X-C Motif </a:t>
            </a:r>
            <a:r>
              <a:rPr lang="fr-FR" dirty="0" err="1"/>
              <a:t>Chemokine</a:t>
            </a:r>
            <a:r>
              <a:rPr lang="fr-FR" dirty="0"/>
              <a:t> Ligand 9)</a:t>
            </a:r>
          </a:p>
          <a:p>
            <a:r>
              <a:rPr lang="fi-FI" i="1" dirty="0"/>
              <a:t>CXCR6</a:t>
            </a:r>
            <a:r>
              <a:rPr lang="fi-FI" dirty="0"/>
              <a:t> (C-X-C </a:t>
            </a:r>
            <a:r>
              <a:rPr lang="fi-FI" dirty="0" err="1"/>
              <a:t>Motif</a:t>
            </a:r>
            <a:r>
              <a:rPr lang="fi-FI" dirty="0"/>
              <a:t> </a:t>
            </a:r>
            <a:r>
              <a:rPr lang="fi-FI" dirty="0" err="1"/>
              <a:t>Chemokine</a:t>
            </a:r>
            <a:r>
              <a:rPr lang="fi-FI" dirty="0"/>
              <a:t> </a:t>
            </a:r>
            <a:r>
              <a:rPr lang="fi-FI" dirty="0" err="1"/>
              <a:t>Receptor</a:t>
            </a:r>
            <a:r>
              <a:rPr lang="fi-FI" dirty="0"/>
              <a:t> 6)</a:t>
            </a:r>
          </a:p>
          <a:p>
            <a:pPr marL="0" indent="0">
              <a:buNone/>
            </a:pPr>
            <a:r>
              <a:rPr lang="en-GB" dirty="0"/>
              <a:t>For future, e.g. better characterizing </a:t>
            </a:r>
            <a:r>
              <a:rPr lang="en-GB" dirty="0" err="1"/>
              <a:t>tumor</a:t>
            </a:r>
            <a:r>
              <a:rPr lang="en-GB" dirty="0"/>
              <a:t> microenvironment:</a:t>
            </a:r>
          </a:p>
          <a:p>
            <a:r>
              <a:rPr lang="fi-FI" i="1" dirty="0"/>
              <a:t>CD8A</a:t>
            </a:r>
            <a:r>
              <a:rPr lang="fi-FI" dirty="0"/>
              <a:t> (T-Cell Surface </a:t>
            </a:r>
            <a:r>
              <a:rPr lang="fi-FI" dirty="0" err="1"/>
              <a:t>Glycoprotein</a:t>
            </a:r>
            <a:r>
              <a:rPr lang="fi-FI" dirty="0"/>
              <a:t> CD8 Alpha Chain)</a:t>
            </a:r>
          </a:p>
          <a:p>
            <a:r>
              <a:rPr lang="fi-FI" i="1" dirty="0"/>
              <a:t>CCL5</a:t>
            </a:r>
            <a:r>
              <a:rPr lang="fi-FI" dirty="0"/>
              <a:t> (C-C </a:t>
            </a:r>
            <a:r>
              <a:rPr lang="fi-FI" dirty="0" err="1"/>
              <a:t>Motif</a:t>
            </a:r>
            <a:r>
              <a:rPr lang="fi-FI" dirty="0"/>
              <a:t> </a:t>
            </a:r>
            <a:r>
              <a:rPr lang="fi-FI" dirty="0" err="1"/>
              <a:t>Chemokine</a:t>
            </a:r>
            <a:r>
              <a:rPr lang="fi-FI" dirty="0"/>
              <a:t> </a:t>
            </a:r>
            <a:r>
              <a:rPr lang="fi-FI" dirty="0" err="1"/>
              <a:t>Ligand</a:t>
            </a:r>
            <a:r>
              <a:rPr lang="fi-FI" dirty="0"/>
              <a:t> 5)</a:t>
            </a:r>
          </a:p>
          <a:p>
            <a:r>
              <a:rPr lang="fi-FI" i="1" dirty="0"/>
              <a:t>IDO1</a:t>
            </a:r>
            <a:r>
              <a:rPr lang="fi-FI" dirty="0"/>
              <a:t> (</a:t>
            </a:r>
            <a:r>
              <a:rPr lang="fi-FI" dirty="0" err="1"/>
              <a:t>Indoleamine</a:t>
            </a:r>
            <a:r>
              <a:rPr lang="fi-FI" dirty="0"/>
              <a:t> 2,3-Dioxygenase 1)</a:t>
            </a:r>
          </a:p>
          <a:p>
            <a:pPr marL="0" indent="0">
              <a:buNone/>
            </a:pPr>
            <a:endParaRPr lang="en-GB" dirty="0"/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4154339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CBF10-7DEB-46A7-A13A-B1CC196E0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FICAN-OSCAR team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FD235-2E64-4481-857C-E8C3D369D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475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Collaborative effort between Uni. Turku &amp; Helsinki and FICAN in Finland</a:t>
            </a:r>
          </a:p>
          <a:p>
            <a:r>
              <a:rPr lang="en-GB" dirty="0"/>
              <a:t>Anni S. Halkola (ASH) 1</a:t>
            </a:r>
          </a:p>
          <a:p>
            <a:pPr lvl="1"/>
            <a:r>
              <a:rPr lang="en-GB" dirty="0"/>
              <a:t>PhD student, University of Turku</a:t>
            </a:r>
          </a:p>
          <a:p>
            <a:r>
              <a:rPr lang="en-GB" dirty="0"/>
              <a:t>Tuomas Mirtti (TM) 2,3</a:t>
            </a:r>
          </a:p>
          <a:p>
            <a:pPr lvl="1"/>
            <a:r>
              <a:rPr lang="en-GB" dirty="0"/>
              <a:t>MD/PhD, University of Helsinki</a:t>
            </a:r>
          </a:p>
          <a:p>
            <a:r>
              <a:rPr lang="en-GB" dirty="0"/>
              <a:t>Mikko I. Mäyränpää (MIM) 2</a:t>
            </a:r>
          </a:p>
          <a:p>
            <a:pPr lvl="1"/>
            <a:r>
              <a:rPr lang="en-GB" dirty="0"/>
              <a:t>MD/PhD, University of Helsinki</a:t>
            </a:r>
          </a:p>
          <a:p>
            <a:r>
              <a:rPr lang="en-GB" dirty="0"/>
              <a:t>Teemu Daniel Laajala (TDL) 1,4</a:t>
            </a:r>
          </a:p>
          <a:p>
            <a:pPr lvl="1"/>
            <a:r>
              <a:rPr lang="en-GB" dirty="0"/>
              <a:t>PhD, FICAN Cancer Researcher, University of Turku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B5793D-4C98-4A93-9852-8E31D216A277}"/>
              </a:ext>
            </a:extLst>
          </p:cNvPr>
          <p:cNvSpPr txBox="1"/>
          <p:nvPr/>
        </p:nvSpPr>
        <p:spPr>
          <a:xfrm>
            <a:off x="444137" y="5460274"/>
            <a:ext cx="112688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1: Department of Mathematics and Statistics, University of Turku, Finland, 2: Department of Pathology, Helsinki University Hospital and University of Helsinki, Finland, 3: Research Program in Systems Oncology (ONCOSYS), Faculty of Medicine, University of Helsinki, Finland, 4: FICAN Cancer Researcher, The Finnish Cancer Institute, Finland</a:t>
            </a:r>
            <a:endParaRPr lang="en-FI" dirty="0"/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20104310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DA149-5F89-467A-9D04-1D88C2E8B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Previously identified predictive factors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78414-FE99-4E41-9A21-7AA7A1174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683240" cy="4853849"/>
          </a:xfrm>
        </p:spPr>
        <p:txBody>
          <a:bodyPr/>
          <a:lstStyle/>
          <a:p>
            <a:r>
              <a:rPr lang="en-GB" dirty="0"/>
              <a:t>There were a number of previously identified factors presumably predictive for anti-PD1 efficacy that were could not be reproduced</a:t>
            </a:r>
          </a:p>
          <a:p>
            <a:pPr lvl="1"/>
            <a:r>
              <a:rPr lang="en-GB" dirty="0"/>
              <a:t>Data representativeness</a:t>
            </a:r>
          </a:p>
          <a:p>
            <a:pPr lvl="1"/>
            <a:r>
              <a:rPr lang="en-GB" dirty="0"/>
              <a:t>The reported sets were coded as GMT gene sets for GSVA</a:t>
            </a:r>
          </a:p>
          <a:p>
            <a:r>
              <a:rPr lang="en-GB" dirty="0"/>
              <a:t>Either showed no predictive signal in our training data, or simultaneously showed signal in chemo-arms and were eliminated</a:t>
            </a:r>
          </a:p>
          <a:p>
            <a:pPr lvl="1"/>
            <a:r>
              <a:rPr lang="en-GB" dirty="0"/>
              <a:t>INF-gamma related pathways (e.g. </a:t>
            </a:r>
            <a:r>
              <a:rPr lang="fi-FI" dirty="0" err="1"/>
              <a:t>Ayers</a:t>
            </a:r>
            <a:r>
              <a:rPr lang="fi-FI" dirty="0"/>
              <a:t> et al., 2017)</a:t>
            </a:r>
            <a:endParaRPr lang="en-GB" dirty="0"/>
          </a:p>
          <a:p>
            <a:pPr lvl="1"/>
            <a:r>
              <a:rPr lang="en-GB" dirty="0" err="1"/>
              <a:t>Tumor</a:t>
            </a:r>
            <a:r>
              <a:rPr lang="en-GB" dirty="0"/>
              <a:t> Inflammatory Signature (TIS) (</a:t>
            </a:r>
            <a:r>
              <a:rPr lang="fi-FI" dirty="0" err="1"/>
              <a:t>Damotte</a:t>
            </a:r>
            <a:r>
              <a:rPr lang="fi-FI" dirty="0"/>
              <a:t> et al., 2019)</a:t>
            </a:r>
            <a:endParaRPr lang="en-GB" dirty="0"/>
          </a:p>
          <a:p>
            <a:pPr lvl="1"/>
            <a:r>
              <a:rPr lang="en-GB" dirty="0"/>
              <a:t>Antigen Processing &amp; Presentation Machinery (APM) </a:t>
            </a:r>
            <a:r>
              <a:rPr lang="fi-FI" dirty="0"/>
              <a:t>(Thompson et al., 2020)</a:t>
            </a:r>
          </a:p>
          <a:p>
            <a:pPr lvl="1"/>
            <a:r>
              <a:rPr lang="fi-FI" dirty="0" err="1"/>
              <a:t>Multiple</a:t>
            </a:r>
            <a:r>
              <a:rPr lang="fi-FI" dirty="0"/>
              <a:t> </a:t>
            </a:r>
            <a:r>
              <a:rPr lang="fi-FI" dirty="0" err="1"/>
              <a:t>interesting</a:t>
            </a:r>
            <a:r>
              <a:rPr lang="fi-FI" dirty="0"/>
              <a:t> </a:t>
            </a:r>
            <a:r>
              <a:rPr lang="fi-FI" dirty="0" err="1"/>
              <a:t>GMTs</a:t>
            </a:r>
            <a:r>
              <a:rPr lang="fi-FI" dirty="0"/>
              <a:t>, </a:t>
            </a:r>
            <a:r>
              <a:rPr lang="fi-FI" dirty="0" err="1"/>
              <a:t>such</a:t>
            </a:r>
            <a:r>
              <a:rPr lang="fi-FI" dirty="0"/>
              <a:t> as </a:t>
            </a:r>
            <a:r>
              <a:rPr lang="fi-FI" i="1" dirty="0"/>
              <a:t>HALLMARK_EPITHELIAL-MESENCHYMAL_TRANSITION</a:t>
            </a:r>
            <a:r>
              <a:rPr lang="fi-FI" dirty="0"/>
              <a:t>, </a:t>
            </a:r>
            <a:r>
              <a:rPr lang="fi-FI" i="1" dirty="0"/>
              <a:t>PID_CD8_TCR_PATHWAY</a:t>
            </a:r>
            <a:r>
              <a:rPr lang="fi-FI" dirty="0"/>
              <a:t>, …</a:t>
            </a:r>
          </a:p>
          <a:p>
            <a:pPr lvl="1"/>
            <a:r>
              <a:rPr lang="en-GB" dirty="0"/>
              <a:t>Among others</a:t>
            </a:r>
            <a:r>
              <a:rPr lang="en-GB" i="1" dirty="0"/>
              <a:t>, PDCD1LG2</a:t>
            </a:r>
            <a:r>
              <a:rPr lang="en-GB" dirty="0"/>
              <a:t>, </a:t>
            </a:r>
            <a:r>
              <a:rPr lang="en-GB" i="1" dirty="0"/>
              <a:t>CD80</a:t>
            </a:r>
            <a:r>
              <a:rPr lang="en-GB" dirty="0"/>
              <a:t>, </a:t>
            </a:r>
            <a:r>
              <a:rPr lang="en-GB" i="1" dirty="0"/>
              <a:t>ATG7, HLA-E, ICOS, …</a:t>
            </a:r>
            <a:r>
              <a:rPr lang="en-GB" dirty="0"/>
              <a:t> appeared prognostic</a:t>
            </a:r>
          </a:p>
          <a:p>
            <a:pPr lvl="1"/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2105681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80D03-80A3-43B8-935A-C11F23B1F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Participation in DREAM Anti-PD1 Challenge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91192-D02C-43FF-B8DC-98F969690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72840" cy="4351338"/>
          </a:xfrm>
        </p:spPr>
        <p:txBody>
          <a:bodyPr/>
          <a:lstStyle/>
          <a:p>
            <a:r>
              <a:rPr lang="en-GB" dirty="0"/>
              <a:t>Training data provided in our GitHub project page</a:t>
            </a:r>
          </a:p>
          <a:p>
            <a:r>
              <a:rPr lang="en-GB" dirty="0"/>
              <a:t>Includes OSCAR training scripts, cross-validation, write-up figures, benchmarking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71431D-AE6F-4FBA-AF41-4F1037A08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2212" y="1465006"/>
            <a:ext cx="7589788" cy="452477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55C8D74-4362-4EEC-96C3-A961CD57A39F}"/>
              </a:ext>
            </a:extLst>
          </p:cNvPr>
          <p:cNvCxnSpPr/>
          <p:nvPr/>
        </p:nvCxnSpPr>
        <p:spPr>
          <a:xfrm>
            <a:off x="4232366" y="2255520"/>
            <a:ext cx="2194560" cy="25429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7439402-D076-4A32-897C-E1D0D5458A66}"/>
              </a:ext>
            </a:extLst>
          </p:cNvPr>
          <p:cNvSpPr txBox="1"/>
          <p:nvPr/>
        </p:nvSpPr>
        <p:spPr>
          <a:xfrm>
            <a:off x="10763794" y="1175655"/>
            <a:ext cx="104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TDL</a:t>
            </a:r>
            <a:endParaRPr lang="en-FI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21F70E-5093-4654-B84F-5DD2D36693E7}"/>
              </a:ext>
            </a:extLst>
          </p:cNvPr>
          <p:cNvSpPr txBox="1"/>
          <p:nvPr/>
        </p:nvSpPr>
        <p:spPr>
          <a:xfrm>
            <a:off x="10763794" y="6176963"/>
            <a:ext cx="104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ASH</a:t>
            </a:r>
            <a:endParaRPr lang="en-FI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3E2658-D5FC-476F-84A5-06840744C9BE}"/>
              </a:ext>
            </a:extLst>
          </p:cNvPr>
          <p:cNvCxnSpPr/>
          <p:nvPr/>
        </p:nvCxnSpPr>
        <p:spPr>
          <a:xfrm>
            <a:off x="10998926" y="1465006"/>
            <a:ext cx="0" cy="24364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6F0C64C-22F1-4DCA-B24B-4F6CEAE037B9}"/>
              </a:ext>
            </a:extLst>
          </p:cNvPr>
          <p:cNvCxnSpPr/>
          <p:nvPr/>
        </p:nvCxnSpPr>
        <p:spPr>
          <a:xfrm flipV="1">
            <a:off x="11059886" y="4249783"/>
            <a:ext cx="0" cy="20116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9721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44EDA-DDF6-406C-8189-7C4678625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 during the challenge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35F26-BD57-4929-8711-551D17AC7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Finding representative NSCLC data for the Checkmate 026 trial proved extremely difficult</a:t>
            </a:r>
          </a:p>
          <a:p>
            <a:pPr lvl="1"/>
            <a:r>
              <a:rPr lang="en-GB" dirty="0"/>
              <a:t>Prat et al. was our only predictive training cohort containing NSCLC samples</a:t>
            </a:r>
          </a:p>
          <a:p>
            <a:r>
              <a:rPr lang="en-GB" dirty="0"/>
              <a:t>Even non-NSCLC cohorts rarely reported key variables, e.g. TMB</a:t>
            </a:r>
          </a:p>
          <a:p>
            <a:pPr lvl="1"/>
            <a:r>
              <a:rPr lang="en-GB" dirty="0"/>
              <a:t>Contacted corresponding authors without responses</a:t>
            </a:r>
          </a:p>
          <a:p>
            <a:pPr lvl="1"/>
            <a:r>
              <a:rPr lang="en-GB" dirty="0"/>
              <a:t>Kim et al. (Gastric cancer) and Braun et al. (CCRCC) presented TMB without predictive signal</a:t>
            </a:r>
          </a:p>
          <a:p>
            <a:r>
              <a:rPr lang="en-GB" dirty="0"/>
              <a:t>Timeline issues, e.g. access to DAC-controlled sequencing data / cohorts</a:t>
            </a:r>
          </a:p>
          <a:p>
            <a:pPr lvl="1"/>
            <a:r>
              <a:rPr lang="en-GB" dirty="0"/>
              <a:t>E.g. we could not model BCR or TCR markers (</a:t>
            </a:r>
            <a:r>
              <a:rPr lang="en-GB" dirty="0" err="1"/>
              <a:t>MiXCR</a:t>
            </a:r>
            <a:r>
              <a:rPr lang="en-GB" dirty="0"/>
              <a:t>), and did not guess their effect</a:t>
            </a:r>
          </a:p>
          <a:p>
            <a:r>
              <a:rPr lang="en-GB" dirty="0"/>
              <a:t>Generalizing between cancers </a:t>
            </a:r>
          </a:p>
          <a:p>
            <a:pPr lvl="1"/>
            <a:r>
              <a:rPr lang="en-GB" dirty="0"/>
              <a:t>CCRCC proved to be badly representative (lack of TMB effect)</a:t>
            </a:r>
          </a:p>
          <a:p>
            <a:pPr lvl="1"/>
            <a:r>
              <a:rPr lang="en-GB" dirty="0"/>
              <a:t>Melanoma is overrepresented in our conclusions</a:t>
            </a:r>
          </a:p>
          <a:p>
            <a:pPr lvl="1"/>
            <a:r>
              <a:rPr lang="en-GB" dirty="0"/>
              <a:t>A lot of literature-supported “gut feeling” was utilized</a:t>
            </a:r>
          </a:p>
          <a:p>
            <a:pPr lvl="1"/>
            <a:r>
              <a:rPr lang="en-GB" dirty="0"/>
              <a:t>Despite 10-f CV for OSCAR, there’s a lot of modeller’s subjectivity present</a:t>
            </a:r>
          </a:p>
        </p:txBody>
      </p:sp>
    </p:spTree>
    <p:extLst>
      <p:ext uri="{BB962C8B-B14F-4D97-AF65-F5344CB8AC3E}">
        <p14:creationId xmlns:p14="http://schemas.microsoft.com/office/powerpoint/2010/main" val="14578457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A1D93-76B1-4BB4-A70B-FDF88AE9C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directions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584A1-FA58-45FA-99B5-C72E7EB17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We would be very interested in validating some of our gene candidates which did not end up in our final 5-gene panel</a:t>
            </a:r>
          </a:p>
          <a:p>
            <a:pPr lvl="1"/>
            <a:r>
              <a:rPr lang="en-GB" dirty="0"/>
              <a:t>Possibility for later Docker-submission for Checkmate 026?</a:t>
            </a:r>
          </a:p>
          <a:p>
            <a:pPr lvl="1"/>
            <a:r>
              <a:rPr lang="en-GB" dirty="0"/>
              <a:t>Gathering post-community benchmark datasets which we may have missed?</a:t>
            </a:r>
          </a:p>
          <a:p>
            <a:r>
              <a:rPr lang="en-GB" dirty="0"/>
              <a:t>Further exploring of immune cell deconvolution methods</a:t>
            </a:r>
          </a:p>
          <a:p>
            <a:r>
              <a:rPr lang="en-GB" dirty="0"/>
              <a:t>Immune-response (</a:t>
            </a:r>
            <a:r>
              <a:rPr lang="en-GB" dirty="0" err="1"/>
              <a:t>ir</a:t>
            </a:r>
            <a:r>
              <a:rPr lang="en-GB" dirty="0"/>
              <a:t>) end-points presented e.g. in Braun et al. and discussed in </a:t>
            </a:r>
            <a:r>
              <a:rPr lang="en-GB" dirty="0" err="1"/>
              <a:t>Gyawali</a:t>
            </a:r>
            <a:r>
              <a:rPr lang="en-GB" dirty="0"/>
              <a:t> et al 2018</a:t>
            </a:r>
          </a:p>
          <a:p>
            <a:pPr lvl="1"/>
            <a:r>
              <a:rPr lang="en-GB" dirty="0" err="1"/>
              <a:t>irPFS</a:t>
            </a:r>
            <a:r>
              <a:rPr lang="en-GB" dirty="0"/>
              <a:t>, </a:t>
            </a:r>
            <a:r>
              <a:rPr lang="en-GB" dirty="0" err="1"/>
              <a:t>irOS</a:t>
            </a:r>
            <a:r>
              <a:rPr lang="en-GB" dirty="0"/>
              <a:t>, </a:t>
            </a:r>
            <a:r>
              <a:rPr lang="en-GB" dirty="0" err="1"/>
              <a:t>irRESP</a:t>
            </a:r>
            <a:r>
              <a:rPr lang="en-GB" dirty="0"/>
              <a:t> may provide more robust overview to clinical utility of the models</a:t>
            </a:r>
          </a:p>
          <a:p>
            <a:pPr lvl="1"/>
            <a:r>
              <a:rPr lang="en-GB" dirty="0"/>
              <a:t>RECIST criteria representative in immuno-oncology? </a:t>
            </a:r>
            <a:r>
              <a:rPr lang="en-GB" dirty="0" err="1"/>
              <a:t>Neoprogression</a:t>
            </a:r>
            <a:r>
              <a:rPr lang="en-GB" dirty="0"/>
              <a:t>, other factors that may confound PFS? Etc</a:t>
            </a:r>
          </a:p>
          <a:p>
            <a:pPr lvl="1"/>
            <a:r>
              <a:rPr lang="en-GB" dirty="0"/>
              <a:t>May partially explain e.g. patient cross-over in Kaplan-</a:t>
            </a:r>
            <a:r>
              <a:rPr lang="en-GB" dirty="0" err="1"/>
              <a:t>Meiers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9320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798D8-553A-4C59-BFBE-F10D79A4D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 for your attention!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337C46-490B-4AF8-B57C-E0D5389A6F15}"/>
              </a:ext>
            </a:extLst>
          </p:cNvPr>
          <p:cNvSpPr txBox="1"/>
          <p:nvPr/>
        </p:nvSpPr>
        <p:spPr>
          <a:xfrm>
            <a:off x="522514" y="5146766"/>
            <a:ext cx="114517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Acknowledgements:</a:t>
            </a:r>
          </a:p>
          <a:p>
            <a:r>
              <a:rPr lang="en-GB" dirty="0"/>
              <a:t>TDL was funded as a FICAN Cancer Researcher by the Finnish Cancer Institute. </a:t>
            </a:r>
          </a:p>
          <a:p>
            <a:r>
              <a:rPr lang="en-GB" dirty="0"/>
              <a:t>MIM was funded by The Finnish Medical Foundation. </a:t>
            </a:r>
          </a:p>
          <a:p>
            <a:r>
              <a:rPr lang="en-GB" dirty="0"/>
              <a:t>ASH was funded by University of Turku Graduate School (MATTI).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774060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58236-42AE-4143-94C7-1DD7C9F01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Author contribution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80B27-8A04-42DB-BC0A-D6AF06F1E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curation and cleaning: </a:t>
            </a:r>
            <a:r>
              <a:rPr lang="en-GB" b="1" i="1" dirty="0"/>
              <a:t>ASH</a:t>
            </a:r>
            <a:r>
              <a:rPr lang="en-GB" dirty="0"/>
              <a:t>, </a:t>
            </a:r>
            <a:r>
              <a:rPr lang="en-GB" b="1" i="1" dirty="0"/>
              <a:t>TDL</a:t>
            </a:r>
          </a:p>
          <a:p>
            <a:r>
              <a:rPr lang="en-GB" dirty="0"/>
              <a:t>Generic R coding for modelling, submissions and improving the OSCAR method and package: </a:t>
            </a:r>
            <a:r>
              <a:rPr lang="en-GB" b="1" i="1" dirty="0"/>
              <a:t>ASH</a:t>
            </a:r>
            <a:r>
              <a:rPr lang="en-GB" dirty="0"/>
              <a:t>, </a:t>
            </a:r>
            <a:r>
              <a:rPr lang="en-GB" b="1" i="1" dirty="0"/>
              <a:t>TDL</a:t>
            </a:r>
          </a:p>
          <a:p>
            <a:r>
              <a:rPr lang="en-GB" dirty="0"/>
              <a:t>Final feature selection and mathematical modelling: </a:t>
            </a:r>
            <a:r>
              <a:rPr lang="en-GB" b="1" i="1" dirty="0"/>
              <a:t>TDL</a:t>
            </a:r>
          </a:p>
          <a:p>
            <a:r>
              <a:rPr lang="en-GB" dirty="0"/>
              <a:t>Biological and clinical insight: </a:t>
            </a:r>
            <a:r>
              <a:rPr lang="en-GB" b="1" i="1" dirty="0"/>
              <a:t>TM</a:t>
            </a:r>
            <a:r>
              <a:rPr lang="en-GB" dirty="0"/>
              <a:t>, </a:t>
            </a:r>
            <a:r>
              <a:rPr lang="en-GB" b="1" i="1" dirty="0"/>
              <a:t>MIM</a:t>
            </a:r>
          </a:p>
          <a:p>
            <a:r>
              <a:rPr lang="en-GB" dirty="0"/>
              <a:t>Supervision of the project: </a:t>
            </a:r>
            <a:r>
              <a:rPr lang="en-GB" b="1" i="1" dirty="0"/>
              <a:t>TDL</a:t>
            </a:r>
          </a:p>
          <a:p>
            <a:r>
              <a:rPr lang="en-GB" dirty="0"/>
              <a:t>All authors read &amp; contributed to write-up, and were part in overall participation in the challenge</a:t>
            </a:r>
          </a:p>
        </p:txBody>
      </p:sp>
    </p:spTree>
    <p:extLst>
      <p:ext uri="{BB962C8B-B14F-4D97-AF65-F5344CB8AC3E}">
        <p14:creationId xmlns:p14="http://schemas.microsoft.com/office/powerpoint/2010/main" val="1695006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32702-3785-4ED6-9FB0-2EF6423D4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 for participation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74967-54B0-49B7-8200-93A44FA20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Developing, benchmarking and use scenario for our OSCAR method</a:t>
            </a:r>
          </a:p>
          <a:p>
            <a:pPr lvl="1"/>
            <a:r>
              <a:rPr lang="en-GB" dirty="0"/>
              <a:t>L0-quasinorm based R-package (unpublished)</a:t>
            </a:r>
          </a:p>
          <a:p>
            <a:pPr lvl="1"/>
            <a:r>
              <a:rPr lang="en-GB" dirty="0"/>
              <a:t>Past success with penalized regression e.g. in </a:t>
            </a:r>
            <a:r>
              <a:rPr lang="en-GB" dirty="0" err="1"/>
              <a:t>Guinney</a:t>
            </a:r>
            <a:r>
              <a:rPr lang="en-GB" dirty="0"/>
              <a:t>, Wang, Laajala et al. Lancet Oncol 2017, DREAM 9.5 </a:t>
            </a:r>
            <a:r>
              <a:rPr lang="en-GB" dirty="0" err="1"/>
              <a:t>mCRPC</a:t>
            </a:r>
            <a:r>
              <a:rPr lang="en-GB" dirty="0"/>
              <a:t> Challenge</a:t>
            </a:r>
          </a:p>
          <a:p>
            <a:r>
              <a:rPr lang="en-GB" dirty="0"/>
              <a:t>Rising interest in IO and its clinical applicability</a:t>
            </a:r>
          </a:p>
          <a:p>
            <a:pPr lvl="1"/>
            <a:r>
              <a:rPr lang="en-GB" dirty="0"/>
              <a:t>Mirtti &amp; Mäyränpää</a:t>
            </a:r>
          </a:p>
          <a:p>
            <a:r>
              <a:rPr lang="en-GB" dirty="0"/>
              <a:t>End-point correlations PFS/OS/non-PD disease</a:t>
            </a:r>
          </a:p>
          <a:p>
            <a:pPr lvl="1"/>
            <a:r>
              <a:rPr lang="en-GB" dirty="0"/>
              <a:t>Interesting aspect to explore, discovered during the challenge</a:t>
            </a:r>
          </a:p>
          <a:p>
            <a:r>
              <a:rPr lang="en-GB" dirty="0"/>
              <a:t>Relevance to other on-going research (TDL), understanding especially the immune-related trends (e.g. BCG treatment in Bladder Cancer)</a:t>
            </a:r>
          </a:p>
        </p:txBody>
      </p:sp>
    </p:spTree>
    <p:extLst>
      <p:ext uri="{BB962C8B-B14F-4D97-AF65-F5344CB8AC3E}">
        <p14:creationId xmlns:p14="http://schemas.microsoft.com/office/powerpoint/2010/main" val="3191323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8EC4D-A607-40FC-9AE0-2B3583173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L0-quasinorm (OSCAR methodology)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C67A6-325B-4844-8E31-C89177498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7080" cy="4351338"/>
          </a:xfrm>
        </p:spPr>
        <p:txBody>
          <a:bodyPr/>
          <a:lstStyle/>
          <a:p>
            <a:r>
              <a:rPr lang="en-GB" dirty="0"/>
              <a:t>Known as ‘best subset selection’, L0-penalization aims at identifying best features that are either included or excluded (vs. shrinking in LASSO)</a:t>
            </a:r>
            <a:endParaRPr lang="en-FI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7BE30A-06D6-4D99-8C32-89542DEAF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52837"/>
            <a:ext cx="10409524" cy="3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02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B763F-D3AC-4D1F-9B92-0E41C7864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35491" cy="1325563"/>
          </a:xfrm>
        </p:spPr>
        <p:txBody>
          <a:bodyPr/>
          <a:lstStyle/>
          <a:p>
            <a:r>
              <a:rPr lang="en-GB" dirty="0"/>
              <a:t>Optimal Subset </a:t>
            </a:r>
            <a:r>
              <a:rPr lang="en-GB" dirty="0" err="1"/>
              <a:t>CArdinality</a:t>
            </a:r>
            <a:r>
              <a:rPr lang="en-GB" dirty="0"/>
              <a:t> Regression (OSCAR)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E9F73-C187-4AE5-A1E7-5F8DEC2DE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72840" cy="4351338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L0-quasinorm penalized regression (gaussian, Cox, and logistic </a:t>
            </a:r>
            <a:r>
              <a:rPr lang="en-GB" dirty="0" err="1"/>
              <a:t>regr</a:t>
            </a:r>
            <a:r>
              <a:rPr lang="en-GB" dirty="0"/>
              <a:t>.)</a:t>
            </a:r>
          </a:p>
          <a:p>
            <a:r>
              <a:rPr lang="en-GB" dirty="0"/>
              <a:t>10-fold cross-validation to select optimal model cardinality</a:t>
            </a:r>
          </a:p>
          <a:p>
            <a:r>
              <a:rPr lang="en-GB" dirty="0"/>
              <a:t>Prefiltering of features based on literature</a:t>
            </a:r>
          </a:p>
          <a:p>
            <a:pPr lvl="1"/>
            <a:r>
              <a:rPr lang="en-GB" dirty="0"/>
              <a:t>Single genes or gene sets connected to NSCLC, IO, anti-PD1</a:t>
            </a:r>
          </a:p>
          <a:p>
            <a:pPr lvl="1"/>
            <a:r>
              <a:rPr lang="en-GB" dirty="0"/>
              <a:t>Run times to consider</a:t>
            </a:r>
          </a:p>
          <a:p>
            <a:r>
              <a:rPr lang="en-GB" dirty="0"/>
              <a:t>Package under development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6C1D51-BE5F-482B-8E3C-79C7E2425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917" y="1480456"/>
            <a:ext cx="7472083" cy="443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13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A0ED7-3B3A-430F-B684-124BB0F6B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Multipurpose predictive model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52539-CA79-48F6-801C-48834FB73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Literature supports that for varying end points (PFS, OS, response yes/no), same features play a role despite differences in e.g. hazard ratio estimates</a:t>
            </a:r>
          </a:p>
          <a:p>
            <a:pPr lvl="1"/>
            <a:r>
              <a:rPr lang="fi-FI" dirty="0" err="1"/>
              <a:t>Gyawali</a:t>
            </a:r>
            <a:r>
              <a:rPr lang="fi-FI" dirty="0"/>
              <a:t> B, </a:t>
            </a:r>
            <a:r>
              <a:rPr lang="fi-FI" dirty="0" err="1"/>
              <a:t>Hey</a:t>
            </a:r>
            <a:r>
              <a:rPr lang="fi-FI" dirty="0"/>
              <a:t> SP, </a:t>
            </a:r>
            <a:r>
              <a:rPr lang="fi-FI" dirty="0" err="1"/>
              <a:t>Kesselheim</a:t>
            </a:r>
            <a:r>
              <a:rPr lang="fi-FI" dirty="0"/>
              <a:t> AS. </a:t>
            </a:r>
            <a:r>
              <a:rPr lang="fi-FI" i="1" dirty="0"/>
              <a:t>A </a:t>
            </a:r>
            <a:r>
              <a:rPr lang="fi-FI" i="1" dirty="0" err="1"/>
              <a:t>Comparison</a:t>
            </a:r>
            <a:r>
              <a:rPr lang="fi-FI" i="1" dirty="0"/>
              <a:t> of </a:t>
            </a:r>
            <a:r>
              <a:rPr lang="fi-FI" i="1" dirty="0" err="1"/>
              <a:t>Response</a:t>
            </a:r>
            <a:r>
              <a:rPr lang="fi-FI" i="1" dirty="0"/>
              <a:t> </a:t>
            </a:r>
            <a:r>
              <a:rPr lang="fi-FI" i="1" dirty="0" err="1"/>
              <a:t>Patterns</a:t>
            </a:r>
            <a:r>
              <a:rPr lang="fi-FI" i="1" dirty="0"/>
              <a:t> for Progression-</a:t>
            </a:r>
            <a:r>
              <a:rPr lang="fi-FI" i="1" dirty="0" err="1"/>
              <a:t>Free</a:t>
            </a:r>
            <a:r>
              <a:rPr lang="fi-FI" i="1" dirty="0"/>
              <a:t> </a:t>
            </a:r>
            <a:r>
              <a:rPr lang="fi-FI" i="1" dirty="0" err="1"/>
              <a:t>Survival</a:t>
            </a:r>
            <a:r>
              <a:rPr lang="fi-FI" i="1" dirty="0"/>
              <a:t> and </a:t>
            </a:r>
            <a:r>
              <a:rPr lang="fi-FI" i="1" dirty="0" err="1"/>
              <a:t>Overall</a:t>
            </a:r>
            <a:r>
              <a:rPr lang="fi-FI" i="1" dirty="0"/>
              <a:t> </a:t>
            </a:r>
            <a:r>
              <a:rPr lang="fi-FI" i="1" dirty="0" err="1"/>
              <a:t>Survival</a:t>
            </a:r>
            <a:r>
              <a:rPr lang="fi-FI" i="1" dirty="0"/>
              <a:t> </a:t>
            </a:r>
            <a:r>
              <a:rPr lang="fi-FI" i="1" dirty="0" err="1"/>
              <a:t>Following</a:t>
            </a:r>
            <a:r>
              <a:rPr lang="fi-FI" i="1" dirty="0"/>
              <a:t> </a:t>
            </a:r>
            <a:r>
              <a:rPr lang="fi-FI" i="1" dirty="0" err="1"/>
              <a:t>Treatment</a:t>
            </a:r>
            <a:r>
              <a:rPr lang="fi-FI" i="1" dirty="0"/>
              <a:t> for </a:t>
            </a:r>
            <a:r>
              <a:rPr lang="fi-FI" i="1" dirty="0" err="1"/>
              <a:t>Cancer</a:t>
            </a:r>
            <a:r>
              <a:rPr lang="fi-FI" i="1" dirty="0"/>
              <a:t> </a:t>
            </a:r>
            <a:r>
              <a:rPr lang="fi-FI" i="1" dirty="0" err="1"/>
              <a:t>With</a:t>
            </a:r>
            <a:r>
              <a:rPr lang="fi-FI" i="1" dirty="0"/>
              <a:t> PD-1 </a:t>
            </a:r>
            <a:r>
              <a:rPr lang="fi-FI" i="1" dirty="0" err="1"/>
              <a:t>Inhibitors</a:t>
            </a:r>
            <a:r>
              <a:rPr lang="fi-FI" i="1" dirty="0"/>
              <a:t>: A Meta-</a:t>
            </a:r>
            <a:r>
              <a:rPr lang="fi-FI" i="1" dirty="0" err="1"/>
              <a:t>analysis</a:t>
            </a:r>
            <a:r>
              <a:rPr lang="fi-FI" i="1" dirty="0"/>
              <a:t> of </a:t>
            </a:r>
            <a:r>
              <a:rPr lang="fi-FI" i="1" dirty="0" err="1"/>
              <a:t>Correlation</a:t>
            </a:r>
            <a:r>
              <a:rPr lang="fi-FI" i="1" dirty="0"/>
              <a:t> and </a:t>
            </a:r>
            <a:r>
              <a:rPr lang="fi-FI" i="1" dirty="0" err="1"/>
              <a:t>Differences</a:t>
            </a:r>
            <a:r>
              <a:rPr lang="fi-FI" i="1" dirty="0"/>
              <a:t> in </a:t>
            </a:r>
            <a:r>
              <a:rPr lang="fi-FI" i="1" dirty="0" err="1"/>
              <a:t>Effect</a:t>
            </a:r>
            <a:r>
              <a:rPr lang="fi-FI" i="1" dirty="0"/>
              <a:t> </a:t>
            </a:r>
            <a:r>
              <a:rPr lang="fi-FI" i="1" dirty="0" err="1"/>
              <a:t>Sizes</a:t>
            </a:r>
            <a:r>
              <a:rPr lang="fi-FI" dirty="0"/>
              <a:t>. JAMA </a:t>
            </a:r>
            <a:r>
              <a:rPr lang="fi-FI" dirty="0" err="1"/>
              <a:t>Netw</a:t>
            </a:r>
            <a:r>
              <a:rPr lang="fi-FI" dirty="0"/>
              <a:t> Open. 2018 </a:t>
            </a:r>
            <a:r>
              <a:rPr lang="fi-FI" dirty="0" err="1"/>
              <a:t>Jun</a:t>
            </a:r>
            <a:r>
              <a:rPr lang="fi-FI" dirty="0"/>
              <a:t> 1;1(2):e180416. </a:t>
            </a:r>
            <a:r>
              <a:rPr lang="fi-FI" dirty="0" err="1"/>
              <a:t>doi</a:t>
            </a:r>
            <a:r>
              <a:rPr lang="fi-FI" dirty="0"/>
              <a:t>: 10.1001/jamanetworkopen.2018.0416.</a:t>
            </a:r>
          </a:p>
          <a:p>
            <a:pPr lvl="1"/>
            <a:r>
              <a:rPr lang="fi-FI" dirty="0" err="1"/>
              <a:t>Shukuya</a:t>
            </a:r>
            <a:r>
              <a:rPr lang="fi-FI" dirty="0"/>
              <a:t> T, </a:t>
            </a:r>
            <a:r>
              <a:rPr lang="fi-FI" dirty="0" err="1"/>
              <a:t>Mori</a:t>
            </a:r>
            <a:r>
              <a:rPr lang="fi-FI" dirty="0"/>
              <a:t> K, </a:t>
            </a:r>
            <a:r>
              <a:rPr lang="fi-FI" dirty="0" err="1"/>
              <a:t>Amann</a:t>
            </a:r>
            <a:r>
              <a:rPr lang="fi-FI" dirty="0"/>
              <a:t> JM, </a:t>
            </a:r>
            <a:r>
              <a:rPr lang="fi-FI" dirty="0" err="1"/>
              <a:t>Bertino</a:t>
            </a:r>
            <a:r>
              <a:rPr lang="fi-FI" dirty="0"/>
              <a:t> EM, </a:t>
            </a:r>
            <a:r>
              <a:rPr lang="fi-FI" dirty="0" err="1"/>
              <a:t>Otterson</a:t>
            </a:r>
            <a:r>
              <a:rPr lang="fi-FI" dirty="0"/>
              <a:t> GA, </a:t>
            </a:r>
            <a:r>
              <a:rPr lang="fi-FI" dirty="0" err="1"/>
              <a:t>Shields</a:t>
            </a:r>
            <a:r>
              <a:rPr lang="fi-FI" dirty="0"/>
              <a:t> PG, Morita S, </a:t>
            </a:r>
            <a:r>
              <a:rPr lang="fi-FI" dirty="0" err="1"/>
              <a:t>Carbone</a:t>
            </a:r>
            <a:r>
              <a:rPr lang="fi-FI" dirty="0"/>
              <a:t> DP. </a:t>
            </a:r>
            <a:r>
              <a:rPr lang="fi-FI" i="1" dirty="0" err="1"/>
              <a:t>Relationship</a:t>
            </a:r>
            <a:r>
              <a:rPr lang="fi-FI" i="1" dirty="0"/>
              <a:t> </a:t>
            </a:r>
            <a:r>
              <a:rPr lang="fi-FI" i="1" dirty="0" err="1"/>
              <a:t>between</a:t>
            </a:r>
            <a:r>
              <a:rPr lang="fi-FI" i="1" dirty="0"/>
              <a:t> </a:t>
            </a:r>
            <a:r>
              <a:rPr lang="fi-FI" i="1" dirty="0" err="1"/>
              <a:t>Overall</a:t>
            </a:r>
            <a:r>
              <a:rPr lang="fi-FI" i="1" dirty="0"/>
              <a:t> </a:t>
            </a:r>
            <a:r>
              <a:rPr lang="fi-FI" i="1" dirty="0" err="1"/>
              <a:t>Survival</a:t>
            </a:r>
            <a:r>
              <a:rPr lang="fi-FI" i="1" dirty="0"/>
              <a:t> and </a:t>
            </a:r>
            <a:r>
              <a:rPr lang="fi-FI" i="1" dirty="0" err="1"/>
              <a:t>Response</a:t>
            </a:r>
            <a:r>
              <a:rPr lang="fi-FI" i="1" dirty="0"/>
              <a:t> </a:t>
            </a:r>
            <a:r>
              <a:rPr lang="fi-FI" i="1" dirty="0" err="1"/>
              <a:t>or</a:t>
            </a:r>
            <a:r>
              <a:rPr lang="fi-FI" i="1" dirty="0"/>
              <a:t> Progression-</a:t>
            </a:r>
            <a:r>
              <a:rPr lang="fi-FI" i="1" dirty="0" err="1"/>
              <a:t>Free</a:t>
            </a:r>
            <a:r>
              <a:rPr lang="fi-FI" i="1" dirty="0"/>
              <a:t> </a:t>
            </a:r>
            <a:r>
              <a:rPr lang="fi-FI" i="1" dirty="0" err="1"/>
              <a:t>Survival</a:t>
            </a:r>
            <a:r>
              <a:rPr lang="fi-FI" i="1" dirty="0"/>
              <a:t> in Advanced Non-Small Cell </a:t>
            </a:r>
            <a:r>
              <a:rPr lang="fi-FI" i="1" dirty="0" err="1"/>
              <a:t>Lung</a:t>
            </a:r>
            <a:r>
              <a:rPr lang="fi-FI" i="1" dirty="0"/>
              <a:t> </a:t>
            </a:r>
            <a:r>
              <a:rPr lang="fi-FI" i="1" dirty="0" err="1"/>
              <a:t>Cancer</a:t>
            </a:r>
            <a:r>
              <a:rPr lang="fi-FI" i="1" dirty="0"/>
              <a:t> </a:t>
            </a:r>
            <a:r>
              <a:rPr lang="fi-FI" i="1" dirty="0" err="1"/>
              <a:t>Patients</a:t>
            </a:r>
            <a:r>
              <a:rPr lang="fi-FI" i="1" dirty="0"/>
              <a:t> </a:t>
            </a:r>
            <a:r>
              <a:rPr lang="fi-FI" i="1" dirty="0" err="1"/>
              <a:t>Treated</a:t>
            </a:r>
            <a:r>
              <a:rPr lang="fi-FI" i="1" dirty="0"/>
              <a:t> </a:t>
            </a:r>
            <a:r>
              <a:rPr lang="fi-FI" i="1" dirty="0" err="1"/>
              <a:t>with</a:t>
            </a:r>
            <a:r>
              <a:rPr lang="fi-FI" i="1" dirty="0"/>
              <a:t> Anti-PD-1/PD-L1 </a:t>
            </a:r>
            <a:r>
              <a:rPr lang="fi-FI" i="1" dirty="0" err="1"/>
              <a:t>Antibodies</a:t>
            </a:r>
            <a:r>
              <a:rPr lang="fi-FI" dirty="0"/>
              <a:t>. J </a:t>
            </a:r>
            <a:r>
              <a:rPr lang="fi-FI" dirty="0" err="1"/>
              <a:t>Thorac</a:t>
            </a:r>
            <a:r>
              <a:rPr lang="fi-FI" dirty="0"/>
              <a:t> </a:t>
            </a:r>
            <a:r>
              <a:rPr lang="fi-FI" dirty="0" err="1"/>
              <a:t>Oncol</a:t>
            </a:r>
            <a:r>
              <a:rPr lang="fi-FI" dirty="0"/>
              <a:t>. 2016 Nov;11(11):1927-1939. </a:t>
            </a:r>
            <a:r>
              <a:rPr lang="fi-FI" dirty="0" err="1"/>
              <a:t>doi</a:t>
            </a:r>
            <a:r>
              <a:rPr lang="fi-FI" dirty="0"/>
              <a:t>: 10.1016/j.jtho.2016.07.017. 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099842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C6376-7B5A-4521-A6F5-767021A85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2001"/>
            <a:ext cx="10515600" cy="1325563"/>
          </a:xfrm>
        </p:spPr>
        <p:txBody>
          <a:bodyPr/>
          <a:lstStyle/>
          <a:p>
            <a:r>
              <a:rPr lang="en-GB" dirty="0"/>
              <a:t>Training data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EF1B5-730B-447A-A522-EAF4876EA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FI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E9BC02-FA7F-45EE-B987-AC82E8A0B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54" y="918763"/>
            <a:ext cx="11961091" cy="565703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640956B-8B71-48DC-8CD4-68EBDF438281}"/>
              </a:ext>
            </a:extLst>
          </p:cNvPr>
          <p:cNvSpPr/>
          <p:nvPr/>
        </p:nvSpPr>
        <p:spPr>
          <a:xfrm>
            <a:off x="838200" y="4793673"/>
            <a:ext cx="870527" cy="46181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2423E4-3C9D-4B2E-922D-31A8E6F8237D}"/>
              </a:ext>
            </a:extLst>
          </p:cNvPr>
          <p:cNvSpPr/>
          <p:nvPr/>
        </p:nvSpPr>
        <p:spPr>
          <a:xfrm>
            <a:off x="838200" y="5485318"/>
            <a:ext cx="870527" cy="46181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E908E5-C2FF-4695-8E40-ED54EEAF51ED}"/>
              </a:ext>
            </a:extLst>
          </p:cNvPr>
          <p:cNvSpPr/>
          <p:nvPr/>
        </p:nvSpPr>
        <p:spPr>
          <a:xfrm>
            <a:off x="838200" y="2168038"/>
            <a:ext cx="870527" cy="46181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A6B8BA-CA2D-488E-8466-AD3C0A30AD3B}"/>
              </a:ext>
            </a:extLst>
          </p:cNvPr>
          <p:cNvSpPr/>
          <p:nvPr/>
        </p:nvSpPr>
        <p:spPr>
          <a:xfrm>
            <a:off x="7837714" y="4876800"/>
            <a:ext cx="574766" cy="26125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CF43E6-3619-453F-ACB7-251F37C89ADB}"/>
              </a:ext>
            </a:extLst>
          </p:cNvPr>
          <p:cNvSpPr/>
          <p:nvPr/>
        </p:nvSpPr>
        <p:spPr>
          <a:xfrm>
            <a:off x="7837714" y="5585598"/>
            <a:ext cx="574766" cy="26125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861588-D2D5-44E5-A838-40E1A060BB55}"/>
              </a:ext>
            </a:extLst>
          </p:cNvPr>
          <p:cNvSpPr/>
          <p:nvPr/>
        </p:nvSpPr>
        <p:spPr>
          <a:xfrm>
            <a:off x="7837714" y="4013480"/>
            <a:ext cx="426720" cy="26125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5D3CB4-76D1-437B-958C-F3AE3489BD1B}"/>
              </a:ext>
            </a:extLst>
          </p:cNvPr>
          <p:cNvSpPr/>
          <p:nvPr/>
        </p:nvSpPr>
        <p:spPr>
          <a:xfrm>
            <a:off x="7837715" y="2629856"/>
            <a:ext cx="582454" cy="214664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FC0862F-2893-49CB-9C64-78919283CDF0}"/>
              </a:ext>
            </a:extLst>
          </p:cNvPr>
          <p:cNvSpPr/>
          <p:nvPr/>
        </p:nvSpPr>
        <p:spPr>
          <a:xfrm>
            <a:off x="7850778" y="2902242"/>
            <a:ext cx="582454" cy="214664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1EE5B6-082E-47DB-BF2D-8E6D2F16300C}"/>
              </a:ext>
            </a:extLst>
          </p:cNvPr>
          <p:cNvSpPr/>
          <p:nvPr/>
        </p:nvSpPr>
        <p:spPr>
          <a:xfrm>
            <a:off x="7837715" y="3139968"/>
            <a:ext cx="582454" cy="214664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FE46F3-618A-4D87-A8F4-F81E2128BC2A}"/>
              </a:ext>
            </a:extLst>
          </p:cNvPr>
          <p:cNvSpPr/>
          <p:nvPr/>
        </p:nvSpPr>
        <p:spPr>
          <a:xfrm>
            <a:off x="7842070" y="3687495"/>
            <a:ext cx="582454" cy="214664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1CBBFD5-FF26-4996-AB3C-8F01805D1B51}"/>
              </a:ext>
            </a:extLst>
          </p:cNvPr>
          <p:cNvSpPr/>
          <p:nvPr/>
        </p:nvSpPr>
        <p:spPr>
          <a:xfrm>
            <a:off x="7830027" y="4429259"/>
            <a:ext cx="582454" cy="214664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7E739B-AE89-4D80-A71B-CA099A45D8AF}"/>
              </a:ext>
            </a:extLst>
          </p:cNvPr>
          <p:cNvSpPr txBox="1"/>
          <p:nvPr/>
        </p:nvSpPr>
        <p:spPr>
          <a:xfrm>
            <a:off x="4235473" y="328601"/>
            <a:ext cx="2127066" cy="36933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Chemo control arms</a:t>
            </a:r>
            <a:endParaRPr lang="en-FI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632C7D-A8A2-4EA5-BFAF-8EBC74BE9E6C}"/>
              </a:ext>
            </a:extLst>
          </p:cNvPr>
          <p:cNvSpPr txBox="1"/>
          <p:nvPr/>
        </p:nvSpPr>
        <p:spPr>
          <a:xfrm>
            <a:off x="6473657" y="323280"/>
            <a:ext cx="1349862" cy="36933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NSCLC data</a:t>
            </a:r>
            <a:endParaRPr lang="en-FI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A2291E-9768-439F-B0F7-484705252803}"/>
              </a:ext>
            </a:extLst>
          </p:cNvPr>
          <p:cNvSpPr txBox="1"/>
          <p:nvPr/>
        </p:nvSpPr>
        <p:spPr>
          <a:xfrm>
            <a:off x="7931826" y="323280"/>
            <a:ext cx="1820156" cy="369332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Melanoma data</a:t>
            </a:r>
            <a:endParaRPr lang="en-FI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172574-69A1-4140-B973-B7DA4D72D4D6}"/>
              </a:ext>
            </a:extLst>
          </p:cNvPr>
          <p:cNvSpPr txBox="1"/>
          <p:nvPr/>
        </p:nvSpPr>
        <p:spPr>
          <a:xfrm>
            <a:off x="9860289" y="335260"/>
            <a:ext cx="1949568" cy="36933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TMB available</a:t>
            </a:r>
            <a:endParaRPr lang="en-FI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7496037-CD43-4850-A002-CB72664D978B}"/>
              </a:ext>
            </a:extLst>
          </p:cNvPr>
          <p:cNvSpPr/>
          <p:nvPr/>
        </p:nvSpPr>
        <p:spPr>
          <a:xfrm>
            <a:off x="5368321" y="1718971"/>
            <a:ext cx="727680" cy="31883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122D632-7976-4EFA-B6CB-1079E8F33870}"/>
              </a:ext>
            </a:extLst>
          </p:cNvPr>
          <p:cNvSpPr/>
          <p:nvPr/>
        </p:nvSpPr>
        <p:spPr>
          <a:xfrm>
            <a:off x="5359610" y="2195991"/>
            <a:ext cx="727680" cy="31883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9FE1630-7FA3-4982-AAF0-B922DD4698BF}"/>
              </a:ext>
            </a:extLst>
          </p:cNvPr>
          <p:cNvSpPr/>
          <p:nvPr/>
        </p:nvSpPr>
        <p:spPr>
          <a:xfrm>
            <a:off x="5396201" y="3390621"/>
            <a:ext cx="1300690" cy="29687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BD0E0EC-1A3D-49AC-9260-F4F0579D1005}"/>
              </a:ext>
            </a:extLst>
          </p:cNvPr>
          <p:cNvSpPr/>
          <p:nvPr/>
        </p:nvSpPr>
        <p:spPr>
          <a:xfrm>
            <a:off x="6087289" y="4999853"/>
            <a:ext cx="609601" cy="261257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5BD2880-C543-47E1-B9AF-3117870714BF}"/>
              </a:ext>
            </a:extLst>
          </p:cNvPr>
          <p:cNvSpPr/>
          <p:nvPr/>
        </p:nvSpPr>
        <p:spPr>
          <a:xfrm>
            <a:off x="5436945" y="5697991"/>
            <a:ext cx="609601" cy="261257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152138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15DE1-CFA3-4D1D-8479-2F75D569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80336"/>
            <a:ext cx="10515600" cy="1325563"/>
          </a:xfrm>
        </p:spPr>
        <p:txBody>
          <a:bodyPr/>
          <a:lstStyle/>
          <a:p>
            <a:r>
              <a:rPr lang="en-GB" dirty="0"/>
              <a:t>Training data predictive examples</a:t>
            </a:r>
            <a:endParaRPr lang="en-FI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C9285B-4022-4EF7-8136-5D68C08E2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518" y="537238"/>
            <a:ext cx="9578109" cy="32030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6FBAA5-A0AB-4F23-97C1-A3C7F93C0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844" y="3740324"/>
            <a:ext cx="10021455" cy="331703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B30E7BF-8ED3-4C7E-84AD-F17B4B141E37}"/>
              </a:ext>
            </a:extLst>
          </p:cNvPr>
          <p:cNvCxnSpPr/>
          <p:nvPr/>
        </p:nvCxnSpPr>
        <p:spPr>
          <a:xfrm flipH="1">
            <a:off x="8525164" y="628073"/>
            <a:ext cx="1459345" cy="3171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2F0C6064-F8C5-4D47-BCE8-CFE7145F9B8F}"/>
              </a:ext>
            </a:extLst>
          </p:cNvPr>
          <p:cNvCxnSpPr/>
          <p:nvPr/>
        </p:nvCxnSpPr>
        <p:spPr>
          <a:xfrm rot="5400000">
            <a:off x="8147842" y="1414171"/>
            <a:ext cx="3139145" cy="2035101"/>
          </a:xfrm>
          <a:prstGeom prst="bentConnector3">
            <a:avLst>
              <a:gd name="adj1" fmla="val 8412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EA38156-D7B2-40A7-8322-D27CB6312585}"/>
              </a:ext>
            </a:extLst>
          </p:cNvPr>
          <p:cNvSpPr txBox="1"/>
          <p:nvPr/>
        </p:nvSpPr>
        <p:spPr>
          <a:xfrm>
            <a:off x="9984509" y="214072"/>
            <a:ext cx="1976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End-point </a:t>
            </a:r>
          </a:p>
          <a:p>
            <a:r>
              <a:rPr lang="en-GB" dirty="0"/>
              <a:t>associations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019570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1545</Words>
  <Application>Microsoft Office PowerPoint</Application>
  <PresentationFormat>Widescreen</PresentationFormat>
  <Paragraphs>159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Office Theme</vt:lpstr>
      <vt:lpstr>FICAN-OSCAR DREAM Anti-PD1 Challenge</vt:lpstr>
      <vt:lpstr>The FICAN-OSCAR team</vt:lpstr>
      <vt:lpstr>Author contribution</vt:lpstr>
      <vt:lpstr>Motivation for participation</vt:lpstr>
      <vt:lpstr>L0-quasinorm (OSCAR methodology)</vt:lpstr>
      <vt:lpstr>Optimal Subset CArdinality Regression (OSCAR)</vt:lpstr>
      <vt:lpstr>Multipurpose predictive model</vt:lpstr>
      <vt:lpstr>Training data</vt:lpstr>
      <vt:lpstr>Training data predictive examples</vt:lpstr>
      <vt:lpstr>PowerPoint Presentation</vt:lpstr>
      <vt:lpstr>Processing of transcriptomic data</vt:lpstr>
      <vt:lpstr>Simple log-transform to harmonize platforms</vt:lpstr>
      <vt:lpstr>Derived variables (R-packages)</vt:lpstr>
      <vt:lpstr>Issues with derived variables</vt:lpstr>
      <vt:lpstr>Final linear model</vt:lpstr>
      <vt:lpstr>Model performance in training data (5 gene panel)</vt:lpstr>
      <vt:lpstr>Model performance  over subchallenges</vt:lpstr>
      <vt:lpstr>Used genes in challenge and early extensions</vt:lpstr>
      <vt:lpstr>Biological interpretation</vt:lpstr>
      <vt:lpstr>Previously identified predictive factors</vt:lpstr>
      <vt:lpstr>Participation in DREAM Anti-PD1 Challenge</vt:lpstr>
      <vt:lpstr>Challenges during the challenge</vt:lpstr>
      <vt:lpstr>Future directions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Teemu Daniel Laajala</dc:creator>
  <cp:lastModifiedBy>Teemu Daniel Laajala</cp:lastModifiedBy>
  <cp:revision>49</cp:revision>
  <dcterms:created xsi:type="dcterms:W3CDTF">2021-04-09T15:40:31Z</dcterms:created>
  <dcterms:modified xsi:type="dcterms:W3CDTF">2021-04-09T19:58:49Z</dcterms:modified>
</cp:coreProperties>
</file>