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77" r:id="rId6"/>
    <p:sldId id="291" r:id="rId7"/>
    <p:sldId id="292" r:id="rId8"/>
    <p:sldId id="264" r:id="rId9"/>
    <p:sldId id="268" r:id="rId10"/>
    <p:sldId id="286" r:id="rId11"/>
    <p:sldId id="293" r:id="rId12"/>
    <p:sldId id="279" r:id="rId13"/>
    <p:sldId id="294" r:id="rId14"/>
    <p:sldId id="295" r:id="rId15"/>
    <p:sldId id="260" r:id="rId16"/>
    <p:sldId id="296"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2A0539-9F3F-43CC-B109-548DCF6CA12B}" v="56" dt="2025-02-04T05:18:14.707"/>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4" autoAdjust="0"/>
  </p:normalViewPr>
  <p:slideViewPr>
    <p:cSldViewPr snapToGrid="0">
      <p:cViewPr varScale="1">
        <p:scale>
          <a:sx n="69" d="100"/>
          <a:sy n="69" d="100"/>
        </p:scale>
        <p:origin x="1234" y="27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teban Torres-Flores" userId="3350b348d1aabb60" providerId="LiveId" clId="{692A0539-9F3F-43CC-B109-548DCF6CA12B}"/>
    <pc:docChg chg="undo custSel addSld delSld modSld sldOrd">
      <pc:chgData name="Esteban Torres-Flores" userId="3350b348d1aabb60" providerId="LiveId" clId="{692A0539-9F3F-43CC-B109-548DCF6CA12B}" dt="2025-02-04T05:56:21.302" v="5048" actId="20577"/>
      <pc:docMkLst>
        <pc:docMk/>
      </pc:docMkLst>
      <pc:sldChg chg="modSp mod">
        <pc:chgData name="Esteban Torres-Flores" userId="3350b348d1aabb60" providerId="LiveId" clId="{692A0539-9F3F-43CC-B109-548DCF6CA12B}" dt="2025-01-30T05:20:20.942" v="136" actId="1038"/>
        <pc:sldMkLst>
          <pc:docMk/>
          <pc:sldMk cId="1642425379" sldId="256"/>
        </pc:sldMkLst>
        <pc:spChg chg="mod">
          <ac:chgData name="Esteban Torres-Flores" userId="3350b348d1aabb60" providerId="LiveId" clId="{692A0539-9F3F-43CC-B109-548DCF6CA12B}" dt="2025-01-30T05:20:20.942" v="136" actId="1038"/>
          <ac:spMkLst>
            <pc:docMk/>
            <pc:sldMk cId="1642425379" sldId="256"/>
            <ac:spMk id="5" creationId="{1FA0ABE1-CCFD-F689-D8DE-F97A7E615CFC}"/>
          </ac:spMkLst>
        </pc:spChg>
      </pc:sldChg>
      <pc:sldChg chg="del">
        <pc:chgData name="Esteban Torres-Flores" userId="3350b348d1aabb60" providerId="LiveId" clId="{692A0539-9F3F-43CC-B109-548DCF6CA12B}" dt="2025-01-30T05:19:38.854" v="104" actId="47"/>
        <pc:sldMkLst>
          <pc:docMk/>
          <pc:sldMk cId="707789176" sldId="258"/>
        </pc:sldMkLst>
      </pc:sldChg>
      <pc:sldChg chg="addSp delSp modSp mod ord">
        <pc:chgData name="Esteban Torres-Flores" userId="3350b348d1aabb60" providerId="LiveId" clId="{692A0539-9F3F-43CC-B109-548DCF6CA12B}" dt="2025-02-04T05:56:21.302" v="5048" actId="20577"/>
        <pc:sldMkLst>
          <pc:docMk/>
          <pc:sldMk cId="566997565" sldId="260"/>
        </pc:sldMkLst>
        <pc:spChg chg="add mod">
          <ac:chgData name="Esteban Torres-Flores" userId="3350b348d1aabb60" providerId="LiveId" clId="{692A0539-9F3F-43CC-B109-548DCF6CA12B}" dt="2025-02-04T05:56:21.302" v="5048" actId="20577"/>
          <ac:spMkLst>
            <pc:docMk/>
            <pc:sldMk cId="566997565" sldId="260"/>
            <ac:spMk id="6" creationId="{4E170391-906A-E31D-E8B5-1510F4C62710}"/>
          </ac:spMkLst>
        </pc:spChg>
        <pc:spChg chg="mod">
          <ac:chgData name="Esteban Torres-Flores" userId="3350b348d1aabb60" providerId="LiveId" clId="{692A0539-9F3F-43CC-B109-548DCF6CA12B}" dt="2025-02-04T05:51:22.063" v="4461" actId="14100"/>
          <ac:spMkLst>
            <pc:docMk/>
            <pc:sldMk cId="566997565" sldId="260"/>
            <ac:spMk id="11" creationId="{B1B29E87-9C2C-400B-834D-4E4BD6E944D0}"/>
          </ac:spMkLst>
        </pc:spChg>
      </pc:sldChg>
      <pc:sldChg chg="del">
        <pc:chgData name="Esteban Torres-Flores" userId="3350b348d1aabb60" providerId="LiveId" clId="{692A0539-9F3F-43CC-B109-548DCF6CA12B}" dt="2025-01-30T05:19:29.534" v="102" actId="47"/>
        <pc:sldMkLst>
          <pc:docMk/>
          <pc:sldMk cId="1593920805" sldId="262"/>
        </pc:sldMkLst>
      </pc:sldChg>
      <pc:sldChg chg="modSp mod ord">
        <pc:chgData name="Esteban Torres-Flores" userId="3350b348d1aabb60" providerId="LiveId" clId="{692A0539-9F3F-43CC-B109-548DCF6CA12B}" dt="2025-01-31T04:29:03.353" v="1362"/>
        <pc:sldMkLst>
          <pc:docMk/>
          <pc:sldMk cId="1346372204" sldId="264"/>
        </pc:sldMkLst>
        <pc:spChg chg="mod">
          <ac:chgData name="Esteban Torres-Flores" userId="3350b348d1aabb60" providerId="LiveId" clId="{692A0539-9F3F-43CC-B109-548DCF6CA12B}" dt="2025-01-30T06:16:13.642" v="1341" actId="14100"/>
          <ac:spMkLst>
            <pc:docMk/>
            <pc:sldMk cId="1346372204" sldId="264"/>
            <ac:spMk id="2" creationId="{537E1C88-627C-4655-A4FB-0BB02EDB078A}"/>
          </ac:spMkLst>
        </pc:spChg>
        <pc:spChg chg="mod">
          <ac:chgData name="Esteban Torres-Flores" userId="3350b348d1aabb60" providerId="LiveId" clId="{692A0539-9F3F-43CC-B109-548DCF6CA12B}" dt="2025-01-30T06:32:05.840" v="1357" actId="14100"/>
          <ac:spMkLst>
            <pc:docMk/>
            <pc:sldMk cId="1346372204" sldId="264"/>
            <ac:spMk id="3" creationId="{033634FE-ADF0-4BC3-A0A9-447EA9DD096B}"/>
          </ac:spMkLst>
        </pc:spChg>
      </pc:sldChg>
      <pc:sldChg chg="addSp delSp modSp mod ord">
        <pc:chgData name="Esteban Torres-Flores" userId="3350b348d1aabb60" providerId="LiveId" clId="{692A0539-9F3F-43CC-B109-548DCF6CA12B}" dt="2025-01-30T06:03:40.651" v="793"/>
        <pc:sldMkLst>
          <pc:docMk/>
          <pc:sldMk cId="4151694508" sldId="268"/>
        </pc:sldMkLst>
        <pc:graphicFrameChg chg="add mod">
          <ac:chgData name="Esteban Torres-Flores" userId="3350b348d1aabb60" providerId="LiveId" clId="{692A0539-9F3F-43CC-B109-548DCF6CA12B}" dt="2025-01-30T05:02:38.255" v="40"/>
          <ac:graphicFrameMkLst>
            <pc:docMk/>
            <pc:sldMk cId="4151694508" sldId="268"/>
            <ac:graphicFrameMk id="18" creationId="{423B2982-43F3-074E-6828-D6A312730480}"/>
          </ac:graphicFrameMkLst>
        </pc:graphicFrameChg>
      </pc:sldChg>
      <pc:sldChg chg="modSp mod">
        <pc:chgData name="Esteban Torres-Flores" userId="3350b348d1aabb60" providerId="LiveId" clId="{692A0539-9F3F-43CC-B109-548DCF6CA12B}" dt="2025-01-31T05:17:19.545" v="3654" actId="1036"/>
        <pc:sldMkLst>
          <pc:docMk/>
          <pc:sldMk cId="2436493926" sldId="276"/>
        </pc:sldMkLst>
        <pc:spChg chg="mod">
          <ac:chgData name="Esteban Torres-Flores" userId="3350b348d1aabb60" providerId="LiveId" clId="{692A0539-9F3F-43CC-B109-548DCF6CA12B}" dt="2025-01-31T05:17:19.545" v="3654" actId="1036"/>
          <ac:spMkLst>
            <pc:docMk/>
            <pc:sldMk cId="2436493926" sldId="276"/>
            <ac:spMk id="3" creationId="{24AFFC60-19C3-4901-93F7-7AAF4C09F8C6}"/>
          </ac:spMkLst>
        </pc:spChg>
      </pc:sldChg>
      <pc:sldChg chg="modSp mod">
        <pc:chgData name="Esteban Torres-Flores" userId="3350b348d1aabb60" providerId="LiveId" clId="{692A0539-9F3F-43CC-B109-548DCF6CA12B}" dt="2025-01-31T05:04:32.618" v="2968" actId="20577"/>
        <pc:sldMkLst>
          <pc:docMk/>
          <pc:sldMk cId="2243494996" sldId="277"/>
        </pc:sldMkLst>
        <pc:spChg chg="mod">
          <ac:chgData name="Esteban Torres-Flores" userId="3350b348d1aabb60" providerId="LiveId" clId="{692A0539-9F3F-43CC-B109-548DCF6CA12B}" dt="2025-01-31T05:04:32.618" v="2968" actId="20577"/>
          <ac:spMkLst>
            <pc:docMk/>
            <pc:sldMk cId="2243494996" sldId="277"/>
            <ac:spMk id="3" creationId="{35E3EA69-4E0E-41BD-8095-A124225A2647}"/>
          </ac:spMkLst>
        </pc:spChg>
      </pc:sldChg>
      <pc:sldChg chg="addSp delSp modSp mod ord">
        <pc:chgData name="Esteban Torres-Flores" userId="3350b348d1aabb60" providerId="LiveId" clId="{692A0539-9F3F-43CC-B109-548DCF6CA12B}" dt="2025-01-31T04:47:45.845" v="2420" actId="20577"/>
        <pc:sldMkLst>
          <pc:docMk/>
          <pc:sldMk cId="4252466045" sldId="279"/>
        </pc:sldMkLst>
        <pc:spChg chg="mod">
          <ac:chgData name="Esteban Torres-Flores" userId="3350b348d1aabb60" providerId="LiveId" clId="{692A0539-9F3F-43CC-B109-548DCF6CA12B}" dt="2025-01-31T04:47:45.845" v="2420" actId="20577"/>
          <ac:spMkLst>
            <pc:docMk/>
            <pc:sldMk cId="4252466045" sldId="279"/>
            <ac:spMk id="7" creationId="{3FF2D739-E475-54F8-C832-F04A983D0F24}"/>
          </ac:spMkLst>
        </pc:spChg>
        <pc:spChg chg="mod">
          <ac:chgData name="Esteban Torres-Flores" userId="3350b348d1aabb60" providerId="LiveId" clId="{692A0539-9F3F-43CC-B109-548DCF6CA12B}" dt="2025-01-31T04:37:51.316" v="1791" actId="14100"/>
          <ac:spMkLst>
            <pc:docMk/>
            <pc:sldMk cId="4252466045" sldId="279"/>
            <ac:spMk id="23" creationId="{5FB75C3E-5885-49DD-8190-BB1E8C511A7E}"/>
          </ac:spMkLst>
        </pc:spChg>
      </pc:sldChg>
      <pc:sldChg chg="addSp delSp modSp mod ord">
        <pc:chgData name="Esteban Torres-Flores" userId="3350b348d1aabb60" providerId="LiveId" clId="{692A0539-9F3F-43CC-B109-548DCF6CA12B}" dt="2025-01-31T04:44:10.668" v="2112" actId="20577"/>
        <pc:sldMkLst>
          <pc:docMk/>
          <pc:sldMk cId="1418789964" sldId="286"/>
        </pc:sldMkLst>
        <pc:spChg chg="mod">
          <ac:chgData name="Esteban Torres-Flores" userId="3350b348d1aabb60" providerId="LiveId" clId="{692A0539-9F3F-43CC-B109-548DCF6CA12B}" dt="2025-01-30T06:15:55.545" v="1333" actId="14100"/>
          <ac:spMkLst>
            <pc:docMk/>
            <pc:sldMk cId="1418789964" sldId="286"/>
            <ac:spMk id="2" creationId="{67708C79-A4AC-4B5D-92DF-600737E4D11A}"/>
          </ac:spMkLst>
        </pc:spChg>
        <pc:spChg chg="add mod">
          <ac:chgData name="Esteban Torres-Flores" userId="3350b348d1aabb60" providerId="LiveId" clId="{692A0539-9F3F-43CC-B109-548DCF6CA12B}" dt="2025-01-31T04:44:10.668" v="2112" actId="20577"/>
          <ac:spMkLst>
            <pc:docMk/>
            <pc:sldMk cId="1418789964" sldId="286"/>
            <ac:spMk id="10" creationId="{32BCFECD-F180-25E4-8246-DF2B23BB1E75}"/>
          </ac:spMkLst>
        </pc:spChg>
      </pc:sldChg>
      <pc:sldChg chg="del">
        <pc:chgData name="Esteban Torres-Flores" userId="3350b348d1aabb60" providerId="LiveId" clId="{692A0539-9F3F-43CC-B109-548DCF6CA12B}" dt="2025-01-30T05:19:37.391" v="103" actId="47"/>
        <pc:sldMkLst>
          <pc:docMk/>
          <pc:sldMk cId="1329539271" sldId="290"/>
        </pc:sldMkLst>
      </pc:sldChg>
      <pc:sldChg chg="addSp delSp modSp mod ord">
        <pc:chgData name="Esteban Torres-Flores" userId="3350b348d1aabb60" providerId="LiveId" clId="{692A0539-9F3F-43CC-B109-548DCF6CA12B}" dt="2025-01-31T04:28:43.490" v="1360" actId="20577"/>
        <pc:sldMkLst>
          <pc:docMk/>
          <pc:sldMk cId="3003251909" sldId="291"/>
        </pc:sldMkLst>
        <pc:spChg chg="mod">
          <ac:chgData name="Esteban Torres-Flores" userId="3350b348d1aabb60" providerId="LiveId" clId="{692A0539-9F3F-43CC-B109-548DCF6CA12B}" dt="2025-01-31T04:28:43.490" v="1360" actId="20577"/>
          <ac:spMkLst>
            <pc:docMk/>
            <pc:sldMk cId="3003251909" sldId="291"/>
            <ac:spMk id="3" creationId="{1901B20D-4C28-4DA3-ABBD-718C22A5E58B}"/>
          </ac:spMkLst>
        </pc:spChg>
      </pc:sldChg>
      <pc:sldChg chg="addSp delSp modSp mod ord">
        <pc:chgData name="Esteban Torres-Flores" userId="3350b348d1aabb60" providerId="LiveId" clId="{692A0539-9F3F-43CC-B109-548DCF6CA12B}" dt="2025-01-30T05:51:55.046" v="786"/>
        <pc:sldMkLst>
          <pc:docMk/>
          <pc:sldMk cId="2390678392" sldId="292"/>
        </pc:sldMkLst>
        <pc:graphicFrameChg chg="add mod">
          <ac:chgData name="Esteban Torres-Flores" userId="3350b348d1aabb60" providerId="LiveId" clId="{692A0539-9F3F-43CC-B109-548DCF6CA12B}" dt="2025-01-30T05:51:55.046" v="786"/>
          <ac:graphicFrameMkLst>
            <pc:docMk/>
            <pc:sldMk cId="2390678392" sldId="292"/>
            <ac:graphicFrameMk id="12" creationId="{93472B05-F51B-E1F9-6282-D48B8B2EEF62}"/>
          </ac:graphicFrameMkLst>
        </pc:graphicFrameChg>
      </pc:sldChg>
      <pc:sldChg chg="addSp delSp modSp add mod">
        <pc:chgData name="Esteban Torres-Flores" userId="3350b348d1aabb60" providerId="LiveId" clId="{692A0539-9F3F-43CC-B109-548DCF6CA12B}" dt="2025-01-30T06:29:37.006" v="1355" actId="1076"/>
        <pc:sldMkLst>
          <pc:docMk/>
          <pc:sldMk cId="4082968264" sldId="293"/>
        </pc:sldMkLst>
        <pc:graphicFrameChg chg="add mod">
          <ac:chgData name="Esteban Torres-Flores" userId="3350b348d1aabb60" providerId="LiveId" clId="{692A0539-9F3F-43CC-B109-548DCF6CA12B}" dt="2025-01-30T06:29:37.006" v="1355" actId="1076"/>
          <ac:graphicFrameMkLst>
            <pc:docMk/>
            <pc:sldMk cId="4082968264" sldId="293"/>
            <ac:graphicFrameMk id="2" creationId="{9C6F23B3-5597-D2D7-F36F-7810F6CBFC54}"/>
          </ac:graphicFrameMkLst>
        </pc:graphicFrameChg>
      </pc:sldChg>
      <pc:sldChg chg="modSp add mod ord">
        <pc:chgData name="Esteban Torres-Flores" userId="3350b348d1aabb60" providerId="LiveId" clId="{692A0539-9F3F-43CC-B109-548DCF6CA12B}" dt="2025-01-31T05:19:22.295" v="3754" actId="20577"/>
        <pc:sldMkLst>
          <pc:docMk/>
          <pc:sldMk cId="965144954" sldId="294"/>
        </pc:sldMkLst>
        <pc:spChg chg="mod">
          <ac:chgData name="Esteban Torres-Flores" userId="3350b348d1aabb60" providerId="LiveId" clId="{692A0539-9F3F-43CC-B109-548DCF6CA12B}" dt="2025-01-31T04:57:23.519" v="2450" actId="14100"/>
          <ac:spMkLst>
            <pc:docMk/>
            <pc:sldMk cId="965144954" sldId="294"/>
            <ac:spMk id="2" creationId="{01BB0A7A-342D-CD1A-0F20-32C6B4886BD3}"/>
          </ac:spMkLst>
        </pc:spChg>
        <pc:spChg chg="mod">
          <ac:chgData name="Esteban Torres-Flores" userId="3350b348d1aabb60" providerId="LiveId" clId="{692A0539-9F3F-43CC-B109-548DCF6CA12B}" dt="2025-01-31T05:19:22.295" v="3754" actId="20577"/>
          <ac:spMkLst>
            <pc:docMk/>
            <pc:sldMk cId="965144954" sldId="294"/>
            <ac:spMk id="10" creationId="{2C4D0FA5-AFFE-1BFC-EFD2-A4E4BEF8FF94}"/>
          </ac:spMkLst>
        </pc:spChg>
      </pc:sldChg>
      <pc:sldChg chg="addSp delSp modSp new mod ord">
        <pc:chgData name="Esteban Torres-Flores" userId="3350b348d1aabb60" providerId="LiveId" clId="{692A0539-9F3F-43CC-B109-548DCF6CA12B}" dt="2025-02-04T05:48:06.909" v="4431"/>
        <pc:sldMkLst>
          <pc:docMk/>
          <pc:sldMk cId="2943810875" sldId="295"/>
        </pc:sldMkLst>
        <pc:spChg chg="del">
          <ac:chgData name="Esteban Torres-Flores" userId="3350b348d1aabb60" providerId="LiveId" clId="{692A0539-9F3F-43CC-B109-548DCF6CA12B}" dt="2025-02-04T05:13:35.111" v="3758" actId="478"/>
          <ac:spMkLst>
            <pc:docMk/>
            <pc:sldMk cId="2943810875" sldId="295"/>
            <ac:spMk id="2" creationId="{7583F935-AF92-8E35-3637-8A6E0493573F}"/>
          </ac:spMkLst>
        </pc:spChg>
        <pc:spChg chg="del">
          <ac:chgData name="Esteban Torres-Flores" userId="3350b348d1aabb60" providerId="LiveId" clId="{692A0539-9F3F-43CC-B109-548DCF6CA12B}" dt="2025-02-04T05:13:37.903" v="3762" actId="478"/>
          <ac:spMkLst>
            <pc:docMk/>
            <pc:sldMk cId="2943810875" sldId="295"/>
            <ac:spMk id="3" creationId="{E6ECA68E-D9B3-58E8-E6CC-57A1AB05D53D}"/>
          </ac:spMkLst>
        </pc:spChg>
        <pc:spChg chg="del mod">
          <ac:chgData name="Esteban Torres-Flores" userId="3350b348d1aabb60" providerId="LiveId" clId="{692A0539-9F3F-43CC-B109-548DCF6CA12B}" dt="2025-02-04T05:13:37.189" v="3761" actId="478"/>
          <ac:spMkLst>
            <pc:docMk/>
            <pc:sldMk cId="2943810875" sldId="295"/>
            <ac:spMk id="4" creationId="{38742B9D-F4EC-9F0B-02EF-451B55159A54}"/>
          </ac:spMkLst>
        </pc:spChg>
        <pc:spChg chg="add mod">
          <ac:chgData name="Esteban Torres-Flores" userId="3350b348d1aabb60" providerId="LiveId" clId="{692A0539-9F3F-43CC-B109-548DCF6CA12B}" dt="2025-02-04T05:47:26.667" v="4427" actId="20577"/>
          <ac:spMkLst>
            <pc:docMk/>
            <pc:sldMk cId="2943810875" sldId="295"/>
            <ac:spMk id="10" creationId="{B89CFE75-EB03-F06B-45F2-750E1E1DC99D}"/>
          </ac:spMkLst>
        </pc:spChg>
        <pc:graphicFrameChg chg="add mod">
          <ac:chgData name="Esteban Torres-Flores" userId="3350b348d1aabb60" providerId="LiveId" clId="{692A0539-9F3F-43CC-B109-548DCF6CA12B}" dt="2025-02-04T05:20:58.815" v="3845" actId="1076"/>
          <ac:graphicFrameMkLst>
            <pc:docMk/>
            <pc:sldMk cId="2943810875" sldId="295"/>
            <ac:graphicFrameMk id="6" creationId="{CED20295-625F-5A53-508C-33F38A7339BE}"/>
          </ac:graphicFrameMkLst>
        </pc:graphicFrameChg>
        <pc:graphicFrameChg chg="add mod">
          <ac:chgData name="Esteban Torres-Flores" userId="3350b348d1aabb60" providerId="LiveId" clId="{692A0539-9F3F-43CC-B109-548DCF6CA12B}" dt="2025-02-04T05:20:58.815" v="3845" actId="1076"/>
          <ac:graphicFrameMkLst>
            <pc:docMk/>
            <pc:sldMk cId="2943810875" sldId="295"/>
            <ac:graphicFrameMk id="7" creationId="{4E0CFDD2-2DDF-48C6-A191-62B45A86BE57}"/>
          </ac:graphicFrameMkLst>
        </pc:graphicFrameChg>
        <pc:graphicFrameChg chg="add mod">
          <ac:chgData name="Esteban Torres-Flores" userId="3350b348d1aabb60" providerId="LiveId" clId="{692A0539-9F3F-43CC-B109-548DCF6CA12B}" dt="2025-02-04T05:20:58.815" v="3845" actId="1076"/>
          <ac:graphicFrameMkLst>
            <pc:docMk/>
            <pc:sldMk cId="2943810875" sldId="295"/>
            <ac:graphicFrameMk id="8" creationId="{D3DD3F9B-80E1-4CE3-9497-EBBA3E4AFB43}"/>
          </ac:graphicFrameMkLst>
        </pc:graphicFrameChg>
      </pc:sldChg>
      <pc:sldChg chg="addSp delSp modSp new mod">
        <pc:chgData name="Esteban Torres-Flores" userId="3350b348d1aabb60" providerId="LiveId" clId="{692A0539-9F3F-43CC-B109-548DCF6CA12B}" dt="2025-02-04T05:51:08.955" v="4452" actId="20577"/>
        <pc:sldMkLst>
          <pc:docMk/>
          <pc:sldMk cId="3517457390" sldId="296"/>
        </pc:sldMkLst>
        <pc:spChg chg="del">
          <ac:chgData name="Esteban Torres-Flores" userId="3350b348d1aabb60" providerId="LiveId" clId="{692A0539-9F3F-43CC-B109-548DCF6CA12B}" dt="2025-02-04T05:16:57.376" v="3782" actId="478"/>
          <ac:spMkLst>
            <pc:docMk/>
            <pc:sldMk cId="3517457390" sldId="296"/>
            <ac:spMk id="2" creationId="{5A2C34B1-9C44-384E-2D5E-43EC34CACD7A}"/>
          </ac:spMkLst>
        </pc:spChg>
        <pc:spChg chg="del mod">
          <ac:chgData name="Esteban Torres-Flores" userId="3350b348d1aabb60" providerId="LiveId" clId="{692A0539-9F3F-43CC-B109-548DCF6CA12B}" dt="2025-02-04T05:34:58.671" v="4404" actId="478"/>
          <ac:spMkLst>
            <pc:docMk/>
            <pc:sldMk cId="3517457390" sldId="296"/>
            <ac:spMk id="3" creationId="{877FCCC9-DB0D-7435-581A-EB9B795255FC}"/>
          </ac:spMkLst>
        </pc:spChg>
        <pc:spChg chg="add mod">
          <ac:chgData name="Esteban Torres-Flores" userId="3350b348d1aabb60" providerId="LiveId" clId="{692A0539-9F3F-43CC-B109-548DCF6CA12B}" dt="2025-02-04T05:49:49.169" v="4434" actId="1076"/>
          <ac:spMkLst>
            <pc:docMk/>
            <pc:sldMk cId="3517457390" sldId="296"/>
            <ac:spMk id="6" creationId="{F595E1BE-A360-9405-ED10-A43E9D87510C}"/>
          </ac:spMkLst>
        </pc:spChg>
        <pc:spChg chg="add mod">
          <ac:chgData name="Esteban Torres-Flores" userId="3350b348d1aabb60" providerId="LiveId" clId="{692A0539-9F3F-43CC-B109-548DCF6CA12B}" dt="2025-02-04T05:51:08.955" v="4452" actId="20577"/>
          <ac:spMkLst>
            <pc:docMk/>
            <pc:sldMk cId="3517457390" sldId="296"/>
            <ac:spMk id="7" creationId="{737F2865-2FAD-642B-14DD-51CA9752AD82}"/>
          </ac:spMkLst>
        </pc:spChg>
        <pc:graphicFrameChg chg="add del mod">
          <ac:chgData name="Esteban Torres-Flores" userId="3350b348d1aabb60" providerId="LiveId" clId="{692A0539-9F3F-43CC-B109-548DCF6CA12B}" dt="2025-02-04T05:17:16.470" v="3787" actId="478"/>
          <ac:graphicFrameMkLst>
            <pc:docMk/>
            <pc:sldMk cId="3517457390" sldId="296"/>
            <ac:graphicFrameMk id="4" creationId="{D3DD3F9B-80E1-4CE3-9497-EBBA3E4AFB43}"/>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350b348d1aabb60/Documents/CareerFoundry/Introduction%20to%20Data%20Analytics/Exercise%201.10%20Storytelling%20with%20Data/Excercise%201.10_Testing%20Different%20Visualizations_es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350b348d1aabb60/Documents/CareerFoundry/Introduction%20to%20Data%20Analytics/Exercise%201.10%20Storytelling%20with%20Data/Excercise%201.10_Testing%20Different%20Visualizations_est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350b348d1aabb60/Documents/CareerFoundry/Introduction%20to%20Data%20Analytics/Exercise%201.10%20Storytelling%20with%20Data/Excercise%201.10_Testing%20Different%20Visualizations_est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350b348d1aabb60/Documents/CareerFoundry/Introduction%20to%20Data%20Analytics/Exercise%201.10%20Storytelling%20with%20Data/Excercise%201.10_Testing%20Different%20Visualizations_est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350b348d1aabb60/Documents/CareerFoundry/Introduction%20to%20Data%20Analytics/Exercise%201.10%20Storytelling%20with%20Data/Excercise%201.10_Testing%20Different%20Visualizations_est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350b348d1aabb60/Documents/CareerFoundry/Introduction%20to%20Data%20Analytics/Exercise%201.10%20Storytelling%20with%20Data/Excercise%201.10_Testing%20Different%20Visualizations_est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[Excercise 1.10_Testing Different Visualizations_este.xlsx]Sheet 6!PivotTable1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baseline="0">
                <a:solidFill>
                  <a:sysClr val="windowText" lastClr="000000">
                    <a:lumMod val="65000"/>
                    <a:lumOff val="35000"/>
                  </a:sysClr>
                </a:solidFill>
              </a:rPr>
              <a:t>% of Global Sales by Region (NA, EU, &amp; JP)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 6'!$B$1</c:f>
              <c:strCache>
                <c:ptCount val="1"/>
                <c:pt idx="0">
                  <c:v>Sum of NA % of Global Sales</c:v>
                </c:pt>
              </c:strCache>
            </c:strRef>
          </c:tx>
          <c:spPr>
            <a:ln w="28575" cap="rnd">
              <a:solidFill>
                <a:schemeClr val="accent2"/>
              </a:solidFill>
              <a:round/>
            </a:ln>
            <a:effectLst/>
          </c:spPr>
          <c:marker>
            <c:symbol val="none"/>
          </c:marker>
          <c:cat>
            <c:strRef>
              <c:f>'Sheet 6'!$A$2:$A$36</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'Sheet 6'!$B$2:$B$36</c:f>
              <c:numCache>
                <c:formatCode>0%</c:formatCode>
                <c:ptCount val="34"/>
                <c:pt idx="0">
                  <c:v>0.46217986896962471</c:v>
                </c:pt>
                <c:pt idx="1">
                  <c:v>0.66084193804606817</c:v>
                </c:pt>
                <c:pt idx="2">
                  <c:v>0.625324434556915</c:v>
                </c:pt>
                <c:pt idx="3">
                  <c:v>0.33719989209603451</c:v>
                </c:pt>
                <c:pt idx="4">
                  <c:v>0.38914443422263129</c:v>
                </c:pt>
                <c:pt idx="5">
                  <c:v>0.50550614146548067</c:v>
                </c:pt>
                <c:pt idx="6">
                  <c:v>0.61470388019060584</c:v>
                </c:pt>
                <c:pt idx="7">
                  <c:v>0.51548896537760691</c:v>
                </c:pt>
                <c:pt idx="8">
                  <c:v>0.39590443686006821</c:v>
                </c:pt>
                <c:pt idx="9">
                  <c:v>0.44472163865546227</c:v>
                </c:pt>
                <c:pt idx="10">
                  <c:v>0.32883862548934323</c:v>
                </c:pt>
                <c:pt idx="11">
                  <c:v>0.35556397625363134</c:v>
                </c:pt>
                <c:pt idx="12">
                  <c:v>0.28169333787311357</c:v>
                </c:pt>
                <c:pt idx="13">
                  <c:v>0.4356515189555612</c:v>
                </c:pt>
                <c:pt idx="14">
                  <c:v>0.47143994427306202</c:v>
                </c:pt>
                <c:pt idx="15">
                  <c:v>0.5004873864389604</c:v>
                </c:pt>
                <c:pt idx="16">
                  <c:v>0.50169140764914222</c:v>
                </c:pt>
                <c:pt idx="17">
                  <c:v>0.46879341139114866</c:v>
                </c:pt>
                <c:pt idx="18">
                  <c:v>0.52487404591667686</c:v>
                </c:pt>
                <c:pt idx="19">
                  <c:v>0.54659688511327142</c:v>
                </c:pt>
                <c:pt idx="20">
                  <c:v>0.54098085790135886</c:v>
                </c:pt>
                <c:pt idx="21">
                  <c:v>0.53084829839498493</c:v>
                </c:pt>
                <c:pt idx="22">
                  <c:v>0.52748184545810706</c:v>
                </c:pt>
                <c:pt idx="23">
                  <c:v>0.50499001996008597</c:v>
                </c:pt>
                <c:pt idx="24">
                  <c:v>0.5101960564248158</c:v>
                </c:pt>
                <c:pt idx="25">
                  <c:v>0.51690316208383236</c:v>
                </c:pt>
                <c:pt idx="26">
                  <c:v>0.50741420690597527</c:v>
                </c:pt>
                <c:pt idx="27">
                  <c:v>0.5062670848527836</c:v>
                </c:pt>
                <c:pt idx="28">
                  <c:v>0.46717959650381308</c:v>
                </c:pt>
                <c:pt idx="29">
                  <c:v>0.42625295703361599</c:v>
                </c:pt>
                <c:pt idx="30">
                  <c:v>0.41987737468169239</c:v>
                </c:pt>
                <c:pt idx="31">
                  <c:v>0.39154428126390978</c:v>
                </c:pt>
                <c:pt idx="32">
                  <c:v>0.38882166086825259</c:v>
                </c:pt>
                <c:pt idx="33">
                  <c:v>0.3194698999013118</c:v>
                </c:pt>
              </c:numCache>
            </c:numRef>
          </c:val>
          <c:smooth val="0"/>
          <c:extLst>
            <c:ext xmlns:c16="http://schemas.microsoft.com/office/drawing/2014/chart" uri="{C3380CC4-5D6E-409C-BE32-E72D297353CC}">
              <c16:uniqueId val="{00000000-B4B4-44F8-82F7-297B223E0B72}"/>
            </c:ext>
          </c:extLst>
        </c:ser>
        <c:ser>
          <c:idx val="1"/>
          <c:order val="1"/>
          <c:tx>
            <c:strRef>
              <c:f>'Sheet 6'!$C$1</c:f>
              <c:strCache>
                <c:ptCount val="1"/>
                <c:pt idx="0">
                  <c:v>Sum of Eu % of Global Sales</c:v>
                </c:pt>
              </c:strCache>
            </c:strRef>
          </c:tx>
          <c:spPr>
            <a:ln w="28575" cap="rnd">
              <a:solidFill>
                <a:schemeClr val="accent4"/>
              </a:solidFill>
              <a:round/>
            </a:ln>
            <a:effectLst/>
          </c:spPr>
          <c:marker>
            <c:symbol val="none"/>
          </c:marker>
          <c:cat>
            <c:strRef>
              <c:f>'Sheet 6'!$A$2:$A$36</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'Sheet 6'!$C$2:$C$36</c:f>
              <c:numCache>
                <c:formatCode>0%</c:formatCode>
                <c:ptCount val="34"/>
                <c:pt idx="0">
                  <c:v>4.7647409172126273E-2</c:v>
                </c:pt>
                <c:pt idx="1">
                  <c:v>4.1699761715647321E-2</c:v>
                </c:pt>
                <c:pt idx="2">
                  <c:v>8.7875417130144601E-2</c:v>
                </c:pt>
                <c:pt idx="3">
                  <c:v>7.6611815484219067E-2</c:v>
                </c:pt>
                <c:pt idx="4">
                  <c:v>6.4857405703771867E-2</c:v>
                </c:pt>
                <c:pt idx="5">
                  <c:v>0.13955950868276157</c:v>
                </c:pt>
                <c:pt idx="6">
                  <c:v>0.11490810074880871</c:v>
                </c:pt>
                <c:pt idx="7">
                  <c:v>0.15448471350475804</c:v>
                </c:pt>
                <c:pt idx="8">
                  <c:v>0.12255662426310887</c:v>
                </c:pt>
                <c:pt idx="9">
                  <c:v>0.1537552521008404</c:v>
                </c:pt>
                <c:pt idx="10">
                  <c:v>0.10113092648977816</c:v>
                </c:pt>
                <c:pt idx="11">
                  <c:v>0.18794998105342922</c:v>
                </c:pt>
                <c:pt idx="12">
                  <c:v>0.16910679832028142</c:v>
                </c:pt>
                <c:pt idx="13">
                  <c:v>0.23730856138589002</c:v>
                </c:pt>
                <c:pt idx="14">
                  <c:v>0.24042193253059982</c:v>
                </c:pt>
                <c:pt idx="15">
                  <c:v>0.26084922213124428</c:v>
                </c:pt>
                <c:pt idx="16">
                  <c:v>0.24941298205117995</c:v>
                </c:pt>
                <c:pt idx="17">
                  <c:v>0.26170867235562595</c:v>
                </c:pt>
                <c:pt idx="18">
                  <c:v>0.28627025070142126</c:v>
                </c:pt>
                <c:pt idx="19">
                  <c:v>0.27745752427184667</c:v>
                </c:pt>
                <c:pt idx="20">
                  <c:v>0.29009361464300853</c:v>
                </c:pt>
                <c:pt idx="21">
                  <c:v>0.25594428942787123</c:v>
                </c:pt>
                <c:pt idx="22">
                  <c:v>0.26512153759186208</c:v>
                </c:pt>
                <c:pt idx="23">
                  <c:v>0.24804237678489569</c:v>
                </c:pt>
                <c:pt idx="24">
                  <c:v>0.26265443162486363</c:v>
                </c:pt>
                <c:pt idx="25">
                  <c:v>0.27164980561508167</c:v>
                </c:pt>
                <c:pt idx="26">
                  <c:v>0.28711798176812553</c:v>
                </c:pt>
                <c:pt idx="27">
                  <c:v>0.29432965368939085</c:v>
                </c:pt>
                <c:pt idx="28">
                  <c:v>0.32450241283746073</c:v>
                </c:pt>
                <c:pt idx="29">
                  <c:v>0.326731583869727</c:v>
                </c:pt>
                <c:pt idx="30">
                  <c:v>0.34168231479992756</c:v>
                </c:pt>
                <c:pt idx="31">
                  <c:v>0.37279335410176734</c:v>
                </c:pt>
                <c:pt idx="32">
                  <c:v>0.3694978066858296</c:v>
                </c:pt>
                <c:pt idx="33">
                  <c:v>0.37727336810940426</c:v>
                </c:pt>
              </c:numCache>
            </c:numRef>
          </c:val>
          <c:smooth val="0"/>
          <c:extLst>
            <c:ext xmlns:c16="http://schemas.microsoft.com/office/drawing/2014/chart" uri="{C3380CC4-5D6E-409C-BE32-E72D297353CC}">
              <c16:uniqueId val="{00000001-B4B4-44F8-82F7-297B223E0B72}"/>
            </c:ext>
          </c:extLst>
        </c:ser>
        <c:ser>
          <c:idx val="2"/>
          <c:order val="2"/>
          <c:tx>
            <c:strRef>
              <c:f>'Sheet 6'!$D$1</c:f>
              <c:strCache>
                <c:ptCount val="1"/>
                <c:pt idx="0">
                  <c:v>Sum of JP % of Global Sales</c:v>
                </c:pt>
              </c:strCache>
            </c:strRef>
          </c:tx>
          <c:spPr>
            <a:ln w="28575" cap="rnd">
              <a:solidFill>
                <a:schemeClr val="accent6"/>
              </a:solidFill>
              <a:round/>
            </a:ln>
            <a:effectLst/>
          </c:spPr>
          <c:marker>
            <c:symbol val="none"/>
          </c:marker>
          <c:cat>
            <c:strRef>
              <c:f>'Sheet 6'!$A$2:$A$36</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'Sheet 6'!$D$2:$D$36</c:f>
              <c:numCache>
                <c:formatCode>0%</c:formatCode>
                <c:ptCount val="34"/>
                <c:pt idx="0">
                  <c:v>0.48243001786777834</c:v>
                </c:pt>
                <c:pt idx="1">
                  <c:v>0.28335980937251776</c:v>
                </c:pt>
                <c:pt idx="2">
                  <c:v>0.26992955135335556</c:v>
                </c:pt>
                <c:pt idx="3">
                  <c:v>0.53439438899379543</c:v>
                </c:pt>
                <c:pt idx="4">
                  <c:v>0.5349586016559339</c:v>
                </c:pt>
                <c:pt idx="5">
                  <c:v>0.33375688267683179</c:v>
                </c:pt>
                <c:pt idx="6">
                  <c:v>0.24996596324029954</c:v>
                </c:pt>
                <c:pt idx="7">
                  <c:v>0.30127556185462656</c:v>
                </c:pt>
                <c:pt idx="8">
                  <c:v>0.45857896369841761</c:v>
                </c:pt>
                <c:pt idx="9">
                  <c:v>0.37959558823529421</c:v>
                </c:pt>
                <c:pt idx="10">
                  <c:v>0.55089169204001764</c:v>
                </c:pt>
                <c:pt idx="11">
                  <c:v>0.42932929139825693</c:v>
                </c:pt>
                <c:pt idx="12">
                  <c:v>0.51923731699012665</c:v>
                </c:pt>
                <c:pt idx="13">
                  <c:v>0.28842580969118747</c:v>
                </c:pt>
                <c:pt idx="14">
                  <c:v>0.24315852323614259</c:v>
                </c:pt>
                <c:pt idx="15">
                  <c:v>0.19511053924435634</c:v>
                </c:pt>
                <c:pt idx="16">
                  <c:v>0.20830182672026093</c:v>
                </c:pt>
                <c:pt idx="17">
                  <c:v>0.21219487993649533</c:v>
                </c:pt>
                <c:pt idx="18">
                  <c:v>0.12025220985307901</c:v>
                </c:pt>
                <c:pt idx="19">
                  <c:v>0.10558252427184517</c:v>
                </c:pt>
                <c:pt idx="20">
                  <c:v>9.5570769875646597E-2</c:v>
                </c:pt>
                <c:pt idx="21">
                  <c:v>9.9329851422575485E-2</c:v>
                </c:pt>
                <c:pt idx="22">
                  <c:v>0.11801539331217178</c:v>
                </c:pt>
                <c:pt idx="23">
                  <c:v>0.14150545063718936</c:v>
                </c:pt>
                <c:pt idx="24">
                  <c:v>9.8634848571321779E-2</c:v>
                </c:pt>
                <c:pt idx="25">
                  <c:v>8.8801320880103576E-2</c:v>
                </c:pt>
                <c:pt idx="26">
                  <c:v>9.2734379143076168E-2</c:v>
                </c:pt>
                <c:pt idx="27">
                  <c:v>9.9056549521753967E-2</c:v>
                </c:pt>
                <c:pt idx="28">
                  <c:v>0.10279268978081056</c:v>
                </c:pt>
                <c:pt idx="29">
                  <c:v>0.14232271551961373</c:v>
                </c:pt>
                <c:pt idx="30">
                  <c:v>0.12921001921834074</c:v>
                </c:pt>
                <c:pt idx="31">
                  <c:v>0.11707461800919836</c:v>
                </c:pt>
                <c:pt idx="32">
                  <c:v>0.12751474814702932</c:v>
                </c:pt>
                <c:pt idx="33">
                  <c:v>0.19314817425630851</c:v>
                </c:pt>
              </c:numCache>
            </c:numRef>
          </c:val>
          <c:smooth val="0"/>
          <c:extLst>
            <c:ext xmlns:c16="http://schemas.microsoft.com/office/drawing/2014/chart" uri="{C3380CC4-5D6E-409C-BE32-E72D297353CC}">
              <c16:uniqueId val="{00000002-B4B4-44F8-82F7-297B223E0B72}"/>
            </c:ext>
          </c:extLst>
        </c:ser>
        <c:dLbls>
          <c:showLegendKey val="0"/>
          <c:showVal val="0"/>
          <c:showCatName val="0"/>
          <c:showSerName val="0"/>
          <c:showPercent val="0"/>
          <c:showBubbleSize val="0"/>
        </c:dLbls>
        <c:smooth val="0"/>
        <c:axId val="90381903"/>
        <c:axId val="90384303"/>
      </c:lineChart>
      <c:catAx>
        <c:axId val="903819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 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84303"/>
        <c:crosses val="autoZero"/>
        <c:auto val="1"/>
        <c:lblAlgn val="ctr"/>
        <c:lblOffset val="100"/>
        <c:noMultiLvlLbl val="0"/>
      </c:catAx>
      <c:valAx>
        <c:axId val="903843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3819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[Excercise 1.10_Testing Different Visualizations_este.xlsx]Sheet 3!PivotTable1</c:name>
    <c:fmtId val="37"/>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NA, EU, and JP Sales Trend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 3'!$B$3</c:f>
              <c:strCache>
                <c:ptCount val="1"/>
                <c:pt idx="0">
                  <c:v>Sum of NA_Sales</c:v>
                </c:pt>
              </c:strCache>
            </c:strRef>
          </c:tx>
          <c:spPr>
            <a:ln w="28575" cap="rnd">
              <a:solidFill>
                <a:schemeClr val="accent1"/>
              </a:solidFill>
              <a:round/>
            </a:ln>
            <a:effectLst/>
          </c:spPr>
          <c:marker>
            <c:symbol val="none"/>
          </c:marker>
          <c:cat>
            <c:strRef>
              <c:f>'Sheet 3'!$A$4:$A$31</c:f>
              <c:strCache>
                <c:ptCount val="27"/>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strCache>
            </c:strRef>
          </c:cat>
          <c:val>
            <c:numRef>
              <c:f>'Sheet 3'!$B$4:$B$31</c:f>
              <c:numCache>
                <c:formatCode>General</c:formatCode>
                <c:ptCount val="27"/>
                <c:pt idx="0">
                  <c:v>25.46</c:v>
                </c:pt>
                <c:pt idx="1">
                  <c:v>12.76</c:v>
                </c:pt>
                <c:pt idx="2">
                  <c:v>33.869999999999997</c:v>
                </c:pt>
                <c:pt idx="3">
                  <c:v>15.120000000000001</c:v>
                </c:pt>
                <c:pt idx="4">
                  <c:v>28.150000000000002</c:v>
                </c:pt>
                <c:pt idx="5">
                  <c:v>24.820000000000011</c:v>
                </c:pt>
                <c:pt idx="6">
                  <c:v>86.759999999999991</c:v>
                </c:pt>
                <c:pt idx="7">
                  <c:v>94.750000000000071</c:v>
                </c:pt>
                <c:pt idx="8">
                  <c:v>128.35999999999999</c:v>
                </c:pt>
                <c:pt idx="9">
                  <c:v>126.06000000000004</c:v>
                </c:pt>
                <c:pt idx="10">
                  <c:v>94.490000000000038</c:v>
                </c:pt>
                <c:pt idx="11">
                  <c:v>173.98000000000042</c:v>
                </c:pt>
                <c:pt idx="12">
                  <c:v>216.19000000000017</c:v>
                </c:pt>
                <c:pt idx="13">
                  <c:v>193.59000000000071</c:v>
                </c:pt>
                <c:pt idx="14">
                  <c:v>222.5900000000004</c:v>
                </c:pt>
                <c:pt idx="15">
                  <c:v>242.6100000000005</c:v>
                </c:pt>
                <c:pt idx="16">
                  <c:v>263.11999999999887</c:v>
                </c:pt>
                <c:pt idx="17">
                  <c:v>312.04999999999842</c:v>
                </c:pt>
                <c:pt idx="18">
                  <c:v>351.43999999999915</c:v>
                </c:pt>
                <c:pt idx="19">
                  <c:v>338.84999999999889</c:v>
                </c:pt>
                <c:pt idx="20">
                  <c:v>304.24</c:v>
                </c:pt>
                <c:pt idx="21">
                  <c:v>241.06000000000097</c:v>
                </c:pt>
                <c:pt idx="22">
                  <c:v>154.96000000000009</c:v>
                </c:pt>
                <c:pt idx="23">
                  <c:v>154.7700000000001</c:v>
                </c:pt>
                <c:pt idx="24">
                  <c:v>131.9700000000002</c:v>
                </c:pt>
                <c:pt idx="25">
                  <c:v>102.81999999999992</c:v>
                </c:pt>
                <c:pt idx="26">
                  <c:v>22.660000000000057</c:v>
                </c:pt>
              </c:numCache>
            </c:numRef>
          </c:val>
          <c:smooth val="0"/>
          <c:extLst>
            <c:ext xmlns:c16="http://schemas.microsoft.com/office/drawing/2014/chart" uri="{C3380CC4-5D6E-409C-BE32-E72D297353CC}">
              <c16:uniqueId val="{00000000-8AF4-42A2-B65B-4E8157D8E4B8}"/>
            </c:ext>
          </c:extLst>
        </c:ser>
        <c:ser>
          <c:idx val="1"/>
          <c:order val="1"/>
          <c:tx>
            <c:strRef>
              <c:f>'Sheet 3'!$C$3</c:f>
              <c:strCache>
                <c:ptCount val="1"/>
                <c:pt idx="0">
                  <c:v>Sum of EU_Sales</c:v>
                </c:pt>
              </c:strCache>
            </c:strRef>
          </c:tx>
          <c:spPr>
            <a:ln w="28575" cap="rnd">
              <a:solidFill>
                <a:schemeClr val="accent3"/>
              </a:solidFill>
              <a:round/>
            </a:ln>
            <a:effectLst/>
          </c:spPr>
          <c:marker>
            <c:symbol val="none"/>
          </c:marker>
          <c:cat>
            <c:strRef>
              <c:f>'Sheet 3'!$A$4:$A$31</c:f>
              <c:strCache>
                <c:ptCount val="27"/>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strCache>
            </c:strRef>
          </c:cat>
          <c:val>
            <c:numRef>
              <c:f>'Sheet 3'!$C$4:$C$31</c:f>
              <c:numCache>
                <c:formatCode>General</c:formatCode>
                <c:ptCount val="27"/>
                <c:pt idx="0">
                  <c:v>7.6299999999999981</c:v>
                </c:pt>
                <c:pt idx="1">
                  <c:v>3.9499999999999993</c:v>
                </c:pt>
                <c:pt idx="2">
                  <c:v>11.710000000000003</c:v>
                </c:pt>
                <c:pt idx="3">
                  <c:v>4.6499999999999995</c:v>
                </c:pt>
                <c:pt idx="4">
                  <c:v>14.879999999999997</c:v>
                </c:pt>
                <c:pt idx="5">
                  <c:v>14.899999999999981</c:v>
                </c:pt>
                <c:pt idx="6">
                  <c:v>47.259999999999984</c:v>
                </c:pt>
                <c:pt idx="7">
                  <c:v>48.319999999999986</c:v>
                </c:pt>
                <c:pt idx="8">
                  <c:v>66.900000000000119</c:v>
                </c:pt>
                <c:pt idx="9">
                  <c:v>62.67000000000003</c:v>
                </c:pt>
                <c:pt idx="10">
                  <c:v>52.750000000000028</c:v>
                </c:pt>
                <c:pt idx="11">
                  <c:v>94.889999999999858</c:v>
                </c:pt>
                <c:pt idx="12">
                  <c:v>109.74000000000032</c:v>
                </c:pt>
                <c:pt idx="13">
                  <c:v>103.8100000000003</c:v>
                </c:pt>
                <c:pt idx="14">
                  <c:v>107.32000000000035</c:v>
                </c:pt>
                <c:pt idx="15">
                  <c:v>121.94000000000041</c:v>
                </c:pt>
                <c:pt idx="16">
                  <c:v>129.23999999999992</c:v>
                </c:pt>
                <c:pt idx="17">
                  <c:v>160.64670503899978</c:v>
                </c:pt>
                <c:pt idx="18">
                  <c:v>184.69341007799986</c:v>
                </c:pt>
                <c:pt idx="19">
                  <c:v>191.7367050389999</c:v>
                </c:pt>
                <c:pt idx="20">
                  <c:v>176.87670503900017</c:v>
                </c:pt>
                <c:pt idx="21">
                  <c:v>167.44000000000031</c:v>
                </c:pt>
                <c:pt idx="22">
                  <c:v>118.78000000000002</c:v>
                </c:pt>
                <c:pt idx="23">
                  <c:v>125.94670503900004</c:v>
                </c:pt>
                <c:pt idx="24">
                  <c:v>125.65000000000011</c:v>
                </c:pt>
                <c:pt idx="25">
                  <c:v>97.710000000000022</c:v>
                </c:pt>
                <c:pt idx="26">
                  <c:v>26.760000000000055</c:v>
                </c:pt>
              </c:numCache>
            </c:numRef>
          </c:val>
          <c:smooth val="0"/>
          <c:extLst>
            <c:ext xmlns:c16="http://schemas.microsoft.com/office/drawing/2014/chart" uri="{C3380CC4-5D6E-409C-BE32-E72D297353CC}">
              <c16:uniqueId val="{00000001-8AF4-42A2-B65B-4E8157D8E4B8}"/>
            </c:ext>
          </c:extLst>
        </c:ser>
        <c:ser>
          <c:idx val="2"/>
          <c:order val="2"/>
          <c:tx>
            <c:strRef>
              <c:f>'Sheet 3'!$D$3</c:f>
              <c:strCache>
                <c:ptCount val="1"/>
                <c:pt idx="0">
                  <c:v>Sum of JP_Sales</c:v>
                </c:pt>
              </c:strCache>
            </c:strRef>
          </c:tx>
          <c:spPr>
            <a:ln w="28575" cap="rnd">
              <a:solidFill>
                <a:schemeClr val="accent5"/>
              </a:solidFill>
              <a:round/>
            </a:ln>
            <a:effectLst/>
          </c:spPr>
          <c:marker>
            <c:symbol val="none"/>
          </c:marker>
          <c:cat>
            <c:strRef>
              <c:f>'Sheet 3'!$A$4:$A$31</c:f>
              <c:strCache>
                <c:ptCount val="27"/>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strCache>
            </c:strRef>
          </c:cat>
          <c:val>
            <c:numRef>
              <c:f>'Sheet 3'!$D$4:$D$31</c:f>
              <c:numCache>
                <c:formatCode>General</c:formatCode>
                <c:ptCount val="27"/>
                <c:pt idx="0">
                  <c:v>14.880000000000003</c:v>
                </c:pt>
                <c:pt idx="1">
                  <c:v>14.780000000000001</c:v>
                </c:pt>
                <c:pt idx="2">
                  <c:v>28.91</c:v>
                </c:pt>
                <c:pt idx="3">
                  <c:v>25.330000000000009</c:v>
                </c:pt>
                <c:pt idx="4">
                  <c:v>33.990000000000016</c:v>
                </c:pt>
                <c:pt idx="5">
                  <c:v>45.750000000000014</c:v>
                </c:pt>
                <c:pt idx="6">
                  <c:v>57.439999999999969</c:v>
                </c:pt>
                <c:pt idx="7">
                  <c:v>48.869999999999969</c:v>
                </c:pt>
                <c:pt idx="8">
                  <c:v>50.04</c:v>
                </c:pt>
                <c:pt idx="9">
                  <c:v>52.34</c:v>
                </c:pt>
                <c:pt idx="10">
                  <c:v>42.770000000000046</c:v>
                </c:pt>
                <c:pt idx="11">
                  <c:v>39.859999999999992</c:v>
                </c:pt>
                <c:pt idx="12">
                  <c:v>41.760000000000019</c:v>
                </c:pt>
                <c:pt idx="13">
                  <c:v>34.200000000000031</c:v>
                </c:pt>
                <c:pt idx="14">
                  <c:v>41.649999999999991</c:v>
                </c:pt>
                <c:pt idx="15">
                  <c:v>54.280000000000008</c:v>
                </c:pt>
                <c:pt idx="16">
                  <c:v>73.729999999999905</c:v>
                </c:pt>
                <c:pt idx="17">
                  <c:v>60.327797734000136</c:v>
                </c:pt>
                <c:pt idx="18">
                  <c:v>60.375595468000093</c:v>
                </c:pt>
                <c:pt idx="19">
                  <c:v>61.927797733999981</c:v>
                </c:pt>
                <c:pt idx="20">
                  <c:v>59.527797734000224</c:v>
                </c:pt>
                <c:pt idx="21">
                  <c:v>53.040000000000099</c:v>
                </c:pt>
                <c:pt idx="22">
                  <c:v>51.740000000000158</c:v>
                </c:pt>
                <c:pt idx="23">
                  <c:v>47.627797734000076</c:v>
                </c:pt>
                <c:pt idx="24">
                  <c:v>39.460000000000136</c:v>
                </c:pt>
                <c:pt idx="25">
                  <c:v>33.720000000000169</c:v>
                </c:pt>
                <c:pt idx="26">
                  <c:v>13.699999999999969</c:v>
                </c:pt>
              </c:numCache>
            </c:numRef>
          </c:val>
          <c:smooth val="0"/>
          <c:extLst>
            <c:ext xmlns:c16="http://schemas.microsoft.com/office/drawing/2014/chart" uri="{C3380CC4-5D6E-409C-BE32-E72D297353CC}">
              <c16:uniqueId val="{00000002-8AF4-42A2-B65B-4E8157D8E4B8}"/>
            </c:ext>
          </c:extLst>
        </c:ser>
        <c:dLbls>
          <c:showLegendKey val="0"/>
          <c:showVal val="0"/>
          <c:showCatName val="0"/>
          <c:showSerName val="0"/>
          <c:showPercent val="0"/>
          <c:showBubbleSize val="0"/>
        </c:dLbls>
        <c:smooth val="0"/>
        <c:axId val="1050281152"/>
        <c:axId val="1050278752"/>
      </c:lineChart>
      <c:catAx>
        <c:axId val="10502811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Sales 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0278752"/>
        <c:crosses val="autoZero"/>
        <c:auto val="1"/>
        <c:lblAlgn val="ctr"/>
        <c:lblOffset val="100"/>
        <c:noMultiLvlLbl val="0"/>
      </c:catAx>
      <c:valAx>
        <c:axId val="10502787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Games Sales in the Millions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0281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[Excercise 1.10_Testing Different Visualizations_este.xlsx]Sheet 5!PivotTable1</c:name>
    <c:fmtId val="29"/>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a:t>% of Global Sales by Region (NA, EU, &amp; JP)</a:t>
            </a:r>
          </a:p>
        </c:rich>
      </c:tx>
      <c:overlay val="1"/>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5'!$B$1</c:f>
              <c:strCache>
                <c:ptCount val="1"/>
                <c:pt idx="0">
                  <c:v>Sum of NA % of Global Sales</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 5'!$A$2:$A$9</c:f>
              <c:strCache>
                <c:ptCount val="7"/>
                <c:pt idx="0">
                  <c:v>2010</c:v>
                </c:pt>
                <c:pt idx="1">
                  <c:v>2011</c:v>
                </c:pt>
                <c:pt idx="2">
                  <c:v>2012</c:v>
                </c:pt>
                <c:pt idx="3">
                  <c:v>2013</c:v>
                </c:pt>
                <c:pt idx="4">
                  <c:v>2014</c:v>
                </c:pt>
                <c:pt idx="5">
                  <c:v>2015</c:v>
                </c:pt>
                <c:pt idx="6">
                  <c:v>2016</c:v>
                </c:pt>
              </c:strCache>
            </c:strRef>
          </c:cat>
          <c:val>
            <c:numRef>
              <c:f>'Sheet 5'!$B$2:$B$9</c:f>
              <c:numCache>
                <c:formatCode>0%</c:formatCode>
                <c:ptCount val="7"/>
                <c:pt idx="0">
                  <c:v>0.50626708485278193</c:v>
                </c:pt>
                <c:pt idx="1">
                  <c:v>0.46717959650380908</c:v>
                </c:pt>
                <c:pt idx="2">
                  <c:v>0.42625295703361338</c:v>
                </c:pt>
                <c:pt idx="3">
                  <c:v>0.41987737468168979</c:v>
                </c:pt>
                <c:pt idx="4">
                  <c:v>0.39154428126390639</c:v>
                </c:pt>
                <c:pt idx="5">
                  <c:v>0.38882166086824971</c:v>
                </c:pt>
                <c:pt idx="6">
                  <c:v>0.31946989990131136</c:v>
                </c:pt>
              </c:numCache>
            </c:numRef>
          </c:val>
          <c:extLst>
            <c:ext xmlns:c16="http://schemas.microsoft.com/office/drawing/2014/chart" uri="{C3380CC4-5D6E-409C-BE32-E72D297353CC}">
              <c16:uniqueId val="{00000000-411B-4553-B202-A2CEC9F22B2C}"/>
            </c:ext>
          </c:extLst>
        </c:ser>
        <c:ser>
          <c:idx val="1"/>
          <c:order val="1"/>
          <c:tx>
            <c:strRef>
              <c:f>'Sheet 5'!$C$1</c:f>
              <c:strCache>
                <c:ptCount val="1"/>
                <c:pt idx="0">
                  <c:v>Sum of Eu % of Global Sales</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 5'!$A$2:$A$9</c:f>
              <c:strCache>
                <c:ptCount val="7"/>
                <c:pt idx="0">
                  <c:v>2010</c:v>
                </c:pt>
                <c:pt idx="1">
                  <c:v>2011</c:v>
                </c:pt>
                <c:pt idx="2">
                  <c:v>2012</c:v>
                </c:pt>
                <c:pt idx="3">
                  <c:v>2013</c:v>
                </c:pt>
                <c:pt idx="4">
                  <c:v>2014</c:v>
                </c:pt>
                <c:pt idx="5">
                  <c:v>2015</c:v>
                </c:pt>
                <c:pt idx="6">
                  <c:v>2016</c:v>
                </c:pt>
              </c:strCache>
            </c:strRef>
          </c:cat>
          <c:val>
            <c:numRef>
              <c:f>'Sheet 5'!$C$2:$C$9</c:f>
              <c:numCache>
                <c:formatCode>0%</c:formatCode>
                <c:ptCount val="7"/>
                <c:pt idx="0">
                  <c:v>0.29432965368938818</c:v>
                </c:pt>
                <c:pt idx="1">
                  <c:v>0.32450241283745779</c:v>
                </c:pt>
                <c:pt idx="2">
                  <c:v>0.32673158386972528</c:v>
                </c:pt>
                <c:pt idx="3">
                  <c:v>0.34168231479992534</c:v>
                </c:pt>
                <c:pt idx="4">
                  <c:v>0.37279335410176473</c:v>
                </c:pt>
                <c:pt idx="5">
                  <c:v>0.36949780668582649</c:v>
                </c:pt>
                <c:pt idx="6">
                  <c:v>0.37727336810940365</c:v>
                </c:pt>
              </c:numCache>
            </c:numRef>
          </c:val>
          <c:extLst>
            <c:ext xmlns:c16="http://schemas.microsoft.com/office/drawing/2014/chart" uri="{C3380CC4-5D6E-409C-BE32-E72D297353CC}">
              <c16:uniqueId val="{00000001-411B-4553-B202-A2CEC9F22B2C}"/>
            </c:ext>
          </c:extLst>
        </c:ser>
        <c:ser>
          <c:idx val="2"/>
          <c:order val="2"/>
          <c:tx>
            <c:strRef>
              <c:f>'Sheet 5'!$D$1</c:f>
              <c:strCache>
                <c:ptCount val="1"/>
                <c:pt idx="0">
                  <c:v>Sum of JP % of Global Sales</c:v>
                </c:pt>
              </c:strCache>
            </c:strRef>
          </c:tx>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 5'!$A$2:$A$9</c:f>
              <c:strCache>
                <c:ptCount val="7"/>
                <c:pt idx="0">
                  <c:v>2010</c:v>
                </c:pt>
                <c:pt idx="1">
                  <c:v>2011</c:v>
                </c:pt>
                <c:pt idx="2">
                  <c:v>2012</c:v>
                </c:pt>
                <c:pt idx="3">
                  <c:v>2013</c:v>
                </c:pt>
                <c:pt idx="4">
                  <c:v>2014</c:v>
                </c:pt>
                <c:pt idx="5">
                  <c:v>2015</c:v>
                </c:pt>
                <c:pt idx="6">
                  <c:v>2016</c:v>
                </c:pt>
              </c:strCache>
            </c:strRef>
          </c:cat>
          <c:val>
            <c:numRef>
              <c:f>'Sheet 5'!$D$2:$D$9</c:f>
              <c:numCache>
                <c:formatCode>0%</c:formatCode>
                <c:ptCount val="7"/>
                <c:pt idx="0">
                  <c:v>9.9056549521752871E-2</c:v>
                </c:pt>
                <c:pt idx="1">
                  <c:v>0.10279268978080949</c:v>
                </c:pt>
                <c:pt idx="2">
                  <c:v>0.14232271551961259</c:v>
                </c:pt>
                <c:pt idx="3">
                  <c:v>0.12921001921833983</c:v>
                </c:pt>
                <c:pt idx="4">
                  <c:v>0.11707461800919726</c:v>
                </c:pt>
                <c:pt idx="5">
                  <c:v>0.12751474814702757</c:v>
                </c:pt>
                <c:pt idx="6">
                  <c:v>0.19314817425630917</c:v>
                </c:pt>
              </c:numCache>
            </c:numRef>
          </c:val>
          <c:extLst>
            <c:ext xmlns:c16="http://schemas.microsoft.com/office/drawing/2014/chart" uri="{C3380CC4-5D6E-409C-BE32-E72D297353CC}">
              <c16:uniqueId val="{00000002-411B-4553-B202-A2CEC9F22B2C}"/>
            </c:ext>
          </c:extLst>
        </c:ser>
        <c:dLbls>
          <c:dLblPos val="outEnd"/>
          <c:showLegendKey val="0"/>
          <c:showVal val="1"/>
          <c:showCatName val="0"/>
          <c:showSerName val="0"/>
          <c:showPercent val="0"/>
          <c:showBubbleSize val="0"/>
        </c:dLbls>
        <c:gapWidth val="355"/>
        <c:overlap val="-70"/>
        <c:axId val="1235113391"/>
        <c:axId val="1235114351"/>
      </c:barChart>
      <c:catAx>
        <c:axId val="1235113391"/>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Sales Year</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5114351"/>
        <c:crosses val="autoZero"/>
        <c:auto val="1"/>
        <c:lblAlgn val="ctr"/>
        <c:lblOffset val="100"/>
        <c:noMultiLvlLbl val="0"/>
      </c:catAx>
      <c:valAx>
        <c:axId val="123511435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 of Sales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51133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[Excercise 1.10_Testing Different Visualizations_este.xlsx]Sheet 8!PivotTable1</c:name>
    <c:fmtId val="3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t>
            </a:r>
            <a:r>
              <a:rPr lang="en-US" baseline="0" dirty="0"/>
              <a:t> of NA Sales by Genre</a:t>
            </a:r>
            <a:endParaRPr lang="en-US" dirty="0"/>
          </a:p>
        </c:rich>
      </c:tx>
      <c:layout>
        <c:manualLayout>
          <c:xMode val="edge"/>
          <c:yMode val="edge"/>
          <c:x val="0.21687489063867016"/>
          <c:y val="5.45348498104403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s>
    <c:plotArea>
      <c:layout/>
      <c:pieChart>
        <c:varyColors val="1"/>
        <c:ser>
          <c:idx val="0"/>
          <c:order val="0"/>
          <c:tx>
            <c:strRef>
              <c:f>'Sheet 8'!$B$1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380-4F0F-BCCD-8F57B50DADB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380-4F0F-BCCD-8F57B50DADB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380-4F0F-BCCD-8F57B50DADB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380-4F0F-BCCD-8F57B50DADB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380-4F0F-BCCD-8F57B50DADB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380-4F0F-BCCD-8F57B50DADB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380-4F0F-BCCD-8F57B50DADB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380-4F0F-BCCD-8F57B50DADB4}"/>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380-4F0F-BCCD-8F57B50DADB4}"/>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380-4F0F-BCCD-8F57B50DADB4}"/>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380-4F0F-BCCD-8F57B50DADB4}"/>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6380-4F0F-BCCD-8F57B50DADB4}"/>
              </c:ext>
            </c:extLst>
          </c:dPt>
          <c:cat>
            <c:strRef>
              <c:f>'Sheet 8'!$A$2:$A$14</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 8'!$B$2:$B$14</c:f>
              <c:numCache>
                <c:formatCode>0.00%</c:formatCode>
                <c:ptCount val="12"/>
                <c:pt idx="0">
                  <c:v>0.19982836017956071</c:v>
                </c:pt>
                <c:pt idx="1">
                  <c:v>2.4077379055389238E-2</c:v>
                </c:pt>
                <c:pt idx="2">
                  <c:v>5.0897808291523912E-2</c:v>
                </c:pt>
                <c:pt idx="3">
                  <c:v>9.3386631215683649E-2</c:v>
                </c:pt>
                <c:pt idx="4">
                  <c:v>0.10176602351055818</c:v>
                </c:pt>
                <c:pt idx="5">
                  <c:v>2.8177157790262666E-2</c:v>
                </c:pt>
                <c:pt idx="6">
                  <c:v>8.1818016262531407E-2</c:v>
                </c:pt>
                <c:pt idx="7">
                  <c:v>7.4501698187082979E-2</c:v>
                </c:pt>
                <c:pt idx="8">
                  <c:v>0.13262249255620356</c:v>
                </c:pt>
                <c:pt idx="9">
                  <c:v>4.1728508600202496E-2</c:v>
                </c:pt>
                <c:pt idx="10">
                  <c:v>0.15555712373546524</c:v>
                </c:pt>
                <c:pt idx="11">
                  <c:v>1.5638800615536026E-2</c:v>
                </c:pt>
              </c:numCache>
            </c:numRef>
          </c:val>
          <c:extLst>
            <c:ext xmlns:c16="http://schemas.microsoft.com/office/drawing/2014/chart" uri="{C3380CC4-5D6E-409C-BE32-E72D297353CC}">
              <c16:uniqueId val="{00000018-6380-4F0F-BCCD-8F57B50DADB4}"/>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7098097112860886"/>
          <c:y val="0.11855132691746866"/>
          <c:w val="0.17346347331583553"/>
          <c:h val="0.785441455234762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[Excercise 1.10_Testing Different Visualizations_este.xlsx]Sheet 9!PivotTable1</c:name>
    <c:fmtId val="3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 of EU Sales by Genre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s>
    <c:plotArea>
      <c:layout/>
      <c:pieChart>
        <c:varyColors val="1"/>
        <c:ser>
          <c:idx val="0"/>
          <c:order val="0"/>
          <c:tx>
            <c:strRef>
              <c:f>'Sheet 9'!$B$1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B28-4995-806D-BD1272C30EF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B28-4995-806D-BD1272C30EF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B28-4995-806D-BD1272C30EF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B28-4995-806D-BD1272C30EF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B28-4995-806D-BD1272C30EF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B28-4995-806D-BD1272C30EF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B28-4995-806D-BD1272C30EF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B28-4995-806D-BD1272C30EF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CB28-4995-806D-BD1272C30EF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CB28-4995-806D-BD1272C30EF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CB28-4995-806D-BD1272C30EF3}"/>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CB28-4995-806D-BD1272C30EF3}"/>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CB28-4995-806D-BD1272C30EF3}"/>
              </c:ext>
            </c:extLst>
          </c:dPt>
          <c:cat>
            <c:strRef>
              <c:f>'Sheet 9'!$A$2:$A$14</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 9'!$B$2:$B$14</c:f>
              <c:numCache>
                <c:formatCode>0.00%</c:formatCode>
                <c:ptCount val="12"/>
                <c:pt idx="0">
                  <c:v>0.21568546896182986</c:v>
                </c:pt>
                <c:pt idx="1">
                  <c:v>2.6334168686578459E-2</c:v>
                </c:pt>
                <c:pt idx="2">
                  <c:v>4.1625241362310973E-2</c:v>
                </c:pt>
                <c:pt idx="3">
                  <c:v>8.8730947783575972E-2</c:v>
                </c:pt>
                <c:pt idx="4">
                  <c:v>8.283554496528571E-2</c:v>
                </c:pt>
                <c:pt idx="5">
                  <c:v>2.0861920216918132E-2</c:v>
                </c:pt>
                <c:pt idx="6">
                  <c:v>9.7937636087261137E-2</c:v>
                </c:pt>
                <c:pt idx="7">
                  <c:v>7.7260589129453175E-2</c:v>
                </c:pt>
                <c:pt idx="8">
                  <c:v>0.12870054640318782</c:v>
                </c:pt>
                <c:pt idx="9">
                  <c:v>4.6579844706462835E-2</c:v>
                </c:pt>
                <c:pt idx="10">
                  <c:v>0.15482108376812698</c:v>
                </c:pt>
                <c:pt idx="11">
                  <c:v>1.8627007929008853E-2</c:v>
                </c:pt>
              </c:numCache>
            </c:numRef>
          </c:val>
          <c:extLst>
            <c:ext xmlns:c16="http://schemas.microsoft.com/office/drawing/2014/chart" uri="{C3380CC4-5D6E-409C-BE32-E72D297353CC}">
              <c16:uniqueId val="{0000001A-CB28-4995-806D-BD1272C30EF3}"/>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6264763779527556"/>
          <c:y val="8.1514289880431606E-2"/>
          <c:w val="0.17346347331583553"/>
          <c:h val="0.850256270049577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[Excercise 1.10_Testing Different Visualizations_este.xlsx]Sheet 10!PivotTable1</c:name>
    <c:fmtId val="3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 of JP Sales by Genre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s>
    <c:plotArea>
      <c:layout/>
      <c:pieChart>
        <c:varyColors val="1"/>
        <c:ser>
          <c:idx val="0"/>
          <c:order val="0"/>
          <c:tx>
            <c:strRef>
              <c:f>'Sheet 10'!$B$1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5C-4AB1-B666-78F293E790B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5C-4AB1-B666-78F293E790B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55C-4AB1-B666-78F293E790B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55C-4AB1-B666-78F293E790B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55C-4AB1-B666-78F293E790B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55C-4AB1-B666-78F293E790B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55C-4AB1-B666-78F293E790B8}"/>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55C-4AB1-B666-78F293E790B8}"/>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55C-4AB1-B666-78F293E790B8}"/>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55C-4AB1-B666-78F293E790B8}"/>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55C-4AB1-B666-78F293E790B8}"/>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655C-4AB1-B666-78F293E790B8}"/>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655C-4AB1-B666-78F293E790B8}"/>
              </c:ext>
            </c:extLst>
          </c:dPt>
          <c:cat>
            <c:strRef>
              <c:f>'Sheet 10'!$A$2:$A$14</c:f>
              <c:strCache>
                <c:ptCount val="12"/>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strCache>
            </c:strRef>
          </c:cat>
          <c:val>
            <c:numRef>
              <c:f>'Sheet 10'!$B$2:$B$14</c:f>
              <c:numCache>
                <c:formatCode>0.00%</c:formatCode>
                <c:ptCount val="12"/>
                <c:pt idx="0">
                  <c:v>0.12394420767144587</c:v>
                </c:pt>
                <c:pt idx="1">
                  <c:v>3.9945757458349725E-2</c:v>
                </c:pt>
                <c:pt idx="2">
                  <c:v>6.7686943045331391E-2</c:v>
                </c:pt>
                <c:pt idx="3">
                  <c:v>8.3502518403719458E-2</c:v>
                </c:pt>
                <c:pt idx="4">
                  <c:v>0.10133281673769869</c:v>
                </c:pt>
                <c:pt idx="5">
                  <c:v>4.4409143742735357E-2</c:v>
                </c:pt>
                <c:pt idx="6">
                  <c:v>4.392870980240219E-2</c:v>
                </c:pt>
                <c:pt idx="7">
                  <c:v>0.27300271212708094</c:v>
                </c:pt>
                <c:pt idx="8">
                  <c:v>2.9662921348314667E-2</c:v>
                </c:pt>
                <c:pt idx="9">
                  <c:v>4.9360712901976037E-2</c:v>
                </c:pt>
                <c:pt idx="10">
                  <c:v>0.10489732661759041</c:v>
                </c:pt>
                <c:pt idx="11">
                  <c:v>3.8326230143355317E-2</c:v>
                </c:pt>
              </c:numCache>
            </c:numRef>
          </c:val>
          <c:extLst>
            <c:ext xmlns:c16="http://schemas.microsoft.com/office/drawing/2014/chart" uri="{C3380CC4-5D6E-409C-BE32-E72D297353CC}">
              <c16:uniqueId val="{0000001A-655C-4AB1-B666-78F293E790B8}"/>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8486986001749781"/>
          <c:y val="8.1514289880431606E-2"/>
          <c:w val="0.17346347331583553"/>
          <c:h val="0.840997010790317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2/3/2025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04D43-CC15-FE76-84E4-894A1B88EF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ED5702-C489-FA8D-E7FB-1D058C4F22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8D063C-2D41-0416-5E07-2327192042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D7960D3-ADD3-C0C6-8859-FDE874C05BCF}"/>
              </a:ext>
            </a:extLst>
          </p:cNvPr>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3495507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110401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110103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290966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491B7-BD6F-438C-7658-955ECDA328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281F31-7033-406B-EF70-D80282AE17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CB7287-8D14-A422-0999-50BC44F34E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0E9CEDF-AC20-2DB7-C0E7-1D13B2EE96BB}"/>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2480805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0.xml"/><Relationship Id="rId4" Type="http://schemas.openxmlformats.org/officeDocument/2006/relationships/chart" Target="../charts/char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1" y="677917"/>
            <a:ext cx="7217033" cy="3882931"/>
          </a:xfrm>
        </p:spPr>
        <p:txBody>
          <a:bodyPr>
            <a:normAutofit/>
          </a:bodyPr>
          <a:lstStyle/>
          <a:p>
            <a:r>
              <a:rPr lang="en-US" dirty="0"/>
              <a:t>Final Project presentation</a:t>
            </a:r>
          </a:p>
        </p:txBody>
      </p:sp>
      <p:sp>
        <p:nvSpPr>
          <p:cNvPr id="3" name="TextBox 2">
            <a:extLst>
              <a:ext uri="{FF2B5EF4-FFF2-40B4-BE49-F238E27FC236}">
                <a16:creationId xmlns:a16="http://schemas.microsoft.com/office/drawing/2014/main" id="{5C3BF3F4-BEBF-4ADB-3FB6-D3FB879D04E4}"/>
              </a:ext>
            </a:extLst>
          </p:cNvPr>
          <p:cNvSpPr txBox="1"/>
          <p:nvPr/>
        </p:nvSpPr>
        <p:spPr>
          <a:xfrm>
            <a:off x="8842917" y="5988205"/>
            <a:ext cx="2448940" cy="369332"/>
          </a:xfrm>
          <a:prstGeom prst="rect">
            <a:avLst/>
          </a:prstGeom>
          <a:noFill/>
        </p:spPr>
        <p:txBody>
          <a:bodyPr wrap="none" rtlCol="0">
            <a:spAutoFit/>
          </a:bodyPr>
          <a:lstStyle/>
          <a:p>
            <a:r>
              <a:rPr lang="en-US" dirty="0">
                <a:solidFill>
                  <a:schemeClr val="bg1"/>
                </a:solidFill>
              </a:rPr>
              <a:t>Esteban Torres-Flores</a:t>
            </a:r>
          </a:p>
        </p:txBody>
      </p:sp>
      <p:sp>
        <p:nvSpPr>
          <p:cNvPr id="5" name="TextBox 4">
            <a:extLst>
              <a:ext uri="{FF2B5EF4-FFF2-40B4-BE49-F238E27FC236}">
                <a16:creationId xmlns:a16="http://schemas.microsoft.com/office/drawing/2014/main" id="{1FA0ABE1-CCFD-F689-D8DE-F97A7E615CFC}"/>
              </a:ext>
            </a:extLst>
          </p:cNvPr>
          <p:cNvSpPr txBox="1"/>
          <p:nvPr/>
        </p:nvSpPr>
        <p:spPr>
          <a:xfrm>
            <a:off x="6958597" y="3534937"/>
            <a:ext cx="3723776" cy="369332"/>
          </a:xfrm>
          <a:prstGeom prst="rect">
            <a:avLst/>
          </a:prstGeom>
          <a:noFill/>
        </p:spPr>
        <p:txBody>
          <a:bodyPr wrap="none" rtlCol="0">
            <a:spAutoFit/>
          </a:bodyPr>
          <a:lstStyle/>
          <a:p>
            <a:r>
              <a:rPr lang="en-US" dirty="0">
                <a:solidFill>
                  <a:schemeClr val="bg1"/>
                </a:solidFill>
              </a:rPr>
              <a:t>A video game sales trend analysis</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69880-CF2A-EB57-0600-FCAA92965F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BB0A7A-342D-CD1A-0F20-32C6B4886BD3}"/>
              </a:ext>
            </a:extLst>
          </p:cNvPr>
          <p:cNvSpPr>
            <a:spLocks noGrp="1"/>
          </p:cNvSpPr>
          <p:nvPr>
            <p:ph type="title"/>
          </p:nvPr>
        </p:nvSpPr>
        <p:spPr>
          <a:xfrm>
            <a:off x="3520439" y="896112"/>
            <a:ext cx="7262789" cy="765420"/>
          </a:xfrm>
        </p:spPr>
        <p:txBody>
          <a:bodyPr>
            <a:normAutofit fontScale="90000"/>
          </a:bodyPr>
          <a:lstStyle/>
          <a:p>
            <a:r>
              <a:rPr lang="en-US" dirty="0"/>
              <a:t>Revised Understanding</a:t>
            </a:r>
          </a:p>
        </p:txBody>
      </p:sp>
      <p:sp>
        <p:nvSpPr>
          <p:cNvPr id="14" name="Slide Number Placeholder 13">
            <a:extLst>
              <a:ext uri="{FF2B5EF4-FFF2-40B4-BE49-F238E27FC236}">
                <a16:creationId xmlns:a16="http://schemas.microsoft.com/office/drawing/2014/main" id="{B9998E58-4520-6B09-AEB6-15E5BCD2D568}"/>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10" name="Content Placeholder 2">
            <a:extLst>
              <a:ext uri="{FF2B5EF4-FFF2-40B4-BE49-F238E27FC236}">
                <a16:creationId xmlns:a16="http://schemas.microsoft.com/office/drawing/2014/main" id="{2C4D0FA5-AFFE-1BFC-EFD2-A4E4BEF8FF94}"/>
              </a:ext>
            </a:extLst>
          </p:cNvPr>
          <p:cNvSpPr>
            <a:spLocks noGrp="1"/>
          </p:cNvSpPr>
          <p:nvPr>
            <p:ph sz="half" idx="14"/>
          </p:nvPr>
        </p:nvSpPr>
        <p:spPr>
          <a:xfrm>
            <a:off x="3520440" y="1988598"/>
            <a:ext cx="6597650" cy="2404984"/>
          </a:xfrm>
        </p:spPr>
        <p:txBody>
          <a:bodyPr vert="horz" lIns="91440" tIns="45720" rIns="91440" bIns="45720" rtlCol="0" anchor="t">
            <a:normAutofit/>
          </a:bodyPr>
          <a:lstStyle/>
          <a:p>
            <a:pPr marL="0" indent="0">
              <a:buNone/>
            </a:pPr>
            <a:r>
              <a:rPr lang="en-US" dirty="0"/>
              <a:t>Based on the findings, </a:t>
            </a:r>
            <a:r>
              <a:rPr lang="en-US" dirty="0" err="1"/>
              <a:t>GameCo</a:t>
            </a:r>
            <a:r>
              <a:rPr lang="en-US" dirty="0"/>
              <a:t> shouldn’t allocate funds under the premise that sales have stayed the same over time. Instead </a:t>
            </a:r>
            <a:r>
              <a:rPr lang="en-US" dirty="0" err="1"/>
              <a:t>GameCo</a:t>
            </a:r>
            <a:r>
              <a:rPr lang="en-US" dirty="0"/>
              <a:t> executives should redistribute funds according to the sales trends and percentage of global sales </a:t>
            </a:r>
            <a:r>
              <a:rPr lang="en-US"/>
              <a:t>by region.</a:t>
            </a:r>
            <a:endParaRPr lang="en-US" dirty="0"/>
          </a:p>
        </p:txBody>
      </p:sp>
    </p:spTree>
    <p:extLst>
      <p:ext uri="{BB962C8B-B14F-4D97-AF65-F5344CB8AC3E}">
        <p14:creationId xmlns:p14="http://schemas.microsoft.com/office/powerpoint/2010/main" val="96514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C4BAAD-AE47-9877-063E-207F629CABAE}"/>
              </a:ext>
            </a:extLst>
          </p:cNvPr>
          <p:cNvSpPr>
            <a:spLocks noGrp="1"/>
          </p:cNvSpPr>
          <p:nvPr>
            <p:ph type="sldNum" sz="quarter" idx="12"/>
          </p:nvPr>
        </p:nvSpPr>
        <p:spPr/>
        <p:txBody>
          <a:bodyPr/>
          <a:lstStyle/>
          <a:p>
            <a:fld id="{B5CEABB6-07DC-46E8-9B57-56EC44A396E5}" type="slidenum">
              <a:rPr lang="en-US" smtClean="0"/>
              <a:pPr/>
              <a:t>11</a:t>
            </a:fld>
            <a:endParaRPr lang="en-US" dirty="0"/>
          </a:p>
        </p:txBody>
      </p:sp>
      <p:graphicFrame>
        <p:nvGraphicFramePr>
          <p:cNvPr id="6" name="Chart 5">
            <a:extLst>
              <a:ext uri="{FF2B5EF4-FFF2-40B4-BE49-F238E27FC236}">
                <a16:creationId xmlns:a16="http://schemas.microsoft.com/office/drawing/2014/main" id="{CED20295-625F-5A53-508C-33F38A7339BE}"/>
              </a:ext>
            </a:extLst>
          </p:cNvPr>
          <p:cNvGraphicFramePr>
            <a:graphicFrameLocks/>
          </p:cNvGraphicFramePr>
          <p:nvPr>
            <p:extLst>
              <p:ext uri="{D42A27DB-BD31-4B8C-83A1-F6EECF244321}">
                <p14:modId xmlns:p14="http://schemas.microsoft.com/office/powerpoint/2010/main" val="1375503469"/>
              </p:ext>
            </p:extLst>
          </p:nvPr>
        </p:nvGraphicFramePr>
        <p:xfrm>
          <a:off x="1143950" y="86836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4E0CFDD2-2DDF-48C6-A191-62B45A86BE57}"/>
              </a:ext>
            </a:extLst>
          </p:cNvPr>
          <p:cNvGraphicFramePr>
            <a:graphicFrameLocks/>
          </p:cNvGraphicFramePr>
          <p:nvPr>
            <p:extLst>
              <p:ext uri="{D42A27DB-BD31-4B8C-83A1-F6EECF244321}">
                <p14:modId xmlns:p14="http://schemas.microsoft.com/office/powerpoint/2010/main" val="1405844553"/>
              </p:ext>
            </p:extLst>
          </p:nvPr>
        </p:nvGraphicFramePr>
        <p:xfrm>
          <a:off x="6396175" y="86836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D3DD3F9B-80E1-4CE3-9497-EBBA3E4AFB43}"/>
              </a:ext>
            </a:extLst>
          </p:cNvPr>
          <p:cNvGraphicFramePr>
            <a:graphicFrameLocks/>
          </p:cNvGraphicFramePr>
          <p:nvPr>
            <p:extLst>
              <p:ext uri="{D42A27DB-BD31-4B8C-83A1-F6EECF244321}">
                <p14:modId xmlns:p14="http://schemas.microsoft.com/office/powerpoint/2010/main" val="692185844"/>
              </p:ext>
            </p:extLst>
          </p:nvPr>
        </p:nvGraphicFramePr>
        <p:xfrm>
          <a:off x="4467014" y="3978275"/>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B89CFE75-EB03-F06B-45F2-750E1E1DC99D}"/>
              </a:ext>
            </a:extLst>
          </p:cNvPr>
          <p:cNvSpPr txBox="1"/>
          <p:nvPr/>
        </p:nvSpPr>
        <p:spPr>
          <a:xfrm>
            <a:off x="443979" y="0"/>
            <a:ext cx="9324489" cy="769441"/>
          </a:xfrm>
          <a:prstGeom prst="rect">
            <a:avLst/>
          </a:prstGeom>
          <a:noFill/>
        </p:spPr>
        <p:txBody>
          <a:bodyPr wrap="square">
            <a:spAutoFit/>
          </a:bodyPr>
          <a:lstStyle/>
          <a:p>
            <a:r>
              <a:rPr lang="en-US" sz="4400" b="1" dirty="0">
                <a:solidFill>
                  <a:schemeClr val="accent1"/>
                </a:solidFill>
              </a:rPr>
              <a:t>Popularity of Genre by Region</a:t>
            </a:r>
          </a:p>
        </p:txBody>
      </p:sp>
    </p:spTree>
    <p:extLst>
      <p:ext uri="{BB962C8B-B14F-4D97-AF65-F5344CB8AC3E}">
        <p14:creationId xmlns:p14="http://schemas.microsoft.com/office/powerpoint/2010/main" val="294381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764155" y="896113"/>
            <a:ext cx="10665845" cy="765420"/>
          </a:xfrm>
        </p:spPr>
        <p:txBody>
          <a:bodyPr/>
          <a:lstStyle/>
          <a:p>
            <a:r>
              <a:rPr lang="en-US" dirty="0"/>
              <a:t>Findings</a:t>
            </a:r>
          </a:p>
        </p:txBody>
      </p:sp>
      <p:sp>
        <p:nvSpPr>
          <p:cNvPr id="2" name="Slide Number Placeholder 1">
            <a:extLst>
              <a:ext uri="{FF2B5EF4-FFF2-40B4-BE49-F238E27FC236}">
                <a16:creationId xmlns:a16="http://schemas.microsoft.com/office/drawing/2014/main" id="{660EB401-2F91-2D90-C859-96484861E564}"/>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6" name="TextBox 5">
            <a:extLst>
              <a:ext uri="{FF2B5EF4-FFF2-40B4-BE49-F238E27FC236}">
                <a16:creationId xmlns:a16="http://schemas.microsoft.com/office/drawing/2014/main" id="{4E170391-906A-E31D-E8B5-1510F4C62710}"/>
              </a:ext>
            </a:extLst>
          </p:cNvPr>
          <p:cNvSpPr txBox="1"/>
          <p:nvPr/>
        </p:nvSpPr>
        <p:spPr>
          <a:xfrm>
            <a:off x="1140212" y="1869831"/>
            <a:ext cx="6094140" cy="3139321"/>
          </a:xfrm>
          <a:prstGeom prst="rect">
            <a:avLst/>
          </a:prstGeom>
          <a:noFill/>
        </p:spPr>
        <p:txBody>
          <a:bodyPr wrap="square">
            <a:spAutoFit/>
          </a:bodyPr>
          <a:lstStyle/>
          <a:p>
            <a:pPr marL="285750" indent="-285750">
              <a:buFont typeface="Arial" panose="020B0604020202020204" pitchFamily="34" charset="0"/>
              <a:buChar char="•"/>
            </a:pPr>
            <a:r>
              <a:rPr lang="en-US" dirty="0"/>
              <a:t>Sales for all three regions are decreasing since the </a:t>
            </a:r>
            <a:r>
              <a:rPr lang="en-US"/>
              <a:t>2008 sale peak</a:t>
            </a:r>
            <a:endParaRPr lang="en-US" dirty="0"/>
          </a:p>
          <a:p>
            <a:pPr marL="285750" indent="-285750">
              <a:buFont typeface="Arial" panose="020B0604020202020204" pitchFamily="34" charset="0"/>
              <a:buChar char="•"/>
            </a:pPr>
            <a:r>
              <a:rPr lang="en-US" dirty="0"/>
              <a:t>In relation to each other Europe has had a steady growth since its inception.</a:t>
            </a:r>
          </a:p>
          <a:p>
            <a:pPr marL="285750" indent="-285750">
              <a:buFont typeface="Arial" panose="020B0604020202020204" pitchFamily="34" charset="0"/>
              <a:buChar char="•"/>
            </a:pPr>
            <a:r>
              <a:rPr lang="en-US" dirty="0"/>
              <a:t>In relation to each other Japan has had the largest sale increase in the last year</a:t>
            </a:r>
          </a:p>
          <a:p>
            <a:pPr marL="285750" indent="-285750">
              <a:buFont typeface="Arial" panose="020B0604020202020204" pitchFamily="34" charset="0"/>
              <a:buChar char="•"/>
            </a:pPr>
            <a:r>
              <a:rPr lang="en-US" dirty="0"/>
              <a:t>In relation to each other North America sales have been decreasing</a:t>
            </a:r>
          </a:p>
          <a:p>
            <a:pPr marL="285750" indent="-285750">
              <a:buFont typeface="Arial" panose="020B0604020202020204" pitchFamily="34" charset="0"/>
              <a:buChar char="•"/>
            </a:pPr>
            <a:r>
              <a:rPr lang="en-US" dirty="0"/>
              <a:t>Action games are most popular in North America and Europe</a:t>
            </a:r>
          </a:p>
          <a:p>
            <a:pPr marL="285750" indent="-285750">
              <a:buFont typeface="Arial" panose="020B0604020202020204" pitchFamily="34" charset="0"/>
              <a:buChar char="•"/>
            </a:pPr>
            <a:r>
              <a:rPr lang="en-US" dirty="0"/>
              <a:t>Role-Playing games are most popular in Japan</a:t>
            </a:r>
          </a:p>
        </p:txBody>
      </p:sp>
    </p:spTree>
    <p:extLst>
      <p:ext uri="{BB962C8B-B14F-4D97-AF65-F5344CB8AC3E}">
        <p14:creationId xmlns:p14="http://schemas.microsoft.com/office/powerpoint/2010/main" val="56699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595E1BE-A360-9405-ED10-A43E9D87510C}"/>
              </a:ext>
            </a:extLst>
          </p:cNvPr>
          <p:cNvSpPr txBox="1"/>
          <p:nvPr/>
        </p:nvSpPr>
        <p:spPr>
          <a:xfrm>
            <a:off x="4197504" y="490649"/>
            <a:ext cx="6775295" cy="769441"/>
          </a:xfrm>
          <a:prstGeom prst="rect">
            <a:avLst/>
          </a:prstGeom>
          <a:noFill/>
        </p:spPr>
        <p:txBody>
          <a:bodyPr wrap="square">
            <a:spAutoFit/>
          </a:bodyPr>
          <a:lstStyle/>
          <a:p>
            <a:r>
              <a:rPr lang="en-US" sz="4400" b="1" dirty="0">
                <a:solidFill>
                  <a:schemeClr val="tx2"/>
                </a:solidFill>
              </a:rPr>
              <a:t>Recommended Action</a:t>
            </a:r>
          </a:p>
        </p:txBody>
      </p:sp>
      <p:sp>
        <p:nvSpPr>
          <p:cNvPr id="7" name="TextBox 6">
            <a:extLst>
              <a:ext uri="{FF2B5EF4-FFF2-40B4-BE49-F238E27FC236}">
                <a16:creationId xmlns:a16="http://schemas.microsoft.com/office/drawing/2014/main" id="{737F2865-2FAD-642B-14DD-51CA9752AD82}"/>
              </a:ext>
            </a:extLst>
          </p:cNvPr>
          <p:cNvSpPr txBox="1"/>
          <p:nvPr/>
        </p:nvSpPr>
        <p:spPr>
          <a:xfrm>
            <a:off x="5006896" y="1438507"/>
            <a:ext cx="6144322" cy="5078313"/>
          </a:xfrm>
          <a:prstGeom prst="rect">
            <a:avLst/>
          </a:prstGeom>
          <a:noFill/>
        </p:spPr>
        <p:txBody>
          <a:bodyPr wrap="square" rtlCol="0">
            <a:spAutoFit/>
          </a:bodyPr>
          <a:lstStyle/>
          <a:p>
            <a:r>
              <a:rPr lang="en-US" dirty="0"/>
              <a:t>Based on the sales trend direction and the percentage of market sales North America’s budget should decrease while Europe and Japan's budget should increase. Most likely the budget removed from North America should be added to the other two regions. With Japan having a larger increase over all seeing as it has the steepest percentage increase  on a one-year basis and Europe should now have the largest budget over all as it is the highest seller and has had the most consistent growth.</a:t>
            </a:r>
          </a:p>
          <a:p>
            <a:r>
              <a:rPr lang="en-US" dirty="0"/>
              <a:t>Furthermore, valuating the three main regions by genre we can analyze and recommend how to more specifically allocate funds. We see in the pie charts that both North America and Europe sell mostly action games while Japan’s fan-based buys more role-playing games. With this knowledge the executives and marketing team can further understand the individual regions and make better marketing budget decisions in hopes of better sales in 2017.</a:t>
            </a:r>
          </a:p>
        </p:txBody>
      </p:sp>
    </p:spTree>
    <p:extLst>
      <p:ext uri="{BB962C8B-B14F-4D97-AF65-F5344CB8AC3E}">
        <p14:creationId xmlns:p14="http://schemas.microsoft.com/office/powerpoint/2010/main" val="3517457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900245" y="544285"/>
            <a:ext cx="5528217" cy="2685383"/>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5896340" y="3423774"/>
            <a:ext cx="5528217" cy="1304343"/>
          </a:xfrm>
        </p:spPr>
        <p:txBody>
          <a:bodyPr bIns="0">
            <a:normAutofit/>
          </a:bodyPr>
          <a:lstStyle/>
          <a:p>
            <a:r>
              <a:rPr lang="en-US" dirty="0"/>
              <a:t>Esteban Torres-Flores</a:t>
            </a:r>
          </a:p>
          <a:p>
            <a:r>
              <a:rPr lang="en-US" dirty="0"/>
              <a:t>esteban.a.torres22@gmail.com</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n-US" dirty="0"/>
              <a:t>Agenda</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lnSpcReduction="10000"/>
          </a:bodyPr>
          <a:lstStyle/>
          <a:p>
            <a:r>
              <a:rPr lang="en-US" dirty="0"/>
              <a:t>Setting the Scene</a:t>
            </a:r>
          </a:p>
          <a:p>
            <a:r>
              <a:rPr lang="en-US" dirty="0"/>
              <a:t>Visualizations</a:t>
            </a:r>
          </a:p>
          <a:p>
            <a:r>
              <a:rPr lang="en-US" dirty="0"/>
              <a:t>Insight Statements</a:t>
            </a:r>
          </a:p>
          <a:p>
            <a:r>
              <a:rPr lang="en-US" dirty="0"/>
              <a:t>Revised Understanding</a:t>
            </a:r>
          </a:p>
          <a:p>
            <a:r>
              <a:rPr lang="en-US" dirty="0"/>
              <a:t>Recommended Action</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40955" y="741995"/>
            <a:ext cx="6477532" cy="3908061"/>
          </a:xfrm>
        </p:spPr>
        <p:txBody>
          <a:bodyPr>
            <a:noAutofit/>
          </a:bodyPr>
          <a:lstStyle/>
          <a:p>
            <a:r>
              <a:rPr lang="en-US" sz="2000" dirty="0" err="1">
                <a:solidFill>
                  <a:schemeClr val="bg1"/>
                </a:solidFill>
              </a:rPr>
              <a:t>GameCo’s</a:t>
            </a:r>
            <a:r>
              <a:rPr lang="en-US" sz="2000" dirty="0">
                <a:solidFill>
                  <a:schemeClr val="bg1"/>
                </a:solidFill>
              </a:rPr>
              <a:t> current understanding around video game sales trends assumes consistent sales over its dominant regions; North America, Europe, and Japan. The company expects that market demand hasn’t shifted, meaning previous budget allocations may still be effective. However, before finalizing the marketing budget, I will analyze sales trend and validate if this assumption is still true.</a:t>
            </a:r>
          </a:p>
        </p:txBody>
      </p:sp>
      <p:sp>
        <p:nvSpPr>
          <p:cNvPr id="4" name="Slide Number Placeholder 3">
            <a:extLst>
              <a:ext uri="{FF2B5EF4-FFF2-40B4-BE49-F238E27FC236}">
                <a16:creationId xmlns:a16="http://schemas.microsoft.com/office/drawing/2014/main" id="{58D8D8EF-09F7-2BAC-3EC4-6E8F40515A5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00325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4</a:t>
            </a:fld>
            <a:endParaRPr lang="en-US" dirty="0"/>
          </a:p>
        </p:txBody>
      </p:sp>
      <p:graphicFrame>
        <p:nvGraphicFramePr>
          <p:cNvPr id="12" name="Chart 11">
            <a:extLst>
              <a:ext uri="{FF2B5EF4-FFF2-40B4-BE49-F238E27FC236}">
                <a16:creationId xmlns:a16="http://schemas.microsoft.com/office/drawing/2014/main" id="{93472B05-F51B-E1F9-6282-D48B8B2EEF62}"/>
              </a:ext>
            </a:extLst>
          </p:cNvPr>
          <p:cNvGraphicFramePr>
            <a:graphicFrameLocks/>
          </p:cNvGraphicFramePr>
          <p:nvPr>
            <p:extLst>
              <p:ext uri="{D42A27DB-BD31-4B8C-83A1-F6EECF244321}">
                <p14:modId xmlns:p14="http://schemas.microsoft.com/office/powerpoint/2010/main" val="769926495"/>
              </p:ext>
            </p:extLst>
          </p:nvPr>
        </p:nvGraphicFramePr>
        <p:xfrm>
          <a:off x="903249" y="468351"/>
          <a:ext cx="10370634" cy="5887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067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1"/>
            <a:ext cx="3263589" cy="598151"/>
          </a:xfrm>
        </p:spPr>
        <p:txBody>
          <a:bodyPr>
            <a:normAutofit fontScale="90000"/>
          </a:bodyPr>
          <a:lstStyle/>
          <a:p>
            <a:r>
              <a:rPr lang="en-US" dirty="0"/>
              <a:t>Insight 1</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1" y="2345435"/>
            <a:ext cx="6597650" cy="2248867"/>
          </a:xfrm>
        </p:spPr>
        <p:txBody>
          <a:bodyPr vert="horz" lIns="91440" tIns="45720" rIns="91440" bIns="45720" rtlCol="0" anchor="t">
            <a:normAutofit/>
          </a:bodyPr>
          <a:lstStyle/>
          <a:p>
            <a:r>
              <a:rPr lang="en-US" sz="2000" dirty="0"/>
              <a:t>The Percentage of Global Sales by Region chart demonstrates the relationship between the dominant regions. We can clearly see that their relationship is not consistent over time. We see Europe on a steady incline since it’s inception and North America and Japan having an almost perfect inverse relationship throughout the 30 years.</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6</a:t>
            </a:fld>
            <a:endParaRPr lang="en-US" dirty="0"/>
          </a:p>
        </p:txBody>
      </p:sp>
      <p:graphicFrame>
        <p:nvGraphicFramePr>
          <p:cNvPr id="18" name="Chart 17">
            <a:extLst>
              <a:ext uri="{FF2B5EF4-FFF2-40B4-BE49-F238E27FC236}">
                <a16:creationId xmlns:a16="http://schemas.microsoft.com/office/drawing/2014/main" id="{423B2982-43F3-074E-6828-D6A312730480}"/>
              </a:ext>
            </a:extLst>
          </p:cNvPr>
          <p:cNvGraphicFramePr>
            <a:graphicFrameLocks/>
          </p:cNvGraphicFramePr>
          <p:nvPr>
            <p:extLst>
              <p:ext uri="{D42A27DB-BD31-4B8C-83A1-F6EECF244321}">
                <p14:modId xmlns:p14="http://schemas.microsoft.com/office/powerpoint/2010/main" val="4271817843"/>
              </p:ext>
            </p:extLst>
          </p:nvPr>
        </p:nvGraphicFramePr>
        <p:xfrm>
          <a:off x="1014761" y="535258"/>
          <a:ext cx="9534293" cy="58210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5169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520440" y="896112"/>
            <a:ext cx="3493677" cy="765420"/>
          </a:xfrm>
        </p:spPr>
        <p:txBody>
          <a:bodyPr>
            <a:normAutofit/>
          </a:bodyPr>
          <a:lstStyle/>
          <a:p>
            <a:r>
              <a:rPr lang="en-US" dirty="0"/>
              <a:t>Insight 2</a:t>
            </a:r>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10" name="Content Placeholder 2">
            <a:extLst>
              <a:ext uri="{FF2B5EF4-FFF2-40B4-BE49-F238E27FC236}">
                <a16:creationId xmlns:a16="http://schemas.microsoft.com/office/drawing/2014/main" id="{32BCFECD-F180-25E4-8246-DF2B23BB1E75}"/>
              </a:ext>
            </a:extLst>
          </p:cNvPr>
          <p:cNvSpPr>
            <a:spLocks noGrp="1"/>
          </p:cNvSpPr>
          <p:nvPr>
            <p:ph sz="half" idx="14"/>
          </p:nvPr>
        </p:nvSpPr>
        <p:spPr>
          <a:xfrm>
            <a:off x="3520440" y="2311982"/>
            <a:ext cx="6597650" cy="2404984"/>
          </a:xfrm>
        </p:spPr>
        <p:txBody>
          <a:bodyPr vert="horz" lIns="91440" tIns="45720" rIns="91440" bIns="45720" rtlCol="0" anchor="t">
            <a:normAutofit/>
          </a:bodyPr>
          <a:lstStyle/>
          <a:p>
            <a:r>
              <a:rPr lang="en-US" dirty="0"/>
              <a:t>The Sum of Sales by Region chart demonstrates the overall sales numbers and not necessarily their relationship to each other, which is useful for understanding how much to allocate to each region. We can clearly see that by 2016 sales for all regions are down even though by percentage, we only see North America having a down trend and Europe and Japan on an up trend.</a:t>
            </a:r>
          </a:p>
        </p:txBody>
      </p:sp>
    </p:spTree>
    <p:extLst>
      <p:ext uri="{BB962C8B-B14F-4D97-AF65-F5344CB8AC3E}">
        <p14:creationId xmlns:p14="http://schemas.microsoft.com/office/powerpoint/2010/main" val="141878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CD89B-0F0E-0900-0DD5-1CC1B1D7482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E345A7-9BC8-B56D-8F51-7C1907EA7DBB}"/>
              </a:ext>
            </a:extLst>
          </p:cNvPr>
          <p:cNvSpPr>
            <a:spLocks noGrp="1"/>
          </p:cNvSpPr>
          <p:nvPr>
            <p:ph type="sldNum" sz="quarter" idx="12"/>
          </p:nvPr>
        </p:nvSpPr>
        <p:spPr/>
        <p:txBody>
          <a:bodyPr/>
          <a:lstStyle/>
          <a:p>
            <a:fld id="{B5CEABB6-07DC-46E8-9B57-56EC44A396E5}" type="slidenum">
              <a:rPr lang="en-US" smtClean="0"/>
              <a:pPr/>
              <a:t>8</a:t>
            </a:fld>
            <a:endParaRPr lang="en-US" dirty="0"/>
          </a:p>
        </p:txBody>
      </p:sp>
      <p:graphicFrame>
        <p:nvGraphicFramePr>
          <p:cNvPr id="2" name="Chart 1">
            <a:extLst>
              <a:ext uri="{FF2B5EF4-FFF2-40B4-BE49-F238E27FC236}">
                <a16:creationId xmlns:a16="http://schemas.microsoft.com/office/drawing/2014/main" id="{9C6F23B3-5597-D2D7-F36F-7810F6CBFC54}"/>
              </a:ext>
            </a:extLst>
          </p:cNvPr>
          <p:cNvGraphicFramePr>
            <a:graphicFrameLocks/>
          </p:cNvGraphicFramePr>
          <p:nvPr>
            <p:extLst>
              <p:ext uri="{D42A27DB-BD31-4B8C-83A1-F6EECF244321}">
                <p14:modId xmlns:p14="http://schemas.microsoft.com/office/powerpoint/2010/main" val="808065018"/>
              </p:ext>
            </p:extLst>
          </p:nvPr>
        </p:nvGraphicFramePr>
        <p:xfrm>
          <a:off x="992458" y="512956"/>
          <a:ext cx="9846527" cy="58433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8296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3309358" cy="798874"/>
          </a:xfrm>
        </p:spPr>
        <p:txBody>
          <a:bodyPr>
            <a:normAutofit/>
          </a:bodyPr>
          <a:lstStyle/>
          <a:p>
            <a:r>
              <a:rPr lang="en-US" dirty="0"/>
              <a:t>Insight 3</a:t>
            </a:r>
          </a:p>
        </p:txBody>
      </p:sp>
      <p:sp>
        <p:nvSpPr>
          <p:cNvPr id="7" name="Text Placeholder 6">
            <a:extLst>
              <a:ext uri="{FF2B5EF4-FFF2-40B4-BE49-F238E27FC236}">
                <a16:creationId xmlns:a16="http://schemas.microsoft.com/office/drawing/2014/main" id="{3FF2D739-E475-54F8-C832-F04A983D0F24}"/>
              </a:ext>
            </a:extLst>
          </p:cNvPr>
          <p:cNvSpPr>
            <a:spLocks noGrp="1"/>
          </p:cNvSpPr>
          <p:nvPr>
            <p:ph sz="half" idx="15"/>
          </p:nvPr>
        </p:nvSpPr>
        <p:spPr>
          <a:xfrm>
            <a:off x="2032077" y="1935531"/>
            <a:ext cx="6477952" cy="3635831"/>
          </a:xfrm>
        </p:spPr>
        <p:txBody>
          <a:bodyPr>
            <a:normAutofit/>
          </a:bodyPr>
          <a:lstStyle/>
          <a:p>
            <a:r>
              <a:rPr lang="en-US" dirty="0"/>
              <a:t>Ultimately the percent of global sales by region bar chart gives us a closer look at the few years prior to 2017. This bar chart has percentages in every bar to help us better understand how to redistribute budget among the regions to maximize return on investment for 2017.</a:t>
            </a:r>
          </a:p>
        </p:txBody>
      </p:sp>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252466045"/>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{92D4E5C0-F250-4F33-AC06-56465E55A34C}tf33968143_win32</Template>
  <TotalTime>239</TotalTime>
  <Words>656</Words>
  <Application>Microsoft Office PowerPoint</Application>
  <PresentationFormat>Widescreen</PresentationFormat>
  <Paragraphs>67</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Calibri</vt:lpstr>
      <vt:lpstr>Custom</vt:lpstr>
      <vt:lpstr>Final Project presentation</vt:lpstr>
      <vt:lpstr>Agenda</vt:lpstr>
      <vt:lpstr>PowerPoint Presentation</vt:lpstr>
      <vt:lpstr>PowerPoint Presentation</vt:lpstr>
      <vt:lpstr>Insight 1</vt:lpstr>
      <vt:lpstr>PowerPoint Presentation</vt:lpstr>
      <vt:lpstr>Insight 2</vt:lpstr>
      <vt:lpstr>PowerPoint Presentation</vt:lpstr>
      <vt:lpstr>Insight 3</vt:lpstr>
      <vt:lpstr>Revised Understanding</vt:lpstr>
      <vt:lpstr>PowerPoint Presentation</vt:lpstr>
      <vt:lpstr>Findings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Esteban Torres-Flores</dc:creator>
  <cp:lastModifiedBy>Esteban Torres-Flores</cp:lastModifiedBy>
  <cp:revision>1</cp:revision>
  <dcterms:created xsi:type="dcterms:W3CDTF">2025-01-30T03:45:21Z</dcterms:created>
  <dcterms:modified xsi:type="dcterms:W3CDTF">2025-02-04T05:56:21Z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