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Lst>
  <p:sldSz cy="6858000" cx="12192000"/>
  <p:notesSz cx="6858000" cy="9144000"/>
  <p:embeddedFontLst>
    <p:embeddedFont>
      <p:font typeface="Montserrat SemiBold"/>
      <p:regular r:id="rId40"/>
      <p:bold r:id="rId41"/>
      <p:italic r:id="rId42"/>
      <p:boldItalic r:id="rId43"/>
    </p:embeddedFont>
    <p:embeddedFont>
      <p:font typeface="Corbel"/>
      <p:regular r:id="rId44"/>
      <p:bold r:id="rId45"/>
      <p:italic r:id="rId46"/>
      <p:boldItalic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0288F63-45E0-426D-885A-41E92ACB2C16}">
  <a:tblStyle styleId="{A0288F63-45E0-426D-885A-41E92ACB2C16}"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MontserratSemiBold-regular.fntdata"/><Relationship Id="rId20" Type="http://schemas.openxmlformats.org/officeDocument/2006/relationships/slide" Target="slides/slide15.xml"/><Relationship Id="rId42" Type="http://schemas.openxmlformats.org/officeDocument/2006/relationships/font" Target="fonts/MontserratSemiBold-italic.fntdata"/><Relationship Id="rId41" Type="http://schemas.openxmlformats.org/officeDocument/2006/relationships/font" Target="fonts/MontserratSemiBold-bold.fntdata"/><Relationship Id="rId22" Type="http://schemas.openxmlformats.org/officeDocument/2006/relationships/slide" Target="slides/slide17.xml"/><Relationship Id="rId44" Type="http://schemas.openxmlformats.org/officeDocument/2006/relationships/font" Target="fonts/Corbel-regular.fntdata"/><Relationship Id="rId21" Type="http://schemas.openxmlformats.org/officeDocument/2006/relationships/slide" Target="slides/slide16.xml"/><Relationship Id="rId43" Type="http://schemas.openxmlformats.org/officeDocument/2006/relationships/font" Target="fonts/MontserratSemiBold-boldItalic.fntdata"/><Relationship Id="rId24" Type="http://schemas.openxmlformats.org/officeDocument/2006/relationships/slide" Target="slides/slide19.xml"/><Relationship Id="rId46" Type="http://schemas.openxmlformats.org/officeDocument/2006/relationships/font" Target="fonts/Corbel-italic.fntdata"/><Relationship Id="rId23" Type="http://schemas.openxmlformats.org/officeDocument/2006/relationships/slide" Target="slides/slide18.xml"/><Relationship Id="rId45" Type="http://schemas.openxmlformats.org/officeDocument/2006/relationships/font" Target="fonts/Corbel-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47" Type="http://schemas.openxmlformats.org/officeDocument/2006/relationships/font" Target="fonts/Corbel-boldItalic.fntdata"/><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369a1e7b5c6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369a1e7b5c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369a1e7b5c6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369a1e7b5c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369a1e7b5c6_0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369a1e7b5c6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369a1e7b5c6_0_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369a1e7b5c6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69a1e7b5c6_0_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69a1e7b5c6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369a1e7b5c6_0_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369a1e7b5c6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369a1e7b5c6_0_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369a1e7b5c6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1" name="Shape 11"/>
        <p:cNvGrpSpPr/>
        <p:nvPr/>
      </p:nvGrpSpPr>
      <p:grpSpPr>
        <a:xfrm>
          <a:off x="0" y="0"/>
          <a:ext cx="0" cy="0"/>
          <a:chOff x="0" y="0"/>
          <a:chExt cx="0" cy="0"/>
        </a:xfrm>
      </p:grpSpPr>
      <p:pic>
        <p:nvPicPr>
          <p:cNvPr descr="Background pattern&#10;&#10;Description automatically generated" id="12" name="Google Shape;12;p2"/>
          <p:cNvPicPr preferRelativeResize="0"/>
          <p:nvPr/>
        </p:nvPicPr>
        <p:blipFill rotWithShape="1">
          <a:blip r:embed="rId2">
            <a:alphaModFix/>
          </a:blip>
          <a:srcRect b="0" l="0" r="0" t="0"/>
          <a:stretch/>
        </p:blipFill>
        <p:spPr>
          <a:xfrm>
            <a:off x="-2208" y="-4003"/>
            <a:ext cx="12196416" cy="6866006"/>
          </a:xfrm>
          <a:prstGeom prst="rect">
            <a:avLst/>
          </a:prstGeom>
          <a:noFill/>
          <a:ln>
            <a:noFill/>
          </a:ln>
        </p:spPr>
      </p:pic>
      <p:sp>
        <p:nvSpPr>
          <p:cNvPr id="13" name="Google Shape;13;p2"/>
          <p:cNvSpPr/>
          <p:nvPr/>
        </p:nvSpPr>
        <p:spPr>
          <a:xfrm>
            <a:off x="0" y="761999"/>
            <a:ext cx="9141619" cy="5334001"/>
          </a:xfrm>
          <a:prstGeom prst="rect">
            <a:avLst/>
          </a:prstGeom>
          <a:solidFill>
            <a:schemeClr val="accent1"/>
          </a:solidFill>
          <a:ln cap="flat" cmpd="sng" w="107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txBox="1"/>
          <p:nvPr>
            <p:ph type="ctrTitle"/>
          </p:nvPr>
        </p:nvSpPr>
        <p:spPr>
          <a:xfrm>
            <a:off x="873078" y="1275298"/>
            <a:ext cx="7315200" cy="325526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FFFFFF"/>
              </a:buClr>
              <a:buSzPts val="5900"/>
              <a:buFont typeface="Corbel"/>
              <a:buNone/>
              <a:defRPr sz="59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 name="Google Shape;15;p2"/>
          <p:cNvSpPr txBox="1"/>
          <p:nvPr>
            <p:ph idx="1" type="subTitle"/>
          </p:nvPr>
        </p:nvSpPr>
        <p:spPr>
          <a:xfrm>
            <a:off x="903245" y="4647096"/>
            <a:ext cx="7315200" cy="9144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20"/>
              <a:buNone/>
              <a:defRPr sz="2200" cap="none">
                <a:solidFill>
                  <a:srgbClr val="D8F1FB"/>
                </a:solidFill>
              </a:defRPr>
            </a:lvl1pPr>
            <a:lvl2pPr lvl="1" algn="ctr">
              <a:lnSpc>
                <a:spcPct val="90000"/>
              </a:lnSpc>
              <a:spcBef>
                <a:spcPts val="250"/>
              </a:spcBef>
              <a:spcAft>
                <a:spcPts val="0"/>
              </a:spcAft>
              <a:buSzPts val="1760"/>
              <a:buNone/>
              <a:defRPr sz="2200"/>
            </a:lvl2pPr>
            <a:lvl3pPr lvl="2" algn="ctr">
              <a:lnSpc>
                <a:spcPct val="90000"/>
              </a:lnSpc>
              <a:spcBef>
                <a:spcPts val="250"/>
              </a:spcBef>
              <a:spcAft>
                <a:spcPts val="0"/>
              </a:spcAft>
              <a:buSzPts val="2200"/>
              <a:buNone/>
              <a:defRPr sz="2200"/>
            </a:lvl3pPr>
            <a:lvl4pPr lvl="3" algn="ctr">
              <a:lnSpc>
                <a:spcPct val="90000"/>
              </a:lnSpc>
              <a:spcBef>
                <a:spcPts val="250"/>
              </a:spcBef>
              <a:spcAft>
                <a:spcPts val="0"/>
              </a:spcAft>
              <a:buSzPts val="2000"/>
              <a:buNone/>
              <a:defRPr sz="2000"/>
            </a:lvl4pPr>
            <a:lvl5pPr lvl="4" algn="ctr">
              <a:lnSpc>
                <a:spcPct val="90000"/>
              </a:lnSpc>
              <a:spcBef>
                <a:spcPts val="250"/>
              </a:spcBef>
              <a:spcAft>
                <a:spcPts val="0"/>
              </a:spcAft>
              <a:buSzPts val="2000"/>
              <a:buNone/>
              <a:defRPr sz="2000"/>
            </a:lvl5pPr>
            <a:lvl6pPr lvl="5" algn="ctr">
              <a:lnSpc>
                <a:spcPct val="90000"/>
              </a:lnSpc>
              <a:spcBef>
                <a:spcPts val="250"/>
              </a:spcBef>
              <a:spcAft>
                <a:spcPts val="0"/>
              </a:spcAft>
              <a:buSzPts val="2000"/>
              <a:buNone/>
              <a:defRPr sz="2000"/>
            </a:lvl6pPr>
            <a:lvl7pPr lvl="6" algn="ctr">
              <a:lnSpc>
                <a:spcPct val="90000"/>
              </a:lnSpc>
              <a:spcBef>
                <a:spcPts val="250"/>
              </a:spcBef>
              <a:spcAft>
                <a:spcPts val="0"/>
              </a:spcAft>
              <a:buSzPts val="2000"/>
              <a:buNone/>
              <a:defRPr sz="2000"/>
            </a:lvl7pPr>
            <a:lvl8pPr lvl="7" algn="ctr">
              <a:lnSpc>
                <a:spcPct val="90000"/>
              </a:lnSpc>
              <a:spcBef>
                <a:spcPts val="250"/>
              </a:spcBef>
              <a:spcAft>
                <a:spcPts val="0"/>
              </a:spcAft>
              <a:buSzPts val="2000"/>
              <a:buNone/>
              <a:defRPr sz="2000"/>
            </a:lvl8pPr>
            <a:lvl9pPr lvl="8" algn="ctr">
              <a:lnSpc>
                <a:spcPct val="90000"/>
              </a:lnSpc>
              <a:spcBef>
                <a:spcPts val="250"/>
              </a:spcBef>
              <a:spcAft>
                <a:spcPts val="250"/>
              </a:spcAft>
              <a:buSzPts val="2000"/>
              <a:buNone/>
              <a:defRPr sz="2000"/>
            </a:lvl9pPr>
          </a:lstStyle>
          <a:p/>
        </p:txBody>
      </p:sp>
      <p:sp>
        <p:nvSpPr>
          <p:cNvPr id="16" name="Google Shape;16;p2"/>
          <p:cNvSpPr/>
          <p:nvPr/>
        </p:nvSpPr>
        <p:spPr>
          <a:xfrm rot="5400000">
            <a:off x="8153398" y="0"/>
            <a:ext cx="4038602" cy="4038602"/>
          </a:xfrm>
          <a:custGeom>
            <a:rect b="b" l="l" r="r" t="t"/>
            <a:pathLst>
              <a:path extrusionOk="0" h="4752111" w="4752111">
                <a:moveTo>
                  <a:pt x="4752111" y="0"/>
                </a:moveTo>
                <a:cubicBezTo>
                  <a:pt x="4752111" y="1260338"/>
                  <a:pt x="4251444" y="2469056"/>
                  <a:pt x="3360250" y="3360250"/>
                </a:cubicBezTo>
                <a:cubicBezTo>
                  <a:pt x="2469056" y="4251444"/>
                  <a:pt x="1260338" y="4752111"/>
                  <a:pt x="0" y="4752111"/>
                </a:cubicBezTo>
                <a:cubicBezTo>
                  <a:pt x="1" y="3168074"/>
                  <a:pt x="1" y="1584038"/>
                  <a:pt x="2" y="1"/>
                </a:cubicBezTo>
                <a:close/>
              </a:path>
            </a:pathLst>
          </a:custGeom>
          <a:solidFill>
            <a:schemeClr val="lt1"/>
          </a:solidFill>
          <a:ln>
            <a:noFill/>
          </a:ln>
          <a:effectLst>
            <a:outerShdw blurRad="279400" sx="102000" rotWithShape="0" algn="ctr" sy="102000">
              <a:srgbClr val="000000">
                <a:alpha val="392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pic>
        <p:nvPicPr>
          <p:cNvPr descr="A close up of a logo&#10;&#10;Description automatically generated" id="17" name="Google Shape;17;p2"/>
          <p:cNvPicPr preferRelativeResize="0"/>
          <p:nvPr/>
        </p:nvPicPr>
        <p:blipFill rotWithShape="1">
          <a:blip r:embed="rId3">
            <a:alphaModFix/>
          </a:blip>
          <a:srcRect b="20029" l="27558" r="23793" t="20463"/>
          <a:stretch/>
        </p:blipFill>
        <p:spPr>
          <a:xfrm>
            <a:off x="10266144" y="435745"/>
            <a:ext cx="1372699" cy="167910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Custom Layout">
  <p:cSld name="2_Custom Layout">
    <p:spTree>
      <p:nvGrpSpPr>
        <p:cNvPr id="45" name="Shape 45"/>
        <p:cNvGrpSpPr/>
        <p:nvPr/>
      </p:nvGrpSpPr>
      <p:grpSpPr>
        <a:xfrm>
          <a:off x="0" y="0"/>
          <a:ext cx="0" cy="0"/>
          <a:chOff x="0" y="0"/>
          <a:chExt cx="0" cy="0"/>
        </a:xfrm>
      </p:grpSpPr>
      <p:sp>
        <p:nvSpPr>
          <p:cNvPr id="46" name="Google Shape;46;p11"/>
          <p:cNvSpPr/>
          <p:nvPr/>
        </p:nvSpPr>
        <p:spPr>
          <a:xfrm>
            <a:off x="2447925" y="2548094"/>
            <a:ext cx="7296150" cy="1761811"/>
          </a:xfrm>
          <a:prstGeom prst="roundRect">
            <a:avLst>
              <a:gd fmla="val 22073"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47" name="Google Shape;47;p11"/>
          <p:cNvSpPr txBox="1"/>
          <p:nvPr/>
        </p:nvSpPr>
        <p:spPr>
          <a:xfrm>
            <a:off x="2679044" y="2771850"/>
            <a:ext cx="6833923" cy="132343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8000">
                <a:solidFill>
                  <a:schemeClr val="lt1"/>
                </a:solidFill>
                <a:latin typeface="Corbel"/>
                <a:ea typeface="Corbel"/>
                <a:cs typeface="Corbel"/>
                <a:sym typeface="Corbel"/>
              </a:rPr>
              <a:t>Time for Q/A </a:t>
            </a:r>
            <a:endParaRPr/>
          </a:p>
        </p:txBody>
      </p:sp>
      <p:sp>
        <p:nvSpPr>
          <p:cNvPr id="48" name="Google Shape;48;p11"/>
          <p:cNvSpPr/>
          <p:nvPr/>
        </p:nvSpPr>
        <p:spPr>
          <a:xfrm>
            <a:off x="-2" y="-1"/>
            <a:ext cx="4038602" cy="4038602"/>
          </a:xfrm>
          <a:custGeom>
            <a:rect b="b" l="l" r="r" t="t"/>
            <a:pathLst>
              <a:path extrusionOk="0" h="4752111" w="4752111">
                <a:moveTo>
                  <a:pt x="4752111" y="0"/>
                </a:moveTo>
                <a:cubicBezTo>
                  <a:pt x="4752111" y="1260338"/>
                  <a:pt x="4251444" y="2469056"/>
                  <a:pt x="3360250" y="3360250"/>
                </a:cubicBezTo>
                <a:cubicBezTo>
                  <a:pt x="2469056" y="4251444"/>
                  <a:pt x="1260338" y="4752111"/>
                  <a:pt x="0" y="4752111"/>
                </a:cubicBezTo>
                <a:cubicBezTo>
                  <a:pt x="1" y="3168074"/>
                  <a:pt x="1" y="1584038"/>
                  <a:pt x="2" y="1"/>
                </a:cubicBezTo>
                <a:close/>
              </a:path>
            </a:pathLst>
          </a:custGeom>
          <a:solidFill>
            <a:schemeClr val="lt1"/>
          </a:solidFill>
          <a:ln>
            <a:noFill/>
          </a:ln>
          <a:effectLst>
            <a:outerShdw blurRad="279400" sx="102000" rotWithShape="0" algn="ctr" sy="102000">
              <a:srgbClr val="000000">
                <a:alpha val="392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49" name="Google Shape;49;p11"/>
          <p:cNvSpPr txBox="1"/>
          <p:nvPr/>
        </p:nvSpPr>
        <p:spPr>
          <a:xfrm>
            <a:off x="11548533" y="-462844"/>
            <a:ext cx="18473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8" name="Shape 18"/>
        <p:cNvGrpSpPr/>
        <p:nvPr/>
      </p:nvGrpSpPr>
      <p:grpSpPr>
        <a:xfrm>
          <a:off x="0" y="0"/>
          <a:ext cx="0" cy="0"/>
          <a:chOff x="0" y="0"/>
          <a:chExt cx="0" cy="0"/>
        </a:xfrm>
      </p:grpSpPr>
      <p:sp>
        <p:nvSpPr>
          <p:cNvPr id="19" name="Google Shape;19;p3"/>
          <p:cNvSpPr txBox="1"/>
          <p:nvPr>
            <p:ph type="title"/>
          </p:nvPr>
        </p:nvSpPr>
        <p:spPr>
          <a:xfrm>
            <a:off x="376136" y="223363"/>
            <a:ext cx="9890608" cy="64048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3"/>
          <p:cNvSpPr txBox="1"/>
          <p:nvPr>
            <p:ph idx="1" type="body"/>
          </p:nvPr>
        </p:nvSpPr>
        <p:spPr>
          <a:xfrm>
            <a:off x="541712" y="1439501"/>
            <a:ext cx="10808332" cy="4519070"/>
          </a:xfrm>
          <a:prstGeom prst="rect">
            <a:avLst/>
          </a:prstGeom>
          <a:noFill/>
          <a:ln>
            <a:noFill/>
          </a:ln>
        </p:spPr>
        <p:txBody>
          <a:bodyPr anchorCtr="0" anchor="t" bIns="45700" lIns="91425" spcFirstLastPara="1" rIns="91425" wrap="square" tIns="45700">
            <a:normAutofit/>
          </a:bodyPr>
          <a:lstStyle>
            <a:lvl1pPr indent="-354330" lvl="0" marL="457200" algn="l">
              <a:lnSpc>
                <a:spcPct val="90000"/>
              </a:lnSpc>
              <a:spcBef>
                <a:spcPts val="1200"/>
              </a:spcBef>
              <a:spcAft>
                <a:spcPts val="0"/>
              </a:spcAft>
              <a:buSzPts val="1980"/>
              <a:buChar char="•"/>
              <a:defRPr/>
            </a:lvl1pPr>
            <a:lvl2pPr indent="-320040" lvl="1" marL="914400" algn="l">
              <a:lnSpc>
                <a:spcPct val="90000"/>
              </a:lnSpc>
              <a:spcBef>
                <a:spcPts val="250"/>
              </a:spcBef>
              <a:spcAft>
                <a:spcPts val="0"/>
              </a:spcAft>
              <a:buSzPts val="1440"/>
              <a:buChar char="▪"/>
              <a:defRPr/>
            </a:lvl2pPr>
            <a:lvl3pPr indent="-342900" lvl="2" marL="1371600" algn="l">
              <a:lnSpc>
                <a:spcPct val="90000"/>
              </a:lnSpc>
              <a:spcBef>
                <a:spcPts val="250"/>
              </a:spcBef>
              <a:spcAft>
                <a:spcPts val="0"/>
              </a:spcAft>
              <a:buSzPts val="1800"/>
              <a:buChar char="●"/>
              <a:defRPr/>
            </a:lvl3pPr>
            <a:lvl4pPr indent="-342900" lvl="3" marL="1828800" algn="l">
              <a:lnSpc>
                <a:spcPct val="90000"/>
              </a:lnSpc>
              <a:spcBef>
                <a:spcPts val="250"/>
              </a:spcBef>
              <a:spcAft>
                <a:spcPts val="0"/>
              </a:spcAft>
              <a:buSzPts val="1800"/>
              <a:buChar char="●"/>
              <a:defRPr/>
            </a:lvl4pPr>
            <a:lvl5pPr indent="-342900" lvl="4" marL="2286000" algn="l">
              <a:lnSpc>
                <a:spcPct val="90000"/>
              </a:lnSpc>
              <a:spcBef>
                <a:spcPts val="250"/>
              </a:spcBef>
              <a:spcAft>
                <a:spcPts val="0"/>
              </a:spcAft>
              <a:buSzPts val="1800"/>
              <a:buChar char="●"/>
              <a:defRPr/>
            </a:lvl5pPr>
            <a:lvl6pPr indent="-342900" lvl="5" marL="2743200" algn="l">
              <a:lnSpc>
                <a:spcPct val="90000"/>
              </a:lnSpc>
              <a:spcBef>
                <a:spcPts val="250"/>
              </a:spcBef>
              <a:spcAft>
                <a:spcPts val="0"/>
              </a:spcAft>
              <a:buSzPts val="1800"/>
              <a:buChar char="●"/>
              <a:defRPr/>
            </a:lvl6pPr>
            <a:lvl7pPr indent="-342900" lvl="6" marL="3200400" algn="l">
              <a:lnSpc>
                <a:spcPct val="90000"/>
              </a:lnSpc>
              <a:spcBef>
                <a:spcPts val="250"/>
              </a:spcBef>
              <a:spcAft>
                <a:spcPts val="0"/>
              </a:spcAft>
              <a:buSzPts val="1800"/>
              <a:buChar char="●"/>
              <a:defRPr/>
            </a:lvl7pPr>
            <a:lvl8pPr indent="-342900" lvl="7" marL="3657600" algn="l">
              <a:lnSpc>
                <a:spcPct val="90000"/>
              </a:lnSpc>
              <a:spcBef>
                <a:spcPts val="250"/>
              </a:spcBef>
              <a:spcAft>
                <a:spcPts val="0"/>
              </a:spcAft>
              <a:buSzPts val="1800"/>
              <a:buChar char="●"/>
              <a:defRPr/>
            </a:lvl8pPr>
            <a:lvl9pPr indent="-342900" lvl="8" marL="4114800" algn="l">
              <a:lnSpc>
                <a:spcPct val="90000"/>
              </a:lnSpc>
              <a:spcBef>
                <a:spcPts val="250"/>
              </a:spcBef>
              <a:spcAft>
                <a:spcPts val="250"/>
              </a:spcAft>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4"/>
          <p:cNvSpPr txBox="1"/>
          <p:nvPr>
            <p:ph type="title"/>
          </p:nvPr>
        </p:nvSpPr>
        <p:spPr>
          <a:xfrm>
            <a:off x="497711" y="1458410"/>
            <a:ext cx="10801147" cy="3558289"/>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595959"/>
              </a:buClr>
              <a:buSzPts val="5900"/>
              <a:buFont typeface="Corbel"/>
              <a:buNone/>
              <a:defRPr b="0" sz="5900">
                <a:solidFill>
                  <a:srgbClr val="595959"/>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
          <p:cNvSpPr txBox="1"/>
          <p:nvPr>
            <p:ph idx="1" type="body"/>
          </p:nvPr>
        </p:nvSpPr>
        <p:spPr>
          <a:xfrm>
            <a:off x="515999" y="5135571"/>
            <a:ext cx="10801147" cy="9144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2420"/>
              <a:buNone/>
              <a:defRPr sz="2200" cap="none">
                <a:solidFill>
                  <a:srgbClr val="595959"/>
                </a:solidFill>
              </a:defRPr>
            </a:lvl1pPr>
            <a:lvl2pPr indent="-228600" lvl="1" marL="914400" algn="l">
              <a:lnSpc>
                <a:spcPct val="90000"/>
              </a:lnSpc>
              <a:spcBef>
                <a:spcPts val="250"/>
              </a:spcBef>
              <a:spcAft>
                <a:spcPts val="0"/>
              </a:spcAft>
              <a:buSzPts val="1440"/>
              <a:buNone/>
              <a:defRPr sz="1800">
                <a:solidFill>
                  <a:srgbClr val="888888"/>
                </a:solidFill>
              </a:defRPr>
            </a:lvl2pPr>
            <a:lvl3pPr indent="-228600" lvl="2" marL="1371600" algn="l">
              <a:lnSpc>
                <a:spcPct val="90000"/>
              </a:lnSpc>
              <a:spcBef>
                <a:spcPts val="250"/>
              </a:spcBef>
              <a:spcAft>
                <a:spcPts val="0"/>
              </a:spcAft>
              <a:buSzPts val="1600"/>
              <a:buNone/>
              <a:defRPr sz="1600">
                <a:solidFill>
                  <a:srgbClr val="888888"/>
                </a:solidFill>
              </a:defRPr>
            </a:lvl3pPr>
            <a:lvl4pPr indent="-228600" lvl="3" marL="1828800" algn="l">
              <a:lnSpc>
                <a:spcPct val="90000"/>
              </a:lnSpc>
              <a:spcBef>
                <a:spcPts val="250"/>
              </a:spcBef>
              <a:spcAft>
                <a:spcPts val="0"/>
              </a:spcAft>
              <a:buSzPts val="1400"/>
              <a:buNone/>
              <a:defRPr sz="1400">
                <a:solidFill>
                  <a:srgbClr val="888888"/>
                </a:solidFill>
              </a:defRPr>
            </a:lvl4pPr>
            <a:lvl5pPr indent="-228600" lvl="4" marL="2286000" algn="l">
              <a:lnSpc>
                <a:spcPct val="90000"/>
              </a:lnSpc>
              <a:spcBef>
                <a:spcPts val="250"/>
              </a:spcBef>
              <a:spcAft>
                <a:spcPts val="0"/>
              </a:spcAft>
              <a:buSzPts val="1400"/>
              <a:buNone/>
              <a:defRPr sz="1400">
                <a:solidFill>
                  <a:srgbClr val="888888"/>
                </a:solidFill>
              </a:defRPr>
            </a:lvl5pPr>
            <a:lvl6pPr indent="-228600" lvl="5" marL="2743200" algn="l">
              <a:lnSpc>
                <a:spcPct val="90000"/>
              </a:lnSpc>
              <a:spcBef>
                <a:spcPts val="250"/>
              </a:spcBef>
              <a:spcAft>
                <a:spcPts val="0"/>
              </a:spcAft>
              <a:buSzPts val="1400"/>
              <a:buNone/>
              <a:defRPr sz="1400">
                <a:solidFill>
                  <a:srgbClr val="888888"/>
                </a:solidFill>
              </a:defRPr>
            </a:lvl6pPr>
            <a:lvl7pPr indent="-228600" lvl="6" marL="3200400" algn="l">
              <a:lnSpc>
                <a:spcPct val="90000"/>
              </a:lnSpc>
              <a:spcBef>
                <a:spcPts val="250"/>
              </a:spcBef>
              <a:spcAft>
                <a:spcPts val="0"/>
              </a:spcAft>
              <a:buSzPts val="1400"/>
              <a:buNone/>
              <a:defRPr sz="1400">
                <a:solidFill>
                  <a:srgbClr val="888888"/>
                </a:solidFill>
              </a:defRPr>
            </a:lvl7pPr>
            <a:lvl8pPr indent="-228600" lvl="7" marL="3657600" algn="l">
              <a:lnSpc>
                <a:spcPct val="90000"/>
              </a:lnSpc>
              <a:spcBef>
                <a:spcPts val="250"/>
              </a:spcBef>
              <a:spcAft>
                <a:spcPts val="0"/>
              </a:spcAft>
              <a:buSzPts val="1400"/>
              <a:buNone/>
              <a:defRPr sz="1400">
                <a:solidFill>
                  <a:srgbClr val="888888"/>
                </a:solidFill>
              </a:defRPr>
            </a:lvl8pPr>
            <a:lvl9pPr indent="-228600" lvl="8" marL="4114800" algn="l">
              <a:lnSpc>
                <a:spcPct val="90000"/>
              </a:lnSpc>
              <a:spcBef>
                <a:spcPts val="250"/>
              </a:spcBef>
              <a:spcAft>
                <a:spcPts val="250"/>
              </a:spcAft>
              <a:buSzPts val="1400"/>
              <a:buNone/>
              <a:defRPr sz="1400">
                <a:solidFill>
                  <a:srgbClr val="888888"/>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24" name="Shape 24"/>
        <p:cNvGrpSpPr/>
        <p:nvPr/>
      </p:nvGrpSpPr>
      <p:grpSpPr>
        <a:xfrm>
          <a:off x="0" y="0"/>
          <a:ext cx="0" cy="0"/>
          <a:chOff x="0" y="0"/>
          <a:chExt cx="0" cy="0"/>
        </a:xfrm>
      </p:grpSpPr>
      <p:sp>
        <p:nvSpPr>
          <p:cNvPr id="25" name="Google Shape;25;p5"/>
          <p:cNvSpPr txBox="1"/>
          <p:nvPr>
            <p:ph type="title"/>
          </p:nvPr>
        </p:nvSpPr>
        <p:spPr>
          <a:xfrm>
            <a:off x="376136" y="223363"/>
            <a:ext cx="9890608" cy="64048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5"/>
          <p:cNvSpPr txBox="1"/>
          <p:nvPr>
            <p:ph idx="1" type="body"/>
          </p:nvPr>
        </p:nvSpPr>
        <p:spPr>
          <a:xfrm>
            <a:off x="4153962" y="1483130"/>
            <a:ext cx="7343493" cy="4601183"/>
          </a:xfrm>
          <a:prstGeom prst="rect">
            <a:avLst/>
          </a:prstGeom>
          <a:noFill/>
          <a:ln>
            <a:noFill/>
          </a:ln>
        </p:spPr>
        <p:txBody>
          <a:bodyPr anchorCtr="0" anchor="t" bIns="45700" lIns="91425" spcFirstLastPara="1" rIns="91425" wrap="square" tIns="45700">
            <a:normAutofit/>
          </a:bodyPr>
          <a:lstStyle>
            <a:lvl1pPr indent="-368300" lvl="0" marL="457200" algn="l">
              <a:lnSpc>
                <a:spcPct val="90000"/>
              </a:lnSpc>
              <a:spcBef>
                <a:spcPts val="1200"/>
              </a:spcBef>
              <a:spcAft>
                <a:spcPts val="0"/>
              </a:spcAft>
              <a:buSzPts val="2200"/>
              <a:buChar char="•"/>
              <a:defRPr sz="2000"/>
            </a:lvl1pPr>
            <a:lvl2pPr indent="-320040" lvl="1" marL="914400" algn="l">
              <a:lnSpc>
                <a:spcPct val="90000"/>
              </a:lnSpc>
              <a:spcBef>
                <a:spcPts val="250"/>
              </a:spcBef>
              <a:spcAft>
                <a:spcPts val="0"/>
              </a:spcAft>
              <a:buSzPts val="1440"/>
              <a:buChar char="▪"/>
              <a:defRPr sz="1800"/>
            </a:lvl2pPr>
            <a:lvl3pPr indent="-330200" lvl="2" marL="1371600" algn="l">
              <a:lnSpc>
                <a:spcPct val="90000"/>
              </a:lnSpc>
              <a:spcBef>
                <a:spcPts val="250"/>
              </a:spcBef>
              <a:spcAft>
                <a:spcPts val="0"/>
              </a:spcAft>
              <a:buSzPts val="1600"/>
              <a:buChar char="●"/>
              <a:defRPr sz="1600"/>
            </a:lvl3pPr>
            <a:lvl4pPr indent="-317500" lvl="3" marL="1828800" algn="l">
              <a:lnSpc>
                <a:spcPct val="90000"/>
              </a:lnSpc>
              <a:spcBef>
                <a:spcPts val="250"/>
              </a:spcBef>
              <a:spcAft>
                <a:spcPts val="0"/>
              </a:spcAft>
              <a:buSzPts val="1400"/>
              <a:buChar char="●"/>
              <a:defRPr sz="1400"/>
            </a:lvl4pPr>
            <a:lvl5pPr indent="-317500" lvl="4" marL="2286000" algn="l">
              <a:lnSpc>
                <a:spcPct val="90000"/>
              </a:lnSpc>
              <a:spcBef>
                <a:spcPts val="250"/>
              </a:spcBef>
              <a:spcAft>
                <a:spcPts val="0"/>
              </a:spcAft>
              <a:buSzPts val="1400"/>
              <a:buChar char="●"/>
              <a:defRPr sz="1400"/>
            </a:lvl5pPr>
            <a:lvl6pPr indent="-317500" lvl="5" marL="2743200" algn="l">
              <a:lnSpc>
                <a:spcPct val="90000"/>
              </a:lnSpc>
              <a:spcBef>
                <a:spcPts val="250"/>
              </a:spcBef>
              <a:spcAft>
                <a:spcPts val="0"/>
              </a:spcAft>
              <a:buSzPts val="1400"/>
              <a:buChar char="●"/>
              <a:defRPr sz="1400"/>
            </a:lvl6pPr>
            <a:lvl7pPr indent="-317500" lvl="6" marL="3200400" algn="l">
              <a:lnSpc>
                <a:spcPct val="90000"/>
              </a:lnSpc>
              <a:spcBef>
                <a:spcPts val="250"/>
              </a:spcBef>
              <a:spcAft>
                <a:spcPts val="0"/>
              </a:spcAft>
              <a:buSzPts val="1400"/>
              <a:buChar char="●"/>
              <a:defRPr sz="1400"/>
            </a:lvl7pPr>
            <a:lvl8pPr indent="-317500" lvl="7" marL="3657600" algn="l">
              <a:lnSpc>
                <a:spcPct val="90000"/>
              </a:lnSpc>
              <a:spcBef>
                <a:spcPts val="250"/>
              </a:spcBef>
              <a:spcAft>
                <a:spcPts val="0"/>
              </a:spcAft>
              <a:buSzPts val="1400"/>
              <a:buChar char="●"/>
              <a:defRPr sz="1400"/>
            </a:lvl8pPr>
            <a:lvl9pPr indent="-317500" lvl="8" marL="4114800" algn="l">
              <a:lnSpc>
                <a:spcPct val="90000"/>
              </a:lnSpc>
              <a:spcBef>
                <a:spcPts val="250"/>
              </a:spcBef>
              <a:spcAft>
                <a:spcPts val="250"/>
              </a:spcAft>
              <a:buSzPts val="1400"/>
              <a:buChar char="●"/>
              <a:defRPr sz="1400"/>
            </a:lvl9pPr>
          </a:lstStyle>
          <a:p/>
        </p:txBody>
      </p:sp>
      <p:sp>
        <p:nvSpPr>
          <p:cNvPr id="27" name="Google Shape;27;p5"/>
          <p:cNvSpPr txBox="1"/>
          <p:nvPr>
            <p:ph idx="2" type="body"/>
          </p:nvPr>
        </p:nvSpPr>
        <p:spPr>
          <a:xfrm>
            <a:off x="376136" y="1483130"/>
            <a:ext cx="3474720" cy="4601183"/>
          </a:xfrm>
          <a:prstGeom prst="rect">
            <a:avLst/>
          </a:prstGeom>
          <a:noFill/>
          <a:ln>
            <a:noFill/>
          </a:ln>
        </p:spPr>
        <p:txBody>
          <a:bodyPr anchorCtr="0" anchor="t" bIns="45700" lIns="91425" spcFirstLastPara="1" rIns="91425" wrap="square" tIns="45700">
            <a:normAutofit/>
          </a:bodyPr>
          <a:lstStyle>
            <a:lvl1pPr indent="-368300" lvl="0" marL="457200" algn="l">
              <a:lnSpc>
                <a:spcPct val="90000"/>
              </a:lnSpc>
              <a:spcBef>
                <a:spcPts val="1200"/>
              </a:spcBef>
              <a:spcAft>
                <a:spcPts val="0"/>
              </a:spcAft>
              <a:buSzPts val="2200"/>
              <a:buChar char="•"/>
              <a:defRPr sz="2000"/>
            </a:lvl1pPr>
            <a:lvl2pPr indent="-320040" lvl="1" marL="914400" algn="l">
              <a:lnSpc>
                <a:spcPct val="90000"/>
              </a:lnSpc>
              <a:spcBef>
                <a:spcPts val="250"/>
              </a:spcBef>
              <a:spcAft>
                <a:spcPts val="0"/>
              </a:spcAft>
              <a:buSzPts val="1440"/>
              <a:buChar char="▪"/>
              <a:defRPr sz="1800"/>
            </a:lvl2pPr>
            <a:lvl3pPr indent="-330200" lvl="2" marL="1371600" algn="l">
              <a:lnSpc>
                <a:spcPct val="90000"/>
              </a:lnSpc>
              <a:spcBef>
                <a:spcPts val="250"/>
              </a:spcBef>
              <a:spcAft>
                <a:spcPts val="0"/>
              </a:spcAft>
              <a:buSzPts val="1600"/>
              <a:buChar char="●"/>
              <a:defRPr sz="1600"/>
            </a:lvl3pPr>
            <a:lvl4pPr indent="-317500" lvl="3" marL="1828800" algn="l">
              <a:lnSpc>
                <a:spcPct val="90000"/>
              </a:lnSpc>
              <a:spcBef>
                <a:spcPts val="250"/>
              </a:spcBef>
              <a:spcAft>
                <a:spcPts val="0"/>
              </a:spcAft>
              <a:buSzPts val="1400"/>
              <a:buChar char="●"/>
              <a:defRPr sz="1400"/>
            </a:lvl4pPr>
            <a:lvl5pPr indent="-317500" lvl="4" marL="2286000" algn="l">
              <a:lnSpc>
                <a:spcPct val="90000"/>
              </a:lnSpc>
              <a:spcBef>
                <a:spcPts val="250"/>
              </a:spcBef>
              <a:spcAft>
                <a:spcPts val="0"/>
              </a:spcAft>
              <a:buSzPts val="1400"/>
              <a:buChar char="●"/>
              <a:defRPr sz="1400"/>
            </a:lvl5pPr>
            <a:lvl6pPr indent="-317500" lvl="5" marL="2743200" algn="l">
              <a:lnSpc>
                <a:spcPct val="90000"/>
              </a:lnSpc>
              <a:spcBef>
                <a:spcPts val="250"/>
              </a:spcBef>
              <a:spcAft>
                <a:spcPts val="0"/>
              </a:spcAft>
              <a:buSzPts val="1400"/>
              <a:buChar char="●"/>
              <a:defRPr sz="1400"/>
            </a:lvl6pPr>
            <a:lvl7pPr indent="-317500" lvl="6" marL="3200400" algn="l">
              <a:lnSpc>
                <a:spcPct val="90000"/>
              </a:lnSpc>
              <a:spcBef>
                <a:spcPts val="250"/>
              </a:spcBef>
              <a:spcAft>
                <a:spcPts val="0"/>
              </a:spcAft>
              <a:buSzPts val="1400"/>
              <a:buChar char="●"/>
              <a:defRPr sz="1400"/>
            </a:lvl7pPr>
            <a:lvl8pPr indent="-317500" lvl="7" marL="3657600" algn="l">
              <a:lnSpc>
                <a:spcPct val="90000"/>
              </a:lnSpc>
              <a:spcBef>
                <a:spcPts val="250"/>
              </a:spcBef>
              <a:spcAft>
                <a:spcPts val="0"/>
              </a:spcAft>
              <a:buSzPts val="1400"/>
              <a:buChar char="●"/>
              <a:defRPr sz="1400"/>
            </a:lvl8pPr>
            <a:lvl9pPr indent="-317500" lvl="8" marL="4114800" algn="l">
              <a:lnSpc>
                <a:spcPct val="90000"/>
              </a:lnSpc>
              <a:spcBef>
                <a:spcPts val="250"/>
              </a:spcBef>
              <a:spcAft>
                <a:spcPts val="250"/>
              </a:spcAft>
              <a:buSzPts val="1400"/>
              <a:buChar char="●"/>
              <a:defRPr sz="14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28" name="Shape 28"/>
        <p:cNvGrpSpPr/>
        <p:nvPr/>
      </p:nvGrpSpPr>
      <p:grpSpPr>
        <a:xfrm>
          <a:off x="0" y="0"/>
          <a:ext cx="0" cy="0"/>
          <a:chOff x="0" y="0"/>
          <a:chExt cx="0" cy="0"/>
        </a:xfrm>
      </p:grpSpPr>
      <p:sp>
        <p:nvSpPr>
          <p:cNvPr id="29" name="Google Shape;29;p6"/>
          <p:cNvSpPr txBox="1"/>
          <p:nvPr>
            <p:ph type="title"/>
          </p:nvPr>
        </p:nvSpPr>
        <p:spPr>
          <a:xfrm>
            <a:off x="376136" y="223363"/>
            <a:ext cx="9890608" cy="64048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6"/>
          <p:cNvSpPr txBox="1"/>
          <p:nvPr>
            <p:ph idx="1" type="body"/>
          </p:nvPr>
        </p:nvSpPr>
        <p:spPr>
          <a:xfrm>
            <a:off x="6096000" y="1255079"/>
            <a:ext cx="4861810" cy="80772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0"/>
              </a:spcBef>
              <a:spcAft>
                <a:spcPts val="0"/>
              </a:spcAft>
              <a:buSzPts val="2200"/>
              <a:buNone/>
              <a:defRPr b="1" sz="2000">
                <a:solidFill>
                  <a:srgbClr val="595959"/>
                </a:solidFill>
              </a:defRPr>
            </a:lvl1pPr>
            <a:lvl2pPr indent="-228600" lvl="1" marL="914400" algn="l">
              <a:lnSpc>
                <a:spcPct val="90000"/>
              </a:lnSpc>
              <a:spcBef>
                <a:spcPts val="250"/>
              </a:spcBef>
              <a:spcAft>
                <a:spcPts val="0"/>
              </a:spcAft>
              <a:buSzPts val="1600"/>
              <a:buNone/>
              <a:defRPr b="1" sz="2000"/>
            </a:lvl2pPr>
            <a:lvl3pPr indent="-228600" lvl="2" marL="1371600" algn="l">
              <a:lnSpc>
                <a:spcPct val="90000"/>
              </a:lnSpc>
              <a:spcBef>
                <a:spcPts val="250"/>
              </a:spcBef>
              <a:spcAft>
                <a:spcPts val="0"/>
              </a:spcAft>
              <a:buSzPts val="1800"/>
              <a:buNone/>
              <a:defRPr b="1" sz="1800"/>
            </a:lvl3pPr>
            <a:lvl4pPr indent="-228600" lvl="3" marL="1828800" algn="l">
              <a:lnSpc>
                <a:spcPct val="90000"/>
              </a:lnSpc>
              <a:spcBef>
                <a:spcPts val="250"/>
              </a:spcBef>
              <a:spcAft>
                <a:spcPts val="0"/>
              </a:spcAft>
              <a:buSzPts val="1600"/>
              <a:buNone/>
              <a:defRPr b="1" sz="1600"/>
            </a:lvl4pPr>
            <a:lvl5pPr indent="-228600" lvl="4" marL="2286000" algn="l">
              <a:lnSpc>
                <a:spcPct val="90000"/>
              </a:lnSpc>
              <a:spcBef>
                <a:spcPts val="250"/>
              </a:spcBef>
              <a:spcAft>
                <a:spcPts val="0"/>
              </a:spcAft>
              <a:buSzPts val="1600"/>
              <a:buNone/>
              <a:defRPr b="1" sz="1600"/>
            </a:lvl5pPr>
            <a:lvl6pPr indent="-228600" lvl="5" marL="2743200" algn="l">
              <a:lnSpc>
                <a:spcPct val="90000"/>
              </a:lnSpc>
              <a:spcBef>
                <a:spcPts val="250"/>
              </a:spcBef>
              <a:spcAft>
                <a:spcPts val="0"/>
              </a:spcAft>
              <a:buSzPts val="1600"/>
              <a:buNone/>
              <a:defRPr b="1" sz="1600"/>
            </a:lvl6pPr>
            <a:lvl7pPr indent="-228600" lvl="6" marL="3200400" algn="l">
              <a:lnSpc>
                <a:spcPct val="90000"/>
              </a:lnSpc>
              <a:spcBef>
                <a:spcPts val="250"/>
              </a:spcBef>
              <a:spcAft>
                <a:spcPts val="0"/>
              </a:spcAft>
              <a:buSzPts val="1600"/>
              <a:buNone/>
              <a:defRPr b="1" sz="1600"/>
            </a:lvl7pPr>
            <a:lvl8pPr indent="-228600" lvl="7" marL="3657600" algn="l">
              <a:lnSpc>
                <a:spcPct val="90000"/>
              </a:lnSpc>
              <a:spcBef>
                <a:spcPts val="250"/>
              </a:spcBef>
              <a:spcAft>
                <a:spcPts val="0"/>
              </a:spcAft>
              <a:buSzPts val="1600"/>
              <a:buNone/>
              <a:defRPr b="1" sz="1600"/>
            </a:lvl8pPr>
            <a:lvl9pPr indent="-228600" lvl="8" marL="4114800" algn="l">
              <a:lnSpc>
                <a:spcPct val="90000"/>
              </a:lnSpc>
              <a:spcBef>
                <a:spcPts val="250"/>
              </a:spcBef>
              <a:spcAft>
                <a:spcPts val="250"/>
              </a:spcAft>
              <a:buSzPts val="1600"/>
              <a:buNone/>
              <a:defRPr b="1" sz="1600"/>
            </a:lvl9pPr>
          </a:lstStyle>
          <a:p/>
        </p:txBody>
      </p:sp>
      <p:sp>
        <p:nvSpPr>
          <p:cNvPr id="31" name="Google Shape;31;p6"/>
          <p:cNvSpPr txBox="1"/>
          <p:nvPr>
            <p:ph idx="2" type="body"/>
          </p:nvPr>
        </p:nvSpPr>
        <p:spPr>
          <a:xfrm>
            <a:off x="6096000" y="2162429"/>
            <a:ext cx="4861810" cy="4023360"/>
          </a:xfrm>
          <a:prstGeom prst="rect">
            <a:avLst/>
          </a:prstGeom>
          <a:noFill/>
          <a:ln>
            <a:noFill/>
          </a:ln>
        </p:spPr>
        <p:txBody>
          <a:bodyPr anchorCtr="0" anchor="t" bIns="45700" lIns="91425" spcFirstLastPara="1" rIns="91425" wrap="square" tIns="45700">
            <a:normAutofit/>
          </a:bodyPr>
          <a:lstStyle>
            <a:lvl1pPr indent="-368300" lvl="0" marL="457200" algn="l">
              <a:lnSpc>
                <a:spcPct val="90000"/>
              </a:lnSpc>
              <a:spcBef>
                <a:spcPts val="1200"/>
              </a:spcBef>
              <a:spcAft>
                <a:spcPts val="0"/>
              </a:spcAft>
              <a:buSzPts val="2200"/>
              <a:buChar char="•"/>
              <a:defRPr sz="2000"/>
            </a:lvl1pPr>
            <a:lvl2pPr indent="-320040" lvl="1" marL="914400" algn="l">
              <a:lnSpc>
                <a:spcPct val="90000"/>
              </a:lnSpc>
              <a:spcBef>
                <a:spcPts val="250"/>
              </a:spcBef>
              <a:spcAft>
                <a:spcPts val="0"/>
              </a:spcAft>
              <a:buSzPts val="1440"/>
              <a:buChar char="▪"/>
              <a:defRPr sz="1800"/>
            </a:lvl2pPr>
            <a:lvl3pPr indent="-330200" lvl="2" marL="1371600" algn="l">
              <a:lnSpc>
                <a:spcPct val="90000"/>
              </a:lnSpc>
              <a:spcBef>
                <a:spcPts val="250"/>
              </a:spcBef>
              <a:spcAft>
                <a:spcPts val="0"/>
              </a:spcAft>
              <a:buSzPts val="1600"/>
              <a:buChar char="●"/>
              <a:defRPr sz="1600"/>
            </a:lvl3pPr>
            <a:lvl4pPr indent="-317500" lvl="3" marL="1828800" algn="l">
              <a:lnSpc>
                <a:spcPct val="90000"/>
              </a:lnSpc>
              <a:spcBef>
                <a:spcPts val="250"/>
              </a:spcBef>
              <a:spcAft>
                <a:spcPts val="0"/>
              </a:spcAft>
              <a:buSzPts val="1400"/>
              <a:buChar char="●"/>
              <a:defRPr sz="1400"/>
            </a:lvl4pPr>
            <a:lvl5pPr indent="-317500" lvl="4" marL="2286000" algn="l">
              <a:lnSpc>
                <a:spcPct val="90000"/>
              </a:lnSpc>
              <a:spcBef>
                <a:spcPts val="250"/>
              </a:spcBef>
              <a:spcAft>
                <a:spcPts val="0"/>
              </a:spcAft>
              <a:buSzPts val="1400"/>
              <a:buChar char="●"/>
              <a:defRPr sz="1400"/>
            </a:lvl5pPr>
            <a:lvl6pPr indent="-317500" lvl="5" marL="2743200" algn="l">
              <a:lnSpc>
                <a:spcPct val="90000"/>
              </a:lnSpc>
              <a:spcBef>
                <a:spcPts val="250"/>
              </a:spcBef>
              <a:spcAft>
                <a:spcPts val="0"/>
              </a:spcAft>
              <a:buSzPts val="1400"/>
              <a:buChar char="●"/>
              <a:defRPr sz="1400"/>
            </a:lvl6pPr>
            <a:lvl7pPr indent="-317500" lvl="6" marL="3200400" algn="l">
              <a:lnSpc>
                <a:spcPct val="90000"/>
              </a:lnSpc>
              <a:spcBef>
                <a:spcPts val="250"/>
              </a:spcBef>
              <a:spcAft>
                <a:spcPts val="0"/>
              </a:spcAft>
              <a:buSzPts val="1400"/>
              <a:buChar char="●"/>
              <a:defRPr sz="1400"/>
            </a:lvl7pPr>
            <a:lvl8pPr indent="-317500" lvl="7" marL="3657600" algn="l">
              <a:lnSpc>
                <a:spcPct val="90000"/>
              </a:lnSpc>
              <a:spcBef>
                <a:spcPts val="250"/>
              </a:spcBef>
              <a:spcAft>
                <a:spcPts val="0"/>
              </a:spcAft>
              <a:buSzPts val="1400"/>
              <a:buChar char="●"/>
              <a:defRPr sz="1400"/>
            </a:lvl8pPr>
            <a:lvl9pPr indent="-317500" lvl="8" marL="4114800" algn="l">
              <a:lnSpc>
                <a:spcPct val="90000"/>
              </a:lnSpc>
              <a:spcBef>
                <a:spcPts val="250"/>
              </a:spcBef>
              <a:spcAft>
                <a:spcPts val="250"/>
              </a:spcAft>
              <a:buSzPts val="1400"/>
              <a:buChar char="●"/>
              <a:defRPr sz="1400"/>
            </a:lvl9pPr>
          </a:lstStyle>
          <a:p/>
        </p:txBody>
      </p:sp>
      <p:sp>
        <p:nvSpPr>
          <p:cNvPr id="32" name="Google Shape;32;p6"/>
          <p:cNvSpPr txBox="1"/>
          <p:nvPr>
            <p:ph idx="3" type="body"/>
          </p:nvPr>
        </p:nvSpPr>
        <p:spPr>
          <a:xfrm>
            <a:off x="919398" y="1255079"/>
            <a:ext cx="4861810" cy="80772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0"/>
              </a:spcBef>
              <a:spcAft>
                <a:spcPts val="0"/>
              </a:spcAft>
              <a:buSzPts val="2200"/>
              <a:buNone/>
              <a:defRPr b="1" sz="2000">
                <a:solidFill>
                  <a:srgbClr val="595959"/>
                </a:solidFill>
              </a:defRPr>
            </a:lvl1pPr>
            <a:lvl2pPr indent="-228600" lvl="1" marL="914400" algn="l">
              <a:lnSpc>
                <a:spcPct val="90000"/>
              </a:lnSpc>
              <a:spcBef>
                <a:spcPts val="250"/>
              </a:spcBef>
              <a:spcAft>
                <a:spcPts val="0"/>
              </a:spcAft>
              <a:buSzPts val="1600"/>
              <a:buNone/>
              <a:defRPr b="1" sz="2000"/>
            </a:lvl2pPr>
            <a:lvl3pPr indent="-228600" lvl="2" marL="1371600" algn="l">
              <a:lnSpc>
                <a:spcPct val="90000"/>
              </a:lnSpc>
              <a:spcBef>
                <a:spcPts val="250"/>
              </a:spcBef>
              <a:spcAft>
                <a:spcPts val="0"/>
              </a:spcAft>
              <a:buSzPts val="1800"/>
              <a:buNone/>
              <a:defRPr b="1" sz="1800"/>
            </a:lvl3pPr>
            <a:lvl4pPr indent="-228600" lvl="3" marL="1828800" algn="l">
              <a:lnSpc>
                <a:spcPct val="90000"/>
              </a:lnSpc>
              <a:spcBef>
                <a:spcPts val="250"/>
              </a:spcBef>
              <a:spcAft>
                <a:spcPts val="0"/>
              </a:spcAft>
              <a:buSzPts val="1600"/>
              <a:buNone/>
              <a:defRPr b="1" sz="1600"/>
            </a:lvl4pPr>
            <a:lvl5pPr indent="-228600" lvl="4" marL="2286000" algn="l">
              <a:lnSpc>
                <a:spcPct val="90000"/>
              </a:lnSpc>
              <a:spcBef>
                <a:spcPts val="250"/>
              </a:spcBef>
              <a:spcAft>
                <a:spcPts val="0"/>
              </a:spcAft>
              <a:buSzPts val="1600"/>
              <a:buNone/>
              <a:defRPr b="1" sz="1600"/>
            </a:lvl5pPr>
            <a:lvl6pPr indent="-228600" lvl="5" marL="2743200" algn="l">
              <a:lnSpc>
                <a:spcPct val="90000"/>
              </a:lnSpc>
              <a:spcBef>
                <a:spcPts val="250"/>
              </a:spcBef>
              <a:spcAft>
                <a:spcPts val="0"/>
              </a:spcAft>
              <a:buSzPts val="1600"/>
              <a:buNone/>
              <a:defRPr b="1" sz="1600"/>
            </a:lvl6pPr>
            <a:lvl7pPr indent="-228600" lvl="6" marL="3200400" algn="l">
              <a:lnSpc>
                <a:spcPct val="90000"/>
              </a:lnSpc>
              <a:spcBef>
                <a:spcPts val="250"/>
              </a:spcBef>
              <a:spcAft>
                <a:spcPts val="0"/>
              </a:spcAft>
              <a:buSzPts val="1600"/>
              <a:buNone/>
              <a:defRPr b="1" sz="1600"/>
            </a:lvl7pPr>
            <a:lvl8pPr indent="-228600" lvl="7" marL="3657600" algn="l">
              <a:lnSpc>
                <a:spcPct val="90000"/>
              </a:lnSpc>
              <a:spcBef>
                <a:spcPts val="250"/>
              </a:spcBef>
              <a:spcAft>
                <a:spcPts val="0"/>
              </a:spcAft>
              <a:buSzPts val="1600"/>
              <a:buNone/>
              <a:defRPr b="1" sz="1600"/>
            </a:lvl8pPr>
            <a:lvl9pPr indent="-228600" lvl="8" marL="4114800" algn="l">
              <a:lnSpc>
                <a:spcPct val="90000"/>
              </a:lnSpc>
              <a:spcBef>
                <a:spcPts val="250"/>
              </a:spcBef>
              <a:spcAft>
                <a:spcPts val="250"/>
              </a:spcAft>
              <a:buSzPts val="1600"/>
              <a:buNone/>
              <a:defRPr b="1" sz="1600"/>
            </a:lvl9pPr>
          </a:lstStyle>
          <a:p/>
        </p:txBody>
      </p:sp>
      <p:sp>
        <p:nvSpPr>
          <p:cNvPr id="33" name="Google Shape;33;p6"/>
          <p:cNvSpPr txBox="1"/>
          <p:nvPr>
            <p:ph idx="4" type="body"/>
          </p:nvPr>
        </p:nvSpPr>
        <p:spPr>
          <a:xfrm>
            <a:off x="919398" y="2162429"/>
            <a:ext cx="4861810" cy="4023360"/>
          </a:xfrm>
          <a:prstGeom prst="rect">
            <a:avLst/>
          </a:prstGeom>
          <a:noFill/>
          <a:ln>
            <a:noFill/>
          </a:ln>
        </p:spPr>
        <p:txBody>
          <a:bodyPr anchorCtr="0" anchor="t" bIns="45700" lIns="91425" spcFirstLastPara="1" rIns="91425" wrap="square" tIns="45700">
            <a:normAutofit/>
          </a:bodyPr>
          <a:lstStyle>
            <a:lvl1pPr indent="-368300" lvl="0" marL="457200" algn="l">
              <a:lnSpc>
                <a:spcPct val="90000"/>
              </a:lnSpc>
              <a:spcBef>
                <a:spcPts val="1200"/>
              </a:spcBef>
              <a:spcAft>
                <a:spcPts val="0"/>
              </a:spcAft>
              <a:buSzPts val="2200"/>
              <a:buChar char="•"/>
              <a:defRPr sz="2000"/>
            </a:lvl1pPr>
            <a:lvl2pPr indent="-320040" lvl="1" marL="914400" algn="l">
              <a:lnSpc>
                <a:spcPct val="90000"/>
              </a:lnSpc>
              <a:spcBef>
                <a:spcPts val="250"/>
              </a:spcBef>
              <a:spcAft>
                <a:spcPts val="0"/>
              </a:spcAft>
              <a:buSzPts val="1440"/>
              <a:buChar char="▪"/>
              <a:defRPr sz="1800"/>
            </a:lvl2pPr>
            <a:lvl3pPr indent="-330200" lvl="2" marL="1371600" algn="l">
              <a:lnSpc>
                <a:spcPct val="90000"/>
              </a:lnSpc>
              <a:spcBef>
                <a:spcPts val="250"/>
              </a:spcBef>
              <a:spcAft>
                <a:spcPts val="0"/>
              </a:spcAft>
              <a:buSzPts val="1600"/>
              <a:buChar char="●"/>
              <a:defRPr sz="1600"/>
            </a:lvl3pPr>
            <a:lvl4pPr indent="-317500" lvl="3" marL="1828800" algn="l">
              <a:lnSpc>
                <a:spcPct val="90000"/>
              </a:lnSpc>
              <a:spcBef>
                <a:spcPts val="250"/>
              </a:spcBef>
              <a:spcAft>
                <a:spcPts val="0"/>
              </a:spcAft>
              <a:buSzPts val="1400"/>
              <a:buChar char="●"/>
              <a:defRPr sz="1400"/>
            </a:lvl4pPr>
            <a:lvl5pPr indent="-317500" lvl="4" marL="2286000" algn="l">
              <a:lnSpc>
                <a:spcPct val="90000"/>
              </a:lnSpc>
              <a:spcBef>
                <a:spcPts val="250"/>
              </a:spcBef>
              <a:spcAft>
                <a:spcPts val="0"/>
              </a:spcAft>
              <a:buSzPts val="1400"/>
              <a:buChar char="●"/>
              <a:defRPr sz="1400"/>
            </a:lvl5pPr>
            <a:lvl6pPr indent="-317500" lvl="5" marL="2743200" algn="l">
              <a:lnSpc>
                <a:spcPct val="90000"/>
              </a:lnSpc>
              <a:spcBef>
                <a:spcPts val="250"/>
              </a:spcBef>
              <a:spcAft>
                <a:spcPts val="0"/>
              </a:spcAft>
              <a:buSzPts val="1400"/>
              <a:buChar char="●"/>
              <a:defRPr sz="1400"/>
            </a:lvl6pPr>
            <a:lvl7pPr indent="-317500" lvl="6" marL="3200400" algn="l">
              <a:lnSpc>
                <a:spcPct val="90000"/>
              </a:lnSpc>
              <a:spcBef>
                <a:spcPts val="250"/>
              </a:spcBef>
              <a:spcAft>
                <a:spcPts val="0"/>
              </a:spcAft>
              <a:buSzPts val="1400"/>
              <a:buChar char="●"/>
              <a:defRPr sz="1400"/>
            </a:lvl7pPr>
            <a:lvl8pPr indent="-317500" lvl="7" marL="3657600" algn="l">
              <a:lnSpc>
                <a:spcPct val="90000"/>
              </a:lnSpc>
              <a:spcBef>
                <a:spcPts val="250"/>
              </a:spcBef>
              <a:spcAft>
                <a:spcPts val="0"/>
              </a:spcAft>
              <a:buSzPts val="1400"/>
              <a:buChar char="●"/>
              <a:defRPr sz="1400"/>
            </a:lvl8pPr>
            <a:lvl9pPr indent="-317500" lvl="8" marL="4114800" algn="l">
              <a:lnSpc>
                <a:spcPct val="90000"/>
              </a:lnSpc>
              <a:spcBef>
                <a:spcPts val="250"/>
              </a:spcBef>
              <a:spcAft>
                <a:spcPts val="250"/>
              </a:spcAft>
              <a:buSzPts val="1400"/>
              <a:buChar char="●"/>
              <a:defRPr sz="14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4" name="Shape 34"/>
        <p:cNvGrpSpPr/>
        <p:nvPr/>
      </p:nvGrpSpPr>
      <p:grpSpPr>
        <a:xfrm>
          <a:off x="0" y="0"/>
          <a:ext cx="0" cy="0"/>
          <a:chOff x="0" y="0"/>
          <a:chExt cx="0" cy="0"/>
        </a:xfrm>
      </p:grpSpPr>
      <p:sp>
        <p:nvSpPr>
          <p:cNvPr id="35" name="Google Shape;35;p7"/>
          <p:cNvSpPr txBox="1"/>
          <p:nvPr>
            <p:ph type="title"/>
          </p:nvPr>
        </p:nvSpPr>
        <p:spPr>
          <a:xfrm>
            <a:off x="376136" y="223363"/>
            <a:ext cx="9890608" cy="64048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36" name="Shape 36"/>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37" name="Shape 37"/>
        <p:cNvGrpSpPr/>
        <p:nvPr/>
      </p:nvGrpSpPr>
      <p:grpSpPr>
        <a:xfrm>
          <a:off x="0" y="0"/>
          <a:ext cx="0" cy="0"/>
          <a:chOff x="0" y="0"/>
          <a:chExt cx="0" cy="0"/>
        </a:xfrm>
      </p:grpSpPr>
      <p:sp>
        <p:nvSpPr>
          <p:cNvPr id="38" name="Google Shape;38;p9"/>
          <p:cNvSpPr txBox="1"/>
          <p:nvPr>
            <p:ph type="title"/>
          </p:nvPr>
        </p:nvSpPr>
        <p:spPr>
          <a:xfrm>
            <a:off x="674076" y="1374494"/>
            <a:ext cx="2834640" cy="237744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accent1"/>
              </a:buClr>
              <a:buSzPts val="3200"/>
              <a:buFont typeface="Corbel"/>
              <a:buNone/>
              <a:defRPr b="1" sz="320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9"/>
          <p:cNvSpPr txBox="1"/>
          <p:nvPr>
            <p:ph idx="1" type="body"/>
          </p:nvPr>
        </p:nvSpPr>
        <p:spPr>
          <a:xfrm>
            <a:off x="3869268" y="1374494"/>
            <a:ext cx="7128037" cy="4673166"/>
          </a:xfrm>
          <a:prstGeom prst="rect">
            <a:avLst/>
          </a:prstGeom>
          <a:noFill/>
          <a:ln>
            <a:noFill/>
          </a:ln>
        </p:spPr>
        <p:txBody>
          <a:bodyPr anchorCtr="0" anchor="t" bIns="45700" lIns="91425" spcFirstLastPara="1" rIns="91425" wrap="square" tIns="45700">
            <a:normAutofit/>
          </a:bodyPr>
          <a:lstStyle>
            <a:lvl1pPr indent="-396240" lvl="0" marL="457200" algn="l">
              <a:lnSpc>
                <a:spcPct val="90000"/>
              </a:lnSpc>
              <a:spcBef>
                <a:spcPts val="1200"/>
              </a:spcBef>
              <a:spcAft>
                <a:spcPts val="0"/>
              </a:spcAft>
              <a:buSzPts val="2640"/>
              <a:buChar char="•"/>
              <a:defRPr sz="2400"/>
            </a:lvl1pPr>
            <a:lvl2pPr indent="-330200" lvl="1" marL="914400" algn="l">
              <a:lnSpc>
                <a:spcPct val="90000"/>
              </a:lnSpc>
              <a:spcBef>
                <a:spcPts val="250"/>
              </a:spcBef>
              <a:spcAft>
                <a:spcPts val="0"/>
              </a:spcAft>
              <a:buSzPts val="1600"/>
              <a:buChar char="▪"/>
              <a:defRPr sz="2000"/>
            </a:lvl2pPr>
            <a:lvl3pPr indent="-342900" lvl="2" marL="1371600" algn="l">
              <a:lnSpc>
                <a:spcPct val="90000"/>
              </a:lnSpc>
              <a:spcBef>
                <a:spcPts val="250"/>
              </a:spcBef>
              <a:spcAft>
                <a:spcPts val="0"/>
              </a:spcAft>
              <a:buSzPts val="1800"/>
              <a:buChar char="●"/>
              <a:defRPr sz="1800"/>
            </a:lvl3pPr>
            <a:lvl4pPr indent="-330200" lvl="3" marL="1828800" algn="l">
              <a:lnSpc>
                <a:spcPct val="90000"/>
              </a:lnSpc>
              <a:spcBef>
                <a:spcPts val="250"/>
              </a:spcBef>
              <a:spcAft>
                <a:spcPts val="0"/>
              </a:spcAft>
              <a:buSzPts val="1600"/>
              <a:buChar char="●"/>
              <a:defRPr sz="1600"/>
            </a:lvl4pPr>
            <a:lvl5pPr indent="-330200" lvl="4" marL="2286000" algn="l">
              <a:lnSpc>
                <a:spcPct val="90000"/>
              </a:lnSpc>
              <a:spcBef>
                <a:spcPts val="250"/>
              </a:spcBef>
              <a:spcAft>
                <a:spcPts val="0"/>
              </a:spcAft>
              <a:buSzPts val="1600"/>
              <a:buChar char="●"/>
              <a:defRPr sz="1600"/>
            </a:lvl5pPr>
            <a:lvl6pPr indent="-317500" lvl="5" marL="2743200" algn="l">
              <a:lnSpc>
                <a:spcPct val="90000"/>
              </a:lnSpc>
              <a:spcBef>
                <a:spcPts val="250"/>
              </a:spcBef>
              <a:spcAft>
                <a:spcPts val="0"/>
              </a:spcAft>
              <a:buSzPts val="1400"/>
              <a:buChar char="●"/>
              <a:defRPr sz="1400"/>
            </a:lvl6pPr>
            <a:lvl7pPr indent="-317500" lvl="6" marL="3200400" algn="l">
              <a:lnSpc>
                <a:spcPct val="90000"/>
              </a:lnSpc>
              <a:spcBef>
                <a:spcPts val="250"/>
              </a:spcBef>
              <a:spcAft>
                <a:spcPts val="0"/>
              </a:spcAft>
              <a:buSzPts val="1400"/>
              <a:buChar char="●"/>
              <a:defRPr sz="1400"/>
            </a:lvl7pPr>
            <a:lvl8pPr indent="-317500" lvl="7" marL="3657600" algn="l">
              <a:lnSpc>
                <a:spcPct val="90000"/>
              </a:lnSpc>
              <a:spcBef>
                <a:spcPts val="250"/>
              </a:spcBef>
              <a:spcAft>
                <a:spcPts val="0"/>
              </a:spcAft>
              <a:buSzPts val="1400"/>
              <a:buChar char="●"/>
              <a:defRPr sz="1400"/>
            </a:lvl8pPr>
            <a:lvl9pPr indent="-317500" lvl="8" marL="4114800" algn="l">
              <a:lnSpc>
                <a:spcPct val="90000"/>
              </a:lnSpc>
              <a:spcBef>
                <a:spcPts val="250"/>
              </a:spcBef>
              <a:spcAft>
                <a:spcPts val="250"/>
              </a:spcAft>
              <a:buSzPts val="1400"/>
              <a:buChar char="●"/>
              <a:defRPr sz="1400"/>
            </a:lvl9pPr>
          </a:lstStyle>
          <a:p/>
        </p:txBody>
      </p:sp>
      <p:sp>
        <p:nvSpPr>
          <p:cNvPr id="40" name="Google Shape;40;p9"/>
          <p:cNvSpPr txBox="1"/>
          <p:nvPr>
            <p:ph idx="2" type="body"/>
          </p:nvPr>
        </p:nvSpPr>
        <p:spPr>
          <a:xfrm>
            <a:off x="674076" y="3725670"/>
            <a:ext cx="2834640" cy="232199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200"/>
              </a:spcBef>
              <a:spcAft>
                <a:spcPts val="0"/>
              </a:spcAft>
              <a:buSzPts val="1540"/>
              <a:buNone/>
              <a:defRPr sz="1400">
                <a:solidFill>
                  <a:schemeClr val="dk1"/>
                </a:solidFill>
              </a:defRPr>
            </a:lvl1pPr>
            <a:lvl2pPr indent="-228600" lvl="1" marL="914400" algn="l">
              <a:lnSpc>
                <a:spcPct val="90000"/>
              </a:lnSpc>
              <a:spcBef>
                <a:spcPts val="250"/>
              </a:spcBef>
              <a:spcAft>
                <a:spcPts val="0"/>
              </a:spcAft>
              <a:buSzPts val="960"/>
              <a:buNone/>
              <a:defRPr sz="1200"/>
            </a:lvl2pPr>
            <a:lvl3pPr indent="-228600" lvl="2" marL="1371600" algn="l">
              <a:lnSpc>
                <a:spcPct val="90000"/>
              </a:lnSpc>
              <a:spcBef>
                <a:spcPts val="250"/>
              </a:spcBef>
              <a:spcAft>
                <a:spcPts val="0"/>
              </a:spcAft>
              <a:buSzPts val="1000"/>
              <a:buNone/>
              <a:defRPr sz="1000"/>
            </a:lvl3pPr>
            <a:lvl4pPr indent="-228600" lvl="3" marL="1828800" algn="l">
              <a:lnSpc>
                <a:spcPct val="90000"/>
              </a:lnSpc>
              <a:spcBef>
                <a:spcPts val="250"/>
              </a:spcBef>
              <a:spcAft>
                <a:spcPts val="0"/>
              </a:spcAft>
              <a:buSzPts val="900"/>
              <a:buNone/>
              <a:defRPr sz="900"/>
            </a:lvl4pPr>
            <a:lvl5pPr indent="-228600" lvl="4" marL="2286000" algn="l">
              <a:lnSpc>
                <a:spcPct val="90000"/>
              </a:lnSpc>
              <a:spcBef>
                <a:spcPts val="250"/>
              </a:spcBef>
              <a:spcAft>
                <a:spcPts val="0"/>
              </a:spcAft>
              <a:buSzPts val="900"/>
              <a:buNone/>
              <a:defRPr sz="900"/>
            </a:lvl5pPr>
            <a:lvl6pPr indent="-228600" lvl="5" marL="2743200" algn="l">
              <a:lnSpc>
                <a:spcPct val="90000"/>
              </a:lnSpc>
              <a:spcBef>
                <a:spcPts val="250"/>
              </a:spcBef>
              <a:spcAft>
                <a:spcPts val="0"/>
              </a:spcAft>
              <a:buSzPts val="900"/>
              <a:buNone/>
              <a:defRPr sz="900"/>
            </a:lvl6pPr>
            <a:lvl7pPr indent="-228600" lvl="6" marL="3200400" algn="l">
              <a:lnSpc>
                <a:spcPct val="90000"/>
              </a:lnSpc>
              <a:spcBef>
                <a:spcPts val="250"/>
              </a:spcBef>
              <a:spcAft>
                <a:spcPts val="0"/>
              </a:spcAft>
              <a:buSzPts val="900"/>
              <a:buNone/>
              <a:defRPr sz="900"/>
            </a:lvl7pPr>
            <a:lvl8pPr indent="-228600" lvl="7" marL="3657600" algn="l">
              <a:lnSpc>
                <a:spcPct val="90000"/>
              </a:lnSpc>
              <a:spcBef>
                <a:spcPts val="250"/>
              </a:spcBef>
              <a:spcAft>
                <a:spcPts val="0"/>
              </a:spcAft>
              <a:buSzPts val="900"/>
              <a:buNone/>
              <a:defRPr sz="900"/>
            </a:lvl8pPr>
            <a:lvl9pPr indent="-228600" lvl="8" marL="4114800" algn="l">
              <a:lnSpc>
                <a:spcPct val="90000"/>
              </a:lnSpc>
              <a:spcBef>
                <a:spcPts val="250"/>
              </a:spcBef>
              <a:spcAft>
                <a:spcPts val="250"/>
              </a:spcAft>
              <a:buSzPts val="900"/>
              <a:buNone/>
              <a:defRPr sz="9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ustom Layout">
  <p:cSld name="1_Custom Layout">
    <p:spTree>
      <p:nvGrpSpPr>
        <p:cNvPr id="41" name="Shape 41"/>
        <p:cNvGrpSpPr/>
        <p:nvPr/>
      </p:nvGrpSpPr>
      <p:grpSpPr>
        <a:xfrm>
          <a:off x="0" y="0"/>
          <a:ext cx="0" cy="0"/>
          <a:chOff x="0" y="0"/>
          <a:chExt cx="0" cy="0"/>
        </a:xfrm>
      </p:grpSpPr>
      <p:sp>
        <p:nvSpPr>
          <p:cNvPr id="42" name="Google Shape;42;p10"/>
          <p:cNvSpPr/>
          <p:nvPr/>
        </p:nvSpPr>
        <p:spPr>
          <a:xfrm>
            <a:off x="2447925" y="2548094"/>
            <a:ext cx="7296150" cy="1761811"/>
          </a:xfrm>
          <a:prstGeom prst="roundRect">
            <a:avLst>
              <a:gd fmla="val 22073" name="adj"/>
            </a:avLst>
          </a:prstGeom>
          <a:solidFill>
            <a:schemeClr val="accent1"/>
          </a:solidFill>
          <a:ln cap="flat" cmpd="sng" w="107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accent1"/>
              </a:solidFill>
              <a:latin typeface="Corbel"/>
              <a:ea typeface="Corbel"/>
              <a:cs typeface="Corbel"/>
              <a:sym typeface="Corbel"/>
            </a:endParaRPr>
          </a:p>
        </p:txBody>
      </p:sp>
      <p:sp>
        <p:nvSpPr>
          <p:cNvPr id="43" name="Google Shape;43;p10"/>
          <p:cNvSpPr txBox="1"/>
          <p:nvPr/>
        </p:nvSpPr>
        <p:spPr>
          <a:xfrm>
            <a:off x="3731124" y="2771850"/>
            <a:ext cx="4729756" cy="132343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8000">
                <a:solidFill>
                  <a:schemeClr val="lt1"/>
                </a:solidFill>
                <a:latin typeface="Corbel"/>
                <a:ea typeface="Corbel"/>
                <a:cs typeface="Corbel"/>
                <a:sym typeface="Corbel"/>
              </a:rPr>
              <a:t>THANK’S</a:t>
            </a:r>
            <a:endParaRPr/>
          </a:p>
        </p:txBody>
      </p:sp>
      <p:sp>
        <p:nvSpPr>
          <p:cNvPr id="44" name="Google Shape;44;p10"/>
          <p:cNvSpPr/>
          <p:nvPr/>
        </p:nvSpPr>
        <p:spPr>
          <a:xfrm>
            <a:off x="-2" y="-1"/>
            <a:ext cx="4038602" cy="4038602"/>
          </a:xfrm>
          <a:custGeom>
            <a:rect b="b" l="l" r="r" t="t"/>
            <a:pathLst>
              <a:path extrusionOk="0" h="4752111" w="4752111">
                <a:moveTo>
                  <a:pt x="4752111" y="0"/>
                </a:moveTo>
                <a:cubicBezTo>
                  <a:pt x="4752111" y="1260338"/>
                  <a:pt x="4251444" y="2469056"/>
                  <a:pt x="3360250" y="3360250"/>
                </a:cubicBezTo>
                <a:cubicBezTo>
                  <a:pt x="2469056" y="4251444"/>
                  <a:pt x="1260338" y="4752111"/>
                  <a:pt x="0" y="4752111"/>
                </a:cubicBezTo>
                <a:cubicBezTo>
                  <a:pt x="1" y="3168074"/>
                  <a:pt x="1" y="1584038"/>
                  <a:pt x="2" y="1"/>
                </a:cubicBezTo>
                <a:close/>
              </a:path>
            </a:pathLst>
          </a:custGeom>
          <a:solidFill>
            <a:schemeClr val="lt1"/>
          </a:solidFill>
          <a:ln>
            <a:noFill/>
          </a:ln>
          <a:effectLst>
            <a:outerShdw blurRad="279400" sx="102000" rotWithShape="0" algn="ctr" sy="102000">
              <a:srgbClr val="000000">
                <a:alpha val="392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theme" Target="../theme/theme2.xml"/><Relationship Id="rId12" Type="http://schemas.openxmlformats.org/officeDocument/2006/relationships/slideLayout" Target="../slideLayouts/slideLayout10.xml"/><Relationship Id="rId1" Type="http://schemas.openxmlformats.org/officeDocument/2006/relationships/image" Target="../media/image4.jpg"/><Relationship Id="rId2" Type="http://schemas.openxmlformats.org/officeDocument/2006/relationships/image" Target="../media/image2.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pic>
        <p:nvPicPr>
          <p:cNvPr descr="Background pattern&#10;&#10;Description automatically generated" id="6" name="Google Shape;6;p1"/>
          <p:cNvPicPr preferRelativeResize="0"/>
          <p:nvPr/>
        </p:nvPicPr>
        <p:blipFill rotWithShape="1">
          <a:blip r:embed="rId1">
            <a:alphaModFix/>
          </a:blip>
          <a:srcRect b="0" l="0" r="0" t="0"/>
          <a:stretch/>
        </p:blipFill>
        <p:spPr>
          <a:xfrm>
            <a:off x="-2208" y="-4003"/>
            <a:ext cx="12196416" cy="6866006"/>
          </a:xfrm>
          <a:prstGeom prst="rect">
            <a:avLst/>
          </a:prstGeom>
          <a:noFill/>
          <a:ln>
            <a:noFill/>
          </a:ln>
        </p:spPr>
      </p:pic>
      <p:sp>
        <p:nvSpPr>
          <p:cNvPr id="7" name="Google Shape;7;p1"/>
          <p:cNvSpPr txBox="1"/>
          <p:nvPr>
            <p:ph type="title"/>
          </p:nvPr>
        </p:nvSpPr>
        <p:spPr>
          <a:xfrm>
            <a:off x="376136" y="223363"/>
            <a:ext cx="9890608" cy="640488"/>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3600"/>
              <a:buFont typeface="Corbel"/>
              <a:buNone/>
              <a:defRPr b="1" i="0" sz="3600" u="none" cap="none" strike="noStrike">
                <a:solidFill>
                  <a:schemeClr val="dk1"/>
                </a:solidFill>
                <a:latin typeface="Corbel"/>
                <a:ea typeface="Corbel"/>
                <a:cs typeface="Corbel"/>
                <a:sym typeface="Corbe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 name="Google Shape;8;p1"/>
          <p:cNvSpPr txBox="1"/>
          <p:nvPr>
            <p:ph idx="1" type="body"/>
          </p:nvPr>
        </p:nvSpPr>
        <p:spPr>
          <a:xfrm>
            <a:off x="541712" y="1439501"/>
            <a:ext cx="10808332" cy="4519070"/>
          </a:xfrm>
          <a:prstGeom prst="rect">
            <a:avLst/>
          </a:prstGeom>
          <a:noFill/>
          <a:ln>
            <a:noFill/>
          </a:ln>
        </p:spPr>
        <p:txBody>
          <a:bodyPr anchorCtr="0" anchor="t" bIns="45700" lIns="91425" spcFirstLastPara="1" rIns="91425" wrap="square" tIns="45700">
            <a:normAutofit/>
          </a:bodyPr>
          <a:lstStyle>
            <a:lvl1pPr indent="-424180" lvl="0" marL="457200" marR="0" rtl="0" algn="l">
              <a:lnSpc>
                <a:spcPct val="90000"/>
              </a:lnSpc>
              <a:spcBef>
                <a:spcPts val="1200"/>
              </a:spcBef>
              <a:spcAft>
                <a:spcPts val="0"/>
              </a:spcAft>
              <a:buClr>
                <a:schemeClr val="accent1"/>
              </a:buClr>
              <a:buSzPts val="3080"/>
              <a:buFont typeface="Arial"/>
              <a:buChar char="•"/>
              <a:defRPr b="0" i="0" sz="2800" u="none" cap="none" strike="noStrike">
                <a:solidFill>
                  <a:schemeClr val="dk1"/>
                </a:solidFill>
                <a:latin typeface="Corbel"/>
                <a:ea typeface="Corbel"/>
                <a:cs typeface="Corbel"/>
                <a:sym typeface="Corbel"/>
              </a:defRPr>
            </a:lvl1pPr>
            <a:lvl2pPr indent="-350519" lvl="1" marL="914400" marR="0" rtl="0" algn="l">
              <a:lnSpc>
                <a:spcPct val="90000"/>
              </a:lnSpc>
              <a:spcBef>
                <a:spcPts val="250"/>
              </a:spcBef>
              <a:spcAft>
                <a:spcPts val="0"/>
              </a:spcAft>
              <a:buClr>
                <a:schemeClr val="accent1"/>
              </a:buClr>
              <a:buSzPts val="1920"/>
              <a:buFont typeface="Noto Sans Symbols"/>
              <a:buChar char="▪"/>
              <a:defRPr b="0" i="0" sz="2400" u="none" cap="none" strike="noStrike">
                <a:solidFill>
                  <a:schemeClr val="dk1"/>
                </a:solidFill>
                <a:latin typeface="Corbel"/>
                <a:ea typeface="Corbel"/>
                <a:cs typeface="Corbel"/>
                <a:sym typeface="Corbel"/>
              </a:defRPr>
            </a:lvl2pPr>
            <a:lvl3pPr indent="-355600" lvl="2" marL="1371600" marR="0" rtl="0" algn="l">
              <a:lnSpc>
                <a:spcPct val="90000"/>
              </a:lnSpc>
              <a:spcBef>
                <a:spcPts val="250"/>
              </a:spcBef>
              <a:spcAft>
                <a:spcPts val="0"/>
              </a:spcAft>
              <a:buClr>
                <a:schemeClr val="accent1"/>
              </a:buClr>
              <a:buSzPts val="2000"/>
              <a:buFont typeface="Noto Sans Symbols"/>
              <a:buChar char="●"/>
              <a:defRPr b="0" i="0" sz="2000" u="none" cap="none" strike="noStrike">
                <a:solidFill>
                  <a:schemeClr val="dk1"/>
                </a:solidFill>
                <a:latin typeface="Corbel"/>
                <a:ea typeface="Corbel"/>
                <a:cs typeface="Corbel"/>
                <a:sym typeface="Corbel"/>
              </a:defRPr>
            </a:lvl3pPr>
            <a:lvl4pPr indent="-342900" lvl="3" marL="1828800" marR="0" rtl="0" algn="l">
              <a:lnSpc>
                <a:spcPct val="90000"/>
              </a:lnSpc>
              <a:spcBef>
                <a:spcPts val="250"/>
              </a:spcBef>
              <a:spcAft>
                <a:spcPts val="0"/>
              </a:spcAft>
              <a:buClr>
                <a:schemeClr val="accent1"/>
              </a:buClr>
              <a:buSzPts val="1800"/>
              <a:buFont typeface="Noto Sans Symbols"/>
              <a:buChar char="●"/>
              <a:defRPr b="0" i="0" sz="1800" u="none" cap="none" strike="noStrike">
                <a:solidFill>
                  <a:schemeClr val="dk1"/>
                </a:solidFill>
                <a:latin typeface="Corbel"/>
                <a:ea typeface="Corbel"/>
                <a:cs typeface="Corbel"/>
                <a:sym typeface="Corbel"/>
              </a:defRPr>
            </a:lvl4pPr>
            <a:lvl5pPr indent="-342900" lvl="4" marL="2286000" marR="0" rtl="0" algn="l">
              <a:lnSpc>
                <a:spcPct val="90000"/>
              </a:lnSpc>
              <a:spcBef>
                <a:spcPts val="250"/>
              </a:spcBef>
              <a:spcAft>
                <a:spcPts val="0"/>
              </a:spcAft>
              <a:buClr>
                <a:schemeClr val="accent1"/>
              </a:buClr>
              <a:buSzPts val="1800"/>
              <a:buFont typeface="Noto Sans Symbols"/>
              <a:buChar char="●"/>
              <a:defRPr b="0" i="0" sz="1800" u="none" cap="none" strike="noStrike">
                <a:solidFill>
                  <a:schemeClr val="dk1"/>
                </a:solidFill>
                <a:latin typeface="Corbel"/>
                <a:ea typeface="Corbel"/>
                <a:cs typeface="Corbel"/>
                <a:sym typeface="Corbel"/>
              </a:defRPr>
            </a:lvl5pPr>
            <a:lvl6pPr indent="-317500" lvl="5" marL="2743200" marR="0" rtl="0" algn="l">
              <a:lnSpc>
                <a:spcPct val="90000"/>
              </a:lnSpc>
              <a:spcBef>
                <a:spcPts val="250"/>
              </a:spcBef>
              <a:spcAft>
                <a:spcPts val="0"/>
              </a:spcAft>
              <a:buClr>
                <a:schemeClr val="accent1"/>
              </a:buClr>
              <a:buSzPts val="1400"/>
              <a:buFont typeface="Noto Sans Symbols"/>
              <a:buChar char="●"/>
              <a:defRPr b="0" i="0" sz="1400" u="none" cap="none" strike="noStrike">
                <a:solidFill>
                  <a:srgbClr val="595959"/>
                </a:solidFill>
                <a:latin typeface="Corbel"/>
                <a:ea typeface="Corbel"/>
                <a:cs typeface="Corbel"/>
                <a:sym typeface="Corbel"/>
              </a:defRPr>
            </a:lvl6pPr>
            <a:lvl7pPr indent="-317500" lvl="6" marL="3200400" marR="0" rtl="0" algn="l">
              <a:lnSpc>
                <a:spcPct val="90000"/>
              </a:lnSpc>
              <a:spcBef>
                <a:spcPts val="250"/>
              </a:spcBef>
              <a:spcAft>
                <a:spcPts val="0"/>
              </a:spcAft>
              <a:buClr>
                <a:schemeClr val="accent1"/>
              </a:buClr>
              <a:buSzPts val="1400"/>
              <a:buFont typeface="Noto Sans Symbols"/>
              <a:buChar char="●"/>
              <a:defRPr b="0" i="0" sz="1400" u="none" cap="none" strike="noStrike">
                <a:solidFill>
                  <a:srgbClr val="595959"/>
                </a:solidFill>
                <a:latin typeface="Corbel"/>
                <a:ea typeface="Corbel"/>
                <a:cs typeface="Corbel"/>
                <a:sym typeface="Corbel"/>
              </a:defRPr>
            </a:lvl7pPr>
            <a:lvl8pPr indent="-317500" lvl="7" marL="3657600" marR="0" rtl="0" algn="l">
              <a:lnSpc>
                <a:spcPct val="90000"/>
              </a:lnSpc>
              <a:spcBef>
                <a:spcPts val="250"/>
              </a:spcBef>
              <a:spcAft>
                <a:spcPts val="0"/>
              </a:spcAft>
              <a:buClr>
                <a:schemeClr val="accent1"/>
              </a:buClr>
              <a:buSzPts val="1400"/>
              <a:buFont typeface="Noto Sans Symbols"/>
              <a:buChar char="●"/>
              <a:defRPr b="0" i="0" sz="1400" u="none" cap="none" strike="noStrike">
                <a:solidFill>
                  <a:srgbClr val="595959"/>
                </a:solidFill>
                <a:latin typeface="Corbel"/>
                <a:ea typeface="Corbel"/>
                <a:cs typeface="Corbel"/>
                <a:sym typeface="Corbel"/>
              </a:defRPr>
            </a:lvl8pPr>
            <a:lvl9pPr indent="-317500" lvl="8" marL="4114800" marR="0" rtl="0" algn="l">
              <a:lnSpc>
                <a:spcPct val="90000"/>
              </a:lnSpc>
              <a:spcBef>
                <a:spcPts val="250"/>
              </a:spcBef>
              <a:spcAft>
                <a:spcPts val="250"/>
              </a:spcAft>
              <a:buClr>
                <a:schemeClr val="accent1"/>
              </a:buClr>
              <a:buSzPts val="1400"/>
              <a:buFont typeface="Noto Sans Symbols"/>
              <a:buChar char="●"/>
              <a:defRPr b="0" i="0" sz="1400" u="none" cap="none" strike="noStrike">
                <a:solidFill>
                  <a:srgbClr val="595959"/>
                </a:solidFill>
                <a:latin typeface="Corbel"/>
                <a:ea typeface="Corbel"/>
                <a:cs typeface="Corbel"/>
                <a:sym typeface="Corbel"/>
              </a:defRPr>
            </a:lvl9pPr>
          </a:lstStyle>
          <a:p/>
        </p:txBody>
      </p:sp>
      <p:pic>
        <p:nvPicPr>
          <p:cNvPr descr="A close up of a logo&#10;&#10;Description automatically generated" id="9" name="Google Shape;9;p1"/>
          <p:cNvPicPr preferRelativeResize="0"/>
          <p:nvPr/>
        </p:nvPicPr>
        <p:blipFill rotWithShape="1">
          <a:blip r:embed="rId2">
            <a:alphaModFix/>
          </a:blip>
          <a:srcRect b="20029" l="27558" r="23793" t="20463"/>
          <a:stretch/>
        </p:blipFill>
        <p:spPr>
          <a:xfrm>
            <a:off x="11316012" y="117258"/>
            <a:ext cx="801308" cy="980172"/>
          </a:xfrm>
          <a:prstGeom prst="rect">
            <a:avLst/>
          </a:prstGeom>
          <a:noFill/>
          <a:ln>
            <a:noFill/>
          </a:ln>
        </p:spPr>
      </p:pic>
      <p:sp>
        <p:nvSpPr>
          <p:cNvPr id="10" name="Google Shape;10;p1"/>
          <p:cNvSpPr txBox="1"/>
          <p:nvPr/>
        </p:nvSpPr>
        <p:spPr>
          <a:xfrm>
            <a:off x="5298661" y="6502506"/>
            <a:ext cx="1594678"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400" u="none" cap="none" strike="noStrike">
                <a:solidFill>
                  <a:srgbClr val="2A2A2A"/>
                </a:solidFill>
                <a:latin typeface="Montserrat SemiBold"/>
                <a:ea typeface="Montserrat SemiBold"/>
                <a:cs typeface="Montserrat SemiBold"/>
                <a:sym typeface="Montserrat SemiBold"/>
              </a:rPr>
              <a:t>www.infs.co</a:t>
            </a:r>
            <a:r>
              <a:rPr lang="en-US">
                <a:solidFill>
                  <a:srgbClr val="2A2A2A"/>
                </a:solidFill>
                <a:latin typeface="Montserrat SemiBold"/>
                <a:ea typeface="Montserrat SemiBold"/>
                <a:cs typeface="Montserrat SemiBold"/>
                <a:sym typeface="Montserrat SemiBold"/>
              </a:rPr>
              <a:t>m</a:t>
            </a:r>
            <a:endParaRPr b="0" i="0" sz="1400" u="none" cap="none" strike="noStrike">
              <a:solidFill>
                <a:srgbClr val="2A2A2A"/>
              </a:solidFill>
              <a:latin typeface="Corbel"/>
              <a:ea typeface="Corbel"/>
              <a:cs typeface="Corbel"/>
              <a:sym typeface="Corbel"/>
            </a:endParaRPr>
          </a:p>
        </p:txBody>
      </p:sp>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7.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hyperlink" Target="https://www.ncbi.nlm.nih.gov/books/NBK285558/" TargetMode="External"/><Relationship Id="rId4" Type="http://schemas.openxmlformats.org/officeDocument/2006/relationships/hyperlink" Target="https://www.ncbi.nlm.nih.gov/books/NBK249/" TargetMode="External"/><Relationship Id="rId5" Type="http://schemas.openxmlformats.org/officeDocument/2006/relationships/hyperlink" Target="https://www.niddk.nih.gov/health-information/diagnostic-tests/thyroid" TargetMode="External"/><Relationship Id="rId6" Type="http://schemas.openxmlformats.org/officeDocument/2006/relationships/hyperlink" Target="https://www.ncbi.nlm.nih.gov/books/NBK577224/"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2"/>
          <p:cNvSpPr txBox="1"/>
          <p:nvPr>
            <p:ph type="ctrTitle"/>
          </p:nvPr>
        </p:nvSpPr>
        <p:spPr>
          <a:xfrm>
            <a:off x="873078" y="1275298"/>
            <a:ext cx="7315200" cy="3255264"/>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FFFFFF"/>
              </a:buClr>
              <a:buSzPts val="5900"/>
              <a:buFont typeface="Corbel"/>
              <a:buNone/>
            </a:pPr>
            <a:r>
              <a:rPr lang="en-US"/>
              <a:t>Thyroid Profile</a:t>
            </a:r>
            <a:endParaRPr/>
          </a:p>
        </p:txBody>
      </p:sp>
      <p:sp>
        <p:nvSpPr>
          <p:cNvPr id="55" name="Google Shape;55;p12"/>
          <p:cNvSpPr txBox="1"/>
          <p:nvPr>
            <p:ph idx="1" type="subTitle"/>
          </p:nvPr>
        </p:nvSpPr>
        <p:spPr>
          <a:xfrm>
            <a:off x="903245" y="4647096"/>
            <a:ext cx="7315200" cy="914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2420"/>
              <a:buNone/>
            </a:pPr>
            <a:r>
              <a:rPr lang="en-US"/>
              <a:t>Module 8 – Unit 1</a:t>
            </a:r>
            <a:endParaRPr/>
          </a:p>
          <a:p>
            <a:pPr indent="0" lvl="0" marL="0" rtl="0" algn="l">
              <a:lnSpc>
                <a:spcPct val="90000"/>
              </a:lnSpc>
              <a:spcBef>
                <a:spcPts val="1200"/>
              </a:spcBef>
              <a:spcAft>
                <a:spcPts val="0"/>
              </a:spcAft>
              <a:buSzPts val="2420"/>
              <a:buNone/>
            </a:pPr>
            <a:r>
              <a:rPr lang="en-US"/>
              <a:t>Dr Poonam Vichare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376136" y="223363"/>
            <a:ext cx="9890608" cy="6404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orbel"/>
              <a:buNone/>
            </a:pPr>
            <a:r>
              <a:rPr lang="en-US"/>
              <a:t>T3 (Tri-iodothyronine) – The active hormone</a:t>
            </a:r>
            <a:endParaRPr/>
          </a:p>
        </p:txBody>
      </p:sp>
      <p:sp>
        <p:nvSpPr>
          <p:cNvPr id="111" name="Google Shape;111;p21"/>
          <p:cNvSpPr txBox="1"/>
          <p:nvPr>
            <p:ph idx="1" type="body"/>
          </p:nvPr>
        </p:nvSpPr>
        <p:spPr>
          <a:xfrm>
            <a:off x="541712" y="1439501"/>
            <a:ext cx="10808332" cy="4519070"/>
          </a:xfrm>
          <a:prstGeom prst="rect">
            <a:avLst/>
          </a:prstGeom>
          <a:noFill/>
          <a:ln>
            <a:noFill/>
          </a:ln>
        </p:spPr>
        <p:txBody>
          <a:bodyPr anchorCtr="0" anchor="t" bIns="45700" lIns="91425" spcFirstLastPara="1" rIns="91425" wrap="square" tIns="45700">
            <a:normAutofit/>
          </a:bodyPr>
          <a:lstStyle/>
          <a:p>
            <a:pPr indent="-182880" lvl="0" marL="182880" rtl="0" algn="l">
              <a:lnSpc>
                <a:spcPct val="90000"/>
              </a:lnSpc>
              <a:spcBef>
                <a:spcPts val="0"/>
              </a:spcBef>
              <a:spcAft>
                <a:spcPts val="0"/>
              </a:spcAft>
              <a:buSzPts val="2200"/>
              <a:buChar char="•"/>
            </a:pPr>
            <a:r>
              <a:rPr b="1" lang="en-US" sz="2000"/>
              <a:t>Source:</a:t>
            </a:r>
            <a:r>
              <a:rPr lang="en-US" sz="2000"/>
              <a:t> Mostly produced by the conversion of T4 to T3 in peripheral tissues; small amount directly from the thyroid.</a:t>
            </a:r>
            <a:endParaRPr/>
          </a:p>
          <a:p>
            <a:pPr indent="-182880" lvl="0" marL="182880" rtl="0" algn="l">
              <a:lnSpc>
                <a:spcPct val="90000"/>
              </a:lnSpc>
              <a:spcBef>
                <a:spcPts val="1200"/>
              </a:spcBef>
              <a:spcAft>
                <a:spcPts val="0"/>
              </a:spcAft>
              <a:buSzPts val="2200"/>
              <a:buChar char="•"/>
            </a:pPr>
            <a:r>
              <a:rPr b="1" lang="en-US" sz="2000"/>
              <a:t>Role:</a:t>
            </a:r>
            <a:r>
              <a:rPr lang="en-US" sz="2000"/>
              <a:t> The </a:t>
            </a:r>
            <a:r>
              <a:rPr b="1" lang="en-US" sz="2000"/>
              <a:t>most biologically active</a:t>
            </a:r>
            <a:r>
              <a:rPr lang="en-US" sz="2000"/>
              <a:t> thyroid hormone, responsible for metabolic effects.</a:t>
            </a:r>
            <a:endParaRPr/>
          </a:p>
          <a:p>
            <a:pPr indent="-182880" lvl="0" marL="182880" rtl="0" algn="l">
              <a:lnSpc>
                <a:spcPct val="90000"/>
              </a:lnSpc>
              <a:spcBef>
                <a:spcPts val="1200"/>
              </a:spcBef>
              <a:spcAft>
                <a:spcPts val="0"/>
              </a:spcAft>
              <a:buSzPts val="2200"/>
              <a:buChar char="•"/>
            </a:pPr>
            <a:r>
              <a:rPr b="1" lang="en-US" sz="2000"/>
              <a:t>Total T3 vs. Free T3:</a:t>
            </a:r>
            <a:endParaRPr sz="2000"/>
          </a:p>
          <a:p>
            <a:pPr indent="-182880" lvl="1" marL="685800" rtl="0" algn="l">
              <a:lnSpc>
                <a:spcPct val="90000"/>
              </a:lnSpc>
              <a:spcBef>
                <a:spcPts val="250"/>
              </a:spcBef>
              <a:spcAft>
                <a:spcPts val="0"/>
              </a:spcAft>
              <a:buSzPts val="1600"/>
              <a:buChar char="▪"/>
            </a:pPr>
            <a:r>
              <a:rPr b="1" lang="en-US" sz="2000"/>
              <a:t>Total T3:</a:t>
            </a:r>
            <a:r>
              <a:rPr lang="en-US" sz="2000"/>
              <a:t> Measures bound and unbound T3. Also affected by protein levels.</a:t>
            </a:r>
            <a:endParaRPr/>
          </a:p>
          <a:p>
            <a:pPr indent="-182880" lvl="1" marL="685800" rtl="0" algn="l">
              <a:lnSpc>
                <a:spcPct val="90000"/>
              </a:lnSpc>
              <a:spcBef>
                <a:spcPts val="500"/>
              </a:spcBef>
              <a:spcAft>
                <a:spcPts val="0"/>
              </a:spcAft>
              <a:buSzPts val="1600"/>
              <a:buChar char="▪"/>
            </a:pPr>
            <a:r>
              <a:rPr b="1" lang="en-US" sz="2000"/>
              <a:t>Free T3 (FT3):</a:t>
            </a:r>
            <a:r>
              <a:rPr lang="en-US" sz="2000"/>
              <a:t> Measures only the unbound, active form. </a:t>
            </a:r>
            <a:r>
              <a:rPr b="1" lang="en-US" sz="2000"/>
              <a:t>Provides direct insight into cellular metabolic activity.</a:t>
            </a:r>
            <a:endParaRPr sz="2000"/>
          </a:p>
          <a:p>
            <a:pPr indent="-182880" lvl="0" marL="182880" rtl="0" algn="l">
              <a:lnSpc>
                <a:spcPct val="90000"/>
              </a:lnSpc>
              <a:spcBef>
                <a:spcPts val="1450"/>
              </a:spcBef>
              <a:spcAft>
                <a:spcPts val="0"/>
              </a:spcAft>
              <a:buSzPts val="2200"/>
              <a:buChar char="•"/>
            </a:pPr>
            <a:r>
              <a:rPr b="1" lang="en-US" sz="2000"/>
              <a:t>Normal Reference Range (Free T3 - Typical):</a:t>
            </a:r>
            <a:endParaRPr sz="2000"/>
          </a:p>
          <a:p>
            <a:pPr indent="-182880" lvl="1" marL="685800" rtl="0" algn="l">
              <a:lnSpc>
                <a:spcPct val="90000"/>
              </a:lnSpc>
              <a:spcBef>
                <a:spcPts val="250"/>
              </a:spcBef>
              <a:spcAft>
                <a:spcPts val="0"/>
              </a:spcAft>
              <a:buSzPts val="1600"/>
              <a:buChar char="▪"/>
            </a:pPr>
            <a:r>
              <a:rPr lang="en-US" sz="2000"/>
              <a:t>2.3 – 4.2 pg/mL (or 3.5 – 6.5 pmol/L)</a:t>
            </a:r>
            <a:endParaRPr/>
          </a:p>
          <a:p>
            <a:pPr indent="-182880" lvl="0" marL="182880" rtl="0" algn="l">
              <a:lnSpc>
                <a:spcPct val="90000"/>
              </a:lnSpc>
              <a:spcBef>
                <a:spcPts val="1450"/>
              </a:spcBef>
              <a:spcAft>
                <a:spcPts val="0"/>
              </a:spcAft>
              <a:buSzPts val="2200"/>
              <a:buChar char="•"/>
            </a:pPr>
            <a:r>
              <a:rPr b="1" lang="en-US" sz="2000"/>
              <a:t>Note:</a:t>
            </a:r>
            <a:r>
              <a:rPr lang="en-US" sz="2000"/>
              <a:t> Free T3 is often tested when TSH and Free T4 are normal but symptoms persist, or in specific cases of hyperthyroidism.</a:t>
            </a:r>
            <a:endParaRPr/>
          </a:p>
          <a:p>
            <a:pPr indent="-43179" lvl="0" marL="182880" rtl="0" algn="l">
              <a:lnSpc>
                <a:spcPct val="90000"/>
              </a:lnSpc>
              <a:spcBef>
                <a:spcPts val="1200"/>
              </a:spcBef>
              <a:spcAft>
                <a:spcPts val="0"/>
              </a:spcAft>
              <a:buSzPts val="2200"/>
              <a:buNone/>
            </a:pPr>
            <a:r>
              <a:t/>
            </a:r>
            <a:endParaRPr sz="20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376136" y="223363"/>
            <a:ext cx="9890700" cy="6405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Reverse T3</a:t>
            </a:r>
            <a:endParaRPr/>
          </a:p>
        </p:txBody>
      </p:sp>
      <p:sp>
        <p:nvSpPr>
          <p:cNvPr id="117" name="Google Shape;117;p22"/>
          <p:cNvSpPr txBox="1"/>
          <p:nvPr>
            <p:ph idx="1" type="body"/>
          </p:nvPr>
        </p:nvSpPr>
        <p:spPr>
          <a:xfrm>
            <a:off x="541712" y="1439501"/>
            <a:ext cx="10808400" cy="4519200"/>
          </a:xfrm>
          <a:prstGeom prst="rect">
            <a:avLst/>
          </a:prstGeom>
        </p:spPr>
        <p:txBody>
          <a:bodyPr anchorCtr="0" anchor="t" bIns="45700" lIns="91425" spcFirstLastPara="1" rIns="91425" wrap="square" tIns="45700">
            <a:noAutofit/>
          </a:bodyPr>
          <a:lstStyle/>
          <a:p>
            <a:pPr indent="0" lvl="0" marL="0" rtl="0" algn="l">
              <a:lnSpc>
                <a:spcPct val="115000"/>
              </a:lnSpc>
              <a:spcBef>
                <a:spcPts val="1400"/>
              </a:spcBef>
              <a:spcAft>
                <a:spcPts val="0"/>
              </a:spcAft>
              <a:buClr>
                <a:schemeClr val="dk1"/>
              </a:buClr>
              <a:buSzPts val="1100"/>
              <a:buFont typeface="Arial"/>
              <a:buNone/>
            </a:pPr>
            <a:r>
              <a:rPr b="1" lang="en-US" sz="2000">
                <a:latin typeface="Arial"/>
                <a:ea typeface="Arial"/>
                <a:cs typeface="Arial"/>
                <a:sym typeface="Arial"/>
              </a:rPr>
              <a:t>Reverse T3 (rT3):</a:t>
            </a:r>
            <a:endParaRPr b="1" sz="2000">
              <a:latin typeface="Arial"/>
              <a:ea typeface="Arial"/>
              <a:cs typeface="Arial"/>
              <a:sym typeface="Arial"/>
            </a:endParaRPr>
          </a:p>
          <a:p>
            <a:pPr indent="0" lvl="0" marL="0" rtl="0" algn="l">
              <a:lnSpc>
                <a:spcPct val="115000"/>
              </a:lnSpc>
              <a:spcBef>
                <a:spcPts val="1200"/>
              </a:spcBef>
              <a:spcAft>
                <a:spcPts val="0"/>
              </a:spcAft>
              <a:buNone/>
            </a:pPr>
            <a:r>
              <a:rPr lang="en-US" sz="2000">
                <a:latin typeface="Arial"/>
                <a:ea typeface="Arial"/>
                <a:cs typeface="Arial"/>
                <a:sym typeface="Arial"/>
              </a:rPr>
              <a:t>Reverse T3 is an </a:t>
            </a:r>
            <a:r>
              <a:rPr b="1" lang="en-US" sz="2000">
                <a:latin typeface="Arial"/>
                <a:ea typeface="Arial"/>
                <a:cs typeface="Arial"/>
                <a:sym typeface="Arial"/>
              </a:rPr>
              <a:t>inactive metabolite</a:t>
            </a:r>
            <a:r>
              <a:rPr lang="en-US" sz="2000">
                <a:latin typeface="Arial"/>
                <a:ea typeface="Arial"/>
                <a:cs typeface="Arial"/>
                <a:sym typeface="Arial"/>
              </a:rPr>
              <a:t> of T4 (thyroxine). It's structurally similar to the active hormone T3 (triiodothyronine) but </a:t>
            </a:r>
            <a:r>
              <a:rPr b="1" lang="en-US" sz="2000">
                <a:latin typeface="Arial"/>
                <a:ea typeface="Arial"/>
                <a:cs typeface="Arial"/>
                <a:sym typeface="Arial"/>
              </a:rPr>
              <a:t>biologically inactive</a:t>
            </a:r>
            <a:r>
              <a:rPr lang="en-US" sz="2000">
                <a:latin typeface="Arial"/>
                <a:ea typeface="Arial"/>
                <a:cs typeface="Arial"/>
                <a:sym typeface="Arial"/>
              </a:rPr>
              <a:t>.</a:t>
            </a:r>
            <a:br>
              <a:rPr lang="en-US" sz="2000">
                <a:latin typeface="Arial"/>
                <a:ea typeface="Arial"/>
                <a:cs typeface="Arial"/>
                <a:sym typeface="Arial"/>
              </a:rPr>
            </a:br>
            <a:endParaRPr sz="2000">
              <a:latin typeface="Arial"/>
              <a:ea typeface="Arial"/>
              <a:cs typeface="Arial"/>
              <a:sym typeface="Arial"/>
            </a:endParaRPr>
          </a:p>
          <a:p>
            <a:pPr indent="0" lvl="0" marL="0" rtl="0" algn="l">
              <a:lnSpc>
                <a:spcPct val="115000"/>
              </a:lnSpc>
              <a:spcBef>
                <a:spcPts val="1200"/>
              </a:spcBef>
              <a:spcAft>
                <a:spcPts val="0"/>
              </a:spcAft>
              <a:buNone/>
            </a:pPr>
            <a:r>
              <a:rPr b="1" lang="en-US" sz="2000">
                <a:latin typeface="Arial"/>
                <a:ea typeface="Arial"/>
                <a:cs typeface="Arial"/>
                <a:sym typeface="Arial"/>
              </a:rPr>
              <a:t>How is it made?</a:t>
            </a:r>
            <a:br>
              <a:rPr b="1" lang="en-US" sz="2000">
                <a:latin typeface="Arial"/>
                <a:ea typeface="Arial"/>
                <a:cs typeface="Arial"/>
                <a:sym typeface="Arial"/>
              </a:rPr>
            </a:br>
            <a:r>
              <a:rPr lang="en-US" sz="2000">
                <a:latin typeface="Arial"/>
                <a:ea typeface="Arial"/>
                <a:cs typeface="Arial"/>
                <a:sym typeface="Arial"/>
              </a:rPr>
              <a:t> When T4 is converted in the body, it can be converted to rev T3</a:t>
            </a:r>
            <a:br>
              <a:rPr lang="en-US" sz="2000">
                <a:latin typeface="Arial"/>
                <a:ea typeface="Arial"/>
                <a:cs typeface="Arial"/>
                <a:sym typeface="Arial"/>
              </a:rPr>
            </a:br>
            <a:br>
              <a:rPr b="1" lang="en-US" sz="2000">
                <a:latin typeface="Arial"/>
                <a:ea typeface="Arial"/>
                <a:cs typeface="Arial"/>
                <a:sym typeface="Arial"/>
              </a:rPr>
            </a:br>
            <a:r>
              <a:rPr b="1" lang="en-US" sz="2000">
                <a:latin typeface="Arial"/>
                <a:ea typeface="Arial"/>
                <a:cs typeface="Arial"/>
                <a:sym typeface="Arial"/>
              </a:rPr>
              <a:t>It tends to rise during:</a:t>
            </a:r>
            <a:br>
              <a:rPr lang="en-US" sz="2000">
                <a:latin typeface="Arial"/>
                <a:ea typeface="Arial"/>
                <a:cs typeface="Arial"/>
                <a:sym typeface="Arial"/>
              </a:rPr>
            </a:br>
            <a:r>
              <a:rPr lang="en-US" sz="2000">
                <a:latin typeface="Arial"/>
                <a:ea typeface="Arial"/>
                <a:cs typeface="Arial"/>
                <a:sym typeface="Arial"/>
              </a:rPr>
              <a:t>- Chronic stress</a:t>
            </a:r>
            <a:br>
              <a:rPr lang="en-US" sz="2000">
                <a:latin typeface="Arial"/>
                <a:ea typeface="Arial"/>
                <a:cs typeface="Arial"/>
                <a:sym typeface="Arial"/>
              </a:rPr>
            </a:br>
            <a:r>
              <a:rPr lang="en-US" sz="2000">
                <a:latin typeface="Arial"/>
                <a:ea typeface="Arial"/>
                <a:cs typeface="Arial"/>
                <a:sym typeface="Arial"/>
              </a:rPr>
              <a:t>- Starvation or severe caloric restriction</a:t>
            </a:r>
            <a:br>
              <a:rPr lang="en-US" sz="2000">
                <a:latin typeface="Arial"/>
                <a:ea typeface="Arial"/>
                <a:cs typeface="Arial"/>
                <a:sym typeface="Arial"/>
              </a:rPr>
            </a:br>
            <a:r>
              <a:rPr lang="en-US" sz="2000">
                <a:latin typeface="Arial"/>
                <a:ea typeface="Arial"/>
                <a:cs typeface="Arial"/>
                <a:sym typeface="Arial"/>
              </a:rPr>
              <a:t>- Illness (e.g., critical illness, trauma, liver/kidney dysfunction)</a:t>
            </a:r>
            <a:br>
              <a:rPr lang="en-US" sz="2000">
                <a:latin typeface="Arial"/>
                <a:ea typeface="Arial"/>
                <a:cs typeface="Arial"/>
                <a:sym typeface="Arial"/>
              </a:rPr>
            </a:br>
            <a:r>
              <a:rPr lang="en-US" sz="2000">
                <a:latin typeface="Arial"/>
                <a:ea typeface="Arial"/>
                <a:cs typeface="Arial"/>
                <a:sym typeface="Arial"/>
              </a:rPr>
              <a:t>- Hypothyroidism or euthyroid sick syndrome</a:t>
            </a:r>
            <a:br>
              <a:rPr lang="en-US" sz="2000">
                <a:latin typeface="Arial"/>
                <a:ea typeface="Arial"/>
                <a:cs typeface="Arial"/>
                <a:sym typeface="Arial"/>
              </a:rPr>
            </a:br>
            <a:endParaRPr sz="2000">
              <a:latin typeface="Arial"/>
              <a:ea typeface="Arial"/>
              <a:cs typeface="Arial"/>
              <a:sym typeface="Arial"/>
            </a:endParaRPr>
          </a:p>
          <a:p>
            <a:pPr indent="0" lvl="0" marL="457200" rtl="0" algn="l">
              <a:lnSpc>
                <a:spcPct val="115000"/>
              </a:lnSpc>
              <a:spcBef>
                <a:spcPts val="1200"/>
              </a:spcBef>
              <a:spcAft>
                <a:spcPts val="0"/>
              </a:spcAft>
              <a:buNone/>
            </a:pPr>
            <a:r>
              <a:t/>
            </a:r>
            <a:endParaRPr sz="2000">
              <a:latin typeface="Arial"/>
              <a:ea typeface="Arial"/>
              <a:cs typeface="Arial"/>
              <a:sym typeface="Arial"/>
            </a:endParaRPr>
          </a:p>
          <a:p>
            <a:pPr indent="0" lvl="0" marL="0" rtl="0" algn="l">
              <a:spcBef>
                <a:spcPts val="1200"/>
              </a:spcBef>
              <a:spcAft>
                <a:spcPts val="0"/>
              </a:spcAft>
              <a:buNone/>
            </a:pPr>
            <a:r>
              <a:t/>
            </a:r>
            <a:endParaRPr sz="2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3"/>
          <p:cNvSpPr txBox="1"/>
          <p:nvPr>
            <p:ph type="title"/>
          </p:nvPr>
        </p:nvSpPr>
        <p:spPr>
          <a:xfrm>
            <a:off x="376136" y="223363"/>
            <a:ext cx="9890700" cy="6405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Significance</a:t>
            </a:r>
            <a:r>
              <a:rPr lang="en-US"/>
              <a:t> of Reverse T3</a:t>
            </a:r>
            <a:endParaRPr/>
          </a:p>
        </p:txBody>
      </p:sp>
      <p:sp>
        <p:nvSpPr>
          <p:cNvPr id="123" name="Google Shape;123;p23"/>
          <p:cNvSpPr txBox="1"/>
          <p:nvPr>
            <p:ph idx="1" type="body"/>
          </p:nvPr>
        </p:nvSpPr>
        <p:spPr>
          <a:xfrm>
            <a:off x="541712" y="1439501"/>
            <a:ext cx="10808400" cy="4519200"/>
          </a:xfrm>
          <a:prstGeom prst="rect">
            <a:avLst/>
          </a:prstGeom>
        </p:spPr>
        <p:txBody>
          <a:bodyPr anchorCtr="0" anchor="t" bIns="45700" lIns="91425" spcFirstLastPara="1" rIns="91425" wrap="square" tIns="45700">
            <a:normAutofit/>
          </a:bodyPr>
          <a:lstStyle/>
          <a:p>
            <a:pPr indent="0" lvl="0" marL="457200" rtl="0" algn="l">
              <a:lnSpc>
                <a:spcPct val="115000"/>
              </a:lnSpc>
              <a:spcBef>
                <a:spcPts val="1200"/>
              </a:spcBef>
              <a:spcAft>
                <a:spcPts val="0"/>
              </a:spcAft>
              <a:buNone/>
            </a:pPr>
            <a:r>
              <a:rPr b="1" lang="en-US" sz="2000">
                <a:latin typeface="Arial"/>
                <a:ea typeface="Arial"/>
                <a:cs typeface="Arial"/>
                <a:sym typeface="Arial"/>
              </a:rPr>
              <a:t>Why does it matter?</a:t>
            </a:r>
            <a:br>
              <a:rPr b="1" lang="en-US" sz="2000">
                <a:latin typeface="Arial"/>
                <a:ea typeface="Arial"/>
                <a:cs typeface="Arial"/>
                <a:sym typeface="Arial"/>
              </a:rPr>
            </a:br>
            <a:r>
              <a:rPr lang="en-US" sz="2000">
                <a:latin typeface="Arial"/>
                <a:ea typeface="Arial"/>
                <a:cs typeface="Arial"/>
                <a:sym typeface="Arial"/>
              </a:rPr>
              <a:t>Elevated rT3 can compete with T3 at receptor sites, </a:t>
            </a:r>
            <a:r>
              <a:rPr b="1" lang="en-US" sz="2000">
                <a:latin typeface="Arial"/>
                <a:ea typeface="Arial"/>
                <a:cs typeface="Arial"/>
                <a:sym typeface="Arial"/>
              </a:rPr>
              <a:t>blocking T3's action</a:t>
            </a:r>
            <a:r>
              <a:rPr lang="en-US" sz="2000">
                <a:latin typeface="Arial"/>
                <a:ea typeface="Arial"/>
                <a:cs typeface="Arial"/>
                <a:sym typeface="Arial"/>
              </a:rPr>
              <a:t>, leading to symptoms of hypothyroidism </a:t>
            </a:r>
            <a:r>
              <a:rPr i="1" lang="en-US" sz="2000">
                <a:latin typeface="Arial"/>
                <a:ea typeface="Arial"/>
                <a:cs typeface="Arial"/>
                <a:sym typeface="Arial"/>
              </a:rPr>
              <a:t>despite normal T3/T4 levels</a:t>
            </a:r>
            <a:r>
              <a:rPr lang="en-US" sz="2000">
                <a:latin typeface="Arial"/>
                <a:ea typeface="Arial"/>
                <a:cs typeface="Arial"/>
                <a:sym typeface="Arial"/>
              </a:rPr>
              <a:t>.</a:t>
            </a:r>
            <a:endParaRPr sz="2000">
              <a:latin typeface="Arial"/>
              <a:ea typeface="Arial"/>
              <a:cs typeface="Arial"/>
              <a:sym typeface="Arial"/>
            </a:endParaRPr>
          </a:p>
          <a:p>
            <a:pPr indent="0" lvl="0" marL="457200" rtl="0" algn="l">
              <a:lnSpc>
                <a:spcPct val="115000"/>
              </a:lnSpc>
              <a:spcBef>
                <a:spcPts val="1200"/>
              </a:spcBef>
              <a:spcAft>
                <a:spcPts val="1200"/>
              </a:spcAft>
              <a:buClr>
                <a:schemeClr val="dk1"/>
              </a:buClr>
              <a:buSzPts val="1100"/>
              <a:buFont typeface="Arial"/>
              <a:buNone/>
            </a:pPr>
            <a:br>
              <a:rPr lang="en-US" sz="2000">
                <a:latin typeface="Arial"/>
                <a:ea typeface="Arial"/>
                <a:cs typeface="Arial"/>
                <a:sym typeface="Arial"/>
              </a:rPr>
            </a:br>
            <a:r>
              <a:rPr lang="en-US" sz="2000">
                <a:latin typeface="Arial"/>
                <a:ea typeface="Arial"/>
                <a:cs typeface="Arial"/>
                <a:sym typeface="Arial"/>
              </a:rPr>
              <a:t>This is often called "</a:t>
            </a:r>
            <a:r>
              <a:rPr b="1" lang="en-US" sz="2000">
                <a:latin typeface="Arial"/>
                <a:ea typeface="Arial"/>
                <a:cs typeface="Arial"/>
                <a:sym typeface="Arial"/>
              </a:rPr>
              <a:t>thyroid resistance</a:t>
            </a:r>
            <a:r>
              <a:rPr lang="en-US" sz="2000">
                <a:latin typeface="Arial"/>
                <a:ea typeface="Arial"/>
                <a:cs typeface="Arial"/>
                <a:sym typeface="Arial"/>
              </a:rPr>
              <a:t>" or "</a:t>
            </a:r>
            <a:r>
              <a:rPr b="1" lang="en-US" sz="2000">
                <a:latin typeface="Arial"/>
                <a:ea typeface="Arial"/>
                <a:cs typeface="Arial"/>
                <a:sym typeface="Arial"/>
              </a:rPr>
              <a:t>low T3 syndrome</a:t>
            </a:r>
            <a:r>
              <a:rPr lang="en-US" sz="2000">
                <a:latin typeface="Arial"/>
                <a:ea typeface="Arial"/>
                <a:cs typeface="Arial"/>
                <a:sym typeface="Arial"/>
              </a:rPr>
              <a:t>".</a:t>
            </a:r>
            <a:br>
              <a:rPr lang="en-US" sz="2000">
                <a:latin typeface="Arial"/>
                <a:ea typeface="Arial"/>
                <a:cs typeface="Arial"/>
                <a:sym typeface="Arial"/>
              </a:rPr>
            </a:br>
            <a:endParaRPr sz="30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4"/>
          <p:cNvSpPr txBox="1"/>
          <p:nvPr>
            <p:ph type="title"/>
          </p:nvPr>
        </p:nvSpPr>
        <p:spPr>
          <a:xfrm>
            <a:off x="376136" y="223363"/>
            <a:ext cx="9890700" cy="6405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Reverse T4</a:t>
            </a:r>
            <a:endParaRPr/>
          </a:p>
        </p:txBody>
      </p:sp>
      <p:sp>
        <p:nvSpPr>
          <p:cNvPr id="129" name="Google Shape;129;p24"/>
          <p:cNvSpPr txBox="1"/>
          <p:nvPr>
            <p:ph idx="1" type="body"/>
          </p:nvPr>
        </p:nvSpPr>
        <p:spPr>
          <a:xfrm>
            <a:off x="541712" y="1439501"/>
            <a:ext cx="10808400" cy="4519200"/>
          </a:xfrm>
          <a:prstGeom prst="rect">
            <a:avLst/>
          </a:prstGeom>
        </p:spPr>
        <p:txBody>
          <a:bodyPr anchorCtr="0" anchor="t" bIns="45700" lIns="91425" spcFirstLastPara="1" rIns="91425" wrap="square" tIns="45700">
            <a:normAutofit/>
          </a:bodyPr>
          <a:lstStyle/>
          <a:p>
            <a:pPr indent="0" lvl="0" marL="0" rtl="0" algn="l">
              <a:lnSpc>
                <a:spcPct val="115000"/>
              </a:lnSpc>
              <a:spcBef>
                <a:spcPts val="1400"/>
              </a:spcBef>
              <a:spcAft>
                <a:spcPts val="0"/>
              </a:spcAft>
              <a:buClr>
                <a:schemeClr val="dk1"/>
              </a:buClr>
              <a:buSzPts val="1100"/>
              <a:buFont typeface="Arial"/>
              <a:buNone/>
            </a:pPr>
            <a:r>
              <a:rPr b="1" lang="en-US" sz="2000">
                <a:latin typeface="Arial"/>
                <a:ea typeface="Arial"/>
                <a:cs typeface="Arial"/>
                <a:sym typeface="Arial"/>
              </a:rPr>
              <a:t>Reverse T4 (rT4):</a:t>
            </a:r>
            <a:endParaRPr b="1" sz="2000">
              <a:latin typeface="Arial"/>
              <a:ea typeface="Arial"/>
              <a:cs typeface="Arial"/>
              <a:sym typeface="Arial"/>
            </a:endParaRPr>
          </a:p>
          <a:p>
            <a:pPr indent="0" lvl="0" marL="0" rtl="0" algn="l">
              <a:lnSpc>
                <a:spcPct val="115000"/>
              </a:lnSpc>
              <a:spcBef>
                <a:spcPts val="1200"/>
              </a:spcBef>
              <a:spcAft>
                <a:spcPts val="0"/>
              </a:spcAft>
              <a:buNone/>
            </a:pPr>
            <a:r>
              <a:rPr lang="en-US" sz="2000">
                <a:latin typeface="Arial"/>
                <a:ea typeface="Arial"/>
                <a:cs typeface="Arial"/>
                <a:sym typeface="Arial"/>
              </a:rPr>
              <a:t>Reverse T4 is </a:t>
            </a:r>
            <a:r>
              <a:rPr b="1" lang="en-US" sz="2000">
                <a:latin typeface="Arial"/>
                <a:ea typeface="Arial"/>
                <a:cs typeface="Arial"/>
                <a:sym typeface="Arial"/>
              </a:rPr>
              <a:t>not a commonly recognized or clinically measured hormone</a:t>
            </a:r>
            <a:r>
              <a:rPr lang="en-US" sz="2000">
                <a:latin typeface="Arial"/>
                <a:ea typeface="Arial"/>
                <a:cs typeface="Arial"/>
                <a:sym typeface="Arial"/>
              </a:rPr>
              <a:t>. It is sometimes confused with rT3. There's no standard test or functional role attributed to "reverse T4" in human physiology.</a:t>
            </a:r>
            <a:endParaRPr sz="2000">
              <a:latin typeface="Arial"/>
              <a:ea typeface="Arial"/>
              <a:cs typeface="Arial"/>
              <a:sym typeface="Arial"/>
            </a:endParaRPr>
          </a:p>
          <a:p>
            <a:pPr indent="0" lvl="0" marL="0" rtl="0" algn="l">
              <a:lnSpc>
                <a:spcPct val="115000"/>
              </a:lnSpc>
              <a:spcBef>
                <a:spcPts val="1200"/>
              </a:spcBef>
              <a:spcAft>
                <a:spcPts val="0"/>
              </a:spcAft>
              <a:buNone/>
            </a:pPr>
            <a:br>
              <a:rPr lang="en-US" sz="2000">
                <a:latin typeface="Arial"/>
                <a:ea typeface="Arial"/>
                <a:cs typeface="Arial"/>
                <a:sym typeface="Arial"/>
              </a:rPr>
            </a:br>
            <a:r>
              <a:rPr b="1" lang="en-US" sz="2000">
                <a:latin typeface="Arial"/>
                <a:ea typeface="Arial"/>
                <a:cs typeface="Arial"/>
                <a:sym typeface="Arial"/>
              </a:rPr>
              <a:t>Likely confusion:</a:t>
            </a:r>
            <a:br>
              <a:rPr b="1" lang="en-US" sz="2000">
                <a:latin typeface="Arial"/>
                <a:ea typeface="Arial"/>
                <a:cs typeface="Arial"/>
                <a:sym typeface="Arial"/>
              </a:rPr>
            </a:br>
            <a:r>
              <a:rPr lang="en-US" sz="2000">
                <a:latin typeface="Arial"/>
                <a:ea typeface="Arial"/>
                <a:cs typeface="Arial"/>
                <a:sym typeface="Arial"/>
              </a:rPr>
              <a:t> People often mistakenly refer to </a:t>
            </a:r>
            <a:r>
              <a:rPr b="1" lang="en-US" sz="2000">
                <a:latin typeface="Arial"/>
                <a:ea typeface="Arial"/>
                <a:cs typeface="Arial"/>
                <a:sym typeface="Arial"/>
              </a:rPr>
              <a:t>rT3</a:t>
            </a:r>
            <a:r>
              <a:rPr lang="en-US" sz="2000">
                <a:latin typeface="Arial"/>
                <a:ea typeface="Arial"/>
                <a:cs typeface="Arial"/>
                <a:sym typeface="Arial"/>
              </a:rPr>
              <a:t> as "reverse T4" because it's derived from T4, but </a:t>
            </a:r>
            <a:r>
              <a:rPr b="1" lang="en-US" sz="2000">
                <a:latin typeface="Arial"/>
                <a:ea typeface="Arial"/>
                <a:cs typeface="Arial"/>
                <a:sym typeface="Arial"/>
              </a:rPr>
              <a:t>rT4 is not an established or meaningful term in clinical endocrinology</a:t>
            </a:r>
            <a:r>
              <a:rPr lang="en-US" sz="2000">
                <a:latin typeface="Arial"/>
                <a:ea typeface="Arial"/>
                <a:cs typeface="Arial"/>
                <a:sym typeface="Arial"/>
              </a:rPr>
              <a:t>.</a:t>
            </a:r>
            <a:endParaRPr sz="2000">
              <a:latin typeface="Arial"/>
              <a:ea typeface="Arial"/>
              <a:cs typeface="Arial"/>
              <a:sym typeface="Arial"/>
            </a:endParaRPr>
          </a:p>
          <a:p>
            <a:pPr indent="0" lvl="0" marL="0" rtl="0" algn="l">
              <a:spcBef>
                <a:spcPts val="1200"/>
              </a:spcBef>
              <a:spcAft>
                <a:spcPts val="0"/>
              </a:spcAft>
              <a:buNone/>
            </a:pPr>
            <a:r>
              <a:t/>
            </a:r>
            <a:endParaRPr sz="20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5"/>
          <p:cNvSpPr txBox="1"/>
          <p:nvPr>
            <p:ph type="title"/>
          </p:nvPr>
        </p:nvSpPr>
        <p:spPr>
          <a:xfrm>
            <a:off x="376136" y="223363"/>
            <a:ext cx="9890700" cy="640500"/>
          </a:xfrm>
          <a:prstGeom prst="rect">
            <a:avLst/>
          </a:prstGeom>
        </p:spPr>
        <p:txBody>
          <a:bodyPr anchorCtr="0" anchor="ctr" bIns="45700" lIns="91425" spcFirstLastPara="1" rIns="91425" wrap="square" tIns="45700">
            <a:normAutofit/>
          </a:bodyPr>
          <a:lstStyle/>
          <a:p>
            <a:pPr indent="0" lvl="0" marL="0" rtl="0" algn="l">
              <a:lnSpc>
                <a:spcPct val="115000"/>
              </a:lnSpc>
              <a:spcBef>
                <a:spcPts val="1400"/>
              </a:spcBef>
              <a:spcAft>
                <a:spcPts val="400"/>
              </a:spcAft>
              <a:buClr>
                <a:schemeClr val="dk1"/>
              </a:buClr>
              <a:buSzPts val="1100"/>
              <a:buFont typeface="Arial"/>
              <a:buNone/>
            </a:pPr>
            <a:r>
              <a:rPr lang="en-US"/>
              <a:t>Anti-TPO (Thyroid Peroxidase Antibodies)</a:t>
            </a:r>
            <a:endParaRPr/>
          </a:p>
        </p:txBody>
      </p:sp>
      <p:sp>
        <p:nvSpPr>
          <p:cNvPr id="135" name="Google Shape;135;p25"/>
          <p:cNvSpPr txBox="1"/>
          <p:nvPr>
            <p:ph idx="1" type="body"/>
          </p:nvPr>
        </p:nvSpPr>
        <p:spPr>
          <a:xfrm>
            <a:off x="541712" y="1169401"/>
            <a:ext cx="10808400" cy="4519200"/>
          </a:xfrm>
          <a:prstGeom prst="rect">
            <a:avLst/>
          </a:prstGeom>
        </p:spPr>
        <p:txBody>
          <a:bodyPr anchorCtr="0" anchor="t" bIns="45700" lIns="91425" spcFirstLastPara="1" rIns="91425" wrap="square" tIns="45700">
            <a:noAutofit/>
          </a:bodyPr>
          <a:lstStyle/>
          <a:p>
            <a:pPr indent="0" lvl="0" marL="0" rtl="0" algn="l">
              <a:lnSpc>
                <a:spcPct val="115000"/>
              </a:lnSpc>
              <a:spcBef>
                <a:spcPts val="1400"/>
              </a:spcBef>
              <a:spcAft>
                <a:spcPts val="0"/>
              </a:spcAft>
              <a:buClr>
                <a:schemeClr val="dk1"/>
              </a:buClr>
              <a:buSzPts val="1100"/>
              <a:buFont typeface="Arial"/>
              <a:buNone/>
            </a:pPr>
            <a:r>
              <a:t/>
            </a:r>
            <a:endParaRPr b="1" sz="2000"/>
          </a:p>
          <a:p>
            <a:pPr indent="-355600" lvl="0" marL="457200" rtl="0" algn="l">
              <a:lnSpc>
                <a:spcPct val="115000"/>
              </a:lnSpc>
              <a:spcBef>
                <a:spcPts val="1200"/>
              </a:spcBef>
              <a:spcAft>
                <a:spcPts val="0"/>
              </a:spcAft>
              <a:buClr>
                <a:schemeClr val="dk1"/>
              </a:buClr>
              <a:buSzPts val="2000"/>
              <a:buChar char="●"/>
            </a:pPr>
            <a:r>
              <a:rPr lang="en-US" sz="2000"/>
              <a:t>Targets the </a:t>
            </a:r>
            <a:r>
              <a:rPr b="1" lang="en-US" sz="2000"/>
              <a:t>thyroid peroxidase enzyme</a:t>
            </a:r>
            <a:r>
              <a:rPr lang="en-US" sz="2000"/>
              <a:t>, which helps produce thyroid hormones.</a:t>
            </a:r>
            <a:br>
              <a:rPr lang="en-US" sz="2000"/>
            </a:br>
            <a:endParaRPr sz="2000"/>
          </a:p>
          <a:p>
            <a:pPr indent="-355600" lvl="0" marL="457200" rtl="0" algn="l">
              <a:lnSpc>
                <a:spcPct val="115000"/>
              </a:lnSpc>
              <a:spcBef>
                <a:spcPts val="0"/>
              </a:spcBef>
              <a:spcAft>
                <a:spcPts val="0"/>
              </a:spcAft>
              <a:buClr>
                <a:schemeClr val="dk1"/>
              </a:buClr>
              <a:buSzPts val="2000"/>
              <a:buChar char="●"/>
            </a:pPr>
            <a:r>
              <a:rPr lang="en-US" sz="2000"/>
              <a:t>Most common antibody found in </a:t>
            </a:r>
            <a:r>
              <a:rPr b="1" lang="en-US" sz="2000"/>
              <a:t>autoimmune thyroid disorders</a:t>
            </a:r>
            <a:r>
              <a:rPr lang="en-US" sz="2000"/>
              <a:t>.</a:t>
            </a:r>
            <a:br>
              <a:rPr lang="en-US" sz="2000"/>
            </a:br>
            <a:endParaRPr sz="2000"/>
          </a:p>
          <a:p>
            <a:pPr indent="-355600" lvl="0" marL="457200" rtl="0" algn="l">
              <a:lnSpc>
                <a:spcPct val="115000"/>
              </a:lnSpc>
              <a:spcBef>
                <a:spcPts val="0"/>
              </a:spcBef>
              <a:spcAft>
                <a:spcPts val="0"/>
              </a:spcAft>
              <a:buClr>
                <a:schemeClr val="dk1"/>
              </a:buClr>
              <a:buSzPts val="2000"/>
              <a:buFont typeface="Corbel"/>
              <a:buChar char="●"/>
            </a:pPr>
            <a:r>
              <a:rPr lang="en-US" sz="2000"/>
              <a:t>Seen in:</a:t>
            </a:r>
            <a:br>
              <a:rPr lang="en-US" sz="2000"/>
            </a:br>
            <a:endParaRPr sz="2000"/>
          </a:p>
          <a:p>
            <a:pPr indent="-355600" lvl="1" marL="914400" rtl="0" algn="l">
              <a:lnSpc>
                <a:spcPct val="115000"/>
              </a:lnSpc>
              <a:spcBef>
                <a:spcPts val="0"/>
              </a:spcBef>
              <a:spcAft>
                <a:spcPts val="0"/>
              </a:spcAft>
              <a:buClr>
                <a:schemeClr val="dk1"/>
              </a:buClr>
              <a:buSzPts val="2000"/>
              <a:buFont typeface="Arial"/>
              <a:buChar char="○"/>
            </a:pPr>
            <a:r>
              <a:rPr b="1" lang="en-US" sz="2000"/>
              <a:t>&gt;90%</a:t>
            </a:r>
            <a:r>
              <a:rPr lang="en-US" sz="2000"/>
              <a:t> of patients with </a:t>
            </a:r>
            <a:r>
              <a:rPr b="1" lang="en-US" sz="2000"/>
              <a:t>Hashimoto’s thyroiditis</a:t>
            </a:r>
            <a:br>
              <a:rPr b="1" lang="en-US" sz="2000"/>
            </a:br>
            <a:endParaRPr b="1" sz="2000"/>
          </a:p>
          <a:p>
            <a:pPr indent="-355600" lvl="1" marL="914400" rtl="0" algn="l">
              <a:lnSpc>
                <a:spcPct val="115000"/>
              </a:lnSpc>
              <a:spcBef>
                <a:spcPts val="0"/>
              </a:spcBef>
              <a:spcAft>
                <a:spcPts val="0"/>
              </a:spcAft>
              <a:buClr>
                <a:schemeClr val="dk1"/>
              </a:buClr>
              <a:buSzPts val="2000"/>
              <a:buFont typeface="Arial"/>
              <a:buChar char="○"/>
            </a:pPr>
            <a:r>
              <a:rPr b="1" lang="en-US" sz="2000"/>
              <a:t>70–80%</a:t>
            </a:r>
            <a:r>
              <a:rPr lang="en-US" sz="2000"/>
              <a:t> of those with </a:t>
            </a:r>
            <a:r>
              <a:rPr b="1" lang="en-US" sz="2000"/>
              <a:t>Graves’ disease</a:t>
            </a:r>
            <a:br>
              <a:rPr b="1" lang="en-US" sz="2000"/>
            </a:br>
            <a:endParaRPr b="1" sz="2000"/>
          </a:p>
          <a:p>
            <a:pPr indent="-355600" lvl="0" marL="457200" rtl="0" algn="l">
              <a:lnSpc>
                <a:spcPct val="115000"/>
              </a:lnSpc>
              <a:spcBef>
                <a:spcPts val="0"/>
              </a:spcBef>
              <a:spcAft>
                <a:spcPts val="0"/>
              </a:spcAft>
              <a:buClr>
                <a:schemeClr val="dk1"/>
              </a:buClr>
              <a:buSzPts val="2000"/>
              <a:buChar char="●"/>
            </a:pPr>
            <a:r>
              <a:rPr lang="en-US" sz="2000"/>
              <a:t>Indicates </a:t>
            </a:r>
            <a:r>
              <a:rPr b="1" lang="en-US" sz="2000"/>
              <a:t>autoimmune destruction</a:t>
            </a:r>
            <a:r>
              <a:rPr lang="en-US" sz="2000"/>
              <a:t> of the thyroid, even before hormone levels change.</a:t>
            </a:r>
            <a:br>
              <a:rPr lang="en-US" sz="2000"/>
            </a:br>
            <a:endParaRPr sz="2000"/>
          </a:p>
          <a:p>
            <a:pPr indent="-355600" lvl="0" marL="457200" rtl="0" algn="l">
              <a:lnSpc>
                <a:spcPct val="115000"/>
              </a:lnSpc>
              <a:spcBef>
                <a:spcPts val="0"/>
              </a:spcBef>
              <a:spcAft>
                <a:spcPts val="0"/>
              </a:spcAft>
              <a:buClr>
                <a:schemeClr val="dk1"/>
              </a:buClr>
              <a:buSzPts val="2000"/>
              <a:buChar char="●"/>
            </a:pPr>
            <a:r>
              <a:rPr lang="en-US" sz="2000"/>
              <a:t>Helps predict progression from </a:t>
            </a:r>
            <a:r>
              <a:rPr b="1" lang="en-US" sz="2000"/>
              <a:t>subclinical to overt hypothyroidism</a:t>
            </a:r>
            <a:r>
              <a:rPr lang="en-US" sz="2000"/>
              <a:t>.</a:t>
            </a:r>
            <a:br>
              <a:rPr lang="en-US" sz="2000"/>
            </a:br>
            <a:endParaRPr sz="2000"/>
          </a:p>
          <a:p>
            <a:pPr indent="0" lvl="0" marL="0" rtl="0" algn="l">
              <a:spcBef>
                <a:spcPts val="1200"/>
              </a:spcBef>
              <a:spcAft>
                <a:spcPts val="0"/>
              </a:spcAft>
              <a:buNone/>
            </a:pPr>
            <a:r>
              <a:t/>
            </a:r>
            <a:endParaRPr sz="20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6"/>
          <p:cNvSpPr txBox="1"/>
          <p:nvPr>
            <p:ph type="title"/>
          </p:nvPr>
        </p:nvSpPr>
        <p:spPr>
          <a:xfrm>
            <a:off x="376136" y="223363"/>
            <a:ext cx="9890700" cy="640500"/>
          </a:xfrm>
          <a:prstGeom prst="rect">
            <a:avLst/>
          </a:prstGeom>
        </p:spPr>
        <p:txBody>
          <a:bodyPr anchorCtr="0" anchor="ctr" bIns="45700" lIns="91425" spcFirstLastPara="1" rIns="91425" wrap="square" tIns="45700">
            <a:normAutofit/>
          </a:bodyPr>
          <a:lstStyle/>
          <a:p>
            <a:pPr indent="0" lvl="0" marL="0" rtl="0" algn="l">
              <a:lnSpc>
                <a:spcPct val="115000"/>
              </a:lnSpc>
              <a:spcBef>
                <a:spcPts val="1400"/>
              </a:spcBef>
              <a:spcAft>
                <a:spcPts val="400"/>
              </a:spcAft>
              <a:buClr>
                <a:schemeClr val="dk1"/>
              </a:buClr>
              <a:buSzPts val="1100"/>
              <a:buFont typeface="Arial"/>
              <a:buNone/>
            </a:pPr>
            <a:r>
              <a:rPr lang="en-US" sz="3500"/>
              <a:t>Anti-Tg (Thyroglobulin Antibodies)</a:t>
            </a:r>
            <a:endParaRPr sz="3500"/>
          </a:p>
        </p:txBody>
      </p:sp>
      <p:sp>
        <p:nvSpPr>
          <p:cNvPr id="141" name="Google Shape;141;p26"/>
          <p:cNvSpPr txBox="1"/>
          <p:nvPr>
            <p:ph idx="1" type="body"/>
          </p:nvPr>
        </p:nvSpPr>
        <p:spPr>
          <a:xfrm>
            <a:off x="541712" y="1439501"/>
            <a:ext cx="10808400" cy="4519200"/>
          </a:xfrm>
          <a:prstGeom prst="rect">
            <a:avLst/>
          </a:prstGeom>
        </p:spPr>
        <p:txBody>
          <a:bodyPr anchorCtr="0" anchor="t" bIns="45700" lIns="91425" spcFirstLastPara="1" rIns="91425" wrap="square" tIns="45700">
            <a:normAutofit/>
          </a:bodyPr>
          <a:lstStyle/>
          <a:p>
            <a:pPr indent="0" lvl="0" marL="0" rtl="0" algn="l">
              <a:lnSpc>
                <a:spcPct val="115000"/>
              </a:lnSpc>
              <a:spcBef>
                <a:spcPts val="1400"/>
              </a:spcBef>
              <a:spcAft>
                <a:spcPts val="0"/>
              </a:spcAft>
              <a:buClr>
                <a:schemeClr val="dk1"/>
              </a:buClr>
              <a:buSzPts val="1100"/>
              <a:buFont typeface="Arial"/>
              <a:buNone/>
            </a:pPr>
            <a:r>
              <a:t/>
            </a:r>
            <a:endParaRPr b="1" sz="1300">
              <a:latin typeface="Arial"/>
              <a:ea typeface="Arial"/>
              <a:cs typeface="Arial"/>
              <a:sym typeface="Arial"/>
            </a:endParaRPr>
          </a:p>
          <a:p>
            <a:pPr indent="-355600" lvl="0" marL="457200" rtl="0" algn="l">
              <a:lnSpc>
                <a:spcPct val="115000"/>
              </a:lnSpc>
              <a:spcBef>
                <a:spcPts val="1200"/>
              </a:spcBef>
              <a:spcAft>
                <a:spcPts val="0"/>
              </a:spcAft>
              <a:buClr>
                <a:schemeClr val="dk1"/>
              </a:buClr>
              <a:buSzPts val="2000"/>
              <a:buChar char="●"/>
            </a:pPr>
            <a:r>
              <a:rPr lang="en-US" sz="2000"/>
              <a:t>Targets </a:t>
            </a:r>
            <a:r>
              <a:rPr b="1" lang="en-US" sz="2000"/>
              <a:t>thyroglobulin</a:t>
            </a:r>
            <a:r>
              <a:rPr lang="en-US" sz="2000"/>
              <a:t>, a protein used in making thyroid hormones.</a:t>
            </a:r>
            <a:br>
              <a:rPr lang="en-US" sz="2000"/>
            </a:br>
            <a:endParaRPr sz="2000"/>
          </a:p>
          <a:p>
            <a:pPr indent="-355600" lvl="0" marL="457200" rtl="0" algn="l">
              <a:lnSpc>
                <a:spcPct val="115000"/>
              </a:lnSpc>
              <a:spcBef>
                <a:spcPts val="0"/>
              </a:spcBef>
              <a:spcAft>
                <a:spcPts val="0"/>
              </a:spcAft>
              <a:buClr>
                <a:schemeClr val="dk1"/>
              </a:buClr>
              <a:buSzPts val="2000"/>
              <a:buChar char="●"/>
            </a:pPr>
            <a:r>
              <a:rPr lang="en-US" sz="2000"/>
              <a:t>Commonly seen in </a:t>
            </a:r>
            <a:r>
              <a:rPr b="1" lang="en-US" sz="2000"/>
              <a:t>Hashimoto’s thyroiditis</a:t>
            </a:r>
            <a:r>
              <a:rPr lang="en-US" sz="2000"/>
              <a:t> and sometimes in </a:t>
            </a:r>
            <a:r>
              <a:rPr b="1" lang="en-US" sz="2000"/>
              <a:t>Graves’ disease</a:t>
            </a:r>
            <a:r>
              <a:rPr lang="en-US" sz="2000"/>
              <a:t>.</a:t>
            </a:r>
            <a:br>
              <a:rPr lang="en-US" sz="2000"/>
            </a:br>
            <a:endParaRPr sz="2000"/>
          </a:p>
          <a:p>
            <a:pPr indent="-355600" lvl="0" marL="457200" rtl="0" algn="l">
              <a:lnSpc>
                <a:spcPct val="115000"/>
              </a:lnSpc>
              <a:spcBef>
                <a:spcPts val="0"/>
              </a:spcBef>
              <a:spcAft>
                <a:spcPts val="0"/>
              </a:spcAft>
              <a:buClr>
                <a:schemeClr val="dk1"/>
              </a:buClr>
              <a:buSzPts val="2000"/>
              <a:buChar char="●"/>
            </a:pPr>
            <a:r>
              <a:rPr lang="en-US" sz="2000"/>
              <a:t>Used to monitor </a:t>
            </a:r>
            <a:r>
              <a:rPr b="1" lang="en-US" sz="2000"/>
              <a:t>thyroid cancer recurrence</a:t>
            </a:r>
            <a:r>
              <a:rPr lang="en-US" sz="2000"/>
              <a:t>, especially after thyroid removal.</a:t>
            </a:r>
            <a:br>
              <a:rPr lang="en-US" sz="2000"/>
            </a:br>
            <a:endParaRPr sz="2000"/>
          </a:p>
          <a:p>
            <a:pPr indent="-355600" lvl="0" marL="457200" rtl="0" algn="l">
              <a:lnSpc>
                <a:spcPct val="115000"/>
              </a:lnSpc>
              <a:spcBef>
                <a:spcPts val="0"/>
              </a:spcBef>
              <a:spcAft>
                <a:spcPts val="0"/>
              </a:spcAft>
              <a:buClr>
                <a:schemeClr val="dk1"/>
              </a:buClr>
              <a:buSzPts val="2000"/>
              <a:buFont typeface="Corbel"/>
              <a:buChar char="●"/>
            </a:pPr>
            <a:r>
              <a:rPr lang="en-US" sz="2000"/>
              <a:t>Often ordered together with Anti-TPO for complete autoimmune assessment.</a:t>
            </a:r>
            <a:br>
              <a:rPr lang="en-US" sz="2000"/>
            </a:br>
            <a:endParaRPr sz="2000"/>
          </a:p>
          <a:p>
            <a:pPr indent="0" lvl="0" marL="0" rtl="0" algn="l">
              <a:lnSpc>
                <a:spcPct val="115000"/>
              </a:lnSpc>
              <a:spcBef>
                <a:spcPts val="1400"/>
              </a:spcBef>
              <a:spcAft>
                <a:spcPts val="0"/>
              </a:spcAft>
              <a:buNone/>
            </a:pPr>
            <a:br>
              <a:rPr lang="en-US" sz="1100">
                <a:latin typeface="Arial"/>
                <a:ea typeface="Arial"/>
                <a:cs typeface="Arial"/>
                <a:sym typeface="Arial"/>
              </a:rPr>
            </a:br>
            <a:endParaRPr sz="1100">
              <a:latin typeface="Arial"/>
              <a:ea typeface="Arial"/>
              <a:cs typeface="Arial"/>
              <a:sym typeface="Arial"/>
            </a:endParaRPr>
          </a:p>
          <a:p>
            <a:pPr indent="0" lvl="0" marL="0" rtl="0" algn="l">
              <a:spcBef>
                <a:spcPts val="120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7"/>
          <p:cNvSpPr txBox="1"/>
          <p:nvPr>
            <p:ph type="title"/>
          </p:nvPr>
        </p:nvSpPr>
        <p:spPr>
          <a:xfrm>
            <a:off x="376136" y="223363"/>
            <a:ext cx="9890608" cy="6404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orbel"/>
              <a:buNone/>
            </a:pPr>
            <a:r>
              <a:rPr lang="en-US"/>
              <a:t>Free hormones Vs Total hormones</a:t>
            </a:r>
            <a:endParaRPr/>
          </a:p>
        </p:txBody>
      </p:sp>
      <p:graphicFrame>
        <p:nvGraphicFramePr>
          <p:cNvPr id="147" name="Google Shape;147;p27"/>
          <p:cNvGraphicFramePr/>
          <p:nvPr/>
        </p:nvGraphicFramePr>
        <p:xfrm>
          <a:off x="541338" y="1595755"/>
          <a:ext cx="3000000" cy="3000000"/>
        </p:xfrm>
        <a:graphic>
          <a:graphicData uri="http://schemas.openxmlformats.org/drawingml/2006/table">
            <a:tbl>
              <a:tblPr>
                <a:noFill/>
                <a:tableStyleId>{A0288F63-45E0-426D-885A-41E92ACB2C16}</a:tableStyleId>
              </a:tblPr>
              <a:tblGrid>
                <a:gridCol w="3603100"/>
                <a:gridCol w="3603100"/>
                <a:gridCol w="3603100"/>
              </a:tblGrid>
              <a:tr h="365750">
                <a:tc>
                  <a:txBody>
                    <a:bodyPr/>
                    <a:lstStyle/>
                    <a:p>
                      <a:pPr indent="0" lvl="0" marL="0" marR="0" rtl="0" algn="l">
                        <a:spcBef>
                          <a:spcPts val="0"/>
                        </a:spcBef>
                        <a:spcAft>
                          <a:spcPts val="0"/>
                        </a:spcAft>
                        <a:buNone/>
                      </a:pPr>
                      <a:r>
                        <a:rPr b="1" lang="en-US" sz="1800" u="none" cap="none" strike="noStrike"/>
                        <a:t>Feature</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1" lang="en-US" sz="1800"/>
                        <a:t>Free T3 / Free T4</a:t>
                      </a:r>
                      <a:endParaRPr sz="1800"/>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1" lang="en-US" sz="1800"/>
                        <a:t>Total T3 / Total T4</a:t>
                      </a:r>
                      <a:endParaRPr sz="1800"/>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640075">
                <a:tc>
                  <a:txBody>
                    <a:bodyPr/>
                    <a:lstStyle/>
                    <a:p>
                      <a:pPr indent="0" lvl="0" marL="0" marR="0" rtl="0" algn="l">
                        <a:spcBef>
                          <a:spcPts val="0"/>
                        </a:spcBef>
                        <a:spcAft>
                          <a:spcPts val="0"/>
                        </a:spcAft>
                        <a:buNone/>
                      </a:pPr>
                      <a:r>
                        <a:rPr b="1" lang="en-US" sz="1800"/>
                        <a:t>Definition</a:t>
                      </a:r>
                      <a:endParaRPr sz="1800"/>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en-US" sz="1800"/>
                        <a:t>Unbound, active hormone in the bloodstream</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en-US" sz="1800"/>
                        <a:t>Bound + unbound hormone (mostly bound to proteins)</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640075">
                <a:tc>
                  <a:txBody>
                    <a:bodyPr/>
                    <a:lstStyle/>
                    <a:p>
                      <a:pPr indent="0" lvl="0" marL="0" marR="0" rtl="0" algn="l">
                        <a:spcBef>
                          <a:spcPts val="0"/>
                        </a:spcBef>
                        <a:spcAft>
                          <a:spcPts val="0"/>
                        </a:spcAft>
                        <a:buNone/>
                      </a:pPr>
                      <a:r>
                        <a:rPr b="1" lang="en-US" sz="1800"/>
                        <a:t>Biological Activity</a:t>
                      </a:r>
                      <a:endParaRPr sz="1800"/>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en-US" sz="1800"/>
                        <a:t>Biologically active and available to tissues</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en-US" sz="1800"/>
                        <a:t>Inactive when bound to proteins (e.g., TBG, albumin)</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640075">
                <a:tc>
                  <a:txBody>
                    <a:bodyPr/>
                    <a:lstStyle/>
                    <a:p>
                      <a:pPr indent="0" lvl="0" marL="0" marR="0" rtl="0" algn="l">
                        <a:spcBef>
                          <a:spcPts val="0"/>
                        </a:spcBef>
                        <a:spcAft>
                          <a:spcPts val="0"/>
                        </a:spcAft>
                        <a:buNone/>
                      </a:pPr>
                      <a:r>
                        <a:rPr b="1" lang="en-US" sz="1800"/>
                        <a:t>Measurement Use</a:t>
                      </a:r>
                      <a:endParaRPr sz="1800"/>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en-US" sz="1800"/>
                        <a:t>Reflects actual hormone available to cells</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en-US" sz="1800"/>
                        <a:t>Reflects overall production, but not active levels</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640075">
                <a:tc>
                  <a:txBody>
                    <a:bodyPr/>
                    <a:lstStyle/>
                    <a:p>
                      <a:pPr indent="0" lvl="0" marL="0" marR="0" rtl="0" algn="l">
                        <a:spcBef>
                          <a:spcPts val="0"/>
                        </a:spcBef>
                        <a:spcAft>
                          <a:spcPts val="0"/>
                        </a:spcAft>
                        <a:buNone/>
                      </a:pPr>
                      <a:r>
                        <a:rPr b="1" lang="en-US" sz="1800"/>
                        <a:t>Affected by Binding Proteins</a:t>
                      </a:r>
                      <a:endParaRPr sz="1800"/>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en-US" sz="1800"/>
                        <a:t>No (not influenced by changes in binding proteins)</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en-US" sz="1800"/>
                        <a:t>Yes (altered by pregnancy, liver disease, certain drugs)</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640075">
                <a:tc>
                  <a:txBody>
                    <a:bodyPr/>
                    <a:lstStyle/>
                    <a:p>
                      <a:pPr indent="0" lvl="0" marL="0" marR="0" rtl="0" algn="l">
                        <a:spcBef>
                          <a:spcPts val="0"/>
                        </a:spcBef>
                        <a:spcAft>
                          <a:spcPts val="0"/>
                        </a:spcAft>
                        <a:buNone/>
                      </a:pPr>
                      <a:r>
                        <a:rPr b="1" lang="en-US" sz="1800"/>
                        <a:t>Clinical Relevance</a:t>
                      </a:r>
                      <a:endParaRPr sz="1800"/>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en-US" sz="1800"/>
                        <a:t>More accurate in diagnosing thyroid dysfunction</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en-US" sz="1800"/>
                        <a:t>May be misleading if binding protein levels are abnormal</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640075">
                <a:tc>
                  <a:txBody>
                    <a:bodyPr/>
                    <a:lstStyle/>
                    <a:p>
                      <a:pPr indent="0" lvl="0" marL="0" marR="0" rtl="0" algn="l">
                        <a:spcBef>
                          <a:spcPts val="0"/>
                        </a:spcBef>
                        <a:spcAft>
                          <a:spcPts val="0"/>
                        </a:spcAft>
                        <a:buNone/>
                      </a:pPr>
                      <a:r>
                        <a:rPr b="1" lang="en-US" sz="1800"/>
                        <a:t>Commonly Used In</a:t>
                      </a:r>
                      <a:endParaRPr sz="1800"/>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en-US" sz="1800"/>
                        <a:t>Routine thyroid function testing</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en-US" sz="1800"/>
                        <a:t>Used selectively when binding abnormalities are suspected</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8"/>
          <p:cNvSpPr txBox="1"/>
          <p:nvPr>
            <p:ph type="title"/>
          </p:nvPr>
        </p:nvSpPr>
        <p:spPr>
          <a:xfrm>
            <a:off x="376136" y="223363"/>
            <a:ext cx="9890608" cy="6404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orbel"/>
              <a:buNone/>
            </a:pPr>
            <a:r>
              <a:rPr lang="en-US"/>
              <a:t>Why Free T4 is more reliable than total T4</a:t>
            </a:r>
            <a:endParaRPr/>
          </a:p>
        </p:txBody>
      </p:sp>
      <p:sp>
        <p:nvSpPr>
          <p:cNvPr id="153" name="Google Shape;153;p28"/>
          <p:cNvSpPr txBox="1"/>
          <p:nvPr>
            <p:ph idx="1" type="body"/>
          </p:nvPr>
        </p:nvSpPr>
        <p:spPr>
          <a:xfrm>
            <a:off x="541712" y="1439501"/>
            <a:ext cx="10808332" cy="451907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1980"/>
              <a:buNone/>
            </a:pPr>
            <a:r>
              <a:rPr lang="en-US" sz="1800"/>
              <a:t>Medicines to treat asthma, arthritis, skin conditions, and other health problems—can lower T</a:t>
            </a:r>
            <a:r>
              <a:rPr baseline="-25000" lang="en-US" sz="1800"/>
              <a:t>4</a:t>
            </a:r>
            <a:r>
              <a:rPr lang="en-US" sz="1800"/>
              <a:t> levels. These conditions and medicines change the amount of proteins in your blood that “bind,” or attach, to T</a:t>
            </a:r>
            <a:r>
              <a:rPr baseline="-25000" lang="en-US" sz="1800"/>
              <a:t>4</a:t>
            </a:r>
            <a:r>
              <a:rPr lang="en-US" sz="1800"/>
              <a:t>. Bound T</a:t>
            </a:r>
            <a:r>
              <a:rPr baseline="-25000" lang="en-US" sz="1800"/>
              <a:t>4</a:t>
            </a:r>
            <a:r>
              <a:rPr lang="en-US" sz="1800"/>
              <a:t> is kept in reserve in the blood until it’s needed. “Free” T</a:t>
            </a:r>
            <a:r>
              <a:rPr baseline="-25000" lang="en-US" sz="1800"/>
              <a:t>4</a:t>
            </a:r>
            <a:r>
              <a:rPr lang="en-US" sz="1800"/>
              <a:t> is not bound to these proteins and is available to enter body tissues. Because changes in binding protein levels don’t affect free T</a:t>
            </a:r>
            <a:r>
              <a:rPr baseline="-25000" lang="en-US" sz="1800"/>
              <a:t>4</a:t>
            </a:r>
            <a:r>
              <a:rPr lang="en-US" sz="1800"/>
              <a:t> levels, many healthcare professionals prefer to measure free T</a:t>
            </a:r>
            <a:r>
              <a:rPr baseline="-25000" lang="en-US" sz="1800"/>
              <a:t>4</a:t>
            </a:r>
            <a:r>
              <a:rPr lang="en-US" sz="1800"/>
              <a: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9"/>
          <p:cNvSpPr txBox="1"/>
          <p:nvPr>
            <p:ph type="title"/>
          </p:nvPr>
        </p:nvSpPr>
        <p:spPr>
          <a:xfrm>
            <a:off x="376136" y="223363"/>
            <a:ext cx="9890608" cy="6404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orbel"/>
              <a:buNone/>
            </a:pPr>
            <a:r>
              <a:rPr lang="en-US"/>
              <a:t>Thyroid disorders – General classification</a:t>
            </a:r>
            <a:endParaRPr/>
          </a:p>
        </p:txBody>
      </p:sp>
      <p:pic>
        <p:nvPicPr>
          <p:cNvPr id="159" name="Google Shape;159;p29"/>
          <p:cNvPicPr preferRelativeResize="0"/>
          <p:nvPr>
            <p:ph idx="1" type="body"/>
          </p:nvPr>
        </p:nvPicPr>
        <p:blipFill rotWithShape="1">
          <a:blip r:embed="rId3">
            <a:alphaModFix/>
          </a:blip>
          <a:srcRect b="0" l="0" r="0" t="0"/>
          <a:stretch/>
        </p:blipFill>
        <p:spPr>
          <a:xfrm>
            <a:off x="1065067" y="1971251"/>
            <a:ext cx="4518025" cy="4518025"/>
          </a:xfrm>
          <a:prstGeom prst="rect">
            <a:avLst/>
          </a:prstGeom>
          <a:noFill/>
          <a:ln>
            <a:noFill/>
          </a:ln>
        </p:spPr>
      </p:pic>
      <p:sp>
        <p:nvSpPr>
          <p:cNvPr id="160" name="Google Shape;160;p29"/>
          <p:cNvSpPr txBox="1"/>
          <p:nvPr/>
        </p:nvSpPr>
        <p:spPr>
          <a:xfrm>
            <a:off x="886407" y="1156969"/>
            <a:ext cx="7791062"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Corbel"/>
                <a:ea typeface="Corbel"/>
                <a:cs typeface="Corbel"/>
                <a:sym typeface="Corbel"/>
              </a:rPr>
              <a:t>Depending on the etiology or the level at which problem occurs in the HPT axis,  the thyroid disorders can be classified as following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0"/>
          <p:cNvSpPr txBox="1"/>
          <p:nvPr>
            <p:ph type="title"/>
          </p:nvPr>
        </p:nvSpPr>
        <p:spPr>
          <a:xfrm>
            <a:off x="2771192" y="2788512"/>
            <a:ext cx="5710336" cy="6404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orbel"/>
              <a:buNone/>
            </a:pPr>
            <a:r>
              <a:rPr lang="en-US"/>
              <a:t>Primary Thyroid disorders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3"/>
          <p:cNvSpPr txBox="1"/>
          <p:nvPr>
            <p:ph type="title"/>
          </p:nvPr>
        </p:nvSpPr>
        <p:spPr>
          <a:xfrm>
            <a:off x="450781" y="361577"/>
            <a:ext cx="9890608" cy="6404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orbel"/>
              <a:buNone/>
            </a:pPr>
            <a:r>
              <a:rPr lang="en-US"/>
              <a:t>Chapter outline</a:t>
            </a:r>
            <a:endParaRPr/>
          </a:p>
        </p:txBody>
      </p:sp>
      <p:sp>
        <p:nvSpPr>
          <p:cNvPr id="61" name="Google Shape;61;p13"/>
          <p:cNvSpPr txBox="1"/>
          <p:nvPr>
            <p:ph idx="1" type="body"/>
          </p:nvPr>
        </p:nvSpPr>
        <p:spPr>
          <a:xfrm>
            <a:off x="541712" y="1439501"/>
            <a:ext cx="10808332" cy="4519070"/>
          </a:xfrm>
          <a:prstGeom prst="rect">
            <a:avLst/>
          </a:prstGeom>
          <a:noFill/>
          <a:ln>
            <a:noFill/>
          </a:ln>
        </p:spPr>
        <p:txBody>
          <a:bodyPr anchorCtr="0" anchor="t" bIns="45700" lIns="91425" spcFirstLastPara="1" rIns="91425" wrap="square" tIns="45700">
            <a:normAutofit lnSpcReduction="10000"/>
          </a:bodyPr>
          <a:lstStyle/>
          <a:p>
            <a:pPr indent="-182880" lvl="0" marL="182880" rtl="0" algn="l">
              <a:lnSpc>
                <a:spcPct val="90000"/>
              </a:lnSpc>
              <a:spcBef>
                <a:spcPts val="0"/>
              </a:spcBef>
              <a:spcAft>
                <a:spcPts val="0"/>
              </a:spcAft>
              <a:buSzPts val="2200"/>
              <a:buChar char="•"/>
            </a:pPr>
            <a:r>
              <a:rPr lang="en-US" sz="2000"/>
              <a:t>Thyroid hormones</a:t>
            </a:r>
            <a:endParaRPr/>
          </a:p>
          <a:p>
            <a:pPr indent="-182880" lvl="0" marL="182880" rtl="0" algn="l">
              <a:lnSpc>
                <a:spcPct val="90000"/>
              </a:lnSpc>
              <a:spcBef>
                <a:spcPts val="1200"/>
              </a:spcBef>
              <a:spcAft>
                <a:spcPts val="0"/>
              </a:spcAft>
              <a:buSzPts val="2200"/>
              <a:buChar char="•"/>
            </a:pPr>
            <a:r>
              <a:rPr lang="en-US" sz="2000"/>
              <a:t>Complete thyroid profile</a:t>
            </a:r>
            <a:endParaRPr/>
          </a:p>
          <a:p>
            <a:pPr indent="-182880" lvl="0" marL="182880" rtl="0" algn="l">
              <a:lnSpc>
                <a:spcPct val="90000"/>
              </a:lnSpc>
              <a:spcBef>
                <a:spcPts val="1200"/>
              </a:spcBef>
              <a:spcAft>
                <a:spcPts val="0"/>
              </a:spcAft>
              <a:buSzPts val="2200"/>
              <a:buChar char="•"/>
            </a:pPr>
            <a:r>
              <a:rPr lang="en-US" sz="2000"/>
              <a:t>Interpretation of thyroid function tests</a:t>
            </a:r>
            <a:endParaRPr/>
          </a:p>
          <a:p>
            <a:pPr indent="-182880" lvl="0" marL="182880" rtl="0" algn="l">
              <a:lnSpc>
                <a:spcPct val="90000"/>
              </a:lnSpc>
              <a:spcBef>
                <a:spcPts val="1200"/>
              </a:spcBef>
              <a:spcAft>
                <a:spcPts val="0"/>
              </a:spcAft>
              <a:buSzPts val="2200"/>
              <a:buChar char="•"/>
            </a:pPr>
            <a:r>
              <a:rPr lang="en-US" sz="2000"/>
              <a:t>Primary thyroid disorders</a:t>
            </a:r>
            <a:endParaRPr/>
          </a:p>
          <a:p>
            <a:pPr indent="-182880" lvl="0" marL="182880" rtl="0" algn="l">
              <a:lnSpc>
                <a:spcPct val="90000"/>
              </a:lnSpc>
              <a:spcBef>
                <a:spcPts val="1200"/>
              </a:spcBef>
              <a:spcAft>
                <a:spcPts val="0"/>
              </a:spcAft>
              <a:buSzPts val="2200"/>
              <a:buChar char="•"/>
            </a:pPr>
            <a:r>
              <a:rPr lang="en-US" sz="2000"/>
              <a:t>Secondary thyroid disorders</a:t>
            </a:r>
            <a:endParaRPr/>
          </a:p>
          <a:p>
            <a:pPr indent="-182880" lvl="0" marL="182880" rtl="0" algn="l">
              <a:lnSpc>
                <a:spcPct val="90000"/>
              </a:lnSpc>
              <a:spcBef>
                <a:spcPts val="1200"/>
              </a:spcBef>
              <a:spcAft>
                <a:spcPts val="0"/>
              </a:spcAft>
              <a:buSzPts val="2200"/>
              <a:buChar char="•"/>
            </a:pPr>
            <a:r>
              <a:rPr lang="en-US" sz="2000"/>
              <a:t>Subclinical Hypothyroidism</a:t>
            </a:r>
            <a:endParaRPr/>
          </a:p>
          <a:p>
            <a:pPr indent="-182880" lvl="0" marL="182880" rtl="0" algn="l">
              <a:lnSpc>
                <a:spcPct val="90000"/>
              </a:lnSpc>
              <a:spcBef>
                <a:spcPts val="1200"/>
              </a:spcBef>
              <a:spcAft>
                <a:spcPts val="0"/>
              </a:spcAft>
              <a:buSzPts val="2200"/>
              <a:buChar char="•"/>
            </a:pPr>
            <a:r>
              <a:rPr lang="en-US" sz="2000"/>
              <a:t>Sample reports </a:t>
            </a:r>
            <a:endParaRPr/>
          </a:p>
          <a:p>
            <a:pPr indent="0" lvl="0" marL="0" rtl="0" algn="l">
              <a:lnSpc>
                <a:spcPct val="90000"/>
              </a:lnSpc>
              <a:spcBef>
                <a:spcPts val="1200"/>
              </a:spcBef>
              <a:spcAft>
                <a:spcPts val="0"/>
              </a:spcAft>
              <a:buSzPts val="2200"/>
              <a:buNone/>
            </a:pPr>
            <a:r>
              <a:t/>
            </a:r>
            <a:endParaRPr sz="2000"/>
          </a:p>
          <a:p>
            <a:pPr indent="-43179" lvl="0" marL="182880" rtl="0" algn="l">
              <a:lnSpc>
                <a:spcPct val="90000"/>
              </a:lnSpc>
              <a:spcBef>
                <a:spcPts val="1200"/>
              </a:spcBef>
              <a:spcAft>
                <a:spcPts val="0"/>
              </a:spcAft>
              <a:buSzPts val="2200"/>
              <a:buNone/>
            </a:pPr>
            <a:r>
              <a:t/>
            </a:r>
            <a:endParaRPr sz="2000"/>
          </a:p>
          <a:p>
            <a:pPr indent="-43179" lvl="0" marL="182880" rtl="0" algn="l">
              <a:lnSpc>
                <a:spcPct val="90000"/>
              </a:lnSpc>
              <a:spcBef>
                <a:spcPts val="1200"/>
              </a:spcBef>
              <a:spcAft>
                <a:spcPts val="0"/>
              </a:spcAft>
              <a:buSzPts val="2200"/>
              <a:buNone/>
            </a:pPr>
            <a:r>
              <a:t/>
            </a:r>
            <a:endParaRPr sz="2000"/>
          </a:p>
          <a:p>
            <a:pPr indent="-43179" lvl="0" marL="182880" rtl="0" algn="l">
              <a:lnSpc>
                <a:spcPct val="90000"/>
              </a:lnSpc>
              <a:spcBef>
                <a:spcPts val="1200"/>
              </a:spcBef>
              <a:spcAft>
                <a:spcPts val="0"/>
              </a:spcAft>
              <a:buSzPts val="2200"/>
              <a:buNone/>
            </a:pPr>
            <a:r>
              <a:t/>
            </a:r>
            <a:endParaRPr sz="20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1"/>
          <p:cNvSpPr txBox="1"/>
          <p:nvPr>
            <p:ph type="title"/>
          </p:nvPr>
        </p:nvSpPr>
        <p:spPr>
          <a:xfrm>
            <a:off x="376136" y="223363"/>
            <a:ext cx="9890608" cy="6404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orbel"/>
              <a:buNone/>
            </a:pPr>
            <a:r>
              <a:rPr lang="en-US"/>
              <a:t>Primary Hypothyroidism</a:t>
            </a:r>
            <a:endParaRPr/>
          </a:p>
        </p:txBody>
      </p:sp>
      <p:sp>
        <p:nvSpPr>
          <p:cNvPr id="171" name="Google Shape;171;p31"/>
          <p:cNvSpPr txBox="1"/>
          <p:nvPr>
            <p:ph idx="1" type="body"/>
          </p:nvPr>
        </p:nvSpPr>
        <p:spPr>
          <a:xfrm>
            <a:off x="541712" y="1439501"/>
            <a:ext cx="10808332" cy="4519070"/>
          </a:xfrm>
          <a:prstGeom prst="rect">
            <a:avLst/>
          </a:prstGeom>
          <a:noFill/>
          <a:ln>
            <a:noFill/>
          </a:ln>
        </p:spPr>
        <p:txBody>
          <a:bodyPr anchorCtr="0" anchor="t" bIns="45700" lIns="91425" spcFirstLastPara="1" rIns="91425" wrap="square" tIns="45700">
            <a:normAutofit/>
          </a:bodyPr>
          <a:lstStyle/>
          <a:p>
            <a:pPr indent="-182880" lvl="0" marL="182880" rtl="0" algn="l">
              <a:lnSpc>
                <a:spcPct val="90000"/>
              </a:lnSpc>
              <a:spcBef>
                <a:spcPts val="0"/>
              </a:spcBef>
              <a:spcAft>
                <a:spcPts val="0"/>
              </a:spcAft>
              <a:buSzPts val="2200"/>
              <a:buChar char="•"/>
            </a:pPr>
            <a:r>
              <a:rPr b="1" lang="en-US" sz="2000"/>
              <a:t>Pathophysiology:</a:t>
            </a:r>
            <a:r>
              <a:rPr lang="en-US" sz="2000"/>
              <a:t> The thyroid gland is underactive and cannot produce enough T3 and T4.</a:t>
            </a:r>
            <a:endParaRPr/>
          </a:p>
          <a:p>
            <a:pPr indent="-182880" lvl="0" marL="182880" rtl="0" algn="l">
              <a:lnSpc>
                <a:spcPct val="90000"/>
              </a:lnSpc>
              <a:spcBef>
                <a:spcPts val="1200"/>
              </a:spcBef>
              <a:spcAft>
                <a:spcPts val="0"/>
              </a:spcAft>
              <a:buSzPts val="2200"/>
              <a:buChar char="•"/>
            </a:pPr>
            <a:r>
              <a:rPr b="1" lang="en-US" sz="2000"/>
              <a:t>Causes:</a:t>
            </a:r>
            <a:r>
              <a:rPr lang="en-US" sz="2000"/>
              <a:t> Hashimoto's thyroiditis (autoimmune), iodine deficiency, thyroidectomy, radioactive iodine therapy.</a:t>
            </a:r>
            <a:endParaRPr/>
          </a:p>
          <a:p>
            <a:pPr indent="-182880" lvl="0" marL="182880" rtl="0" algn="l">
              <a:lnSpc>
                <a:spcPct val="90000"/>
              </a:lnSpc>
              <a:spcBef>
                <a:spcPts val="1200"/>
              </a:spcBef>
              <a:spcAft>
                <a:spcPts val="0"/>
              </a:spcAft>
              <a:buSzPts val="2200"/>
              <a:buChar char="•"/>
            </a:pPr>
            <a:r>
              <a:rPr b="1" lang="en-US" sz="2000"/>
              <a:t>Lab Values:</a:t>
            </a:r>
            <a:endParaRPr sz="2000"/>
          </a:p>
          <a:p>
            <a:pPr indent="-182880" lvl="1" marL="685800" rtl="0" algn="l">
              <a:lnSpc>
                <a:spcPct val="90000"/>
              </a:lnSpc>
              <a:spcBef>
                <a:spcPts val="250"/>
              </a:spcBef>
              <a:spcAft>
                <a:spcPts val="0"/>
              </a:spcAft>
              <a:buSzPts val="1600"/>
              <a:buChar char="▪"/>
            </a:pPr>
            <a:r>
              <a:rPr b="1" lang="en-US" sz="2000"/>
              <a:t>TSH: HIGH</a:t>
            </a:r>
            <a:r>
              <a:rPr lang="en-US" sz="2000"/>
              <a:t> (Pituitary senses low T3/T4 and works harder to stimulate the thyroid).</a:t>
            </a:r>
            <a:endParaRPr/>
          </a:p>
          <a:p>
            <a:pPr indent="-182880" lvl="1" marL="685800" rtl="0" algn="l">
              <a:lnSpc>
                <a:spcPct val="90000"/>
              </a:lnSpc>
              <a:spcBef>
                <a:spcPts val="500"/>
              </a:spcBef>
              <a:spcAft>
                <a:spcPts val="0"/>
              </a:spcAft>
              <a:buSzPts val="1600"/>
              <a:buChar char="▪"/>
            </a:pPr>
            <a:r>
              <a:rPr b="1" lang="en-US" sz="2000"/>
              <a:t>Free T4: LOW</a:t>
            </a:r>
            <a:r>
              <a:rPr lang="en-US" sz="2000"/>
              <a:t> (Thyroid isn't producing enough).</a:t>
            </a:r>
            <a:endParaRPr/>
          </a:p>
          <a:p>
            <a:pPr indent="-182880" lvl="1" marL="685800" rtl="0" algn="l">
              <a:lnSpc>
                <a:spcPct val="90000"/>
              </a:lnSpc>
              <a:spcBef>
                <a:spcPts val="500"/>
              </a:spcBef>
              <a:spcAft>
                <a:spcPts val="0"/>
              </a:spcAft>
              <a:buSzPts val="1600"/>
              <a:buChar char="▪"/>
            </a:pPr>
            <a:r>
              <a:rPr b="1" lang="en-US" sz="2000"/>
              <a:t>Free T3: Often Normal or Low</a:t>
            </a:r>
            <a:r>
              <a:rPr lang="en-US" sz="2000"/>
              <a:t> (Depends on severity, but Free T4 drops first).</a:t>
            </a:r>
            <a:endParaRPr/>
          </a:p>
          <a:p>
            <a:pPr indent="-182880" lvl="0" marL="182880" rtl="0" algn="l">
              <a:lnSpc>
                <a:spcPct val="90000"/>
              </a:lnSpc>
              <a:spcBef>
                <a:spcPts val="1450"/>
              </a:spcBef>
              <a:spcAft>
                <a:spcPts val="0"/>
              </a:spcAft>
              <a:buSzPts val="2200"/>
              <a:buChar char="•"/>
            </a:pPr>
            <a:r>
              <a:rPr b="1" lang="en-US" sz="2000"/>
              <a:t>Clinical Presentation:</a:t>
            </a:r>
            <a:r>
              <a:rPr lang="en-US" sz="2000"/>
              <a:t> Fatigue, weight gain, cold intolerance, constipation, dry skin, depression.</a:t>
            </a:r>
            <a:endParaRPr/>
          </a:p>
          <a:p>
            <a:pPr indent="0" lvl="0" marL="0" rtl="0" algn="l">
              <a:lnSpc>
                <a:spcPct val="90000"/>
              </a:lnSpc>
              <a:spcBef>
                <a:spcPts val="1200"/>
              </a:spcBef>
              <a:spcAft>
                <a:spcPts val="0"/>
              </a:spcAft>
              <a:buSzPts val="2200"/>
              <a:buNone/>
            </a:pPr>
            <a:r>
              <a:t/>
            </a:r>
            <a:endParaRPr sz="20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2"/>
          <p:cNvSpPr txBox="1"/>
          <p:nvPr>
            <p:ph type="title"/>
          </p:nvPr>
        </p:nvSpPr>
        <p:spPr>
          <a:xfrm>
            <a:off x="376136" y="223363"/>
            <a:ext cx="9890608" cy="6404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orbel"/>
              <a:buNone/>
            </a:pPr>
            <a:r>
              <a:rPr lang="en-US"/>
              <a:t>Primary Hyperthyroidism</a:t>
            </a:r>
            <a:endParaRPr/>
          </a:p>
        </p:txBody>
      </p:sp>
      <p:sp>
        <p:nvSpPr>
          <p:cNvPr id="177" name="Google Shape;177;p32"/>
          <p:cNvSpPr txBox="1"/>
          <p:nvPr>
            <p:ph idx="1" type="body"/>
          </p:nvPr>
        </p:nvSpPr>
        <p:spPr>
          <a:xfrm>
            <a:off x="541712" y="1439501"/>
            <a:ext cx="10808332" cy="4519070"/>
          </a:xfrm>
          <a:prstGeom prst="rect">
            <a:avLst/>
          </a:prstGeom>
          <a:noFill/>
          <a:ln>
            <a:noFill/>
          </a:ln>
        </p:spPr>
        <p:txBody>
          <a:bodyPr anchorCtr="0" anchor="t" bIns="45700" lIns="91425" spcFirstLastPara="1" rIns="91425" wrap="square" tIns="45700">
            <a:normAutofit/>
          </a:bodyPr>
          <a:lstStyle/>
          <a:p>
            <a:pPr indent="-182880" lvl="0" marL="182880" rtl="0" algn="l">
              <a:lnSpc>
                <a:spcPct val="90000"/>
              </a:lnSpc>
              <a:spcBef>
                <a:spcPts val="0"/>
              </a:spcBef>
              <a:spcAft>
                <a:spcPts val="0"/>
              </a:spcAft>
              <a:buSzPts val="2200"/>
              <a:buChar char="•"/>
            </a:pPr>
            <a:r>
              <a:rPr b="1" lang="en-US" sz="2000"/>
              <a:t>Pathophysiology:</a:t>
            </a:r>
            <a:r>
              <a:rPr lang="en-US" sz="2000"/>
              <a:t> The thyroid gland is overactive and produces too much T3 and T4.</a:t>
            </a:r>
            <a:endParaRPr/>
          </a:p>
          <a:p>
            <a:pPr indent="-182880" lvl="0" marL="182880" rtl="0" algn="l">
              <a:lnSpc>
                <a:spcPct val="90000"/>
              </a:lnSpc>
              <a:spcBef>
                <a:spcPts val="1200"/>
              </a:spcBef>
              <a:spcAft>
                <a:spcPts val="0"/>
              </a:spcAft>
              <a:buSzPts val="2200"/>
              <a:buChar char="•"/>
            </a:pPr>
            <a:r>
              <a:rPr b="1" lang="en-US" sz="2000"/>
              <a:t>Causes:</a:t>
            </a:r>
            <a:r>
              <a:rPr lang="en-US" sz="2000"/>
              <a:t> Grave's disease (autoimmune), toxic nodule, thyroiditis.</a:t>
            </a:r>
            <a:endParaRPr/>
          </a:p>
          <a:p>
            <a:pPr indent="-182880" lvl="0" marL="182880" rtl="0" algn="l">
              <a:lnSpc>
                <a:spcPct val="90000"/>
              </a:lnSpc>
              <a:spcBef>
                <a:spcPts val="1200"/>
              </a:spcBef>
              <a:spcAft>
                <a:spcPts val="0"/>
              </a:spcAft>
              <a:buSzPts val="2200"/>
              <a:buChar char="•"/>
            </a:pPr>
            <a:r>
              <a:rPr b="1" lang="en-US" sz="2000"/>
              <a:t>Lab Values:</a:t>
            </a:r>
            <a:endParaRPr sz="2000"/>
          </a:p>
          <a:p>
            <a:pPr indent="-182880" lvl="1" marL="685800" rtl="0" algn="l">
              <a:lnSpc>
                <a:spcPct val="90000"/>
              </a:lnSpc>
              <a:spcBef>
                <a:spcPts val="250"/>
              </a:spcBef>
              <a:spcAft>
                <a:spcPts val="0"/>
              </a:spcAft>
              <a:buSzPts val="1600"/>
              <a:buChar char="▪"/>
            </a:pPr>
            <a:r>
              <a:rPr b="1" lang="en-US" sz="2000"/>
              <a:t>TSH: LOW / UNDETECTABLE</a:t>
            </a:r>
            <a:r>
              <a:rPr lang="en-US" sz="2000"/>
              <a:t> (Pituitary senses high T3/T4 and shuts down TSH production to try to stop the thyroid).</a:t>
            </a:r>
            <a:endParaRPr/>
          </a:p>
          <a:p>
            <a:pPr indent="-182880" lvl="1" marL="685800" rtl="0" algn="l">
              <a:lnSpc>
                <a:spcPct val="90000"/>
              </a:lnSpc>
              <a:spcBef>
                <a:spcPts val="500"/>
              </a:spcBef>
              <a:spcAft>
                <a:spcPts val="0"/>
              </a:spcAft>
              <a:buSzPts val="1600"/>
              <a:buChar char="▪"/>
            </a:pPr>
            <a:r>
              <a:rPr b="1" lang="en-US" sz="2000"/>
              <a:t>Free T4: HIGH</a:t>
            </a:r>
            <a:r>
              <a:rPr lang="en-US" sz="2000"/>
              <a:t> (Thyroid is overproducing).</a:t>
            </a:r>
            <a:endParaRPr/>
          </a:p>
          <a:p>
            <a:pPr indent="-182880" lvl="1" marL="685800" rtl="0" algn="l">
              <a:lnSpc>
                <a:spcPct val="90000"/>
              </a:lnSpc>
              <a:spcBef>
                <a:spcPts val="500"/>
              </a:spcBef>
              <a:spcAft>
                <a:spcPts val="0"/>
              </a:spcAft>
              <a:buSzPts val="1600"/>
              <a:buChar char="▪"/>
            </a:pPr>
            <a:r>
              <a:rPr b="1" lang="en-US" sz="2000"/>
              <a:t>Free T3: HIGH</a:t>
            </a:r>
            <a:r>
              <a:rPr lang="en-US" sz="2000"/>
              <a:t> (Often elevated disproportionately in Grave's disease).</a:t>
            </a:r>
            <a:endParaRPr/>
          </a:p>
          <a:p>
            <a:pPr indent="-182880" lvl="0" marL="182880" rtl="0" algn="l">
              <a:lnSpc>
                <a:spcPct val="90000"/>
              </a:lnSpc>
              <a:spcBef>
                <a:spcPts val="1450"/>
              </a:spcBef>
              <a:spcAft>
                <a:spcPts val="0"/>
              </a:spcAft>
              <a:buSzPts val="2200"/>
              <a:buChar char="•"/>
            </a:pPr>
            <a:r>
              <a:rPr b="1" lang="en-US" sz="2000"/>
              <a:t>Clinical Presentation:</a:t>
            </a:r>
            <a:r>
              <a:rPr lang="en-US" sz="2000"/>
              <a:t> Weight loss, heat intolerance, palpitations, anxiety, tremor, increased appetite.</a:t>
            </a:r>
            <a:endParaRPr/>
          </a:p>
          <a:p>
            <a:pPr indent="0" lvl="0" marL="0" rtl="0" algn="l">
              <a:lnSpc>
                <a:spcPct val="90000"/>
              </a:lnSpc>
              <a:spcBef>
                <a:spcPts val="1200"/>
              </a:spcBef>
              <a:spcAft>
                <a:spcPts val="0"/>
              </a:spcAft>
              <a:buSzPts val="2200"/>
              <a:buNone/>
            </a:pPr>
            <a:r>
              <a:t/>
            </a:r>
            <a:endParaRPr sz="20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3"/>
          <p:cNvSpPr txBox="1"/>
          <p:nvPr>
            <p:ph type="title"/>
          </p:nvPr>
        </p:nvSpPr>
        <p:spPr>
          <a:xfrm>
            <a:off x="2736781" y="2788512"/>
            <a:ext cx="6155292" cy="6404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orbel"/>
              <a:buNone/>
            </a:pPr>
            <a:r>
              <a:rPr lang="en-US"/>
              <a:t>Secondary thyroid disorders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4"/>
          <p:cNvSpPr txBox="1"/>
          <p:nvPr>
            <p:ph type="title"/>
          </p:nvPr>
        </p:nvSpPr>
        <p:spPr>
          <a:xfrm>
            <a:off x="376136" y="232694"/>
            <a:ext cx="9890608" cy="6404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orbel"/>
              <a:buNone/>
            </a:pPr>
            <a:r>
              <a:rPr lang="en-US"/>
              <a:t>Secondary Hypothyroidism</a:t>
            </a:r>
            <a:endParaRPr/>
          </a:p>
        </p:txBody>
      </p:sp>
      <p:sp>
        <p:nvSpPr>
          <p:cNvPr id="188" name="Google Shape;188;p34"/>
          <p:cNvSpPr txBox="1"/>
          <p:nvPr>
            <p:ph idx="1" type="body"/>
          </p:nvPr>
        </p:nvSpPr>
        <p:spPr>
          <a:xfrm>
            <a:off x="541712" y="1439501"/>
            <a:ext cx="10808332" cy="4519070"/>
          </a:xfrm>
          <a:prstGeom prst="rect">
            <a:avLst/>
          </a:prstGeom>
          <a:noFill/>
          <a:ln>
            <a:noFill/>
          </a:ln>
        </p:spPr>
        <p:txBody>
          <a:bodyPr anchorCtr="0" anchor="t" bIns="45700" lIns="91425" spcFirstLastPara="1" rIns="91425" wrap="square" tIns="45700">
            <a:normAutofit/>
          </a:bodyPr>
          <a:lstStyle/>
          <a:p>
            <a:pPr indent="-182880" lvl="0" marL="182880" rtl="0" algn="l">
              <a:lnSpc>
                <a:spcPct val="90000"/>
              </a:lnSpc>
              <a:spcBef>
                <a:spcPts val="0"/>
              </a:spcBef>
              <a:spcAft>
                <a:spcPts val="0"/>
              </a:spcAft>
              <a:buSzPts val="1980"/>
              <a:buChar char="•"/>
            </a:pPr>
            <a:r>
              <a:rPr b="1" lang="en-US" sz="1800"/>
              <a:t>Pathophysiology:</a:t>
            </a:r>
            <a:r>
              <a:rPr lang="en-US" sz="1800"/>
              <a:t> The pituitary gland (or hypothalamus) isn't producing enough TSH (or TRH), leading to under stimulation of a healthy thyroid gland.</a:t>
            </a:r>
            <a:endParaRPr/>
          </a:p>
          <a:p>
            <a:pPr indent="-182880" lvl="0" marL="182880" rtl="0" algn="l">
              <a:lnSpc>
                <a:spcPct val="90000"/>
              </a:lnSpc>
              <a:spcBef>
                <a:spcPts val="1200"/>
              </a:spcBef>
              <a:spcAft>
                <a:spcPts val="0"/>
              </a:spcAft>
              <a:buSzPts val="1980"/>
              <a:buChar char="•"/>
            </a:pPr>
            <a:r>
              <a:rPr b="1" lang="en-US" sz="1800"/>
              <a:t>Causes:</a:t>
            </a:r>
            <a:r>
              <a:rPr lang="en-US" sz="1800"/>
              <a:t> Pituitary adenoma, Sheehan's syndrome, cranial radiation, severe head trauma.</a:t>
            </a:r>
            <a:endParaRPr/>
          </a:p>
          <a:p>
            <a:pPr indent="-182880" lvl="0" marL="182880" rtl="0" algn="l">
              <a:lnSpc>
                <a:spcPct val="90000"/>
              </a:lnSpc>
              <a:spcBef>
                <a:spcPts val="1200"/>
              </a:spcBef>
              <a:spcAft>
                <a:spcPts val="0"/>
              </a:spcAft>
              <a:buSzPts val="1980"/>
              <a:buChar char="•"/>
            </a:pPr>
            <a:r>
              <a:rPr b="1" lang="en-US" sz="1800"/>
              <a:t>Lab Values:</a:t>
            </a:r>
            <a:endParaRPr sz="1800"/>
          </a:p>
          <a:p>
            <a:pPr indent="-182880" lvl="1" marL="685800" rtl="0" algn="l">
              <a:lnSpc>
                <a:spcPct val="90000"/>
              </a:lnSpc>
              <a:spcBef>
                <a:spcPts val="250"/>
              </a:spcBef>
              <a:spcAft>
                <a:spcPts val="0"/>
              </a:spcAft>
              <a:buSzPts val="1440"/>
              <a:buChar char="▪"/>
            </a:pPr>
            <a:r>
              <a:rPr b="1" lang="en-US" sz="1800"/>
              <a:t>TSH: LOW / NORMAL (inappropriately)</a:t>
            </a:r>
            <a:r>
              <a:rPr lang="en-US" sz="1800"/>
              <a:t> (Pituitary isn't signaling enough TSH, even though T3/T4 are low).</a:t>
            </a:r>
            <a:endParaRPr/>
          </a:p>
          <a:p>
            <a:pPr indent="-182880" lvl="1" marL="685800" rtl="0" algn="l">
              <a:lnSpc>
                <a:spcPct val="90000"/>
              </a:lnSpc>
              <a:spcBef>
                <a:spcPts val="500"/>
              </a:spcBef>
              <a:spcAft>
                <a:spcPts val="0"/>
              </a:spcAft>
              <a:buSzPts val="1440"/>
              <a:buChar char="▪"/>
            </a:pPr>
            <a:r>
              <a:rPr b="1" lang="en-US" sz="1800"/>
              <a:t>Free T4: LOW</a:t>
            </a:r>
            <a:r>
              <a:rPr lang="en-US" sz="1800"/>
              <a:t> (Thyroid is not being stimulated).</a:t>
            </a:r>
            <a:endParaRPr/>
          </a:p>
          <a:p>
            <a:pPr indent="-182880" lvl="1" marL="685800" rtl="0" algn="l">
              <a:lnSpc>
                <a:spcPct val="90000"/>
              </a:lnSpc>
              <a:spcBef>
                <a:spcPts val="500"/>
              </a:spcBef>
              <a:spcAft>
                <a:spcPts val="0"/>
              </a:spcAft>
              <a:buSzPts val="1440"/>
              <a:buChar char="▪"/>
            </a:pPr>
            <a:r>
              <a:rPr b="1" lang="en-US" sz="1800"/>
              <a:t>Free T3: LOW</a:t>
            </a:r>
            <a:endParaRPr sz="1800"/>
          </a:p>
          <a:p>
            <a:pPr indent="-182880" lvl="0" marL="182880" rtl="0" algn="l">
              <a:lnSpc>
                <a:spcPct val="90000"/>
              </a:lnSpc>
              <a:spcBef>
                <a:spcPts val="1450"/>
              </a:spcBef>
              <a:spcAft>
                <a:spcPts val="0"/>
              </a:spcAft>
              <a:buSzPts val="1980"/>
              <a:buChar char="•"/>
            </a:pPr>
            <a:r>
              <a:rPr b="1" lang="en-US" sz="1800"/>
              <a:t>Clinical Presentation:</a:t>
            </a:r>
            <a:r>
              <a:rPr lang="en-US" sz="1800"/>
              <a:t> Similar to primary hypothyroidism, but may also have symptoms related to pituitary dysfunction (e.g., visual field defects, other hormone deficiencies).</a:t>
            </a:r>
            <a:endParaRPr/>
          </a:p>
          <a:p>
            <a:pPr indent="0" lvl="0" marL="0" rtl="0" algn="l">
              <a:lnSpc>
                <a:spcPct val="90000"/>
              </a:lnSpc>
              <a:spcBef>
                <a:spcPts val="1200"/>
              </a:spcBef>
              <a:spcAft>
                <a:spcPts val="0"/>
              </a:spcAft>
              <a:buSzPts val="1980"/>
              <a:buNone/>
            </a:pPr>
            <a:r>
              <a:t/>
            </a:r>
            <a:endParaRPr sz="18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5"/>
          <p:cNvSpPr txBox="1"/>
          <p:nvPr>
            <p:ph type="title"/>
          </p:nvPr>
        </p:nvSpPr>
        <p:spPr>
          <a:xfrm>
            <a:off x="376136" y="223363"/>
            <a:ext cx="9890608" cy="6404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orbel"/>
              <a:buNone/>
            </a:pPr>
            <a:r>
              <a:rPr lang="en-US"/>
              <a:t>Secondary Hyperthyroidism</a:t>
            </a:r>
            <a:endParaRPr/>
          </a:p>
        </p:txBody>
      </p:sp>
      <p:sp>
        <p:nvSpPr>
          <p:cNvPr id="194" name="Google Shape;194;p35"/>
          <p:cNvSpPr txBox="1"/>
          <p:nvPr>
            <p:ph idx="1" type="body"/>
          </p:nvPr>
        </p:nvSpPr>
        <p:spPr>
          <a:xfrm>
            <a:off x="541712" y="1439501"/>
            <a:ext cx="10808332" cy="4519070"/>
          </a:xfrm>
          <a:prstGeom prst="rect">
            <a:avLst/>
          </a:prstGeom>
          <a:noFill/>
          <a:ln>
            <a:noFill/>
          </a:ln>
        </p:spPr>
        <p:txBody>
          <a:bodyPr anchorCtr="0" anchor="t" bIns="45700" lIns="91425" spcFirstLastPara="1" rIns="91425" wrap="square" tIns="45700">
            <a:normAutofit/>
          </a:bodyPr>
          <a:lstStyle/>
          <a:p>
            <a:pPr indent="-182880" lvl="0" marL="182880" rtl="0" algn="l">
              <a:lnSpc>
                <a:spcPct val="90000"/>
              </a:lnSpc>
              <a:spcBef>
                <a:spcPts val="0"/>
              </a:spcBef>
              <a:spcAft>
                <a:spcPts val="0"/>
              </a:spcAft>
              <a:buSzPts val="2200"/>
              <a:buChar char="•"/>
            </a:pPr>
            <a:r>
              <a:rPr b="1" lang="en-US" sz="2000"/>
              <a:t>Pathophysiology:</a:t>
            </a:r>
            <a:r>
              <a:rPr lang="en-US" sz="2000"/>
              <a:t> The pituitary gland is overproducing TSH (e.g., a TSH-secreting pituitary adenoma), leading to overstimulation of a healthy thyroid gland.</a:t>
            </a:r>
            <a:endParaRPr/>
          </a:p>
          <a:p>
            <a:pPr indent="-182880" lvl="0" marL="182880" rtl="0" algn="l">
              <a:lnSpc>
                <a:spcPct val="90000"/>
              </a:lnSpc>
              <a:spcBef>
                <a:spcPts val="1200"/>
              </a:spcBef>
              <a:spcAft>
                <a:spcPts val="0"/>
              </a:spcAft>
              <a:buSzPts val="2200"/>
              <a:buChar char="•"/>
            </a:pPr>
            <a:r>
              <a:rPr b="1" lang="en-US" sz="2000"/>
              <a:t>Causes:</a:t>
            </a:r>
            <a:r>
              <a:rPr lang="en-US" sz="2000"/>
              <a:t> TSH-secreting pituitary adenoma (very rare).</a:t>
            </a:r>
            <a:endParaRPr/>
          </a:p>
          <a:p>
            <a:pPr indent="-182880" lvl="0" marL="182880" rtl="0" algn="l">
              <a:lnSpc>
                <a:spcPct val="90000"/>
              </a:lnSpc>
              <a:spcBef>
                <a:spcPts val="1200"/>
              </a:spcBef>
              <a:spcAft>
                <a:spcPts val="0"/>
              </a:spcAft>
              <a:buSzPts val="2200"/>
              <a:buChar char="•"/>
            </a:pPr>
            <a:r>
              <a:rPr b="1" lang="en-US" sz="2000"/>
              <a:t>Lab Values:</a:t>
            </a:r>
            <a:endParaRPr sz="2000"/>
          </a:p>
          <a:p>
            <a:pPr indent="-182880" lvl="1" marL="685800" rtl="0" algn="l">
              <a:lnSpc>
                <a:spcPct val="90000"/>
              </a:lnSpc>
              <a:spcBef>
                <a:spcPts val="250"/>
              </a:spcBef>
              <a:spcAft>
                <a:spcPts val="0"/>
              </a:spcAft>
              <a:buSzPts val="1600"/>
              <a:buChar char="▪"/>
            </a:pPr>
            <a:r>
              <a:rPr b="1" lang="en-US" sz="2000"/>
              <a:t>TSH: NORMAL / HIGH (inappropriately)</a:t>
            </a:r>
            <a:r>
              <a:rPr lang="en-US" sz="2000"/>
              <a:t> (Pituitary is overproducing TSH despite high T3/T4).</a:t>
            </a:r>
            <a:endParaRPr/>
          </a:p>
          <a:p>
            <a:pPr indent="-182880" lvl="1" marL="685800" rtl="0" algn="l">
              <a:lnSpc>
                <a:spcPct val="90000"/>
              </a:lnSpc>
              <a:spcBef>
                <a:spcPts val="500"/>
              </a:spcBef>
              <a:spcAft>
                <a:spcPts val="0"/>
              </a:spcAft>
              <a:buSzPts val="1600"/>
              <a:buChar char="▪"/>
            </a:pPr>
            <a:r>
              <a:rPr b="1" lang="en-US" sz="2000"/>
              <a:t>Free T4: HIGH</a:t>
            </a:r>
            <a:endParaRPr sz="2000"/>
          </a:p>
          <a:p>
            <a:pPr indent="-182880" lvl="1" marL="685800" rtl="0" algn="l">
              <a:lnSpc>
                <a:spcPct val="90000"/>
              </a:lnSpc>
              <a:spcBef>
                <a:spcPts val="500"/>
              </a:spcBef>
              <a:spcAft>
                <a:spcPts val="0"/>
              </a:spcAft>
              <a:buSzPts val="1600"/>
              <a:buChar char="▪"/>
            </a:pPr>
            <a:r>
              <a:rPr b="1" lang="en-US" sz="2000"/>
              <a:t>Free T3: HIGH</a:t>
            </a:r>
            <a:endParaRPr sz="2000"/>
          </a:p>
          <a:p>
            <a:pPr indent="-182880" lvl="0" marL="182880" rtl="0" algn="l">
              <a:lnSpc>
                <a:spcPct val="90000"/>
              </a:lnSpc>
              <a:spcBef>
                <a:spcPts val="1450"/>
              </a:spcBef>
              <a:spcAft>
                <a:spcPts val="0"/>
              </a:spcAft>
              <a:buSzPts val="2200"/>
              <a:buChar char="•"/>
            </a:pPr>
            <a:r>
              <a:rPr b="1" lang="en-US" sz="2000"/>
              <a:t>Clinical Presentation:</a:t>
            </a:r>
            <a:r>
              <a:rPr lang="en-US" sz="2000"/>
              <a:t> Similar to primary hyperthyroidism, but may have symptoms related to pituitary mass (e.g., headaches, visual disturbances).</a:t>
            </a:r>
            <a:endParaRPr/>
          </a:p>
          <a:p>
            <a:pPr indent="0" lvl="0" marL="0" rtl="0" algn="l">
              <a:lnSpc>
                <a:spcPct val="90000"/>
              </a:lnSpc>
              <a:spcBef>
                <a:spcPts val="1200"/>
              </a:spcBef>
              <a:spcAft>
                <a:spcPts val="0"/>
              </a:spcAft>
              <a:buSzPts val="2200"/>
              <a:buNone/>
            </a:pPr>
            <a:r>
              <a:t/>
            </a:r>
            <a:endParaRPr sz="20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6"/>
          <p:cNvSpPr txBox="1"/>
          <p:nvPr>
            <p:ph type="title"/>
          </p:nvPr>
        </p:nvSpPr>
        <p:spPr>
          <a:xfrm>
            <a:off x="376136" y="223363"/>
            <a:ext cx="9890608" cy="6404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orbel"/>
              <a:buNone/>
            </a:pPr>
            <a:r>
              <a:rPr lang="en-US"/>
              <a:t>Subclinical Hypothyroidism</a:t>
            </a:r>
            <a:endParaRPr/>
          </a:p>
        </p:txBody>
      </p:sp>
      <p:sp>
        <p:nvSpPr>
          <p:cNvPr id="200" name="Google Shape;200;p36"/>
          <p:cNvSpPr txBox="1"/>
          <p:nvPr>
            <p:ph idx="1" type="body"/>
          </p:nvPr>
        </p:nvSpPr>
        <p:spPr>
          <a:xfrm>
            <a:off x="541712" y="1439501"/>
            <a:ext cx="10808332" cy="451907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2200"/>
              <a:buNone/>
            </a:pPr>
            <a:r>
              <a:rPr lang="en-US" sz="2000"/>
              <a:t>The term ‘subclinical’ is used when the serum concentration of TSH is persistently abnormal (however defined), while the concentrations of T4 and T3 remain within their reference intervals. Because results can fluctuate spontaneously, a new diagnosis of subclinical thyroid dysfunction is not warranted on basis of a single laboratory sample. The following five criteria define endogenous subclinical thyroid dysfunction:</a:t>
            </a:r>
            <a:endParaRPr/>
          </a:p>
          <a:p>
            <a:pPr indent="-43179" lvl="0" marL="182880" rtl="0" algn="l">
              <a:lnSpc>
                <a:spcPct val="90000"/>
              </a:lnSpc>
              <a:spcBef>
                <a:spcPts val="1200"/>
              </a:spcBef>
              <a:spcAft>
                <a:spcPts val="0"/>
              </a:spcAft>
              <a:buSzPts val="2200"/>
              <a:buNone/>
            </a:pPr>
            <a:r>
              <a:t/>
            </a:r>
            <a:endParaRPr sz="2000"/>
          </a:p>
          <a:p>
            <a:pPr indent="-182880" lvl="0" marL="182880" rtl="0" algn="l">
              <a:lnSpc>
                <a:spcPct val="90000"/>
              </a:lnSpc>
              <a:spcBef>
                <a:spcPts val="1200"/>
              </a:spcBef>
              <a:spcAft>
                <a:spcPts val="0"/>
              </a:spcAft>
              <a:buSzPts val="2200"/>
              <a:buChar char="•"/>
            </a:pPr>
            <a:r>
              <a:rPr lang="en-US" sz="2000"/>
              <a:t>TSH increased above or decreased below designated limits (see below)</a:t>
            </a:r>
            <a:endParaRPr/>
          </a:p>
          <a:p>
            <a:pPr indent="-182880" lvl="0" marL="182880" rtl="0" algn="l">
              <a:lnSpc>
                <a:spcPct val="90000"/>
              </a:lnSpc>
              <a:spcBef>
                <a:spcPts val="1200"/>
              </a:spcBef>
              <a:spcAft>
                <a:spcPts val="0"/>
              </a:spcAft>
              <a:buSzPts val="2200"/>
              <a:buChar char="•"/>
            </a:pPr>
            <a:r>
              <a:rPr lang="en-US" sz="2000"/>
              <a:t>Normal free T4 concentration (and free T3 for hyperthyroidism)</a:t>
            </a:r>
            <a:endParaRPr/>
          </a:p>
          <a:p>
            <a:pPr indent="-182880" lvl="0" marL="182880" rtl="0" algn="l">
              <a:lnSpc>
                <a:spcPct val="90000"/>
              </a:lnSpc>
              <a:spcBef>
                <a:spcPts val="1200"/>
              </a:spcBef>
              <a:spcAft>
                <a:spcPts val="0"/>
              </a:spcAft>
              <a:buSzPts val="2200"/>
              <a:buChar char="•"/>
            </a:pPr>
            <a:r>
              <a:rPr lang="en-US" sz="2000"/>
              <a:t>Abnormality is not due to medication (see below)</a:t>
            </a:r>
            <a:endParaRPr/>
          </a:p>
          <a:p>
            <a:pPr indent="-182880" lvl="0" marL="182880" rtl="0" algn="l">
              <a:lnSpc>
                <a:spcPct val="90000"/>
              </a:lnSpc>
              <a:spcBef>
                <a:spcPts val="1200"/>
              </a:spcBef>
              <a:spcAft>
                <a:spcPts val="0"/>
              </a:spcAft>
              <a:buSzPts val="2200"/>
              <a:buChar char="•"/>
            </a:pPr>
            <a:r>
              <a:rPr lang="en-US" sz="2000"/>
              <a:t>There is no concurrent critical illness or pituitary dysfunction.</a:t>
            </a:r>
            <a:endParaRPr/>
          </a:p>
          <a:p>
            <a:pPr indent="-182880" lvl="0" marL="182880" rtl="0" algn="l">
              <a:lnSpc>
                <a:spcPct val="90000"/>
              </a:lnSpc>
              <a:spcBef>
                <a:spcPts val="1200"/>
              </a:spcBef>
              <a:spcAft>
                <a:spcPts val="0"/>
              </a:spcAft>
              <a:buSzPts val="2200"/>
              <a:buChar char="•"/>
            </a:pPr>
            <a:r>
              <a:rPr lang="en-US" sz="2000"/>
              <a:t>A sustained abnormality is demonstrated over 3-6 months.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7"/>
          <p:cNvSpPr txBox="1"/>
          <p:nvPr>
            <p:ph type="title"/>
          </p:nvPr>
        </p:nvSpPr>
        <p:spPr>
          <a:xfrm>
            <a:off x="376136" y="223363"/>
            <a:ext cx="9890608" cy="6404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orbel"/>
              <a:buNone/>
            </a:pPr>
            <a:r>
              <a:rPr lang="en-US"/>
              <a:t>Sample report</a:t>
            </a:r>
            <a:endParaRPr/>
          </a:p>
        </p:txBody>
      </p:sp>
      <p:pic>
        <p:nvPicPr>
          <p:cNvPr id="206" name="Google Shape;206;p37"/>
          <p:cNvPicPr preferRelativeResize="0"/>
          <p:nvPr>
            <p:ph idx="1" type="body"/>
          </p:nvPr>
        </p:nvPicPr>
        <p:blipFill rotWithShape="1">
          <a:blip r:embed="rId3">
            <a:alphaModFix/>
          </a:blip>
          <a:srcRect b="0" l="0" r="0" t="0"/>
          <a:stretch/>
        </p:blipFill>
        <p:spPr>
          <a:xfrm>
            <a:off x="2795566" y="1250302"/>
            <a:ext cx="6370829" cy="4889241"/>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8"/>
          <p:cNvSpPr txBox="1"/>
          <p:nvPr>
            <p:ph type="title"/>
          </p:nvPr>
        </p:nvSpPr>
        <p:spPr>
          <a:xfrm>
            <a:off x="376136" y="223363"/>
            <a:ext cx="9890608" cy="6404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orbel"/>
              <a:buNone/>
            </a:pPr>
            <a:r>
              <a:rPr lang="en-US"/>
              <a:t>When to treat Subclinical hypothyroidism</a:t>
            </a:r>
            <a:endParaRPr/>
          </a:p>
        </p:txBody>
      </p:sp>
      <p:sp>
        <p:nvSpPr>
          <p:cNvPr id="212" name="Google Shape;212;p38"/>
          <p:cNvSpPr txBox="1"/>
          <p:nvPr>
            <p:ph idx="1" type="body"/>
          </p:nvPr>
        </p:nvSpPr>
        <p:spPr>
          <a:xfrm>
            <a:off x="541712" y="1439501"/>
            <a:ext cx="10808332" cy="451907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1980"/>
              <a:buNone/>
            </a:pPr>
            <a:r>
              <a:rPr lang="en-US" sz="1800"/>
              <a:t>According to the American Thyroid Association (ATA) and American Association of Clinical Endocrinologists (AACE) guidelines, levothyroxine therapy would be considered for 92% of women with subclinical hypothyroidism and TSH ≤10 mU/L </a:t>
            </a:r>
            <a:endParaRPr/>
          </a:p>
          <a:p>
            <a:pPr indent="0" lvl="0" marL="0" rtl="0" algn="l">
              <a:lnSpc>
                <a:spcPct val="90000"/>
              </a:lnSpc>
              <a:spcBef>
                <a:spcPts val="1200"/>
              </a:spcBef>
              <a:spcAft>
                <a:spcPts val="0"/>
              </a:spcAft>
              <a:buSzPts val="1980"/>
              <a:buNone/>
            </a:pPr>
            <a:r>
              <a:rPr b="1" lang="en-US" sz="1800"/>
              <a:t>Subclinical hypothyroidism or mild thyroid failure (increased TSH, normal free T4 estimate)</a:t>
            </a:r>
            <a:br>
              <a:rPr lang="en-US" sz="1800"/>
            </a:br>
            <a:r>
              <a:rPr lang="en-US" sz="1800"/>
              <a:t>Non-specific symptoms may improve with treatment </a:t>
            </a:r>
            <a:br>
              <a:rPr lang="en-US" sz="1800"/>
            </a:br>
            <a:r>
              <a:rPr lang="en-US" sz="1800"/>
              <a:t>Progression to overt hypothyroidism </a:t>
            </a:r>
            <a:br>
              <a:rPr lang="en-US" sz="1800"/>
            </a:br>
            <a:r>
              <a:rPr lang="en-US" sz="1800"/>
              <a:t>Independent risk factor for atherosclerosis </a:t>
            </a:r>
            <a:br>
              <a:rPr lang="en-US" sz="1800"/>
            </a:br>
            <a:r>
              <a:rPr lang="en-US" sz="1800"/>
              <a:t>Increased risk of coronary artery disease </a:t>
            </a:r>
            <a:br>
              <a:rPr lang="en-US" sz="1800"/>
            </a:br>
            <a:r>
              <a:rPr lang="en-US" sz="1800"/>
              <a:t>Increased frequency of congestive heart failure </a:t>
            </a:r>
            <a:br>
              <a:rPr lang="en-US" sz="1800"/>
            </a:br>
            <a:r>
              <a:rPr lang="en-US" sz="1800"/>
              <a:t>Adverse effects on vascular compliance </a:t>
            </a:r>
            <a:br>
              <a:rPr lang="en-US" sz="1800"/>
            </a:br>
            <a:r>
              <a:rPr lang="en-US" sz="1800"/>
              <a:t>Abnormal cardiac function may improve with treatment </a:t>
            </a:r>
            <a:br>
              <a:rPr lang="en-US" sz="1800"/>
            </a:br>
            <a:r>
              <a:rPr lang="en-US" sz="1800"/>
              <a:t>Beneficial effect of treatment on lipids </a:t>
            </a:r>
            <a:br>
              <a:rPr lang="en-US" sz="1800"/>
            </a:br>
            <a:r>
              <a:rPr lang="en-US" sz="1800"/>
              <a:t>Increased prevalence of depressive illness </a:t>
            </a:r>
            <a:br>
              <a:rPr lang="en-US" sz="1800"/>
            </a:br>
            <a:r>
              <a:rPr lang="en-US" sz="1800"/>
              <a:t>Impaired fibrinolysis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9"/>
          <p:cNvSpPr txBox="1"/>
          <p:nvPr>
            <p:ph type="title"/>
          </p:nvPr>
        </p:nvSpPr>
        <p:spPr>
          <a:xfrm>
            <a:off x="376136" y="223363"/>
            <a:ext cx="9890608" cy="6404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orbel"/>
              <a:buNone/>
            </a:pPr>
            <a:r>
              <a:rPr lang="en-US"/>
              <a:t>Elevated TSH - To treat or not to treat</a:t>
            </a:r>
            <a:endParaRPr/>
          </a:p>
        </p:txBody>
      </p:sp>
      <p:sp>
        <p:nvSpPr>
          <p:cNvPr id="218" name="Google Shape;218;p39"/>
          <p:cNvSpPr txBox="1"/>
          <p:nvPr>
            <p:ph idx="1" type="body"/>
          </p:nvPr>
        </p:nvSpPr>
        <p:spPr>
          <a:xfrm>
            <a:off x="541712" y="1439501"/>
            <a:ext cx="10808332" cy="451907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2200"/>
              <a:buNone/>
            </a:pPr>
            <a:r>
              <a:rPr lang="en-US" sz="2000"/>
              <a:t>With an elevated TSH, it is reasonable to assume that the T4 concentration is at or below the lowest acceptable limit for that patient. If the patient is symptomatic, and especially when there are signs of hypothyroidism, treatment is indicated even if the value of T4 is within the "normal" range. Patients who have normal values of T4 and no symptoms or signs of hypothyroidism, but in whom the TSH is clearly elevated, pose a special problem that may best be resolved by a period of observation.</a:t>
            </a:r>
            <a:endParaRPr/>
          </a:p>
          <a:p>
            <a:pPr indent="-43179" lvl="0" marL="182880" rtl="0" algn="l">
              <a:lnSpc>
                <a:spcPct val="90000"/>
              </a:lnSpc>
              <a:spcBef>
                <a:spcPts val="1200"/>
              </a:spcBef>
              <a:spcAft>
                <a:spcPts val="0"/>
              </a:spcAft>
              <a:buSzPts val="2200"/>
              <a:buNone/>
            </a:pPr>
            <a:r>
              <a:t/>
            </a:r>
            <a:endParaRPr sz="20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40"/>
          <p:cNvSpPr txBox="1"/>
          <p:nvPr>
            <p:ph type="title"/>
          </p:nvPr>
        </p:nvSpPr>
        <p:spPr>
          <a:xfrm>
            <a:off x="376136" y="223363"/>
            <a:ext cx="9890608" cy="6404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orbel"/>
              <a:buNone/>
            </a:pPr>
            <a:r>
              <a:rPr lang="en-US"/>
              <a:t>Subclinical hyperthyroidism</a:t>
            </a:r>
            <a:endParaRPr/>
          </a:p>
        </p:txBody>
      </p:sp>
      <p:sp>
        <p:nvSpPr>
          <p:cNvPr id="224" name="Google Shape;224;p40"/>
          <p:cNvSpPr txBox="1"/>
          <p:nvPr>
            <p:ph idx="1" type="body"/>
          </p:nvPr>
        </p:nvSpPr>
        <p:spPr>
          <a:xfrm>
            <a:off x="541712" y="1439501"/>
            <a:ext cx="10808332" cy="451907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2200"/>
              <a:buNone/>
            </a:pPr>
            <a:r>
              <a:rPr b="1" lang="en-US" sz="2000"/>
              <a:t>Subclinical hyperthyroidism (suppressed TSH, normal free T4, and free T3 estimates)</a:t>
            </a:r>
            <a:endParaRPr/>
          </a:p>
          <a:p>
            <a:pPr indent="-182880" lvl="0" marL="182880" rtl="0" algn="l">
              <a:lnSpc>
                <a:spcPct val="90000"/>
              </a:lnSpc>
              <a:spcBef>
                <a:spcPts val="1200"/>
              </a:spcBef>
              <a:spcAft>
                <a:spcPts val="0"/>
              </a:spcAft>
              <a:buSzPts val="2200"/>
              <a:buChar char="•"/>
            </a:pPr>
            <a:r>
              <a:rPr lang="en-US" sz="2000"/>
              <a:t>Exposure to iodine may precipitate severe thyrotoxicosis </a:t>
            </a:r>
            <a:endParaRPr/>
          </a:p>
          <a:p>
            <a:pPr indent="-182880" lvl="0" marL="182880" rtl="0" algn="l">
              <a:lnSpc>
                <a:spcPct val="90000"/>
              </a:lnSpc>
              <a:spcBef>
                <a:spcPts val="1200"/>
              </a:spcBef>
              <a:spcAft>
                <a:spcPts val="0"/>
              </a:spcAft>
              <a:buSzPts val="2200"/>
              <a:buChar char="•"/>
            </a:pPr>
            <a:r>
              <a:rPr lang="en-US" sz="2000"/>
              <a:t>Threefold increased risk of atrial fibrillation after 10 years </a:t>
            </a:r>
            <a:endParaRPr/>
          </a:p>
          <a:p>
            <a:pPr indent="-182880" lvl="0" marL="182880" rtl="0" algn="l">
              <a:lnSpc>
                <a:spcPct val="90000"/>
              </a:lnSpc>
              <a:spcBef>
                <a:spcPts val="1200"/>
              </a:spcBef>
              <a:spcAft>
                <a:spcPts val="0"/>
              </a:spcAft>
              <a:buSzPts val="2200"/>
              <a:buChar char="•"/>
            </a:pPr>
            <a:r>
              <a:rPr lang="en-US" sz="2000"/>
              <a:t>Abnormalities of cardiac function </a:t>
            </a:r>
            <a:endParaRPr/>
          </a:p>
          <a:p>
            <a:pPr indent="-182880" lvl="0" marL="182880" rtl="0" algn="l">
              <a:lnSpc>
                <a:spcPct val="90000"/>
              </a:lnSpc>
              <a:spcBef>
                <a:spcPts val="1200"/>
              </a:spcBef>
              <a:spcAft>
                <a:spcPts val="0"/>
              </a:spcAft>
              <a:buSzPts val="2200"/>
              <a:buChar char="•"/>
            </a:pPr>
            <a:r>
              <a:rPr lang="en-US" sz="2000"/>
              <a:t>Osteoporosis risk increased </a:t>
            </a:r>
            <a:endParaRPr/>
          </a:p>
          <a:p>
            <a:pPr indent="-182880" lvl="0" marL="182880" rtl="0" algn="l">
              <a:lnSpc>
                <a:spcPct val="90000"/>
              </a:lnSpc>
              <a:spcBef>
                <a:spcPts val="1200"/>
              </a:spcBef>
              <a:spcAft>
                <a:spcPts val="0"/>
              </a:spcAft>
              <a:buSzPts val="2200"/>
              <a:buChar char="•"/>
            </a:pPr>
            <a:r>
              <a:rPr lang="en-US" sz="2000"/>
              <a:t>Progression to overt hyperthyroidism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ph type="title"/>
          </p:nvPr>
        </p:nvSpPr>
        <p:spPr>
          <a:xfrm>
            <a:off x="376136" y="223363"/>
            <a:ext cx="9890608" cy="6404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orbel"/>
              <a:buNone/>
            </a:pPr>
            <a:r>
              <a:rPr lang="en-US"/>
              <a:t>Thyroid gland &amp; its importance</a:t>
            </a:r>
            <a:endParaRPr/>
          </a:p>
        </p:txBody>
      </p:sp>
      <p:sp>
        <p:nvSpPr>
          <p:cNvPr id="67" name="Google Shape;67;p14"/>
          <p:cNvSpPr txBox="1"/>
          <p:nvPr>
            <p:ph idx="1" type="body"/>
          </p:nvPr>
        </p:nvSpPr>
        <p:spPr>
          <a:xfrm>
            <a:off x="541712" y="1439501"/>
            <a:ext cx="10808332" cy="4519070"/>
          </a:xfrm>
          <a:prstGeom prst="rect">
            <a:avLst/>
          </a:prstGeom>
          <a:noFill/>
          <a:ln>
            <a:noFill/>
          </a:ln>
        </p:spPr>
        <p:txBody>
          <a:bodyPr anchorCtr="0" anchor="t" bIns="45700" lIns="91425" spcFirstLastPara="1" rIns="91425" wrap="square" tIns="45700">
            <a:normAutofit/>
          </a:bodyPr>
          <a:lstStyle/>
          <a:p>
            <a:pPr indent="-182880" lvl="0" marL="182880" rtl="0" algn="l">
              <a:lnSpc>
                <a:spcPct val="90000"/>
              </a:lnSpc>
              <a:spcBef>
                <a:spcPts val="0"/>
              </a:spcBef>
              <a:spcAft>
                <a:spcPts val="0"/>
              </a:spcAft>
              <a:buSzPts val="1980"/>
              <a:buChar char="•"/>
            </a:pPr>
            <a:r>
              <a:rPr lang="en-US" sz="1800"/>
              <a:t>The thyroid is a small, butterfly-shaped gland located in the front of the neck. </a:t>
            </a:r>
            <a:endParaRPr/>
          </a:p>
          <a:p>
            <a:pPr indent="-182880" lvl="0" marL="182880" rtl="0" algn="l">
              <a:lnSpc>
                <a:spcPct val="90000"/>
              </a:lnSpc>
              <a:spcBef>
                <a:spcPts val="1200"/>
              </a:spcBef>
              <a:spcAft>
                <a:spcPts val="0"/>
              </a:spcAft>
              <a:buSzPts val="1980"/>
              <a:buChar char="•"/>
            </a:pPr>
            <a:r>
              <a:rPr lang="en-US" sz="1800"/>
              <a:t>Despite its size, it plays a crucial role in regulating the body’s metabolism through the release of thyroid hormones — primarily T3 (triiodothyronine) and T4 (thyroxine). </a:t>
            </a:r>
            <a:endParaRPr/>
          </a:p>
          <a:p>
            <a:pPr indent="-182880" lvl="0" marL="182880" rtl="0" algn="l">
              <a:lnSpc>
                <a:spcPct val="90000"/>
              </a:lnSpc>
              <a:spcBef>
                <a:spcPts val="1200"/>
              </a:spcBef>
              <a:spcAft>
                <a:spcPts val="0"/>
              </a:spcAft>
              <a:buSzPts val="1980"/>
              <a:buChar char="•"/>
            </a:pPr>
            <a:r>
              <a:rPr lang="en-US" sz="1800"/>
              <a:t>These hormones influence nearly every organ system, controlling heart rate, energy production, body temperature, and weight. </a:t>
            </a:r>
            <a:endParaRPr/>
          </a:p>
          <a:p>
            <a:pPr indent="-182880" lvl="0" marL="182880" rtl="0" algn="l">
              <a:lnSpc>
                <a:spcPct val="90000"/>
              </a:lnSpc>
              <a:spcBef>
                <a:spcPts val="1200"/>
              </a:spcBef>
              <a:spcAft>
                <a:spcPts val="0"/>
              </a:spcAft>
              <a:buSzPts val="1980"/>
              <a:buChar char="•"/>
            </a:pPr>
            <a:r>
              <a:rPr lang="en-US" sz="1800"/>
              <a:t>A healthy thyroid is essential for growth, brain development, and maintaining overall hormonal balance. </a:t>
            </a:r>
            <a:endParaRPr/>
          </a:p>
          <a:p>
            <a:pPr indent="-182880" lvl="0" marL="182880" rtl="0" algn="l">
              <a:lnSpc>
                <a:spcPct val="90000"/>
              </a:lnSpc>
              <a:spcBef>
                <a:spcPts val="1200"/>
              </a:spcBef>
              <a:spcAft>
                <a:spcPts val="0"/>
              </a:spcAft>
              <a:buSzPts val="1980"/>
              <a:buChar char="•"/>
            </a:pPr>
            <a:r>
              <a:rPr lang="en-US" sz="1800"/>
              <a:t>Dysfunction of the thyroid can lead to wide-ranging health issues, including fatigue, weight changes, and mood disturbances.</a:t>
            </a:r>
            <a:endParaRPr/>
          </a:p>
        </p:txBody>
      </p:sp>
      <p:pic>
        <p:nvPicPr>
          <p:cNvPr descr="Thyroid &amp; Endocrine Surgery in Cleveland, TN" id="68" name="Google Shape;68;p14"/>
          <p:cNvPicPr preferRelativeResize="0"/>
          <p:nvPr/>
        </p:nvPicPr>
        <p:blipFill rotWithShape="1">
          <a:blip r:embed="rId3">
            <a:alphaModFix/>
          </a:blip>
          <a:srcRect b="19630" l="2217" r="0" t="9446"/>
          <a:stretch/>
        </p:blipFill>
        <p:spPr>
          <a:xfrm>
            <a:off x="8302581" y="4189445"/>
            <a:ext cx="3499090" cy="2537926"/>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41"/>
          <p:cNvSpPr txBox="1"/>
          <p:nvPr>
            <p:ph type="title"/>
          </p:nvPr>
        </p:nvSpPr>
        <p:spPr>
          <a:xfrm>
            <a:off x="376136" y="223363"/>
            <a:ext cx="9890608" cy="6404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orbel"/>
              <a:buNone/>
            </a:pPr>
            <a:r>
              <a:rPr lang="en-US"/>
              <a:t>Other considerations</a:t>
            </a:r>
            <a:endParaRPr/>
          </a:p>
        </p:txBody>
      </p:sp>
      <p:sp>
        <p:nvSpPr>
          <p:cNvPr id="230" name="Google Shape;230;p41"/>
          <p:cNvSpPr txBox="1"/>
          <p:nvPr>
            <p:ph idx="1" type="body"/>
          </p:nvPr>
        </p:nvSpPr>
        <p:spPr>
          <a:xfrm>
            <a:off x="541712" y="1439501"/>
            <a:ext cx="10808332" cy="4519070"/>
          </a:xfrm>
          <a:prstGeom prst="rect">
            <a:avLst/>
          </a:prstGeom>
          <a:noFill/>
          <a:ln>
            <a:noFill/>
          </a:ln>
        </p:spPr>
        <p:txBody>
          <a:bodyPr anchorCtr="0" anchor="t" bIns="45700" lIns="91425" spcFirstLastPara="1" rIns="91425" wrap="square" tIns="45700">
            <a:normAutofit/>
          </a:bodyPr>
          <a:lstStyle/>
          <a:p>
            <a:pPr indent="-182880" lvl="0" marL="182880" rtl="0" algn="l">
              <a:lnSpc>
                <a:spcPct val="90000"/>
              </a:lnSpc>
              <a:spcBef>
                <a:spcPts val="0"/>
              </a:spcBef>
              <a:spcAft>
                <a:spcPts val="0"/>
              </a:spcAft>
              <a:buSzPts val="2200"/>
              <a:buChar char="•"/>
            </a:pPr>
            <a:r>
              <a:rPr b="1" lang="en-US" sz="2000"/>
              <a:t>Non-Thyroidal Illness (Sick Euthyroid Syndrome):</a:t>
            </a:r>
            <a:r>
              <a:rPr lang="en-US" sz="2000"/>
              <a:t> Acute illness can affect thyroid hormone levels (often low T3, sometimes low T4, TSH variable).</a:t>
            </a:r>
            <a:endParaRPr/>
          </a:p>
          <a:p>
            <a:pPr indent="-182880" lvl="0" marL="182880" rtl="0" algn="l">
              <a:lnSpc>
                <a:spcPct val="90000"/>
              </a:lnSpc>
              <a:spcBef>
                <a:spcPts val="1200"/>
              </a:spcBef>
              <a:spcAft>
                <a:spcPts val="0"/>
              </a:spcAft>
              <a:buSzPts val="2200"/>
              <a:buChar char="•"/>
            </a:pPr>
            <a:r>
              <a:rPr b="1" lang="en-US" sz="2000"/>
              <a:t>Medications:</a:t>
            </a:r>
            <a:r>
              <a:rPr lang="en-US" sz="2000"/>
              <a:t> Many drugs can affect thyroid tests (e.g., biotin, amiodarone, corticosteroids, estrogen).</a:t>
            </a:r>
            <a:endParaRPr/>
          </a:p>
          <a:p>
            <a:pPr indent="-182880" lvl="0" marL="182880" rtl="0" algn="l">
              <a:lnSpc>
                <a:spcPct val="90000"/>
              </a:lnSpc>
              <a:spcBef>
                <a:spcPts val="1200"/>
              </a:spcBef>
              <a:spcAft>
                <a:spcPts val="0"/>
              </a:spcAft>
              <a:buSzPts val="2200"/>
              <a:buChar char="•"/>
            </a:pPr>
            <a:r>
              <a:rPr b="1" lang="en-US" sz="2000"/>
              <a:t>Pregnancy:</a:t>
            </a:r>
            <a:r>
              <a:rPr lang="en-US" sz="2000"/>
              <a:t> TSH reference ranges change during pregnancy.</a:t>
            </a:r>
            <a:endParaRPr/>
          </a:p>
          <a:p>
            <a:pPr indent="-182880" lvl="0" marL="182880" rtl="0" algn="l">
              <a:lnSpc>
                <a:spcPct val="90000"/>
              </a:lnSpc>
              <a:spcBef>
                <a:spcPts val="1200"/>
              </a:spcBef>
              <a:spcAft>
                <a:spcPts val="0"/>
              </a:spcAft>
              <a:buSzPts val="2200"/>
              <a:buChar char="•"/>
            </a:pPr>
            <a:r>
              <a:rPr b="1" lang="en-US" sz="2000"/>
              <a:t>Thyroid Antibodies</a:t>
            </a:r>
            <a:endParaRPr sz="2000"/>
          </a:p>
          <a:p>
            <a:pPr indent="-182880" lvl="1" marL="685800" rtl="0" algn="l">
              <a:lnSpc>
                <a:spcPct val="90000"/>
              </a:lnSpc>
              <a:spcBef>
                <a:spcPts val="250"/>
              </a:spcBef>
              <a:spcAft>
                <a:spcPts val="0"/>
              </a:spcAft>
              <a:buSzPts val="1600"/>
              <a:buChar char="▪"/>
            </a:pPr>
            <a:r>
              <a:rPr lang="en-US" sz="2000"/>
              <a:t>TPO Ab (Thyroid Peroxidase Antibodies): Common in Hashimoto’s.</a:t>
            </a:r>
            <a:endParaRPr/>
          </a:p>
          <a:p>
            <a:pPr indent="-182880" lvl="1" marL="685800" rtl="0" algn="l">
              <a:lnSpc>
                <a:spcPct val="90000"/>
              </a:lnSpc>
              <a:spcBef>
                <a:spcPts val="500"/>
              </a:spcBef>
              <a:spcAft>
                <a:spcPts val="0"/>
              </a:spcAft>
              <a:buSzPts val="1600"/>
              <a:buChar char="▪"/>
            </a:pPr>
            <a:r>
              <a:rPr lang="en-US" sz="2000"/>
              <a:t>Tg Ab (Thyroglobulin Antibodies): Also in Hashimoto's, some thyroid cancers.</a:t>
            </a:r>
            <a:endParaRPr/>
          </a:p>
          <a:p>
            <a:pPr indent="-182880" lvl="1" marL="685800" rtl="0" algn="l">
              <a:lnSpc>
                <a:spcPct val="90000"/>
              </a:lnSpc>
              <a:spcBef>
                <a:spcPts val="500"/>
              </a:spcBef>
              <a:spcAft>
                <a:spcPts val="0"/>
              </a:spcAft>
              <a:buSzPts val="1600"/>
              <a:buChar char="▪"/>
            </a:pPr>
            <a:r>
              <a:rPr lang="en-US" sz="2000"/>
              <a:t>TSI (Thyroid-Stimulating Immunoglobulin): Specific for Grave's disease</a:t>
            </a:r>
            <a:endParaRPr/>
          </a:p>
          <a:p>
            <a:pPr indent="-81280" lvl="1" marL="685800" rtl="0" algn="l">
              <a:lnSpc>
                <a:spcPct val="90000"/>
              </a:lnSpc>
              <a:spcBef>
                <a:spcPts val="500"/>
              </a:spcBef>
              <a:spcAft>
                <a:spcPts val="0"/>
              </a:spcAft>
              <a:buSzPts val="1600"/>
              <a:buNone/>
            </a:pPr>
            <a:r>
              <a:t/>
            </a:r>
            <a:endParaRPr sz="2000"/>
          </a:p>
          <a:p>
            <a:pPr indent="-43179" lvl="0" marL="182880" rtl="0" algn="l">
              <a:lnSpc>
                <a:spcPct val="90000"/>
              </a:lnSpc>
              <a:spcBef>
                <a:spcPts val="1450"/>
              </a:spcBef>
              <a:spcAft>
                <a:spcPts val="0"/>
              </a:spcAft>
              <a:buSzPts val="2200"/>
              <a:buNone/>
            </a:pPr>
            <a:r>
              <a:t/>
            </a:r>
            <a:endParaRPr sz="20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42"/>
          <p:cNvSpPr txBox="1"/>
          <p:nvPr>
            <p:ph type="title"/>
          </p:nvPr>
        </p:nvSpPr>
        <p:spPr>
          <a:xfrm>
            <a:off x="376136" y="223363"/>
            <a:ext cx="9890608" cy="6404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orbel"/>
              <a:buNone/>
            </a:pPr>
            <a:r>
              <a:rPr lang="en-US"/>
              <a:t>Summary – Key values</a:t>
            </a:r>
            <a:endParaRPr/>
          </a:p>
        </p:txBody>
      </p:sp>
      <p:graphicFrame>
        <p:nvGraphicFramePr>
          <p:cNvPr id="236" name="Google Shape;236;p42"/>
          <p:cNvGraphicFramePr/>
          <p:nvPr/>
        </p:nvGraphicFramePr>
        <p:xfrm>
          <a:off x="4699479" y="1184987"/>
          <a:ext cx="3000000" cy="3000000"/>
        </p:xfrm>
        <a:graphic>
          <a:graphicData uri="http://schemas.openxmlformats.org/drawingml/2006/table">
            <a:tbl>
              <a:tblPr>
                <a:noFill/>
                <a:tableStyleId>{A0288F63-45E0-426D-885A-41E92ACB2C16}</a:tableStyleId>
              </a:tblPr>
              <a:tblGrid>
                <a:gridCol w="2203775"/>
                <a:gridCol w="1503850"/>
                <a:gridCol w="775575"/>
                <a:gridCol w="1049850"/>
              </a:tblGrid>
              <a:tr h="518650">
                <a:tc>
                  <a:txBody>
                    <a:bodyPr/>
                    <a:lstStyle/>
                    <a:p>
                      <a:pPr indent="0" lvl="0" marL="0" marR="0" rtl="0" algn="just">
                        <a:spcBef>
                          <a:spcPts val="0"/>
                        </a:spcBef>
                        <a:spcAft>
                          <a:spcPts val="0"/>
                        </a:spcAft>
                        <a:buClr>
                          <a:srgbClr val="1B1C1D"/>
                        </a:buClr>
                        <a:buSzPts val="1200"/>
                        <a:buFont typeface="Arial"/>
                        <a:buNone/>
                      </a:pPr>
                      <a:r>
                        <a:rPr b="1" i="0" lang="en-US" sz="1200" u="none" strike="noStrike">
                          <a:solidFill>
                            <a:srgbClr val="1B1C1D"/>
                          </a:solidFill>
                          <a:latin typeface="Arial"/>
                          <a:ea typeface="Arial"/>
                          <a:cs typeface="Arial"/>
                          <a:sym typeface="Arial"/>
                        </a:rPr>
                        <a:t>Condition</a:t>
                      </a:r>
                      <a:endParaRPr sz="1800"/>
                    </a:p>
                  </a:txBody>
                  <a:tcPr marT="76200" marB="76200" marR="114300" marL="114300">
                    <a:lnL cap="flat" cmpd="sng" w="9525">
                      <a:solidFill>
                        <a:srgbClr val="1B1C1D"/>
                      </a:solidFill>
                      <a:prstDash val="solid"/>
                      <a:round/>
                      <a:headEnd len="sm" w="sm" type="none"/>
                      <a:tailEnd len="sm" w="sm" type="none"/>
                    </a:lnL>
                    <a:lnR cap="flat" cmpd="sng" w="9525">
                      <a:solidFill>
                        <a:srgbClr val="1B1C1D"/>
                      </a:solidFill>
                      <a:prstDash val="solid"/>
                      <a:round/>
                      <a:headEnd len="sm" w="sm" type="none"/>
                      <a:tailEnd len="sm" w="sm" type="none"/>
                    </a:lnR>
                    <a:lnT cap="flat" cmpd="sng" w="9525">
                      <a:solidFill>
                        <a:srgbClr val="1B1C1D"/>
                      </a:solidFill>
                      <a:prstDash val="solid"/>
                      <a:round/>
                      <a:headEnd len="sm" w="sm" type="none"/>
                      <a:tailEnd len="sm" w="sm" type="none"/>
                    </a:lnT>
                    <a:lnB cap="flat" cmpd="sng" w="9525">
                      <a:solidFill>
                        <a:srgbClr val="1B1C1D"/>
                      </a:solidFill>
                      <a:prstDash val="solid"/>
                      <a:round/>
                      <a:headEnd len="sm" w="sm" type="none"/>
                      <a:tailEnd len="sm" w="sm" type="none"/>
                    </a:lnB>
                    <a:solidFill>
                      <a:srgbClr val="F8FAFD"/>
                    </a:solidFill>
                  </a:tcPr>
                </a:tc>
                <a:tc>
                  <a:txBody>
                    <a:bodyPr/>
                    <a:lstStyle/>
                    <a:p>
                      <a:pPr indent="0" lvl="0" marL="0" marR="0" rtl="0" algn="just">
                        <a:spcBef>
                          <a:spcPts val="0"/>
                        </a:spcBef>
                        <a:spcAft>
                          <a:spcPts val="0"/>
                        </a:spcAft>
                        <a:buClr>
                          <a:srgbClr val="1B1C1D"/>
                        </a:buClr>
                        <a:buSzPts val="1200"/>
                        <a:buFont typeface="Arial"/>
                        <a:buNone/>
                      </a:pPr>
                      <a:r>
                        <a:rPr b="1" i="0" lang="en-US" sz="1200" u="none" strike="noStrike">
                          <a:solidFill>
                            <a:srgbClr val="1B1C1D"/>
                          </a:solidFill>
                          <a:latin typeface="Arial"/>
                          <a:ea typeface="Arial"/>
                          <a:cs typeface="Arial"/>
                          <a:sym typeface="Arial"/>
                        </a:rPr>
                        <a:t>TSH</a:t>
                      </a:r>
                      <a:endParaRPr sz="1800"/>
                    </a:p>
                  </a:txBody>
                  <a:tcPr marT="76200" marB="76200" marR="114300" marL="114300">
                    <a:lnL cap="flat" cmpd="sng" w="9525">
                      <a:solidFill>
                        <a:srgbClr val="1B1C1D"/>
                      </a:solidFill>
                      <a:prstDash val="solid"/>
                      <a:round/>
                      <a:headEnd len="sm" w="sm" type="none"/>
                      <a:tailEnd len="sm" w="sm" type="none"/>
                    </a:lnL>
                    <a:lnR cap="flat" cmpd="sng" w="9525">
                      <a:solidFill>
                        <a:srgbClr val="1B1C1D"/>
                      </a:solidFill>
                      <a:prstDash val="solid"/>
                      <a:round/>
                      <a:headEnd len="sm" w="sm" type="none"/>
                      <a:tailEnd len="sm" w="sm" type="none"/>
                    </a:lnR>
                    <a:lnT cap="flat" cmpd="sng" w="9525">
                      <a:solidFill>
                        <a:srgbClr val="1B1C1D"/>
                      </a:solidFill>
                      <a:prstDash val="solid"/>
                      <a:round/>
                      <a:headEnd len="sm" w="sm" type="none"/>
                      <a:tailEnd len="sm" w="sm" type="none"/>
                    </a:lnT>
                    <a:lnB cap="flat" cmpd="sng" w="9525">
                      <a:solidFill>
                        <a:srgbClr val="1B1C1D"/>
                      </a:solidFill>
                      <a:prstDash val="solid"/>
                      <a:round/>
                      <a:headEnd len="sm" w="sm" type="none"/>
                      <a:tailEnd len="sm" w="sm" type="none"/>
                    </a:lnB>
                    <a:solidFill>
                      <a:srgbClr val="F8FAFD"/>
                    </a:solidFill>
                  </a:tcPr>
                </a:tc>
                <a:tc>
                  <a:txBody>
                    <a:bodyPr/>
                    <a:lstStyle/>
                    <a:p>
                      <a:pPr indent="0" lvl="0" marL="0" marR="0" rtl="0" algn="just">
                        <a:spcBef>
                          <a:spcPts val="0"/>
                        </a:spcBef>
                        <a:spcAft>
                          <a:spcPts val="0"/>
                        </a:spcAft>
                        <a:buClr>
                          <a:srgbClr val="1B1C1D"/>
                        </a:buClr>
                        <a:buSzPts val="1200"/>
                        <a:buFont typeface="Arial"/>
                        <a:buNone/>
                      </a:pPr>
                      <a:r>
                        <a:rPr b="1" i="0" lang="en-US" sz="1200" u="none" strike="noStrike">
                          <a:solidFill>
                            <a:srgbClr val="1B1C1D"/>
                          </a:solidFill>
                          <a:latin typeface="Arial"/>
                          <a:ea typeface="Arial"/>
                          <a:cs typeface="Arial"/>
                          <a:sym typeface="Arial"/>
                        </a:rPr>
                        <a:t>Free T4</a:t>
                      </a:r>
                      <a:endParaRPr sz="1800"/>
                    </a:p>
                  </a:txBody>
                  <a:tcPr marT="76200" marB="76200" marR="114300" marL="114300">
                    <a:lnL cap="flat" cmpd="sng" w="9525">
                      <a:solidFill>
                        <a:srgbClr val="1B1C1D"/>
                      </a:solidFill>
                      <a:prstDash val="solid"/>
                      <a:round/>
                      <a:headEnd len="sm" w="sm" type="none"/>
                      <a:tailEnd len="sm" w="sm" type="none"/>
                    </a:lnL>
                    <a:lnR cap="flat" cmpd="sng" w="9525">
                      <a:solidFill>
                        <a:srgbClr val="1B1C1D"/>
                      </a:solidFill>
                      <a:prstDash val="solid"/>
                      <a:round/>
                      <a:headEnd len="sm" w="sm" type="none"/>
                      <a:tailEnd len="sm" w="sm" type="none"/>
                    </a:lnR>
                    <a:lnT cap="flat" cmpd="sng" w="9525">
                      <a:solidFill>
                        <a:srgbClr val="1B1C1D"/>
                      </a:solidFill>
                      <a:prstDash val="solid"/>
                      <a:round/>
                      <a:headEnd len="sm" w="sm" type="none"/>
                      <a:tailEnd len="sm" w="sm" type="none"/>
                    </a:lnT>
                    <a:lnB cap="flat" cmpd="sng" w="9525">
                      <a:solidFill>
                        <a:srgbClr val="1B1C1D"/>
                      </a:solidFill>
                      <a:prstDash val="solid"/>
                      <a:round/>
                      <a:headEnd len="sm" w="sm" type="none"/>
                      <a:tailEnd len="sm" w="sm" type="none"/>
                    </a:lnB>
                    <a:solidFill>
                      <a:srgbClr val="F8FAFD"/>
                    </a:solidFill>
                  </a:tcPr>
                </a:tc>
                <a:tc>
                  <a:txBody>
                    <a:bodyPr/>
                    <a:lstStyle/>
                    <a:p>
                      <a:pPr indent="0" lvl="0" marL="0" marR="0" rtl="0" algn="just">
                        <a:spcBef>
                          <a:spcPts val="0"/>
                        </a:spcBef>
                        <a:spcAft>
                          <a:spcPts val="0"/>
                        </a:spcAft>
                        <a:buClr>
                          <a:srgbClr val="1B1C1D"/>
                        </a:buClr>
                        <a:buSzPts val="1200"/>
                        <a:buFont typeface="Arial"/>
                        <a:buNone/>
                      </a:pPr>
                      <a:r>
                        <a:rPr b="1" i="0" lang="en-US" sz="1200" u="none" strike="noStrike">
                          <a:solidFill>
                            <a:srgbClr val="1B1C1D"/>
                          </a:solidFill>
                          <a:latin typeface="Arial"/>
                          <a:ea typeface="Arial"/>
                          <a:cs typeface="Arial"/>
                          <a:sym typeface="Arial"/>
                        </a:rPr>
                        <a:t>Free T3</a:t>
                      </a:r>
                      <a:endParaRPr sz="1800"/>
                    </a:p>
                  </a:txBody>
                  <a:tcPr marT="76200" marB="76200" marR="114300" marL="114300">
                    <a:lnL cap="flat" cmpd="sng" w="9525">
                      <a:solidFill>
                        <a:srgbClr val="1B1C1D"/>
                      </a:solidFill>
                      <a:prstDash val="solid"/>
                      <a:round/>
                      <a:headEnd len="sm" w="sm" type="none"/>
                      <a:tailEnd len="sm" w="sm" type="none"/>
                    </a:lnL>
                    <a:lnR cap="flat" cmpd="sng" w="9525">
                      <a:solidFill>
                        <a:srgbClr val="1B1C1D"/>
                      </a:solidFill>
                      <a:prstDash val="solid"/>
                      <a:round/>
                      <a:headEnd len="sm" w="sm" type="none"/>
                      <a:tailEnd len="sm" w="sm" type="none"/>
                    </a:lnR>
                    <a:lnT cap="flat" cmpd="sng" w="9525">
                      <a:solidFill>
                        <a:srgbClr val="1B1C1D"/>
                      </a:solidFill>
                      <a:prstDash val="solid"/>
                      <a:round/>
                      <a:headEnd len="sm" w="sm" type="none"/>
                      <a:tailEnd len="sm" w="sm" type="none"/>
                    </a:lnT>
                    <a:lnB cap="flat" cmpd="sng" w="9525">
                      <a:solidFill>
                        <a:srgbClr val="1B1C1D"/>
                      </a:solidFill>
                      <a:prstDash val="solid"/>
                      <a:round/>
                      <a:headEnd len="sm" w="sm" type="none"/>
                      <a:tailEnd len="sm" w="sm" type="none"/>
                    </a:lnB>
                    <a:solidFill>
                      <a:srgbClr val="F8FAFD"/>
                    </a:solidFill>
                  </a:tcPr>
                </a:tc>
              </a:tr>
              <a:tr h="849125">
                <a:tc>
                  <a:txBody>
                    <a:bodyPr/>
                    <a:lstStyle/>
                    <a:p>
                      <a:pPr indent="0" lvl="0" marL="0" marR="0" rtl="0" algn="just">
                        <a:spcBef>
                          <a:spcPts val="0"/>
                        </a:spcBef>
                        <a:spcAft>
                          <a:spcPts val="0"/>
                        </a:spcAft>
                        <a:buClr>
                          <a:srgbClr val="1B1C1D"/>
                        </a:buClr>
                        <a:buSzPts val="1200"/>
                        <a:buFont typeface="Arial"/>
                        <a:buNone/>
                      </a:pPr>
                      <a:r>
                        <a:rPr b="1" i="0" lang="en-US" sz="1200" u="none" strike="noStrike">
                          <a:solidFill>
                            <a:srgbClr val="1B1C1D"/>
                          </a:solidFill>
                          <a:latin typeface="Arial"/>
                          <a:ea typeface="Arial"/>
                          <a:cs typeface="Arial"/>
                          <a:sym typeface="Arial"/>
                        </a:rPr>
                        <a:t>Normal (Euthyroid)</a:t>
                      </a:r>
                      <a:endParaRPr sz="1800"/>
                    </a:p>
                  </a:txBody>
                  <a:tcPr marT="76200" marB="76200" marR="114300" marL="114300">
                    <a:lnL cap="flat" cmpd="sng" w="9525">
                      <a:solidFill>
                        <a:srgbClr val="1B1C1D"/>
                      </a:solidFill>
                      <a:prstDash val="solid"/>
                      <a:round/>
                      <a:headEnd len="sm" w="sm" type="none"/>
                      <a:tailEnd len="sm" w="sm" type="none"/>
                    </a:lnL>
                    <a:lnR cap="flat" cmpd="sng" w="9525">
                      <a:solidFill>
                        <a:srgbClr val="1B1C1D"/>
                      </a:solidFill>
                      <a:prstDash val="solid"/>
                      <a:round/>
                      <a:headEnd len="sm" w="sm" type="none"/>
                      <a:tailEnd len="sm" w="sm" type="none"/>
                    </a:lnR>
                    <a:lnT cap="flat" cmpd="sng" w="9525">
                      <a:solidFill>
                        <a:srgbClr val="1B1C1D"/>
                      </a:solidFill>
                      <a:prstDash val="solid"/>
                      <a:round/>
                      <a:headEnd len="sm" w="sm" type="none"/>
                      <a:tailEnd len="sm" w="sm" type="none"/>
                    </a:lnT>
                    <a:lnB cap="flat" cmpd="sng" w="9525">
                      <a:solidFill>
                        <a:srgbClr val="1B1C1D"/>
                      </a:solidFill>
                      <a:prstDash val="solid"/>
                      <a:round/>
                      <a:headEnd len="sm" w="sm" type="none"/>
                      <a:tailEnd len="sm" w="sm" type="none"/>
                    </a:lnB>
                    <a:solidFill>
                      <a:srgbClr val="F8FAFD"/>
                    </a:solidFill>
                  </a:tcPr>
                </a:tc>
                <a:tc>
                  <a:txBody>
                    <a:bodyPr/>
                    <a:lstStyle/>
                    <a:p>
                      <a:pPr indent="0" lvl="0" marL="0" marR="0" rtl="0" algn="just">
                        <a:spcBef>
                          <a:spcPts val="0"/>
                        </a:spcBef>
                        <a:spcAft>
                          <a:spcPts val="0"/>
                        </a:spcAft>
                        <a:buClr>
                          <a:srgbClr val="1B1C1D"/>
                        </a:buClr>
                        <a:buSzPts val="1200"/>
                        <a:buFont typeface="Arial"/>
                        <a:buNone/>
                      </a:pPr>
                      <a:r>
                        <a:rPr b="0" i="0" lang="en-US" sz="1200" u="none" strike="noStrike">
                          <a:solidFill>
                            <a:srgbClr val="1B1C1D"/>
                          </a:solidFill>
                          <a:latin typeface="Arial"/>
                          <a:ea typeface="Arial"/>
                          <a:cs typeface="Arial"/>
                          <a:sym typeface="Arial"/>
                        </a:rPr>
                        <a:t>Normal</a:t>
                      </a:r>
                      <a:endParaRPr sz="1800"/>
                    </a:p>
                  </a:txBody>
                  <a:tcPr marT="76200" marB="76200" marR="114300" marL="114300">
                    <a:lnL cap="flat" cmpd="sng" w="9525">
                      <a:solidFill>
                        <a:srgbClr val="1B1C1D"/>
                      </a:solidFill>
                      <a:prstDash val="solid"/>
                      <a:round/>
                      <a:headEnd len="sm" w="sm" type="none"/>
                      <a:tailEnd len="sm" w="sm" type="none"/>
                    </a:lnL>
                    <a:lnR cap="flat" cmpd="sng" w="9525">
                      <a:solidFill>
                        <a:srgbClr val="1B1C1D"/>
                      </a:solidFill>
                      <a:prstDash val="solid"/>
                      <a:round/>
                      <a:headEnd len="sm" w="sm" type="none"/>
                      <a:tailEnd len="sm" w="sm" type="none"/>
                    </a:lnR>
                    <a:lnT cap="flat" cmpd="sng" w="9525">
                      <a:solidFill>
                        <a:srgbClr val="1B1C1D"/>
                      </a:solidFill>
                      <a:prstDash val="solid"/>
                      <a:round/>
                      <a:headEnd len="sm" w="sm" type="none"/>
                      <a:tailEnd len="sm" w="sm" type="none"/>
                    </a:lnT>
                    <a:lnB cap="flat" cmpd="sng" w="9525">
                      <a:solidFill>
                        <a:srgbClr val="1B1C1D"/>
                      </a:solidFill>
                      <a:prstDash val="solid"/>
                      <a:round/>
                      <a:headEnd len="sm" w="sm" type="none"/>
                      <a:tailEnd len="sm" w="sm" type="none"/>
                    </a:lnB>
                    <a:solidFill>
                      <a:srgbClr val="F8FAFD"/>
                    </a:solidFill>
                  </a:tcPr>
                </a:tc>
                <a:tc>
                  <a:txBody>
                    <a:bodyPr/>
                    <a:lstStyle/>
                    <a:p>
                      <a:pPr indent="0" lvl="0" marL="0" marR="0" rtl="0" algn="just">
                        <a:spcBef>
                          <a:spcPts val="0"/>
                        </a:spcBef>
                        <a:spcAft>
                          <a:spcPts val="0"/>
                        </a:spcAft>
                        <a:buClr>
                          <a:srgbClr val="1B1C1D"/>
                        </a:buClr>
                        <a:buSzPts val="1200"/>
                        <a:buFont typeface="Arial"/>
                        <a:buNone/>
                      </a:pPr>
                      <a:r>
                        <a:rPr b="0" i="0" lang="en-US" sz="1200" u="none" strike="noStrike">
                          <a:solidFill>
                            <a:srgbClr val="1B1C1D"/>
                          </a:solidFill>
                          <a:latin typeface="Arial"/>
                          <a:ea typeface="Arial"/>
                          <a:cs typeface="Arial"/>
                          <a:sym typeface="Arial"/>
                        </a:rPr>
                        <a:t>Normal</a:t>
                      </a:r>
                      <a:endParaRPr sz="1800"/>
                    </a:p>
                  </a:txBody>
                  <a:tcPr marT="76200" marB="76200" marR="114300" marL="114300">
                    <a:lnL cap="flat" cmpd="sng" w="9525">
                      <a:solidFill>
                        <a:srgbClr val="1B1C1D"/>
                      </a:solidFill>
                      <a:prstDash val="solid"/>
                      <a:round/>
                      <a:headEnd len="sm" w="sm" type="none"/>
                      <a:tailEnd len="sm" w="sm" type="none"/>
                    </a:lnL>
                    <a:lnR cap="flat" cmpd="sng" w="9525">
                      <a:solidFill>
                        <a:srgbClr val="1B1C1D"/>
                      </a:solidFill>
                      <a:prstDash val="solid"/>
                      <a:round/>
                      <a:headEnd len="sm" w="sm" type="none"/>
                      <a:tailEnd len="sm" w="sm" type="none"/>
                    </a:lnR>
                    <a:lnT cap="flat" cmpd="sng" w="9525">
                      <a:solidFill>
                        <a:srgbClr val="1B1C1D"/>
                      </a:solidFill>
                      <a:prstDash val="solid"/>
                      <a:round/>
                      <a:headEnd len="sm" w="sm" type="none"/>
                      <a:tailEnd len="sm" w="sm" type="none"/>
                    </a:lnT>
                    <a:lnB cap="flat" cmpd="sng" w="9525">
                      <a:solidFill>
                        <a:srgbClr val="1B1C1D"/>
                      </a:solidFill>
                      <a:prstDash val="solid"/>
                      <a:round/>
                      <a:headEnd len="sm" w="sm" type="none"/>
                      <a:tailEnd len="sm" w="sm" type="none"/>
                    </a:lnB>
                    <a:solidFill>
                      <a:srgbClr val="F8FAFD"/>
                    </a:solidFill>
                  </a:tcPr>
                </a:tc>
                <a:tc>
                  <a:txBody>
                    <a:bodyPr/>
                    <a:lstStyle/>
                    <a:p>
                      <a:pPr indent="0" lvl="0" marL="0" marR="0" rtl="0" algn="just">
                        <a:spcBef>
                          <a:spcPts val="0"/>
                        </a:spcBef>
                        <a:spcAft>
                          <a:spcPts val="0"/>
                        </a:spcAft>
                        <a:buClr>
                          <a:srgbClr val="1B1C1D"/>
                        </a:buClr>
                        <a:buSzPts val="1200"/>
                        <a:buFont typeface="Arial"/>
                        <a:buNone/>
                      </a:pPr>
                      <a:r>
                        <a:rPr b="0" i="0" lang="en-US" sz="1200" u="none" strike="noStrike">
                          <a:solidFill>
                            <a:srgbClr val="1B1C1D"/>
                          </a:solidFill>
                          <a:latin typeface="Arial"/>
                          <a:ea typeface="Arial"/>
                          <a:cs typeface="Arial"/>
                          <a:sym typeface="Arial"/>
                        </a:rPr>
                        <a:t>Normal</a:t>
                      </a:r>
                      <a:endParaRPr sz="1800"/>
                    </a:p>
                  </a:txBody>
                  <a:tcPr marT="76200" marB="76200" marR="114300" marL="114300">
                    <a:lnL cap="flat" cmpd="sng" w="9525">
                      <a:solidFill>
                        <a:srgbClr val="1B1C1D"/>
                      </a:solidFill>
                      <a:prstDash val="solid"/>
                      <a:round/>
                      <a:headEnd len="sm" w="sm" type="none"/>
                      <a:tailEnd len="sm" w="sm" type="none"/>
                    </a:lnL>
                    <a:lnR cap="flat" cmpd="sng" w="9525">
                      <a:solidFill>
                        <a:srgbClr val="1B1C1D"/>
                      </a:solidFill>
                      <a:prstDash val="solid"/>
                      <a:round/>
                      <a:headEnd len="sm" w="sm" type="none"/>
                      <a:tailEnd len="sm" w="sm" type="none"/>
                    </a:lnR>
                    <a:lnT cap="flat" cmpd="sng" w="9525">
                      <a:solidFill>
                        <a:srgbClr val="1B1C1D"/>
                      </a:solidFill>
                      <a:prstDash val="solid"/>
                      <a:round/>
                      <a:headEnd len="sm" w="sm" type="none"/>
                      <a:tailEnd len="sm" w="sm" type="none"/>
                    </a:lnT>
                    <a:lnB cap="flat" cmpd="sng" w="9525">
                      <a:solidFill>
                        <a:srgbClr val="1B1C1D"/>
                      </a:solidFill>
                      <a:prstDash val="solid"/>
                      <a:round/>
                      <a:headEnd len="sm" w="sm" type="none"/>
                      <a:tailEnd len="sm" w="sm" type="none"/>
                    </a:lnB>
                    <a:solidFill>
                      <a:srgbClr val="F8FAFD"/>
                    </a:solidFill>
                  </a:tcPr>
                </a:tc>
              </a:tr>
              <a:tr h="849125">
                <a:tc>
                  <a:txBody>
                    <a:bodyPr/>
                    <a:lstStyle/>
                    <a:p>
                      <a:pPr indent="0" lvl="0" marL="0" marR="0" rtl="0" algn="just">
                        <a:spcBef>
                          <a:spcPts val="0"/>
                        </a:spcBef>
                        <a:spcAft>
                          <a:spcPts val="0"/>
                        </a:spcAft>
                        <a:buClr>
                          <a:srgbClr val="1B1C1D"/>
                        </a:buClr>
                        <a:buSzPts val="1200"/>
                        <a:buFont typeface="Arial"/>
                        <a:buNone/>
                      </a:pPr>
                      <a:r>
                        <a:rPr b="1" i="0" lang="en-US" sz="1200" u="none" strike="noStrike">
                          <a:solidFill>
                            <a:srgbClr val="1B1C1D"/>
                          </a:solidFill>
                          <a:latin typeface="Arial"/>
                          <a:ea typeface="Arial"/>
                          <a:cs typeface="Arial"/>
                          <a:sym typeface="Arial"/>
                        </a:rPr>
                        <a:t>Primary Hypothyroidism</a:t>
                      </a:r>
                      <a:endParaRPr sz="1800"/>
                    </a:p>
                  </a:txBody>
                  <a:tcPr marT="76200" marB="76200" marR="114300" marL="114300">
                    <a:lnL cap="flat" cmpd="sng" w="9525">
                      <a:solidFill>
                        <a:srgbClr val="1B1C1D"/>
                      </a:solidFill>
                      <a:prstDash val="solid"/>
                      <a:round/>
                      <a:headEnd len="sm" w="sm" type="none"/>
                      <a:tailEnd len="sm" w="sm" type="none"/>
                    </a:lnL>
                    <a:lnR cap="flat" cmpd="sng" w="9525">
                      <a:solidFill>
                        <a:srgbClr val="1B1C1D"/>
                      </a:solidFill>
                      <a:prstDash val="solid"/>
                      <a:round/>
                      <a:headEnd len="sm" w="sm" type="none"/>
                      <a:tailEnd len="sm" w="sm" type="none"/>
                    </a:lnR>
                    <a:lnT cap="flat" cmpd="sng" w="9525">
                      <a:solidFill>
                        <a:srgbClr val="1B1C1D"/>
                      </a:solidFill>
                      <a:prstDash val="solid"/>
                      <a:round/>
                      <a:headEnd len="sm" w="sm" type="none"/>
                      <a:tailEnd len="sm" w="sm" type="none"/>
                    </a:lnT>
                    <a:lnB cap="flat" cmpd="sng" w="9525">
                      <a:solidFill>
                        <a:srgbClr val="1B1C1D"/>
                      </a:solidFill>
                      <a:prstDash val="solid"/>
                      <a:round/>
                      <a:headEnd len="sm" w="sm" type="none"/>
                      <a:tailEnd len="sm" w="sm" type="none"/>
                    </a:lnB>
                    <a:solidFill>
                      <a:srgbClr val="F8FAFD"/>
                    </a:solidFill>
                  </a:tcPr>
                </a:tc>
                <a:tc>
                  <a:txBody>
                    <a:bodyPr/>
                    <a:lstStyle/>
                    <a:p>
                      <a:pPr indent="0" lvl="0" marL="0" marR="0" rtl="0" algn="just">
                        <a:spcBef>
                          <a:spcPts val="0"/>
                        </a:spcBef>
                        <a:spcAft>
                          <a:spcPts val="0"/>
                        </a:spcAft>
                        <a:buClr>
                          <a:srgbClr val="1B1C1D"/>
                        </a:buClr>
                        <a:buSzPts val="1200"/>
                        <a:buFont typeface="Arial"/>
                        <a:buNone/>
                      </a:pPr>
                      <a:r>
                        <a:rPr b="0" i="0" lang="en-US" sz="1200" u="none" strike="noStrike">
                          <a:solidFill>
                            <a:srgbClr val="1B1C1D"/>
                          </a:solidFill>
                          <a:latin typeface="Arial"/>
                          <a:ea typeface="Arial"/>
                          <a:cs typeface="Arial"/>
                          <a:sym typeface="Arial"/>
                        </a:rPr>
                        <a:t>High</a:t>
                      </a:r>
                      <a:endParaRPr sz="1800"/>
                    </a:p>
                  </a:txBody>
                  <a:tcPr marT="76200" marB="76200" marR="114300" marL="114300">
                    <a:lnL cap="flat" cmpd="sng" w="9525">
                      <a:solidFill>
                        <a:srgbClr val="1B1C1D"/>
                      </a:solidFill>
                      <a:prstDash val="solid"/>
                      <a:round/>
                      <a:headEnd len="sm" w="sm" type="none"/>
                      <a:tailEnd len="sm" w="sm" type="none"/>
                    </a:lnL>
                    <a:lnR cap="flat" cmpd="sng" w="9525">
                      <a:solidFill>
                        <a:srgbClr val="1B1C1D"/>
                      </a:solidFill>
                      <a:prstDash val="solid"/>
                      <a:round/>
                      <a:headEnd len="sm" w="sm" type="none"/>
                      <a:tailEnd len="sm" w="sm" type="none"/>
                    </a:lnR>
                    <a:lnT cap="flat" cmpd="sng" w="9525">
                      <a:solidFill>
                        <a:srgbClr val="1B1C1D"/>
                      </a:solidFill>
                      <a:prstDash val="solid"/>
                      <a:round/>
                      <a:headEnd len="sm" w="sm" type="none"/>
                      <a:tailEnd len="sm" w="sm" type="none"/>
                    </a:lnT>
                    <a:lnB cap="flat" cmpd="sng" w="9525">
                      <a:solidFill>
                        <a:srgbClr val="1B1C1D"/>
                      </a:solidFill>
                      <a:prstDash val="solid"/>
                      <a:round/>
                      <a:headEnd len="sm" w="sm" type="none"/>
                      <a:tailEnd len="sm" w="sm" type="none"/>
                    </a:lnB>
                    <a:solidFill>
                      <a:srgbClr val="F8FAFD"/>
                    </a:solidFill>
                  </a:tcPr>
                </a:tc>
                <a:tc>
                  <a:txBody>
                    <a:bodyPr/>
                    <a:lstStyle/>
                    <a:p>
                      <a:pPr indent="0" lvl="0" marL="0" marR="0" rtl="0" algn="just">
                        <a:spcBef>
                          <a:spcPts val="0"/>
                        </a:spcBef>
                        <a:spcAft>
                          <a:spcPts val="0"/>
                        </a:spcAft>
                        <a:buClr>
                          <a:srgbClr val="1B1C1D"/>
                        </a:buClr>
                        <a:buSzPts val="1200"/>
                        <a:buFont typeface="Arial"/>
                        <a:buNone/>
                      </a:pPr>
                      <a:r>
                        <a:rPr b="0" i="0" lang="en-US" sz="1200" u="none" strike="noStrike">
                          <a:solidFill>
                            <a:srgbClr val="1B1C1D"/>
                          </a:solidFill>
                          <a:latin typeface="Arial"/>
                          <a:ea typeface="Arial"/>
                          <a:cs typeface="Arial"/>
                          <a:sym typeface="Arial"/>
                        </a:rPr>
                        <a:t>Low</a:t>
                      </a:r>
                      <a:endParaRPr sz="1800"/>
                    </a:p>
                  </a:txBody>
                  <a:tcPr marT="76200" marB="76200" marR="114300" marL="114300">
                    <a:lnL cap="flat" cmpd="sng" w="9525">
                      <a:solidFill>
                        <a:srgbClr val="1B1C1D"/>
                      </a:solidFill>
                      <a:prstDash val="solid"/>
                      <a:round/>
                      <a:headEnd len="sm" w="sm" type="none"/>
                      <a:tailEnd len="sm" w="sm" type="none"/>
                    </a:lnL>
                    <a:lnR cap="flat" cmpd="sng" w="9525">
                      <a:solidFill>
                        <a:srgbClr val="1B1C1D"/>
                      </a:solidFill>
                      <a:prstDash val="solid"/>
                      <a:round/>
                      <a:headEnd len="sm" w="sm" type="none"/>
                      <a:tailEnd len="sm" w="sm" type="none"/>
                    </a:lnR>
                    <a:lnT cap="flat" cmpd="sng" w="9525">
                      <a:solidFill>
                        <a:srgbClr val="1B1C1D"/>
                      </a:solidFill>
                      <a:prstDash val="solid"/>
                      <a:round/>
                      <a:headEnd len="sm" w="sm" type="none"/>
                      <a:tailEnd len="sm" w="sm" type="none"/>
                    </a:lnT>
                    <a:lnB cap="flat" cmpd="sng" w="9525">
                      <a:solidFill>
                        <a:srgbClr val="1B1C1D"/>
                      </a:solidFill>
                      <a:prstDash val="solid"/>
                      <a:round/>
                      <a:headEnd len="sm" w="sm" type="none"/>
                      <a:tailEnd len="sm" w="sm" type="none"/>
                    </a:lnB>
                    <a:solidFill>
                      <a:srgbClr val="F8FAFD"/>
                    </a:solidFill>
                  </a:tcPr>
                </a:tc>
                <a:tc>
                  <a:txBody>
                    <a:bodyPr/>
                    <a:lstStyle/>
                    <a:p>
                      <a:pPr indent="0" lvl="0" marL="0" marR="0" rtl="0" algn="just">
                        <a:spcBef>
                          <a:spcPts val="0"/>
                        </a:spcBef>
                        <a:spcAft>
                          <a:spcPts val="0"/>
                        </a:spcAft>
                        <a:buClr>
                          <a:srgbClr val="1B1C1D"/>
                        </a:buClr>
                        <a:buSzPts val="1200"/>
                        <a:buFont typeface="Arial"/>
                        <a:buNone/>
                      </a:pPr>
                      <a:r>
                        <a:rPr b="0" i="0" lang="en-US" sz="1200" u="none" strike="noStrike">
                          <a:solidFill>
                            <a:srgbClr val="1B1C1D"/>
                          </a:solidFill>
                          <a:latin typeface="Arial"/>
                          <a:ea typeface="Arial"/>
                          <a:cs typeface="Arial"/>
                          <a:sym typeface="Arial"/>
                        </a:rPr>
                        <a:t>Normal/Low</a:t>
                      </a:r>
                      <a:endParaRPr sz="1800"/>
                    </a:p>
                  </a:txBody>
                  <a:tcPr marT="76200" marB="76200" marR="114300" marL="114300">
                    <a:lnL cap="flat" cmpd="sng" w="9525">
                      <a:solidFill>
                        <a:srgbClr val="1B1C1D"/>
                      </a:solidFill>
                      <a:prstDash val="solid"/>
                      <a:round/>
                      <a:headEnd len="sm" w="sm" type="none"/>
                      <a:tailEnd len="sm" w="sm" type="none"/>
                    </a:lnL>
                    <a:lnR cap="flat" cmpd="sng" w="9525">
                      <a:solidFill>
                        <a:srgbClr val="1B1C1D"/>
                      </a:solidFill>
                      <a:prstDash val="solid"/>
                      <a:round/>
                      <a:headEnd len="sm" w="sm" type="none"/>
                      <a:tailEnd len="sm" w="sm" type="none"/>
                    </a:lnR>
                    <a:lnT cap="flat" cmpd="sng" w="9525">
                      <a:solidFill>
                        <a:srgbClr val="1B1C1D"/>
                      </a:solidFill>
                      <a:prstDash val="solid"/>
                      <a:round/>
                      <a:headEnd len="sm" w="sm" type="none"/>
                      <a:tailEnd len="sm" w="sm" type="none"/>
                    </a:lnT>
                    <a:lnB cap="flat" cmpd="sng" w="9525">
                      <a:solidFill>
                        <a:srgbClr val="1B1C1D"/>
                      </a:solidFill>
                      <a:prstDash val="solid"/>
                      <a:round/>
                      <a:headEnd len="sm" w="sm" type="none"/>
                      <a:tailEnd len="sm" w="sm" type="none"/>
                    </a:lnB>
                    <a:solidFill>
                      <a:srgbClr val="F8FAFD"/>
                    </a:solidFill>
                  </a:tcPr>
                </a:tc>
              </a:tr>
              <a:tr h="849125">
                <a:tc>
                  <a:txBody>
                    <a:bodyPr/>
                    <a:lstStyle/>
                    <a:p>
                      <a:pPr indent="0" lvl="0" marL="0" marR="0" rtl="0" algn="just">
                        <a:spcBef>
                          <a:spcPts val="0"/>
                        </a:spcBef>
                        <a:spcAft>
                          <a:spcPts val="0"/>
                        </a:spcAft>
                        <a:buClr>
                          <a:srgbClr val="1B1C1D"/>
                        </a:buClr>
                        <a:buSzPts val="1200"/>
                        <a:buFont typeface="Arial"/>
                        <a:buNone/>
                      </a:pPr>
                      <a:r>
                        <a:rPr b="1" i="0" lang="en-US" sz="1200" u="none" strike="noStrike">
                          <a:solidFill>
                            <a:srgbClr val="1B1C1D"/>
                          </a:solidFill>
                          <a:latin typeface="Arial"/>
                          <a:ea typeface="Arial"/>
                          <a:cs typeface="Arial"/>
                          <a:sym typeface="Arial"/>
                        </a:rPr>
                        <a:t>Primary Hyperthyroidism</a:t>
                      </a:r>
                      <a:endParaRPr sz="1800"/>
                    </a:p>
                  </a:txBody>
                  <a:tcPr marT="76200" marB="76200" marR="114300" marL="114300">
                    <a:lnL cap="flat" cmpd="sng" w="9525">
                      <a:solidFill>
                        <a:srgbClr val="1B1C1D"/>
                      </a:solidFill>
                      <a:prstDash val="solid"/>
                      <a:round/>
                      <a:headEnd len="sm" w="sm" type="none"/>
                      <a:tailEnd len="sm" w="sm" type="none"/>
                    </a:lnL>
                    <a:lnR cap="flat" cmpd="sng" w="9525">
                      <a:solidFill>
                        <a:srgbClr val="1B1C1D"/>
                      </a:solidFill>
                      <a:prstDash val="solid"/>
                      <a:round/>
                      <a:headEnd len="sm" w="sm" type="none"/>
                      <a:tailEnd len="sm" w="sm" type="none"/>
                    </a:lnR>
                    <a:lnT cap="flat" cmpd="sng" w="9525">
                      <a:solidFill>
                        <a:srgbClr val="1B1C1D"/>
                      </a:solidFill>
                      <a:prstDash val="solid"/>
                      <a:round/>
                      <a:headEnd len="sm" w="sm" type="none"/>
                      <a:tailEnd len="sm" w="sm" type="none"/>
                    </a:lnT>
                    <a:lnB cap="flat" cmpd="sng" w="9525">
                      <a:solidFill>
                        <a:srgbClr val="1B1C1D"/>
                      </a:solidFill>
                      <a:prstDash val="solid"/>
                      <a:round/>
                      <a:headEnd len="sm" w="sm" type="none"/>
                      <a:tailEnd len="sm" w="sm" type="none"/>
                    </a:lnB>
                    <a:solidFill>
                      <a:srgbClr val="F8FAFD"/>
                    </a:solidFill>
                  </a:tcPr>
                </a:tc>
                <a:tc>
                  <a:txBody>
                    <a:bodyPr/>
                    <a:lstStyle/>
                    <a:p>
                      <a:pPr indent="0" lvl="0" marL="0" marR="0" rtl="0" algn="just">
                        <a:spcBef>
                          <a:spcPts val="0"/>
                        </a:spcBef>
                        <a:spcAft>
                          <a:spcPts val="0"/>
                        </a:spcAft>
                        <a:buClr>
                          <a:srgbClr val="1B1C1D"/>
                        </a:buClr>
                        <a:buSzPts val="1200"/>
                        <a:buFont typeface="Arial"/>
                        <a:buNone/>
                      </a:pPr>
                      <a:r>
                        <a:rPr b="0" i="0" lang="en-US" sz="1200" u="none" strike="noStrike">
                          <a:solidFill>
                            <a:srgbClr val="1B1C1D"/>
                          </a:solidFill>
                          <a:latin typeface="Arial"/>
                          <a:ea typeface="Arial"/>
                          <a:cs typeface="Arial"/>
                          <a:sym typeface="Arial"/>
                        </a:rPr>
                        <a:t>Low/Undetect</a:t>
                      </a:r>
                      <a:endParaRPr sz="1800"/>
                    </a:p>
                  </a:txBody>
                  <a:tcPr marT="76200" marB="76200" marR="114300" marL="114300">
                    <a:lnL cap="flat" cmpd="sng" w="9525">
                      <a:solidFill>
                        <a:srgbClr val="1B1C1D"/>
                      </a:solidFill>
                      <a:prstDash val="solid"/>
                      <a:round/>
                      <a:headEnd len="sm" w="sm" type="none"/>
                      <a:tailEnd len="sm" w="sm" type="none"/>
                    </a:lnL>
                    <a:lnR cap="flat" cmpd="sng" w="9525">
                      <a:solidFill>
                        <a:srgbClr val="1B1C1D"/>
                      </a:solidFill>
                      <a:prstDash val="solid"/>
                      <a:round/>
                      <a:headEnd len="sm" w="sm" type="none"/>
                      <a:tailEnd len="sm" w="sm" type="none"/>
                    </a:lnR>
                    <a:lnT cap="flat" cmpd="sng" w="9525">
                      <a:solidFill>
                        <a:srgbClr val="1B1C1D"/>
                      </a:solidFill>
                      <a:prstDash val="solid"/>
                      <a:round/>
                      <a:headEnd len="sm" w="sm" type="none"/>
                      <a:tailEnd len="sm" w="sm" type="none"/>
                    </a:lnT>
                    <a:lnB cap="flat" cmpd="sng" w="9525">
                      <a:solidFill>
                        <a:srgbClr val="1B1C1D"/>
                      </a:solidFill>
                      <a:prstDash val="solid"/>
                      <a:round/>
                      <a:headEnd len="sm" w="sm" type="none"/>
                      <a:tailEnd len="sm" w="sm" type="none"/>
                    </a:lnB>
                    <a:solidFill>
                      <a:srgbClr val="F8FAFD"/>
                    </a:solidFill>
                  </a:tcPr>
                </a:tc>
                <a:tc>
                  <a:txBody>
                    <a:bodyPr/>
                    <a:lstStyle/>
                    <a:p>
                      <a:pPr indent="0" lvl="0" marL="0" marR="0" rtl="0" algn="just">
                        <a:spcBef>
                          <a:spcPts val="0"/>
                        </a:spcBef>
                        <a:spcAft>
                          <a:spcPts val="0"/>
                        </a:spcAft>
                        <a:buClr>
                          <a:srgbClr val="1B1C1D"/>
                        </a:buClr>
                        <a:buSzPts val="1200"/>
                        <a:buFont typeface="Arial"/>
                        <a:buNone/>
                      </a:pPr>
                      <a:r>
                        <a:rPr b="0" i="0" lang="en-US" sz="1200" u="none" strike="noStrike">
                          <a:solidFill>
                            <a:srgbClr val="1B1C1D"/>
                          </a:solidFill>
                          <a:latin typeface="Arial"/>
                          <a:ea typeface="Arial"/>
                          <a:cs typeface="Arial"/>
                          <a:sym typeface="Arial"/>
                        </a:rPr>
                        <a:t>High</a:t>
                      </a:r>
                      <a:endParaRPr sz="1800"/>
                    </a:p>
                  </a:txBody>
                  <a:tcPr marT="76200" marB="76200" marR="114300" marL="114300">
                    <a:lnL cap="flat" cmpd="sng" w="9525">
                      <a:solidFill>
                        <a:srgbClr val="1B1C1D"/>
                      </a:solidFill>
                      <a:prstDash val="solid"/>
                      <a:round/>
                      <a:headEnd len="sm" w="sm" type="none"/>
                      <a:tailEnd len="sm" w="sm" type="none"/>
                    </a:lnL>
                    <a:lnR cap="flat" cmpd="sng" w="9525">
                      <a:solidFill>
                        <a:srgbClr val="1B1C1D"/>
                      </a:solidFill>
                      <a:prstDash val="solid"/>
                      <a:round/>
                      <a:headEnd len="sm" w="sm" type="none"/>
                      <a:tailEnd len="sm" w="sm" type="none"/>
                    </a:lnR>
                    <a:lnT cap="flat" cmpd="sng" w="9525">
                      <a:solidFill>
                        <a:srgbClr val="1B1C1D"/>
                      </a:solidFill>
                      <a:prstDash val="solid"/>
                      <a:round/>
                      <a:headEnd len="sm" w="sm" type="none"/>
                      <a:tailEnd len="sm" w="sm" type="none"/>
                    </a:lnT>
                    <a:lnB cap="flat" cmpd="sng" w="9525">
                      <a:solidFill>
                        <a:srgbClr val="1B1C1D"/>
                      </a:solidFill>
                      <a:prstDash val="solid"/>
                      <a:round/>
                      <a:headEnd len="sm" w="sm" type="none"/>
                      <a:tailEnd len="sm" w="sm" type="none"/>
                    </a:lnB>
                    <a:solidFill>
                      <a:srgbClr val="F8FAFD"/>
                    </a:solidFill>
                  </a:tcPr>
                </a:tc>
                <a:tc>
                  <a:txBody>
                    <a:bodyPr/>
                    <a:lstStyle/>
                    <a:p>
                      <a:pPr indent="0" lvl="0" marL="0" marR="0" rtl="0" algn="just">
                        <a:spcBef>
                          <a:spcPts val="0"/>
                        </a:spcBef>
                        <a:spcAft>
                          <a:spcPts val="0"/>
                        </a:spcAft>
                        <a:buClr>
                          <a:srgbClr val="1B1C1D"/>
                        </a:buClr>
                        <a:buSzPts val="1200"/>
                        <a:buFont typeface="Arial"/>
                        <a:buNone/>
                      </a:pPr>
                      <a:r>
                        <a:rPr b="0" i="0" lang="en-US" sz="1200" u="none" strike="noStrike">
                          <a:solidFill>
                            <a:srgbClr val="1B1C1D"/>
                          </a:solidFill>
                          <a:latin typeface="Arial"/>
                          <a:ea typeface="Arial"/>
                          <a:cs typeface="Arial"/>
                          <a:sym typeface="Arial"/>
                        </a:rPr>
                        <a:t>High</a:t>
                      </a:r>
                      <a:endParaRPr sz="1800"/>
                    </a:p>
                  </a:txBody>
                  <a:tcPr marT="76200" marB="76200" marR="114300" marL="114300">
                    <a:lnL cap="flat" cmpd="sng" w="9525">
                      <a:solidFill>
                        <a:srgbClr val="1B1C1D"/>
                      </a:solidFill>
                      <a:prstDash val="solid"/>
                      <a:round/>
                      <a:headEnd len="sm" w="sm" type="none"/>
                      <a:tailEnd len="sm" w="sm" type="none"/>
                    </a:lnL>
                    <a:lnR cap="flat" cmpd="sng" w="9525">
                      <a:solidFill>
                        <a:srgbClr val="1B1C1D"/>
                      </a:solidFill>
                      <a:prstDash val="solid"/>
                      <a:round/>
                      <a:headEnd len="sm" w="sm" type="none"/>
                      <a:tailEnd len="sm" w="sm" type="none"/>
                    </a:lnR>
                    <a:lnT cap="flat" cmpd="sng" w="9525">
                      <a:solidFill>
                        <a:srgbClr val="1B1C1D"/>
                      </a:solidFill>
                      <a:prstDash val="solid"/>
                      <a:round/>
                      <a:headEnd len="sm" w="sm" type="none"/>
                      <a:tailEnd len="sm" w="sm" type="none"/>
                    </a:lnT>
                    <a:lnB cap="flat" cmpd="sng" w="9525">
                      <a:solidFill>
                        <a:srgbClr val="1B1C1D"/>
                      </a:solidFill>
                      <a:prstDash val="solid"/>
                      <a:round/>
                      <a:headEnd len="sm" w="sm" type="none"/>
                      <a:tailEnd len="sm" w="sm" type="none"/>
                    </a:lnB>
                    <a:solidFill>
                      <a:srgbClr val="F8FAFD"/>
                    </a:solidFill>
                  </a:tcPr>
                </a:tc>
              </a:tr>
              <a:tr h="849125">
                <a:tc>
                  <a:txBody>
                    <a:bodyPr/>
                    <a:lstStyle/>
                    <a:p>
                      <a:pPr indent="0" lvl="0" marL="0" marR="0" rtl="0" algn="just">
                        <a:spcBef>
                          <a:spcPts val="0"/>
                        </a:spcBef>
                        <a:spcAft>
                          <a:spcPts val="0"/>
                        </a:spcAft>
                        <a:buClr>
                          <a:srgbClr val="1B1C1D"/>
                        </a:buClr>
                        <a:buSzPts val="1200"/>
                        <a:buFont typeface="Arial"/>
                        <a:buNone/>
                      </a:pPr>
                      <a:r>
                        <a:rPr b="1" i="0" lang="en-US" sz="1200" u="none" strike="noStrike">
                          <a:solidFill>
                            <a:srgbClr val="1B1C1D"/>
                          </a:solidFill>
                          <a:latin typeface="Arial"/>
                          <a:ea typeface="Arial"/>
                          <a:cs typeface="Arial"/>
                          <a:sym typeface="Arial"/>
                        </a:rPr>
                        <a:t>Secondary Hypothyroidism</a:t>
                      </a:r>
                      <a:endParaRPr sz="1800"/>
                    </a:p>
                  </a:txBody>
                  <a:tcPr marT="76200" marB="76200" marR="114300" marL="114300">
                    <a:lnL cap="flat" cmpd="sng" w="9525">
                      <a:solidFill>
                        <a:srgbClr val="1B1C1D"/>
                      </a:solidFill>
                      <a:prstDash val="solid"/>
                      <a:round/>
                      <a:headEnd len="sm" w="sm" type="none"/>
                      <a:tailEnd len="sm" w="sm" type="none"/>
                    </a:lnL>
                    <a:lnR cap="flat" cmpd="sng" w="9525">
                      <a:solidFill>
                        <a:srgbClr val="1B1C1D"/>
                      </a:solidFill>
                      <a:prstDash val="solid"/>
                      <a:round/>
                      <a:headEnd len="sm" w="sm" type="none"/>
                      <a:tailEnd len="sm" w="sm" type="none"/>
                    </a:lnR>
                    <a:lnT cap="flat" cmpd="sng" w="9525">
                      <a:solidFill>
                        <a:srgbClr val="1B1C1D"/>
                      </a:solidFill>
                      <a:prstDash val="solid"/>
                      <a:round/>
                      <a:headEnd len="sm" w="sm" type="none"/>
                      <a:tailEnd len="sm" w="sm" type="none"/>
                    </a:lnT>
                    <a:lnB cap="flat" cmpd="sng" w="9525">
                      <a:solidFill>
                        <a:srgbClr val="1B1C1D"/>
                      </a:solidFill>
                      <a:prstDash val="solid"/>
                      <a:round/>
                      <a:headEnd len="sm" w="sm" type="none"/>
                      <a:tailEnd len="sm" w="sm" type="none"/>
                    </a:lnB>
                    <a:solidFill>
                      <a:srgbClr val="F8FAFD"/>
                    </a:solidFill>
                  </a:tcPr>
                </a:tc>
                <a:tc>
                  <a:txBody>
                    <a:bodyPr/>
                    <a:lstStyle/>
                    <a:p>
                      <a:pPr indent="0" lvl="0" marL="0" marR="0" rtl="0" algn="just">
                        <a:spcBef>
                          <a:spcPts val="0"/>
                        </a:spcBef>
                        <a:spcAft>
                          <a:spcPts val="0"/>
                        </a:spcAft>
                        <a:buClr>
                          <a:srgbClr val="1B1C1D"/>
                        </a:buClr>
                        <a:buSzPts val="1200"/>
                        <a:buFont typeface="Arial"/>
                        <a:buNone/>
                      </a:pPr>
                      <a:r>
                        <a:rPr b="0" i="0" lang="en-US" sz="1200" u="none" strike="noStrike">
                          <a:solidFill>
                            <a:srgbClr val="1B1C1D"/>
                          </a:solidFill>
                          <a:latin typeface="Arial"/>
                          <a:ea typeface="Arial"/>
                          <a:cs typeface="Arial"/>
                          <a:sym typeface="Arial"/>
                        </a:rPr>
                        <a:t>Low/Inapp. Normal</a:t>
                      </a:r>
                      <a:endParaRPr sz="1800"/>
                    </a:p>
                  </a:txBody>
                  <a:tcPr marT="76200" marB="76200" marR="114300" marL="114300">
                    <a:lnL cap="flat" cmpd="sng" w="9525">
                      <a:solidFill>
                        <a:srgbClr val="1B1C1D"/>
                      </a:solidFill>
                      <a:prstDash val="solid"/>
                      <a:round/>
                      <a:headEnd len="sm" w="sm" type="none"/>
                      <a:tailEnd len="sm" w="sm" type="none"/>
                    </a:lnL>
                    <a:lnR cap="flat" cmpd="sng" w="9525">
                      <a:solidFill>
                        <a:srgbClr val="1B1C1D"/>
                      </a:solidFill>
                      <a:prstDash val="solid"/>
                      <a:round/>
                      <a:headEnd len="sm" w="sm" type="none"/>
                      <a:tailEnd len="sm" w="sm" type="none"/>
                    </a:lnR>
                    <a:lnT cap="flat" cmpd="sng" w="9525">
                      <a:solidFill>
                        <a:srgbClr val="1B1C1D"/>
                      </a:solidFill>
                      <a:prstDash val="solid"/>
                      <a:round/>
                      <a:headEnd len="sm" w="sm" type="none"/>
                      <a:tailEnd len="sm" w="sm" type="none"/>
                    </a:lnT>
                    <a:lnB cap="flat" cmpd="sng" w="9525">
                      <a:solidFill>
                        <a:srgbClr val="1B1C1D"/>
                      </a:solidFill>
                      <a:prstDash val="solid"/>
                      <a:round/>
                      <a:headEnd len="sm" w="sm" type="none"/>
                      <a:tailEnd len="sm" w="sm" type="none"/>
                    </a:lnB>
                    <a:solidFill>
                      <a:srgbClr val="F8FAFD"/>
                    </a:solidFill>
                  </a:tcPr>
                </a:tc>
                <a:tc>
                  <a:txBody>
                    <a:bodyPr/>
                    <a:lstStyle/>
                    <a:p>
                      <a:pPr indent="0" lvl="0" marL="0" marR="0" rtl="0" algn="just">
                        <a:spcBef>
                          <a:spcPts val="0"/>
                        </a:spcBef>
                        <a:spcAft>
                          <a:spcPts val="0"/>
                        </a:spcAft>
                        <a:buClr>
                          <a:srgbClr val="1B1C1D"/>
                        </a:buClr>
                        <a:buSzPts val="1200"/>
                        <a:buFont typeface="Arial"/>
                        <a:buNone/>
                      </a:pPr>
                      <a:r>
                        <a:rPr b="0" i="0" lang="en-US" sz="1200" u="none" strike="noStrike">
                          <a:solidFill>
                            <a:srgbClr val="1B1C1D"/>
                          </a:solidFill>
                          <a:latin typeface="Arial"/>
                          <a:ea typeface="Arial"/>
                          <a:cs typeface="Arial"/>
                          <a:sym typeface="Arial"/>
                        </a:rPr>
                        <a:t>Low</a:t>
                      </a:r>
                      <a:endParaRPr sz="1800"/>
                    </a:p>
                  </a:txBody>
                  <a:tcPr marT="76200" marB="76200" marR="114300" marL="114300">
                    <a:lnL cap="flat" cmpd="sng" w="9525">
                      <a:solidFill>
                        <a:srgbClr val="1B1C1D"/>
                      </a:solidFill>
                      <a:prstDash val="solid"/>
                      <a:round/>
                      <a:headEnd len="sm" w="sm" type="none"/>
                      <a:tailEnd len="sm" w="sm" type="none"/>
                    </a:lnL>
                    <a:lnR cap="flat" cmpd="sng" w="9525">
                      <a:solidFill>
                        <a:srgbClr val="1B1C1D"/>
                      </a:solidFill>
                      <a:prstDash val="solid"/>
                      <a:round/>
                      <a:headEnd len="sm" w="sm" type="none"/>
                      <a:tailEnd len="sm" w="sm" type="none"/>
                    </a:lnR>
                    <a:lnT cap="flat" cmpd="sng" w="9525">
                      <a:solidFill>
                        <a:srgbClr val="1B1C1D"/>
                      </a:solidFill>
                      <a:prstDash val="solid"/>
                      <a:round/>
                      <a:headEnd len="sm" w="sm" type="none"/>
                      <a:tailEnd len="sm" w="sm" type="none"/>
                    </a:lnT>
                    <a:lnB cap="flat" cmpd="sng" w="9525">
                      <a:solidFill>
                        <a:srgbClr val="1B1C1D"/>
                      </a:solidFill>
                      <a:prstDash val="solid"/>
                      <a:round/>
                      <a:headEnd len="sm" w="sm" type="none"/>
                      <a:tailEnd len="sm" w="sm" type="none"/>
                    </a:lnB>
                    <a:solidFill>
                      <a:srgbClr val="F8FAFD"/>
                    </a:solidFill>
                  </a:tcPr>
                </a:tc>
                <a:tc>
                  <a:txBody>
                    <a:bodyPr/>
                    <a:lstStyle/>
                    <a:p>
                      <a:pPr indent="0" lvl="0" marL="0" marR="0" rtl="0" algn="just">
                        <a:spcBef>
                          <a:spcPts val="0"/>
                        </a:spcBef>
                        <a:spcAft>
                          <a:spcPts val="0"/>
                        </a:spcAft>
                        <a:buClr>
                          <a:srgbClr val="1B1C1D"/>
                        </a:buClr>
                        <a:buSzPts val="1200"/>
                        <a:buFont typeface="Arial"/>
                        <a:buNone/>
                      </a:pPr>
                      <a:r>
                        <a:rPr b="0" i="0" lang="en-US" sz="1200" u="none" strike="noStrike">
                          <a:solidFill>
                            <a:srgbClr val="1B1C1D"/>
                          </a:solidFill>
                          <a:latin typeface="Arial"/>
                          <a:ea typeface="Arial"/>
                          <a:cs typeface="Arial"/>
                          <a:sym typeface="Arial"/>
                        </a:rPr>
                        <a:t>Low</a:t>
                      </a:r>
                      <a:endParaRPr sz="1800"/>
                    </a:p>
                  </a:txBody>
                  <a:tcPr marT="76200" marB="76200" marR="114300" marL="114300">
                    <a:lnL cap="flat" cmpd="sng" w="9525">
                      <a:solidFill>
                        <a:srgbClr val="1B1C1D"/>
                      </a:solidFill>
                      <a:prstDash val="solid"/>
                      <a:round/>
                      <a:headEnd len="sm" w="sm" type="none"/>
                      <a:tailEnd len="sm" w="sm" type="none"/>
                    </a:lnL>
                    <a:lnR cap="flat" cmpd="sng" w="9525">
                      <a:solidFill>
                        <a:srgbClr val="1B1C1D"/>
                      </a:solidFill>
                      <a:prstDash val="solid"/>
                      <a:round/>
                      <a:headEnd len="sm" w="sm" type="none"/>
                      <a:tailEnd len="sm" w="sm" type="none"/>
                    </a:lnR>
                    <a:lnT cap="flat" cmpd="sng" w="9525">
                      <a:solidFill>
                        <a:srgbClr val="1B1C1D"/>
                      </a:solidFill>
                      <a:prstDash val="solid"/>
                      <a:round/>
                      <a:headEnd len="sm" w="sm" type="none"/>
                      <a:tailEnd len="sm" w="sm" type="none"/>
                    </a:lnT>
                    <a:lnB cap="flat" cmpd="sng" w="9525">
                      <a:solidFill>
                        <a:srgbClr val="1B1C1D"/>
                      </a:solidFill>
                      <a:prstDash val="solid"/>
                      <a:round/>
                      <a:headEnd len="sm" w="sm" type="none"/>
                      <a:tailEnd len="sm" w="sm" type="none"/>
                    </a:lnB>
                    <a:solidFill>
                      <a:srgbClr val="F8FAFD"/>
                    </a:solidFill>
                  </a:tcPr>
                </a:tc>
              </a:tr>
              <a:tr h="849125">
                <a:tc>
                  <a:txBody>
                    <a:bodyPr/>
                    <a:lstStyle/>
                    <a:p>
                      <a:pPr indent="0" lvl="0" marL="0" marR="0" rtl="0" algn="just">
                        <a:spcBef>
                          <a:spcPts val="0"/>
                        </a:spcBef>
                        <a:spcAft>
                          <a:spcPts val="0"/>
                        </a:spcAft>
                        <a:buClr>
                          <a:srgbClr val="1B1C1D"/>
                        </a:buClr>
                        <a:buSzPts val="1200"/>
                        <a:buFont typeface="Arial"/>
                        <a:buNone/>
                      </a:pPr>
                      <a:r>
                        <a:rPr b="1" i="0" lang="en-US" sz="1200" u="none" strike="noStrike">
                          <a:solidFill>
                            <a:srgbClr val="1B1C1D"/>
                          </a:solidFill>
                          <a:latin typeface="Arial"/>
                          <a:ea typeface="Arial"/>
                          <a:cs typeface="Arial"/>
                          <a:sym typeface="Arial"/>
                        </a:rPr>
                        <a:t>Secondary Hyperthyroidism</a:t>
                      </a:r>
                      <a:endParaRPr sz="1800"/>
                    </a:p>
                  </a:txBody>
                  <a:tcPr marT="76200" marB="76200" marR="114300" marL="114300">
                    <a:lnL cap="flat" cmpd="sng" w="9525">
                      <a:solidFill>
                        <a:srgbClr val="1B1C1D"/>
                      </a:solidFill>
                      <a:prstDash val="solid"/>
                      <a:round/>
                      <a:headEnd len="sm" w="sm" type="none"/>
                      <a:tailEnd len="sm" w="sm" type="none"/>
                    </a:lnL>
                    <a:lnR cap="flat" cmpd="sng" w="9525">
                      <a:solidFill>
                        <a:srgbClr val="1B1C1D"/>
                      </a:solidFill>
                      <a:prstDash val="solid"/>
                      <a:round/>
                      <a:headEnd len="sm" w="sm" type="none"/>
                      <a:tailEnd len="sm" w="sm" type="none"/>
                    </a:lnR>
                    <a:lnT cap="flat" cmpd="sng" w="9525">
                      <a:solidFill>
                        <a:srgbClr val="1B1C1D"/>
                      </a:solidFill>
                      <a:prstDash val="solid"/>
                      <a:round/>
                      <a:headEnd len="sm" w="sm" type="none"/>
                      <a:tailEnd len="sm" w="sm" type="none"/>
                    </a:lnT>
                    <a:lnB cap="flat" cmpd="sng" w="9525">
                      <a:solidFill>
                        <a:srgbClr val="1B1C1D"/>
                      </a:solidFill>
                      <a:prstDash val="solid"/>
                      <a:round/>
                      <a:headEnd len="sm" w="sm" type="none"/>
                      <a:tailEnd len="sm" w="sm" type="none"/>
                    </a:lnB>
                    <a:solidFill>
                      <a:srgbClr val="F8FAFD"/>
                    </a:solidFill>
                  </a:tcPr>
                </a:tc>
                <a:tc>
                  <a:txBody>
                    <a:bodyPr/>
                    <a:lstStyle/>
                    <a:p>
                      <a:pPr indent="0" lvl="0" marL="0" marR="0" rtl="0" algn="just">
                        <a:spcBef>
                          <a:spcPts val="0"/>
                        </a:spcBef>
                        <a:spcAft>
                          <a:spcPts val="0"/>
                        </a:spcAft>
                        <a:buClr>
                          <a:srgbClr val="1B1C1D"/>
                        </a:buClr>
                        <a:buSzPts val="1200"/>
                        <a:buFont typeface="Arial"/>
                        <a:buNone/>
                      </a:pPr>
                      <a:r>
                        <a:rPr b="0" i="0" lang="en-US" sz="1200" u="none" strike="noStrike">
                          <a:solidFill>
                            <a:srgbClr val="1B1C1D"/>
                          </a:solidFill>
                          <a:latin typeface="Arial"/>
                          <a:ea typeface="Arial"/>
                          <a:cs typeface="Arial"/>
                          <a:sym typeface="Arial"/>
                        </a:rPr>
                        <a:t>Normal/High</a:t>
                      </a:r>
                      <a:endParaRPr sz="1800"/>
                    </a:p>
                  </a:txBody>
                  <a:tcPr marT="76200" marB="76200" marR="114300" marL="114300">
                    <a:lnL cap="flat" cmpd="sng" w="9525">
                      <a:solidFill>
                        <a:srgbClr val="1B1C1D"/>
                      </a:solidFill>
                      <a:prstDash val="solid"/>
                      <a:round/>
                      <a:headEnd len="sm" w="sm" type="none"/>
                      <a:tailEnd len="sm" w="sm" type="none"/>
                    </a:lnL>
                    <a:lnR cap="flat" cmpd="sng" w="9525">
                      <a:solidFill>
                        <a:srgbClr val="1B1C1D"/>
                      </a:solidFill>
                      <a:prstDash val="solid"/>
                      <a:round/>
                      <a:headEnd len="sm" w="sm" type="none"/>
                      <a:tailEnd len="sm" w="sm" type="none"/>
                    </a:lnR>
                    <a:lnT cap="flat" cmpd="sng" w="9525">
                      <a:solidFill>
                        <a:srgbClr val="1B1C1D"/>
                      </a:solidFill>
                      <a:prstDash val="solid"/>
                      <a:round/>
                      <a:headEnd len="sm" w="sm" type="none"/>
                      <a:tailEnd len="sm" w="sm" type="none"/>
                    </a:lnT>
                    <a:lnB cap="flat" cmpd="sng" w="9525">
                      <a:solidFill>
                        <a:srgbClr val="1B1C1D"/>
                      </a:solidFill>
                      <a:prstDash val="solid"/>
                      <a:round/>
                      <a:headEnd len="sm" w="sm" type="none"/>
                      <a:tailEnd len="sm" w="sm" type="none"/>
                    </a:lnB>
                    <a:solidFill>
                      <a:srgbClr val="F8FAFD"/>
                    </a:solidFill>
                  </a:tcPr>
                </a:tc>
                <a:tc>
                  <a:txBody>
                    <a:bodyPr/>
                    <a:lstStyle/>
                    <a:p>
                      <a:pPr indent="0" lvl="0" marL="0" marR="0" rtl="0" algn="just">
                        <a:spcBef>
                          <a:spcPts val="0"/>
                        </a:spcBef>
                        <a:spcAft>
                          <a:spcPts val="0"/>
                        </a:spcAft>
                        <a:buClr>
                          <a:srgbClr val="1B1C1D"/>
                        </a:buClr>
                        <a:buSzPts val="1200"/>
                        <a:buFont typeface="Arial"/>
                        <a:buNone/>
                      </a:pPr>
                      <a:r>
                        <a:rPr b="0" i="0" lang="en-US" sz="1200" u="none" strike="noStrike">
                          <a:solidFill>
                            <a:srgbClr val="1B1C1D"/>
                          </a:solidFill>
                          <a:latin typeface="Arial"/>
                          <a:ea typeface="Arial"/>
                          <a:cs typeface="Arial"/>
                          <a:sym typeface="Arial"/>
                        </a:rPr>
                        <a:t>High</a:t>
                      </a:r>
                      <a:endParaRPr sz="1800"/>
                    </a:p>
                  </a:txBody>
                  <a:tcPr marT="76200" marB="76200" marR="114300" marL="114300">
                    <a:lnL cap="flat" cmpd="sng" w="9525">
                      <a:solidFill>
                        <a:srgbClr val="1B1C1D"/>
                      </a:solidFill>
                      <a:prstDash val="solid"/>
                      <a:round/>
                      <a:headEnd len="sm" w="sm" type="none"/>
                      <a:tailEnd len="sm" w="sm" type="none"/>
                    </a:lnL>
                    <a:lnR cap="flat" cmpd="sng" w="9525">
                      <a:solidFill>
                        <a:srgbClr val="1B1C1D"/>
                      </a:solidFill>
                      <a:prstDash val="solid"/>
                      <a:round/>
                      <a:headEnd len="sm" w="sm" type="none"/>
                      <a:tailEnd len="sm" w="sm" type="none"/>
                    </a:lnR>
                    <a:lnT cap="flat" cmpd="sng" w="9525">
                      <a:solidFill>
                        <a:srgbClr val="1B1C1D"/>
                      </a:solidFill>
                      <a:prstDash val="solid"/>
                      <a:round/>
                      <a:headEnd len="sm" w="sm" type="none"/>
                      <a:tailEnd len="sm" w="sm" type="none"/>
                    </a:lnT>
                    <a:lnB cap="flat" cmpd="sng" w="9525">
                      <a:solidFill>
                        <a:srgbClr val="1B1C1D"/>
                      </a:solidFill>
                      <a:prstDash val="solid"/>
                      <a:round/>
                      <a:headEnd len="sm" w="sm" type="none"/>
                      <a:tailEnd len="sm" w="sm" type="none"/>
                    </a:lnB>
                    <a:solidFill>
                      <a:srgbClr val="F8FAFD"/>
                    </a:solidFill>
                  </a:tcPr>
                </a:tc>
                <a:tc>
                  <a:txBody>
                    <a:bodyPr/>
                    <a:lstStyle/>
                    <a:p>
                      <a:pPr indent="0" lvl="0" marL="0" marR="0" rtl="0" algn="just">
                        <a:spcBef>
                          <a:spcPts val="0"/>
                        </a:spcBef>
                        <a:spcAft>
                          <a:spcPts val="0"/>
                        </a:spcAft>
                        <a:buClr>
                          <a:srgbClr val="1B1C1D"/>
                        </a:buClr>
                        <a:buSzPts val="1200"/>
                        <a:buFont typeface="Arial"/>
                        <a:buNone/>
                      </a:pPr>
                      <a:r>
                        <a:rPr b="0" i="0" lang="en-US" sz="1200" u="none" strike="noStrike">
                          <a:solidFill>
                            <a:srgbClr val="1B1C1D"/>
                          </a:solidFill>
                          <a:latin typeface="Arial"/>
                          <a:ea typeface="Arial"/>
                          <a:cs typeface="Arial"/>
                          <a:sym typeface="Arial"/>
                        </a:rPr>
                        <a:t>High</a:t>
                      </a:r>
                      <a:endParaRPr sz="1800"/>
                    </a:p>
                  </a:txBody>
                  <a:tcPr marT="76200" marB="76200" marR="114300" marL="114300">
                    <a:lnL cap="flat" cmpd="sng" w="9525">
                      <a:solidFill>
                        <a:srgbClr val="1B1C1D"/>
                      </a:solidFill>
                      <a:prstDash val="solid"/>
                      <a:round/>
                      <a:headEnd len="sm" w="sm" type="none"/>
                      <a:tailEnd len="sm" w="sm" type="none"/>
                    </a:lnL>
                    <a:lnR cap="flat" cmpd="sng" w="9525">
                      <a:solidFill>
                        <a:srgbClr val="1B1C1D"/>
                      </a:solidFill>
                      <a:prstDash val="solid"/>
                      <a:round/>
                      <a:headEnd len="sm" w="sm" type="none"/>
                      <a:tailEnd len="sm" w="sm" type="none"/>
                    </a:lnR>
                    <a:lnT cap="flat" cmpd="sng" w="9525">
                      <a:solidFill>
                        <a:srgbClr val="1B1C1D"/>
                      </a:solidFill>
                      <a:prstDash val="solid"/>
                      <a:round/>
                      <a:headEnd len="sm" w="sm" type="none"/>
                      <a:tailEnd len="sm" w="sm" type="none"/>
                    </a:lnT>
                    <a:lnB cap="flat" cmpd="sng" w="9525">
                      <a:solidFill>
                        <a:srgbClr val="1B1C1D"/>
                      </a:solidFill>
                      <a:prstDash val="solid"/>
                      <a:round/>
                      <a:headEnd len="sm" w="sm" type="none"/>
                      <a:tailEnd len="sm" w="sm" type="none"/>
                    </a:lnB>
                    <a:solidFill>
                      <a:srgbClr val="F8FAFD"/>
                    </a:solidFill>
                  </a:tcPr>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43"/>
          <p:cNvSpPr txBox="1"/>
          <p:nvPr>
            <p:ph type="title"/>
          </p:nvPr>
        </p:nvSpPr>
        <p:spPr>
          <a:xfrm>
            <a:off x="376136" y="223363"/>
            <a:ext cx="9890608" cy="6404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orbel"/>
              <a:buNone/>
            </a:pPr>
            <a:r>
              <a:rPr lang="en-US"/>
              <a:t>Takeaway</a:t>
            </a:r>
            <a:endParaRPr/>
          </a:p>
        </p:txBody>
      </p:sp>
      <p:sp>
        <p:nvSpPr>
          <p:cNvPr id="242" name="Google Shape;242;p43"/>
          <p:cNvSpPr txBox="1"/>
          <p:nvPr>
            <p:ph idx="1" type="body"/>
          </p:nvPr>
        </p:nvSpPr>
        <p:spPr>
          <a:xfrm>
            <a:off x="541712" y="1439501"/>
            <a:ext cx="10808332" cy="4519070"/>
          </a:xfrm>
          <a:prstGeom prst="rect">
            <a:avLst/>
          </a:prstGeom>
          <a:noFill/>
          <a:ln>
            <a:noFill/>
          </a:ln>
        </p:spPr>
        <p:txBody>
          <a:bodyPr anchorCtr="0" anchor="t" bIns="45700" lIns="91425" spcFirstLastPara="1" rIns="91425" wrap="square" tIns="45700">
            <a:normAutofit/>
          </a:bodyPr>
          <a:lstStyle/>
          <a:p>
            <a:pPr indent="-182880" lvl="0" marL="182880" rtl="0" algn="l">
              <a:lnSpc>
                <a:spcPct val="90000"/>
              </a:lnSpc>
              <a:spcBef>
                <a:spcPts val="0"/>
              </a:spcBef>
              <a:spcAft>
                <a:spcPts val="0"/>
              </a:spcAft>
              <a:buSzPts val="2200"/>
              <a:buChar char="•"/>
            </a:pPr>
            <a:r>
              <a:rPr lang="en-US" sz="2000"/>
              <a:t>TSH is the cornerstone for screening thyroid function.</a:t>
            </a:r>
            <a:endParaRPr/>
          </a:p>
          <a:p>
            <a:pPr indent="-182880" lvl="0" marL="182880" rtl="0" algn="l">
              <a:lnSpc>
                <a:spcPct val="90000"/>
              </a:lnSpc>
              <a:spcBef>
                <a:spcPts val="1200"/>
              </a:spcBef>
              <a:spcAft>
                <a:spcPts val="0"/>
              </a:spcAft>
              <a:buSzPts val="2200"/>
              <a:buChar char="•"/>
            </a:pPr>
            <a:r>
              <a:rPr lang="en-US" sz="2000"/>
              <a:t>Free T4 and Free T3 provide crucial confirmation and detail.</a:t>
            </a:r>
            <a:endParaRPr/>
          </a:p>
          <a:p>
            <a:pPr indent="-182880" lvl="0" marL="182880" rtl="0" algn="l">
              <a:lnSpc>
                <a:spcPct val="90000"/>
              </a:lnSpc>
              <a:spcBef>
                <a:spcPts val="1200"/>
              </a:spcBef>
              <a:spcAft>
                <a:spcPts val="0"/>
              </a:spcAft>
              <a:buSzPts val="2200"/>
              <a:buChar char="•"/>
            </a:pPr>
            <a:r>
              <a:rPr lang="en-US" sz="2000"/>
              <a:t>The HPT axis feedback loop explains the reciprocal relationship between TSH and thyroid hormones in primary disorders.</a:t>
            </a:r>
            <a:endParaRPr/>
          </a:p>
          <a:p>
            <a:pPr indent="-182880" lvl="0" marL="182880" rtl="0" algn="l">
              <a:lnSpc>
                <a:spcPct val="90000"/>
              </a:lnSpc>
              <a:spcBef>
                <a:spcPts val="1200"/>
              </a:spcBef>
              <a:spcAft>
                <a:spcPts val="0"/>
              </a:spcAft>
              <a:buSzPts val="2200"/>
              <a:buChar char="•"/>
            </a:pPr>
            <a:r>
              <a:rPr lang="en-US" sz="2000"/>
              <a:t>Secondary disorders present a different pattern, indicating a central problem.</a:t>
            </a:r>
            <a:endParaRPr/>
          </a:p>
          <a:p>
            <a:pPr indent="-182880" lvl="0" marL="182880" rtl="0" algn="l">
              <a:lnSpc>
                <a:spcPct val="90000"/>
              </a:lnSpc>
              <a:spcBef>
                <a:spcPts val="1200"/>
              </a:spcBef>
              <a:spcAft>
                <a:spcPts val="0"/>
              </a:spcAft>
              <a:buSzPts val="2200"/>
              <a:buChar char="•"/>
            </a:pPr>
            <a:r>
              <a:rPr lang="en-US" sz="2000"/>
              <a:t>Always integrate lab results with clinical symptoms for accurate diagnosis and management.</a:t>
            </a:r>
            <a:endParaRPr/>
          </a:p>
          <a:p>
            <a:pPr indent="-43179" lvl="0" marL="182880" rtl="0" algn="l">
              <a:lnSpc>
                <a:spcPct val="90000"/>
              </a:lnSpc>
              <a:spcBef>
                <a:spcPts val="1200"/>
              </a:spcBef>
              <a:spcAft>
                <a:spcPts val="0"/>
              </a:spcAft>
              <a:buSzPts val="2200"/>
              <a:buNone/>
            </a:pPr>
            <a:r>
              <a:t/>
            </a:r>
            <a:endParaRPr sz="20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44"/>
          <p:cNvSpPr txBox="1"/>
          <p:nvPr>
            <p:ph type="title"/>
          </p:nvPr>
        </p:nvSpPr>
        <p:spPr>
          <a:xfrm>
            <a:off x="4229680" y="3183401"/>
            <a:ext cx="2973553" cy="6404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orbel"/>
              <a:buNone/>
            </a:pPr>
            <a:r>
              <a:rPr lang="en-US"/>
              <a:t>Thankyou</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45"/>
          <p:cNvSpPr txBox="1"/>
          <p:nvPr>
            <p:ph type="title"/>
          </p:nvPr>
        </p:nvSpPr>
        <p:spPr>
          <a:xfrm>
            <a:off x="376136" y="223363"/>
            <a:ext cx="9890608" cy="6404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orbel"/>
              <a:buNone/>
            </a:pPr>
            <a:r>
              <a:rPr lang="en-US"/>
              <a:t>References</a:t>
            </a:r>
            <a:endParaRPr/>
          </a:p>
        </p:txBody>
      </p:sp>
      <p:sp>
        <p:nvSpPr>
          <p:cNvPr id="253" name="Google Shape;253;p45"/>
          <p:cNvSpPr txBox="1"/>
          <p:nvPr>
            <p:ph idx="1" type="body"/>
          </p:nvPr>
        </p:nvSpPr>
        <p:spPr>
          <a:xfrm>
            <a:off x="541712" y="1439501"/>
            <a:ext cx="10808332" cy="4519070"/>
          </a:xfrm>
          <a:prstGeom prst="rect">
            <a:avLst/>
          </a:prstGeom>
          <a:noFill/>
          <a:ln>
            <a:noFill/>
          </a:ln>
        </p:spPr>
        <p:txBody>
          <a:bodyPr anchorCtr="0" anchor="t" bIns="45700" lIns="91425" spcFirstLastPara="1" rIns="91425" wrap="square" tIns="45700">
            <a:normAutofit/>
          </a:bodyPr>
          <a:lstStyle/>
          <a:p>
            <a:pPr indent="-182880" lvl="0" marL="182880" rtl="0" algn="l">
              <a:lnSpc>
                <a:spcPct val="90000"/>
              </a:lnSpc>
              <a:spcBef>
                <a:spcPts val="0"/>
              </a:spcBef>
              <a:spcAft>
                <a:spcPts val="0"/>
              </a:spcAft>
              <a:buSzPts val="1980"/>
              <a:buChar char="•"/>
            </a:pPr>
            <a:r>
              <a:rPr lang="en-US" sz="1800"/>
              <a:t>Feldt-Rasmussen U, Klose M. Clinical Strategies in the Testing of Thyroid Function. [Updated 2020 Nov 20]. In: Feingold KR, Ahmed SF, Anawalt B, et al., editors. Endotext [Internet]. South Dartmouth (MA): MDText.com, Inc.; 2000-. Available from: </a:t>
            </a:r>
            <a:r>
              <a:rPr lang="en-US" sz="1800" u="sng">
                <a:solidFill>
                  <a:schemeClr val="hlink"/>
                </a:solidFill>
                <a:hlinkClick r:id="rId3"/>
              </a:rPr>
              <a:t>https://www.ncbi.nlm.nih.gov/books/NBK285558/</a:t>
            </a:r>
            <a:endParaRPr sz="1800"/>
          </a:p>
          <a:p>
            <a:pPr indent="-182880" lvl="0" marL="182880" rtl="0" algn="l">
              <a:lnSpc>
                <a:spcPct val="90000"/>
              </a:lnSpc>
              <a:spcBef>
                <a:spcPts val="1200"/>
              </a:spcBef>
              <a:spcAft>
                <a:spcPts val="0"/>
              </a:spcAft>
              <a:buSzPts val="1980"/>
              <a:buChar char="•"/>
            </a:pPr>
            <a:r>
              <a:rPr lang="en-US" sz="1800"/>
              <a:t>Dunlap DB. Thyroid Function Tests. In: Walker HK, Hall WD, Hurst JW, editors. Clinical Methods: The History, Physical, and Laboratory Examinations. 3rd edition. Boston: Butterworths; 1990. Chapter 142. Available from: </a:t>
            </a:r>
            <a:r>
              <a:rPr lang="en-US" sz="1800" u="sng">
                <a:solidFill>
                  <a:schemeClr val="hlink"/>
                </a:solidFill>
                <a:hlinkClick r:id="rId4"/>
              </a:rPr>
              <a:t>https://www.ncbi.nlm.nih.gov/books/NBK249/</a:t>
            </a:r>
            <a:endParaRPr sz="1800"/>
          </a:p>
          <a:p>
            <a:pPr indent="-182880" lvl="0" marL="182880" rtl="0" algn="l">
              <a:lnSpc>
                <a:spcPct val="90000"/>
              </a:lnSpc>
              <a:spcBef>
                <a:spcPts val="1200"/>
              </a:spcBef>
              <a:spcAft>
                <a:spcPts val="0"/>
              </a:spcAft>
              <a:buSzPts val="1980"/>
              <a:buChar char="•"/>
            </a:pPr>
            <a:r>
              <a:rPr lang="en-US" sz="1800" u="sng">
                <a:solidFill>
                  <a:schemeClr val="hlink"/>
                </a:solidFill>
                <a:hlinkClick r:id="rId5"/>
              </a:rPr>
              <a:t>https://www.niddk.nih.gov/health-information/diagnostic-tests/thyroid</a:t>
            </a:r>
            <a:endParaRPr sz="1800"/>
          </a:p>
          <a:p>
            <a:pPr indent="-182880" lvl="0" marL="182880" rtl="0" algn="l">
              <a:lnSpc>
                <a:spcPct val="90000"/>
              </a:lnSpc>
              <a:spcBef>
                <a:spcPts val="1200"/>
              </a:spcBef>
              <a:spcAft>
                <a:spcPts val="0"/>
              </a:spcAft>
              <a:buSzPts val="1980"/>
              <a:buChar char="•"/>
            </a:pPr>
            <a:r>
              <a:rPr lang="en-US" sz="1800"/>
              <a:t>National Guideline Centre (UK). Thyroid function tests: Thyroid disease: assessment and management: Evidence review C. London: National Institute for Health and Care Excellence (NICE); 2019 Nov. (NICE Guideline, No. 145.) Available from: </a:t>
            </a:r>
            <a:r>
              <a:rPr lang="en-US" sz="1800" u="sng">
                <a:solidFill>
                  <a:schemeClr val="hlink"/>
                </a:solidFill>
                <a:hlinkClick r:id="rId6"/>
              </a:rPr>
              <a:t>https://www.ncbi.nlm.nih.gov/books/NBK577224/</a:t>
            </a:r>
            <a:endParaRPr sz="1800"/>
          </a:p>
          <a:p>
            <a:pPr indent="0" lvl="0" marL="0" rtl="0" algn="l">
              <a:lnSpc>
                <a:spcPct val="90000"/>
              </a:lnSpc>
              <a:spcBef>
                <a:spcPts val="1200"/>
              </a:spcBef>
              <a:spcAft>
                <a:spcPts val="0"/>
              </a:spcAft>
              <a:buSzPts val="1980"/>
              <a:buNone/>
            </a:pPr>
            <a:br>
              <a:rPr lang="en-US" sz="1800"/>
            </a:b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5"/>
          <p:cNvSpPr txBox="1"/>
          <p:nvPr>
            <p:ph type="title"/>
          </p:nvPr>
        </p:nvSpPr>
        <p:spPr>
          <a:xfrm>
            <a:off x="376136" y="223363"/>
            <a:ext cx="9890608" cy="6404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orbel"/>
              <a:buNone/>
            </a:pPr>
            <a:r>
              <a:rPr lang="en-US"/>
              <a:t>Hypothalamo – Pituitary Axis</a:t>
            </a:r>
            <a:endParaRPr/>
          </a:p>
        </p:txBody>
      </p:sp>
      <p:sp>
        <p:nvSpPr>
          <p:cNvPr id="74" name="Google Shape;74;p15"/>
          <p:cNvSpPr txBox="1"/>
          <p:nvPr>
            <p:ph idx="1" type="body"/>
          </p:nvPr>
        </p:nvSpPr>
        <p:spPr>
          <a:xfrm>
            <a:off x="541712" y="1439501"/>
            <a:ext cx="4515480" cy="4519070"/>
          </a:xfrm>
          <a:prstGeom prst="rect">
            <a:avLst/>
          </a:prstGeom>
          <a:noFill/>
          <a:ln>
            <a:noFill/>
          </a:ln>
        </p:spPr>
        <p:txBody>
          <a:bodyPr anchorCtr="0" anchor="t" bIns="45700" lIns="91425" spcFirstLastPara="1" rIns="91425" wrap="square" tIns="45700">
            <a:normAutofit/>
          </a:bodyPr>
          <a:lstStyle/>
          <a:p>
            <a:pPr indent="-182880" lvl="0" marL="182880" rtl="0" algn="l">
              <a:lnSpc>
                <a:spcPct val="90000"/>
              </a:lnSpc>
              <a:spcBef>
                <a:spcPts val="0"/>
              </a:spcBef>
              <a:spcAft>
                <a:spcPts val="0"/>
              </a:spcAft>
              <a:buSzPts val="2200"/>
              <a:buChar char="•"/>
            </a:pPr>
            <a:r>
              <a:rPr lang="en-US" sz="2000"/>
              <a:t>The HPT axis is a vital hormonal feedback system that regulates thyroid function.</a:t>
            </a:r>
            <a:endParaRPr/>
          </a:p>
          <a:p>
            <a:pPr indent="-182880" lvl="0" marL="182880" rtl="0" algn="l">
              <a:lnSpc>
                <a:spcPct val="90000"/>
              </a:lnSpc>
              <a:spcBef>
                <a:spcPts val="1200"/>
              </a:spcBef>
              <a:spcAft>
                <a:spcPts val="0"/>
              </a:spcAft>
              <a:buSzPts val="2200"/>
              <a:buChar char="•"/>
            </a:pPr>
            <a:r>
              <a:rPr lang="en-US" sz="2000"/>
              <a:t>Disruptions in any part of this axis can lead to thyroid disorders such as hypothyroidism or hyperthyroidism.</a:t>
            </a:r>
            <a:endParaRPr/>
          </a:p>
        </p:txBody>
      </p:sp>
      <p:pic>
        <p:nvPicPr>
          <p:cNvPr id="75" name="Google Shape;75;p15"/>
          <p:cNvPicPr preferRelativeResize="0"/>
          <p:nvPr/>
        </p:nvPicPr>
        <p:blipFill rotWithShape="1">
          <a:blip r:embed="rId3">
            <a:alphaModFix/>
          </a:blip>
          <a:srcRect b="0" l="0" r="0" t="0"/>
          <a:stretch/>
        </p:blipFill>
        <p:spPr>
          <a:xfrm>
            <a:off x="5764416" y="1439501"/>
            <a:ext cx="5045391" cy="421364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376136" y="223363"/>
            <a:ext cx="9890608" cy="6404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orbel"/>
              <a:buNone/>
            </a:pPr>
            <a:r>
              <a:rPr lang="en-US"/>
              <a:t>Understanding the Thyroid Trio</a:t>
            </a:r>
            <a:endParaRPr/>
          </a:p>
        </p:txBody>
      </p:sp>
      <p:sp>
        <p:nvSpPr>
          <p:cNvPr id="81" name="Google Shape;81;p16"/>
          <p:cNvSpPr txBox="1"/>
          <p:nvPr>
            <p:ph idx="1" type="body"/>
          </p:nvPr>
        </p:nvSpPr>
        <p:spPr>
          <a:xfrm>
            <a:off x="541712" y="1439501"/>
            <a:ext cx="10808332" cy="451907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2200"/>
              <a:buNone/>
            </a:pPr>
            <a:r>
              <a:rPr b="1" lang="en-US" sz="2000"/>
              <a:t>The "Thyroid Trio" refers to the three key hormones commonly measured to assess thyroid function: </a:t>
            </a:r>
            <a:endParaRPr/>
          </a:p>
          <a:p>
            <a:pPr indent="0" lvl="0" marL="0" rtl="0" algn="l">
              <a:lnSpc>
                <a:spcPct val="90000"/>
              </a:lnSpc>
              <a:spcBef>
                <a:spcPts val="1200"/>
              </a:spcBef>
              <a:spcAft>
                <a:spcPts val="0"/>
              </a:spcAft>
              <a:buSzPts val="2200"/>
              <a:buNone/>
            </a:pPr>
            <a:r>
              <a:t/>
            </a:r>
            <a:endParaRPr b="1" sz="2000"/>
          </a:p>
          <a:p>
            <a:pPr indent="-182880" lvl="0" marL="182880" rtl="0" algn="l">
              <a:lnSpc>
                <a:spcPct val="90000"/>
              </a:lnSpc>
              <a:spcBef>
                <a:spcPts val="1200"/>
              </a:spcBef>
              <a:spcAft>
                <a:spcPts val="0"/>
              </a:spcAft>
              <a:buSzPts val="2200"/>
              <a:buChar char="•"/>
            </a:pPr>
            <a:r>
              <a:rPr b="1" lang="en-US" sz="2000"/>
              <a:t>TSH (Thyroid-Stimulating Hormone)</a:t>
            </a:r>
            <a:r>
              <a:rPr lang="en-US" sz="2000"/>
              <a:t>, </a:t>
            </a:r>
            <a:endParaRPr/>
          </a:p>
          <a:p>
            <a:pPr indent="-182880" lvl="0" marL="182880" rtl="0" algn="l">
              <a:lnSpc>
                <a:spcPct val="90000"/>
              </a:lnSpc>
              <a:spcBef>
                <a:spcPts val="1200"/>
              </a:spcBef>
              <a:spcAft>
                <a:spcPts val="0"/>
              </a:spcAft>
              <a:buSzPts val="2200"/>
              <a:buChar char="•"/>
            </a:pPr>
            <a:r>
              <a:rPr b="1" lang="en-US" sz="2000"/>
              <a:t>Free T3 (Triiodothyronine)</a:t>
            </a:r>
            <a:r>
              <a:rPr lang="en-US" sz="2000"/>
              <a:t>, and </a:t>
            </a:r>
            <a:endParaRPr/>
          </a:p>
          <a:p>
            <a:pPr indent="-182880" lvl="0" marL="182880" rtl="0" algn="l">
              <a:lnSpc>
                <a:spcPct val="90000"/>
              </a:lnSpc>
              <a:spcBef>
                <a:spcPts val="1200"/>
              </a:spcBef>
              <a:spcAft>
                <a:spcPts val="0"/>
              </a:spcAft>
              <a:buSzPts val="2200"/>
              <a:buChar char="•"/>
            </a:pPr>
            <a:r>
              <a:rPr b="1" lang="en-US" sz="2000"/>
              <a:t>Free T4 (Thyroxine)</a:t>
            </a:r>
            <a:r>
              <a:rPr lang="en-US" sz="2000"/>
              <a:t>.</a:t>
            </a:r>
            <a:endParaRPr/>
          </a:p>
          <a:p>
            <a:pPr indent="0" lvl="0" marL="0" rtl="0" algn="l">
              <a:lnSpc>
                <a:spcPct val="90000"/>
              </a:lnSpc>
              <a:spcBef>
                <a:spcPts val="1200"/>
              </a:spcBef>
              <a:spcAft>
                <a:spcPts val="0"/>
              </a:spcAft>
              <a:buSzPts val="2200"/>
              <a:buNone/>
            </a:pPr>
            <a:r>
              <a:rPr lang="en-US" sz="2000"/>
              <a:t>Evaluating all three together provides a comprehensive picture of thyroid health and helps in diagnosing conditions like hypothyroidism, hyperthyroidism, or central (secondary) thyroid disorders.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76136" y="223363"/>
            <a:ext cx="9890608" cy="6404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orbel"/>
              <a:buNone/>
            </a:pPr>
            <a:r>
              <a:rPr lang="en-US"/>
              <a:t>TSH – The pituitary messenger</a:t>
            </a:r>
            <a:endParaRPr/>
          </a:p>
        </p:txBody>
      </p:sp>
      <p:sp>
        <p:nvSpPr>
          <p:cNvPr id="87" name="Google Shape;87;p17"/>
          <p:cNvSpPr txBox="1"/>
          <p:nvPr>
            <p:ph idx="1" type="body"/>
          </p:nvPr>
        </p:nvSpPr>
        <p:spPr>
          <a:xfrm>
            <a:off x="541712" y="1439501"/>
            <a:ext cx="10808332" cy="451907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2200"/>
              <a:buNone/>
            </a:pPr>
            <a:r>
              <a:rPr lang="en-US" sz="2000"/>
              <a:t>Produced by the anterior pituitary gland.</a:t>
            </a:r>
            <a:endParaRPr/>
          </a:p>
          <a:p>
            <a:pPr indent="0" lvl="0" marL="0" rtl="0" algn="l">
              <a:lnSpc>
                <a:spcPct val="90000"/>
              </a:lnSpc>
              <a:spcBef>
                <a:spcPts val="1200"/>
              </a:spcBef>
              <a:spcAft>
                <a:spcPts val="0"/>
              </a:spcAft>
              <a:buSzPts val="2200"/>
              <a:buNone/>
            </a:pPr>
            <a:r>
              <a:rPr lang="en-US" sz="2000"/>
              <a:t>The primary "signal" to the thyroid gland to produce T3 and T4.</a:t>
            </a:r>
            <a:endParaRPr/>
          </a:p>
          <a:p>
            <a:pPr indent="-182880" lvl="0" marL="182880" rtl="0" algn="l">
              <a:lnSpc>
                <a:spcPct val="90000"/>
              </a:lnSpc>
              <a:spcBef>
                <a:spcPts val="1200"/>
              </a:spcBef>
              <a:spcAft>
                <a:spcPts val="0"/>
              </a:spcAft>
              <a:buSzPts val="2200"/>
              <a:buChar char="•"/>
            </a:pPr>
            <a:r>
              <a:rPr b="1" lang="en-US" sz="2000"/>
              <a:t>Clinical Significance:</a:t>
            </a:r>
            <a:endParaRPr sz="2000"/>
          </a:p>
          <a:p>
            <a:pPr indent="-182880" lvl="1" marL="685800" rtl="0" algn="l">
              <a:lnSpc>
                <a:spcPct val="90000"/>
              </a:lnSpc>
              <a:spcBef>
                <a:spcPts val="250"/>
              </a:spcBef>
              <a:spcAft>
                <a:spcPts val="0"/>
              </a:spcAft>
              <a:buSzPts val="1600"/>
              <a:buChar char="▪"/>
            </a:pPr>
            <a:r>
              <a:rPr lang="en-US" sz="2000"/>
              <a:t>Often the </a:t>
            </a:r>
            <a:r>
              <a:rPr b="1" lang="en-US" sz="2000"/>
              <a:t>first and most sensitive indicator</a:t>
            </a:r>
            <a:r>
              <a:rPr lang="en-US" sz="2000"/>
              <a:t> of thyroid dysfunction.</a:t>
            </a:r>
            <a:endParaRPr/>
          </a:p>
          <a:p>
            <a:pPr indent="-182880" lvl="1" marL="685800" rtl="0" algn="l">
              <a:lnSpc>
                <a:spcPct val="90000"/>
              </a:lnSpc>
              <a:spcBef>
                <a:spcPts val="500"/>
              </a:spcBef>
              <a:spcAft>
                <a:spcPts val="0"/>
              </a:spcAft>
              <a:buSzPts val="1600"/>
              <a:buChar char="▪"/>
            </a:pPr>
            <a:r>
              <a:rPr lang="en-US" sz="2000"/>
              <a:t>Reflects the pituitary's attempt to regulate thyroid hormone levels.</a:t>
            </a:r>
            <a:endParaRPr/>
          </a:p>
          <a:p>
            <a:pPr indent="-182880" lvl="0" marL="182880" rtl="0" algn="l">
              <a:lnSpc>
                <a:spcPct val="90000"/>
              </a:lnSpc>
              <a:spcBef>
                <a:spcPts val="1450"/>
              </a:spcBef>
              <a:spcAft>
                <a:spcPts val="0"/>
              </a:spcAft>
              <a:buSzPts val="2200"/>
              <a:buChar char="•"/>
            </a:pPr>
            <a:r>
              <a:rPr b="1" lang="en-US" sz="2000"/>
              <a:t>Normal Reference Range (Typical, ranges may vary slightly by lab):</a:t>
            </a:r>
            <a:endParaRPr sz="2000"/>
          </a:p>
          <a:p>
            <a:pPr indent="-182880" lvl="1" marL="685800" rtl="0" algn="l">
              <a:lnSpc>
                <a:spcPct val="90000"/>
              </a:lnSpc>
              <a:spcBef>
                <a:spcPts val="250"/>
              </a:spcBef>
              <a:spcAft>
                <a:spcPts val="0"/>
              </a:spcAft>
              <a:buSzPts val="1600"/>
              <a:buChar char="▪"/>
            </a:pPr>
            <a:r>
              <a:rPr lang="en-US" sz="2000"/>
              <a:t>0.4 – 4.0 mIU/L (or 0.4 – 2.5 mIU/L for optimal health/pregnancy planning)</a:t>
            </a:r>
            <a:endParaRPr/>
          </a:p>
          <a:p>
            <a:pPr indent="-43179" lvl="0" marL="182880" rtl="0" algn="l">
              <a:lnSpc>
                <a:spcPct val="90000"/>
              </a:lnSpc>
              <a:spcBef>
                <a:spcPts val="1450"/>
              </a:spcBef>
              <a:spcAft>
                <a:spcPts val="0"/>
              </a:spcAft>
              <a:buSzPts val="2200"/>
              <a:buNone/>
            </a:pPr>
            <a:r>
              <a:t/>
            </a:r>
            <a:endParaRPr sz="2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376136" y="223363"/>
            <a:ext cx="9890700" cy="640500"/>
          </a:xfrm>
          <a:prstGeom prst="rect">
            <a:avLst/>
          </a:prstGeom>
        </p:spPr>
        <p:txBody>
          <a:bodyPr anchorCtr="0" anchor="ctr" bIns="45700" lIns="91425" spcFirstLastPara="1" rIns="91425" wrap="square" tIns="45700">
            <a:normAutofit/>
          </a:bodyPr>
          <a:lstStyle/>
          <a:p>
            <a:pPr indent="0" lvl="0" marL="0" rtl="0" algn="l">
              <a:lnSpc>
                <a:spcPct val="115000"/>
              </a:lnSpc>
              <a:spcBef>
                <a:spcPts val="1400"/>
              </a:spcBef>
              <a:spcAft>
                <a:spcPts val="400"/>
              </a:spcAft>
              <a:buClr>
                <a:schemeClr val="dk1"/>
              </a:buClr>
              <a:buSzPts val="1100"/>
              <a:buFont typeface="Arial"/>
              <a:buNone/>
            </a:pPr>
            <a:r>
              <a:rPr lang="en-US" sz="3500"/>
              <a:t> Ultrasensitive TSH (uTSH or usTSH</a:t>
            </a:r>
            <a:endParaRPr sz="3500"/>
          </a:p>
        </p:txBody>
      </p:sp>
      <p:sp>
        <p:nvSpPr>
          <p:cNvPr id="93" name="Google Shape;93;p18"/>
          <p:cNvSpPr txBox="1"/>
          <p:nvPr>
            <p:ph idx="1" type="body"/>
          </p:nvPr>
        </p:nvSpPr>
        <p:spPr>
          <a:xfrm>
            <a:off x="541712" y="1439501"/>
            <a:ext cx="10808400" cy="4519200"/>
          </a:xfrm>
          <a:prstGeom prst="rect">
            <a:avLst/>
          </a:prstGeom>
        </p:spPr>
        <p:txBody>
          <a:bodyPr anchorCtr="0" anchor="t" bIns="45700" lIns="91425" spcFirstLastPara="1" rIns="91425" wrap="square" tIns="45700">
            <a:normAutofit/>
          </a:bodyPr>
          <a:lstStyle/>
          <a:p>
            <a:pPr indent="0" lvl="0" marL="0" rtl="0" algn="l">
              <a:lnSpc>
                <a:spcPct val="115000"/>
              </a:lnSpc>
              <a:spcBef>
                <a:spcPts val="1400"/>
              </a:spcBef>
              <a:spcAft>
                <a:spcPts val="0"/>
              </a:spcAft>
              <a:buClr>
                <a:schemeClr val="dk1"/>
              </a:buClr>
              <a:buSzPts val="1100"/>
              <a:buFont typeface="Arial"/>
              <a:buNone/>
            </a:pPr>
            <a:r>
              <a:t/>
            </a:r>
            <a:endParaRPr b="1" sz="2000"/>
          </a:p>
          <a:p>
            <a:pPr indent="-355600" lvl="0" marL="457200" rtl="0" algn="l">
              <a:lnSpc>
                <a:spcPct val="115000"/>
              </a:lnSpc>
              <a:spcBef>
                <a:spcPts val="1200"/>
              </a:spcBef>
              <a:spcAft>
                <a:spcPts val="0"/>
              </a:spcAft>
              <a:buClr>
                <a:schemeClr val="dk1"/>
              </a:buClr>
              <a:buSzPts val="2000"/>
              <a:buChar char="●"/>
            </a:pPr>
            <a:r>
              <a:rPr b="1" lang="en-US" sz="2000"/>
              <a:t>Ultrasensitive TSH</a:t>
            </a:r>
            <a:r>
              <a:rPr lang="en-US" sz="2000"/>
              <a:t> refers to a </a:t>
            </a:r>
            <a:r>
              <a:rPr b="1" lang="en-US" sz="2000"/>
              <a:t>third-generation TSH assay</a:t>
            </a:r>
            <a:r>
              <a:rPr lang="en-US" sz="2000"/>
              <a:t> that can detect </a:t>
            </a:r>
            <a:r>
              <a:rPr b="1" lang="en-US" sz="2000"/>
              <a:t>very low levels of TSH</a:t>
            </a:r>
            <a:r>
              <a:rPr lang="en-US" sz="2000"/>
              <a:t> (as low as </a:t>
            </a:r>
            <a:r>
              <a:rPr b="1" lang="en-US" sz="2000"/>
              <a:t>0.01 mIU/L</a:t>
            </a:r>
            <a:r>
              <a:rPr lang="en-US" sz="2000"/>
              <a:t>).</a:t>
            </a:r>
            <a:br>
              <a:rPr lang="en-US" sz="2000"/>
            </a:br>
            <a:endParaRPr sz="2000"/>
          </a:p>
          <a:p>
            <a:pPr indent="-355600" lvl="0" marL="457200" rtl="0" algn="l">
              <a:lnSpc>
                <a:spcPct val="115000"/>
              </a:lnSpc>
              <a:spcBef>
                <a:spcPts val="0"/>
              </a:spcBef>
              <a:spcAft>
                <a:spcPts val="0"/>
              </a:spcAft>
              <a:buClr>
                <a:schemeClr val="dk1"/>
              </a:buClr>
              <a:buSzPts val="2000"/>
              <a:buChar char="●"/>
            </a:pPr>
            <a:r>
              <a:rPr lang="en-US" sz="2000"/>
              <a:t>It's not a different hormone—just a </a:t>
            </a:r>
            <a:r>
              <a:rPr b="1" lang="en-US" sz="2000"/>
              <a:t>more sensitive testing method</a:t>
            </a:r>
            <a:r>
              <a:rPr lang="en-US" sz="2000"/>
              <a:t>.</a:t>
            </a:r>
            <a:br>
              <a:rPr lang="en-US" sz="2000"/>
            </a:br>
            <a:endParaRPr sz="2000"/>
          </a:p>
          <a:p>
            <a:pPr indent="-355600" lvl="0" marL="457200" rtl="0" algn="l">
              <a:lnSpc>
                <a:spcPct val="115000"/>
              </a:lnSpc>
              <a:spcBef>
                <a:spcPts val="0"/>
              </a:spcBef>
              <a:spcAft>
                <a:spcPts val="0"/>
              </a:spcAft>
              <a:buClr>
                <a:schemeClr val="dk1"/>
              </a:buClr>
              <a:buSzPts val="2000"/>
              <a:buChar char="●"/>
            </a:pPr>
            <a:r>
              <a:rPr lang="en-US" sz="2000"/>
              <a:t>Often labeled simply as “TSH” in modern lab reports because ultrasensitive assays are now </a:t>
            </a:r>
            <a:r>
              <a:rPr b="1" lang="en-US" sz="2000"/>
              <a:t>standard practice</a:t>
            </a:r>
            <a:r>
              <a:rPr lang="en-US" sz="2000"/>
              <a:t> in most labs.</a:t>
            </a:r>
            <a:endParaRPr sz="2000"/>
          </a:p>
          <a:p>
            <a:pPr indent="0" lvl="0" marL="0" rtl="0" algn="l">
              <a:spcBef>
                <a:spcPts val="1200"/>
              </a:spcBef>
              <a:spcAft>
                <a:spcPts val="0"/>
              </a:spcAft>
              <a:buNone/>
            </a:pPr>
            <a:r>
              <a:t/>
            </a:r>
            <a:endParaRPr sz="2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76136" y="223363"/>
            <a:ext cx="9890700" cy="640500"/>
          </a:xfrm>
          <a:prstGeom prst="rect">
            <a:avLst/>
          </a:prstGeom>
        </p:spPr>
        <p:txBody>
          <a:bodyPr anchorCtr="0" anchor="ctr" bIns="45700" lIns="91425" spcFirstLastPara="1" rIns="91425" wrap="square" tIns="45700">
            <a:normAutofit/>
          </a:bodyPr>
          <a:lstStyle/>
          <a:p>
            <a:pPr indent="0" lvl="0" marL="0" rtl="0" algn="l">
              <a:lnSpc>
                <a:spcPct val="115000"/>
              </a:lnSpc>
              <a:spcBef>
                <a:spcPts val="1200"/>
              </a:spcBef>
              <a:spcAft>
                <a:spcPts val="1200"/>
              </a:spcAft>
              <a:buClr>
                <a:schemeClr val="dk1"/>
              </a:buClr>
              <a:buSzPts val="1100"/>
              <a:buFont typeface="Arial"/>
              <a:buNone/>
            </a:pPr>
            <a:r>
              <a:rPr lang="en-US" sz="3500"/>
              <a:t>Why is </a:t>
            </a:r>
            <a:r>
              <a:rPr lang="en-US" sz="3500"/>
              <a:t>Ultrasensitive TSH is better than TSH?</a:t>
            </a:r>
            <a:endParaRPr sz="3500"/>
          </a:p>
        </p:txBody>
      </p:sp>
      <p:sp>
        <p:nvSpPr>
          <p:cNvPr id="99" name="Google Shape;99;p19"/>
          <p:cNvSpPr txBox="1"/>
          <p:nvPr>
            <p:ph idx="1" type="body"/>
          </p:nvPr>
        </p:nvSpPr>
        <p:spPr>
          <a:xfrm>
            <a:off x="541712" y="1439501"/>
            <a:ext cx="10808400" cy="4519200"/>
          </a:xfrm>
          <a:prstGeom prst="rect">
            <a:avLst/>
          </a:prstGeom>
        </p:spPr>
        <p:txBody>
          <a:bodyPr anchorCtr="0" anchor="t" bIns="45700" lIns="91425" spcFirstLastPara="1" rIns="91425" wrap="square" tIns="45700">
            <a:normAutofit/>
          </a:bodyPr>
          <a:lstStyle/>
          <a:p>
            <a:pPr indent="0" lvl="0" marL="0" rtl="0" algn="l">
              <a:lnSpc>
                <a:spcPct val="115000"/>
              </a:lnSpc>
              <a:spcBef>
                <a:spcPts val="1200"/>
              </a:spcBef>
              <a:spcAft>
                <a:spcPts val="0"/>
              </a:spcAft>
              <a:buClr>
                <a:schemeClr val="dk1"/>
              </a:buClr>
              <a:buSzPts val="1100"/>
              <a:buFont typeface="Arial"/>
              <a:buNone/>
            </a:pPr>
            <a:r>
              <a:t/>
            </a:r>
            <a:endParaRPr sz="2000"/>
          </a:p>
          <a:p>
            <a:pPr indent="-355600" lvl="0" marL="457200" rtl="0" algn="l">
              <a:lnSpc>
                <a:spcPct val="115000"/>
              </a:lnSpc>
              <a:spcBef>
                <a:spcPts val="1200"/>
              </a:spcBef>
              <a:spcAft>
                <a:spcPts val="0"/>
              </a:spcAft>
              <a:buClr>
                <a:schemeClr val="dk1"/>
              </a:buClr>
              <a:buSzPts val="2000"/>
              <a:buChar char="●"/>
            </a:pPr>
            <a:r>
              <a:rPr lang="en-US" sz="2000"/>
              <a:t>It can </a:t>
            </a:r>
            <a:r>
              <a:rPr b="1" lang="en-US" sz="2000"/>
              <a:t>accurately detect subclinical hyperthyroidism</a:t>
            </a:r>
            <a:r>
              <a:rPr lang="en-US" sz="2000"/>
              <a:t> (when TSH is low but T3/T4 are normal).</a:t>
            </a:r>
            <a:br>
              <a:rPr lang="en-US" sz="2000"/>
            </a:br>
            <a:endParaRPr sz="2000"/>
          </a:p>
          <a:p>
            <a:pPr indent="-355600" lvl="0" marL="457200" rtl="0" algn="l">
              <a:lnSpc>
                <a:spcPct val="115000"/>
              </a:lnSpc>
              <a:spcBef>
                <a:spcPts val="0"/>
              </a:spcBef>
              <a:spcAft>
                <a:spcPts val="0"/>
              </a:spcAft>
              <a:buClr>
                <a:schemeClr val="dk1"/>
              </a:buClr>
              <a:buSzPts val="2000"/>
              <a:buChar char="●"/>
            </a:pPr>
            <a:r>
              <a:rPr lang="en-US" sz="2000"/>
              <a:t>Useful in monitoring </a:t>
            </a:r>
            <a:r>
              <a:rPr b="1" lang="en-US" sz="2000"/>
              <a:t>thyroid cancer patients</a:t>
            </a:r>
            <a:r>
              <a:rPr lang="en-US" sz="2000"/>
              <a:t>, where even tiny TSH changes are important.</a:t>
            </a:r>
            <a:br>
              <a:rPr lang="en-US" sz="2000"/>
            </a:br>
            <a:endParaRPr sz="2000"/>
          </a:p>
          <a:p>
            <a:pPr indent="-355600" lvl="0" marL="457200" rtl="0" algn="l">
              <a:lnSpc>
                <a:spcPct val="115000"/>
              </a:lnSpc>
              <a:spcBef>
                <a:spcPts val="0"/>
              </a:spcBef>
              <a:spcAft>
                <a:spcPts val="0"/>
              </a:spcAft>
              <a:buClr>
                <a:schemeClr val="dk1"/>
              </a:buClr>
              <a:buSzPts val="2000"/>
              <a:buChar char="●"/>
            </a:pPr>
            <a:r>
              <a:rPr lang="en-US" sz="2000"/>
              <a:t>Helps in </a:t>
            </a:r>
            <a:r>
              <a:rPr b="1" lang="en-US" sz="2000"/>
              <a:t>fine-tuning thyroid medication</a:t>
            </a:r>
            <a:r>
              <a:rPr lang="en-US" sz="2000"/>
              <a:t> dosing in hypothyroid patients.</a:t>
            </a:r>
            <a:endParaRPr sz="2000"/>
          </a:p>
          <a:p>
            <a:pPr indent="0" lvl="0" marL="0" rtl="0" algn="l">
              <a:spcBef>
                <a:spcPts val="1200"/>
              </a:spcBef>
              <a:spcAft>
                <a:spcPts val="0"/>
              </a:spcAft>
              <a:buNone/>
            </a:pPr>
            <a:r>
              <a:t/>
            </a:r>
            <a:endParaRPr sz="2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76136" y="223363"/>
            <a:ext cx="9890608" cy="6404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orbel"/>
              <a:buNone/>
            </a:pPr>
            <a:r>
              <a:rPr lang="en-US"/>
              <a:t>T4 (Thyroxine) – The main prohormone</a:t>
            </a:r>
            <a:endParaRPr/>
          </a:p>
        </p:txBody>
      </p:sp>
      <p:sp>
        <p:nvSpPr>
          <p:cNvPr id="105" name="Google Shape;105;p20"/>
          <p:cNvSpPr txBox="1"/>
          <p:nvPr>
            <p:ph idx="1" type="body"/>
          </p:nvPr>
        </p:nvSpPr>
        <p:spPr>
          <a:xfrm>
            <a:off x="541712" y="1439501"/>
            <a:ext cx="10808332" cy="4519070"/>
          </a:xfrm>
          <a:prstGeom prst="rect">
            <a:avLst/>
          </a:prstGeom>
          <a:noFill/>
          <a:ln>
            <a:noFill/>
          </a:ln>
        </p:spPr>
        <p:txBody>
          <a:bodyPr anchorCtr="0" anchor="t" bIns="45700" lIns="91425" spcFirstLastPara="1" rIns="91425" wrap="square" tIns="45700">
            <a:normAutofit/>
          </a:bodyPr>
          <a:lstStyle/>
          <a:p>
            <a:pPr indent="-182880" lvl="0" marL="182880" rtl="0" algn="l">
              <a:lnSpc>
                <a:spcPct val="90000"/>
              </a:lnSpc>
              <a:spcBef>
                <a:spcPts val="0"/>
              </a:spcBef>
              <a:spcAft>
                <a:spcPts val="0"/>
              </a:spcAft>
              <a:buSzPts val="2200"/>
              <a:buChar char="•"/>
            </a:pPr>
            <a:r>
              <a:rPr lang="en-US" sz="2000"/>
              <a:t>Produced by the thyroid gland (approx. 80% of thyroid hormone output).</a:t>
            </a:r>
            <a:endParaRPr/>
          </a:p>
          <a:p>
            <a:pPr indent="-182880" lvl="0" marL="182880" rtl="0" algn="l">
              <a:lnSpc>
                <a:spcPct val="90000"/>
              </a:lnSpc>
              <a:spcBef>
                <a:spcPts val="1200"/>
              </a:spcBef>
              <a:spcAft>
                <a:spcPts val="0"/>
              </a:spcAft>
              <a:buSzPts val="2200"/>
              <a:buChar char="•"/>
            </a:pPr>
            <a:r>
              <a:rPr b="1" lang="en-US" sz="2000"/>
              <a:t>Role:</a:t>
            </a:r>
            <a:endParaRPr sz="2000"/>
          </a:p>
          <a:p>
            <a:pPr indent="-182880" lvl="1" marL="685800" rtl="0" algn="l">
              <a:lnSpc>
                <a:spcPct val="90000"/>
              </a:lnSpc>
              <a:spcBef>
                <a:spcPts val="250"/>
              </a:spcBef>
              <a:spcAft>
                <a:spcPts val="0"/>
              </a:spcAft>
              <a:buSzPts val="1600"/>
              <a:buChar char="▪"/>
            </a:pPr>
            <a:r>
              <a:rPr lang="en-US" sz="2000"/>
              <a:t>Less biologically active than T3.</a:t>
            </a:r>
            <a:endParaRPr/>
          </a:p>
          <a:p>
            <a:pPr indent="-182880" lvl="1" marL="685800" rtl="0" algn="l">
              <a:lnSpc>
                <a:spcPct val="90000"/>
              </a:lnSpc>
              <a:spcBef>
                <a:spcPts val="500"/>
              </a:spcBef>
              <a:spcAft>
                <a:spcPts val="0"/>
              </a:spcAft>
              <a:buSzPts val="1600"/>
              <a:buChar char="▪"/>
            </a:pPr>
            <a:r>
              <a:rPr lang="en-US" sz="2000"/>
              <a:t>Acts as a </a:t>
            </a:r>
            <a:r>
              <a:rPr b="1" lang="en-US" sz="2000"/>
              <a:t>prohormone</a:t>
            </a:r>
            <a:r>
              <a:rPr lang="en-US" sz="2000"/>
              <a:t>, converting to T3 in peripheral tissues (liver, kidney, muscle, brain).</a:t>
            </a:r>
            <a:endParaRPr/>
          </a:p>
          <a:p>
            <a:pPr indent="-182880" lvl="0" marL="182880" rtl="0" algn="l">
              <a:lnSpc>
                <a:spcPct val="90000"/>
              </a:lnSpc>
              <a:spcBef>
                <a:spcPts val="1450"/>
              </a:spcBef>
              <a:spcAft>
                <a:spcPts val="0"/>
              </a:spcAft>
              <a:buSzPts val="2200"/>
              <a:buChar char="•"/>
            </a:pPr>
            <a:r>
              <a:rPr b="1" lang="en-US" sz="2000"/>
              <a:t>Total T4 vs. Free T4:</a:t>
            </a:r>
            <a:endParaRPr sz="2000"/>
          </a:p>
          <a:p>
            <a:pPr indent="-182880" lvl="1" marL="685800" rtl="0" algn="l">
              <a:lnSpc>
                <a:spcPct val="90000"/>
              </a:lnSpc>
              <a:spcBef>
                <a:spcPts val="250"/>
              </a:spcBef>
              <a:spcAft>
                <a:spcPts val="0"/>
              </a:spcAft>
              <a:buSzPts val="1600"/>
              <a:buChar char="▪"/>
            </a:pPr>
            <a:r>
              <a:rPr b="1" lang="en-US" sz="2000"/>
              <a:t>Total T4:</a:t>
            </a:r>
            <a:r>
              <a:rPr lang="en-US" sz="2000"/>
              <a:t> Measures both bound (to proteins like TBG) and unbound T4. Influenced by protein levels (e.g., pregnancy, certain medications).</a:t>
            </a:r>
            <a:endParaRPr/>
          </a:p>
          <a:p>
            <a:pPr indent="-182880" lvl="1" marL="685800" rtl="0" algn="l">
              <a:lnSpc>
                <a:spcPct val="90000"/>
              </a:lnSpc>
              <a:spcBef>
                <a:spcPts val="500"/>
              </a:spcBef>
              <a:spcAft>
                <a:spcPts val="0"/>
              </a:spcAft>
              <a:buSzPts val="1600"/>
              <a:buChar char="▪"/>
            </a:pPr>
            <a:r>
              <a:rPr b="1" lang="en-US" sz="2000"/>
              <a:t>Free T4 (FT4):</a:t>
            </a:r>
            <a:r>
              <a:rPr lang="en-US" sz="2000"/>
              <a:t> Measures only the metabolically active, unbound form of T4. </a:t>
            </a:r>
            <a:r>
              <a:rPr b="1" lang="en-US" sz="2000"/>
              <a:t>More accurate reflection of thyroid function.</a:t>
            </a:r>
            <a:endParaRPr sz="2000"/>
          </a:p>
          <a:p>
            <a:pPr indent="-182880" lvl="0" marL="182880" rtl="0" algn="l">
              <a:lnSpc>
                <a:spcPct val="90000"/>
              </a:lnSpc>
              <a:spcBef>
                <a:spcPts val="1450"/>
              </a:spcBef>
              <a:spcAft>
                <a:spcPts val="0"/>
              </a:spcAft>
              <a:buSzPts val="2200"/>
              <a:buChar char="•"/>
            </a:pPr>
            <a:r>
              <a:rPr b="1" lang="en-US" sz="2000"/>
              <a:t>Normal Reference Range (Free T4 - Typical):</a:t>
            </a:r>
            <a:endParaRPr sz="2000"/>
          </a:p>
          <a:p>
            <a:pPr indent="-182880" lvl="1" marL="685800" rtl="0" algn="l">
              <a:lnSpc>
                <a:spcPct val="90000"/>
              </a:lnSpc>
              <a:spcBef>
                <a:spcPts val="250"/>
              </a:spcBef>
              <a:spcAft>
                <a:spcPts val="0"/>
              </a:spcAft>
              <a:buSzPts val="1600"/>
              <a:buChar char="▪"/>
            </a:pPr>
            <a:r>
              <a:rPr lang="en-US" sz="2000"/>
              <a:t>0.8 – 1.8 ng/dL (or 10.3 – 23.2 pmol/L)</a:t>
            </a:r>
            <a:endParaRPr/>
          </a:p>
          <a:p>
            <a:pPr indent="-43179" lvl="0" marL="182880" rtl="0" algn="l">
              <a:lnSpc>
                <a:spcPct val="90000"/>
              </a:lnSpc>
              <a:spcBef>
                <a:spcPts val="1450"/>
              </a:spcBef>
              <a:spcAft>
                <a:spcPts val="0"/>
              </a:spcAft>
              <a:buSzPts val="2200"/>
              <a:buNone/>
            </a:pPr>
            <a:r>
              <a:t/>
            </a:r>
            <a:endParaRPr sz="20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heme1">
  <a:themeElements>
    <a:clrScheme name="INFS">
      <a:dk1>
        <a:srgbClr val="000000"/>
      </a:dk1>
      <a:lt1>
        <a:srgbClr val="FFFFFF"/>
      </a:lt1>
      <a:dk2>
        <a:srgbClr val="545454"/>
      </a:dk2>
      <a:lt2>
        <a:srgbClr val="BFBFBF"/>
      </a:lt2>
      <a:accent1>
        <a:srgbClr val="46B9EB"/>
      </a:accent1>
      <a:accent2>
        <a:srgbClr val="A2A29D"/>
      </a:accent2>
      <a:accent3>
        <a:srgbClr val="D5D5CE"/>
      </a:accent3>
      <a:accent4>
        <a:srgbClr val="1E2433"/>
      </a:accent4>
      <a:accent5>
        <a:srgbClr val="358DB6"/>
      </a:accent5>
      <a:accent6>
        <a:srgbClr val="0ACBFF"/>
      </a:accent6>
      <a:hlink>
        <a:srgbClr val="2668DA"/>
      </a:hlink>
      <a:folHlink>
        <a:srgbClr val="75B3B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