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32918400"/>
  <p:notesSz cx="6989763" cy="9275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0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598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696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67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FF6"/>
    <a:srgbClr val="E6E6FF"/>
    <a:srgbClr val="6B6BCF"/>
    <a:srgbClr val="2D2D8A"/>
    <a:srgbClr val="FAD58D"/>
    <a:srgbClr val="FFCC66"/>
    <a:srgbClr val="CC0000"/>
    <a:srgbClr val="DDDDDD"/>
    <a:srgbClr val="CC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179" autoAdjust="0"/>
  </p:normalViewPr>
  <p:slideViewPr>
    <p:cSldViewPr>
      <p:cViewPr>
        <p:scale>
          <a:sx n="50" d="100"/>
          <a:sy n="50" d="100"/>
        </p:scale>
        <p:origin x="-464" y="912"/>
      </p:cViewPr>
      <p:guideLst>
        <p:guide orient="horz" pos="16848"/>
        <p:guide pos="681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79674-D9E7-4B33-9FD1-83DFC0E5F942}" type="datetimeFigureOut">
              <a:rPr lang="en-US" smtClean="0"/>
              <a:t>15/4/17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10BF3-A1C2-4726-92FF-55DEA05C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0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65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695325"/>
            <a:ext cx="2316162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610" y="4406622"/>
            <a:ext cx="5590544" cy="417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65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fld id="{EF0D31B0-2151-4234-BF4E-19D776926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7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0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8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8388" y="695325"/>
            <a:ext cx="2316162" cy="3478213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6584950"/>
            <a:ext cx="21945600" cy="98742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4" name="Picture 11" descr="cmr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651" y="7683499"/>
            <a:ext cx="19024599" cy="762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5360651" y="31159449"/>
            <a:ext cx="6584950" cy="1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smtClean="0">
                <a:cs typeface="Arial" charset="0"/>
              </a:rPr>
              <a:t>© 2009 Carnegie Mellon CyLab. All rights reserved.</a:t>
            </a:r>
            <a:r>
              <a:rPr lang="en-US" sz="6400" smtClean="0">
                <a:cs typeface="Arial" charset="0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44651" y="18656300"/>
            <a:ext cx="18656300" cy="70548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4151" y="31089600"/>
            <a:ext cx="6946901" cy="1466850"/>
          </a:xfrm>
        </p:spPr>
        <p:txBody>
          <a:bodyPr/>
          <a:lstStyle>
            <a:lvl1pPr>
              <a:defRPr sz="4900"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17852" y="730251"/>
            <a:ext cx="5029200" cy="28676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0" y="730251"/>
            <a:ext cx="14935201" cy="28676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3" y="21153440"/>
            <a:ext cx="18653124" cy="653732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3" y="13952539"/>
            <a:ext cx="18653124" cy="72009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57098" indent="0">
              <a:buNone/>
              <a:defRPr sz="1800"/>
            </a:lvl2pPr>
            <a:lvl3pPr marL="914199" indent="0">
              <a:buNone/>
              <a:defRPr sz="1500"/>
            </a:lvl3pPr>
            <a:lvl4pPr marL="1371298" indent="0">
              <a:buNone/>
              <a:defRPr sz="1300"/>
            </a:lvl4pPr>
            <a:lvl5pPr marL="1828399" indent="0">
              <a:buNone/>
              <a:defRPr sz="1300"/>
            </a:lvl5pPr>
            <a:lvl6pPr marL="2285497" indent="0">
              <a:buNone/>
              <a:defRPr sz="1300"/>
            </a:lvl6pPr>
            <a:lvl7pPr marL="2742598" indent="0">
              <a:buNone/>
              <a:defRPr sz="1300"/>
            </a:lvl7pPr>
            <a:lvl8pPr marL="3199696" indent="0">
              <a:buNone/>
              <a:defRPr sz="1300"/>
            </a:lvl8pPr>
            <a:lvl9pPr marL="365679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49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1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4" y="1317627"/>
            <a:ext cx="19751675" cy="54863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5" y="7369175"/>
            <a:ext cx="9696450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5" y="10439402"/>
            <a:ext cx="9696450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8" y="7369175"/>
            <a:ext cx="9701212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8" y="10439402"/>
            <a:ext cx="9701212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5" y="1311276"/>
            <a:ext cx="7219950" cy="557688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9" y="1311276"/>
            <a:ext cx="12268199" cy="28093988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5" y="6888163"/>
            <a:ext cx="7219950" cy="22517101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6" y="23042565"/>
            <a:ext cx="13166726" cy="27209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6" y="2941640"/>
            <a:ext cx="13166726" cy="19750086"/>
          </a:xfrm>
        </p:spPr>
        <p:txBody>
          <a:bodyPr/>
          <a:lstStyle>
            <a:lvl1pPr marL="0" indent="0">
              <a:buNone/>
              <a:defRPr sz="3100"/>
            </a:lvl1pPr>
            <a:lvl2pPr marL="457098" indent="0">
              <a:buNone/>
              <a:defRPr sz="2800"/>
            </a:lvl2pPr>
            <a:lvl3pPr marL="914199" indent="0">
              <a:buNone/>
              <a:defRPr sz="2300"/>
            </a:lvl3pPr>
            <a:lvl4pPr marL="1371298" indent="0">
              <a:buNone/>
              <a:defRPr sz="2100"/>
            </a:lvl4pPr>
            <a:lvl5pPr marL="1828399" indent="0">
              <a:buNone/>
              <a:defRPr sz="2100"/>
            </a:lvl5pPr>
            <a:lvl6pPr marL="2285497" indent="0">
              <a:buNone/>
              <a:defRPr sz="2100"/>
            </a:lvl6pPr>
            <a:lvl7pPr marL="2742598" indent="0">
              <a:buNone/>
              <a:defRPr sz="2100"/>
            </a:lvl7pPr>
            <a:lvl8pPr marL="3199696" indent="0">
              <a:buNone/>
              <a:defRPr sz="2100"/>
            </a:lvl8pPr>
            <a:lvl9pPr marL="3656797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6" y="25763537"/>
            <a:ext cx="13166726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66"/>
            </a:gs>
            <a:gs pos="100000">
              <a:srgbClr val="DDDD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533400"/>
            <a:ext cx="13106399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POSTER TITLE</a:t>
            </a:r>
            <a:br>
              <a:rPr lang="en-US" dirty="0" smtClean="0"/>
            </a:br>
            <a:r>
              <a:rPr lang="en-US" dirty="0" smtClean="0"/>
              <a:t>Subheading</a:t>
            </a:r>
            <a:br>
              <a:rPr lang="en-US" dirty="0" smtClean="0"/>
            </a:br>
            <a:r>
              <a:rPr lang="en-US" dirty="0" smtClean="0"/>
              <a:t>Your name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2" y="7683502"/>
            <a:ext cx="19748499" cy="2172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32080200"/>
            <a:ext cx="88392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l">
              <a:defRPr/>
            </a:pPr>
            <a:r>
              <a:rPr lang="en-US" smtClean="0"/>
              <a:t>http://mobilityresearchcenter.org </a:t>
            </a:r>
            <a:endParaRPr lang="en-US" dirty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12420600" y="32080200"/>
            <a:ext cx="9220201" cy="6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/>
                <a:cs typeface="Calibri"/>
              </a:rPr>
              <a:t>This</a:t>
            </a:r>
            <a:r>
              <a:rPr lang="en-US" baseline="0" dirty="0" smtClean="0">
                <a:latin typeface="Calibri"/>
                <a:cs typeface="Calibri"/>
              </a:rPr>
              <a:t> work was partially supported by </a:t>
            </a:r>
            <a:r>
              <a:rPr lang="en-US" baseline="0" dirty="0" err="1" smtClean="0">
                <a:latin typeface="Calibri"/>
                <a:cs typeface="Calibri"/>
              </a:rPr>
              <a:t>Nvidia</a:t>
            </a:r>
            <a:r>
              <a:rPr lang="en-US" baseline="0" dirty="0" smtClean="0">
                <a:latin typeface="Calibri"/>
                <a:cs typeface="Calibri"/>
              </a:rPr>
              <a:t>.</a:t>
            </a:r>
            <a:endParaRPr lang="en-US" dirty="0" smtClean="0">
              <a:latin typeface="Calibri"/>
              <a:cs typeface="Calibri"/>
            </a:endParaRPr>
          </a:p>
        </p:txBody>
      </p:sp>
      <p:pic>
        <p:nvPicPr>
          <p:cNvPr id="4" name="Picture 3" descr="Head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0"/>
            <a:ext cx="21945600" cy="37606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3136211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/>
          <a:ea typeface="ＭＳ Ｐゴシック" charset="-128"/>
          <a:cs typeface="Calibri"/>
        </a:defRPr>
      </a:lvl1pPr>
      <a:lvl2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0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1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2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3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99961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4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14160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600">
          <a:solidFill>
            <a:schemeClr val="tx1"/>
          </a:solidFill>
          <a:latin typeface="+mn-lt"/>
          <a:ea typeface="ＭＳ Ｐゴシック" charset="-128"/>
        </a:defRPr>
      </a:lvl2pPr>
      <a:lvl3pPr marL="1942673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3100">
          <a:solidFill>
            <a:schemeClr val="tx1"/>
          </a:solidFill>
          <a:latin typeface="+mn-lt"/>
          <a:ea typeface="ＭＳ Ｐゴシック" charset="-128"/>
        </a:defRPr>
      </a:lvl3pPr>
      <a:lvl4pPr marL="2742598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100">
          <a:solidFill>
            <a:schemeClr val="tx1"/>
          </a:solidFill>
          <a:latin typeface="+mn-lt"/>
          <a:ea typeface="ＭＳ Ｐゴシック" charset="-128"/>
        </a:defRPr>
      </a:lvl4pPr>
      <a:lvl5pPr marL="3485385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5pPr>
      <a:lvl6pPr marL="39424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6pPr>
      <a:lvl7pPr marL="4399585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7pPr>
      <a:lvl8pPr marL="4856683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8pPr>
      <a:lvl9pPr marL="53137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21031200" cy="1860550"/>
          </a:xfrm>
        </p:spPr>
        <p:txBody>
          <a:bodyPr/>
          <a:lstStyle/>
          <a:p>
            <a:pPr algn="ctr" eaLnBrk="1" hangingPunct="1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12000" dirty="0" smtClean="0">
                <a:latin typeface="Distant Galaxy"/>
              </a:rPr>
              <a:t>Rainbow</a:t>
            </a:r>
            <a:r>
              <a:rPr lang="zh-CN" altLang="en-US" sz="12000" dirty="0" smtClean="0">
                <a:latin typeface="Distant Galaxy"/>
              </a:rPr>
              <a:t> </a:t>
            </a:r>
            <a:r>
              <a:rPr lang="en-US" altLang="zh-CN" sz="12000" dirty="0" smtClean="0">
                <a:latin typeface="Distant Galaxy"/>
              </a:rPr>
              <a:t>Tiles</a:t>
            </a:r>
            <a:r>
              <a:rPr lang="en-US" sz="66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err="1" smtClean="0">
                <a:latin typeface="Distant Galaxy"/>
              </a:rPr>
              <a:t>P</a:t>
            </a:r>
            <a:r>
              <a:rPr lang="en-US" altLang="zh-CN" sz="3600" dirty="0" err="1" smtClean="0">
                <a:latin typeface="Distant Galaxy"/>
              </a:rPr>
              <a:t>inchao</a:t>
            </a:r>
            <a:r>
              <a:rPr lang="zh-CN" altLang="en-US" sz="3600" dirty="0" smtClean="0">
                <a:latin typeface="Distant Galaxy"/>
              </a:rPr>
              <a:t> </a:t>
            </a:r>
            <a:r>
              <a:rPr lang="en-US" altLang="zh-CN" sz="3600" dirty="0" smtClean="0">
                <a:latin typeface="Distant Galaxy"/>
              </a:rPr>
              <a:t>Wang</a:t>
            </a:r>
            <a:endParaRPr lang="en-US" sz="3600" dirty="0">
              <a:latin typeface="Distant Galaxy"/>
            </a:endParaRPr>
          </a:p>
        </p:txBody>
      </p:sp>
      <p:sp>
        <p:nvSpPr>
          <p:cNvPr id="3084" name="Rectangle 111"/>
          <p:cNvSpPr>
            <a:spLocks noChangeArrowheads="1"/>
          </p:cNvSpPr>
          <p:nvPr/>
        </p:nvSpPr>
        <p:spPr bwMode="auto">
          <a:xfrm>
            <a:off x="8534400" y="32004000"/>
            <a:ext cx="48005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defTabSz="3136211"/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917421" y="17399002"/>
            <a:ext cx="184624" cy="446258"/>
          </a:xfrm>
          <a:prstGeom prst="rect">
            <a:avLst/>
          </a:prstGeom>
          <a:noFill/>
        </p:spPr>
        <p:txBody>
          <a:bodyPr wrap="none" lIns="91419" tIns="45711" rIns="91419" bIns="45711" rtlCol="0">
            <a:spAutoFit/>
          </a:bodyPr>
          <a:lstStyle/>
          <a:p>
            <a:endParaRPr lang="en-US" dirty="0"/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493776" y="4412293"/>
            <a:ext cx="20958048" cy="81607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3082" name="Rectangle 89"/>
          <p:cNvSpPr>
            <a:spLocks noChangeArrowheads="1"/>
          </p:cNvSpPr>
          <p:nvPr/>
        </p:nvSpPr>
        <p:spPr bwMode="auto">
          <a:xfrm>
            <a:off x="13635037" y="7731691"/>
            <a:ext cx="6477000" cy="431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algn="l" defTabSz="313621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3100" b="1"/>
          </a:p>
        </p:txBody>
      </p:sp>
      <p:sp>
        <p:nvSpPr>
          <p:cNvPr id="182" name="Rectangle 82"/>
          <p:cNvSpPr>
            <a:spLocks noChangeArrowheads="1"/>
          </p:cNvSpPr>
          <p:nvPr/>
        </p:nvSpPr>
        <p:spPr bwMode="auto">
          <a:xfrm>
            <a:off x="890753" y="4648200"/>
            <a:ext cx="20316494" cy="76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93776" y="13335000"/>
            <a:ext cx="20958048" cy="8872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" name="Rectangle 82"/>
          <p:cNvSpPr>
            <a:spLocks noChangeArrowheads="1"/>
          </p:cNvSpPr>
          <p:nvPr/>
        </p:nvSpPr>
        <p:spPr bwMode="auto">
          <a:xfrm>
            <a:off x="724315" y="13635243"/>
            <a:ext cx="20344570" cy="82616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228600" y="12877800"/>
            <a:ext cx="182880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Challenges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64" name="AutoShape 57"/>
          <p:cNvSpPr>
            <a:spLocks noChangeArrowheads="1"/>
          </p:cNvSpPr>
          <p:nvPr/>
        </p:nvSpPr>
        <p:spPr bwMode="auto">
          <a:xfrm>
            <a:off x="228600" y="3962400"/>
            <a:ext cx="182880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The Game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5181600"/>
            <a:ext cx="10820400" cy="584776"/>
          </a:xfrm>
          <a:prstGeom prst="rect">
            <a:avLst/>
          </a:prstGeom>
          <a:solidFill>
            <a:srgbClr val="FFCC66"/>
          </a:solidFill>
        </p:spPr>
        <p:txBody>
          <a:bodyPr wrap="square" lIns="457200" rIns="457200">
            <a:spAutoFit/>
          </a:bodyPr>
          <a:lstStyle/>
          <a:p>
            <a:pPr algn="l"/>
            <a:r>
              <a:rPr lang="en-US" sz="3200" b="1" dirty="0" smtClean="0">
                <a:latin typeface="Distant Galaxy"/>
              </a:rPr>
              <a:t>Simple</a:t>
            </a:r>
            <a:r>
              <a:rPr lang="zh-CN" altLang="en-US" sz="3200" b="1" dirty="0" smtClean="0">
                <a:latin typeface="Distant Galaxy"/>
              </a:rPr>
              <a:t>, </a:t>
            </a:r>
            <a:r>
              <a:rPr lang="en-US" altLang="zh-CN" sz="3200" b="1" dirty="0">
                <a:latin typeface="Distant Galaxy"/>
              </a:rPr>
              <a:t>E</a:t>
            </a:r>
            <a:r>
              <a:rPr lang="en-US" altLang="zh-CN" sz="3200" b="1" dirty="0" smtClean="0">
                <a:latin typeface="Distant Galaxy"/>
              </a:rPr>
              <a:t>legant</a:t>
            </a:r>
            <a:r>
              <a:rPr lang="zh-CN" altLang="en-US" sz="3200" b="1" dirty="0" smtClean="0">
                <a:latin typeface="Distant Galaxy"/>
              </a:rPr>
              <a:t> </a:t>
            </a:r>
            <a:r>
              <a:rPr lang="en-US" altLang="zh-CN" sz="3200" b="1" dirty="0" smtClean="0">
                <a:latin typeface="Distant Galaxy"/>
              </a:rPr>
              <a:t>and</a:t>
            </a:r>
            <a:r>
              <a:rPr lang="zh-CN" altLang="en-US" sz="3200" b="1" dirty="0" smtClean="0">
                <a:latin typeface="Distant Galaxy"/>
              </a:rPr>
              <a:t> </a:t>
            </a:r>
            <a:r>
              <a:rPr lang="en-US" altLang="zh-CN" sz="3200" b="1" dirty="0">
                <a:latin typeface="Distant Galaxy"/>
              </a:rPr>
              <a:t>M</a:t>
            </a:r>
            <a:r>
              <a:rPr lang="en-US" altLang="zh-CN" sz="3200" b="1" dirty="0" smtClean="0">
                <a:latin typeface="Distant Galaxy"/>
              </a:rPr>
              <a:t>addening</a:t>
            </a:r>
            <a:r>
              <a:rPr lang="zh-CN" altLang="en-US" sz="3200" b="1" dirty="0" smtClean="0">
                <a:latin typeface="Distant Galaxy"/>
              </a:rPr>
              <a:t> </a:t>
            </a:r>
            <a:r>
              <a:rPr lang="en-US" altLang="zh-CN" sz="3200" b="1" dirty="0" smtClean="0">
                <a:latin typeface="Distant Galaxy"/>
              </a:rPr>
              <a:t>Grid</a:t>
            </a:r>
            <a:r>
              <a:rPr lang="zh-CN" altLang="en-US" sz="3200" b="1" dirty="0" smtClean="0">
                <a:latin typeface="Distant Galaxy"/>
              </a:rPr>
              <a:t> </a:t>
            </a:r>
            <a:r>
              <a:rPr lang="en-US" altLang="zh-CN" sz="3200" b="1" dirty="0">
                <a:latin typeface="Distant Galaxy"/>
              </a:rPr>
              <a:t>P</a:t>
            </a:r>
            <a:r>
              <a:rPr lang="en-US" altLang="zh-CN" sz="3200" b="1" dirty="0" smtClean="0">
                <a:latin typeface="Distant Galaxy"/>
              </a:rPr>
              <a:t>uzzle</a:t>
            </a:r>
            <a:r>
              <a:rPr lang="zh-CN" altLang="en-US" sz="3200" b="1" dirty="0" smtClean="0">
                <a:latin typeface="Distant Galaxy"/>
              </a:rPr>
              <a:t> </a:t>
            </a:r>
            <a:r>
              <a:rPr lang="en-US" altLang="zh-CN" sz="3200" b="1" dirty="0">
                <a:latin typeface="Distant Galaxy"/>
              </a:rPr>
              <a:t>G</a:t>
            </a:r>
            <a:r>
              <a:rPr lang="en-US" altLang="zh-CN" sz="3200" b="1" dirty="0" smtClean="0">
                <a:latin typeface="Distant Galaxy"/>
              </a:rPr>
              <a:t>ame!</a:t>
            </a:r>
            <a:endParaRPr lang="en-US" sz="3200" b="1" dirty="0">
              <a:latin typeface="Distant Galaxy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1600" y="6248400"/>
            <a:ext cx="10045954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>
                <a:srgbClr val="800000"/>
              </a:buClr>
              <a:buSzPct val="130000"/>
            </a:pPr>
            <a:r>
              <a:rPr lang="en-US" sz="2800" b="1" dirty="0" smtClean="0">
                <a:latin typeface="Calibri" charset="0"/>
              </a:rPr>
              <a:t>A</a:t>
            </a:r>
            <a:r>
              <a:rPr lang="zh-CN" altLang="en-US" sz="2800" b="1" dirty="0" smtClean="0">
                <a:latin typeface="Calibri" charset="0"/>
              </a:rPr>
              <a:t> </a:t>
            </a:r>
            <a:r>
              <a:rPr lang="en-US" altLang="zh-CN" sz="2800" b="1" dirty="0" smtClean="0">
                <a:latin typeface="Calibri" charset="0"/>
              </a:rPr>
              <a:t>colorful</a:t>
            </a:r>
            <a:r>
              <a:rPr lang="zh-CN" altLang="en-US" sz="2800" b="1" dirty="0" smtClean="0">
                <a:latin typeface="Calibri" charset="0"/>
              </a:rPr>
              <a:t> </a:t>
            </a:r>
            <a:r>
              <a:rPr lang="en-US" altLang="zh-CN" sz="2800" b="1" dirty="0" smtClean="0">
                <a:latin typeface="Calibri" charset="0"/>
              </a:rPr>
              <a:t>puzzle</a:t>
            </a:r>
            <a:r>
              <a:rPr lang="zh-CN" altLang="en-US" sz="2800" b="1" dirty="0" smtClean="0">
                <a:latin typeface="Calibri" charset="0"/>
              </a:rPr>
              <a:t> </a:t>
            </a:r>
            <a:r>
              <a:rPr lang="en-US" altLang="zh-CN" sz="2800" b="1" dirty="0" smtClean="0">
                <a:latin typeface="Calibri" charset="0"/>
              </a:rPr>
              <a:t>that</a:t>
            </a:r>
            <a:r>
              <a:rPr lang="zh-CN" altLang="en-US" sz="2800" b="1" dirty="0" smtClean="0">
                <a:latin typeface="Calibri" charset="0"/>
              </a:rPr>
              <a:t> </a:t>
            </a:r>
            <a:r>
              <a:rPr lang="en-US" altLang="zh-CN" sz="2800" b="1" dirty="0" smtClean="0">
                <a:latin typeface="Calibri" charset="0"/>
              </a:rPr>
              <a:t>grows</a:t>
            </a:r>
            <a:r>
              <a:rPr lang="zh-CN" altLang="en-US" sz="2800" b="1" dirty="0" smtClean="0">
                <a:latin typeface="Calibri" charset="0"/>
              </a:rPr>
              <a:t> </a:t>
            </a:r>
            <a:r>
              <a:rPr lang="en-US" altLang="zh-CN" sz="2800" b="1" dirty="0" smtClean="0">
                <a:latin typeface="Calibri" charset="0"/>
              </a:rPr>
              <a:t>on</a:t>
            </a:r>
            <a:r>
              <a:rPr lang="zh-CN" altLang="en-US" sz="2800" b="1" dirty="0" smtClean="0">
                <a:latin typeface="Calibri" charset="0"/>
              </a:rPr>
              <a:t> </a:t>
            </a:r>
            <a:r>
              <a:rPr lang="en-US" altLang="zh-CN" sz="2800" b="1" dirty="0" smtClean="0">
                <a:latin typeface="Calibri" charset="0"/>
              </a:rPr>
              <a:t>you</a:t>
            </a:r>
            <a:r>
              <a:rPr lang="zh-CN" altLang="en-US" sz="2800" b="1" dirty="0" smtClean="0">
                <a:latin typeface="Calibri" charset="0"/>
              </a:rPr>
              <a:t> </a:t>
            </a:r>
            <a:endParaRPr lang="en-US" sz="2800" b="1" dirty="0" smtClean="0">
              <a:latin typeface="Calibri" charset="0"/>
            </a:endParaRPr>
          </a:p>
          <a:p>
            <a:pPr marL="914298" lvl="1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altLang="zh-CN" sz="2800" dirty="0" smtClean="0">
                <a:latin typeface="Calibri" charset="0"/>
              </a:rPr>
              <a:t>Swipe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and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join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the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tiles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with the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same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color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to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collect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all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the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colors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needed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for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forming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a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rainbow</a:t>
            </a:r>
            <a:endParaRPr lang="en-US" sz="2800" dirty="0" smtClean="0">
              <a:latin typeface="Calibri" charset="0"/>
            </a:endParaRPr>
          </a:p>
          <a:p>
            <a:pPr marL="914298" lvl="1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800" dirty="0" smtClean="0">
                <a:latin typeface="Calibri" charset="0"/>
              </a:rPr>
              <a:t>Stay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away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from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the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clear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tile,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it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may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eat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all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the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other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tiles</a:t>
            </a:r>
            <a:endParaRPr lang="en-US" sz="2800" dirty="0">
              <a:latin typeface="Calibri" charset="0"/>
            </a:endParaRPr>
          </a:p>
          <a:p>
            <a:pPr marL="914298" lvl="1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800" dirty="0" smtClean="0">
                <a:latin typeface="Calibri" charset="0"/>
              </a:rPr>
              <a:t>Not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all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the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same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tiles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can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join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together,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always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join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red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and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orange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tiles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first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to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generate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tiles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that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can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be</a:t>
            </a:r>
            <a:r>
              <a:rPr lang="zh-CN" altLang="en-US" sz="2800" dirty="0" smtClean="0">
                <a:latin typeface="Calibri" charset="0"/>
              </a:rPr>
              <a:t> </a:t>
            </a:r>
            <a:r>
              <a:rPr lang="en-US" altLang="zh-CN" sz="2800" dirty="0" smtClean="0">
                <a:latin typeface="Calibri" charset="0"/>
              </a:rPr>
              <a:t>merged</a:t>
            </a:r>
            <a:endParaRPr lang="en-US" sz="2800" dirty="0">
              <a:latin typeface="Calibri" charset="0"/>
            </a:endParaRPr>
          </a:p>
          <a:p>
            <a:pPr marL="457200" indent="-457200" algn="l">
              <a:buClr>
                <a:srgbClr val="800000"/>
              </a:buClr>
              <a:buFont typeface="Arial" pitchFamily="34" charset="0"/>
              <a:buChar char="•"/>
            </a:pPr>
            <a:endParaRPr lang="en-US" sz="2800" dirty="0">
              <a:latin typeface="Calibri" charset="0"/>
            </a:endParaRPr>
          </a:p>
          <a:p>
            <a:pPr algn="l">
              <a:buClr>
                <a:srgbClr val="800000"/>
              </a:buClr>
              <a:buSzPct val="130000"/>
            </a:pPr>
            <a:r>
              <a:rPr lang="en-US" sz="2800" b="1" dirty="0" smtClean="0">
                <a:latin typeface="Calibri" charset="0"/>
              </a:rPr>
              <a:t>Designed for the iPhone</a:t>
            </a:r>
          </a:p>
          <a:p>
            <a:pPr marL="914298" lvl="1" indent="-457200" algn="l">
              <a:buClr>
                <a:srgbClr val="800000"/>
              </a:buClr>
              <a:buSzPct val="130000"/>
              <a:buFont typeface="Arial" pitchFamily="34" charset="0"/>
              <a:buChar char="•"/>
            </a:pPr>
            <a:r>
              <a:rPr lang="en-US" sz="2800" dirty="0" smtClean="0">
                <a:latin typeface="Calibri" charset="0"/>
              </a:rPr>
              <a:t>Written in Objective-C</a:t>
            </a:r>
          </a:p>
          <a:p>
            <a:pPr marL="914298" lvl="1" indent="-457200" algn="l">
              <a:buClr>
                <a:srgbClr val="800000"/>
              </a:buClr>
              <a:buSzPct val="130000"/>
              <a:buFont typeface="Arial" pitchFamily="34" charset="0"/>
              <a:buChar char="•"/>
            </a:pPr>
            <a:r>
              <a:rPr lang="en-US" sz="2800" dirty="0" smtClean="0">
                <a:latin typeface="Calibri" charset="0"/>
              </a:rPr>
              <a:t>Built on Cocos2D Game Engine</a:t>
            </a:r>
          </a:p>
          <a:p>
            <a:pPr marL="914298" lvl="1" indent="-457200" algn="l">
              <a:buClr>
                <a:srgbClr val="800000"/>
              </a:buClr>
              <a:buSzPct val="130000"/>
              <a:buFont typeface="Arial" pitchFamily="34" charset="0"/>
              <a:buChar char="•"/>
            </a:pPr>
            <a:r>
              <a:rPr lang="en-US" sz="2800" dirty="0" smtClean="0">
                <a:latin typeface="Calibri" charset="0"/>
              </a:rPr>
              <a:t>Physics by</a:t>
            </a:r>
            <a:endParaRPr lang="en-US" sz="2800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773400" y="32232600"/>
            <a:ext cx="5628501" cy="457200"/>
          </a:xfrm>
          <a:prstGeom prst="rect">
            <a:avLst/>
          </a:prstGeom>
          <a:solidFill>
            <a:srgbClr val="E6E6FF"/>
          </a:solidFill>
          <a:ln w="9525" cap="flat" cmpd="sng" algn="ctr">
            <a:solidFill>
              <a:srgbClr val="E6E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136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48800" y="14630400"/>
            <a:ext cx="11353800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l">
              <a:buClr>
                <a:srgbClr val="800000"/>
              </a:buClr>
            </a:pPr>
            <a:r>
              <a:rPr lang="en-US" sz="2400" b="1" dirty="0" smtClean="0">
                <a:latin typeface="Calibri" charset="0"/>
              </a:rPr>
              <a:t>Set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>
                <a:latin typeface="Calibri" charset="0"/>
              </a:rPr>
              <a:t>V</a:t>
            </a:r>
            <a:r>
              <a:rPr lang="en-US" altLang="zh-CN" sz="2400" b="1" dirty="0" smtClean="0">
                <a:latin typeface="Calibri" charset="0"/>
              </a:rPr>
              <a:t>ariable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>
                <a:latin typeface="Calibri" charset="0"/>
              </a:rPr>
              <a:t>C</a:t>
            </a:r>
            <a:r>
              <a:rPr lang="en-US" altLang="zh-CN" sz="2400" b="1" dirty="0" smtClean="0">
                <a:latin typeface="Calibri" charset="0"/>
              </a:rPr>
              <a:t>olors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 smtClean="0">
                <a:latin typeface="Calibri" charset="0"/>
              </a:rPr>
              <a:t>to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 smtClean="0">
                <a:latin typeface="Calibri" charset="0"/>
              </a:rPr>
              <a:t>Tiles</a:t>
            </a:r>
            <a:endParaRPr lang="en-US" sz="2400" b="1" dirty="0" smtClean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Add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err="1" smtClean="0">
                <a:latin typeface="Calibri" charset="0"/>
              </a:rPr>
              <a:t>CCLableTTF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err="1" smtClean="0">
                <a:latin typeface="Calibri" charset="0"/>
              </a:rPr>
              <a:t>CCNodeColor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of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>
                <a:latin typeface="Calibri" charset="0"/>
              </a:rPr>
              <a:t>T</a:t>
            </a:r>
            <a:r>
              <a:rPr lang="en-US" altLang="zh-CN" sz="2400" dirty="0" smtClean="0">
                <a:latin typeface="Calibri" charset="0"/>
              </a:rPr>
              <a:t>ile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err="1" smtClean="0">
                <a:latin typeface="Calibri" charset="0"/>
              </a:rPr>
              <a:t>CCNode</a:t>
            </a:r>
            <a:endParaRPr lang="en-US" sz="2400" dirty="0" smtClean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Set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implicit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value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tile,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connect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value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its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err="1" smtClean="0">
                <a:latin typeface="Calibri" charset="0"/>
              </a:rPr>
              <a:t>CCLableTTF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value</a:t>
            </a:r>
            <a:endParaRPr lang="en-US" sz="2400" dirty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Get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implicit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value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of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>
                <a:latin typeface="Calibri" charset="0"/>
              </a:rPr>
              <a:t>T</a:t>
            </a:r>
            <a:r>
              <a:rPr lang="en-US" altLang="zh-CN" sz="2400" dirty="0" smtClean="0">
                <a:latin typeface="Calibri" charset="0"/>
              </a:rPr>
              <a:t>ile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err="1" smtClean="0">
                <a:latin typeface="Calibri" charset="0"/>
              </a:rPr>
              <a:t>CCNode</a:t>
            </a:r>
            <a:r>
              <a:rPr lang="zh-CN" altLang="en-US" sz="2400" dirty="0" smtClean="0">
                <a:latin typeface="Calibri" charset="0"/>
              </a:rPr>
              <a:t>,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update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its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color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according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value</a:t>
            </a:r>
            <a:endParaRPr lang="en-US" sz="2400" dirty="0" smtClean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Font typeface="Arial" charset="0"/>
              <a:buChar char="•"/>
            </a:pP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</a:pPr>
            <a:r>
              <a:rPr lang="en-US" sz="2400" b="1" dirty="0" smtClean="0">
                <a:latin typeface="Calibri" charset="0"/>
              </a:rPr>
              <a:t>Move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 smtClean="0">
                <a:latin typeface="Calibri" charset="0"/>
              </a:rPr>
              <a:t>the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>
                <a:latin typeface="Calibri" charset="0"/>
              </a:rPr>
              <a:t>T</a:t>
            </a:r>
            <a:r>
              <a:rPr lang="en-US" altLang="zh-CN" sz="2400" b="1" dirty="0" smtClean="0">
                <a:latin typeface="Calibri" charset="0"/>
              </a:rPr>
              <a:t>iles</a:t>
            </a:r>
            <a:endParaRPr lang="en-US" sz="2400" b="1" dirty="0" smtClean="0">
              <a:latin typeface="Calibri" charset="0"/>
            </a:endParaRPr>
          </a:p>
          <a:p>
            <a:pPr marL="571500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For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every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column,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detect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movement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direction,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select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that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need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be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moved</a:t>
            </a:r>
            <a:endParaRPr lang="en-US" sz="2400" dirty="0" smtClean="0">
              <a:latin typeface="Calibri" charset="0"/>
            </a:endParaRPr>
          </a:p>
          <a:p>
            <a:pPr marL="571500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Determine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how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far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can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be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moved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get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farthest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position</a:t>
            </a:r>
            <a:endParaRPr lang="en-US" sz="2400" dirty="0" smtClean="0">
              <a:latin typeface="Calibri" charset="0"/>
            </a:endParaRPr>
          </a:p>
          <a:p>
            <a:pPr marL="571500" indent="-457200" algn="l">
              <a:buClr>
                <a:srgbClr val="800000"/>
              </a:buClr>
              <a:buSzPct val="130000"/>
              <a:buFont typeface="Arial"/>
              <a:buChar char="•"/>
            </a:pPr>
            <a:r>
              <a:rPr lang="en-US" sz="2400" dirty="0" smtClean="0">
                <a:latin typeface="Calibri" charset="0"/>
              </a:rPr>
              <a:t>Repeat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first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two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steps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until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all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of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column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have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been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moved</a:t>
            </a: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</a:pPr>
            <a:endParaRPr lang="en-US" sz="2400" dirty="0">
              <a:latin typeface="Calibri" charset="0"/>
            </a:endParaRPr>
          </a:p>
          <a:p>
            <a:pPr marL="114300" algn="l">
              <a:buClr>
                <a:srgbClr val="800000"/>
              </a:buClr>
            </a:pPr>
            <a:r>
              <a:rPr lang="en-US" sz="2400" b="1" dirty="0" smtClean="0">
                <a:latin typeface="Calibri" charset="0"/>
              </a:rPr>
              <a:t>Merge Condition and Eat Condition</a:t>
            </a:r>
            <a:endParaRPr lang="en-US" sz="2400" dirty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Reuse the implicit value of the tiles and compare the values to get the relationship between every pair of </a:t>
            </a:r>
            <a:r>
              <a:rPr lang="en-US" altLang="zh-CN" sz="2400" dirty="0" smtClean="0">
                <a:latin typeface="Calibri" charset="0"/>
              </a:rPr>
              <a:t>adjacent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tiles</a:t>
            </a:r>
            <a:endParaRPr lang="en-US" sz="2400" dirty="0" smtClean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I</a:t>
            </a:r>
            <a:r>
              <a:rPr lang="en-US" altLang="zh-CN" sz="2400" dirty="0" smtClean="0">
                <a:latin typeface="Calibri" charset="0"/>
              </a:rPr>
              <a:t>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most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cases,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merge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with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same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implicit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value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into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one</a:t>
            </a:r>
            <a:endParaRPr lang="en-US" sz="2400" dirty="0" smtClean="0">
              <a:latin typeface="Calibri" charset="0"/>
            </a:endParaRPr>
          </a:p>
          <a:p>
            <a:pPr marL="457200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Use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0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represent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clear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tile,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1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2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represent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red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orange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tiles.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set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special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merge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methods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for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with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these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implicit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values</a:t>
            </a:r>
            <a:r>
              <a:rPr lang="zh-CN" altLang="en-US" sz="2400" dirty="0" smtClean="0">
                <a:latin typeface="Calibri" charset="0"/>
              </a:rPr>
              <a:t> </a:t>
            </a:r>
            <a:endParaRPr lang="en-US" sz="2400" dirty="0" smtClean="0">
              <a:latin typeface="Calibri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93776" y="23088600"/>
            <a:ext cx="20958048" cy="960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2" name="Rectangle 82"/>
          <p:cNvSpPr>
            <a:spLocks noChangeArrowheads="1"/>
          </p:cNvSpPr>
          <p:nvPr/>
        </p:nvSpPr>
        <p:spPr bwMode="auto">
          <a:xfrm>
            <a:off x="785648" y="23341965"/>
            <a:ext cx="20421600" cy="91192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70" name="AutoShape 57"/>
          <p:cNvSpPr>
            <a:spLocks noChangeArrowheads="1"/>
          </p:cNvSpPr>
          <p:nvPr/>
        </p:nvSpPr>
        <p:spPr bwMode="auto">
          <a:xfrm>
            <a:off x="228600" y="22555200"/>
            <a:ext cx="184404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Notable Features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pic>
        <p:nvPicPr>
          <p:cNvPr id="12" name="Picture 11" descr="Implementation-dun-systeme-de-delegation-multiple-en-Objective-C-300x30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9906000"/>
            <a:ext cx="1981200" cy="1981200"/>
          </a:xfrm>
          <a:prstGeom prst="rect">
            <a:avLst/>
          </a:prstGeom>
        </p:spPr>
      </p:pic>
      <p:pic>
        <p:nvPicPr>
          <p:cNvPr id="13" name="Picture 12" descr="coco2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9525000"/>
            <a:ext cx="1381760" cy="2590800"/>
          </a:xfrm>
          <a:prstGeom prst="rect">
            <a:avLst/>
          </a:prstGeom>
        </p:spPr>
      </p:pic>
      <p:pic>
        <p:nvPicPr>
          <p:cNvPr id="18" name="Picture 17" descr="logo1_m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591800"/>
            <a:ext cx="2438400" cy="798576"/>
          </a:xfrm>
          <a:prstGeom prst="rect">
            <a:avLst/>
          </a:prstGeom>
        </p:spPr>
      </p:pic>
      <p:pic>
        <p:nvPicPr>
          <p:cNvPr id="19" name="Picture 18" descr="71squared-tit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594300"/>
            <a:ext cx="9842500" cy="23241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219200" y="23850600"/>
            <a:ext cx="10591800" cy="71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smtClean="0">
                <a:latin typeface="Calibri" charset="0"/>
              </a:rPr>
              <a:t>S</a:t>
            </a:r>
            <a:r>
              <a:rPr lang="en-US" altLang="zh-CN" sz="2400" b="1" dirty="0" smtClean="0">
                <a:latin typeface="Calibri" charset="0"/>
              </a:rPr>
              <a:t>imple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 smtClean="0">
                <a:latin typeface="Calibri" charset="0"/>
              </a:rPr>
              <a:t>to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>
                <a:latin typeface="Calibri" charset="0"/>
              </a:rPr>
              <a:t>O</a:t>
            </a:r>
            <a:r>
              <a:rPr lang="en-US" altLang="zh-CN" sz="2400" b="1" dirty="0" smtClean="0">
                <a:latin typeface="Calibri" charset="0"/>
              </a:rPr>
              <a:t>perate</a:t>
            </a:r>
            <a:endParaRPr lang="en-US" sz="2400" b="1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Swipe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screen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move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merge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all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endParaRPr lang="en-US" sz="2400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Restart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game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whenever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you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want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smtClean="0">
                <a:latin typeface="Calibri" charset="0"/>
              </a:rPr>
              <a:t>V</a:t>
            </a:r>
            <a:r>
              <a:rPr lang="en-US" altLang="zh-CN" sz="2400" b="1" dirty="0" smtClean="0">
                <a:latin typeface="Calibri" charset="0"/>
              </a:rPr>
              <a:t>arious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 smtClean="0">
                <a:latin typeface="Calibri" charset="0"/>
              </a:rPr>
              <a:t>Strategies</a:t>
            </a:r>
            <a:endParaRPr lang="en-US" sz="2400" b="1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Join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red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orange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first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generate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that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can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be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merged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Merge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with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same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color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generate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with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other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colors</a:t>
            </a:r>
            <a:endParaRPr lang="en-US" sz="2400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Beware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of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the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clear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case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eats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some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useful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,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try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use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it</a:t>
            </a:r>
            <a:r>
              <a:rPr lang="zh-CN" altLang="en-US" sz="2400" dirty="0" smtClean="0">
                <a:latin typeface="Calibri" charset="0"/>
              </a:rPr>
              <a:t> 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eliminate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some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useless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endParaRPr lang="en-US" altLang="zh-CN" sz="2400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smtClean="0">
                <a:latin typeface="Calibri" charset="0"/>
              </a:rPr>
              <a:t>Assets</a:t>
            </a: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- Varied colors, each with its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own implicit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value</a:t>
            </a:r>
            <a:endParaRPr lang="en-US" sz="2400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Tiles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- Randomly generated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distributed on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screen,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swipe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move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merge</a:t>
            </a:r>
            <a:endParaRPr lang="en-US" sz="2400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Rainbows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-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V</a:t>
            </a:r>
            <a:r>
              <a:rPr lang="en-US" altLang="zh-CN" sz="2400" dirty="0">
                <a:latin typeface="Calibri" charset="0"/>
              </a:rPr>
              <a:t>ivid artistic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>
                <a:latin typeface="Calibri" charset="0"/>
              </a:rPr>
              <a:t>images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>
                <a:latin typeface="Calibri" charset="0"/>
              </a:rPr>
              <a:t>with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>
                <a:latin typeface="Calibri" charset="0"/>
              </a:rPr>
              <a:t>strong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>
                <a:latin typeface="Calibri" charset="0"/>
              </a:rPr>
              <a:t>visual</a:t>
            </a:r>
            <a:r>
              <a:rPr lang="zh-CN" altLang="en-US" sz="2400" dirty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effect</a:t>
            </a:r>
            <a:endParaRPr lang="en-US" sz="2400" dirty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Music </a:t>
            </a:r>
            <a:r>
              <a:rPr lang="en-US" altLang="zh-CN" sz="2400" dirty="0">
                <a:latin typeface="Calibri" charset="0"/>
              </a:rPr>
              <a:t>-</a:t>
            </a:r>
            <a:r>
              <a:rPr lang="en-US" sz="2400" dirty="0" smtClean="0">
                <a:latin typeface="Calibri" charset="0"/>
              </a:rPr>
              <a:t> Wonderful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background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music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variable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sound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effects</a:t>
            </a:r>
          </a:p>
          <a:p>
            <a:pPr marL="571398" lvl="1" algn="l">
              <a:buClr>
                <a:srgbClr val="800000"/>
              </a:buClr>
              <a:buSzPct val="130000"/>
            </a:pPr>
            <a:endParaRPr lang="en-US" sz="2400" dirty="0" smtClean="0">
              <a:latin typeface="Calibri" charset="0"/>
            </a:endParaRPr>
          </a:p>
          <a:p>
            <a:pPr marL="114300" algn="l">
              <a:buClr>
                <a:srgbClr val="800000"/>
              </a:buClr>
              <a:buSzPct val="130000"/>
            </a:pPr>
            <a:r>
              <a:rPr lang="en-US" sz="2400" b="1" dirty="0" smtClean="0">
                <a:latin typeface="Calibri" charset="0"/>
              </a:rPr>
              <a:t>I</a:t>
            </a:r>
            <a:r>
              <a:rPr lang="en-US" altLang="zh-CN" sz="2400" b="1" dirty="0" smtClean="0">
                <a:latin typeface="Calibri" charset="0"/>
              </a:rPr>
              <a:t>nheritance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 smtClean="0">
                <a:latin typeface="Calibri" charset="0"/>
              </a:rPr>
              <a:t>of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 smtClean="0">
                <a:latin typeface="Calibri" charset="0"/>
              </a:rPr>
              <a:t>a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>
                <a:latin typeface="Calibri" charset="0"/>
              </a:rPr>
              <a:t>W</a:t>
            </a:r>
            <a:r>
              <a:rPr lang="en-US" altLang="zh-CN" sz="2400" b="1" dirty="0" smtClean="0">
                <a:latin typeface="Calibri" charset="0"/>
              </a:rPr>
              <a:t>onderful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 smtClean="0">
                <a:latin typeface="Calibri" charset="0"/>
              </a:rPr>
              <a:t>and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>
                <a:latin typeface="Calibri" charset="0"/>
              </a:rPr>
              <a:t>B</a:t>
            </a:r>
            <a:r>
              <a:rPr lang="en-US" altLang="zh-CN" sz="2400" b="1" dirty="0" smtClean="0">
                <a:latin typeface="Calibri" charset="0"/>
              </a:rPr>
              <a:t>right</a:t>
            </a:r>
            <a:r>
              <a:rPr lang="zh-CN" altLang="en-US" sz="2400" b="1" dirty="0" smtClean="0">
                <a:latin typeface="Calibri" charset="0"/>
              </a:rPr>
              <a:t> </a:t>
            </a:r>
            <a:r>
              <a:rPr lang="en-US" altLang="zh-CN" sz="2400" b="1" dirty="0">
                <a:latin typeface="Calibri" charset="0"/>
              </a:rPr>
              <a:t>I</a:t>
            </a:r>
            <a:r>
              <a:rPr lang="en-US" altLang="zh-CN" sz="2400" b="1" dirty="0" smtClean="0">
                <a:latin typeface="Calibri" charset="0"/>
              </a:rPr>
              <a:t>dea</a:t>
            </a:r>
            <a:endParaRPr lang="en-US" sz="2400" b="1" dirty="0" smtClean="0">
              <a:latin typeface="Calibri" charset="0"/>
            </a:endParaRPr>
          </a:p>
          <a:p>
            <a:pPr marL="914298" lvl="1" indent="-342900" algn="l">
              <a:buClr>
                <a:srgbClr val="800000"/>
              </a:buClr>
              <a:buSzPct val="130000"/>
              <a:buFont typeface="Arial" charset="0"/>
              <a:buChar char="•"/>
            </a:pPr>
            <a:r>
              <a:rPr lang="en-US" sz="2400" dirty="0" smtClean="0">
                <a:latin typeface="Calibri" charset="0"/>
              </a:rPr>
              <a:t>Conceptually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similar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to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2048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by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Gabriele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Cirulli</a:t>
            </a:r>
            <a:endParaRPr lang="en-US" sz="2400" dirty="0">
              <a:latin typeface="Calibr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0200" y="5029200"/>
            <a:ext cx="6248400" cy="714102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14020800"/>
            <a:ext cx="7854790" cy="762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63600" y="23622000"/>
            <a:ext cx="5796380" cy="868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rcv3">
  <a:themeElements>
    <a:clrScheme name="mrc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rc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rc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mrcv3</Template>
  <TotalTime>6027737</TotalTime>
  <Words>382</Words>
  <Application>Microsoft Macintosh PowerPoint</Application>
  <PresentationFormat>自定义</PresentationFormat>
  <Paragraphs>45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mrcv3</vt:lpstr>
      <vt:lpstr> Rainbow Tiles  Pinchao Wang</vt:lpstr>
    </vt:vector>
  </TitlesOfParts>
  <Company>Carnegie Mellon West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Griss</dc:creator>
  <cp:lastModifiedBy>Wang</cp:lastModifiedBy>
  <cp:revision>279</cp:revision>
  <cp:lastPrinted>2014-07-17T02:56:09Z</cp:lastPrinted>
  <dcterms:created xsi:type="dcterms:W3CDTF">2001-01-01T00:02:23Z</dcterms:created>
  <dcterms:modified xsi:type="dcterms:W3CDTF">2015-04-18T04:47:55Z</dcterms:modified>
</cp:coreProperties>
</file>