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53237b07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c53237b07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c53237b0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c53237b0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53237b07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53237b07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db52952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db52952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db5295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db5295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11" Type="http://schemas.openxmlformats.org/officeDocument/2006/relationships/image" Target="../media/image9.png"/><Relationship Id="rId10" Type="http://schemas.openxmlformats.org/officeDocument/2006/relationships/image" Target="../media/image8.jpg"/><Relationship Id="rId12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3.jp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31625" y="1342950"/>
            <a:ext cx="6215400" cy="19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SFL 8</a:t>
            </a:r>
            <a:r>
              <a:rPr lang="fr"/>
              <a:t> - Mobilité connectée </a:t>
            </a:r>
            <a:r>
              <a:rPr lang="fr"/>
              <a:t>Éco</a:t>
            </a:r>
            <a:r>
              <a:rPr lang="fr"/>
              <a:t> responsable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 b="19834" l="3902" r="4488" t="13064"/>
          <a:stretch/>
        </p:blipFill>
        <p:spPr>
          <a:xfrm>
            <a:off x="4514725" y="2957047"/>
            <a:ext cx="1364400" cy="99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 rotWithShape="1">
          <a:blip r:embed="rId4">
            <a:alphaModFix/>
          </a:blip>
          <a:srcRect b="19231" l="12080" r="11653" t="25775"/>
          <a:stretch/>
        </p:blipFill>
        <p:spPr>
          <a:xfrm>
            <a:off x="3600175" y="3915425"/>
            <a:ext cx="674900" cy="4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 rotWithShape="1">
          <a:blip r:embed="rId5">
            <a:alphaModFix/>
          </a:blip>
          <a:srcRect b="13154" l="5817" r="6301" t="13767"/>
          <a:stretch/>
        </p:blipFill>
        <p:spPr>
          <a:xfrm>
            <a:off x="3088450" y="3301575"/>
            <a:ext cx="511725" cy="4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 rotWithShape="1">
          <a:blip r:embed="rId6">
            <a:alphaModFix/>
          </a:blip>
          <a:srcRect b="0" l="0" r="8450" t="8650"/>
          <a:stretch/>
        </p:blipFill>
        <p:spPr>
          <a:xfrm rot="5399973">
            <a:off x="5878500" y="4085429"/>
            <a:ext cx="565749" cy="56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 rotWithShape="1">
          <a:blip r:embed="rId7">
            <a:alphaModFix/>
          </a:blip>
          <a:srcRect b="17038" l="31364" r="23675" t="11878"/>
          <a:stretch/>
        </p:blipFill>
        <p:spPr>
          <a:xfrm>
            <a:off x="4705500" y="4203450"/>
            <a:ext cx="547195" cy="48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819150" y="540800"/>
            <a:ext cx="75057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3">
            <a:alphaModFix/>
          </a:blip>
          <a:srcRect b="19834" l="3902" r="4488" t="13064"/>
          <a:stretch/>
        </p:blipFill>
        <p:spPr>
          <a:xfrm>
            <a:off x="1609875" y="2991547"/>
            <a:ext cx="1364400" cy="99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 b="19231" l="12080" r="11653" t="25775"/>
          <a:stretch/>
        </p:blipFill>
        <p:spPr>
          <a:xfrm>
            <a:off x="1076250" y="3504250"/>
            <a:ext cx="674900" cy="4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 b="13154" l="5817" r="6301" t="13767"/>
          <a:stretch/>
        </p:blipFill>
        <p:spPr>
          <a:xfrm>
            <a:off x="1157825" y="3960300"/>
            <a:ext cx="511725" cy="4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 rotWithShape="1">
          <a:blip r:embed="rId6">
            <a:alphaModFix/>
          </a:blip>
          <a:srcRect b="0" l="0" r="8450" t="8650"/>
          <a:stretch/>
        </p:blipFill>
        <p:spPr>
          <a:xfrm rot="6240444">
            <a:off x="2412837" y="4051429"/>
            <a:ext cx="565749" cy="56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7">
            <a:alphaModFix/>
          </a:blip>
          <a:srcRect b="17038" l="31364" r="23675" t="11878"/>
          <a:stretch/>
        </p:blipFill>
        <p:spPr>
          <a:xfrm>
            <a:off x="1773550" y="4063050"/>
            <a:ext cx="547195" cy="48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3375" y="1252275"/>
            <a:ext cx="1213825" cy="12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92975" y="1719875"/>
            <a:ext cx="1213837" cy="121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800000">
            <a:off x="5606800" y="2933700"/>
            <a:ext cx="1260774" cy="126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84900" y="3288913"/>
            <a:ext cx="1260775" cy="12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/>
        </p:nvSpPr>
        <p:spPr>
          <a:xfrm>
            <a:off x="5448300" y="1994825"/>
            <a:ext cx="17274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Serveur Web  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+ BDD</a:t>
            </a:r>
            <a:endParaRPr/>
          </a:p>
        </p:txBody>
      </p:sp>
      <p:sp>
        <p:nvSpPr>
          <p:cNvPr id="149" name="Google Shape;149;p14"/>
          <p:cNvSpPr txBox="1"/>
          <p:nvPr/>
        </p:nvSpPr>
        <p:spPr>
          <a:xfrm>
            <a:off x="7012625" y="3124663"/>
            <a:ext cx="13644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Serveur de traitement</a:t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 rot="3181657">
            <a:off x="4849691" y="3341217"/>
            <a:ext cx="1207622" cy="17076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 rot="600047">
            <a:off x="2963862" y="3855803"/>
            <a:ext cx="2907377" cy="17519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 rot="-1164181">
            <a:off x="2960960" y="2984054"/>
            <a:ext cx="1493630" cy="17524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 rot="1358622">
            <a:off x="2179621" y="2557885"/>
            <a:ext cx="776885" cy="577824"/>
          </a:xfrm>
          <a:prstGeom prst="curvedDownArrow">
            <a:avLst>
              <a:gd fmla="val 15883" name="adj1"/>
              <a:gd fmla="val 31355" name="adj2"/>
              <a:gd fmla="val 16033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1947275" y="2221825"/>
            <a:ext cx="1181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Traitement ?</a:t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731450" y="2740925"/>
            <a:ext cx="10197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Raspberry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+ Capteur</a:t>
            </a:r>
            <a:endParaRPr/>
          </a:p>
        </p:txBody>
      </p:sp>
      <p:pic>
        <p:nvPicPr>
          <p:cNvPr id="156" name="Google Shape;156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14329" y="1642525"/>
            <a:ext cx="939900" cy="9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4"/>
          <p:cNvSpPr txBox="1"/>
          <p:nvPr/>
        </p:nvSpPr>
        <p:spPr>
          <a:xfrm>
            <a:off x="6867575" y="1359275"/>
            <a:ext cx="86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819150" y="540800"/>
            <a:ext cx="73644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Prototype système embarqué</a:t>
            </a:r>
            <a:endParaRPr/>
          </a:p>
        </p:txBody>
      </p:sp>
      <p:pic>
        <p:nvPicPr>
          <p:cNvPr id="163" name="Google Shape;163;p15"/>
          <p:cNvPicPr preferRelativeResize="0"/>
          <p:nvPr/>
        </p:nvPicPr>
        <p:blipFill rotWithShape="1">
          <a:blip r:embed="rId3">
            <a:alphaModFix/>
          </a:blip>
          <a:srcRect b="18768" l="4110" r="4339" t="15006"/>
          <a:stretch/>
        </p:blipFill>
        <p:spPr>
          <a:xfrm>
            <a:off x="3614050" y="2182750"/>
            <a:ext cx="1991700" cy="14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 rotWithShape="1">
          <a:blip r:embed="rId4">
            <a:alphaModFix/>
          </a:blip>
          <a:srcRect b="19231" l="12080" r="11653" t="25775"/>
          <a:stretch/>
        </p:blipFill>
        <p:spPr>
          <a:xfrm>
            <a:off x="1673525" y="1856325"/>
            <a:ext cx="1181600" cy="8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 rotWithShape="1">
          <a:blip r:embed="rId5">
            <a:alphaModFix/>
          </a:blip>
          <a:srcRect b="13154" l="5817" r="6301" t="13767"/>
          <a:stretch/>
        </p:blipFill>
        <p:spPr>
          <a:xfrm>
            <a:off x="1577375" y="2958250"/>
            <a:ext cx="1100825" cy="91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5"/>
          <p:cNvSpPr/>
          <p:nvPr/>
        </p:nvSpPr>
        <p:spPr>
          <a:xfrm rot="632118">
            <a:off x="2736103" y="2406089"/>
            <a:ext cx="1013993" cy="17087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/>
        </p:nvSpPr>
        <p:spPr>
          <a:xfrm>
            <a:off x="3055725" y="3048500"/>
            <a:ext cx="701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GPIO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3017338" y="2089033"/>
            <a:ext cx="701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GPIO</a:t>
            </a:r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 rotWithShape="1">
          <a:blip r:embed="rId6">
            <a:alphaModFix/>
          </a:blip>
          <a:srcRect b="0" l="0" r="8450" t="8650"/>
          <a:stretch/>
        </p:blipFill>
        <p:spPr>
          <a:xfrm rot="540610">
            <a:off x="6626471" y="1769967"/>
            <a:ext cx="1110611" cy="110816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/>
          <p:nvPr/>
        </p:nvSpPr>
        <p:spPr>
          <a:xfrm rot="-1107038">
            <a:off x="2746224" y="2966398"/>
            <a:ext cx="1039852" cy="17104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5"/>
          <p:cNvPicPr preferRelativeResize="0"/>
          <p:nvPr/>
        </p:nvPicPr>
        <p:blipFill rotWithShape="1">
          <a:blip r:embed="rId7">
            <a:alphaModFix/>
          </a:blip>
          <a:srcRect b="17038" l="31364" r="23675" t="11878"/>
          <a:stretch/>
        </p:blipFill>
        <p:spPr>
          <a:xfrm>
            <a:off x="6546625" y="3085535"/>
            <a:ext cx="1149874" cy="102261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5"/>
          <p:cNvSpPr/>
          <p:nvPr/>
        </p:nvSpPr>
        <p:spPr>
          <a:xfrm rot="719404">
            <a:off x="5371941" y="3244823"/>
            <a:ext cx="1169719" cy="17110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7624450" y="3315875"/>
            <a:ext cx="1040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(SIM800L)</a:t>
            </a:r>
            <a:endParaRPr sz="1000"/>
          </a:p>
        </p:txBody>
      </p:sp>
      <p:sp>
        <p:nvSpPr>
          <p:cNvPr id="174" name="Google Shape;174;p15"/>
          <p:cNvSpPr txBox="1"/>
          <p:nvPr/>
        </p:nvSpPr>
        <p:spPr>
          <a:xfrm>
            <a:off x="559500" y="3173906"/>
            <a:ext cx="12390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Capteur de particule </a:t>
            </a:r>
            <a:r>
              <a:rPr lang="fr" sz="1000"/>
              <a:t>(GP2Y1010AU0F)</a:t>
            </a:r>
            <a:endParaRPr sz="1000"/>
          </a:p>
        </p:txBody>
      </p:sp>
      <p:sp>
        <p:nvSpPr>
          <p:cNvPr id="175" name="Google Shape;175;p15"/>
          <p:cNvSpPr txBox="1"/>
          <p:nvPr/>
        </p:nvSpPr>
        <p:spPr>
          <a:xfrm>
            <a:off x="859500" y="1896526"/>
            <a:ext cx="9438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Capteur de CO2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(MQ 135)</a:t>
            </a:r>
            <a:endParaRPr sz="1000"/>
          </a:p>
        </p:txBody>
      </p:sp>
      <p:sp>
        <p:nvSpPr>
          <p:cNvPr id="176" name="Google Shape;176;p15"/>
          <p:cNvSpPr txBox="1"/>
          <p:nvPr/>
        </p:nvSpPr>
        <p:spPr>
          <a:xfrm>
            <a:off x="4032438" y="1808650"/>
            <a:ext cx="14349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Raspberry  PI 3</a:t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 rot="-530546">
            <a:off x="5533990" y="2496148"/>
            <a:ext cx="1221720" cy="170905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 rot="1696">
            <a:off x="5674601" y="2218849"/>
            <a:ext cx="608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RCA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7696500" y="1896525"/>
            <a:ext cx="10404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Mini Camera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(600TVL)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des cas d’utilisation</a:t>
            </a:r>
            <a:endParaRPr/>
          </a:p>
        </p:txBody>
      </p:sp>
      <p:pic>
        <p:nvPicPr>
          <p:cNvPr id="185" name="Google Shape;1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749" y="1249675"/>
            <a:ext cx="5834075" cy="34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459650" y="472300"/>
            <a:ext cx="81681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d'exigences</a:t>
            </a:r>
            <a:endParaRPr/>
          </a:p>
        </p:txBody>
      </p:sp>
      <p:pic>
        <p:nvPicPr>
          <p:cNvPr id="191" name="Google Shape;1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50" y="1237475"/>
            <a:ext cx="8695901" cy="36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819150" y="755750"/>
            <a:ext cx="75057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Mes Tâches</a:t>
            </a:r>
            <a:endParaRPr/>
          </a:p>
        </p:txBody>
      </p:sp>
      <p:pic>
        <p:nvPicPr>
          <p:cNvPr id="197" name="Google Shape;1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19150" y="2000700"/>
            <a:ext cx="1260774" cy="126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250" y="2355913"/>
            <a:ext cx="1260775" cy="12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 txBox="1"/>
          <p:nvPr/>
        </p:nvSpPr>
        <p:spPr>
          <a:xfrm>
            <a:off x="2218175" y="2439025"/>
            <a:ext cx="11208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Serveur de traitement</a:t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 flipH="1" rot="5400000">
            <a:off x="2766902" y="2000850"/>
            <a:ext cx="735900" cy="1667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 rot="5400000">
            <a:off x="2768402" y="2555425"/>
            <a:ext cx="732900" cy="1667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2766775" y="3755425"/>
            <a:ext cx="2046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Détecter une anomalie (</a:t>
            </a:r>
            <a:r>
              <a:rPr lang="fr"/>
              <a:t>réseau</a:t>
            </a:r>
            <a:r>
              <a:rPr lang="fr"/>
              <a:t> de neuron)</a:t>
            </a:r>
            <a:endParaRPr/>
          </a:p>
        </p:txBody>
      </p:sp>
      <p:sp>
        <p:nvSpPr>
          <p:cNvPr id="203" name="Google Shape;203;p18"/>
          <p:cNvSpPr txBox="1"/>
          <p:nvPr/>
        </p:nvSpPr>
        <p:spPr>
          <a:xfrm>
            <a:off x="2956375" y="1800200"/>
            <a:ext cx="1667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Traiter les images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(dégrader l’image)</a:t>
            </a:r>
            <a:endParaRPr/>
          </a:p>
        </p:txBody>
      </p:sp>
      <p:pic>
        <p:nvPicPr>
          <p:cNvPr id="204" name="Google Shape;204;p18"/>
          <p:cNvPicPr preferRelativeResize="0"/>
          <p:nvPr/>
        </p:nvPicPr>
        <p:blipFill rotWithShape="1">
          <a:blip r:embed="rId5">
            <a:alphaModFix/>
          </a:blip>
          <a:srcRect b="18768" l="4110" r="4339" t="15006"/>
          <a:stretch/>
        </p:blipFill>
        <p:spPr>
          <a:xfrm>
            <a:off x="5404575" y="2948575"/>
            <a:ext cx="1991700" cy="14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 rotWithShape="1">
          <a:blip r:embed="rId6">
            <a:alphaModFix/>
          </a:blip>
          <a:srcRect b="0" l="0" r="8450" t="8650"/>
          <a:stretch/>
        </p:blipFill>
        <p:spPr>
          <a:xfrm rot="1652779">
            <a:off x="6867095" y="2349279"/>
            <a:ext cx="1110611" cy="110816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8"/>
          <p:cNvSpPr/>
          <p:nvPr/>
        </p:nvSpPr>
        <p:spPr>
          <a:xfrm>
            <a:off x="6438550" y="2286625"/>
            <a:ext cx="366600" cy="735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6022450" y="1703125"/>
            <a:ext cx="11988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</a:t>
            </a:r>
            <a:r>
              <a:rPr lang="fr"/>
              <a:t>cquérir</a:t>
            </a:r>
            <a:r>
              <a:rPr lang="fr"/>
              <a:t> des images</a:t>
            </a:r>
            <a:endParaRPr/>
          </a:p>
        </p:txBody>
      </p:sp>
      <p:cxnSp>
        <p:nvCxnSpPr>
          <p:cNvPr id="208" name="Google Shape;208;p18"/>
          <p:cNvCxnSpPr>
            <a:stCxn id="207" idx="1"/>
            <a:endCxn id="203" idx="3"/>
          </p:cNvCxnSpPr>
          <p:nvPr/>
        </p:nvCxnSpPr>
        <p:spPr>
          <a:xfrm flipH="1">
            <a:off x="4623550" y="1994875"/>
            <a:ext cx="1398900" cy="1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