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6" r:id="rId3"/>
    <p:sldId id="319" r:id="rId4"/>
    <p:sldId id="261" r:id="rId5"/>
    <p:sldId id="318" r:id="rId6"/>
    <p:sldId id="273" r:id="rId7"/>
    <p:sldId id="289" r:id="rId8"/>
    <p:sldId id="292" r:id="rId9"/>
    <p:sldId id="293" r:id="rId10"/>
    <p:sldId id="277" r:id="rId11"/>
    <p:sldId id="278" r:id="rId12"/>
    <p:sldId id="259" r:id="rId13"/>
    <p:sldId id="272" r:id="rId14"/>
    <p:sldId id="320" r:id="rId15"/>
    <p:sldId id="282" r:id="rId16"/>
    <p:sldId id="281" r:id="rId17"/>
    <p:sldId id="294" r:id="rId18"/>
    <p:sldId id="316" r:id="rId19"/>
    <p:sldId id="321" r:id="rId20"/>
    <p:sldId id="264" r:id="rId21"/>
    <p:sldId id="271" r:id="rId22"/>
    <p:sldId id="283" r:id="rId23"/>
    <p:sldId id="329" r:id="rId24"/>
    <p:sldId id="328" r:id="rId25"/>
    <p:sldId id="317" r:id="rId26"/>
    <p:sldId id="323" r:id="rId27"/>
    <p:sldId id="325" r:id="rId28"/>
    <p:sldId id="327" r:id="rId29"/>
    <p:sldId id="258" r:id="rId30"/>
    <p:sldId id="324" r:id="rId31"/>
    <p:sldId id="299" r:id="rId32"/>
    <p:sldId id="295" r:id="rId33"/>
    <p:sldId id="296" r:id="rId34"/>
    <p:sldId id="291" r:id="rId35"/>
    <p:sldId id="290" r:id="rId36"/>
    <p:sldId id="287" r:id="rId37"/>
    <p:sldId id="285" r:id="rId38"/>
    <p:sldId id="301" r:id="rId39"/>
    <p:sldId id="303" r:id="rId40"/>
    <p:sldId id="300" r:id="rId41"/>
    <p:sldId id="286" r:id="rId42"/>
    <p:sldId id="280" r:id="rId43"/>
    <p:sldId id="304" r:id="rId44"/>
    <p:sldId id="305" r:id="rId45"/>
    <p:sldId id="297" r:id="rId46"/>
    <p:sldId id="298" r:id="rId47"/>
    <p:sldId id="308" r:id="rId48"/>
    <p:sldId id="310" r:id="rId49"/>
    <p:sldId id="311" r:id="rId50"/>
    <p:sldId id="312" r:id="rId51"/>
    <p:sldId id="313" r:id="rId52"/>
    <p:sldId id="307" r:id="rId53"/>
    <p:sldId id="309" r:id="rId54"/>
    <p:sldId id="279" r:id="rId55"/>
    <p:sldId id="314" r:id="rId56"/>
    <p:sldId id="268" r:id="rId57"/>
    <p:sldId id="315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785A5-26E1-4B0C-A78A-C59262FAC74B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A9581-97B5-46EB-9211-36155672F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7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A9581-97B5-46EB-9211-36155672FD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5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较小的时候，导数也很小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A3B2-8267-43C3-BA34-6E7859A3F2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4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A9581-97B5-46EB-9211-36155672FDA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1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A9581-97B5-46EB-9211-36155672FDA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较小的时候，导数也很小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A3B2-8267-43C3-BA34-6E7859A3F29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9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B61B-1B97-40A4-9D3C-ADDB728E9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31926-A0C1-4AF6-AD9E-7F0F2508E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D47B2-2988-4B80-B361-9C528FF2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08B8E-28B3-4703-922C-A8D949FC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C90A3-0636-4843-898F-7C82F46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0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C9980-AF7F-419A-BC50-F4EB3FB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DE817-ABB4-4C60-9ABA-DC74833B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F5D62-C666-49C8-BFFF-25273560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3F43E-4B69-429F-86B5-A930AE61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536F5-8974-47F8-A5BC-9919A1D7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7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44B0C1-04E7-4754-879F-A202FEDF7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9F0B8-B790-483F-BBCF-02B6C4A8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7FAEA-9E9C-4926-9EFC-38032EC0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C6C06-DEBD-419A-8BB0-3D9A161C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902B0-CD01-4205-92DC-EF210F0D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3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A160D-E714-48D5-B2C5-368A699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D6B27-A344-4849-8268-25275B0E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EC842-413C-4007-BD37-3F7961FC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C5518-3FAC-40F0-B75C-F221A600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1BCF7-43B3-49AF-BF9E-EBFDBB36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8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FFDFD-7963-4F68-9767-2D620AA1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CE4E6-3CBD-4AF6-804C-E502D0B1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978DA-8A11-4D41-AD43-559767C9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21EA6-8F1A-477C-A908-BDBA01D2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7152A-561A-4D9A-BAB8-F6ADA2A9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370FD-D6AD-4D20-B5BE-67B511AE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E8DA7-586B-4C64-9099-C5D6629BF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9256B-A4C7-4022-9893-B4CCF4F88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63357-4EEB-4DDB-BB7C-7545E335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A8DAC-07DA-45E2-82F9-F908B81C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A4D1E-AADB-4692-A5CA-2131DA76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07AA4-0B6B-4BC2-91EE-ACAA2920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DCF67-317C-40BA-9D98-2F1E797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313DF4-0D55-4DF9-BEB6-AF433E756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DFF740-B333-409C-A03A-4AFC2D49B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5E73A7-9380-44A1-9CBE-438530009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92C7B-D691-4E9A-8B6B-63E452C7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C71D75-1809-486E-AE30-C05972DB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B50F4C-E039-42C3-B6A8-855937E9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6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9BD14-4BBE-4191-B316-6450F11E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2B00EC-2DDA-46B0-A3D7-D6BD83FF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0FA43E-5D70-4D40-BF58-7A11B881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717F4-A269-4E30-AFFB-B289E5B2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7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67DFB6-44FD-408B-9815-18D40631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C46E3-D537-4409-82A7-620FA77D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78B7CC-8B91-4A92-BA9E-138491E1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7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E1CAD-2EF6-4C4E-BD8D-DF25F767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6F4E1-3B15-42A8-A9EF-F58872AD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FC0C0-B984-4C76-BF77-76B464B77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C0A2D-14B2-4390-AF3F-9350E2C3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441A6-B0BD-4103-8E94-459F14E7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34CBA-A503-4ADB-936D-183F6476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9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9398A-A70B-40E1-A1BE-0B7DE61B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CC095-3C76-4EED-A2C8-4A7BDFFFE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9F658-980B-4D6B-9DE3-9AF8403D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D2B1A-4B64-4869-B2C4-DBB18AA6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796FA-2801-4ACD-A937-639CC03C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41778-53A5-45C9-8820-890E84A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4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bg1"/>
            </a:gs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AC9DED-72A7-4FB7-A4FD-9819F840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B50CD-4C35-4698-9F32-13ABC2EA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E84FB-32BF-458F-A0DC-6F6067A3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B46E-1374-4F11-B8A1-A1CEC8656BDA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A9471-B732-4F8B-9497-33734CC7C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3E70D-3C7D-49BE-82DB-F04A5425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DC23-0D7C-4CA5-B09A-DBC5D8521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1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D679E-EA35-4FA5-90E2-54823CBA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4A4DC-C25E-42B9-A596-A29C58AB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ESL</a:t>
            </a:r>
          </a:p>
          <a:p>
            <a:r>
              <a:rPr lang="en-US" altLang="zh-CN" dirty="0"/>
              <a:t>MLAPP</a:t>
            </a:r>
          </a:p>
          <a:p>
            <a:r>
              <a:rPr lang="en-US" altLang="zh-CN" dirty="0"/>
              <a:t>PRML</a:t>
            </a:r>
          </a:p>
          <a:p>
            <a:r>
              <a:rPr lang="zh-CN" altLang="en-US" dirty="0"/>
              <a:t>统计学习方法 李航</a:t>
            </a:r>
            <a:endParaRPr lang="en-US" altLang="zh-CN" dirty="0"/>
          </a:p>
          <a:p>
            <a:r>
              <a:rPr lang="zh-CN" altLang="en-US" dirty="0"/>
              <a:t>机器学习 周志华</a:t>
            </a:r>
            <a:endParaRPr lang="en-US" altLang="zh-CN" dirty="0"/>
          </a:p>
          <a:p>
            <a:r>
              <a:rPr lang="zh-CN" altLang="en-US" dirty="0"/>
              <a:t>深度学习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38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DA123-3819-485B-9675-21506C4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指数族分布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16B69D-6BBB-464B-894C-27854A163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926" y="2384006"/>
            <a:ext cx="13545393" cy="1714504"/>
          </a:xfrm>
        </p:spPr>
      </p:pic>
    </p:spTree>
    <p:extLst>
      <p:ext uri="{BB962C8B-B14F-4D97-AF65-F5344CB8AC3E}">
        <p14:creationId xmlns:p14="http://schemas.microsoft.com/office/powerpoint/2010/main" val="314969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CCA427B-CCAD-45DF-B917-F10242E2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55BFF16-BC5E-44EA-9763-7AAFB7FA3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84"/>
          <a:stretch/>
        </p:blipFill>
        <p:spPr>
          <a:xfrm>
            <a:off x="1136578" y="2120266"/>
            <a:ext cx="9918843" cy="2617467"/>
          </a:xfrm>
        </p:spPr>
      </p:pic>
    </p:spTree>
    <p:extLst>
      <p:ext uri="{BB962C8B-B14F-4D97-AF65-F5344CB8AC3E}">
        <p14:creationId xmlns:p14="http://schemas.microsoft.com/office/powerpoint/2010/main" val="186213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A6DF1-3542-4954-B9AA-70F5C296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7EEA70-353B-4204-A7C2-0CBACDB57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0445" y="2865624"/>
            <a:ext cx="4791110" cy="990607"/>
          </a:xfrm>
        </p:spPr>
      </p:pic>
    </p:spTree>
    <p:extLst>
      <p:ext uri="{BB962C8B-B14F-4D97-AF65-F5344CB8AC3E}">
        <p14:creationId xmlns:p14="http://schemas.microsoft.com/office/powerpoint/2010/main" val="115513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9234F-56BD-4076-8D6B-593BB2E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连续分布的熵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850256-891B-4342-837F-0973D4FD9A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805" y="3135040"/>
            <a:ext cx="5181600" cy="1114322"/>
          </a:xfr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1D3DD-BDAA-4CBC-BE9F-F83C3DFF47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2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5A15-1DF8-40F4-8AF6-50CFD31B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求限制均值和方差下的最大熵分布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B32D9-76AC-4188-8211-5067A791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51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43AF7F-2F21-4097-8922-EFA3B1AEED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574" y="225016"/>
            <a:ext cx="8954305" cy="55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3EFD03A-664E-47D0-B458-C63F0E82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3A26AE-6522-49D6-86D4-4238B9789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2427" y="3376040"/>
            <a:ext cx="9987006" cy="841791"/>
          </a:xfrm>
        </p:spPr>
      </p:pic>
    </p:spTree>
    <p:extLst>
      <p:ext uri="{BB962C8B-B14F-4D97-AF65-F5344CB8AC3E}">
        <p14:creationId xmlns:p14="http://schemas.microsoft.com/office/powerpoint/2010/main" val="106257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9C1C8-0099-49BB-BAA5-C65F9655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逻辑回归和指数族分布的关系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74F63-A474-4881-ACB8-E9766D443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8030DE9F-B7CB-4E05-BAD4-6236F78AE4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825625"/>
            <a:ext cx="5181600" cy="22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4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96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FC36-234D-4C06-B5F6-0240720B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为什么使用交叉熵损失函数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ECFAF-052A-4876-B5DB-6C7E5B5F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6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A434D-A10C-4E93-833F-C5404DCDA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C5911C1-F224-44FB-845C-8ED645495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9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68E34-EA63-418F-8E3C-068B43D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CrossEntropy</a:t>
            </a:r>
            <a:r>
              <a:rPr lang="en-US" altLang="zh-CN" dirty="0"/>
              <a:t> loss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C8EDDF-AAA3-4CF0-AAAE-DD49222C4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591" y="2604903"/>
            <a:ext cx="11756818" cy="1532080"/>
          </a:xfrm>
        </p:spPr>
      </p:pic>
    </p:spTree>
    <p:extLst>
      <p:ext uri="{BB962C8B-B14F-4D97-AF65-F5344CB8AC3E}">
        <p14:creationId xmlns:p14="http://schemas.microsoft.com/office/powerpoint/2010/main" val="63087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8756B-FE25-41CB-8DD5-987513A1D1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365125"/>
            <a:ext cx="10979239" cy="3063875"/>
          </a:xfrm>
        </p:spPr>
        <p:txBody>
          <a:bodyPr/>
          <a:lstStyle/>
          <a:p>
            <a:r>
              <a:rPr lang="en-US" altLang="zh-CN" dirty="0"/>
              <a:t>KL</a:t>
            </a:r>
            <a:r>
              <a:rPr lang="zh-CN" altLang="en-US" dirty="0"/>
              <a:t>散度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Q</a:t>
            </a:r>
            <a:r>
              <a:rPr lang="zh-CN" altLang="en-US" dirty="0"/>
              <a:t>的信息增益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11CDC-1F30-4BA0-ACFA-063BEFF14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799"/>
          <a:stretch/>
        </p:blipFill>
        <p:spPr>
          <a:xfrm>
            <a:off x="576166" y="3393617"/>
            <a:ext cx="8667807" cy="1955851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6141E2F8-F31F-4509-844E-465ACC9FB26C}"/>
              </a:ext>
            </a:extLst>
          </p:cNvPr>
          <p:cNvSpPr txBox="1">
            <a:spLocks/>
          </p:cNvSpPr>
          <p:nvPr/>
        </p:nvSpPr>
        <p:spPr>
          <a:xfrm>
            <a:off x="838199" y="1801153"/>
            <a:ext cx="74527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530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0B4FA-F8DD-46BF-9360-2ECF8D92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114" y="391091"/>
            <a:ext cx="10515600" cy="1325563"/>
          </a:xfrm>
        </p:spPr>
        <p:txBody>
          <a:bodyPr/>
          <a:lstStyle/>
          <a:p>
            <a:r>
              <a:rPr lang="en-US" altLang="zh-CN" dirty="0"/>
              <a:t>KL</a:t>
            </a:r>
            <a:r>
              <a:rPr lang="zh-CN" altLang="en-US" dirty="0"/>
              <a:t>散度非负但不是距离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623CF5-6C18-4CC2-928B-84540294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928289" y="1504623"/>
            <a:ext cx="5167711" cy="13946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A68003-F9D3-4251-B75F-1177F99E7A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27582" y="3603064"/>
            <a:ext cx="5675832" cy="1200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02F12F-F08B-4C33-9946-3AACC994C0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27582" y="2919792"/>
            <a:ext cx="3470365" cy="6702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CE5846-63B7-4260-A7EC-B6F5A18C90F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801914" y="4720926"/>
            <a:ext cx="9784056" cy="12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BDC7-CE65-440E-ADD6-8A70DC58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其他衡量分布差异的量</a:t>
            </a:r>
          </a:p>
        </p:txBody>
      </p:sp>
    </p:spTree>
    <p:extLst>
      <p:ext uri="{BB962C8B-B14F-4D97-AF65-F5344CB8AC3E}">
        <p14:creationId xmlns:p14="http://schemas.microsoft.com/office/powerpoint/2010/main" val="2784615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7EA3A-DA9B-4629-9438-25940A72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散度 </a:t>
            </a:r>
            <a:r>
              <a:rPr lang="en-US" altLang="zh-CN" dirty="0"/>
              <a:t>Wasserstein</a:t>
            </a:r>
            <a:r>
              <a:rPr lang="zh-CN" altLang="en-US" dirty="0"/>
              <a:t>距离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6165E1-5D21-4E76-9577-5C20D788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52" y="1805185"/>
            <a:ext cx="7666009" cy="12277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DDC210-207C-446F-94AF-8F0FF2D5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52" y="3445099"/>
            <a:ext cx="7729594" cy="11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3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844EA-2318-4BAB-A99A-CBA125B8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KL</a:t>
            </a:r>
            <a:r>
              <a:rPr lang="zh-CN" altLang="en-US" dirty="0"/>
              <a:t>散度、交叉熵、最大似然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C10097-32A6-46F9-ACD9-E72C4F8D687E}"/>
              </a:ext>
            </a:extLst>
          </p:cNvPr>
          <p:cNvSpPr/>
          <p:nvPr/>
        </p:nvSpPr>
        <p:spPr>
          <a:xfrm>
            <a:off x="1689278" y="1914539"/>
            <a:ext cx="66047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p</a:t>
            </a:r>
            <a:r>
              <a:rPr lang="zh-CN" altLang="en-US" dirty="0"/>
              <a:t>是观测分布，最小化</a:t>
            </a:r>
            <a:r>
              <a:rPr lang="en-US" altLang="zh-CN" dirty="0"/>
              <a:t>KL</a:t>
            </a:r>
            <a:r>
              <a:rPr lang="zh-CN" altLang="en-US" dirty="0"/>
              <a:t>散度等价于最大化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(x) </a:t>
            </a:r>
            <a:r>
              <a:rPr lang="zh-CN" altLang="en-US" dirty="0"/>
              <a:t>的对数似然、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最大似然等价于最小化训练集上的经验分布 模型分布之间的</a:t>
            </a:r>
            <a:r>
              <a:rPr lang="en-US" altLang="zh-CN" dirty="0"/>
              <a:t>KL</a:t>
            </a:r>
            <a:r>
              <a:rPr lang="zh-CN" altLang="en-US" dirty="0"/>
              <a:t>散度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均方误差是经验分布和高斯模型之间的交叉熵。</a:t>
            </a:r>
          </a:p>
        </p:txBody>
      </p:sp>
    </p:spTree>
    <p:extLst>
      <p:ext uri="{BB962C8B-B14F-4D97-AF65-F5344CB8AC3E}">
        <p14:creationId xmlns:p14="http://schemas.microsoft.com/office/powerpoint/2010/main" val="307385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BF7BF-6F1B-40EF-939C-31B98F28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最大似然估计量的性质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A76EE-137A-44E3-9913-F8205A053A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似然估计的时候，可以把已求得的估计直接代入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EC6CE6-182F-4574-8A2C-464813EA80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5277" y="2951675"/>
            <a:ext cx="9716220" cy="12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61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2F17D-1F14-4EC2-A13E-D3601AD0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96A15-6A9F-45C5-8974-4D7637E02F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C3F766-1463-4520-B9DD-2820CBF16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E7BF0F-96C1-4D04-83A4-CEA41B4A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3" y="365125"/>
            <a:ext cx="10515600" cy="61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9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4E382-70A9-4602-8491-0B01FB81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MLE</a:t>
            </a:r>
            <a:r>
              <a:rPr lang="zh-CN" altLang="en-US" dirty="0"/>
              <a:t>的缺陷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7AC8F-24C6-46B1-9C7D-656D562E3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662A5A-3CF9-4D4B-A7D7-ACF20EE663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061" y="2131122"/>
            <a:ext cx="11230923" cy="36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9833A-7188-4EE5-8345-F0DDEE73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350BEC-B981-4072-8BFC-389BD14310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316287"/>
            <a:ext cx="8792699" cy="1270000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6809BD6-E25D-49A1-A133-25C72DE55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90725"/>
            <a:ext cx="5181600" cy="4351338"/>
          </a:xfrm>
        </p:spPr>
        <p:txBody>
          <a:bodyPr/>
          <a:lstStyle/>
          <a:p>
            <a:r>
              <a:rPr lang="zh-CN" altLang="en-US" dirty="0"/>
              <a:t>逻辑斯蒂分布的最大似然等价于交叉熵最小化</a:t>
            </a:r>
          </a:p>
        </p:txBody>
      </p:sp>
    </p:spTree>
    <p:extLst>
      <p:ext uri="{BB962C8B-B14F-4D97-AF65-F5344CB8AC3E}">
        <p14:creationId xmlns:p14="http://schemas.microsoft.com/office/powerpoint/2010/main" val="159551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E3AFF-F3E2-4B96-90C1-09ECCC1C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75" y="1813998"/>
            <a:ext cx="10965287" cy="3170126"/>
          </a:xfrm>
        </p:spPr>
        <p:txBody>
          <a:bodyPr/>
          <a:lstStyle/>
          <a:p>
            <a:r>
              <a:rPr lang="zh-CN" altLang="en-US" dirty="0"/>
              <a:t>为什么是这个形式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为什么是这个损失函数</a:t>
            </a:r>
          </a:p>
        </p:txBody>
      </p:sp>
    </p:spTree>
    <p:extLst>
      <p:ext uri="{BB962C8B-B14F-4D97-AF65-F5344CB8AC3E}">
        <p14:creationId xmlns:p14="http://schemas.microsoft.com/office/powerpoint/2010/main" val="1760488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AA5934A-840B-41A1-A547-88184BAFD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26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AF222-3423-4531-886F-63177943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为什么不使用</a:t>
            </a:r>
            <a:r>
              <a:rPr lang="en-US" altLang="zh-CN" dirty="0"/>
              <a:t>MSE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840FB-4EC9-4600-95D3-265A028B02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6A687-536D-45A6-B6C3-5F620B0A73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43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FAB38-7ACE-4833-B835-57C5EC27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为什么线性回归使用</a:t>
            </a:r>
            <a:r>
              <a:rPr lang="en-US" altLang="zh-CN" dirty="0"/>
              <a:t>MSE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E893D-502A-4D3E-A529-086D78200D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488C68-3092-46B6-99EF-65B9EAAD1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0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78F67-C350-4263-B981-CB89061E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66797" cy="5398171"/>
          </a:xfrm>
        </p:spPr>
        <p:txBody>
          <a:bodyPr>
            <a:normAutofit/>
          </a:bodyPr>
          <a:lstStyle/>
          <a:p>
            <a:r>
              <a:rPr lang="zh-CN" altLang="en-US" dirty="0"/>
              <a:t>充分统计量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由最小充分统计量导出的无偏估计</a:t>
            </a:r>
            <a:br>
              <a:rPr lang="en-US" altLang="zh-CN" dirty="0"/>
            </a:br>
            <a:r>
              <a:rPr lang="zh-CN" altLang="en-US" dirty="0"/>
              <a:t>最佳无偏估计量（</a:t>
            </a:r>
            <a:r>
              <a:rPr lang="en-US" altLang="zh-CN" dirty="0"/>
              <a:t>BUE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8506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AF222-3423-4531-886F-63177943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为什么不使用</a:t>
            </a:r>
            <a:r>
              <a:rPr lang="en-US" altLang="zh-CN" dirty="0"/>
              <a:t>MSE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840FB-4EC9-4600-95D3-265A028B02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6A687-536D-45A6-B6C3-5F620B0A73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20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F3CCF-F609-4C37-B2E9-07D38C87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2633"/>
          </a:xfrm>
        </p:spPr>
        <p:txBody>
          <a:bodyPr/>
          <a:lstStyle/>
          <a:p>
            <a:r>
              <a:rPr lang="zh-CN" altLang="en-US" dirty="0"/>
              <a:t>损失函数需要满足的性质？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为什么不能直接拿</a:t>
            </a:r>
            <a:r>
              <a:rPr lang="en-US" altLang="zh-CN" dirty="0"/>
              <a:t>F1</a:t>
            </a:r>
            <a:r>
              <a:rPr lang="zh-CN" altLang="en-US" dirty="0"/>
              <a:t>作为损失函数？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477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FDB2C-E43D-4259-AA1A-3E587C11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5B379-08AF-4A56-9D70-BA6BF0355C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7653733-C037-446E-B809-1A4E40608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09CA67-D02C-4157-BFBD-A3A2403D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6" y="476518"/>
            <a:ext cx="5417984" cy="5527883"/>
          </a:xfrm>
          <a:prstGeom prst="rect">
            <a:avLst/>
          </a:prstGeom>
        </p:spPr>
      </p:pic>
      <p:pic>
        <p:nvPicPr>
          <p:cNvPr id="1026" name="Picture 2" descr="Q Cu&quot;vnize A PlainTen ">
            <a:extLst>
              <a:ext uri="{FF2B5EF4-FFF2-40B4-BE49-F238E27FC236}">
                <a16:creationId xmlns:a16="http://schemas.microsoft.com/office/drawing/2014/main" id="{E043E996-B3B6-477F-9158-E7658DF6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60547"/>
            <a:ext cx="6138037" cy="544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04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C0DFA-1D1D-4CDB-94EB-4F02BDBA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5895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凸函数一定有极小值吗？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66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CB7E-D042-4F1C-A7EB-7868447B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1/x </a:t>
            </a:r>
            <a:r>
              <a:rPr lang="zh-CN" altLang="en-US" dirty="0"/>
              <a:t>右半只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854F4-4BF5-472A-AF79-2560BF1AA9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69739F-C928-41A0-9FC9-B7B960777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18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22BD-6C9B-42B7-BD62-CB54B89C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852"/>
            <a:ext cx="10515600" cy="1325563"/>
          </a:xfrm>
        </p:spPr>
        <p:txBody>
          <a:bodyPr/>
          <a:lstStyle/>
          <a:p>
            <a:r>
              <a:rPr lang="zh-CN" altLang="en-US" dirty="0"/>
              <a:t>非凸函数的局部最小值一定差吗</a:t>
            </a:r>
          </a:p>
        </p:txBody>
      </p:sp>
    </p:spTree>
    <p:extLst>
      <p:ext uri="{BB962C8B-B14F-4D97-AF65-F5344CB8AC3E}">
        <p14:creationId xmlns:p14="http://schemas.microsoft.com/office/powerpoint/2010/main" val="232246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9834B-BB71-4E43-AECF-23A1CFB3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逻辑斯蒂分布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ADAD5E-92E4-4FDC-BAF1-B01702CD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2664" y="2023136"/>
            <a:ext cx="7813637" cy="2850362"/>
          </a:xfrm>
        </p:spPr>
      </p:pic>
    </p:spTree>
    <p:extLst>
      <p:ext uri="{BB962C8B-B14F-4D97-AF65-F5344CB8AC3E}">
        <p14:creationId xmlns:p14="http://schemas.microsoft.com/office/powerpoint/2010/main" val="765782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5031B-0E2A-42FF-80F2-D4AFD4CB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8849"/>
            <a:ext cx="10515600" cy="1460500"/>
          </a:xfrm>
        </p:spPr>
        <p:txBody>
          <a:bodyPr/>
          <a:lstStyle/>
          <a:p>
            <a:r>
              <a:rPr lang="zh-CN" altLang="en-US" dirty="0"/>
              <a:t>全局最优解一定是最优的吗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1A9BF-781C-420B-AD05-B6C139C70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89056D-256E-4A75-9F86-71E648C815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07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15BD5-3748-4C8F-B09E-4605D4FF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Focal loss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D820AA-E7C7-44A2-A14B-EE2B41F9EC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59432"/>
            <a:ext cx="8044126" cy="193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70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06397-8FC8-44E5-9581-D3BB6FE3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Focal Loss</a:t>
            </a:r>
            <a:endParaRPr lang="zh-CN" altLang="en-US" dirty="0"/>
          </a:p>
        </p:txBody>
      </p:sp>
      <p:pic>
        <p:nvPicPr>
          <p:cNvPr id="2050" name="Picture 2" descr="РАЛ Тех! ">
            <a:extLst>
              <a:ext uri="{FF2B5EF4-FFF2-40B4-BE49-F238E27FC236}">
                <a16:creationId xmlns:a16="http://schemas.microsoft.com/office/drawing/2014/main" id="{0AB1C108-C53C-4B16-B59E-B5769A7B85D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774" y="1398189"/>
            <a:ext cx="5062281" cy="5031662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D947B7-22A0-4E51-9DB6-82C9AEF776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DA2DBC-B48A-4ECB-B747-4DB960E7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79048"/>
            <a:ext cx="5048401" cy="51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69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46F70-37A6-4E13-B064-B2D6BDD4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27" y="951114"/>
            <a:ext cx="9902780" cy="459968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FocalLoss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motivation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为了解决</a:t>
            </a:r>
            <a:r>
              <a:rPr lang="en-US" altLang="zh-CN" dirty="0"/>
              <a:t>one-stage</a:t>
            </a:r>
            <a:r>
              <a:rPr lang="zh-CN" altLang="en-US" dirty="0"/>
              <a:t>目标检测中正负样本比例严重失衡的问题</a:t>
            </a:r>
          </a:p>
        </p:txBody>
      </p:sp>
    </p:spTree>
    <p:extLst>
      <p:ext uri="{BB962C8B-B14F-4D97-AF65-F5344CB8AC3E}">
        <p14:creationId xmlns:p14="http://schemas.microsoft.com/office/powerpoint/2010/main" val="26163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B658B-4C07-4702-851B-1C56AA7F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5FAA8-0660-4107-9DC2-5BC7F9B898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1F431F-4031-4ABB-8FAD-C8241E616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 descr="РАЛ Тех! ">
            <a:extLst>
              <a:ext uri="{FF2B5EF4-FFF2-40B4-BE49-F238E27FC236}">
                <a16:creationId xmlns:a16="http://schemas.microsoft.com/office/drawing/2014/main" id="{6FE32342-BBE7-4AD0-96FE-F79E1E90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6981" y="-1955897"/>
            <a:ext cx="7994371" cy="79460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DBD11C-8107-4071-8C8F-D0AD228DCE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5958" y="-1773175"/>
            <a:ext cx="7994371" cy="72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70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CDA47-DEFB-4B5B-A062-FD28021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如果线性回归样本线性会怎样？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2E2FC-5C92-426A-8BDA-3F09459E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09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A264D-FDE8-46A1-B5C1-FC651A28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DE06A-F547-4CA8-A4B3-2129D052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w</a:t>
            </a:r>
            <a:r>
              <a:rPr lang="zh-CN" altLang="en-US" dirty="0"/>
              <a:t>满足的条件</a:t>
            </a:r>
            <a:endParaRPr lang="en-US" altLang="zh-CN" dirty="0"/>
          </a:p>
          <a:p>
            <a:r>
              <a:rPr lang="zh-CN" altLang="en-US" dirty="0"/>
              <a:t>误差方差权衡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满足正态分布</a:t>
            </a:r>
          </a:p>
        </p:txBody>
      </p:sp>
    </p:spTree>
    <p:extLst>
      <p:ext uri="{BB962C8B-B14F-4D97-AF65-F5344CB8AC3E}">
        <p14:creationId xmlns:p14="http://schemas.microsoft.com/office/powerpoint/2010/main" val="3788864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97054-7509-46A5-A485-055D903A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逻辑回归如果线性可分会怎样？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0D0C6-711C-47E8-9A82-DBA9894E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90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625E4-3217-429A-90EC-F4F2FA94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会产生意想不到的过拟合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33A2D-ABBB-4CC7-B4C3-F54DAA6699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2CB2E-813B-410F-9430-D3BE421C70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F319-EFC3-4B9A-9CCC-F4819318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79054-00F8-4239-8ABA-2F1DCE0928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DC72C8-1FDC-4BF4-8F04-1EEBFFD1D3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3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B4704-E800-4D29-B5BC-32D445B5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Logit </a:t>
            </a:r>
            <a:r>
              <a:rPr lang="zh-CN" altLang="en-US" dirty="0"/>
              <a:t>名称的由来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F456B-8EF8-41C7-A4BD-0EC1CBBB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1B74D-D58D-492A-BD3F-DB5EA7C0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测试集合未见样本置信度的提升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9D244-799B-48FC-A70D-0489D5A2D5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E3EE4B-0979-4CD1-8A33-D6FC40C6E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895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2CCE18-4DC5-48B1-8A5E-69DB6961A0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988" y="959263"/>
            <a:ext cx="10803720" cy="46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87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B658B-4C07-4702-851B-1C56AA7F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5FAA8-0660-4107-9DC2-5BC7F9B898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1F431F-4031-4ABB-8FAD-C8241E616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 descr="РАЛ Тех! ">
            <a:extLst>
              <a:ext uri="{FF2B5EF4-FFF2-40B4-BE49-F238E27FC236}">
                <a16:creationId xmlns:a16="http://schemas.microsoft.com/office/drawing/2014/main" id="{6FE32342-BBE7-4AD0-96FE-F79E1E90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6981" y="-1955897"/>
            <a:ext cx="7994371" cy="79460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DBD11C-8107-4071-8C8F-D0AD228DCE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5958" y="-1773175"/>
            <a:ext cx="7994371" cy="72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64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EFE12-6F11-43D7-AAD9-FFEF7D6A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6572" cy="6280374"/>
          </a:xfrm>
        </p:spPr>
        <p:txBody>
          <a:bodyPr>
            <a:normAutofit/>
          </a:bodyPr>
          <a:lstStyle/>
          <a:p>
            <a:r>
              <a:rPr lang="zh-CN" altLang="en-US" dirty="0"/>
              <a:t>类似方法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温度衰减</a:t>
            </a:r>
            <a:br>
              <a:rPr lang="en-US" altLang="zh-CN" dirty="0"/>
            </a:br>
            <a:r>
              <a:rPr lang="zh-CN" altLang="en-US" dirty="0"/>
              <a:t>标签平滑</a:t>
            </a:r>
            <a:br>
              <a:rPr lang="en-US" altLang="zh-CN" dirty="0"/>
            </a:br>
            <a:r>
              <a:rPr lang="zh-CN" altLang="en-US" dirty="0"/>
              <a:t>置信度惩罚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415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FDB2C-E43D-4259-AA1A-3E587C11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5B379-08AF-4A56-9D70-BA6BF0355C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7653733-C037-446E-B809-1A4E40608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09CA67-D02C-4157-BFBD-A3A2403D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" y="853598"/>
            <a:ext cx="5048401" cy="5150803"/>
          </a:xfrm>
          <a:prstGeom prst="rect">
            <a:avLst/>
          </a:prstGeom>
        </p:spPr>
      </p:pic>
      <p:pic>
        <p:nvPicPr>
          <p:cNvPr id="1026" name="Picture 2" descr="Q Cu&quot;vnize A PlainTen ">
            <a:extLst>
              <a:ext uri="{FF2B5EF4-FFF2-40B4-BE49-F238E27FC236}">
                <a16:creationId xmlns:a16="http://schemas.microsoft.com/office/drawing/2014/main" id="{E043E996-B3B6-477F-9158-E7658DF6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07073"/>
            <a:ext cx="6138037" cy="544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1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ADE96-C45D-4AFF-8ACB-8A5233FB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MIXMATCH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C0FEDD-3FE0-4B76-81BF-767788AD9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710650"/>
            <a:ext cx="7865256" cy="34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78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A652-BD45-49BC-98CE-4EE1A606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3A8D7-9539-4AF5-90BB-4C2F7CB1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求交叉熵的反向传播函数</a:t>
            </a:r>
            <a:endParaRPr lang="en-US" altLang="zh-CN" dirty="0"/>
          </a:p>
          <a:p>
            <a:r>
              <a:rPr lang="zh-CN" altLang="en-US" dirty="0"/>
              <a:t>证明逻辑斯蒂是凸优化问题</a:t>
            </a:r>
            <a:endParaRPr lang="en-US" altLang="zh-CN" dirty="0"/>
          </a:p>
          <a:p>
            <a:r>
              <a:rPr lang="zh-CN" altLang="en-US" dirty="0"/>
              <a:t>画出逻辑回归的概率图模型，并写出各点、边的势函数</a:t>
            </a:r>
          </a:p>
        </p:txBody>
      </p:sp>
    </p:spTree>
    <p:extLst>
      <p:ext uri="{BB962C8B-B14F-4D97-AF65-F5344CB8AC3E}">
        <p14:creationId xmlns:p14="http://schemas.microsoft.com/office/powerpoint/2010/main" val="3565311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2D0FE-33E5-439C-8E6F-7AA8B304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6C584-6921-436D-BDD2-CF0D7708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8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18C9C-F79F-4AD7-9818-232CB2D8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为什么是这个形式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446A50-CF73-4545-B9A9-717C28E9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2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2CBC2-AD02-435C-B0D4-BE0635D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考虑贝叶斯公式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DD7C0A-EB42-46D4-9F49-A673E3904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4244" y="2007394"/>
            <a:ext cx="6623511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2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79D11-DCCB-4D2E-93D5-DAC0AC43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设类下的条件概率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ACBE52-2C1E-41F6-946C-15789C3F6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078516"/>
            <a:ext cx="9967176" cy="12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1C301-C3DC-427A-8894-564622B7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注意协方差矩阵相同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A2013-7477-4FA5-8459-CBF48F15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0FCC59-9116-4597-98A2-211CC03958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825625"/>
            <a:ext cx="7411117" cy="27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5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r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5429</TotalTime>
  <Words>415</Words>
  <Application>Microsoft Office PowerPoint</Application>
  <PresentationFormat>宽屏</PresentationFormat>
  <Paragraphs>71</Paragraphs>
  <Slides>57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Centr</vt:lpstr>
      <vt:lpstr>等线</vt:lpstr>
      <vt:lpstr>Arial</vt:lpstr>
      <vt:lpstr>Office 主题​​</vt:lpstr>
      <vt:lpstr>参考书籍</vt:lpstr>
      <vt:lpstr>逻辑斯蒂回归</vt:lpstr>
      <vt:lpstr>为什么是这个形式  为什么是这个损失函数</vt:lpstr>
      <vt:lpstr>逻辑斯蒂分布</vt:lpstr>
      <vt:lpstr>Logit 名称的由来</vt:lpstr>
      <vt:lpstr>为什么是这个形式</vt:lpstr>
      <vt:lpstr>考虑贝叶斯公式</vt:lpstr>
      <vt:lpstr>设类下的条件概率</vt:lpstr>
      <vt:lpstr>注意协方差矩阵相同</vt:lpstr>
      <vt:lpstr>指数族分布</vt:lpstr>
      <vt:lpstr>PowerPoint 演示文稿</vt:lpstr>
      <vt:lpstr>信息熵</vt:lpstr>
      <vt:lpstr>连续分布的熵</vt:lpstr>
      <vt:lpstr>求限制均值和方差下的最大熵分布</vt:lpstr>
      <vt:lpstr>PowerPoint 演示文稿</vt:lpstr>
      <vt:lpstr>PowerPoint 演示文稿</vt:lpstr>
      <vt:lpstr>逻辑回归和指数族分布的关系</vt:lpstr>
      <vt:lpstr>PowerPoint 演示文稿</vt:lpstr>
      <vt:lpstr>为什么使用交叉熵损失函数</vt:lpstr>
      <vt:lpstr>CrossEntropy loss</vt:lpstr>
      <vt:lpstr>KL散度  P到Q的信息增益</vt:lpstr>
      <vt:lpstr>KL散度非负但不是距离</vt:lpstr>
      <vt:lpstr>其他衡量分布差异的量</vt:lpstr>
      <vt:lpstr>JS散度 Wasserstein距离</vt:lpstr>
      <vt:lpstr>KL散度、交叉熵、最大似然</vt:lpstr>
      <vt:lpstr>最大似然估计量的性质</vt:lpstr>
      <vt:lpstr>PowerPoint 演示文稿</vt:lpstr>
      <vt:lpstr>MLE的缺陷</vt:lpstr>
      <vt:lpstr>交叉熵</vt:lpstr>
      <vt:lpstr>PowerPoint 演示文稿</vt:lpstr>
      <vt:lpstr>为什么不使用MSE</vt:lpstr>
      <vt:lpstr>为什么线性回归使用MSE</vt:lpstr>
      <vt:lpstr>充分统计量  由最小充分统计量导出的无偏估计 最佳无偏估计量（BUE）</vt:lpstr>
      <vt:lpstr>为什么不使用MSE</vt:lpstr>
      <vt:lpstr>损失函数需要满足的性质？  为什么不能直接拿F1作为损失函数？ </vt:lpstr>
      <vt:lpstr>PowerPoint 演示文稿</vt:lpstr>
      <vt:lpstr>  凸函数一定有极小值吗？ </vt:lpstr>
      <vt:lpstr>1/x 右半只</vt:lpstr>
      <vt:lpstr>非凸函数的局部最小值一定差吗</vt:lpstr>
      <vt:lpstr>全局最优解一定是最优的吗</vt:lpstr>
      <vt:lpstr>Focal loss</vt:lpstr>
      <vt:lpstr>Focal Loss</vt:lpstr>
      <vt:lpstr>FocalLoss 的motivation  为了解决one-stage目标检测中正负样本比例严重失衡的问题</vt:lpstr>
      <vt:lpstr>PowerPoint 演示文稿</vt:lpstr>
      <vt:lpstr>如果线性回归样本线性会怎样？</vt:lpstr>
      <vt:lpstr>如何解决</vt:lpstr>
      <vt:lpstr>逻辑回归如果线性可分会怎样？</vt:lpstr>
      <vt:lpstr>会产生意想不到的过拟合</vt:lpstr>
      <vt:lpstr>过拟合是什么？</vt:lpstr>
      <vt:lpstr>测试集合未见样本置信度的提升</vt:lpstr>
      <vt:lpstr>PowerPoint 演示文稿</vt:lpstr>
      <vt:lpstr>PowerPoint 演示文稿</vt:lpstr>
      <vt:lpstr>类似方法  温度衰减 标签平滑 置信度惩罚 </vt:lpstr>
      <vt:lpstr>PowerPoint 演示文稿</vt:lpstr>
      <vt:lpstr>MIXMATCH</vt:lpstr>
      <vt:lpstr>TODO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逻辑斯蒂回归</dc:title>
  <dc:creator>姚 若平</dc:creator>
  <cp:lastModifiedBy>姚 若平</cp:lastModifiedBy>
  <cp:revision>40</cp:revision>
  <dcterms:created xsi:type="dcterms:W3CDTF">2019-12-18T10:21:58Z</dcterms:created>
  <dcterms:modified xsi:type="dcterms:W3CDTF">2019-12-22T06:07:41Z</dcterms:modified>
</cp:coreProperties>
</file>