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AyYtIYyQPng9nQH5MEMp6Da01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3EC5D-9C30-477A-8395-C3E32FB22DD9}">
  <a:tblStyle styleId="{C503EC5D-9C30-477A-8395-C3E32FB22D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Augmented_Dickey%E2%80%93Fuller_te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95483" y="1625224"/>
            <a:ext cx="10813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SKYROSEMARKETING AGENCY : ANALYZING COSUMER DEMAND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508811" y="2329958"/>
            <a:ext cx="1586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732178" y="2976289"/>
            <a:ext cx="83551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SYLESH KUMAR PALANICHAMY GOMATHY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98380" y="3800981"/>
            <a:ext cx="25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137926" y="59635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 Testing -Whiskey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776" y="4326663"/>
            <a:ext cx="7882973" cy="234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402" y="428967"/>
            <a:ext cx="9480505" cy="371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137926" y="59635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 Testing - White wine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288" y="4136114"/>
            <a:ext cx="9514339" cy="272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41" y="486405"/>
            <a:ext cx="9764786" cy="3649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105335" y="299460"/>
            <a:ext cx="261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– Craft Beer: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5" y="989901"/>
            <a:ext cx="11320911" cy="42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105335" y="299460"/>
            <a:ext cx="261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– Whiskey:</a:t>
            </a: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0937"/>
            <a:ext cx="12192000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105335" y="299460"/>
            <a:ext cx="261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– White wine:</a:t>
            </a:r>
            <a:endParaRPr/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5" y="1047830"/>
            <a:ext cx="11929145" cy="445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/>
        </p:nvSpPr>
        <p:spPr>
          <a:xfrm>
            <a:off x="162646" y="79304"/>
            <a:ext cx="261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418598" y="448636"/>
            <a:ext cx="11773402" cy="812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1: Demand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workforce model must be developed based on the demand distribution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launches must be aligned with above consumer behavior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initiatives must be launched to promote the sales during low selling months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2: Forecast accuracy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time series models must be used for every unique product rather than a single unified prediction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graphicFrame>
        <p:nvGraphicFramePr>
          <p:cNvPr id="254" name="Google Shape;254;p15"/>
          <p:cNvGraphicFramePr/>
          <p:nvPr/>
        </p:nvGraphicFramePr>
        <p:xfrm>
          <a:off x="1704828" y="817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{C503EC5D-9C30-477A-8395-C3E32FB22DD9}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Product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Highest selling month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Lowest selling month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Craft Beer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January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Whiskey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September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White Wine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October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p15"/>
          <p:cNvGraphicFramePr/>
          <p:nvPr/>
        </p:nvGraphicFramePr>
        <p:xfrm>
          <a:off x="904143" y="4033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{C503EC5D-9C30-477A-8395-C3E32FB22DD9}</a:tableStyleId>
              </a:tblPr>
              <a:tblGrid>
                <a:gridCol w="2432350"/>
                <a:gridCol w="2432350"/>
                <a:gridCol w="2432350"/>
                <a:gridCol w="2432350"/>
              </a:tblGrid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Most Accurate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Second most accurate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Third most accurate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Craft Beer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Prophet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Seasonal Naive Baseline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Whiskey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Seasonal Naive Baseline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Prophet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White Wine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Prophet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Seasonal Naive Baseline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 Baseline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/>
        </p:nvSpPr>
        <p:spPr>
          <a:xfrm>
            <a:off x="162646" y="79304"/>
            <a:ext cx="261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283944" y="635248"/>
            <a:ext cx="1177340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3: Demand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workforce model must be developed based on the demand distribution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1721607" y="1004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{C503EC5D-9C30-477A-8395-C3E32FB22DD9}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Highest selling month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Lowest selling month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Craft Beer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January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Whiskey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September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White Wine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October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51011" y="70655"/>
            <a:ext cx="31735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229070" y="532320"/>
            <a:ext cx="2995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SKYROSEMARKETING AGENCY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35526" y="4707644"/>
            <a:ext cx="2093253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clients</a:t>
            </a:r>
            <a:endParaRPr/>
          </a:p>
        </p:txBody>
      </p:sp>
      <p:cxnSp>
        <p:nvCxnSpPr>
          <p:cNvPr id="99" name="Google Shape;99;p2"/>
          <p:cNvCxnSpPr/>
          <p:nvPr/>
        </p:nvCxnSpPr>
        <p:spPr>
          <a:xfrm>
            <a:off x="2122332" y="4256409"/>
            <a:ext cx="619871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2122332" y="4256409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8321051" y="4263003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2"/>
          <p:cNvSpPr/>
          <p:nvPr/>
        </p:nvSpPr>
        <p:spPr>
          <a:xfrm>
            <a:off x="7274424" y="4718075"/>
            <a:ext cx="2093253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clients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825805" y="3333079"/>
            <a:ext cx="1802157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cxnSp>
        <p:nvCxnSpPr>
          <p:cNvPr id="104" name="Google Shape;104;p2"/>
          <p:cNvCxnSpPr/>
          <p:nvPr/>
        </p:nvCxnSpPr>
        <p:spPr>
          <a:xfrm>
            <a:off x="5726884" y="3794744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2122557" y="5169309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2"/>
          <p:cNvSpPr/>
          <p:nvPr/>
        </p:nvSpPr>
        <p:spPr>
          <a:xfrm>
            <a:off x="1038461" y="5599615"/>
            <a:ext cx="2214423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Downtown Brew Co.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>
            <a:off x="8321050" y="5175903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6595574" y="5639572"/>
            <a:ext cx="34509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6595574" y="5639572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0046525" y="5639572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2"/>
          <p:cNvSpPr/>
          <p:nvPr/>
        </p:nvSpPr>
        <p:spPr>
          <a:xfrm>
            <a:off x="5400116" y="6069878"/>
            <a:ext cx="2323205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rocks Whiskey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8884922" y="6069878"/>
            <a:ext cx="2323205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Vintage Vino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59446" y="745926"/>
            <a:ext cx="107486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 President  : Cynthia Wright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offered: Marketing insights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size : 4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domain : Beverages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251014" y="60423"/>
            <a:ext cx="43568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06530" y="6232684"/>
            <a:ext cx="1224940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Craft beer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4679889" y="6267506"/>
            <a:ext cx="1640122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Whiskey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8768430" y="6232684"/>
            <a:ext cx="1488141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wine</a:t>
            </a:r>
            <a:endParaRPr/>
          </a:p>
        </p:txBody>
      </p:sp>
      <p:cxnSp>
        <p:nvCxnSpPr>
          <p:cNvPr id="122" name="Google Shape;122;p3"/>
          <p:cNvCxnSpPr/>
          <p:nvPr/>
        </p:nvCxnSpPr>
        <p:spPr>
          <a:xfrm>
            <a:off x="5499950" y="5634572"/>
            <a:ext cx="0" cy="2330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1654092" y="5867654"/>
            <a:ext cx="79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1654092" y="5867654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3"/>
          <p:cNvCxnSpPr/>
          <p:nvPr/>
        </p:nvCxnSpPr>
        <p:spPr>
          <a:xfrm>
            <a:off x="5499950" y="5867654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9632680" y="5867654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3"/>
          <p:cNvSpPr txBox="1"/>
          <p:nvPr/>
        </p:nvSpPr>
        <p:spPr>
          <a:xfrm>
            <a:off x="251014" y="3303282"/>
            <a:ext cx="98783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predict the highly fluctuating and cyclical consumer demand of the products 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251014" y="4216329"/>
            <a:ext cx="98783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search popularity of the products from Google trends database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7101" y="4985645"/>
            <a:ext cx="1365698" cy="6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1773" y="1966676"/>
            <a:ext cx="1121454" cy="112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/>
          <p:nvPr/>
        </p:nvSpPr>
        <p:spPr>
          <a:xfrm>
            <a:off x="4607860" y="444362"/>
            <a:ext cx="1640122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499123" y="1405431"/>
            <a:ext cx="4267114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work-life balance of the employees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340746" y="1390252"/>
            <a:ext cx="4267114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Absence of a precise forecasting strategy</a:t>
            </a:r>
            <a:endParaRPr/>
          </a:p>
        </p:txBody>
      </p:sp>
      <p:cxnSp>
        <p:nvCxnSpPr>
          <p:cNvPr id="134" name="Google Shape;134;p3"/>
          <p:cNvCxnSpPr/>
          <p:nvPr/>
        </p:nvCxnSpPr>
        <p:spPr>
          <a:xfrm>
            <a:off x="5379770" y="896191"/>
            <a:ext cx="0" cy="2330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"/>
          <p:cNvCxnSpPr/>
          <p:nvPr/>
        </p:nvCxnSpPr>
        <p:spPr>
          <a:xfrm>
            <a:off x="1533912" y="1129273"/>
            <a:ext cx="79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/>
          <p:nvPr/>
        </p:nvCxnSpPr>
        <p:spPr>
          <a:xfrm>
            <a:off x="1533912" y="1129273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3"/>
          <p:cNvCxnSpPr/>
          <p:nvPr/>
        </p:nvCxnSpPr>
        <p:spPr>
          <a:xfrm>
            <a:off x="9512500" y="1129273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8249" y="1939530"/>
            <a:ext cx="1846442" cy="112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116541" y="375455"/>
            <a:ext cx="31735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79491" y="1197054"/>
            <a:ext cx="1074868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series data is free from outliners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existing random shock is randomly distributed.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is assumed to be randomly distributed.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series is stationary. The statistical properties of the time series do not depend on the time of observation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257921" y="294403"/>
            <a:ext cx="2617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81325" y="2949202"/>
            <a:ext cx="770964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685948" y="3842461"/>
            <a:ext cx="2160493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ADF test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685948" y="2306264"/>
            <a:ext cx="2160493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685948" y="3073010"/>
            <a:ext cx="2160493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399081" y="1229257"/>
            <a:ext cx="2617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473005" y="2071778"/>
            <a:ext cx="2543770" cy="24695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969172" y="1210454"/>
            <a:ext cx="1589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testing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4499598" y="2570259"/>
            <a:ext cx="2496922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data:2010-2014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410097" y="2071778"/>
            <a:ext cx="2675924" cy="24695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7706498" y="2132564"/>
            <a:ext cx="2447583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baseline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973297" y="3128050"/>
            <a:ext cx="389951" cy="1785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104172" y="3217312"/>
            <a:ext cx="241326" cy="1412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7141210" y="3258709"/>
            <a:ext cx="291633" cy="1412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515343" y="3499343"/>
            <a:ext cx="2496922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data:2015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7864618" y="1151886"/>
            <a:ext cx="1940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432843" y="1706936"/>
            <a:ext cx="2804395" cy="358481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7706499" y="2602415"/>
            <a:ext cx="2447582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baseline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7706498" y="3097556"/>
            <a:ext cx="2447583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naive baseline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7706499" y="3602994"/>
            <a:ext cx="2447582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Drift baseline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706499" y="4087838"/>
            <a:ext cx="2447582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SARIMAX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706498" y="4582979"/>
            <a:ext cx="2447582" cy="4017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Prophet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0332300" y="3217312"/>
            <a:ext cx="291633" cy="1412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0718995" y="3066910"/>
            <a:ext cx="1327596" cy="4616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188260" y="160302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71" y="1685100"/>
            <a:ext cx="11996257" cy="44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4444284" y="809808"/>
            <a:ext cx="3500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Interest vs Time period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188260" y="160302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4763066" y="745004"/>
            <a:ext cx="1998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vs Ranking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9705"/>
            <a:ext cx="12192000" cy="4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188260" y="160302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4450841" y="1718117"/>
            <a:ext cx="1841079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Data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94419" y="2662575"/>
            <a:ext cx="1303491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5371381" y="2188096"/>
            <a:ext cx="0" cy="2330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8"/>
          <p:cNvCxnSpPr/>
          <p:nvPr/>
        </p:nvCxnSpPr>
        <p:spPr>
          <a:xfrm>
            <a:off x="1525523" y="2421178"/>
            <a:ext cx="69231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8"/>
          <p:cNvCxnSpPr/>
          <p:nvPr/>
        </p:nvCxnSpPr>
        <p:spPr>
          <a:xfrm>
            <a:off x="1525523" y="2421178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/>
          <p:nvPr/>
        </p:nvCxnSpPr>
        <p:spPr>
          <a:xfrm>
            <a:off x="8448701" y="2421177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8"/>
          <p:cNvSpPr/>
          <p:nvPr/>
        </p:nvSpPr>
        <p:spPr>
          <a:xfrm>
            <a:off x="7610795" y="2665840"/>
            <a:ext cx="1675813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Stationary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>
            <a:off x="1525523" y="3124240"/>
            <a:ext cx="0" cy="215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8"/>
          <p:cNvSpPr/>
          <p:nvPr/>
        </p:nvSpPr>
        <p:spPr>
          <a:xfrm>
            <a:off x="997346" y="3366786"/>
            <a:ext cx="1097636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Whiskey</a:t>
            </a:r>
            <a:endParaRPr/>
          </a:p>
        </p:txBody>
      </p:sp>
      <p:cxnSp>
        <p:nvCxnSpPr>
          <p:cNvPr id="201" name="Google Shape;201;p8"/>
          <p:cNvCxnSpPr/>
          <p:nvPr/>
        </p:nvCxnSpPr>
        <p:spPr>
          <a:xfrm>
            <a:off x="8648219" y="3124240"/>
            <a:ext cx="1" cy="39449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8"/>
          <p:cNvCxnSpPr/>
          <p:nvPr/>
        </p:nvCxnSpPr>
        <p:spPr>
          <a:xfrm>
            <a:off x="6922744" y="3552096"/>
            <a:ext cx="34509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/>
          <p:nvPr/>
        </p:nvCxnSpPr>
        <p:spPr>
          <a:xfrm>
            <a:off x="6922744" y="3552096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10373695" y="3552096"/>
            <a:ext cx="0" cy="430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9731233" y="3982402"/>
            <a:ext cx="1409340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Craft Beer</a:t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6291920" y="4043270"/>
            <a:ext cx="1409340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wine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3822370" y="817301"/>
            <a:ext cx="3316133" cy="46166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Dickey–Fuller test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cxnSp>
        <p:nvCxnSpPr>
          <p:cNvPr id="208" name="Google Shape;208;p8"/>
          <p:cNvCxnSpPr/>
          <p:nvPr/>
        </p:nvCxnSpPr>
        <p:spPr>
          <a:xfrm>
            <a:off x="5371379" y="1287280"/>
            <a:ext cx="0" cy="43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137926" y="59635"/>
            <a:ext cx="399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 Testing – Craft Beer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084" y="4287311"/>
            <a:ext cx="8985832" cy="257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008" y="389898"/>
            <a:ext cx="10427515" cy="389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2022-10-18T22:39:39Z</dcterms:created>
  <dc:creator>Sylesh Kumar Palanichamy Gomathy</dc:creator>
</cp:coreProperties>
</file>