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81" r:id="rId12"/>
    <p:sldId id="264" r:id="rId13"/>
    <p:sldId id="278" r:id="rId14"/>
    <p:sldId id="280" r:id="rId15"/>
    <p:sldId id="279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2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u-gb.dataplatform.cloud.ibm.com/dashboards/2d0b0c24-2124-4965-8693-2fff73dd0375/view/4501a10300af2c8d47ebb5e407997f54743f225ce4bb850388857b490b607297a96f4798c87b4e0f8e430c31f6ef1b0d9d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995" y="1769673"/>
            <a:ext cx="403197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05" y="657936"/>
            <a:ext cx="5817706" cy="5279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2320" y="3286570"/>
            <a:ext cx="3475617" cy="1215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Mangal Pro" panose="020B0604020202020204" pitchFamily="2" charset="0"/>
              </a:rPr>
              <a:t>Romeo Jeff Fredson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Mangal Pro" panose="020B0604020202020204" pitchFamily="2" charset="0"/>
              </a:rPr>
              <a:t>06-19-2021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031" y="357474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9E0AA1-950F-4FE8-8364-3A85B2759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60239"/>
            <a:ext cx="10428514" cy="49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9714" y="340374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B3BD378-B1ED-4599-8778-A2C6A1150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1257813"/>
            <a:ext cx="10948416" cy="52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 </a:t>
            </a:r>
            <a:r>
              <a:rPr lang="en-US" altLang="zh-CN" dirty="0"/>
              <a:t>d</a:t>
            </a:r>
            <a:r>
              <a:rPr lang="en-US" dirty="0"/>
              <a:t>atabase</a:t>
            </a:r>
          </a:p>
          <a:p>
            <a:r>
              <a:rPr lang="en-US" altLang="zh-CN" dirty="0"/>
              <a:t>There are still a lot of companies using Microsoft SQL Server</a:t>
            </a:r>
            <a:endParaRPr lang="en-US" dirty="0"/>
          </a:p>
          <a:p>
            <a:r>
              <a:rPr lang="en-US" altLang="zh-CN" dirty="0"/>
              <a:t>MongoDB and Redis are the most favorable NoSQL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Open-source databases like MySQL are still preferable</a:t>
            </a:r>
          </a:p>
          <a:p>
            <a:r>
              <a:rPr lang="en-US" dirty="0"/>
              <a:t>Software development and Big Data technology still requires SQL</a:t>
            </a:r>
          </a:p>
          <a:p>
            <a:r>
              <a:rPr lang="en-US" dirty="0"/>
              <a:t>NoSQL databases will make an impact for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836" y="2415837"/>
            <a:ext cx="7068725" cy="25692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eu-gb.dataplatform.cloud.ibm.com/dashboards/2d0b0c24-2124-4965-8693-2fff73dd0375/view/4501a10300af2c8d47ebb5e407997f54743f225ce4bb850388857b490b607297a96f4798c87b4e0f8e430c31f6ef1b0d9dhttps://eu-gb.dataplatform.cloud.ibm.com/dashboards/2d0b0c24-2124-4965-8693-2fff73dd0375/view/4501a10300af2c8d47ebb5e407997f54743f225ce4bb850388857b490b607297a96f4798c87b4e0f8e430c31f6ef1b0d9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344"/>
            <a:ext cx="10515600" cy="331561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4F33A78-A91B-446E-932A-C3CE0930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530906"/>
            <a:ext cx="10689771" cy="59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92"/>
            <a:ext cx="10515600" cy="34036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08FB0E68-8786-4B78-9FD9-39FF7AC3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6058"/>
            <a:ext cx="10417629" cy="60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3"/>
            <a:ext cx="10515600" cy="42454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3A7CEB-F9D6-4304-B30C-AC8E1FB1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4894"/>
            <a:ext cx="10602686" cy="57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61053"/>
            <a:ext cx="5181600" cy="2757261"/>
          </a:xfrm>
        </p:spPr>
        <p:txBody>
          <a:bodyPr/>
          <a:lstStyle/>
          <a:p>
            <a:r>
              <a:rPr lang="en-US" sz="2800" dirty="0"/>
              <a:t>Technology Usage Trend Now and Future</a:t>
            </a:r>
          </a:p>
          <a:p>
            <a:r>
              <a:rPr lang="en-US" altLang="zh-CN" sz="2800" dirty="0"/>
              <a:t>Gender, Age and Education Discrimination in IT Industry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Technology trends changes every year</a:t>
            </a:r>
          </a:p>
          <a:p>
            <a:r>
              <a:rPr lang="en-US" altLang="zh-CN" dirty="0"/>
              <a:t>USA is the top technology country</a:t>
            </a:r>
          </a:p>
          <a:p>
            <a:r>
              <a:rPr lang="en-US" altLang="zh-CN" dirty="0"/>
              <a:t>There are extreme gender and age discrimination </a:t>
            </a:r>
          </a:p>
          <a:p>
            <a:r>
              <a:rPr lang="en-US" altLang="zh-CN" dirty="0"/>
              <a:t>Docker and AWS are the most popular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Programmers should always follow the latest technology trends</a:t>
            </a:r>
          </a:p>
          <a:p>
            <a:r>
              <a:rPr lang="en-US" altLang="zh-CN" dirty="0"/>
              <a:t>More countries should have the equal chance to be exposed to new technology</a:t>
            </a:r>
          </a:p>
          <a:p>
            <a:r>
              <a:rPr lang="en-US" altLang="zh-CN" dirty="0"/>
              <a:t>Gender and Age should not be one of the concerns or benefits of Employment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altLang="zh-CN" dirty="0"/>
              <a:t>Technology Trends</a:t>
            </a:r>
          </a:p>
          <a:p>
            <a:r>
              <a:rPr lang="en-US" altLang="zh-CN" dirty="0"/>
              <a:t>Programming Languages, Database, Platform and Web frame Trends</a:t>
            </a:r>
          </a:p>
          <a:p>
            <a:r>
              <a:rPr lang="en-US" altLang="zh-CN" dirty="0"/>
              <a:t>Demographics Trends</a:t>
            </a:r>
          </a:p>
          <a:p>
            <a:r>
              <a:rPr lang="en-US" altLang="zh-CN" dirty="0"/>
              <a:t>Gender and Education</a:t>
            </a:r>
          </a:p>
          <a:p>
            <a:r>
              <a:rPr lang="en-US" altLang="zh-CN" dirty="0"/>
              <a:t>Programming Languages Trends and Salary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IBM Cognos Dashboard Embedded (CDE) is an AI-fueled business intelligence service that supports the entire data analytics cycle, from discovery to operationalization. </a:t>
            </a:r>
          </a:p>
          <a:p>
            <a:r>
              <a:rPr lang="en-US" altLang="zh-CN" dirty="0"/>
              <a:t>It provides users with data discovery capabilities to visually explore and interact with their data to identify the key insights for improving data driven decisions. </a:t>
            </a:r>
          </a:p>
          <a:p>
            <a:r>
              <a:rPr lang="en-US" altLang="zh-CN" dirty="0"/>
              <a:t>Users can perform data discovery and then quickly assemble that information into interactive, visually appealing dashboards; all without the need of formal training.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4442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GITHUB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GitHub API in a file named “</a:t>
            </a:r>
            <a:r>
              <a:rPr lang="en-IN" sz="2400" dirty="0" err="1"/>
              <a:t>github</a:t>
            </a:r>
            <a:r>
              <a:rPr lang="en-IN" sz="2400" dirty="0"/>
              <a:t>-job-</a:t>
            </a:r>
            <a:r>
              <a:rPr lang="en-IN" sz="2400" dirty="0" err="1"/>
              <a:t>postings.xlsx</a:t>
            </a:r>
            <a:r>
              <a:rPr lang="en-US" sz="2200" dirty="0"/>
              <a:t>”. Present that data using a bar chart here. Order the bar chart in the descending order of number of job postings.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12A0D-AD7E-4604-99F9-70A9E1E5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5975" y="827314"/>
            <a:ext cx="11067443" cy="550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275219"/>
            <a:ext cx="5929053" cy="2156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D67B9DF-744B-49FC-A810-7DE301066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" y="642260"/>
            <a:ext cx="10655705" cy="57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Current Technology Usage Trend</a:t>
            </a:r>
            <a:endParaRPr lang="en-US" sz="2200" dirty="0"/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altLang="zh-CN" sz="2200" dirty="0"/>
              <a:t>Future Technology Trend</a:t>
            </a:r>
          </a:p>
          <a:p>
            <a:pPr lvl="1"/>
            <a:r>
              <a:rPr lang="en-US" altLang="zh-CN" sz="1800" dirty="0"/>
              <a:t>Language</a:t>
            </a:r>
          </a:p>
          <a:p>
            <a:pPr lvl="1"/>
            <a:r>
              <a:rPr lang="en-US" altLang="zh-CN" sz="1800" dirty="0"/>
              <a:t>Database</a:t>
            </a:r>
          </a:p>
          <a:p>
            <a:pPr lvl="1"/>
            <a:r>
              <a:rPr lang="en-US" altLang="zh-CN" sz="1800" dirty="0"/>
              <a:t>Platform</a:t>
            </a:r>
          </a:p>
          <a:p>
            <a:pPr lvl="1"/>
            <a:r>
              <a:rPr lang="en-US" altLang="zh-CN" sz="1800" dirty="0"/>
              <a:t>Web frame</a:t>
            </a:r>
          </a:p>
          <a:p>
            <a:r>
              <a:rPr lang="en-US" sz="2200" dirty="0"/>
              <a:t>Demographics Survey</a:t>
            </a:r>
          </a:p>
          <a:p>
            <a:r>
              <a:rPr lang="en-US" sz="2200" dirty="0"/>
              <a:t>Country &amp; Gender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749880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200">
                <a:solidFill>
                  <a:srgbClr val="0070C0"/>
                </a:solidFill>
                <a:latin typeface="IBM Plex Mono Text" panose="020B0509050203000203" pitchFamily="49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rgbClr val="0070C0"/>
                </a:solidFill>
                <a:latin typeface="IBM Plex Mono Text" panose="020B0509050203000203" pitchFamily="49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rgbClr val="0070C0"/>
                </a:solidFill>
                <a:latin typeface="IBM Plex Mono Text" panose="020B0509050203000203" pitchFamily="49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rgbClr val="0070C0"/>
                </a:solidFill>
                <a:latin typeface="IBM Plex Mono Text" panose="020B0509050203000203" pitchFamily="49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rgbClr val="0070C0"/>
                </a:solidFill>
                <a:latin typeface="IBM Plex Mono Text" panose="020B0509050203000203" pitchFamily="49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/>
              <a:t>Analyze </a:t>
            </a:r>
            <a:r>
              <a:rPr lang="en-US" altLang="zh-CN" dirty="0"/>
              <a:t>technology </a:t>
            </a:r>
            <a:r>
              <a:rPr lang="en-US" dirty="0"/>
              <a:t>trend in software </a:t>
            </a:r>
            <a:r>
              <a:rPr lang="en-US" altLang="zh-CN" dirty="0"/>
              <a:t>and web </a:t>
            </a:r>
            <a:r>
              <a:rPr lang="en-US" dirty="0"/>
              <a:t>development </a:t>
            </a:r>
            <a:r>
              <a:rPr lang="en-US" altLang="zh-CN" dirty="0"/>
              <a:t>amongst developers around the world</a:t>
            </a:r>
            <a:endParaRPr lang="en-US" dirty="0"/>
          </a:p>
          <a:p>
            <a:r>
              <a:rPr lang="en-US" altLang="zh-CN" dirty="0"/>
              <a:t>Purpose of this Analysis</a:t>
            </a:r>
          </a:p>
          <a:p>
            <a:pPr lvl="1"/>
            <a:r>
              <a:rPr lang="en-US" altLang="zh-CN" dirty="0"/>
              <a:t>Identify the top programming languages, database, platform and web frame skills in demand</a:t>
            </a:r>
          </a:p>
          <a:p>
            <a:pPr lvl="1"/>
            <a:r>
              <a:rPr lang="en-US" altLang="zh-CN" dirty="0"/>
              <a:t>Identify skill requirements for future</a:t>
            </a:r>
          </a:p>
          <a:p>
            <a:pPr lvl="1"/>
            <a:r>
              <a:rPr lang="en-US" altLang="zh-CN" dirty="0"/>
              <a:t>Identify human resource gap in the industry</a:t>
            </a:r>
          </a:p>
          <a:p>
            <a:r>
              <a:rPr lang="en-US" dirty="0"/>
              <a:t>Audience for this Presentation</a:t>
            </a:r>
          </a:p>
          <a:p>
            <a:pPr lvl="1"/>
            <a:r>
              <a:rPr lang="en-US" dirty="0"/>
              <a:t>Business/Industry Leaders</a:t>
            </a:r>
          </a:p>
          <a:p>
            <a:pPr lvl="1"/>
            <a:r>
              <a:rPr lang="en-US" dirty="0"/>
              <a:t>Programmers/Developers</a:t>
            </a:r>
          </a:p>
          <a:p>
            <a:pPr lvl="1"/>
            <a:r>
              <a:rPr lang="en-US" dirty="0"/>
              <a:t>Students(Computer Science)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Data Collection (Sources)</a:t>
            </a:r>
          </a:p>
          <a:p>
            <a:pPr lvl="1"/>
            <a:r>
              <a:rPr lang="en-US" altLang="zh-CN" sz="1800" dirty="0"/>
              <a:t>Stack overflow developer 2019 survey</a:t>
            </a:r>
          </a:p>
          <a:p>
            <a:pPr lvl="1"/>
            <a:r>
              <a:rPr lang="en-US" sz="1800" dirty="0"/>
              <a:t>GitHub job postings</a:t>
            </a:r>
          </a:p>
          <a:p>
            <a:pPr lvl="1"/>
            <a:r>
              <a:rPr lang="en-US" sz="1800" dirty="0"/>
              <a:t>Programming languages annual salary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altLang="zh-CN" sz="1800" dirty="0"/>
              <a:t>Python matplotlib &amp; turtle</a:t>
            </a:r>
          </a:p>
          <a:p>
            <a:pPr lvl="1"/>
            <a:r>
              <a:rPr lang="en-US" sz="1800" dirty="0"/>
              <a:t>IBM Cognos</a:t>
            </a:r>
          </a:p>
          <a:p>
            <a:r>
              <a:rPr lang="en-US" sz="2200" dirty="0"/>
              <a:t>Presentation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053E62-419D-4957-8E0D-B2A72946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17" y="1690688"/>
            <a:ext cx="9605635" cy="3861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039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15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C04FF-DD50-4EC7-8D05-22673DA3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0" y="950601"/>
            <a:ext cx="10646229" cy="54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555880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/>
              <a:t>PROGRAMMING LANGUAGE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6171" y="230188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BEB586-6F49-4FB9-AB11-FBDCD85FA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095295"/>
            <a:ext cx="10319658" cy="521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8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top trending language in the world</a:t>
            </a:r>
          </a:p>
          <a:p>
            <a:r>
              <a:rPr lang="en-US" dirty="0"/>
              <a:t>Python and TypeScript are becoming more and more popular</a:t>
            </a:r>
          </a:p>
          <a:p>
            <a:r>
              <a:rPr lang="en-US" dirty="0"/>
              <a:t>HTML/CSS and SQL still has great portion in language usage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developments and Web developers are still in high demands</a:t>
            </a:r>
          </a:p>
          <a:p>
            <a:r>
              <a:rPr lang="en-US" dirty="0"/>
              <a:t>JavaScript and TypeScript are crucial to learn for developers</a:t>
            </a:r>
          </a:p>
          <a:p>
            <a:r>
              <a:rPr lang="en-US" dirty="0"/>
              <a:t>Python is the new trending language, especially popular in AI fields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538</TotalTime>
  <Words>700</Words>
  <Application>Microsoft Office PowerPoint</Application>
  <PresentationFormat>Widescreen</PresentationFormat>
  <Paragraphs>134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Helv</vt:lpstr>
      <vt:lpstr>IBM Plex Mono SemiBold</vt:lpstr>
      <vt:lpstr>IBM Plex Mono Text</vt:lpstr>
      <vt:lpstr>Mangal Pro</vt:lpstr>
      <vt:lpstr>SLIDE_TEMPLATE_skill_network</vt:lpstr>
      <vt:lpstr>TECHNOLOGY TREND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</vt:lpstr>
      <vt:lpstr>PROGRAMMING LANGUAGE TRENDS - FINDINGS &amp; IMPLICATIONS</vt:lpstr>
      <vt:lpstr>DATABASE TRENDS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Romeo Jeff Fredson</cp:lastModifiedBy>
  <cp:revision>32</cp:revision>
  <dcterms:created xsi:type="dcterms:W3CDTF">2020-10-28T18:29:43Z</dcterms:created>
  <dcterms:modified xsi:type="dcterms:W3CDTF">2021-06-19T20:47:34Z</dcterms:modified>
</cp:coreProperties>
</file>