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DM Sans Medium"/>
      <p:regular r:id="rId19"/>
      <p:bold r:id="rId20"/>
      <p:italic r:id="rId21"/>
      <p:boldItalic r:id="rId22"/>
    </p:embeddedFont>
    <p:embeddedFont>
      <p:font typeface="Merriweather"/>
      <p:regular r:id="rId23"/>
      <p:bold r:id="rId24"/>
      <p:italic r:id="rId25"/>
      <p:boldItalic r:id="rId26"/>
    </p:embeddedFont>
    <p:embeddedFont>
      <p:font typeface="DM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DMSansMedium-bold.fntdata"/><Relationship Id="rId22" Type="http://schemas.openxmlformats.org/officeDocument/2006/relationships/font" Target="fonts/DMSansMedium-boldItalic.fntdata"/><Relationship Id="rId21" Type="http://schemas.openxmlformats.org/officeDocument/2006/relationships/font" Target="fonts/DMSansMedium-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28" Type="http://schemas.openxmlformats.org/officeDocument/2006/relationships/font" Target="fonts/DMSans-bold.fntdata"/><Relationship Id="rId27" Type="http://schemas.openxmlformats.org/officeDocument/2006/relationships/font" Target="fonts/DM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DM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DM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DMSans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ef60d79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ef60d79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4ef60d7928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4ef60d7928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4ef60d7928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4ef60d7928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4ef60d7928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4ef60d7928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4d45d52e3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4d45d52e3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4ef60d7928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4ef60d7928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d723cd9a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d723cd9a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ef60d7928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ef60d7928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ef60d7928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ef60d7928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4ef60d7928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4ef60d792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d45d52e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4d45d52e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4ef60d792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4ef60d792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4d45d52e3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4d45d52e3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3726325" y="669925"/>
            <a:ext cx="5220900" cy="4276800"/>
          </a:xfrm>
          <a:prstGeom prst="round2DiagRect">
            <a:avLst>
              <a:gd fmla="val 16667" name="adj1"/>
              <a:gd fmla="val 0" name="adj2"/>
            </a:avLst>
          </a:prstGeom>
          <a:noFill/>
          <a:ln>
            <a:noFill/>
          </a:ln>
        </p:spPr>
      </p:sp>
      <p:sp>
        <p:nvSpPr>
          <p:cNvPr id="161" name="Google Shape;161;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3726325" y="669925"/>
            <a:ext cx="5220900" cy="4276800"/>
          </a:xfrm>
          <a:prstGeom prst="round2DiagRect">
            <a:avLst>
              <a:gd fmla="val 16667" name="adj1"/>
              <a:gd fmla="val 0" name="adj2"/>
            </a:avLst>
          </a:prstGeom>
          <a:noFill/>
          <a:ln>
            <a:noFill/>
          </a:ln>
        </p:spPr>
      </p:sp>
      <p:sp>
        <p:nvSpPr>
          <p:cNvPr id="168" name="Google Shape;168;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hyperlink" Target="https://doi.org/10.1371/journal.pone.0213653" TargetMode="External"/><Relationship Id="rId4" Type="http://schemas.openxmlformats.org/officeDocument/2006/relationships/hyperlink" Target="https://doi.org/10.1016/j.bspc.2019.04.005" TargetMode="External"/><Relationship Id="rId5" Type="http://schemas.openxmlformats.org/officeDocument/2006/relationships/hyperlink" Target="https://doi.org/10.1371/journal.pone.017494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2"/>
          <p:cNvSpPr txBox="1"/>
          <p:nvPr>
            <p:ph idx="4" type="body"/>
          </p:nvPr>
        </p:nvSpPr>
        <p:spPr>
          <a:xfrm>
            <a:off x="8208751" y="196725"/>
            <a:ext cx="8124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b="1" lang="en" sz="1000"/>
              <a:t>04</a:t>
            </a:r>
            <a:r>
              <a:rPr b="1" lang="en" sz="1000"/>
              <a:t>.17.25</a:t>
            </a:r>
            <a:endParaRPr b="1" sz="1000"/>
          </a:p>
        </p:txBody>
      </p:sp>
      <p:sp>
        <p:nvSpPr>
          <p:cNvPr id="218" name="Google Shape;218;p32"/>
          <p:cNvSpPr txBox="1"/>
          <p:nvPr>
            <p:ph type="ctrTitle"/>
          </p:nvPr>
        </p:nvSpPr>
        <p:spPr>
          <a:xfrm>
            <a:off x="196950" y="223825"/>
            <a:ext cx="8011800" cy="2145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0" lang="en" sz="3100">
                <a:solidFill>
                  <a:schemeClr val="accent3"/>
                </a:solidFill>
              </a:rPr>
              <a:t>Integrating Machine Learning with Real-Time Electronic Health Record Systems for the Prognosis and Diagnosis of Cardiovascular Diseases</a:t>
            </a:r>
            <a:endParaRPr b="0" sz="5450">
              <a:solidFill>
                <a:schemeClr val="accent3"/>
              </a:solidFill>
            </a:endParaRPr>
          </a:p>
        </p:txBody>
      </p:sp>
      <p:sp>
        <p:nvSpPr>
          <p:cNvPr id="219" name="Google Shape;219;p32"/>
          <p:cNvSpPr txBox="1"/>
          <p:nvPr>
            <p:ph idx="2" type="subTitle"/>
          </p:nvPr>
        </p:nvSpPr>
        <p:spPr>
          <a:xfrm>
            <a:off x="196950" y="2611350"/>
            <a:ext cx="4916100" cy="167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Presenters: Dennis Owusu &amp; Syllas Otutey</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Instructor: Dr. Guy Hembroff</a:t>
            </a:r>
            <a:endParaRPr>
              <a:solidFill>
                <a:schemeClr val="accent3"/>
              </a:solidFill>
            </a:endParaRPr>
          </a:p>
          <a:p>
            <a:pPr indent="0" lvl="0" marL="0" rtl="0" algn="l">
              <a:spcBef>
                <a:spcPts val="0"/>
              </a:spcBef>
              <a:spcAft>
                <a:spcPts val="0"/>
              </a:spcAft>
              <a:buNone/>
            </a:pPr>
            <a:r>
              <a:t/>
            </a:r>
            <a:endParaRPr>
              <a:solidFill>
                <a:schemeClr val="accent3"/>
              </a:solidFill>
            </a:endParaRPr>
          </a:p>
          <a:p>
            <a:pPr indent="0" lvl="0" marL="0" rtl="0" algn="l">
              <a:spcBef>
                <a:spcPts val="0"/>
              </a:spcBef>
              <a:spcAft>
                <a:spcPts val="0"/>
              </a:spcAft>
              <a:buNone/>
            </a:pPr>
            <a:r>
              <a:rPr lang="en">
                <a:solidFill>
                  <a:schemeClr val="accent3"/>
                </a:solidFill>
              </a:rPr>
              <a:t>Course name: AI In Healthcare</a:t>
            </a:r>
            <a:endParaRPr>
              <a:solidFill>
                <a:schemeClr val="accent3"/>
              </a:solidFill>
            </a:endParaRPr>
          </a:p>
          <a:p>
            <a:pPr indent="0" lvl="0" marL="0" rtl="0" algn="l">
              <a:spcBef>
                <a:spcPts val="0"/>
              </a:spcBef>
              <a:spcAft>
                <a:spcPts val="0"/>
              </a:spcAft>
              <a:buNone/>
            </a:pPr>
            <a:r>
              <a:t/>
            </a:r>
            <a:endParaRPr/>
          </a:p>
        </p:txBody>
      </p:sp>
      <p:pic>
        <p:nvPicPr>
          <p:cNvPr id="220" name="Google Shape;220;p32"/>
          <p:cNvPicPr preferRelativeResize="0"/>
          <p:nvPr/>
        </p:nvPicPr>
        <p:blipFill>
          <a:blip r:embed="rId3">
            <a:alphaModFix/>
          </a:blip>
          <a:stretch>
            <a:fillRect/>
          </a:stretch>
        </p:blipFill>
        <p:spPr>
          <a:xfrm>
            <a:off x="5840950" y="2099062"/>
            <a:ext cx="2580151" cy="2701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1"/>
          <p:cNvSpPr txBox="1"/>
          <p:nvPr>
            <p:ph type="title"/>
          </p:nvPr>
        </p:nvSpPr>
        <p:spPr>
          <a:xfrm>
            <a:off x="1598600" y="111625"/>
            <a:ext cx="6488400" cy="568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MODELS PERFORMANCE</a:t>
            </a:r>
            <a:endParaRPr/>
          </a:p>
        </p:txBody>
      </p:sp>
      <p:sp>
        <p:nvSpPr>
          <p:cNvPr id="286" name="Google Shape;28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7" name="Google Shape;287;p41"/>
          <p:cNvPicPr preferRelativeResize="0"/>
          <p:nvPr/>
        </p:nvPicPr>
        <p:blipFill>
          <a:blip r:embed="rId3">
            <a:alphaModFix/>
          </a:blip>
          <a:stretch>
            <a:fillRect/>
          </a:stretch>
        </p:blipFill>
        <p:spPr>
          <a:xfrm>
            <a:off x="51000" y="680125"/>
            <a:ext cx="8895626" cy="3983100"/>
          </a:xfrm>
          <a:prstGeom prst="rect">
            <a:avLst/>
          </a:prstGeom>
          <a:noFill/>
          <a:ln>
            <a:noFill/>
          </a:ln>
        </p:spPr>
      </p:pic>
      <p:pic>
        <p:nvPicPr>
          <p:cNvPr id="288" name="Google Shape;288;p41"/>
          <p:cNvPicPr preferRelativeResize="0"/>
          <p:nvPr/>
        </p:nvPicPr>
        <p:blipFill>
          <a:blip r:embed="rId4">
            <a:alphaModFix/>
          </a:blip>
          <a:stretch>
            <a:fillRect/>
          </a:stretch>
        </p:blipFill>
        <p:spPr>
          <a:xfrm>
            <a:off x="4351400" y="739900"/>
            <a:ext cx="4595225" cy="38706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idx="12" type="sldNum"/>
          </p:nvPr>
        </p:nvSpPr>
        <p:spPr>
          <a:xfrm>
            <a:off x="8472458" y="466344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94" name="Google Shape;294;p42"/>
          <p:cNvSpPr txBox="1"/>
          <p:nvPr/>
        </p:nvSpPr>
        <p:spPr>
          <a:xfrm>
            <a:off x="516437" y="1660511"/>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50">
              <a:solidFill>
                <a:schemeClr val="accent2"/>
              </a:solidFill>
              <a:latin typeface="Merriweather"/>
              <a:ea typeface="Merriweather"/>
              <a:cs typeface="Merriweather"/>
              <a:sym typeface="Merriweather"/>
            </a:endParaRPr>
          </a:p>
        </p:txBody>
      </p:sp>
      <p:sp>
        <p:nvSpPr>
          <p:cNvPr id="295" name="Google Shape;295;p42"/>
          <p:cNvSpPr txBox="1"/>
          <p:nvPr/>
        </p:nvSpPr>
        <p:spPr>
          <a:xfrm>
            <a:off x="761150" y="450657"/>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50">
                <a:solidFill>
                  <a:schemeClr val="dk1"/>
                </a:solidFill>
                <a:latin typeface="Merriweather"/>
                <a:ea typeface="Merriweather"/>
                <a:cs typeface="Merriweather"/>
                <a:sym typeface="Merriweather"/>
              </a:rPr>
              <a:t>Discussion</a:t>
            </a:r>
            <a:endParaRPr b="1" sz="3650">
              <a:solidFill>
                <a:schemeClr val="dk1"/>
              </a:solidFill>
              <a:latin typeface="Merriweather"/>
              <a:ea typeface="Merriweather"/>
              <a:cs typeface="Merriweather"/>
              <a:sym typeface="Merriweather"/>
            </a:endParaRPr>
          </a:p>
        </p:txBody>
      </p:sp>
      <p:sp>
        <p:nvSpPr>
          <p:cNvPr id="296" name="Google Shape;296;p42"/>
          <p:cNvSpPr txBox="1"/>
          <p:nvPr/>
        </p:nvSpPr>
        <p:spPr>
          <a:xfrm>
            <a:off x="516437" y="3332695"/>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50">
              <a:solidFill>
                <a:schemeClr val="accent2"/>
              </a:solidFill>
              <a:latin typeface="Merriweather"/>
              <a:ea typeface="Merriweather"/>
              <a:cs typeface="Merriweather"/>
              <a:sym typeface="Merriweather"/>
            </a:endParaRPr>
          </a:p>
        </p:txBody>
      </p:sp>
      <p:sp>
        <p:nvSpPr>
          <p:cNvPr id="297" name="Google Shape;297;p42"/>
          <p:cNvSpPr txBox="1"/>
          <p:nvPr/>
        </p:nvSpPr>
        <p:spPr>
          <a:xfrm>
            <a:off x="516437" y="4179006"/>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3650">
              <a:solidFill>
                <a:schemeClr val="accent2"/>
              </a:solidFill>
              <a:latin typeface="Merriweather"/>
              <a:ea typeface="Merriweather"/>
              <a:cs typeface="Merriweather"/>
              <a:sym typeface="Merriweather"/>
            </a:endParaRPr>
          </a:p>
        </p:txBody>
      </p:sp>
      <p:sp>
        <p:nvSpPr>
          <p:cNvPr id="298" name="Google Shape;298;p42"/>
          <p:cNvSpPr txBox="1"/>
          <p:nvPr/>
        </p:nvSpPr>
        <p:spPr>
          <a:xfrm>
            <a:off x="196954" y="1660511"/>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1450">
              <a:solidFill>
                <a:schemeClr val="accent2"/>
              </a:solidFill>
              <a:latin typeface="Merriweather"/>
              <a:ea typeface="Merriweather"/>
              <a:cs typeface="Merriweather"/>
              <a:sym typeface="Merriweather"/>
            </a:endParaRPr>
          </a:p>
        </p:txBody>
      </p:sp>
      <p:sp>
        <p:nvSpPr>
          <p:cNvPr id="299" name="Google Shape;299;p42"/>
          <p:cNvSpPr txBox="1"/>
          <p:nvPr/>
        </p:nvSpPr>
        <p:spPr>
          <a:xfrm>
            <a:off x="639375" y="1037400"/>
            <a:ext cx="7702800" cy="2439900"/>
          </a:xfrm>
          <a:prstGeom prst="rect">
            <a:avLst/>
          </a:prstGeom>
          <a:noFill/>
          <a:ln>
            <a:noFill/>
          </a:ln>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chemeClr val="dk2"/>
              </a:buClr>
              <a:buSzPts val="1600"/>
              <a:buFont typeface="DM Sans"/>
              <a:buChar char="●"/>
            </a:pPr>
            <a:r>
              <a:rPr lang="en" sz="1600">
                <a:solidFill>
                  <a:schemeClr val="dk2"/>
                </a:solidFill>
                <a:latin typeface="DM Sans"/>
                <a:ea typeface="DM Sans"/>
                <a:cs typeface="DM Sans"/>
                <a:sym typeface="DM Sans"/>
              </a:rPr>
              <a:t>Logistic Regression (99.21%) and Random Forest (99%) performed the best with high accuracy and strong detection capabilities.</a:t>
            </a:r>
            <a:endParaRPr sz="1600">
              <a:solidFill>
                <a:schemeClr val="dk2"/>
              </a:solidFill>
              <a:latin typeface="DM Sans"/>
              <a:ea typeface="DM Sans"/>
              <a:cs typeface="DM Sans"/>
              <a:sym typeface="DM Sans"/>
            </a:endParaRPr>
          </a:p>
          <a:p>
            <a:pPr indent="0" lvl="0" marL="457200" rtl="0" algn="just">
              <a:lnSpc>
                <a:spcPct val="115000"/>
              </a:lnSpc>
              <a:spcBef>
                <a:spcPts val="0"/>
              </a:spcBef>
              <a:spcAft>
                <a:spcPts val="0"/>
              </a:spcAft>
              <a:buNone/>
            </a:pPr>
            <a:r>
              <a:t/>
            </a:r>
            <a:endParaRPr sz="1600">
              <a:solidFill>
                <a:schemeClr val="dk2"/>
              </a:solidFill>
              <a:latin typeface="DM Sans"/>
              <a:ea typeface="DM Sans"/>
              <a:cs typeface="DM Sans"/>
              <a:sym typeface="DM Sans"/>
            </a:endParaRPr>
          </a:p>
          <a:p>
            <a:pPr indent="-330200" lvl="0" marL="457200" rtl="0" algn="just">
              <a:lnSpc>
                <a:spcPct val="115000"/>
              </a:lnSpc>
              <a:spcBef>
                <a:spcPts val="0"/>
              </a:spcBef>
              <a:spcAft>
                <a:spcPts val="0"/>
              </a:spcAft>
              <a:buClr>
                <a:schemeClr val="dk2"/>
              </a:buClr>
              <a:buSzPts val="1600"/>
              <a:buFont typeface="DM Sans"/>
              <a:buChar char="●"/>
            </a:pPr>
            <a:r>
              <a:rPr lang="en" sz="1600">
                <a:solidFill>
                  <a:schemeClr val="dk2"/>
                </a:solidFill>
                <a:latin typeface="DM Sans"/>
                <a:ea typeface="DM Sans"/>
                <a:cs typeface="DM Sans"/>
                <a:sym typeface="DM Sans"/>
              </a:rPr>
              <a:t>SVM showed good precision and recall but lower AUC-ROC. </a:t>
            </a:r>
            <a:endParaRPr sz="1600">
              <a:solidFill>
                <a:schemeClr val="dk2"/>
              </a:solidFill>
              <a:latin typeface="DM Sans"/>
              <a:ea typeface="DM Sans"/>
              <a:cs typeface="DM Sans"/>
              <a:sym typeface="DM Sans"/>
            </a:endParaRPr>
          </a:p>
          <a:p>
            <a:pPr indent="0" lvl="0" marL="457200" rtl="0" algn="just">
              <a:lnSpc>
                <a:spcPct val="115000"/>
              </a:lnSpc>
              <a:spcBef>
                <a:spcPts val="0"/>
              </a:spcBef>
              <a:spcAft>
                <a:spcPts val="0"/>
              </a:spcAft>
              <a:buNone/>
            </a:pPr>
            <a:r>
              <a:t/>
            </a:r>
            <a:endParaRPr sz="1600">
              <a:solidFill>
                <a:schemeClr val="dk2"/>
              </a:solidFill>
              <a:latin typeface="DM Sans"/>
              <a:ea typeface="DM Sans"/>
              <a:cs typeface="DM Sans"/>
              <a:sym typeface="DM Sans"/>
            </a:endParaRPr>
          </a:p>
          <a:p>
            <a:pPr indent="-330200" lvl="0" marL="457200" rtl="0" algn="just">
              <a:lnSpc>
                <a:spcPct val="115000"/>
              </a:lnSpc>
              <a:spcBef>
                <a:spcPts val="0"/>
              </a:spcBef>
              <a:spcAft>
                <a:spcPts val="0"/>
              </a:spcAft>
              <a:buClr>
                <a:schemeClr val="dk2"/>
              </a:buClr>
              <a:buSzPts val="1600"/>
              <a:buFont typeface="DM Sans"/>
              <a:buChar char="●"/>
            </a:pPr>
            <a:r>
              <a:rPr lang="en" sz="1600">
                <a:solidFill>
                  <a:schemeClr val="dk2"/>
                </a:solidFill>
                <a:latin typeface="DM Sans"/>
                <a:ea typeface="DM Sans"/>
                <a:cs typeface="DM Sans"/>
                <a:sym typeface="DM Sans"/>
              </a:rPr>
              <a:t>The Neural Network had the highest recall, indicating exceptional sensitivity, but its lower AUC suggested challenges in distinguishing between classes.</a:t>
            </a:r>
            <a:endParaRPr sz="1600">
              <a:solidFill>
                <a:schemeClr val="dk2"/>
              </a:solidFill>
              <a:latin typeface="DM Sans"/>
              <a:ea typeface="DM Sans"/>
              <a:cs typeface="DM Sans"/>
              <a:sym typeface="DM Sans"/>
            </a:endParaRPr>
          </a:p>
          <a:p>
            <a:pPr indent="0" lvl="0" marL="0" rtl="0" algn="just">
              <a:spcBef>
                <a:spcPts val="0"/>
              </a:spcBef>
              <a:spcAft>
                <a:spcPts val="0"/>
              </a:spcAft>
              <a:buNone/>
            </a:pPr>
            <a:r>
              <a:t/>
            </a:r>
            <a:endParaRPr sz="1300">
              <a:solidFill>
                <a:schemeClr val="dk2"/>
              </a:solidFill>
              <a:latin typeface="DM Sans"/>
              <a:ea typeface="DM Sans"/>
              <a:cs typeface="DM Sans"/>
              <a:sym typeface="DM Sans"/>
            </a:endParaRPr>
          </a:p>
        </p:txBody>
      </p:sp>
      <p:sp>
        <p:nvSpPr>
          <p:cNvPr id="300" name="Google Shape;300;p42"/>
          <p:cNvSpPr txBox="1"/>
          <p:nvPr/>
        </p:nvSpPr>
        <p:spPr>
          <a:xfrm>
            <a:off x="761150" y="3570250"/>
            <a:ext cx="7337400" cy="109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chemeClr val="dk2"/>
                </a:solidFill>
                <a:latin typeface="DM Sans"/>
                <a:ea typeface="DM Sans"/>
                <a:cs typeface="DM Sans"/>
                <a:sym typeface="DM Sans"/>
              </a:rPr>
              <a:t>Challenges</a:t>
            </a:r>
            <a:endParaRPr b="1" sz="1700">
              <a:solidFill>
                <a:schemeClr val="dk2"/>
              </a:solidFill>
              <a:latin typeface="DM Sans"/>
              <a:ea typeface="DM Sans"/>
              <a:cs typeface="DM Sans"/>
              <a:sym typeface="DM Sans"/>
            </a:endParaRPr>
          </a:p>
          <a:p>
            <a:pPr indent="-336550" lvl="0" marL="457200" rtl="0" algn="l">
              <a:lnSpc>
                <a:spcPct val="115000"/>
              </a:lnSpc>
              <a:spcBef>
                <a:spcPts val="0"/>
              </a:spcBef>
              <a:spcAft>
                <a:spcPts val="0"/>
              </a:spcAft>
              <a:buClr>
                <a:schemeClr val="dk2"/>
              </a:buClr>
              <a:buSzPts val="1700"/>
              <a:buFont typeface="DM Sans"/>
              <a:buChar char="●"/>
            </a:pPr>
            <a:r>
              <a:rPr lang="en" sz="1700">
                <a:solidFill>
                  <a:schemeClr val="dk2"/>
                </a:solidFill>
                <a:latin typeface="DM Sans"/>
                <a:ea typeface="DM Sans"/>
                <a:cs typeface="DM Sans"/>
                <a:sym typeface="DM Sans"/>
              </a:rPr>
              <a:t> Data quality, missing values, and model interpretability.</a:t>
            </a:r>
            <a:endParaRPr sz="1700">
              <a:solidFill>
                <a:schemeClr val="dk2"/>
              </a:solidFill>
              <a:latin typeface="DM Sans"/>
              <a:ea typeface="DM Sans"/>
              <a:cs typeface="DM Sans"/>
              <a:sym typeface="DM Sans"/>
            </a:endParaRPr>
          </a:p>
          <a:p>
            <a:pPr indent="0" lvl="0" marL="0" rtl="0" algn="l">
              <a:spcBef>
                <a:spcPts val="0"/>
              </a:spcBef>
              <a:spcAft>
                <a:spcPts val="0"/>
              </a:spcAft>
              <a:buNone/>
            </a:pPr>
            <a:r>
              <a:t/>
            </a:r>
            <a:endParaRPr sz="1700">
              <a:solidFill>
                <a:schemeClr val="dk2"/>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3"/>
          <p:cNvSpPr txBox="1"/>
          <p:nvPr>
            <p:ph type="title"/>
          </p:nvPr>
        </p:nvSpPr>
        <p:spPr>
          <a:xfrm>
            <a:off x="2579350" y="308825"/>
            <a:ext cx="5176200" cy="63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306" name="Google Shape;30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7" name="Google Shape;307;p43"/>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43"/>
          <p:cNvSpPr txBox="1"/>
          <p:nvPr/>
        </p:nvSpPr>
        <p:spPr>
          <a:xfrm>
            <a:off x="243575" y="1126500"/>
            <a:ext cx="8703000" cy="3381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700">
                <a:solidFill>
                  <a:schemeClr val="accent3"/>
                </a:solidFill>
                <a:latin typeface="Georgia"/>
                <a:ea typeface="Georgia"/>
                <a:cs typeface="Georgia"/>
                <a:sym typeface="Georgia"/>
              </a:rPr>
              <a:t>This project demonstrated the potential of integrating machine learning with real time EHR systems for the diagnosis and prognosis of cardiovascular diseases. The models showed promising performance, with Logistic regression and Random Forest offering the best results in terms of accuracy and precision.</a:t>
            </a:r>
            <a:endParaRPr sz="1700">
              <a:solidFill>
                <a:schemeClr val="accent3"/>
              </a:solidFill>
              <a:latin typeface="Georgia"/>
              <a:ea typeface="Georgia"/>
              <a:cs typeface="Georgia"/>
              <a:sym typeface="Georgia"/>
            </a:endParaRPr>
          </a:p>
          <a:p>
            <a:pPr indent="0" lvl="0" marL="0" rtl="0" algn="just">
              <a:spcBef>
                <a:spcPts val="0"/>
              </a:spcBef>
              <a:spcAft>
                <a:spcPts val="0"/>
              </a:spcAft>
              <a:buNone/>
            </a:pPr>
            <a:r>
              <a:t/>
            </a:r>
            <a:endParaRPr sz="1700">
              <a:solidFill>
                <a:schemeClr val="accent3"/>
              </a:solidFill>
              <a:latin typeface="Georgia"/>
              <a:ea typeface="Georgia"/>
              <a:cs typeface="Georgia"/>
              <a:sym typeface="Georgia"/>
            </a:endParaRPr>
          </a:p>
          <a:p>
            <a:pPr indent="0" lvl="0" marL="0" rtl="0" algn="just">
              <a:spcBef>
                <a:spcPts val="0"/>
              </a:spcBef>
              <a:spcAft>
                <a:spcPts val="0"/>
              </a:spcAft>
              <a:buNone/>
            </a:pPr>
            <a:r>
              <a:t/>
            </a:r>
            <a:endParaRPr sz="1700">
              <a:solidFill>
                <a:schemeClr val="accent3"/>
              </a:solidFill>
              <a:latin typeface="Georgia"/>
              <a:ea typeface="Georgia"/>
              <a:cs typeface="Georgia"/>
              <a:sym typeface="Georgia"/>
            </a:endParaRPr>
          </a:p>
          <a:p>
            <a:pPr indent="0" lvl="0" marL="0" rtl="0" algn="just">
              <a:spcBef>
                <a:spcPts val="0"/>
              </a:spcBef>
              <a:spcAft>
                <a:spcPts val="0"/>
              </a:spcAft>
              <a:buNone/>
            </a:pPr>
            <a:r>
              <a:rPr b="1" lang="en" sz="1700">
                <a:solidFill>
                  <a:schemeClr val="accent3"/>
                </a:solidFill>
                <a:latin typeface="Georgia"/>
                <a:ea typeface="Georgia"/>
                <a:cs typeface="Georgia"/>
                <a:sym typeface="Georgia"/>
              </a:rPr>
              <a:t>Future works</a:t>
            </a:r>
            <a:r>
              <a:rPr lang="en" sz="1700">
                <a:solidFill>
                  <a:schemeClr val="accent3"/>
                </a:solidFill>
                <a:latin typeface="Georgia"/>
                <a:ea typeface="Georgia"/>
                <a:cs typeface="Georgia"/>
                <a:sym typeface="Georgia"/>
              </a:rPr>
              <a:t> </a:t>
            </a:r>
            <a:endParaRPr sz="1700">
              <a:solidFill>
                <a:schemeClr val="accent3"/>
              </a:solidFill>
              <a:latin typeface="Georgia"/>
              <a:ea typeface="Georgia"/>
              <a:cs typeface="Georgia"/>
              <a:sym typeface="Georgia"/>
            </a:endParaRPr>
          </a:p>
          <a:p>
            <a:pPr indent="-336550" lvl="0" marL="457200" rtl="0" algn="just">
              <a:spcBef>
                <a:spcPts val="0"/>
              </a:spcBef>
              <a:spcAft>
                <a:spcPts val="0"/>
              </a:spcAft>
              <a:buClr>
                <a:schemeClr val="accent3"/>
              </a:buClr>
              <a:buSzPts val="1700"/>
              <a:buFont typeface="Georgia"/>
              <a:buChar char="●"/>
            </a:pPr>
            <a:r>
              <a:rPr lang="en" sz="1700">
                <a:solidFill>
                  <a:schemeClr val="accent3"/>
                </a:solidFill>
                <a:latin typeface="Georgia"/>
                <a:ea typeface="Georgia"/>
                <a:cs typeface="Georgia"/>
                <a:sym typeface="Georgia"/>
              </a:rPr>
              <a:t>Clinical deployment </a:t>
            </a:r>
            <a:endParaRPr sz="1700">
              <a:solidFill>
                <a:schemeClr val="accent3"/>
              </a:solidFill>
              <a:latin typeface="Georgia"/>
              <a:ea typeface="Georgia"/>
              <a:cs typeface="Georgia"/>
              <a:sym typeface="Georgia"/>
            </a:endParaRPr>
          </a:p>
          <a:p>
            <a:pPr indent="-336550" lvl="0" marL="457200" rtl="0" algn="just">
              <a:spcBef>
                <a:spcPts val="0"/>
              </a:spcBef>
              <a:spcAft>
                <a:spcPts val="0"/>
              </a:spcAft>
              <a:buClr>
                <a:schemeClr val="accent3"/>
              </a:buClr>
              <a:buSzPts val="1700"/>
              <a:buFont typeface="Georgia"/>
              <a:buChar char="●"/>
            </a:pPr>
            <a:r>
              <a:rPr lang="en" sz="1700">
                <a:solidFill>
                  <a:schemeClr val="accent3"/>
                </a:solidFill>
                <a:latin typeface="Georgia"/>
                <a:ea typeface="Georgia"/>
                <a:cs typeface="Georgia"/>
                <a:sym typeface="Georgia"/>
              </a:rPr>
              <a:t>I</a:t>
            </a:r>
            <a:r>
              <a:rPr lang="en" sz="1700">
                <a:solidFill>
                  <a:schemeClr val="accent3"/>
                </a:solidFill>
                <a:latin typeface="Georgia"/>
                <a:ea typeface="Georgia"/>
                <a:cs typeface="Georgia"/>
                <a:sym typeface="Georgia"/>
              </a:rPr>
              <a:t>ntroduction</a:t>
            </a:r>
            <a:r>
              <a:rPr lang="en" sz="1700">
                <a:solidFill>
                  <a:schemeClr val="accent3"/>
                </a:solidFill>
                <a:latin typeface="Georgia"/>
                <a:ea typeface="Georgia"/>
                <a:cs typeface="Georgia"/>
                <a:sym typeface="Georgia"/>
              </a:rPr>
              <a:t> of Explainable AI such as SHAP and LIME- To explain how or why a model made a prediction to assist healthcare providers in clinical decision making.</a:t>
            </a:r>
            <a:endParaRPr sz="1700">
              <a:solidFill>
                <a:schemeClr val="accent3"/>
              </a:solidFill>
              <a:latin typeface="Georgia"/>
              <a:ea typeface="Georgia"/>
              <a:cs typeface="Georgia"/>
              <a:sym typeface="Georgia"/>
            </a:endParaRPr>
          </a:p>
          <a:p>
            <a:pPr indent="-336550" lvl="0" marL="457200" rtl="0" algn="just">
              <a:spcBef>
                <a:spcPts val="0"/>
              </a:spcBef>
              <a:spcAft>
                <a:spcPts val="0"/>
              </a:spcAft>
              <a:buClr>
                <a:schemeClr val="accent3"/>
              </a:buClr>
              <a:buSzPts val="1700"/>
              <a:buFont typeface="Georgia"/>
              <a:buChar char="●"/>
            </a:pPr>
            <a:r>
              <a:rPr lang="en" sz="1700">
                <a:solidFill>
                  <a:schemeClr val="accent3"/>
                </a:solidFill>
                <a:latin typeface="Georgia"/>
                <a:ea typeface="Georgia"/>
                <a:cs typeface="Georgia"/>
                <a:sym typeface="Georgia"/>
              </a:rPr>
              <a:t>Ensure Model Interoperability</a:t>
            </a:r>
            <a:endParaRPr sz="1700">
              <a:solidFill>
                <a:schemeClr val="accent3"/>
              </a:solidFill>
              <a:latin typeface="Georgia"/>
              <a:ea typeface="Georgia"/>
              <a:cs typeface="Georgia"/>
              <a:sym typeface="Georgia"/>
            </a:endParaRPr>
          </a:p>
          <a:p>
            <a:pPr indent="0" lvl="0" marL="0" rtl="0" algn="l">
              <a:spcBef>
                <a:spcPts val="0"/>
              </a:spcBef>
              <a:spcAft>
                <a:spcPts val="0"/>
              </a:spcAft>
              <a:buNone/>
            </a:pPr>
            <a:r>
              <a:t/>
            </a:r>
            <a:endParaRPr sz="1700">
              <a:solidFill>
                <a:schemeClr val="accent3"/>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4"/>
          <p:cNvSpPr txBox="1"/>
          <p:nvPr/>
        </p:nvSpPr>
        <p:spPr>
          <a:xfrm>
            <a:off x="893100" y="121775"/>
            <a:ext cx="6403800" cy="48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accent3"/>
                </a:solidFill>
                <a:latin typeface="Merriweather"/>
                <a:ea typeface="Merriweather"/>
                <a:cs typeface="Merriweather"/>
                <a:sym typeface="Merriweather"/>
              </a:rPr>
              <a:t>References</a:t>
            </a:r>
            <a:endParaRPr b="1" sz="2100">
              <a:solidFill>
                <a:schemeClr val="accent3"/>
              </a:solidFill>
              <a:latin typeface="Merriweather"/>
              <a:ea typeface="Merriweather"/>
              <a:cs typeface="Merriweather"/>
              <a:sym typeface="Merriweather"/>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
        <p:nvSpPr>
          <p:cNvPr id="314" name="Google Shape;314;p44"/>
          <p:cNvSpPr txBox="1"/>
          <p:nvPr/>
        </p:nvSpPr>
        <p:spPr>
          <a:xfrm>
            <a:off x="223275" y="598775"/>
            <a:ext cx="8839500" cy="4348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hlink"/>
              </a:buClr>
              <a:buSzPts val="1100"/>
              <a:buFont typeface="Arial"/>
              <a:buNone/>
            </a:pPr>
            <a:r>
              <a:t/>
            </a:r>
            <a:endParaRPr b="1" sz="1100">
              <a:solidFill>
                <a:schemeClr val="hlink"/>
              </a:solidFill>
              <a:latin typeface="Times New Roman"/>
              <a:ea typeface="Times New Roman"/>
              <a:cs typeface="Times New Roman"/>
              <a:sym typeface="Times New Roman"/>
            </a:endParaRPr>
          </a:p>
          <a:p>
            <a:pPr indent="0" lvl="0" marL="0" rtl="0" algn="just">
              <a:lnSpc>
                <a:spcPct val="115000"/>
              </a:lnSpc>
              <a:spcBef>
                <a:spcPts val="800"/>
              </a:spcBef>
              <a:spcAft>
                <a:spcPts val="0"/>
              </a:spcAft>
              <a:buClr>
                <a:schemeClr val="hlink"/>
              </a:buClr>
              <a:buSzPts val="1100"/>
              <a:buFont typeface="Arial"/>
              <a:buNone/>
            </a:pPr>
            <a:r>
              <a:rPr lang="en" sz="1100">
                <a:solidFill>
                  <a:schemeClr val="accent3"/>
                </a:solidFill>
              </a:rPr>
              <a:t>1.</a:t>
            </a:r>
            <a:r>
              <a:rPr lang="en" sz="700">
                <a:solidFill>
                  <a:schemeClr val="accent3"/>
                </a:solidFill>
                <a:latin typeface="Times New Roman"/>
                <a:ea typeface="Times New Roman"/>
                <a:cs typeface="Times New Roman"/>
                <a:sym typeface="Times New Roman"/>
              </a:rPr>
              <a:t> </a:t>
            </a:r>
            <a:r>
              <a:rPr lang="en" sz="1100">
                <a:solidFill>
                  <a:schemeClr val="accent3"/>
                </a:solidFill>
              </a:rPr>
              <a:t>Alaa, A. M., Bolton, T., Di Angelantonio, E., Rudd, J. H. F., &amp; van der Schaar, M. (2019). Cardiovascular disease risk prediction using automated machine learning: A prospective study of 423,604 UK Biobank participants. </a:t>
            </a:r>
            <a:r>
              <a:rPr i="1" lang="en" sz="1100">
                <a:solidFill>
                  <a:schemeClr val="accent3"/>
                </a:solidFill>
              </a:rPr>
              <a:t>PLOS ONE</a:t>
            </a:r>
            <a:r>
              <a:rPr lang="en" sz="1100">
                <a:solidFill>
                  <a:schemeClr val="accent3"/>
                </a:solidFill>
              </a:rPr>
              <a:t>, 14(5), e0213653. </a:t>
            </a:r>
            <a:r>
              <a:rPr lang="en" sz="1100" u="sng">
                <a:solidFill>
                  <a:schemeClr val="accent3"/>
                </a:solidFill>
                <a:hlinkClick r:id="rId3">
                  <a:extLst>
                    <a:ext uri="{A12FA001-AC4F-418D-AE19-62706E023703}">
                      <ahyp:hlinkClr val="tx"/>
                    </a:ext>
                  </a:extLst>
                </a:hlinkClick>
              </a:rPr>
              <a:t>https://doi.org/10.1371/journal.pone.0213653</a:t>
            </a:r>
            <a:endParaRPr sz="1100" u="sng">
              <a:solidFill>
                <a:schemeClr val="accent3"/>
              </a:solidFill>
            </a:endParaRPr>
          </a:p>
          <a:p>
            <a:pPr indent="0" lvl="0" marL="0" rtl="0" algn="just">
              <a:lnSpc>
                <a:spcPct val="115000"/>
              </a:lnSpc>
              <a:spcBef>
                <a:spcPts val="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 </a:t>
            </a:r>
            <a:endParaRPr sz="1100">
              <a:solidFill>
                <a:schemeClr val="accent3"/>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hlink"/>
              </a:buClr>
              <a:buSzPts val="1100"/>
              <a:buFont typeface="Arial"/>
              <a:buNone/>
            </a:pPr>
            <a:r>
              <a:rPr lang="en" sz="1100">
                <a:solidFill>
                  <a:schemeClr val="accent3"/>
                </a:solidFill>
              </a:rPr>
              <a:t>2.Hasan, N. I., &amp; Bhattacharjee, A. (2019). Convolutional neural networks for arrhythmia detection from ECG data: A systematic review. </a:t>
            </a:r>
            <a:r>
              <a:rPr i="1" lang="en" sz="1100">
                <a:solidFill>
                  <a:schemeClr val="accent3"/>
                </a:solidFill>
              </a:rPr>
              <a:t>Biomedical Signal Processing and Control</a:t>
            </a:r>
            <a:r>
              <a:rPr lang="en" sz="1100">
                <a:solidFill>
                  <a:schemeClr val="accent3"/>
                </a:solidFill>
              </a:rPr>
              <a:t>, 52, 1-13. </a:t>
            </a:r>
            <a:r>
              <a:rPr lang="en" sz="1100" u="sng">
                <a:solidFill>
                  <a:schemeClr val="accent3"/>
                </a:solidFill>
                <a:hlinkClick r:id="rId4">
                  <a:extLst>
                    <a:ext uri="{A12FA001-AC4F-418D-AE19-62706E023703}">
                      <ahyp:hlinkClr val="tx"/>
                    </a:ext>
                  </a:extLst>
                </a:hlinkClick>
              </a:rPr>
              <a:t>https://doi.org/10.1016/j.bspc.2019.04.005</a:t>
            </a:r>
            <a:endParaRPr sz="1100" u="sng">
              <a:solidFill>
                <a:schemeClr val="accent3"/>
              </a:solidFill>
            </a:endParaRPr>
          </a:p>
          <a:p>
            <a:pPr indent="0" lvl="0" marL="0" rtl="0" algn="just">
              <a:lnSpc>
                <a:spcPct val="115000"/>
              </a:lnSpc>
              <a:spcBef>
                <a:spcPts val="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 </a:t>
            </a:r>
            <a:endParaRPr sz="1100">
              <a:solidFill>
                <a:schemeClr val="accent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3.Weng, S. F., Reps, J., Kai, J., Garibaldi, J. M., &amp; Qureshi, N. (2017). Can machine-learning improve cardiovascular risk prediction using routine clinical data? </a:t>
            </a:r>
            <a:r>
              <a:rPr i="1" lang="en" sz="1100">
                <a:solidFill>
                  <a:schemeClr val="accent3"/>
                </a:solidFill>
                <a:latin typeface="Times New Roman"/>
                <a:ea typeface="Times New Roman"/>
                <a:cs typeface="Times New Roman"/>
                <a:sym typeface="Times New Roman"/>
              </a:rPr>
              <a:t>PLOS ONE</a:t>
            </a:r>
            <a:r>
              <a:rPr lang="en" sz="1100">
                <a:solidFill>
                  <a:schemeClr val="accent3"/>
                </a:solidFill>
                <a:latin typeface="Times New Roman"/>
                <a:ea typeface="Times New Roman"/>
                <a:cs typeface="Times New Roman"/>
                <a:sym typeface="Times New Roman"/>
              </a:rPr>
              <a:t>, 12(4), e0174944. </a:t>
            </a:r>
            <a:r>
              <a:rPr lang="en" sz="1100" u="sng">
                <a:solidFill>
                  <a:schemeClr val="accent3"/>
                </a:solidFill>
                <a:latin typeface="Times New Roman"/>
                <a:ea typeface="Times New Roman"/>
                <a:cs typeface="Times New Roman"/>
                <a:sym typeface="Times New Roman"/>
                <a:hlinkClick r:id="rId5">
                  <a:extLst>
                    <a:ext uri="{A12FA001-AC4F-418D-AE19-62706E023703}">
                      <ahyp:hlinkClr val="tx"/>
                    </a:ext>
                  </a:extLst>
                </a:hlinkClick>
              </a:rPr>
              <a:t>https://doi.org/10.1371/journal.pone.0174944</a:t>
            </a:r>
            <a:endParaRPr sz="1100" u="sng">
              <a:solidFill>
                <a:schemeClr val="accent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 </a:t>
            </a:r>
            <a:endParaRPr sz="1100">
              <a:solidFill>
                <a:schemeClr val="accent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4.Rajkomar, A., Oren, E., Chen, K., et al. (2018). Scalable and accurate deep learning for electronic health records. </a:t>
            </a:r>
            <a:r>
              <a:rPr i="1" lang="en" sz="1100">
                <a:solidFill>
                  <a:schemeClr val="accent3"/>
                </a:solidFill>
                <a:latin typeface="Times New Roman"/>
                <a:ea typeface="Times New Roman"/>
                <a:cs typeface="Times New Roman"/>
                <a:sym typeface="Times New Roman"/>
              </a:rPr>
              <a:t>npj Digital Medicine</a:t>
            </a:r>
            <a:r>
              <a:rPr lang="en" sz="1100">
                <a:solidFill>
                  <a:schemeClr val="accent3"/>
                </a:solidFill>
                <a:latin typeface="Times New Roman"/>
                <a:ea typeface="Times New Roman"/>
                <a:cs typeface="Times New Roman"/>
                <a:sym typeface="Times New Roman"/>
              </a:rPr>
              <a:t>, 1, 18.</a:t>
            </a:r>
            <a:endParaRPr sz="1100">
              <a:solidFill>
                <a:schemeClr val="accent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 </a:t>
            </a:r>
            <a:endParaRPr sz="1100">
              <a:solidFill>
                <a:schemeClr val="accent3"/>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hlink"/>
              </a:buClr>
              <a:buSzPts val="1100"/>
              <a:buFont typeface="Arial"/>
              <a:buNone/>
            </a:pPr>
            <a:r>
              <a:rPr lang="en" sz="1100">
                <a:solidFill>
                  <a:schemeClr val="accent3"/>
                </a:solidFill>
                <a:latin typeface="Times New Roman"/>
                <a:ea typeface="Times New Roman"/>
                <a:cs typeface="Times New Roman"/>
                <a:sym typeface="Times New Roman"/>
              </a:rPr>
              <a:t>5.Caruana, R., Gehrke, J., Koch, P., et al. (2015). Intelligible models for healthcare: Predicting pneumonia risk and hospital 30-day readmission. </a:t>
            </a:r>
            <a:r>
              <a:rPr i="1" lang="en" sz="1100">
                <a:solidFill>
                  <a:schemeClr val="accent3"/>
                </a:solidFill>
                <a:latin typeface="Times New Roman"/>
                <a:ea typeface="Times New Roman"/>
                <a:cs typeface="Times New Roman"/>
                <a:sym typeface="Times New Roman"/>
              </a:rPr>
              <a:t>Proceedings of the 21st ACM SIGKDD International Conference on Knowledge Discovery and Data Mining</a:t>
            </a:r>
            <a:r>
              <a:rPr lang="en" sz="1100">
                <a:solidFill>
                  <a:schemeClr val="accent3"/>
                </a:solidFill>
                <a:latin typeface="Times New Roman"/>
                <a:ea typeface="Times New Roman"/>
                <a:cs typeface="Times New Roman"/>
                <a:sym typeface="Times New Roman"/>
              </a:rPr>
              <a:t>, 1721-1730.</a:t>
            </a:r>
            <a:endParaRPr sz="1100">
              <a:solidFill>
                <a:schemeClr val="accent3"/>
              </a:solidFill>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chemeClr val="dk2"/>
              </a:solidFill>
              <a:latin typeface="DM Sans"/>
              <a:ea typeface="DM Sans"/>
              <a:cs typeface="DM Sans"/>
              <a:sym typeface="DM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nvSpPr>
        <p:spPr>
          <a:xfrm>
            <a:off x="1752475" y="79600"/>
            <a:ext cx="54033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dk1"/>
                </a:solidFill>
                <a:latin typeface="Merriweather"/>
                <a:ea typeface="Merriweather"/>
                <a:cs typeface="Merriweather"/>
                <a:sym typeface="Merriweather"/>
              </a:rPr>
              <a:t>Introduction</a:t>
            </a:r>
            <a:endParaRPr sz="500">
              <a:solidFill>
                <a:schemeClr val="dk1"/>
              </a:solidFill>
              <a:latin typeface="Merriweather"/>
              <a:ea typeface="Merriweather"/>
              <a:cs typeface="Merriweather"/>
              <a:sym typeface="Merriweather"/>
            </a:endParaRPr>
          </a:p>
        </p:txBody>
      </p:sp>
      <p:sp>
        <p:nvSpPr>
          <p:cNvPr id="226" name="Google Shape;226;p33"/>
          <p:cNvSpPr txBox="1"/>
          <p:nvPr/>
        </p:nvSpPr>
        <p:spPr>
          <a:xfrm>
            <a:off x="383125" y="1235125"/>
            <a:ext cx="8563500" cy="3855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800"/>
              </a:spcBef>
              <a:spcAft>
                <a:spcPts val="0"/>
              </a:spcAft>
              <a:buNone/>
            </a:pPr>
            <a:r>
              <a:rPr lang="en">
                <a:solidFill>
                  <a:schemeClr val="hlink"/>
                </a:solidFill>
                <a:latin typeface="Georgia"/>
                <a:ea typeface="Georgia"/>
                <a:cs typeface="Georgia"/>
                <a:sym typeface="Georgia"/>
              </a:rPr>
              <a:t>Cardiovascular disease (CVD) is the leading cause of death worldwide, accounting for approximately 17.9 million deaths each year, which is about 32% of all global deaths according to the World Health Organization. Of these, over 75% occur in low- and middle-income countries, highlighting the urgent need for early detection and effective intervention strategies.</a:t>
            </a:r>
            <a:endParaRPr sz="1900">
              <a:solidFill>
                <a:schemeClr val="hlink"/>
              </a:solidFill>
              <a:latin typeface="Georgia"/>
              <a:ea typeface="Georgia"/>
              <a:cs typeface="Georgia"/>
              <a:sym typeface="Georgia"/>
            </a:endParaRPr>
          </a:p>
          <a:p>
            <a:pPr indent="0" lvl="0" marL="0" rtl="0" algn="l">
              <a:lnSpc>
                <a:spcPct val="115000"/>
              </a:lnSpc>
              <a:spcBef>
                <a:spcPts val="800"/>
              </a:spcBef>
              <a:spcAft>
                <a:spcPts val="0"/>
              </a:spcAft>
              <a:buNone/>
            </a:pPr>
            <a:r>
              <a:rPr b="1" lang="en" sz="1600">
                <a:solidFill>
                  <a:schemeClr val="hlink"/>
                </a:solidFill>
                <a:latin typeface="Georgia"/>
                <a:ea typeface="Georgia"/>
                <a:cs typeface="Georgia"/>
                <a:sym typeface="Georgia"/>
              </a:rPr>
              <a:t>Problem Statement</a:t>
            </a:r>
            <a:endParaRPr b="1" sz="1600">
              <a:solidFill>
                <a:schemeClr val="hlink"/>
              </a:solidFill>
            </a:endParaRPr>
          </a:p>
          <a:p>
            <a:pPr indent="0" lvl="0" marL="0" rtl="0" algn="l">
              <a:lnSpc>
                <a:spcPct val="115000"/>
              </a:lnSpc>
              <a:spcBef>
                <a:spcPts val="800"/>
              </a:spcBef>
              <a:spcAft>
                <a:spcPts val="0"/>
              </a:spcAft>
              <a:buNone/>
            </a:pPr>
            <a:r>
              <a:rPr lang="en">
                <a:solidFill>
                  <a:schemeClr val="hlink"/>
                </a:solidFill>
                <a:latin typeface="Georgia"/>
                <a:ea typeface="Georgia"/>
                <a:cs typeface="Georgia"/>
                <a:sym typeface="Georgia"/>
              </a:rPr>
              <a:t>Despite advancements in medical technology, the early detection of cardiovascular disease remains challenging due to the complexity and volume of patient data. Traditional diagnostic methods often fail to identify at-risk individuals in time, leading to delayed interventions and increased mortality.</a:t>
            </a:r>
            <a:endParaRPr>
              <a:solidFill>
                <a:schemeClr val="hlink"/>
              </a:solidFill>
              <a:latin typeface="Georgia"/>
              <a:ea typeface="Georgia"/>
              <a:cs typeface="Georgia"/>
              <a:sym typeface="Georgia"/>
            </a:endParaRPr>
          </a:p>
          <a:p>
            <a:pPr indent="0" lvl="0" marL="0" rtl="0" algn="l">
              <a:lnSpc>
                <a:spcPct val="115000"/>
              </a:lnSpc>
              <a:spcBef>
                <a:spcPts val="800"/>
              </a:spcBef>
              <a:spcAft>
                <a:spcPts val="0"/>
              </a:spcAft>
              <a:buNone/>
            </a:pPr>
            <a:r>
              <a:rPr b="1" lang="en" sz="1600">
                <a:solidFill>
                  <a:schemeClr val="hlink"/>
                </a:solidFill>
                <a:latin typeface="Georgia"/>
                <a:ea typeface="Georgia"/>
                <a:cs typeface="Georgia"/>
                <a:sym typeface="Georgia"/>
              </a:rPr>
              <a:t>Research Objective</a:t>
            </a:r>
            <a:endParaRPr b="1" sz="1600">
              <a:solidFill>
                <a:schemeClr val="hlink"/>
              </a:solidFill>
              <a:latin typeface="Georgia"/>
              <a:ea typeface="Georgia"/>
              <a:cs typeface="Georgia"/>
              <a:sym typeface="Georgia"/>
            </a:endParaRPr>
          </a:p>
          <a:p>
            <a:pPr indent="0" lvl="0" marL="0" rtl="0" algn="l">
              <a:lnSpc>
                <a:spcPct val="115000"/>
              </a:lnSpc>
              <a:spcBef>
                <a:spcPts val="800"/>
              </a:spcBef>
              <a:spcAft>
                <a:spcPts val="0"/>
              </a:spcAft>
              <a:buNone/>
            </a:pPr>
            <a:r>
              <a:rPr lang="en">
                <a:solidFill>
                  <a:schemeClr val="hlink"/>
                </a:solidFill>
                <a:latin typeface="Georgia"/>
                <a:ea typeface="Georgia"/>
                <a:cs typeface="Georgia"/>
                <a:sym typeface="Georgia"/>
              </a:rPr>
              <a:t>To develop and integrate machine learning models with real-time electronic health record (EHR) systems to enhance the early detection, diagnosis, and prognosis of cardiovascular diseases. This approach aims to support clinicians with accurate, data-driven insights that enable timely and personalized medical interventions.</a:t>
            </a:r>
            <a:endParaRPr>
              <a:solidFill>
                <a:schemeClr val="hlink"/>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4"/>
          <p:cNvSpPr txBox="1"/>
          <p:nvPr>
            <p:ph idx="1" type="body"/>
          </p:nvPr>
        </p:nvSpPr>
        <p:spPr>
          <a:xfrm>
            <a:off x="1313800" y="196450"/>
            <a:ext cx="4683900" cy="5262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1600"/>
              <a:t>Literature Review</a:t>
            </a:r>
            <a:endParaRPr sz="1600"/>
          </a:p>
        </p:txBody>
      </p:sp>
      <p:sp>
        <p:nvSpPr>
          <p:cNvPr id="232" name="Google Shape;232;p34"/>
          <p:cNvSpPr txBox="1"/>
          <p:nvPr>
            <p:ph idx="2" type="body"/>
          </p:nvPr>
        </p:nvSpPr>
        <p:spPr>
          <a:xfrm>
            <a:off x="268950" y="919325"/>
            <a:ext cx="7338000" cy="375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1100">
                <a:solidFill>
                  <a:schemeClr val="hlink"/>
                </a:solidFill>
                <a:latin typeface="Arial"/>
                <a:ea typeface="Arial"/>
                <a:cs typeface="Arial"/>
                <a:sym typeface="Arial"/>
              </a:rPr>
              <a:t>1.Machine Learning in CVD Risk Prediction</a:t>
            </a:r>
            <a:r>
              <a:rPr lang="en" sz="1100">
                <a:solidFill>
                  <a:schemeClr val="hlink"/>
                </a:solidFill>
                <a:latin typeface="Arial"/>
                <a:ea typeface="Arial"/>
                <a:cs typeface="Arial"/>
                <a:sym typeface="Arial"/>
              </a:rPr>
              <a:t>:</a:t>
            </a:r>
            <a:br>
              <a:rPr lang="en" sz="1100">
                <a:solidFill>
                  <a:schemeClr val="hlink"/>
                </a:solidFill>
                <a:latin typeface="Arial"/>
                <a:ea typeface="Arial"/>
                <a:cs typeface="Arial"/>
                <a:sym typeface="Arial"/>
              </a:rPr>
            </a:br>
            <a:r>
              <a:rPr lang="en" sz="1100">
                <a:solidFill>
                  <a:schemeClr val="hlink"/>
                </a:solidFill>
                <a:latin typeface="Arial"/>
                <a:ea typeface="Arial"/>
                <a:cs typeface="Arial"/>
                <a:sym typeface="Arial"/>
              </a:rPr>
              <a:t>ML models like logistic regression and random forests can predict CVD risk more accurately than traditional methods (e.g., Framingham Risk Score) [Alaa et al., 2019].</a:t>
            </a:r>
            <a:endParaRPr sz="1100">
              <a:solidFill>
                <a:schemeClr val="hlink"/>
              </a:solidFill>
              <a:latin typeface="Arial"/>
              <a:ea typeface="Arial"/>
              <a:cs typeface="Arial"/>
              <a:sym typeface="Arial"/>
            </a:endParaRPr>
          </a:p>
          <a:p>
            <a:pPr indent="0" lvl="0" marL="0" rtl="0" algn="l">
              <a:spcBef>
                <a:spcPts val="0"/>
              </a:spcBef>
              <a:spcAft>
                <a:spcPts val="0"/>
              </a:spcAft>
              <a:buClr>
                <a:schemeClr val="hlink"/>
              </a:buClr>
              <a:buSzPts val="1100"/>
              <a:buFont typeface="Arial"/>
              <a:buNone/>
            </a:pPr>
            <a:r>
              <a:rPr b="1" lang="en" sz="1100">
                <a:solidFill>
                  <a:schemeClr val="hlink"/>
                </a:solidFill>
                <a:latin typeface="Arial"/>
                <a:ea typeface="Arial"/>
                <a:cs typeface="Arial"/>
                <a:sym typeface="Arial"/>
              </a:rPr>
              <a:t>2. Deep Learning for Diagnosis</a:t>
            </a:r>
            <a:r>
              <a:rPr lang="en" sz="1100">
                <a:solidFill>
                  <a:schemeClr val="hlink"/>
                </a:solidFill>
                <a:latin typeface="Arial"/>
                <a:ea typeface="Arial"/>
                <a:cs typeface="Arial"/>
                <a:sym typeface="Arial"/>
              </a:rPr>
              <a:t>:</a:t>
            </a:r>
            <a:br>
              <a:rPr lang="en" sz="1100">
                <a:solidFill>
                  <a:schemeClr val="hlink"/>
                </a:solidFill>
                <a:latin typeface="Arial"/>
                <a:ea typeface="Arial"/>
                <a:cs typeface="Arial"/>
                <a:sym typeface="Arial"/>
              </a:rPr>
            </a:br>
            <a:r>
              <a:rPr lang="en" sz="1100">
                <a:solidFill>
                  <a:schemeClr val="hlink"/>
                </a:solidFill>
                <a:latin typeface="Arial"/>
                <a:ea typeface="Arial"/>
                <a:cs typeface="Arial"/>
                <a:sym typeface="Arial"/>
              </a:rPr>
              <a:t>CNNs and RNNs improve cardiovascular diagnosis, such as arrhythmias, by analyzing ECGs [Hasan et al., 2019].</a:t>
            </a:r>
            <a:endParaRPr sz="1100">
              <a:solidFill>
                <a:schemeClr val="hlink"/>
              </a:solidFill>
              <a:latin typeface="Arial"/>
              <a:ea typeface="Arial"/>
              <a:cs typeface="Arial"/>
              <a:sym typeface="Arial"/>
            </a:endParaRPr>
          </a:p>
          <a:p>
            <a:pPr indent="0" lvl="0" marL="0" rtl="0" algn="l">
              <a:spcBef>
                <a:spcPts val="0"/>
              </a:spcBef>
              <a:spcAft>
                <a:spcPts val="0"/>
              </a:spcAft>
              <a:buClr>
                <a:schemeClr val="hlink"/>
              </a:buClr>
              <a:buSzPts val="1100"/>
              <a:buFont typeface="Arial"/>
              <a:buNone/>
            </a:pPr>
            <a:r>
              <a:rPr b="1" lang="en" sz="1100">
                <a:solidFill>
                  <a:schemeClr val="hlink"/>
                </a:solidFill>
                <a:latin typeface="Arial"/>
                <a:ea typeface="Arial"/>
                <a:cs typeface="Arial"/>
                <a:sym typeface="Arial"/>
              </a:rPr>
              <a:t>3. Real-Time Decision Support</a:t>
            </a:r>
            <a:r>
              <a:rPr lang="en" sz="1100">
                <a:solidFill>
                  <a:schemeClr val="hlink"/>
                </a:solidFill>
                <a:latin typeface="Arial"/>
                <a:ea typeface="Arial"/>
                <a:cs typeface="Arial"/>
                <a:sym typeface="Arial"/>
              </a:rPr>
              <a:t>:</a:t>
            </a:r>
            <a:br>
              <a:rPr lang="en" sz="1100">
                <a:solidFill>
                  <a:schemeClr val="hlink"/>
                </a:solidFill>
                <a:latin typeface="Arial"/>
                <a:ea typeface="Arial"/>
                <a:cs typeface="Arial"/>
                <a:sym typeface="Arial"/>
              </a:rPr>
            </a:br>
            <a:r>
              <a:rPr lang="en" sz="1100">
                <a:solidFill>
                  <a:schemeClr val="hlink"/>
                </a:solidFill>
                <a:latin typeface="Arial"/>
                <a:ea typeface="Arial"/>
                <a:cs typeface="Arial"/>
                <a:sym typeface="Arial"/>
              </a:rPr>
              <a:t>ML models integrated with EHR systems can provide real-time decision support for conditions like sepsis and heart failure [Rajkomar et al., 2018].</a:t>
            </a:r>
            <a:endParaRPr sz="1100">
              <a:solidFill>
                <a:schemeClr val="hlink"/>
              </a:solidFill>
              <a:latin typeface="Arial"/>
              <a:ea typeface="Arial"/>
              <a:cs typeface="Arial"/>
              <a:sym typeface="Arial"/>
            </a:endParaRPr>
          </a:p>
          <a:p>
            <a:pPr indent="0" lvl="0" marL="0" rtl="0" algn="l">
              <a:spcBef>
                <a:spcPts val="0"/>
              </a:spcBef>
              <a:spcAft>
                <a:spcPts val="0"/>
              </a:spcAft>
              <a:buClr>
                <a:schemeClr val="hlink"/>
              </a:buClr>
              <a:buSzPts val="1100"/>
              <a:buFont typeface="Arial"/>
              <a:buNone/>
            </a:pPr>
            <a:r>
              <a:rPr b="1" lang="en" sz="1100">
                <a:solidFill>
                  <a:schemeClr val="hlink"/>
                </a:solidFill>
                <a:latin typeface="Arial"/>
                <a:ea typeface="Arial"/>
                <a:cs typeface="Arial"/>
                <a:sym typeface="Arial"/>
              </a:rPr>
              <a:t>4. Model Interpretability</a:t>
            </a:r>
            <a:r>
              <a:rPr lang="en" sz="1100">
                <a:solidFill>
                  <a:schemeClr val="hlink"/>
                </a:solidFill>
                <a:latin typeface="Arial"/>
                <a:ea typeface="Arial"/>
                <a:cs typeface="Arial"/>
                <a:sym typeface="Arial"/>
              </a:rPr>
              <a:t>:</a:t>
            </a:r>
            <a:br>
              <a:rPr lang="en" sz="1100">
                <a:solidFill>
                  <a:schemeClr val="hlink"/>
                </a:solidFill>
                <a:latin typeface="Arial"/>
                <a:ea typeface="Arial"/>
                <a:cs typeface="Arial"/>
                <a:sym typeface="Arial"/>
              </a:rPr>
            </a:br>
            <a:r>
              <a:rPr lang="en" sz="1100">
                <a:solidFill>
                  <a:schemeClr val="hlink"/>
                </a:solidFill>
                <a:latin typeface="Arial"/>
                <a:ea typeface="Arial"/>
                <a:cs typeface="Arial"/>
                <a:sym typeface="Arial"/>
              </a:rPr>
              <a:t>Ensuring ML models' interpretability, such as using SHAP, is vital for clinical adoption [Caruana et al., 2015; Lundberg et al., 2018].</a:t>
            </a:r>
            <a:endParaRPr sz="1100">
              <a:solidFill>
                <a:schemeClr val="hlink"/>
              </a:solidFill>
              <a:latin typeface="Arial"/>
              <a:ea typeface="Arial"/>
              <a:cs typeface="Arial"/>
              <a:sym typeface="Arial"/>
            </a:endParaRPr>
          </a:p>
          <a:p>
            <a:pPr indent="0" lvl="0" marL="0" rtl="0" algn="l">
              <a:spcBef>
                <a:spcPts val="0"/>
              </a:spcBef>
              <a:spcAft>
                <a:spcPts val="0"/>
              </a:spcAft>
              <a:buClr>
                <a:schemeClr val="hlink"/>
              </a:buClr>
              <a:buSzPts val="1100"/>
              <a:buFont typeface="Arial"/>
              <a:buNone/>
            </a:pPr>
            <a:r>
              <a:rPr b="1" lang="en" sz="1100">
                <a:solidFill>
                  <a:schemeClr val="hlink"/>
                </a:solidFill>
                <a:latin typeface="Arial"/>
                <a:ea typeface="Arial"/>
                <a:cs typeface="Arial"/>
                <a:sym typeface="Arial"/>
              </a:rPr>
              <a:t>5. Challenges in EHR Integration</a:t>
            </a:r>
            <a:r>
              <a:rPr lang="en" sz="1100">
                <a:solidFill>
                  <a:schemeClr val="hlink"/>
                </a:solidFill>
                <a:latin typeface="Arial"/>
                <a:ea typeface="Arial"/>
                <a:cs typeface="Arial"/>
                <a:sym typeface="Arial"/>
              </a:rPr>
              <a:t>:</a:t>
            </a:r>
            <a:br>
              <a:rPr lang="en" sz="1100">
                <a:solidFill>
                  <a:schemeClr val="hlink"/>
                </a:solidFill>
                <a:latin typeface="Arial"/>
                <a:ea typeface="Arial"/>
                <a:cs typeface="Arial"/>
                <a:sym typeface="Arial"/>
              </a:rPr>
            </a:br>
            <a:r>
              <a:rPr lang="en" sz="1100">
                <a:solidFill>
                  <a:schemeClr val="hlink"/>
                </a:solidFill>
                <a:latin typeface="Arial"/>
                <a:ea typeface="Arial"/>
                <a:cs typeface="Arial"/>
                <a:sym typeface="Arial"/>
              </a:rPr>
              <a:t>Issues like missing data and unstructured formats need to be addressed for effective ML integration into EHR systems [Shickel et al., 2018].</a:t>
            </a:r>
            <a:endParaRPr sz="1100">
              <a:solidFill>
                <a:schemeClr val="hlink"/>
              </a:solidFill>
              <a:latin typeface="Arial"/>
              <a:ea typeface="Arial"/>
              <a:cs typeface="Arial"/>
              <a:sym typeface="Arial"/>
            </a:endParaRPr>
          </a:p>
          <a:p>
            <a:pPr indent="0" lvl="0" marL="0" rtl="0" algn="l">
              <a:spcBef>
                <a:spcPts val="0"/>
              </a:spcBef>
              <a:spcAft>
                <a:spcPts val="0"/>
              </a:spcAft>
              <a:buClr>
                <a:schemeClr val="hlink"/>
              </a:buClr>
              <a:buSzPts val="1100"/>
              <a:buFont typeface="Arial"/>
              <a:buNone/>
            </a:pPr>
            <a:r>
              <a:rPr b="1" lang="en" sz="1100">
                <a:solidFill>
                  <a:schemeClr val="hlink"/>
                </a:solidFill>
                <a:latin typeface="Arial"/>
                <a:ea typeface="Arial"/>
                <a:cs typeface="Arial"/>
                <a:sym typeface="Arial"/>
              </a:rPr>
              <a:t>6. Wearable Devices</a:t>
            </a:r>
            <a:r>
              <a:rPr lang="en" sz="1100">
                <a:solidFill>
                  <a:schemeClr val="hlink"/>
                </a:solidFill>
                <a:latin typeface="Arial"/>
                <a:ea typeface="Arial"/>
                <a:cs typeface="Arial"/>
                <a:sym typeface="Arial"/>
              </a:rPr>
              <a:t>:</a:t>
            </a:r>
            <a:br>
              <a:rPr lang="en" sz="1100">
                <a:solidFill>
                  <a:schemeClr val="hlink"/>
                </a:solidFill>
                <a:latin typeface="Arial"/>
                <a:ea typeface="Arial"/>
                <a:cs typeface="Arial"/>
                <a:sym typeface="Arial"/>
              </a:rPr>
            </a:br>
            <a:r>
              <a:rPr lang="en" sz="1100">
                <a:solidFill>
                  <a:schemeClr val="hlink"/>
                </a:solidFill>
                <a:latin typeface="Arial"/>
                <a:ea typeface="Arial"/>
                <a:cs typeface="Arial"/>
                <a:sym typeface="Arial"/>
              </a:rPr>
              <a:t>Data from wearable devices can enhance CVD risk prediction and enable continuous monitoring [Banaee et al., 2013].</a:t>
            </a:r>
            <a:endParaRPr sz="1100">
              <a:solidFill>
                <a:schemeClr val="hlink"/>
              </a:solidFill>
              <a:latin typeface="Arial"/>
              <a:ea typeface="Arial"/>
              <a:cs typeface="Arial"/>
              <a:sym typeface="Arial"/>
            </a:endParaRPr>
          </a:p>
          <a:p>
            <a:pPr indent="0" lvl="0" marL="0" rtl="0" algn="r">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p35"/>
          <p:cNvPicPr preferRelativeResize="0"/>
          <p:nvPr/>
        </p:nvPicPr>
        <p:blipFill>
          <a:blip r:embed="rId3">
            <a:alphaModFix/>
          </a:blip>
          <a:stretch>
            <a:fillRect/>
          </a:stretch>
        </p:blipFill>
        <p:spPr>
          <a:xfrm>
            <a:off x="107425" y="1442508"/>
            <a:ext cx="8839200" cy="3504550"/>
          </a:xfrm>
          <a:prstGeom prst="rect">
            <a:avLst/>
          </a:prstGeom>
          <a:noFill/>
          <a:ln>
            <a:noFill/>
          </a:ln>
        </p:spPr>
      </p:pic>
      <p:sp>
        <p:nvSpPr>
          <p:cNvPr id="238" name="Google Shape;238;p35"/>
          <p:cNvSpPr txBox="1"/>
          <p:nvPr/>
        </p:nvSpPr>
        <p:spPr>
          <a:xfrm>
            <a:off x="1187125" y="196450"/>
            <a:ext cx="5241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400">
                <a:solidFill>
                  <a:schemeClr val="dk1"/>
                </a:solidFill>
                <a:latin typeface="Merriweather"/>
                <a:ea typeface="Merriweather"/>
                <a:cs typeface="Merriweather"/>
                <a:sym typeface="Merriweather"/>
              </a:rPr>
              <a:t>Dataset Selection</a:t>
            </a:r>
            <a:endParaRPr b="1">
              <a:solidFill>
                <a:schemeClr val="dk1"/>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6"/>
          <p:cNvSpPr txBox="1"/>
          <p:nvPr/>
        </p:nvSpPr>
        <p:spPr>
          <a:xfrm>
            <a:off x="1157250" y="196450"/>
            <a:ext cx="7228800" cy="60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Merriweather"/>
                <a:ea typeface="Merriweather"/>
                <a:cs typeface="Merriweather"/>
                <a:sym typeface="Merriweather"/>
              </a:rPr>
              <a:t>Data  Preprocessing and Feature Engineering</a:t>
            </a:r>
            <a:endParaRPr b="1" sz="2400">
              <a:solidFill>
                <a:schemeClr val="dk1"/>
              </a:solidFill>
              <a:latin typeface="Merriweather"/>
              <a:ea typeface="Merriweather"/>
              <a:cs typeface="Merriweather"/>
              <a:sym typeface="Merriweather"/>
            </a:endParaRPr>
          </a:p>
          <a:p>
            <a:pPr indent="0" lvl="0" marL="0" rtl="0" algn="l">
              <a:spcBef>
                <a:spcPts val="0"/>
              </a:spcBef>
              <a:spcAft>
                <a:spcPts val="0"/>
              </a:spcAft>
              <a:buNone/>
            </a:pPr>
            <a:r>
              <a:t/>
            </a:r>
            <a:endParaRPr b="1">
              <a:solidFill>
                <a:schemeClr val="dk1"/>
              </a:solidFill>
              <a:latin typeface="DM Sans"/>
              <a:ea typeface="DM Sans"/>
              <a:cs typeface="DM Sans"/>
              <a:sym typeface="DM Sans"/>
            </a:endParaRPr>
          </a:p>
          <a:p>
            <a:pPr indent="0" lvl="0" marL="0" rtl="0" algn="l">
              <a:spcBef>
                <a:spcPts val="0"/>
              </a:spcBef>
              <a:spcAft>
                <a:spcPts val="0"/>
              </a:spcAft>
              <a:buNone/>
            </a:pPr>
            <a:r>
              <a:t/>
            </a:r>
            <a:endParaRPr b="1">
              <a:solidFill>
                <a:schemeClr val="dk1"/>
              </a:solidFill>
              <a:latin typeface="DM Sans"/>
              <a:ea typeface="DM Sans"/>
              <a:cs typeface="DM Sans"/>
              <a:sym typeface="DM Sans"/>
            </a:endParaRPr>
          </a:p>
          <a:p>
            <a:pPr indent="0" lvl="0" marL="0" rtl="0" algn="l">
              <a:spcBef>
                <a:spcPts val="0"/>
              </a:spcBef>
              <a:spcAft>
                <a:spcPts val="0"/>
              </a:spcAft>
              <a:buNone/>
            </a:pPr>
            <a:r>
              <a:t/>
            </a:r>
            <a:endParaRPr b="1">
              <a:solidFill>
                <a:schemeClr val="dk1"/>
              </a:solidFill>
              <a:latin typeface="DM Sans"/>
              <a:ea typeface="DM Sans"/>
              <a:cs typeface="DM Sans"/>
              <a:sym typeface="DM Sans"/>
            </a:endParaRPr>
          </a:p>
          <a:p>
            <a:pPr indent="0" lvl="0" marL="0" rtl="0" algn="l">
              <a:spcBef>
                <a:spcPts val="0"/>
              </a:spcBef>
              <a:spcAft>
                <a:spcPts val="0"/>
              </a:spcAft>
              <a:buNone/>
            </a:pPr>
            <a:r>
              <a:t/>
            </a:r>
            <a:endParaRPr b="1">
              <a:solidFill>
                <a:schemeClr val="dk1"/>
              </a:solidFill>
              <a:latin typeface="DM Sans"/>
              <a:ea typeface="DM Sans"/>
              <a:cs typeface="DM Sans"/>
              <a:sym typeface="DM Sans"/>
            </a:endParaRPr>
          </a:p>
          <a:p>
            <a:pPr indent="0" lvl="0" marL="0" rtl="0" algn="l">
              <a:spcBef>
                <a:spcPts val="0"/>
              </a:spcBef>
              <a:spcAft>
                <a:spcPts val="0"/>
              </a:spcAft>
              <a:buNone/>
            </a:pPr>
            <a:r>
              <a:t/>
            </a:r>
            <a:endParaRPr b="1">
              <a:solidFill>
                <a:schemeClr val="dk1"/>
              </a:solidFill>
              <a:latin typeface="DM Sans"/>
              <a:ea typeface="DM Sans"/>
              <a:cs typeface="DM Sans"/>
              <a:sym typeface="DM Sans"/>
            </a:endParaRPr>
          </a:p>
        </p:txBody>
      </p:sp>
      <p:sp>
        <p:nvSpPr>
          <p:cNvPr id="244" name="Google Shape;244;p36"/>
          <p:cNvSpPr txBox="1"/>
          <p:nvPr/>
        </p:nvSpPr>
        <p:spPr>
          <a:xfrm>
            <a:off x="469775" y="798250"/>
            <a:ext cx="8220900" cy="2337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solidFill>
                  <a:schemeClr val="dk2"/>
                </a:solidFill>
                <a:latin typeface="Georgia"/>
                <a:ea typeface="Georgia"/>
                <a:cs typeface="Georgia"/>
                <a:sym typeface="Georgia"/>
              </a:rPr>
              <a:t>Data  Preprocessing</a:t>
            </a:r>
            <a:endParaRPr b="1" sz="1800">
              <a:solidFill>
                <a:schemeClr val="dk2"/>
              </a:solidFill>
              <a:latin typeface="Georgia"/>
              <a:ea typeface="Georgia"/>
              <a:cs typeface="Georgia"/>
              <a:sym typeface="Georgia"/>
            </a:endParaRPr>
          </a:p>
          <a:p>
            <a:pPr indent="0" lvl="0" marL="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Cleaning: Handling missing values and Removing outliers</a:t>
            </a:r>
            <a:endParaRPr sz="1800">
              <a:solidFill>
                <a:schemeClr val="dk2"/>
              </a:solidFill>
              <a:latin typeface="Georgia"/>
              <a:ea typeface="Georgia"/>
              <a:cs typeface="Georgia"/>
              <a:sym typeface="Georgia"/>
            </a:endParaRPr>
          </a:p>
          <a:p>
            <a:pPr indent="0" lvl="0" marL="45720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Normalization: Scaling numerical features for optimal model performance</a:t>
            </a:r>
            <a:endParaRPr sz="1800">
              <a:solidFill>
                <a:schemeClr val="dk2"/>
              </a:solidFill>
              <a:latin typeface="Georgia"/>
              <a:ea typeface="Georgia"/>
              <a:cs typeface="Georgia"/>
              <a:sym typeface="Georgia"/>
            </a:endParaRPr>
          </a:p>
          <a:p>
            <a:pPr indent="0" lvl="0" marL="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lang="en" sz="1800">
                <a:solidFill>
                  <a:schemeClr val="dk2"/>
                </a:solidFill>
                <a:latin typeface="Georgia"/>
                <a:ea typeface="Georgia"/>
                <a:cs typeface="Georgia"/>
                <a:sym typeface="Georgia"/>
              </a:rPr>
              <a:t>Categorical encoding: Converting categorical variables into numerical format using one-hot encoding</a:t>
            </a:r>
            <a:endParaRPr sz="1800">
              <a:solidFill>
                <a:schemeClr val="dk2"/>
              </a:solidFill>
              <a:latin typeface="Georgia"/>
              <a:ea typeface="Georgia"/>
              <a:cs typeface="Georgia"/>
              <a:sym typeface="Georgia"/>
            </a:endParaRPr>
          </a:p>
          <a:p>
            <a:pPr indent="0" lvl="0" marL="457200" rtl="0" algn="l">
              <a:spcBef>
                <a:spcPts val="0"/>
              </a:spcBef>
              <a:spcAft>
                <a:spcPts val="0"/>
              </a:spcAft>
              <a:buNone/>
            </a:pPr>
            <a:r>
              <a:rPr lang="en" sz="2000">
                <a:solidFill>
                  <a:schemeClr val="dk2"/>
                </a:solidFill>
                <a:latin typeface="DM Sans"/>
                <a:ea typeface="DM Sans"/>
                <a:cs typeface="DM Sans"/>
                <a:sym typeface="DM Sans"/>
              </a:rPr>
              <a:t>   </a:t>
            </a:r>
            <a:endParaRPr sz="2000">
              <a:solidFill>
                <a:schemeClr val="dk2"/>
              </a:solidFill>
              <a:latin typeface="DM Sans"/>
              <a:ea typeface="DM Sans"/>
              <a:cs typeface="DM Sans"/>
              <a:sym typeface="DM Sans"/>
            </a:endParaRPr>
          </a:p>
        </p:txBody>
      </p:sp>
      <p:sp>
        <p:nvSpPr>
          <p:cNvPr id="245" name="Google Shape;245;p36"/>
          <p:cNvSpPr txBox="1"/>
          <p:nvPr/>
        </p:nvSpPr>
        <p:spPr>
          <a:xfrm>
            <a:off x="469775" y="3267725"/>
            <a:ext cx="8220900" cy="1749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700">
                <a:solidFill>
                  <a:schemeClr val="dk2"/>
                </a:solidFill>
                <a:latin typeface="Georgia"/>
                <a:ea typeface="Georgia"/>
                <a:cs typeface="Georgia"/>
                <a:sym typeface="Georgia"/>
              </a:rPr>
              <a:t>Feature Engineering</a:t>
            </a:r>
            <a:endParaRPr b="1" sz="1700">
              <a:solidFill>
                <a:schemeClr val="dk2"/>
              </a:solidFill>
              <a:latin typeface="Georgia"/>
              <a:ea typeface="Georgia"/>
              <a:cs typeface="Georgia"/>
              <a:sym typeface="Georgia"/>
            </a:endParaRPr>
          </a:p>
          <a:p>
            <a:pPr indent="0" lvl="0" marL="0" rtl="0" algn="just">
              <a:spcBef>
                <a:spcPts val="0"/>
              </a:spcBef>
              <a:spcAft>
                <a:spcPts val="0"/>
              </a:spcAft>
              <a:buNone/>
            </a:pPr>
            <a:r>
              <a:t/>
            </a:r>
            <a:endParaRPr sz="1700">
              <a:solidFill>
                <a:schemeClr val="dk2"/>
              </a:solidFill>
              <a:latin typeface="Georgia"/>
              <a:ea typeface="Georgia"/>
              <a:cs typeface="Georgia"/>
              <a:sym typeface="Georgia"/>
            </a:endParaRPr>
          </a:p>
          <a:p>
            <a:pPr indent="-336550" lvl="0" marL="457200" rtl="0" algn="just">
              <a:spcBef>
                <a:spcPts val="0"/>
              </a:spcBef>
              <a:spcAft>
                <a:spcPts val="0"/>
              </a:spcAft>
              <a:buClr>
                <a:schemeClr val="dk2"/>
              </a:buClr>
              <a:buSzPts val="1700"/>
              <a:buFont typeface="Georgia"/>
              <a:buChar char="●"/>
            </a:pPr>
            <a:r>
              <a:rPr lang="en" sz="1700">
                <a:solidFill>
                  <a:schemeClr val="dk2"/>
                </a:solidFill>
                <a:latin typeface="Georgia"/>
                <a:ea typeface="Georgia"/>
                <a:cs typeface="Georgia"/>
                <a:sym typeface="Georgia"/>
              </a:rPr>
              <a:t>Extracting relevant features: Age, blood pressure, cholesterol levels</a:t>
            </a:r>
            <a:endParaRPr sz="1700">
              <a:solidFill>
                <a:schemeClr val="dk2"/>
              </a:solidFill>
              <a:latin typeface="Georgia"/>
              <a:ea typeface="Georgia"/>
              <a:cs typeface="Georgia"/>
              <a:sym typeface="Georgia"/>
            </a:endParaRPr>
          </a:p>
          <a:p>
            <a:pPr indent="0" lvl="0" marL="0" rtl="0" algn="just">
              <a:spcBef>
                <a:spcPts val="0"/>
              </a:spcBef>
              <a:spcAft>
                <a:spcPts val="0"/>
              </a:spcAft>
              <a:buNone/>
            </a:pPr>
            <a:r>
              <a:t/>
            </a:r>
            <a:endParaRPr sz="1700">
              <a:solidFill>
                <a:schemeClr val="dk2"/>
              </a:solidFill>
              <a:latin typeface="Georgia"/>
              <a:ea typeface="Georgia"/>
              <a:cs typeface="Georgia"/>
              <a:sym typeface="Georgia"/>
            </a:endParaRPr>
          </a:p>
          <a:p>
            <a:pPr indent="-336550" lvl="0" marL="457200" rtl="0" algn="just">
              <a:spcBef>
                <a:spcPts val="0"/>
              </a:spcBef>
              <a:spcAft>
                <a:spcPts val="0"/>
              </a:spcAft>
              <a:buClr>
                <a:schemeClr val="dk2"/>
              </a:buClr>
              <a:buSzPts val="1700"/>
              <a:buFont typeface="Georgia"/>
              <a:buChar char="●"/>
            </a:pPr>
            <a:r>
              <a:rPr lang="en" sz="1700">
                <a:solidFill>
                  <a:schemeClr val="dk2"/>
                </a:solidFill>
                <a:latin typeface="Georgia"/>
                <a:ea typeface="Georgia"/>
                <a:cs typeface="Georgia"/>
                <a:sym typeface="Georgia"/>
              </a:rPr>
              <a:t>Creating interaction features: Combining risk factors to improve model accuracy</a:t>
            </a:r>
            <a:endParaRPr sz="1700">
              <a:solidFill>
                <a:schemeClr val="dk2"/>
              </a:solidFill>
              <a:latin typeface="Georgia"/>
              <a:ea typeface="Georgia"/>
              <a:cs typeface="Georgia"/>
              <a:sym typeface="Georgia"/>
            </a:endParaRPr>
          </a:p>
          <a:p>
            <a:pPr indent="0" lvl="0" marL="457200" rtl="0" algn="l">
              <a:spcBef>
                <a:spcPts val="0"/>
              </a:spcBef>
              <a:spcAft>
                <a:spcPts val="0"/>
              </a:spcAft>
              <a:buNone/>
            </a:pPr>
            <a:r>
              <a:rPr lang="en" sz="2000">
                <a:solidFill>
                  <a:schemeClr val="dk2"/>
                </a:solidFill>
                <a:latin typeface="DM Sans"/>
                <a:ea typeface="DM Sans"/>
                <a:cs typeface="DM Sans"/>
                <a:sym typeface="DM Sans"/>
              </a:rPr>
              <a:t> </a:t>
            </a:r>
            <a:endParaRPr sz="2000">
              <a:solidFill>
                <a:schemeClr val="dk2"/>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ph idx="1" type="subTitle"/>
          </p:nvPr>
        </p:nvSpPr>
        <p:spPr>
          <a:xfrm>
            <a:off x="975300" y="196450"/>
            <a:ext cx="7193400" cy="5925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b="1" lang="en"/>
              <a:t>Model Selection and Training</a:t>
            </a:r>
            <a:endParaRPr b="1"/>
          </a:p>
        </p:txBody>
      </p:sp>
      <p:sp>
        <p:nvSpPr>
          <p:cNvPr id="252" name="Google Shape;252;p37"/>
          <p:cNvSpPr txBox="1"/>
          <p:nvPr/>
        </p:nvSpPr>
        <p:spPr>
          <a:xfrm>
            <a:off x="1532450" y="1918100"/>
            <a:ext cx="5845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
        <p:nvSpPr>
          <p:cNvPr id="253" name="Google Shape;253;p37"/>
          <p:cNvSpPr txBox="1"/>
          <p:nvPr/>
        </p:nvSpPr>
        <p:spPr>
          <a:xfrm>
            <a:off x="241400" y="864050"/>
            <a:ext cx="8547000" cy="2022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Font typeface="Georgia"/>
              <a:buChar char="●"/>
            </a:pPr>
            <a:r>
              <a:rPr b="1" lang="en">
                <a:solidFill>
                  <a:schemeClr val="dk2"/>
                </a:solidFill>
                <a:latin typeface="Georgia"/>
                <a:ea typeface="Georgia"/>
                <a:cs typeface="Georgia"/>
                <a:sym typeface="Georgia"/>
              </a:rPr>
              <a:t>Logistic Regression</a:t>
            </a:r>
            <a:r>
              <a:rPr lang="en">
                <a:solidFill>
                  <a:schemeClr val="dk2"/>
                </a:solidFill>
                <a:latin typeface="Georgia"/>
                <a:ea typeface="Georgia"/>
                <a:cs typeface="Georgia"/>
                <a:sym typeface="Georgia"/>
              </a:rPr>
              <a:t>: Simple and interpretable  model for binary classification</a:t>
            </a:r>
            <a:endParaRPr>
              <a:solidFill>
                <a:schemeClr val="dk2"/>
              </a:solidFill>
              <a:latin typeface="Georgia"/>
              <a:ea typeface="Georgia"/>
              <a:cs typeface="Georgia"/>
              <a:sym typeface="Georgia"/>
            </a:endParaRPr>
          </a:p>
          <a:p>
            <a:pPr indent="0" lvl="0" marL="457200" rtl="0" algn="l">
              <a:spcBef>
                <a:spcPts val="0"/>
              </a:spcBef>
              <a:spcAft>
                <a:spcPts val="0"/>
              </a:spcAft>
              <a:buNone/>
            </a:pPr>
            <a:r>
              <a:t/>
            </a:r>
            <a:endParaRPr>
              <a:solidFill>
                <a:schemeClr val="dk2"/>
              </a:solidFill>
              <a:latin typeface="Georgia"/>
              <a:ea typeface="Georgia"/>
              <a:cs typeface="Georgia"/>
              <a:sym typeface="Georgia"/>
            </a:endParaRPr>
          </a:p>
          <a:p>
            <a:pPr indent="-317500" lvl="0" marL="457200" rtl="0" algn="l">
              <a:spcBef>
                <a:spcPts val="0"/>
              </a:spcBef>
              <a:spcAft>
                <a:spcPts val="0"/>
              </a:spcAft>
              <a:buClr>
                <a:schemeClr val="dk2"/>
              </a:buClr>
              <a:buSzPts val="1400"/>
              <a:buFont typeface="Georgia"/>
              <a:buChar char="●"/>
            </a:pPr>
            <a:r>
              <a:rPr b="1" lang="en">
                <a:solidFill>
                  <a:schemeClr val="dk2"/>
                </a:solidFill>
                <a:latin typeface="Georgia"/>
                <a:ea typeface="Georgia"/>
                <a:cs typeface="Georgia"/>
                <a:sym typeface="Georgia"/>
              </a:rPr>
              <a:t>Random Forest</a:t>
            </a:r>
            <a:r>
              <a:rPr lang="en">
                <a:solidFill>
                  <a:schemeClr val="dk2"/>
                </a:solidFill>
                <a:latin typeface="Georgia"/>
                <a:ea typeface="Georgia"/>
                <a:cs typeface="Georgia"/>
                <a:sym typeface="Georgia"/>
              </a:rPr>
              <a:t>: Robust ensemble methods that handles large dataset and captures non-linear relationships</a:t>
            </a:r>
            <a:endParaRPr>
              <a:solidFill>
                <a:schemeClr val="dk2"/>
              </a:solidFill>
              <a:latin typeface="Georgia"/>
              <a:ea typeface="Georgia"/>
              <a:cs typeface="Georgia"/>
              <a:sym typeface="Georgia"/>
            </a:endParaRPr>
          </a:p>
          <a:p>
            <a:pPr indent="0" lvl="0" marL="457200" rtl="0" algn="l">
              <a:spcBef>
                <a:spcPts val="0"/>
              </a:spcBef>
              <a:spcAft>
                <a:spcPts val="0"/>
              </a:spcAft>
              <a:buNone/>
            </a:pPr>
            <a:r>
              <a:t/>
            </a:r>
            <a:endParaRPr>
              <a:solidFill>
                <a:schemeClr val="dk2"/>
              </a:solidFill>
              <a:latin typeface="Georgia"/>
              <a:ea typeface="Georgia"/>
              <a:cs typeface="Georgia"/>
              <a:sym typeface="Georgia"/>
            </a:endParaRPr>
          </a:p>
          <a:p>
            <a:pPr indent="-317500" lvl="0" marL="457200" rtl="0" algn="l">
              <a:spcBef>
                <a:spcPts val="0"/>
              </a:spcBef>
              <a:spcAft>
                <a:spcPts val="0"/>
              </a:spcAft>
              <a:buClr>
                <a:schemeClr val="dk2"/>
              </a:buClr>
              <a:buSzPts val="1400"/>
              <a:buFont typeface="Georgia"/>
              <a:buChar char="●"/>
            </a:pPr>
            <a:r>
              <a:rPr b="1" lang="en">
                <a:solidFill>
                  <a:schemeClr val="dk2"/>
                </a:solidFill>
                <a:latin typeface="Georgia"/>
                <a:ea typeface="Georgia"/>
                <a:cs typeface="Georgia"/>
                <a:sym typeface="Georgia"/>
              </a:rPr>
              <a:t>Support Vector Machine (SVM)</a:t>
            </a:r>
            <a:r>
              <a:rPr lang="en">
                <a:solidFill>
                  <a:schemeClr val="dk2"/>
                </a:solidFill>
                <a:latin typeface="Georgia"/>
                <a:ea typeface="Georgia"/>
                <a:cs typeface="Georgia"/>
                <a:sym typeface="Georgia"/>
              </a:rPr>
              <a:t>: Effective for high-dimensional data</a:t>
            </a:r>
            <a:endParaRPr>
              <a:solidFill>
                <a:schemeClr val="dk2"/>
              </a:solidFill>
              <a:latin typeface="Georgia"/>
              <a:ea typeface="Georgia"/>
              <a:cs typeface="Georgia"/>
              <a:sym typeface="Georgia"/>
            </a:endParaRPr>
          </a:p>
          <a:p>
            <a:pPr indent="0" lvl="0" marL="0" rtl="0" algn="l">
              <a:spcBef>
                <a:spcPts val="0"/>
              </a:spcBef>
              <a:spcAft>
                <a:spcPts val="0"/>
              </a:spcAft>
              <a:buNone/>
            </a:pPr>
            <a:r>
              <a:t/>
            </a:r>
            <a:endParaRPr b="1">
              <a:solidFill>
                <a:schemeClr val="dk2"/>
              </a:solidFill>
              <a:latin typeface="Georgia"/>
              <a:ea typeface="Georgia"/>
              <a:cs typeface="Georgia"/>
              <a:sym typeface="Georgia"/>
            </a:endParaRPr>
          </a:p>
          <a:p>
            <a:pPr indent="-311150" lvl="0" marL="457200" rtl="0" algn="l">
              <a:spcBef>
                <a:spcPts val="0"/>
              </a:spcBef>
              <a:spcAft>
                <a:spcPts val="0"/>
              </a:spcAft>
              <a:buClr>
                <a:schemeClr val="dk2"/>
              </a:buClr>
              <a:buSzPts val="1300"/>
              <a:buFont typeface="DM Sans"/>
              <a:buChar char="●"/>
            </a:pPr>
            <a:r>
              <a:rPr b="1" lang="en">
                <a:solidFill>
                  <a:schemeClr val="dk2"/>
                </a:solidFill>
                <a:latin typeface="Georgia"/>
                <a:ea typeface="Georgia"/>
                <a:cs typeface="Georgia"/>
                <a:sym typeface="Georgia"/>
              </a:rPr>
              <a:t>Neural Networks (MLPClassifier)</a:t>
            </a:r>
            <a:r>
              <a:rPr lang="en">
                <a:solidFill>
                  <a:schemeClr val="dk2"/>
                </a:solidFill>
                <a:latin typeface="Georgia"/>
                <a:ea typeface="Georgia"/>
                <a:cs typeface="Georgia"/>
                <a:sym typeface="Georgia"/>
              </a:rPr>
              <a:t>: Useful for handling large dataset and improve accuracy in high-dimensional space</a:t>
            </a:r>
            <a:r>
              <a:rPr lang="en" sz="1300">
                <a:solidFill>
                  <a:schemeClr val="dk2"/>
                </a:solidFill>
                <a:latin typeface="DM Sans"/>
                <a:ea typeface="DM Sans"/>
                <a:cs typeface="DM Sans"/>
                <a:sym typeface="DM Sans"/>
              </a:rPr>
              <a:t>.</a:t>
            </a:r>
            <a:endParaRPr sz="1300">
              <a:solidFill>
                <a:schemeClr val="dk2"/>
              </a:solidFill>
              <a:latin typeface="DM Sans"/>
              <a:ea typeface="DM Sans"/>
              <a:cs typeface="DM Sans"/>
              <a:sym typeface="DM Sans"/>
            </a:endParaRPr>
          </a:p>
        </p:txBody>
      </p:sp>
      <p:sp>
        <p:nvSpPr>
          <p:cNvPr id="254" name="Google Shape;254;p37"/>
          <p:cNvSpPr txBox="1"/>
          <p:nvPr/>
        </p:nvSpPr>
        <p:spPr>
          <a:xfrm>
            <a:off x="1773325" y="2886050"/>
            <a:ext cx="4916400" cy="43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Merriweather"/>
                <a:ea typeface="Merriweather"/>
                <a:cs typeface="Merriweather"/>
                <a:sym typeface="Merriweather"/>
              </a:rPr>
              <a:t>HYPERPARAMETER TUNING</a:t>
            </a:r>
            <a:endParaRPr b="1" sz="1900">
              <a:solidFill>
                <a:schemeClr val="dk1"/>
              </a:solidFill>
              <a:latin typeface="Merriweather"/>
              <a:ea typeface="Merriweather"/>
              <a:cs typeface="Merriweather"/>
              <a:sym typeface="Merriweather"/>
            </a:endParaRPr>
          </a:p>
        </p:txBody>
      </p:sp>
      <p:sp>
        <p:nvSpPr>
          <p:cNvPr id="255" name="Google Shape;255;p37"/>
          <p:cNvSpPr/>
          <p:nvPr/>
        </p:nvSpPr>
        <p:spPr>
          <a:xfrm>
            <a:off x="71100" y="3503450"/>
            <a:ext cx="1986300" cy="12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hlink"/>
                </a:solidFill>
              </a:rPr>
              <a:t>Logistic regression</a:t>
            </a:r>
            <a:endParaRPr b="1">
              <a:solidFill>
                <a:schemeClr val="hlink"/>
              </a:solidFill>
            </a:endParaRPr>
          </a:p>
          <a:p>
            <a:pPr indent="0" lvl="0" marL="0" rtl="0" algn="l">
              <a:spcBef>
                <a:spcPts val="0"/>
              </a:spcBef>
              <a:spcAft>
                <a:spcPts val="0"/>
              </a:spcAft>
              <a:buClr>
                <a:schemeClr val="hlink"/>
              </a:buClr>
              <a:buSzPts val="1100"/>
              <a:buFont typeface="Arial"/>
              <a:buNone/>
            </a:pPr>
            <a:r>
              <a:t/>
            </a:r>
            <a:endParaRPr>
              <a:solidFill>
                <a:schemeClr val="hlink"/>
              </a:solidFill>
            </a:endParaRPr>
          </a:p>
          <a:p>
            <a:pPr indent="-317500" lvl="0" marL="457200" rtl="0" algn="l">
              <a:spcBef>
                <a:spcPts val="0"/>
              </a:spcBef>
              <a:spcAft>
                <a:spcPts val="0"/>
              </a:spcAft>
              <a:buClr>
                <a:schemeClr val="hlink"/>
              </a:buClr>
              <a:buSzPts val="1400"/>
              <a:buChar char="●"/>
            </a:pPr>
            <a:r>
              <a:rPr lang="en">
                <a:solidFill>
                  <a:schemeClr val="hlink"/>
                </a:solidFill>
              </a:rPr>
              <a:t>Max_iter=1000 explicitly set</a:t>
            </a:r>
            <a:endParaRPr>
              <a:latin typeface="DM Sans"/>
              <a:ea typeface="DM Sans"/>
              <a:cs typeface="DM Sans"/>
              <a:sym typeface="DM Sans"/>
            </a:endParaRPr>
          </a:p>
        </p:txBody>
      </p:sp>
      <p:sp>
        <p:nvSpPr>
          <p:cNvPr id="256" name="Google Shape;256;p37"/>
          <p:cNvSpPr/>
          <p:nvPr/>
        </p:nvSpPr>
        <p:spPr>
          <a:xfrm>
            <a:off x="2133850" y="3527600"/>
            <a:ext cx="2209800" cy="12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300">
                <a:solidFill>
                  <a:schemeClr val="hlink"/>
                </a:solidFill>
              </a:rPr>
              <a:t>Random Forest</a:t>
            </a:r>
            <a:endParaRPr b="1" sz="1300">
              <a:solidFill>
                <a:schemeClr val="hlink"/>
              </a:solidFill>
            </a:endParaRPr>
          </a:p>
          <a:p>
            <a:pPr indent="0" lvl="0" marL="0" rtl="0" algn="l">
              <a:spcBef>
                <a:spcPts val="0"/>
              </a:spcBef>
              <a:spcAft>
                <a:spcPts val="0"/>
              </a:spcAft>
              <a:buClr>
                <a:schemeClr val="hlink"/>
              </a:buClr>
              <a:buSzPts val="1100"/>
              <a:buFont typeface="Arial"/>
              <a:buNone/>
            </a:pPr>
            <a:r>
              <a:t/>
            </a:r>
            <a:endParaRPr sz="1300">
              <a:solidFill>
                <a:schemeClr val="hlink"/>
              </a:solidFill>
            </a:endParaRPr>
          </a:p>
          <a:p>
            <a:pPr indent="-311150" lvl="0" marL="457200" rtl="0" algn="l">
              <a:spcBef>
                <a:spcPts val="0"/>
              </a:spcBef>
              <a:spcAft>
                <a:spcPts val="0"/>
              </a:spcAft>
              <a:buClr>
                <a:schemeClr val="hlink"/>
              </a:buClr>
              <a:buSzPts val="1300"/>
              <a:buChar char="●"/>
            </a:pPr>
            <a:r>
              <a:rPr lang="en" sz="1300">
                <a:solidFill>
                  <a:schemeClr val="hlink"/>
                </a:solidFill>
              </a:rPr>
              <a:t>n_estimators = 100</a:t>
            </a:r>
            <a:endParaRPr sz="1300">
              <a:solidFill>
                <a:schemeClr val="hlink"/>
              </a:solidFill>
            </a:endParaRPr>
          </a:p>
          <a:p>
            <a:pPr indent="0" lvl="0" marL="0" rtl="0" algn="l">
              <a:spcBef>
                <a:spcPts val="0"/>
              </a:spcBef>
              <a:spcAft>
                <a:spcPts val="0"/>
              </a:spcAft>
              <a:buNone/>
            </a:pPr>
            <a:r>
              <a:t/>
            </a:r>
            <a:endParaRPr sz="1300">
              <a:solidFill>
                <a:schemeClr val="hlink"/>
              </a:solidFill>
            </a:endParaRPr>
          </a:p>
          <a:p>
            <a:pPr indent="-311150" lvl="0" marL="457200" rtl="0" algn="l">
              <a:spcBef>
                <a:spcPts val="0"/>
              </a:spcBef>
              <a:spcAft>
                <a:spcPts val="0"/>
              </a:spcAft>
              <a:buClr>
                <a:schemeClr val="hlink"/>
              </a:buClr>
              <a:buSzPts val="1300"/>
              <a:buChar char="●"/>
            </a:pPr>
            <a:r>
              <a:rPr lang="en" sz="1300">
                <a:solidFill>
                  <a:schemeClr val="hlink"/>
                </a:solidFill>
              </a:rPr>
              <a:t>random_state = 42 </a:t>
            </a:r>
            <a:endParaRPr>
              <a:latin typeface="DM Sans"/>
              <a:ea typeface="DM Sans"/>
              <a:cs typeface="DM Sans"/>
              <a:sym typeface="DM Sans"/>
            </a:endParaRPr>
          </a:p>
        </p:txBody>
      </p:sp>
      <p:sp>
        <p:nvSpPr>
          <p:cNvPr id="257" name="Google Shape;257;p37"/>
          <p:cNvSpPr/>
          <p:nvPr/>
        </p:nvSpPr>
        <p:spPr>
          <a:xfrm>
            <a:off x="4420101" y="3527600"/>
            <a:ext cx="2074500" cy="1299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hlink"/>
                </a:solidFill>
              </a:rPr>
              <a:t>SVM</a:t>
            </a:r>
            <a:endParaRPr b="1">
              <a:solidFill>
                <a:schemeClr val="hlink"/>
              </a:solidFill>
            </a:endParaRPr>
          </a:p>
          <a:p>
            <a:pPr indent="0" lvl="0" marL="0" rtl="0" algn="l">
              <a:spcBef>
                <a:spcPts val="0"/>
              </a:spcBef>
              <a:spcAft>
                <a:spcPts val="0"/>
              </a:spcAft>
              <a:buClr>
                <a:schemeClr val="hlink"/>
              </a:buClr>
              <a:buSzPts val="1100"/>
              <a:buFont typeface="Arial"/>
              <a:buNone/>
            </a:pPr>
            <a:r>
              <a:t/>
            </a:r>
            <a:endParaRPr>
              <a:solidFill>
                <a:schemeClr val="hlink"/>
              </a:solidFill>
            </a:endParaRPr>
          </a:p>
          <a:p>
            <a:pPr indent="-317500" lvl="0" marL="457200" rtl="0" algn="l">
              <a:spcBef>
                <a:spcPts val="0"/>
              </a:spcBef>
              <a:spcAft>
                <a:spcPts val="0"/>
              </a:spcAft>
              <a:buClr>
                <a:schemeClr val="hlink"/>
              </a:buClr>
              <a:buSzPts val="1400"/>
              <a:buChar char="●"/>
            </a:pPr>
            <a:r>
              <a:rPr lang="en">
                <a:solidFill>
                  <a:schemeClr val="hlink"/>
                </a:solidFill>
              </a:rPr>
              <a:t>max_ite r =1000</a:t>
            </a:r>
            <a:endParaRPr>
              <a:latin typeface="DM Sans"/>
              <a:ea typeface="DM Sans"/>
              <a:cs typeface="DM Sans"/>
              <a:sym typeface="DM Sans"/>
            </a:endParaRPr>
          </a:p>
        </p:txBody>
      </p:sp>
      <p:sp>
        <p:nvSpPr>
          <p:cNvPr id="258" name="Google Shape;258;p37"/>
          <p:cNvSpPr/>
          <p:nvPr/>
        </p:nvSpPr>
        <p:spPr>
          <a:xfrm>
            <a:off x="6571050" y="3527600"/>
            <a:ext cx="2450100" cy="1251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solidFill>
                  <a:schemeClr val="hlink"/>
                </a:solidFill>
              </a:rPr>
              <a:t>Neural Network (MLPClassifier)</a:t>
            </a:r>
            <a:endParaRPr b="1" sz="1100">
              <a:solidFill>
                <a:schemeClr val="hlink"/>
              </a:solidFill>
            </a:endParaRPr>
          </a:p>
          <a:p>
            <a:pPr indent="0" lvl="0" marL="0" rtl="0" algn="l">
              <a:spcBef>
                <a:spcPts val="0"/>
              </a:spcBef>
              <a:spcAft>
                <a:spcPts val="0"/>
              </a:spcAft>
              <a:buClr>
                <a:schemeClr val="hlink"/>
              </a:buClr>
              <a:buSzPts val="1100"/>
              <a:buFont typeface="Arial"/>
              <a:buNone/>
            </a:pPr>
            <a:r>
              <a:t/>
            </a:r>
            <a:endParaRPr b="1" sz="1100">
              <a:solidFill>
                <a:schemeClr val="hlink"/>
              </a:solidFill>
            </a:endParaRPr>
          </a:p>
          <a:p>
            <a:pPr indent="-298450" lvl="0" marL="457200" rtl="0" algn="l">
              <a:spcBef>
                <a:spcPts val="0"/>
              </a:spcBef>
              <a:spcAft>
                <a:spcPts val="0"/>
              </a:spcAft>
              <a:buClr>
                <a:schemeClr val="hlink"/>
              </a:buClr>
              <a:buSzPts val="1100"/>
              <a:buChar char="●"/>
            </a:pPr>
            <a:r>
              <a:rPr lang="en" sz="1100">
                <a:solidFill>
                  <a:schemeClr val="hlink"/>
                </a:solidFill>
              </a:rPr>
              <a:t>Activation = ReLu,TanH</a:t>
            </a:r>
            <a:endParaRPr sz="1100">
              <a:solidFill>
                <a:schemeClr val="hlink"/>
              </a:solidFill>
            </a:endParaRPr>
          </a:p>
          <a:p>
            <a:pPr indent="-298450" lvl="0" marL="457200" rtl="0" algn="l">
              <a:spcBef>
                <a:spcPts val="0"/>
              </a:spcBef>
              <a:spcAft>
                <a:spcPts val="0"/>
              </a:spcAft>
              <a:buClr>
                <a:schemeClr val="hlink"/>
              </a:buClr>
              <a:buSzPts val="1100"/>
              <a:buChar char="●"/>
            </a:pPr>
            <a:r>
              <a:rPr lang="en" sz="1100">
                <a:solidFill>
                  <a:schemeClr val="hlink"/>
                </a:solidFill>
              </a:rPr>
              <a:t>Learning rate = constant, adaptive</a:t>
            </a:r>
            <a:endParaRPr sz="1100">
              <a:solidFill>
                <a:schemeClr val="hlink"/>
              </a:solidFill>
            </a:endParaRPr>
          </a:p>
          <a:p>
            <a:pPr indent="-298450" lvl="0" marL="457200" rtl="0" algn="l">
              <a:spcBef>
                <a:spcPts val="0"/>
              </a:spcBef>
              <a:spcAft>
                <a:spcPts val="0"/>
              </a:spcAft>
              <a:buClr>
                <a:schemeClr val="hlink"/>
              </a:buClr>
              <a:buSzPts val="1100"/>
              <a:buChar char="●"/>
            </a:pPr>
            <a:r>
              <a:rPr lang="en" sz="1100">
                <a:solidFill>
                  <a:schemeClr val="hlink"/>
                </a:solidFill>
              </a:rPr>
              <a:t>max_iter = 1000</a:t>
            </a:r>
            <a:endParaRPr sz="1100">
              <a:solidFill>
                <a:schemeClr val="hlink"/>
              </a:solidFill>
            </a:endParaRPr>
          </a:p>
          <a:p>
            <a:pPr indent="0" lvl="0" marL="0" rtl="0" algn="ctr">
              <a:spcBef>
                <a:spcPts val="0"/>
              </a:spcBef>
              <a:spcAft>
                <a:spcPts val="0"/>
              </a:spcAft>
              <a:buNone/>
            </a:pPr>
            <a:r>
              <a:t/>
            </a:r>
            <a:endParaRPr sz="1100">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idx="1" type="subTitle"/>
          </p:nvPr>
        </p:nvSpPr>
        <p:spPr>
          <a:xfrm>
            <a:off x="975300" y="376600"/>
            <a:ext cx="7193400" cy="592500"/>
          </a:xfrm>
          <a:prstGeom prst="rect">
            <a:avLst/>
          </a:prstGeom>
        </p:spPr>
        <p:txBody>
          <a:bodyPr anchorCtr="0" anchor="ctr" bIns="91425" lIns="91425" spcFirstLastPara="1" rIns="91425" wrap="square" tIns="91425">
            <a:spAutoFit/>
          </a:bodyPr>
          <a:lstStyle/>
          <a:p>
            <a:pPr indent="0" lvl="0" marL="0" rtl="0" algn="ctr">
              <a:spcBef>
                <a:spcPts val="0"/>
              </a:spcBef>
              <a:spcAft>
                <a:spcPts val="1200"/>
              </a:spcAft>
              <a:buNone/>
            </a:pPr>
            <a:r>
              <a:rPr b="1" lang="en"/>
              <a:t>Evaluation </a:t>
            </a:r>
            <a:r>
              <a:rPr b="1" lang="en"/>
              <a:t>Metrics</a:t>
            </a:r>
            <a:endParaRPr b="1"/>
          </a:p>
        </p:txBody>
      </p:sp>
      <p:sp>
        <p:nvSpPr>
          <p:cNvPr id="264" name="Google Shape;264;p38"/>
          <p:cNvSpPr txBox="1"/>
          <p:nvPr/>
        </p:nvSpPr>
        <p:spPr>
          <a:xfrm>
            <a:off x="317525" y="1167900"/>
            <a:ext cx="8568900" cy="3645000"/>
          </a:xfrm>
          <a:prstGeom prst="rect">
            <a:avLst/>
          </a:prstGeom>
          <a:noFill/>
          <a:ln>
            <a:noFill/>
          </a:ln>
        </p:spPr>
        <p:txBody>
          <a:bodyPr anchorCtr="0" anchor="t" bIns="91425" lIns="91425" spcFirstLastPara="1" rIns="91425" wrap="square" tIns="91425">
            <a:noAutofit/>
          </a:bodyPr>
          <a:lstStyle/>
          <a:p>
            <a:pPr indent="-342900" lvl="0" marL="457200" rtl="0" algn="just">
              <a:spcBef>
                <a:spcPts val="0"/>
              </a:spcBef>
              <a:spcAft>
                <a:spcPts val="0"/>
              </a:spcAft>
              <a:buClr>
                <a:schemeClr val="dk2"/>
              </a:buClr>
              <a:buSzPts val="1800"/>
              <a:buFont typeface="Georgia"/>
              <a:buChar char="●"/>
            </a:pPr>
            <a:r>
              <a:rPr b="1" lang="en" sz="1800">
                <a:solidFill>
                  <a:schemeClr val="dk2"/>
                </a:solidFill>
                <a:latin typeface="Georgia"/>
                <a:ea typeface="Georgia"/>
                <a:cs typeface="Georgia"/>
                <a:sym typeface="Georgia"/>
              </a:rPr>
              <a:t>Accuracy:</a:t>
            </a:r>
            <a:r>
              <a:rPr lang="en" sz="1800">
                <a:solidFill>
                  <a:schemeClr val="dk2"/>
                </a:solidFill>
                <a:latin typeface="Georgia"/>
                <a:ea typeface="Georgia"/>
                <a:cs typeface="Georgia"/>
                <a:sym typeface="Georgia"/>
              </a:rPr>
              <a:t> Measures the overall correctness of the model in predicting both healthy and at-risk patients.</a:t>
            </a:r>
            <a:endParaRPr sz="1800">
              <a:solidFill>
                <a:schemeClr val="dk2"/>
              </a:solidFill>
              <a:latin typeface="Georgia"/>
              <a:ea typeface="Georgia"/>
              <a:cs typeface="Georgia"/>
              <a:sym typeface="Georgia"/>
            </a:endParaRPr>
          </a:p>
          <a:p>
            <a:pPr indent="0" lvl="0" marL="45720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b="1" lang="en" sz="1800">
                <a:solidFill>
                  <a:schemeClr val="dk2"/>
                </a:solidFill>
                <a:latin typeface="Georgia"/>
                <a:ea typeface="Georgia"/>
                <a:cs typeface="Georgia"/>
                <a:sym typeface="Georgia"/>
              </a:rPr>
              <a:t>Precision:</a:t>
            </a:r>
            <a:r>
              <a:rPr lang="en" sz="1800">
                <a:solidFill>
                  <a:schemeClr val="dk2"/>
                </a:solidFill>
                <a:latin typeface="Georgia"/>
                <a:ea typeface="Georgia"/>
                <a:cs typeface="Georgia"/>
                <a:sym typeface="Georgia"/>
              </a:rPr>
              <a:t> Ensures the model correctly identifies patients with cardiovascular disease without over-predicting false positives</a:t>
            </a:r>
            <a:endParaRPr sz="1800">
              <a:solidFill>
                <a:schemeClr val="dk2"/>
              </a:solidFill>
              <a:latin typeface="Georgia"/>
              <a:ea typeface="Georgia"/>
              <a:cs typeface="Georgia"/>
              <a:sym typeface="Georgia"/>
            </a:endParaRPr>
          </a:p>
          <a:p>
            <a:pPr indent="0" lvl="0" marL="45720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b="1" lang="en" sz="1800">
                <a:solidFill>
                  <a:schemeClr val="dk2"/>
                </a:solidFill>
                <a:latin typeface="Georgia"/>
                <a:ea typeface="Georgia"/>
                <a:cs typeface="Georgia"/>
                <a:sym typeface="Georgia"/>
              </a:rPr>
              <a:t>Recall:</a:t>
            </a:r>
            <a:r>
              <a:rPr lang="en" sz="1800">
                <a:solidFill>
                  <a:schemeClr val="dk2"/>
                </a:solidFill>
                <a:latin typeface="Georgia"/>
                <a:ea typeface="Georgia"/>
                <a:cs typeface="Georgia"/>
                <a:sym typeface="Georgia"/>
              </a:rPr>
              <a:t> Captures the model's ability to detect actual CVD cases, minimizing missed diagnoses.</a:t>
            </a:r>
            <a:endParaRPr sz="1800">
              <a:solidFill>
                <a:schemeClr val="dk2"/>
              </a:solidFill>
              <a:latin typeface="Georgia"/>
              <a:ea typeface="Georgia"/>
              <a:cs typeface="Georgia"/>
              <a:sym typeface="Georgia"/>
            </a:endParaRPr>
          </a:p>
          <a:p>
            <a:pPr indent="0" lvl="0" marL="457200" rtl="0" algn="just">
              <a:spcBef>
                <a:spcPts val="0"/>
              </a:spcBef>
              <a:spcAft>
                <a:spcPts val="0"/>
              </a:spcAft>
              <a:buNone/>
            </a:pPr>
            <a:r>
              <a:t/>
            </a:r>
            <a:endParaRPr sz="1800">
              <a:solidFill>
                <a:schemeClr val="dk2"/>
              </a:solidFill>
              <a:latin typeface="Georgia"/>
              <a:ea typeface="Georgia"/>
              <a:cs typeface="Georgia"/>
              <a:sym typeface="Georgia"/>
            </a:endParaRPr>
          </a:p>
          <a:p>
            <a:pPr indent="-342900" lvl="0" marL="457200" rtl="0" algn="just">
              <a:spcBef>
                <a:spcPts val="0"/>
              </a:spcBef>
              <a:spcAft>
                <a:spcPts val="0"/>
              </a:spcAft>
              <a:buClr>
                <a:schemeClr val="dk2"/>
              </a:buClr>
              <a:buSzPts val="1800"/>
              <a:buFont typeface="Georgia"/>
              <a:buChar char="●"/>
            </a:pPr>
            <a:r>
              <a:rPr b="1" lang="en" sz="1800">
                <a:solidFill>
                  <a:schemeClr val="dk2"/>
                </a:solidFill>
                <a:latin typeface="Georgia"/>
                <a:ea typeface="Georgia"/>
                <a:cs typeface="Georgia"/>
                <a:sym typeface="Georgia"/>
              </a:rPr>
              <a:t>AUC-ROC:</a:t>
            </a:r>
            <a:r>
              <a:rPr lang="en" sz="1800">
                <a:solidFill>
                  <a:schemeClr val="dk2"/>
                </a:solidFill>
                <a:latin typeface="Georgia"/>
                <a:ea typeface="Georgia"/>
                <a:cs typeface="Georgia"/>
                <a:sym typeface="Georgia"/>
              </a:rPr>
              <a:t> Evaluates how well the model distinguishes between patients with and without cardiovascular disease across all thresholds. </a:t>
            </a:r>
            <a:endParaRPr sz="1800">
              <a:solidFill>
                <a:schemeClr val="dk2"/>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39"/>
          <p:cNvSpPr txBox="1"/>
          <p:nvPr/>
        </p:nvSpPr>
        <p:spPr>
          <a:xfrm>
            <a:off x="1005762" y="44214"/>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chemeClr val="dk1"/>
                </a:solidFill>
                <a:latin typeface="Merriweather"/>
                <a:ea typeface="Merriweather"/>
                <a:cs typeface="Merriweather"/>
                <a:sym typeface="Merriweather"/>
              </a:rPr>
              <a:t>MODEL ALGORITHM</a:t>
            </a:r>
            <a:endParaRPr b="1" sz="2600">
              <a:solidFill>
                <a:schemeClr val="dk1"/>
              </a:solidFill>
              <a:latin typeface="Merriweather"/>
              <a:ea typeface="Merriweather"/>
              <a:cs typeface="Merriweather"/>
              <a:sym typeface="Merriweather"/>
            </a:endParaRPr>
          </a:p>
        </p:txBody>
      </p:sp>
      <p:pic>
        <p:nvPicPr>
          <p:cNvPr id="271" name="Google Shape;271;p39"/>
          <p:cNvPicPr preferRelativeResize="0"/>
          <p:nvPr/>
        </p:nvPicPr>
        <p:blipFill>
          <a:blip r:embed="rId3">
            <a:alphaModFix/>
          </a:blip>
          <a:stretch>
            <a:fillRect/>
          </a:stretch>
        </p:blipFill>
        <p:spPr>
          <a:xfrm>
            <a:off x="6320100" y="2409800"/>
            <a:ext cx="2756625" cy="2395050"/>
          </a:xfrm>
          <a:prstGeom prst="rect">
            <a:avLst/>
          </a:prstGeom>
          <a:noFill/>
          <a:ln>
            <a:noFill/>
          </a:ln>
        </p:spPr>
      </p:pic>
      <p:pic>
        <p:nvPicPr>
          <p:cNvPr id="272" name="Google Shape;272;p39"/>
          <p:cNvPicPr preferRelativeResize="0"/>
          <p:nvPr/>
        </p:nvPicPr>
        <p:blipFill>
          <a:blip r:embed="rId4">
            <a:alphaModFix/>
          </a:blip>
          <a:stretch>
            <a:fillRect/>
          </a:stretch>
        </p:blipFill>
        <p:spPr>
          <a:xfrm>
            <a:off x="152400" y="614050"/>
            <a:ext cx="2938050" cy="2533100"/>
          </a:xfrm>
          <a:prstGeom prst="rect">
            <a:avLst/>
          </a:prstGeom>
          <a:noFill/>
          <a:ln>
            <a:noFill/>
          </a:ln>
        </p:spPr>
      </p:pic>
      <p:pic>
        <p:nvPicPr>
          <p:cNvPr id="273" name="Google Shape;273;p39"/>
          <p:cNvPicPr preferRelativeResize="0"/>
          <p:nvPr/>
        </p:nvPicPr>
        <p:blipFill>
          <a:blip r:embed="rId5">
            <a:alphaModFix/>
          </a:blip>
          <a:stretch>
            <a:fillRect/>
          </a:stretch>
        </p:blipFill>
        <p:spPr>
          <a:xfrm>
            <a:off x="98050" y="3127500"/>
            <a:ext cx="3465413" cy="1929326"/>
          </a:xfrm>
          <a:prstGeom prst="rect">
            <a:avLst/>
          </a:prstGeom>
          <a:noFill/>
          <a:ln>
            <a:noFill/>
          </a:ln>
        </p:spPr>
      </p:pic>
      <p:pic>
        <p:nvPicPr>
          <p:cNvPr id="274" name="Google Shape;274;p39"/>
          <p:cNvPicPr preferRelativeResize="0"/>
          <p:nvPr/>
        </p:nvPicPr>
        <p:blipFill>
          <a:blip r:embed="rId6">
            <a:alphaModFix/>
          </a:blip>
          <a:stretch>
            <a:fillRect/>
          </a:stretch>
        </p:blipFill>
        <p:spPr>
          <a:xfrm>
            <a:off x="3563475" y="690250"/>
            <a:ext cx="2756624" cy="291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0"/>
          <p:cNvPicPr preferRelativeResize="0"/>
          <p:nvPr/>
        </p:nvPicPr>
        <p:blipFill>
          <a:blip r:embed="rId3">
            <a:alphaModFix/>
          </a:blip>
          <a:stretch>
            <a:fillRect/>
          </a:stretch>
        </p:blipFill>
        <p:spPr>
          <a:xfrm>
            <a:off x="152400" y="558225"/>
            <a:ext cx="8707426" cy="4432875"/>
          </a:xfrm>
          <a:prstGeom prst="rect">
            <a:avLst/>
          </a:prstGeom>
          <a:noFill/>
          <a:ln>
            <a:noFill/>
          </a:ln>
        </p:spPr>
      </p:pic>
      <p:sp>
        <p:nvSpPr>
          <p:cNvPr id="280" name="Google Shape;280;p40"/>
          <p:cNvSpPr txBox="1"/>
          <p:nvPr/>
        </p:nvSpPr>
        <p:spPr>
          <a:xfrm>
            <a:off x="1867375" y="40600"/>
            <a:ext cx="5348400" cy="45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900">
                <a:solidFill>
                  <a:schemeClr val="dk1"/>
                </a:solidFill>
                <a:latin typeface="Merriweather"/>
                <a:ea typeface="Merriweather"/>
                <a:cs typeface="Merriweather"/>
                <a:sym typeface="Merriweather"/>
              </a:rPr>
              <a:t>MODELS PERFORMANCE</a:t>
            </a:r>
            <a:endParaRPr b="1" sz="1900">
              <a:solidFill>
                <a:schemeClr val="dk1"/>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