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36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72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08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44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180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16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052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488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DA5"/>
    <a:srgbClr val="016CA4"/>
    <a:srgbClr val="F88029"/>
    <a:srgbClr val="006CA4"/>
    <a:srgbClr val="016DA4"/>
    <a:srgbClr val="E97C26"/>
    <a:srgbClr val="4789AE"/>
    <a:srgbClr val="35A3A5"/>
    <a:srgbClr val="00CC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2" autoAdjust="0"/>
    <p:restoredTop sz="95918" autoAdjust="0"/>
  </p:normalViewPr>
  <p:slideViewPr>
    <p:cSldViewPr>
      <p:cViewPr varScale="1">
        <p:scale>
          <a:sx n="25" d="100"/>
          <a:sy n="25" d="100"/>
        </p:scale>
        <p:origin x="2376" y="22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3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3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3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7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0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4pPr>
            <a:lvl5pPr marL="877744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5pPr>
            <a:lvl6pPr marL="1097180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6pPr>
            <a:lvl7pPr marL="1316616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7pPr>
            <a:lvl8pPr marL="1536052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8pPr>
            <a:lvl9pPr marL="175548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360" indent="0">
              <a:buNone/>
              <a:defRPr sz="9600" b="1"/>
            </a:lvl2pPr>
            <a:lvl3pPr marL="4388720" indent="0">
              <a:buNone/>
              <a:defRPr sz="8600" b="1"/>
            </a:lvl3pPr>
            <a:lvl4pPr marL="6583080" indent="0">
              <a:buNone/>
              <a:defRPr sz="7700" b="1"/>
            </a:lvl4pPr>
            <a:lvl5pPr marL="8777440" indent="0">
              <a:buNone/>
              <a:defRPr sz="7700" b="1"/>
            </a:lvl5pPr>
            <a:lvl6pPr marL="10971800" indent="0">
              <a:buNone/>
              <a:defRPr sz="7700" b="1"/>
            </a:lvl6pPr>
            <a:lvl7pPr marL="13166160" indent="0">
              <a:buNone/>
              <a:defRPr sz="7700" b="1"/>
            </a:lvl7pPr>
            <a:lvl8pPr marL="15360520" indent="0">
              <a:buNone/>
              <a:defRPr sz="7700" b="1"/>
            </a:lvl8pPr>
            <a:lvl9pPr marL="175548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1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360" indent="0">
              <a:buNone/>
              <a:defRPr sz="9600" b="1"/>
            </a:lvl2pPr>
            <a:lvl3pPr marL="4388720" indent="0">
              <a:buNone/>
              <a:defRPr sz="8600" b="1"/>
            </a:lvl3pPr>
            <a:lvl4pPr marL="6583080" indent="0">
              <a:buNone/>
              <a:defRPr sz="7700" b="1"/>
            </a:lvl4pPr>
            <a:lvl5pPr marL="8777440" indent="0">
              <a:buNone/>
              <a:defRPr sz="7700" b="1"/>
            </a:lvl5pPr>
            <a:lvl6pPr marL="10971800" indent="0">
              <a:buNone/>
              <a:defRPr sz="7700" b="1"/>
            </a:lvl6pPr>
            <a:lvl7pPr marL="13166160" indent="0">
              <a:buNone/>
              <a:defRPr sz="7700" b="1"/>
            </a:lvl7pPr>
            <a:lvl8pPr marL="15360520" indent="0">
              <a:buNone/>
              <a:defRPr sz="7700" b="1"/>
            </a:lvl8pPr>
            <a:lvl9pPr marL="175548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1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5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800"/>
            </a:lvl1pPr>
            <a:lvl2pPr marL="2194360" indent="0">
              <a:buNone/>
              <a:defRPr sz="5700"/>
            </a:lvl2pPr>
            <a:lvl3pPr marL="4388720" indent="0">
              <a:buNone/>
              <a:defRPr sz="4800"/>
            </a:lvl3pPr>
            <a:lvl4pPr marL="6583080" indent="0">
              <a:buNone/>
              <a:defRPr sz="4300"/>
            </a:lvl4pPr>
            <a:lvl5pPr marL="8777440" indent="0">
              <a:buNone/>
              <a:defRPr sz="4300"/>
            </a:lvl5pPr>
            <a:lvl6pPr marL="10971800" indent="0">
              <a:buNone/>
              <a:defRPr sz="4300"/>
            </a:lvl6pPr>
            <a:lvl7pPr marL="13166160" indent="0">
              <a:buNone/>
              <a:defRPr sz="4300"/>
            </a:lvl7pPr>
            <a:lvl8pPr marL="15360520" indent="0">
              <a:buNone/>
              <a:defRPr sz="4300"/>
            </a:lvl8pPr>
            <a:lvl9pPr marL="175548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360" indent="0">
              <a:buNone/>
              <a:defRPr sz="13400"/>
            </a:lvl2pPr>
            <a:lvl3pPr marL="4388720" indent="0">
              <a:buNone/>
              <a:defRPr sz="11500"/>
            </a:lvl3pPr>
            <a:lvl4pPr marL="6583080" indent="0">
              <a:buNone/>
              <a:defRPr sz="9600"/>
            </a:lvl4pPr>
            <a:lvl5pPr marL="8777440" indent="0">
              <a:buNone/>
              <a:defRPr sz="9600"/>
            </a:lvl5pPr>
            <a:lvl6pPr marL="10971800" indent="0">
              <a:buNone/>
              <a:defRPr sz="9600"/>
            </a:lvl6pPr>
            <a:lvl7pPr marL="13166160" indent="0">
              <a:buNone/>
              <a:defRPr sz="9600"/>
            </a:lvl7pPr>
            <a:lvl8pPr marL="15360520" indent="0">
              <a:buNone/>
              <a:defRPr sz="9600"/>
            </a:lvl8pPr>
            <a:lvl9pPr marL="175548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800"/>
            </a:lvl1pPr>
            <a:lvl2pPr marL="2194360" indent="0">
              <a:buNone/>
              <a:defRPr sz="5700"/>
            </a:lvl2pPr>
            <a:lvl3pPr marL="4388720" indent="0">
              <a:buNone/>
              <a:defRPr sz="4800"/>
            </a:lvl3pPr>
            <a:lvl4pPr marL="6583080" indent="0">
              <a:buNone/>
              <a:defRPr sz="4300"/>
            </a:lvl4pPr>
            <a:lvl5pPr marL="8777440" indent="0">
              <a:buNone/>
              <a:defRPr sz="4300"/>
            </a:lvl5pPr>
            <a:lvl6pPr marL="10971800" indent="0">
              <a:buNone/>
              <a:defRPr sz="4300"/>
            </a:lvl6pPr>
            <a:lvl7pPr marL="13166160" indent="0">
              <a:buNone/>
              <a:defRPr sz="4300"/>
            </a:lvl7pPr>
            <a:lvl8pPr marL="15360520" indent="0">
              <a:buNone/>
              <a:defRPr sz="4300"/>
            </a:lvl8pPr>
            <a:lvl9pPr marL="175548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72" tIns="219436" rIns="438872" bIns="2194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72" tIns="219436" rIns="438872" bIns="2194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72" tIns="219436" rIns="438872" bIns="219436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14B2-29F8-49BA-81A3-89EC41C11E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72" tIns="219436" rIns="438872" bIns="219436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72" tIns="219436" rIns="438872" bIns="219436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7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770" indent="-1645770" algn="l" defTabSz="43887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835" indent="-1371475" algn="l" defTabSz="43887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900" indent="-1097180" algn="l" defTabSz="43887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260" indent="-1097180" algn="l" defTabSz="43887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620" indent="-1097180" algn="l" defTabSz="43887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980" indent="-1097180" algn="l" defTabSz="43887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340" indent="-1097180" algn="l" defTabSz="43887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700" indent="-1097180" algn="l" defTabSz="43887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059" indent="-1097180" algn="l" defTabSz="43887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7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60" algn="l" defTabSz="43887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720" algn="l" defTabSz="43887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80" algn="l" defTabSz="43887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440" algn="l" defTabSz="43887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800" algn="l" defTabSz="43887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160" algn="l" defTabSz="43887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520" algn="l" defTabSz="43887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880" algn="l" defTabSz="43887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723900" y="337602"/>
            <a:ext cx="42443400" cy="6063198"/>
          </a:xfrm>
          <a:prstGeom prst="roundRect">
            <a:avLst>
              <a:gd name="adj" fmla="val 9370"/>
            </a:avLst>
          </a:prstGeom>
          <a:noFill/>
          <a:ln w="127000" cap="flat">
            <a:solidFill>
              <a:srgbClr val="026DA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11865350" y="337602"/>
            <a:ext cx="31642307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Medicine for Fever Medication Recommendation Using Machine Learning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Amna Mazen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5500" b="1" dirty="0">
                <a:latin typeface="Arial" pitchFamily="34" charset="0"/>
                <a:cs typeface="Arial" pitchFamily="34" charset="0"/>
              </a:rPr>
              <a:t>Syllas Otutey, Miltone Awiti, Gideon Owusu, Frank Ofosu </a:t>
            </a:r>
            <a:endParaRPr lang="en-US" sz="5500" b="1" baseline="30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6600" b="1" dirty="0">
                <a:latin typeface="Arial" pitchFamily="34" charset="0"/>
                <a:cs typeface="Arial" pitchFamily="34" charset="0"/>
              </a:rPr>
              <a:t>Department of Applied Computing.</a:t>
            </a:r>
            <a:endParaRPr lang="it-IT" sz="6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ttangolo arrotondato 28"/>
          <p:cNvSpPr/>
          <p:nvPr/>
        </p:nvSpPr>
        <p:spPr>
          <a:xfrm>
            <a:off x="723900" y="6713213"/>
            <a:ext cx="42443400" cy="25366387"/>
          </a:xfrm>
          <a:prstGeom prst="roundRect">
            <a:avLst>
              <a:gd name="adj" fmla="val 2093"/>
            </a:avLst>
          </a:prstGeom>
          <a:noFill/>
          <a:ln w="127000">
            <a:solidFill>
              <a:srgbClr val="016C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35CCCB-1842-B9EE-C03B-87585CFBBA68}"/>
              </a:ext>
            </a:extLst>
          </p:cNvPr>
          <p:cNvSpPr/>
          <p:nvPr/>
        </p:nvSpPr>
        <p:spPr>
          <a:xfrm>
            <a:off x="1026585" y="7721068"/>
            <a:ext cx="10460738" cy="6951014"/>
          </a:xfrm>
          <a:prstGeom prst="roundRect">
            <a:avLst>
              <a:gd name="adj" fmla="val 11029"/>
            </a:avLst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5667F-1747-1EF5-F738-E8479C0933C4}"/>
              </a:ext>
            </a:extLst>
          </p:cNvPr>
          <p:cNvSpPr txBox="1"/>
          <p:nvPr/>
        </p:nvSpPr>
        <p:spPr>
          <a:xfrm>
            <a:off x="4603718" y="6768569"/>
            <a:ext cx="459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C83A1-B49D-F291-3A15-5CA1A405A932}"/>
              </a:ext>
            </a:extLst>
          </p:cNvPr>
          <p:cNvSpPr txBox="1"/>
          <p:nvPr/>
        </p:nvSpPr>
        <p:spPr>
          <a:xfrm>
            <a:off x="9723177" y="14637833"/>
            <a:ext cx="5527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BDF01-C724-246A-E011-7FF416D51E6C}"/>
              </a:ext>
            </a:extLst>
          </p:cNvPr>
          <p:cNvSpPr txBox="1"/>
          <p:nvPr/>
        </p:nvSpPr>
        <p:spPr>
          <a:xfrm>
            <a:off x="28849278" y="6713213"/>
            <a:ext cx="8463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and Result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1CCF663-D78A-DECB-C806-1D0549660791}"/>
              </a:ext>
            </a:extLst>
          </p:cNvPr>
          <p:cNvSpPr/>
          <p:nvPr/>
        </p:nvSpPr>
        <p:spPr>
          <a:xfrm>
            <a:off x="22729989" y="7755365"/>
            <a:ext cx="20096955" cy="18449821"/>
          </a:xfrm>
          <a:prstGeom prst="roundRect">
            <a:avLst>
              <a:gd name="adj" fmla="val 5575"/>
            </a:avLst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425E834-1C57-24B9-D57C-F5C87C00E057}"/>
              </a:ext>
            </a:extLst>
          </p:cNvPr>
          <p:cNvSpPr/>
          <p:nvPr/>
        </p:nvSpPr>
        <p:spPr>
          <a:xfrm>
            <a:off x="1064254" y="15609423"/>
            <a:ext cx="20881345" cy="16210916"/>
          </a:xfrm>
          <a:prstGeom prst="roundRect">
            <a:avLst>
              <a:gd name="adj" fmla="val 5388"/>
            </a:avLst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E8C4242-25DE-11EE-840F-8280D5588710}"/>
              </a:ext>
            </a:extLst>
          </p:cNvPr>
          <p:cNvSpPr/>
          <p:nvPr/>
        </p:nvSpPr>
        <p:spPr>
          <a:xfrm>
            <a:off x="1438738" y="16775250"/>
            <a:ext cx="5446973" cy="14447075"/>
          </a:xfrm>
          <a:prstGeom prst="roundRect">
            <a:avLst>
              <a:gd name="adj" fmla="val 5388"/>
            </a:avLst>
          </a:prstGeom>
          <a:noFill/>
          <a:ln w="1016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011D532-40CA-C098-DA83-EA6252896753}"/>
              </a:ext>
            </a:extLst>
          </p:cNvPr>
          <p:cNvSpPr/>
          <p:nvPr/>
        </p:nvSpPr>
        <p:spPr>
          <a:xfrm>
            <a:off x="14046548" y="16607110"/>
            <a:ext cx="7772616" cy="14448091"/>
          </a:xfrm>
          <a:prstGeom prst="roundRect">
            <a:avLst>
              <a:gd name="adj" fmla="val 5388"/>
            </a:avLst>
          </a:prstGeom>
          <a:noFill/>
          <a:ln w="1016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B96ACB-001C-3582-DD93-997254BDB905}"/>
              </a:ext>
            </a:extLst>
          </p:cNvPr>
          <p:cNvSpPr txBox="1"/>
          <p:nvPr/>
        </p:nvSpPr>
        <p:spPr>
          <a:xfrm>
            <a:off x="14794719" y="15616519"/>
            <a:ext cx="3988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Process</a:t>
            </a:r>
            <a:endParaRPr lang="en-US" sz="4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5FD116E9-3A87-6223-05C2-33F19F751F9B}"/>
              </a:ext>
            </a:extLst>
          </p:cNvPr>
          <p:cNvSpPr/>
          <p:nvPr/>
        </p:nvSpPr>
        <p:spPr>
          <a:xfrm>
            <a:off x="23337009" y="8545826"/>
            <a:ext cx="9960816" cy="8233683"/>
          </a:xfrm>
          <a:prstGeom prst="roundRect">
            <a:avLst>
              <a:gd name="adj" fmla="val 5388"/>
            </a:avLst>
          </a:prstGeom>
          <a:noFill/>
          <a:ln w="1016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FA953BE-5789-8F28-C1D0-B45E15A090C2}"/>
              </a:ext>
            </a:extLst>
          </p:cNvPr>
          <p:cNvSpPr/>
          <p:nvPr/>
        </p:nvSpPr>
        <p:spPr>
          <a:xfrm>
            <a:off x="33904843" y="8545824"/>
            <a:ext cx="7852757" cy="8294377"/>
          </a:xfrm>
          <a:prstGeom prst="roundRect">
            <a:avLst>
              <a:gd name="adj" fmla="val 5388"/>
            </a:avLst>
          </a:prstGeom>
          <a:noFill/>
          <a:ln w="1016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DD73C3E-CA5B-D64D-6679-C450DF6393E9}"/>
              </a:ext>
            </a:extLst>
          </p:cNvPr>
          <p:cNvSpPr/>
          <p:nvPr/>
        </p:nvSpPr>
        <p:spPr>
          <a:xfrm>
            <a:off x="23367998" y="17569970"/>
            <a:ext cx="18861760" cy="8341528"/>
          </a:xfrm>
          <a:prstGeom prst="roundRect">
            <a:avLst>
              <a:gd name="adj" fmla="val 5388"/>
            </a:avLst>
          </a:prstGeom>
          <a:noFill/>
          <a:ln w="1016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164EE8-FD08-DB41-7BF2-932A5831EAE0}"/>
              </a:ext>
            </a:extLst>
          </p:cNvPr>
          <p:cNvSpPr txBox="1"/>
          <p:nvPr/>
        </p:nvSpPr>
        <p:spPr>
          <a:xfrm>
            <a:off x="24005688" y="16815861"/>
            <a:ext cx="13638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Interpretability WITH SHAP (Explainable AI)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D6F1D9A0-1187-D259-A319-CD625F1B073A}"/>
              </a:ext>
            </a:extLst>
          </p:cNvPr>
          <p:cNvSpPr/>
          <p:nvPr/>
        </p:nvSpPr>
        <p:spPr>
          <a:xfrm>
            <a:off x="22669307" y="27152856"/>
            <a:ext cx="20096955" cy="4665449"/>
          </a:xfrm>
          <a:prstGeom prst="roundRect">
            <a:avLst>
              <a:gd name="adj" fmla="val 15605"/>
            </a:avLst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66AA40-3878-7302-2042-FCACD3CE04EB}"/>
              </a:ext>
            </a:extLst>
          </p:cNvPr>
          <p:cNvSpPr txBox="1"/>
          <p:nvPr/>
        </p:nvSpPr>
        <p:spPr>
          <a:xfrm>
            <a:off x="30895074" y="26229526"/>
            <a:ext cx="433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7F9BA-9EFD-50B2-A613-8627B4414A82}"/>
              </a:ext>
            </a:extLst>
          </p:cNvPr>
          <p:cNvSpPr txBox="1"/>
          <p:nvPr/>
        </p:nvSpPr>
        <p:spPr>
          <a:xfrm>
            <a:off x="7407211" y="30762550"/>
            <a:ext cx="474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Fig.3:  Data Preprocessing flowchart</a:t>
            </a:r>
          </a:p>
        </p:txBody>
      </p:sp>
      <p:sp>
        <p:nvSpPr>
          <p:cNvPr id="16" name="CustomShape 6">
            <a:extLst>
              <a:ext uri="{FF2B5EF4-FFF2-40B4-BE49-F238E27FC236}">
                <a16:creationId xmlns:a16="http://schemas.microsoft.com/office/drawing/2014/main" id="{4D373A31-87B2-02E7-68BD-0CE741DEACE3}"/>
              </a:ext>
            </a:extLst>
          </p:cNvPr>
          <p:cNvSpPr/>
          <p:nvPr/>
        </p:nvSpPr>
        <p:spPr>
          <a:xfrm>
            <a:off x="1715217" y="9025950"/>
            <a:ext cx="4442698" cy="22586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1056F-5543-C0B0-2C86-40BC4660487E}"/>
              </a:ext>
            </a:extLst>
          </p:cNvPr>
          <p:cNvSpPr txBox="1"/>
          <p:nvPr/>
        </p:nvSpPr>
        <p:spPr>
          <a:xfrm>
            <a:off x="1661442" y="17093890"/>
            <a:ext cx="47400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machine learning (ML) models be utilized to recommend personalized treatment options for fever based on individual patient data</a:t>
            </a:r>
          </a:p>
          <a:p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A1B20-36E1-D0E9-EE05-FDCFD91C48FF}"/>
              </a:ext>
            </a:extLst>
          </p:cNvPr>
          <p:cNvSpPr txBox="1"/>
          <p:nvPr/>
        </p:nvSpPr>
        <p:spPr>
          <a:xfrm>
            <a:off x="1145667" y="11481704"/>
            <a:ext cx="10335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fever treatment relies on general guidelines, while machine learning can improve precision medicine by analyzing individual patient data to provide more personalized and effective treatment recommendations.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BC700CA-C25C-4335-E921-FCA048B9E70E}"/>
              </a:ext>
            </a:extLst>
          </p:cNvPr>
          <p:cNvSpPr/>
          <p:nvPr/>
        </p:nvSpPr>
        <p:spPr>
          <a:xfrm>
            <a:off x="11602000" y="7682896"/>
            <a:ext cx="10237181" cy="6951014"/>
          </a:xfrm>
          <a:prstGeom prst="roundRect">
            <a:avLst>
              <a:gd name="adj" fmla="val 11029"/>
            </a:avLst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6EF831-2FF9-F941-91A2-7F1B9E2F99AA}"/>
              </a:ext>
            </a:extLst>
          </p:cNvPr>
          <p:cNvSpPr txBox="1"/>
          <p:nvPr/>
        </p:nvSpPr>
        <p:spPr>
          <a:xfrm>
            <a:off x="13467587" y="6768569"/>
            <a:ext cx="716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Objectives</a:t>
            </a:r>
            <a:endParaRPr lang="en-US" sz="6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stomShape 6">
            <a:extLst>
              <a:ext uri="{FF2B5EF4-FFF2-40B4-BE49-F238E27FC236}">
                <a16:creationId xmlns:a16="http://schemas.microsoft.com/office/drawing/2014/main" id="{63FFB2CC-B9BD-5E22-E875-D11A15AA89CF}"/>
              </a:ext>
            </a:extLst>
          </p:cNvPr>
          <p:cNvSpPr/>
          <p:nvPr/>
        </p:nvSpPr>
        <p:spPr>
          <a:xfrm>
            <a:off x="11865347" y="7980737"/>
            <a:ext cx="9795297" cy="58406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fever treatments ignore personalized factors highlighting the need for ML recommended medications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Algorithms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Treatments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800" b="1" dirty="0"/>
              <a:t>Collaborations with Healthcare Providers: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25746-8D3B-A822-5702-A0BEB2C543A3}"/>
              </a:ext>
            </a:extLst>
          </p:cNvPr>
          <p:cNvSpPr txBox="1"/>
          <p:nvPr/>
        </p:nvSpPr>
        <p:spPr>
          <a:xfrm>
            <a:off x="14864764" y="31222326"/>
            <a:ext cx="4369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 machine Learning Model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BA981D-41A5-8F69-D8CD-B6FA22ED9882}"/>
              </a:ext>
            </a:extLst>
          </p:cNvPr>
          <p:cNvSpPr txBox="1"/>
          <p:nvPr/>
        </p:nvSpPr>
        <p:spPr>
          <a:xfrm>
            <a:off x="25977863" y="16215405"/>
            <a:ext cx="4917211" cy="787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Fig.5 Model Performance Summary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ogo/Template Downloads | UMC ...">
            <a:extLst>
              <a:ext uri="{FF2B5EF4-FFF2-40B4-BE49-F238E27FC236}">
                <a16:creationId xmlns:a16="http://schemas.microsoft.com/office/drawing/2014/main" id="{D8D58611-EE1B-2104-F065-5B53EC2F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38640"/>
            <a:ext cx="10719680" cy="353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80EA80-DAB1-F481-35AE-8378E961183F}"/>
              </a:ext>
            </a:extLst>
          </p:cNvPr>
          <p:cNvSpPr txBox="1"/>
          <p:nvPr/>
        </p:nvSpPr>
        <p:spPr>
          <a:xfrm flipH="1">
            <a:off x="23337009" y="27399907"/>
            <a:ext cx="189409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paper shows how machine learning enhances personalized fever treatment by analyzing patient-specific data, outperforming traditional methods. Ensemble models like Random Forest, </a:t>
            </a:r>
            <a:r>
              <a:rPr lang="en-US" sz="4400" dirty="0" err="1"/>
              <a:t>XGBoost</a:t>
            </a:r>
            <a:r>
              <a:rPr lang="en-US" sz="4400" dirty="0"/>
              <a:t> and Neural Network provide the best accuracy, while logistic regression underperforms. Interpretability methods ensure transparency in AI-driven healthcare. This approach improves patient outcomes and optimizes medical care.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6B7F4AE-409A-A512-4380-70238D1A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18" y="8123285"/>
            <a:ext cx="6391263" cy="286232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1E111BF-5E65-195E-E331-07A1ED13CCD3}"/>
              </a:ext>
            </a:extLst>
          </p:cNvPr>
          <p:cNvSpPr txBox="1"/>
          <p:nvPr/>
        </p:nvSpPr>
        <p:spPr>
          <a:xfrm>
            <a:off x="6150691" y="11033866"/>
            <a:ext cx="474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Fig.1: Fever  readings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18E030-010A-131D-F156-0C42FEF48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8795" y="8514745"/>
            <a:ext cx="8088805" cy="8204886"/>
          </a:xfrm>
          <a:prstGeom prst="rect">
            <a:avLst/>
          </a:prstGeom>
        </p:spPr>
      </p:pic>
      <p:pic>
        <p:nvPicPr>
          <p:cNvPr id="12" name="Picture 11" descr="A white cartoon character with a red question mark&#10;&#10;AI-generated content may be incorrect.">
            <a:extLst>
              <a:ext uri="{FF2B5EF4-FFF2-40B4-BE49-F238E27FC236}">
                <a16:creationId xmlns:a16="http://schemas.microsoft.com/office/drawing/2014/main" id="{D868188E-4377-EE22-109C-88AEB19D9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09" y="22517532"/>
            <a:ext cx="5107383" cy="7860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A64928-91C2-3BF6-2E55-B6AC721942D9}"/>
              </a:ext>
            </a:extLst>
          </p:cNvPr>
          <p:cNvSpPr txBox="1"/>
          <p:nvPr/>
        </p:nvSpPr>
        <p:spPr>
          <a:xfrm>
            <a:off x="1876912" y="30569376"/>
            <a:ext cx="474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Fig.2:  Research Question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3B433-A86B-E115-4A3A-6732B33E965B}"/>
              </a:ext>
            </a:extLst>
          </p:cNvPr>
          <p:cNvSpPr txBox="1"/>
          <p:nvPr/>
        </p:nvSpPr>
        <p:spPr>
          <a:xfrm>
            <a:off x="34490427" y="16053685"/>
            <a:ext cx="474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Fig.7 :Random  Forest Results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B99F1-1DC8-085B-8252-964E51F76846}"/>
              </a:ext>
            </a:extLst>
          </p:cNvPr>
          <p:cNvSpPr txBox="1"/>
          <p:nvPr/>
        </p:nvSpPr>
        <p:spPr>
          <a:xfrm>
            <a:off x="30055549" y="25048616"/>
            <a:ext cx="474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Fig.7:  SHAP for  R F &amp; Logistic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3E153-AAD4-9B8E-F885-9C480829CAEF}"/>
              </a:ext>
            </a:extLst>
          </p:cNvPr>
          <p:cNvSpPr txBox="1"/>
          <p:nvPr/>
        </p:nvSpPr>
        <p:spPr>
          <a:xfrm>
            <a:off x="34506136" y="8284529"/>
            <a:ext cx="6035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Random Forest (RF)</a:t>
            </a:r>
          </a:p>
        </p:txBody>
      </p:sp>
      <p:pic>
        <p:nvPicPr>
          <p:cNvPr id="9" name="Picture 8" descr="A diagram of a software model&#10;&#10;AI-generated content may be incorrect.">
            <a:extLst>
              <a:ext uri="{FF2B5EF4-FFF2-40B4-BE49-F238E27FC236}">
                <a16:creationId xmlns:a16="http://schemas.microsoft.com/office/drawing/2014/main" id="{5FFC7189-8D80-5D46-C939-8A4BE7F7A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85" y="15548237"/>
            <a:ext cx="6502400" cy="15214313"/>
          </a:xfrm>
          <a:prstGeom prst="rect">
            <a:avLst/>
          </a:prstGeom>
        </p:spPr>
      </p:pic>
      <p:pic>
        <p:nvPicPr>
          <p:cNvPr id="11" name="Content Placeholder 4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898729F0-60DD-203F-2F26-F6885A45D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293" y="18044880"/>
            <a:ext cx="9619531" cy="7152452"/>
          </a:xfrm>
          <a:prstGeom prst="rect">
            <a:avLst/>
          </a:prstGeom>
        </p:spPr>
      </p:pic>
      <p:pic>
        <p:nvPicPr>
          <p:cNvPr id="21" name="Picture 20" descr="A graph of a graph with numbers and lines&#10;&#10;AI-generated content may be incorrect.">
            <a:extLst>
              <a:ext uri="{FF2B5EF4-FFF2-40B4-BE49-F238E27FC236}">
                <a16:creationId xmlns:a16="http://schemas.microsoft.com/office/drawing/2014/main" id="{18A7D05C-A37C-7E91-AFF1-D5E2295D4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807" y="18044880"/>
            <a:ext cx="7847166" cy="6710048"/>
          </a:xfrm>
          <a:prstGeom prst="rect">
            <a:avLst/>
          </a:prstGeom>
        </p:spPr>
      </p:pic>
      <p:pic>
        <p:nvPicPr>
          <p:cNvPr id="34" name="Picture 33" descr="A diagram of a model&#10;&#10;AI-generated content may be incorrect.">
            <a:extLst>
              <a:ext uri="{FF2B5EF4-FFF2-40B4-BE49-F238E27FC236}">
                <a16:creationId xmlns:a16="http://schemas.microsoft.com/office/drawing/2014/main" id="{AB31BF9C-CC23-BC5B-0853-294B355DE0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587" y="16498504"/>
            <a:ext cx="7324429" cy="14264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25F06-5994-3C24-4D52-EA04A4BD0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68781" y="8342643"/>
            <a:ext cx="9886462" cy="78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8784</TotalTime>
  <Words>249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mlendl</dc:creator>
  <cp:lastModifiedBy>sotutey</cp:lastModifiedBy>
  <cp:revision>66</cp:revision>
  <cp:lastPrinted>2025-03-18T14:19:30Z</cp:lastPrinted>
  <dcterms:created xsi:type="dcterms:W3CDTF">2015-08-27T15:30:56Z</dcterms:created>
  <dcterms:modified xsi:type="dcterms:W3CDTF">2025-04-18T01:32:04Z</dcterms:modified>
</cp:coreProperties>
</file>