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F1862-D00B-4B0C-B24E-1C33F0B2CD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53C19D-9078-40F2-B3D7-82DBD935636E}">
      <dgm:prSet/>
      <dgm:spPr/>
      <dgm:t>
        <a:bodyPr/>
        <a:lstStyle/>
        <a:p>
          <a:r>
            <a:rPr lang="en-US" b="1"/>
            <a:t>Project Title:</a:t>
          </a:r>
          <a:r>
            <a:rPr lang="en-US"/>
            <a:t> Fever Medicine Recommendation System: A Machine Learning Approach</a:t>
          </a:r>
        </a:p>
      </dgm:t>
    </dgm:pt>
    <dgm:pt modelId="{B53581F3-8F78-497C-9D17-98F73C954496}" type="parTrans" cxnId="{64798D00-B981-4659-AA3F-F84458AEA3BB}">
      <dgm:prSet/>
      <dgm:spPr/>
      <dgm:t>
        <a:bodyPr/>
        <a:lstStyle/>
        <a:p>
          <a:endParaRPr lang="en-US"/>
        </a:p>
      </dgm:t>
    </dgm:pt>
    <dgm:pt modelId="{92CD6895-C24C-454C-8003-0BBE106C603B}" type="sibTrans" cxnId="{64798D00-B981-4659-AA3F-F84458AEA3BB}">
      <dgm:prSet/>
      <dgm:spPr/>
      <dgm:t>
        <a:bodyPr/>
        <a:lstStyle/>
        <a:p>
          <a:endParaRPr lang="en-US"/>
        </a:p>
      </dgm:t>
    </dgm:pt>
    <dgm:pt modelId="{F2145137-51E1-40AA-99AC-3F8F3A8D3A65}">
      <dgm:prSet/>
      <dgm:spPr/>
      <dgm:t>
        <a:bodyPr/>
        <a:lstStyle/>
        <a:p>
          <a:r>
            <a:rPr lang="en-US" b="1"/>
            <a:t>Team Members: </a:t>
          </a:r>
          <a:r>
            <a:rPr lang="en-US"/>
            <a:t>Sylas Otutey, Miltone Awiti, Gideon Owusu, Frank Ofosu</a:t>
          </a:r>
        </a:p>
      </dgm:t>
    </dgm:pt>
    <dgm:pt modelId="{EB4011D3-9E48-4778-88DB-D01D9A2E3290}" type="parTrans" cxnId="{33796293-504B-423B-B2BA-AB14E5289504}">
      <dgm:prSet/>
      <dgm:spPr/>
      <dgm:t>
        <a:bodyPr/>
        <a:lstStyle/>
        <a:p>
          <a:endParaRPr lang="en-US"/>
        </a:p>
      </dgm:t>
    </dgm:pt>
    <dgm:pt modelId="{499EF2E6-49CA-4F6E-B7E6-0E594ACD4E23}" type="sibTrans" cxnId="{33796293-504B-423B-B2BA-AB14E5289504}">
      <dgm:prSet/>
      <dgm:spPr/>
      <dgm:t>
        <a:bodyPr/>
        <a:lstStyle/>
        <a:p>
          <a:endParaRPr lang="en-US"/>
        </a:p>
      </dgm:t>
    </dgm:pt>
    <dgm:pt modelId="{7636F9FA-0FE3-494D-9E73-9400E273CA62}">
      <dgm:prSet/>
      <dgm:spPr/>
      <dgm:t>
        <a:bodyPr/>
        <a:lstStyle/>
        <a:p>
          <a:r>
            <a:rPr lang="en-US" b="1"/>
            <a:t>Course:</a:t>
          </a:r>
          <a:r>
            <a:rPr lang="en-US"/>
            <a:t> Applied Machine Learning</a:t>
          </a:r>
        </a:p>
      </dgm:t>
    </dgm:pt>
    <dgm:pt modelId="{E26366B9-3196-4D3C-BE1D-9D24A2321F31}" type="parTrans" cxnId="{37AC7649-250D-451C-B880-7D878D3D2542}">
      <dgm:prSet/>
      <dgm:spPr/>
      <dgm:t>
        <a:bodyPr/>
        <a:lstStyle/>
        <a:p>
          <a:endParaRPr lang="en-US"/>
        </a:p>
      </dgm:t>
    </dgm:pt>
    <dgm:pt modelId="{C779D01D-59FD-4FC3-8B29-2F5C5F3BA8E9}" type="sibTrans" cxnId="{37AC7649-250D-451C-B880-7D878D3D2542}">
      <dgm:prSet/>
      <dgm:spPr/>
      <dgm:t>
        <a:bodyPr/>
        <a:lstStyle/>
        <a:p>
          <a:endParaRPr lang="en-US"/>
        </a:p>
      </dgm:t>
    </dgm:pt>
    <dgm:pt modelId="{DC63C22D-C63E-4E27-A305-D84FEF562CD9}">
      <dgm:prSet/>
      <dgm:spPr/>
      <dgm:t>
        <a:bodyPr/>
        <a:lstStyle/>
        <a:p>
          <a:r>
            <a:rPr lang="en-US" b="1"/>
            <a:t>Instructor:</a:t>
          </a:r>
          <a:r>
            <a:rPr lang="en-US"/>
            <a:t> Dr. Amna Mazen</a:t>
          </a:r>
        </a:p>
      </dgm:t>
    </dgm:pt>
    <dgm:pt modelId="{3E629A9F-EC53-4367-846D-DD2E65506E04}" type="parTrans" cxnId="{928EEEC9-48DB-42CC-98EB-A9C1B567BA11}">
      <dgm:prSet/>
      <dgm:spPr/>
      <dgm:t>
        <a:bodyPr/>
        <a:lstStyle/>
        <a:p>
          <a:endParaRPr lang="en-US"/>
        </a:p>
      </dgm:t>
    </dgm:pt>
    <dgm:pt modelId="{D8E94F6D-A6A8-410A-A342-3224C139E73F}" type="sibTrans" cxnId="{928EEEC9-48DB-42CC-98EB-A9C1B567BA11}">
      <dgm:prSet/>
      <dgm:spPr/>
      <dgm:t>
        <a:bodyPr/>
        <a:lstStyle/>
        <a:p>
          <a:endParaRPr lang="en-US"/>
        </a:p>
      </dgm:t>
    </dgm:pt>
    <dgm:pt modelId="{A6665784-C532-40AC-AF9A-32F2439888C1}">
      <dgm:prSet/>
      <dgm:spPr/>
      <dgm:t>
        <a:bodyPr/>
        <a:lstStyle/>
        <a:p>
          <a:r>
            <a:rPr lang="en-US" b="1"/>
            <a:t>Date:</a:t>
          </a:r>
          <a:r>
            <a:rPr lang="en-US"/>
            <a:t> April 14, 2024</a:t>
          </a:r>
        </a:p>
      </dgm:t>
    </dgm:pt>
    <dgm:pt modelId="{750650DD-04FA-4C38-B6C0-43D3B796DDBF}" type="parTrans" cxnId="{F42BB1A6-2302-44DA-88AA-E298886008D1}">
      <dgm:prSet/>
      <dgm:spPr/>
      <dgm:t>
        <a:bodyPr/>
        <a:lstStyle/>
        <a:p>
          <a:endParaRPr lang="en-US"/>
        </a:p>
      </dgm:t>
    </dgm:pt>
    <dgm:pt modelId="{D94806E3-1A19-4DF6-9FD3-20DA5671FE64}" type="sibTrans" cxnId="{F42BB1A6-2302-44DA-88AA-E298886008D1}">
      <dgm:prSet/>
      <dgm:spPr/>
      <dgm:t>
        <a:bodyPr/>
        <a:lstStyle/>
        <a:p>
          <a:endParaRPr lang="en-US"/>
        </a:p>
      </dgm:t>
    </dgm:pt>
    <dgm:pt modelId="{B2A888A1-AB95-4E63-AB3D-E06612D66462}" type="pres">
      <dgm:prSet presAssocID="{A0AF1862-D00B-4B0C-B24E-1C33F0B2CD7A}" presName="vert0" presStyleCnt="0">
        <dgm:presLayoutVars>
          <dgm:dir/>
          <dgm:animOne val="branch"/>
          <dgm:animLvl val="lvl"/>
        </dgm:presLayoutVars>
      </dgm:prSet>
      <dgm:spPr/>
    </dgm:pt>
    <dgm:pt modelId="{9C041018-C4C5-4842-AA12-94D0A47A65D7}" type="pres">
      <dgm:prSet presAssocID="{B953C19D-9078-40F2-B3D7-82DBD935636E}" presName="thickLine" presStyleLbl="alignNode1" presStyleIdx="0" presStyleCnt="5"/>
      <dgm:spPr/>
    </dgm:pt>
    <dgm:pt modelId="{02C1A7C3-0142-488B-9D9E-97D951B38489}" type="pres">
      <dgm:prSet presAssocID="{B953C19D-9078-40F2-B3D7-82DBD935636E}" presName="horz1" presStyleCnt="0"/>
      <dgm:spPr/>
    </dgm:pt>
    <dgm:pt modelId="{D40688CB-08F0-4183-9BB5-E7ADADA08EAE}" type="pres">
      <dgm:prSet presAssocID="{B953C19D-9078-40F2-B3D7-82DBD935636E}" presName="tx1" presStyleLbl="revTx" presStyleIdx="0" presStyleCnt="5"/>
      <dgm:spPr/>
    </dgm:pt>
    <dgm:pt modelId="{6C89E974-8921-4555-960F-76F68D4D2BF8}" type="pres">
      <dgm:prSet presAssocID="{B953C19D-9078-40F2-B3D7-82DBD935636E}" presName="vert1" presStyleCnt="0"/>
      <dgm:spPr/>
    </dgm:pt>
    <dgm:pt modelId="{6DE72A0C-92FA-4993-ADE5-89EFD4767FB2}" type="pres">
      <dgm:prSet presAssocID="{F2145137-51E1-40AA-99AC-3F8F3A8D3A65}" presName="thickLine" presStyleLbl="alignNode1" presStyleIdx="1" presStyleCnt="5"/>
      <dgm:spPr/>
    </dgm:pt>
    <dgm:pt modelId="{C48A2898-AF07-46CC-885C-A6CCDF609E95}" type="pres">
      <dgm:prSet presAssocID="{F2145137-51E1-40AA-99AC-3F8F3A8D3A65}" presName="horz1" presStyleCnt="0"/>
      <dgm:spPr/>
    </dgm:pt>
    <dgm:pt modelId="{725D9C5F-DD3D-43D6-9465-25A3AD1A9871}" type="pres">
      <dgm:prSet presAssocID="{F2145137-51E1-40AA-99AC-3F8F3A8D3A65}" presName="tx1" presStyleLbl="revTx" presStyleIdx="1" presStyleCnt="5"/>
      <dgm:spPr/>
    </dgm:pt>
    <dgm:pt modelId="{2D9B7C6F-DDCB-43D8-AB9D-CE17B441D594}" type="pres">
      <dgm:prSet presAssocID="{F2145137-51E1-40AA-99AC-3F8F3A8D3A65}" presName="vert1" presStyleCnt="0"/>
      <dgm:spPr/>
    </dgm:pt>
    <dgm:pt modelId="{B2FFFA86-7BA7-4E77-8E0A-113138112C29}" type="pres">
      <dgm:prSet presAssocID="{7636F9FA-0FE3-494D-9E73-9400E273CA62}" presName="thickLine" presStyleLbl="alignNode1" presStyleIdx="2" presStyleCnt="5"/>
      <dgm:spPr/>
    </dgm:pt>
    <dgm:pt modelId="{671DD8A8-15F7-4748-9990-7C0530855BAA}" type="pres">
      <dgm:prSet presAssocID="{7636F9FA-0FE3-494D-9E73-9400E273CA62}" presName="horz1" presStyleCnt="0"/>
      <dgm:spPr/>
    </dgm:pt>
    <dgm:pt modelId="{38ACD6F4-5E17-4BE5-8228-CDF84BA56B83}" type="pres">
      <dgm:prSet presAssocID="{7636F9FA-0FE3-494D-9E73-9400E273CA62}" presName="tx1" presStyleLbl="revTx" presStyleIdx="2" presStyleCnt="5"/>
      <dgm:spPr/>
    </dgm:pt>
    <dgm:pt modelId="{21EAFB44-40F8-4160-A993-BC56C4444956}" type="pres">
      <dgm:prSet presAssocID="{7636F9FA-0FE3-494D-9E73-9400E273CA62}" presName="vert1" presStyleCnt="0"/>
      <dgm:spPr/>
    </dgm:pt>
    <dgm:pt modelId="{CB3FA36D-C0C1-49EE-BC19-1643F7BA9AFC}" type="pres">
      <dgm:prSet presAssocID="{DC63C22D-C63E-4E27-A305-D84FEF562CD9}" presName="thickLine" presStyleLbl="alignNode1" presStyleIdx="3" presStyleCnt="5"/>
      <dgm:spPr/>
    </dgm:pt>
    <dgm:pt modelId="{31034417-93BF-4C15-A3DD-70A3D0AE3591}" type="pres">
      <dgm:prSet presAssocID="{DC63C22D-C63E-4E27-A305-D84FEF562CD9}" presName="horz1" presStyleCnt="0"/>
      <dgm:spPr/>
    </dgm:pt>
    <dgm:pt modelId="{C1150590-9E4A-4764-AA29-F095C2C17A95}" type="pres">
      <dgm:prSet presAssocID="{DC63C22D-C63E-4E27-A305-D84FEF562CD9}" presName="tx1" presStyleLbl="revTx" presStyleIdx="3" presStyleCnt="5"/>
      <dgm:spPr/>
    </dgm:pt>
    <dgm:pt modelId="{7DDBC07A-17DA-4590-BB47-3D8E785343FB}" type="pres">
      <dgm:prSet presAssocID="{DC63C22D-C63E-4E27-A305-D84FEF562CD9}" presName="vert1" presStyleCnt="0"/>
      <dgm:spPr/>
    </dgm:pt>
    <dgm:pt modelId="{AE3715F9-C89E-422A-AF5E-7D449F9340F9}" type="pres">
      <dgm:prSet presAssocID="{A6665784-C532-40AC-AF9A-32F2439888C1}" presName="thickLine" presStyleLbl="alignNode1" presStyleIdx="4" presStyleCnt="5"/>
      <dgm:spPr/>
    </dgm:pt>
    <dgm:pt modelId="{A6753759-591D-4329-9AF0-524CC4DBF773}" type="pres">
      <dgm:prSet presAssocID="{A6665784-C532-40AC-AF9A-32F2439888C1}" presName="horz1" presStyleCnt="0"/>
      <dgm:spPr/>
    </dgm:pt>
    <dgm:pt modelId="{758C9C75-B99D-4321-A44B-D1E6CDE2AE47}" type="pres">
      <dgm:prSet presAssocID="{A6665784-C532-40AC-AF9A-32F2439888C1}" presName="tx1" presStyleLbl="revTx" presStyleIdx="4" presStyleCnt="5"/>
      <dgm:spPr/>
    </dgm:pt>
    <dgm:pt modelId="{2DEDC9ED-5184-4BD9-823A-1A7F4E9C350A}" type="pres">
      <dgm:prSet presAssocID="{A6665784-C532-40AC-AF9A-32F2439888C1}" presName="vert1" presStyleCnt="0"/>
      <dgm:spPr/>
    </dgm:pt>
  </dgm:ptLst>
  <dgm:cxnLst>
    <dgm:cxn modelId="{64798D00-B981-4659-AA3F-F84458AEA3BB}" srcId="{A0AF1862-D00B-4B0C-B24E-1C33F0B2CD7A}" destId="{B953C19D-9078-40F2-B3D7-82DBD935636E}" srcOrd="0" destOrd="0" parTransId="{B53581F3-8F78-497C-9D17-98F73C954496}" sibTransId="{92CD6895-C24C-454C-8003-0BBE106C603B}"/>
    <dgm:cxn modelId="{C5AF210D-3FEA-4F27-94B6-72D3C5C74BE7}" type="presOf" srcId="{A0AF1862-D00B-4B0C-B24E-1C33F0B2CD7A}" destId="{B2A888A1-AB95-4E63-AB3D-E06612D66462}" srcOrd="0" destOrd="0" presId="urn:microsoft.com/office/officeart/2008/layout/LinedList"/>
    <dgm:cxn modelId="{4C27EF23-31A9-46C6-829C-2FA6CFFC79E3}" type="presOf" srcId="{DC63C22D-C63E-4E27-A305-D84FEF562CD9}" destId="{C1150590-9E4A-4764-AA29-F095C2C17A95}" srcOrd="0" destOrd="0" presId="urn:microsoft.com/office/officeart/2008/layout/LinedList"/>
    <dgm:cxn modelId="{AFCCC538-AE51-4D23-96BB-3F02C6BFA940}" type="presOf" srcId="{B953C19D-9078-40F2-B3D7-82DBD935636E}" destId="{D40688CB-08F0-4183-9BB5-E7ADADA08EAE}" srcOrd="0" destOrd="0" presId="urn:microsoft.com/office/officeart/2008/layout/LinedList"/>
    <dgm:cxn modelId="{3A226A43-3A57-4177-8A41-CBC69D68AA24}" type="presOf" srcId="{F2145137-51E1-40AA-99AC-3F8F3A8D3A65}" destId="{725D9C5F-DD3D-43D6-9465-25A3AD1A9871}" srcOrd="0" destOrd="0" presId="urn:microsoft.com/office/officeart/2008/layout/LinedList"/>
    <dgm:cxn modelId="{37AC7649-250D-451C-B880-7D878D3D2542}" srcId="{A0AF1862-D00B-4B0C-B24E-1C33F0B2CD7A}" destId="{7636F9FA-0FE3-494D-9E73-9400E273CA62}" srcOrd="2" destOrd="0" parTransId="{E26366B9-3196-4D3C-BE1D-9D24A2321F31}" sibTransId="{C779D01D-59FD-4FC3-8B29-2F5C5F3BA8E9}"/>
    <dgm:cxn modelId="{A6956A55-0AD4-4F40-AD01-D2175CB59F54}" type="presOf" srcId="{7636F9FA-0FE3-494D-9E73-9400E273CA62}" destId="{38ACD6F4-5E17-4BE5-8228-CDF84BA56B83}" srcOrd="0" destOrd="0" presId="urn:microsoft.com/office/officeart/2008/layout/LinedList"/>
    <dgm:cxn modelId="{08FB7E84-6CCD-4A28-8A39-BB6B739C504B}" type="presOf" srcId="{A6665784-C532-40AC-AF9A-32F2439888C1}" destId="{758C9C75-B99D-4321-A44B-D1E6CDE2AE47}" srcOrd="0" destOrd="0" presId="urn:microsoft.com/office/officeart/2008/layout/LinedList"/>
    <dgm:cxn modelId="{33796293-504B-423B-B2BA-AB14E5289504}" srcId="{A0AF1862-D00B-4B0C-B24E-1C33F0B2CD7A}" destId="{F2145137-51E1-40AA-99AC-3F8F3A8D3A65}" srcOrd="1" destOrd="0" parTransId="{EB4011D3-9E48-4778-88DB-D01D9A2E3290}" sibTransId="{499EF2E6-49CA-4F6E-B7E6-0E594ACD4E23}"/>
    <dgm:cxn modelId="{F42BB1A6-2302-44DA-88AA-E298886008D1}" srcId="{A0AF1862-D00B-4B0C-B24E-1C33F0B2CD7A}" destId="{A6665784-C532-40AC-AF9A-32F2439888C1}" srcOrd="4" destOrd="0" parTransId="{750650DD-04FA-4C38-B6C0-43D3B796DDBF}" sibTransId="{D94806E3-1A19-4DF6-9FD3-20DA5671FE64}"/>
    <dgm:cxn modelId="{928EEEC9-48DB-42CC-98EB-A9C1B567BA11}" srcId="{A0AF1862-D00B-4B0C-B24E-1C33F0B2CD7A}" destId="{DC63C22D-C63E-4E27-A305-D84FEF562CD9}" srcOrd="3" destOrd="0" parTransId="{3E629A9F-EC53-4367-846D-DD2E65506E04}" sibTransId="{D8E94F6D-A6A8-410A-A342-3224C139E73F}"/>
    <dgm:cxn modelId="{59BE60DD-B3FE-4F74-B5BC-F9E4BCD5EF48}" type="presParOf" srcId="{B2A888A1-AB95-4E63-AB3D-E06612D66462}" destId="{9C041018-C4C5-4842-AA12-94D0A47A65D7}" srcOrd="0" destOrd="0" presId="urn:microsoft.com/office/officeart/2008/layout/LinedList"/>
    <dgm:cxn modelId="{FA7DCC0D-6CBD-465E-A03C-BE22F9F03B1C}" type="presParOf" srcId="{B2A888A1-AB95-4E63-AB3D-E06612D66462}" destId="{02C1A7C3-0142-488B-9D9E-97D951B38489}" srcOrd="1" destOrd="0" presId="urn:microsoft.com/office/officeart/2008/layout/LinedList"/>
    <dgm:cxn modelId="{39B7172A-C8F9-4FDA-B2FB-089E47C1532F}" type="presParOf" srcId="{02C1A7C3-0142-488B-9D9E-97D951B38489}" destId="{D40688CB-08F0-4183-9BB5-E7ADADA08EAE}" srcOrd="0" destOrd="0" presId="urn:microsoft.com/office/officeart/2008/layout/LinedList"/>
    <dgm:cxn modelId="{18CBC903-5355-4D4F-99C2-0A7426C8B4DD}" type="presParOf" srcId="{02C1A7C3-0142-488B-9D9E-97D951B38489}" destId="{6C89E974-8921-4555-960F-76F68D4D2BF8}" srcOrd="1" destOrd="0" presId="urn:microsoft.com/office/officeart/2008/layout/LinedList"/>
    <dgm:cxn modelId="{5A881E54-8D01-4A41-8FB4-BB3D3C07EF17}" type="presParOf" srcId="{B2A888A1-AB95-4E63-AB3D-E06612D66462}" destId="{6DE72A0C-92FA-4993-ADE5-89EFD4767FB2}" srcOrd="2" destOrd="0" presId="urn:microsoft.com/office/officeart/2008/layout/LinedList"/>
    <dgm:cxn modelId="{6C1B5A70-8948-4B68-AEF7-D0296BC68422}" type="presParOf" srcId="{B2A888A1-AB95-4E63-AB3D-E06612D66462}" destId="{C48A2898-AF07-46CC-885C-A6CCDF609E95}" srcOrd="3" destOrd="0" presId="urn:microsoft.com/office/officeart/2008/layout/LinedList"/>
    <dgm:cxn modelId="{8BF6EA94-F8D0-48AA-85BE-D2F9AAD85678}" type="presParOf" srcId="{C48A2898-AF07-46CC-885C-A6CCDF609E95}" destId="{725D9C5F-DD3D-43D6-9465-25A3AD1A9871}" srcOrd="0" destOrd="0" presId="urn:microsoft.com/office/officeart/2008/layout/LinedList"/>
    <dgm:cxn modelId="{72604746-8F42-42D5-A330-B799BF220EB9}" type="presParOf" srcId="{C48A2898-AF07-46CC-885C-A6CCDF609E95}" destId="{2D9B7C6F-DDCB-43D8-AB9D-CE17B441D594}" srcOrd="1" destOrd="0" presId="urn:microsoft.com/office/officeart/2008/layout/LinedList"/>
    <dgm:cxn modelId="{69577FEE-31BE-4A75-BF13-06D37741A6D7}" type="presParOf" srcId="{B2A888A1-AB95-4E63-AB3D-E06612D66462}" destId="{B2FFFA86-7BA7-4E77-8E0A-113138112C29}" srcOrd="4" destOrd="0" presId="urn:microsoft.com/office/officeart/2008/layout/LinedList"/>
    <dgm:cxn modelId="{765605EA-4ADD-491D-A3C0-7F6375108B14}" type="presParOf" srcId="{B2A888A1-AB95-4E63-AB3D-E06612D66462}" destId="{671DD8A8-15F7-4748-9990-7C0530855BAA}" srcOrd="5" destOrd="0" presId="urn:microsoft.com/office/officeart/2008/layout/LinedList"/>
    <dgm:cxn modelId="{0C959B3E-1FAA-4D9B-A4EF-9CF6AE55EBAA}" type="presParOf" srcId="{671DD8A8-15F7-4748-9990-7C0530855BAA}" destId="{38ACD6F4-5E17-4BE5-8228-CDF84BA56B83}" srcOrd="0" destOrd="0" presId="urn:microsoft.com/office/officeart/2008/layout/LinedList"/>
    <dgm:cxn modelId="{1F321FCC-4140-4C11-9EA1-DAAA0C4E0124}" type="presParOf" srcId="{671DD8A8-15F7-4748-9990-7C0530855BAA}" destId="{21EAFB44-40F8-4160-A993-BC56C4444956}" srcOrd="1" destOrd="0" presId="urn:microsoft.com/office/officeart/2008/layout/LinedList"/>
    <dgm:cxn modelId="{ADD0C3A3-654D-4127-83D0-61D6ADBC15DC}" type="presParOf" srcId="{B2A888A1-AB95-4E63-AB3D-E06612D66462}" destId="{CB3FA36D-C0C1-49EE-BC19-1643F7BA9AFC}" srcOrd="6" destOrd="0" presId="urn:microsoft.com/office/officeart/2008/layout/LinedList"/>
    <dgm:cxn modelId="{434C466A-7F84-441A-9CAD-917ABEE826B3}" type="presParOf" srcId="{B2A888A1-AB95-4E63-AB3D-E06612D66462}" destId="{31034417-93BF-4C15-A3DD-70A3D0AE3591}" srcOrd="7" destOrd="0" presId="urn:microsoft.com/office/officeart/2008/layout/LinedList"/>
    <dgm:cxn modelId="{57FECC80-06C3-4759-A9F2-2C646642C80F}" type="presParOf" srcId="{31034417-93BF-4C15-A3DD-70A3D0AE3591}" destId="{C1150590-9E4A-4764-AA29-F095C2C17A95}" srcOrd="0" destOrd="0" presId="urn:microsoft.com/office/officeart/2008/layout/LinedList"/>
    <dgm:cxn modelId="{9938C780-9BC2-469F-BED5-EEAE459B4F7C}" type="presParOf" srcId="{31034417-93BF-4C15-A3DD-70A3D0AE3591}" destId="{7DDBC07A-17DA-4590-BB47-3D8E785343FB}" srcOrd="1" destOrd="0" presId="urn:microsoft.com/office/officeart/2008/layout/LinedList"/>
    <dgm:cxn modelId="{2B78C6E7-4ADD-45EA-8497-0447C845E0A0}" type="presParOf" srcId="{B2A888A1-AB95-4E63-AB3D-E06612D66462}" destId="{AE3715F9-C89E-422A-AF5E-7D449F9340F9}" srcOrd="8" destOrd="0" presId="urn:microsoft.com/office/officeart/2008/layout/LinedList"/>
    <dgm:cxn modelId="{A9FF96CF-828C-4DB7-A7BD-69842F4357BC}" type="presParOf" srcId="{B2A888A1-AB95-4E63-AB3D-E06612D66462}" destId="{A6753759-591D-4329-9AF0-524CC4DBF773}" srcOrd="9" destOrd="0" presId="urn:microsoft.com/office/officeart/2008/layout/LinedList"/>
    <dgm:cxn modelId="{B9277C78-E778-46CD-B84B-8B262D22FEBB}" type="presParOf" srcId="{A6753759-591D-4329-9AF0-524CC4DBF773}" destId="{758C9C75-B99D-4321-A44B-D1E6CDE2AE47}" srcOrd="0" destOrd="0" presId="urn:microsoft.com/office/officeart/2008/layout/LinedList"/>
    <dgm:cxn modelId="{64014A73-CB9D-4241-8501-D5F317A8AA24}" type="presParOf" srcId="{A6753759-591D-4329-9AF0-524CC4DBF773}" destId="{2DEDC9ED-5184-4BD9-823A-1A7F4E9C35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41018-C4C5-4842-AA12-94D0A47A65D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688CB-08F0-4183-9BB5-E7ADADA08EAE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Project Title:</a:t>
          </a:r>
          <a:r>
            <a:rPr lang="en-US" sz="2500" kern="1200"/>
            <a:t> Fever Medicine Recommendation System: A Machine Learning Approach</a:t>
          </a:r>
        </a:p>
      </dsp:txBody>
      <dsp:txXfrm>
        <a:off x="0" y="675"/>
        <a:ext cx="6900512" cy="1106957"/>
      </dsp:txXfrm>
    </dsp:sp>
    <dsp:sp modelId="{6DE72A0C-92FA-4993-ADE5-89EFD4767FB2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D9C5F-DD3D-43D6-9465-25A3AD1A9871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Team Members: </a:t>
          </a:r>
          <a:r>
            <a:rPr lang="en-US" sz="2500" kern="1200"/>
            <a:t>Sylas Otutey, Miltone Awiti, Gideon Owusu, Frank Ofosu</a:t>
          </a:r>
        </a:p>
      </dsp:txBody>
      <dsp:txXfrm>
        <a:off x="0" y="1107633"/>
        <a:ext cx="6900512" cy="1106957"/>
      </dsp:txXfrm>
    </dsp:sp>
    <dsp:sp modelId="{B2FFFA86-7BA7-4E77-8E0A-113138112C29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CD6F4-5E17-4BE5-8228-CDF84BA56B83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Course:</a:t>
          </a:r>
          <a:r>
            <a:rPr lang="en-US" sz="2500" kern="1200"/>
            <a:t> Applied Machine Learning</a:t>
          </a:r>
        </a:p>
      </dsp:txBody>
      <dsp:txXfrm>
        <a:off x="0" y="2214591"/>
        <a:ext cx="6900512" cy="1106957"/>
      </dsp:txXfrm>
    </dsp:sp>
    <dsp:sp modelId="{CB3FA36D-C0C1-49EE-BC19-1643F7BA9AF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0590-9E4A-4764-AA29-F095C2C17A9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Instructor:</a:t>
          </a:r>
          <a:r>
            <a:rPr lang="en-US" sz="2500" kern="1200"/>
            <a:t> Dr. Amna Mazen</a:t>
          </a:r>
        </a:p>
      </dsp:txBody>
      <dsp:txXfrm>
        <a:off x="0" y="3321549"/>
        <a:ext cx="6900512" cy="1106957"/>
      </dsp:txXfrm>
    </dsp:sp>
    <dsp:sp modelId="{AE3715F9-C89E-422A-AF5E-7D449F9340F9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9C75-B99D-4321-A44B-D1E6CDE2AE47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Date:</a:t>
          </a:r>
          <a:r>
            <a:rPr lang="en-US" sz="2500" kern="1200"/>
            <a:t> April 14, 2024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29B7-AAB2-51B6-3B4F-26873D731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742CF-BB10-4D41-20E4-E28FBD5FE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4EC7-31C8-A2D3-06EC-5935B20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9D3D-E485-D629-46DD-ED9C7487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2BF8-BEAA-6DB2-B61E-0C538ED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7172-63B2-E3A3-B134-79D4F3B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3D5F0-3AE7-5BF7-DA3D-41B9DAD0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8016-BE13-021D-1E16-29475CA2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FFDE-20D9-2B3A-87F3-E552C171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F643-42C3-465F-7261-4D80B0FE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D631D-C608-4B10-7DE2-372C79C46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17414-A81C-F394-4E78-469A06E5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C1A0-1019-F173-A911-BB633AF9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FCF9-C796-D7C3-605B-4DA1D858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D055-2842-465F-5825-4A576935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2FC6-7762-941A-B537-51EBD7A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D671-6C14-DE82-EB28-7FD766E3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4C85-D284-208E-B2BB-7D1C4E75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78D2-4AC6-F8FA-3C3E-DDE27CD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A41C-2E2D-314E-6D34-D320C612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4978-5093-4F3C-7A5B-834FF890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7DE0-DED2-0690-A3DC-D810A7C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4D49-45DD-49BE-7F90-B2F4EFDC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9DA5-14B6-F292-9796-7E9206DA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9B17-BAF0-84D3-4EB1-1CB02BAC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968-050B-607D-EF66-2F8194AA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5B81-5CAD-EC0A-B0A4-C2BF0F99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A3028-4C78-EABC-3A25-74FE72F1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BF50-8D2D-7DD4-EAC1-34FA0594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9E6E-A437-A2B8-EDA8-5B3B9AE0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BC04-61E2-B996-F213-B62493B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FD9A-4EAA-68D6-96A5-13FF9DE9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B6D4-04D1-6DC7-B211-86D8DAD0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D44B-940A-E948-8402-C4D6C69F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F7663-4ADB-EA57-22DF-5D3DE1CA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94E39-6017-BE31-4B94-CF6715319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1480B-C45B-B465-ECE8-005F79A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2BE28-045E-D22B-D48B-9F3E7456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7C3C7-790D-9C54-167B-A5F1BFD3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A4AA-67B2-9F71-4002-3D3316B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40717-ED2B-C948-E6AA-F618F61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F851-8E3B-875B-2E3E-C4A5E8B1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0B15-3DB2-E87E-5F5B-120BB3C5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59189-0324-E045-A0A4-BB03DD3C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900F-37BF-17FD-8E9E-0C4E2155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E3C3-2FE5-134D-99B9-0E95BC37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D27B-9BCD-7512-F811-7A33FF1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9245-9000-82AD-31C5-67D73121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26BE-8FB2-A1F0-E379-5486B95B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6ED35-FEBF-4094-FDAD-FA58F8B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032F4-A296-DE69-32BE-0C2E5DBF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4F40-54E1-656D-5F2A-8B83547C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EB34-D18D-4EC0-B922-C93610AE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B8FE8-15BB-E0CE-E651-01C9C0F30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93214-6FEF-A75A-5943-DDAA3CB01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32B7-12E9-34F6-E3A2-E31BCE9B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43BE-6462-0E74-E0DE-F976C9DB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1153-CEF9-67EF-B04D-CCA59E70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A513F-B722-C7F1-4A0E-355E945F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20DCD-FC55-3647-2CFB-6597D492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7133-C77B-8638-413C-F97D2964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0DEBB-7559-414B-B5B6-A2B7B98692B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E558-E17B-F996-4474-09DEFDCB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50D2-DA62-F126-9D72-BA32234C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366F1-C9D6-429A-A509-3F6FC228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71FA5-4A41-81A6-2DB8-BC1A70B7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Final Project Presentation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5D0B5-AD74-0EEF-2863-120E8AF83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752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4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0B34C-6A06-10CA-E700-606B73D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28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with New Data</a:t>
            </a:r>
            <a:br>
              <a:rPr lang="en-US" sz="2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CF16-191A-4F4E-DDE8-A9DFBCD4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Data: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Show the two sample data points used for prediction, including their features and values.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Results:</a:t>
            </a:r>
            <a:endParaRPr lang="en-US" sz="19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Tree: ['Paracetamol', 'Ibuprofen']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 ['Paracetamol', 'Ibuprofen']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XGBoost: ['Paracetamol', 'Ibuprofen']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['Paracetamol', 'Ibuprofen']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All models consistently recommend Paracetamol for the first data point and Ibuprofen for the second. This strong agreement suggests high confidence in the recommendations.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2050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AF23-BD22-576E-F796-BD7FFE28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Future Work</a:t>
            </a:r>
            <a:b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/>
          </a:p>
        </p:txBody>
      </p:sp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EAD70BD0-07C2-DA5F-1352-9C90EAFE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95" r="3426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1A36-2DFF-5EA6-34BE-8EF50FA7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Reiterate the project's objectives and highlight the key findings: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Tree-based models (Decision Tree, Random Forest, XGBoost) and the Neural Network demonstrated excellent accuracy in predicting fever medication recommendations.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 values provided insights into the influential features driving the model's decisions.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Discuss limitations such as potential overfitting and the need for a larger and more diverse dataset to further validate the model's generalizability.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Suggest potential improvements such as: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other model architectures (e.g., ensemble methods).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more comprehensive patient information and environmental factors.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Deploying the model as a web application or integrating it into existing healthcare systems.</a:t>
            </a:r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2825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308D-F0DE-ECA7-1991-2D9977FC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FB70-97C9-5A3D-E6EA-C2F0F18F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7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32A969-D9DF-D8AA-1C0B-F447B749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Q&amp;A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ED2E02E-5617-1E43-8D01-0A047ABC7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6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C157-035C-CDDD-002D-CC9D659E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9DD-EF58-0E16-3DB5-74A1EE25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4C173-38D7-DF78-D7AE-8680518D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28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</a:t>
            </a:r>
            <a:br>
              <a:rPr lang="en-US" sz="2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9B08-3A2C-4571-3F7C-AF3753D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develop a machine learning model that can recommend the most suitable fever medication based on individual patient characteristics and environmental factors.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Choosing the right fever medication can be challenging due to individual differences and potential side effects. A personalized recommendation system can help improve treatment outcomes.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This project addresses the need for personalized medicine by leveraging data-driven insights to guide medication choices.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Output: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system will predict the recommended medication (categorical output)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either Paracetamol or Ibuprofen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179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1C674-D10D-3D1B-B9F0-4EBE9F0D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BF5B-AB65-C932-FC30-D2AA7F7C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"enhanced_fever_medicine_recommendation.csv"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Samples: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(derived from 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df.shape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[0])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Classes: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 (derived from 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Recommended_Medication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'].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nunique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Used: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Tabular Data: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Temperature, Fever Severity, Age, Gender,  Headache, Body Ache, Fatigue, Chronic Conditions, Allergies, Smoking History, Humidity, AQI, Physical Activity, Diet Type, Heart Rate, Blood Pressure, Previous Medication.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Numerical (int, float) and Categorical (object).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918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44EBF-6EB7-EAE3-D80F-D1561FDF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Preparation &amp; Preprocessing</a:t>
            </a:r>
            <a:br>
              <a:rPr lang="en-US" sz="34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7291-4C16-CB72-8F9C-7ECC71C2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4"/>
            <a:ext cx="9724031" cy="5235255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Loading:</a:t>
            </a: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the Pandas library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to load the dataset.</a:t>
            </a:r>
            <a:endParaRPr lang="en-US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Cleaning: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 null values using 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df.dropna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</a:p>
          <a:p>
            <a:pPr marL="457200" marR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Handled duplicates (if any).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Encoding Categorical Features: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Used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LabelEncoder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convert categorical features into numerical representations.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 Numerical Features: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Used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standardize numerical features for better model performance.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Dimensionality Reduction: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Applied PCA (Principal Component Analysis) to reduce the number of features to 5, capturing the most important variance.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09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576BE-9A77-DDCE-E0C7-FC5CE7F6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Algorithms Tested</a:t>
            </a:r>
            <a:br>
              <a:rPr lang="en-US" sz="34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5A38-9613-DE73-7D29-CA75CBE3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Applied: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 (Multilayer Perceptron)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Tuning: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Tree, Random Forest, </a:t>
            </a: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was set to 10.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Network: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Used 2 hidden layers (64 and 32 neurons) with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activation, dropout for regularization, and an output layer with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activation. Trained for 50 epochs with a batch size of 16.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1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67D0C-5B17-C593-5D73-39FC7067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Evaluation Metrics</a:t>
            </a:r>
            <a:br>
              <a:rPr lang="en-US" sz="34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939F-6176-6353-4093-5D0810E4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9" y="1597432"/>
            <a:ext cx="10696731" cy="5110214"/>
          </a:xfrm>
        </p:spPr>
        <p:txBody>
          <a:bodyPr anchor="ctr">
            <a:normAutofit/>
          </a:bodyPr>
          <a:lstStyle/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primary metric used to evaluate the overall performance of the models.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Create a bar chart with the following accuracy scores: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0.98990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Tree: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0.99495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0.99495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0.99495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Network: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0.99192 (from </a:t>
            </a:r>
            <a:r>
              <a:rPr lang="en-US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nn_accuracy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Discussion: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Tree, Random Forest, and </a:t>
            </a:r>
            <a:r>
              <a:rPr lang="en-US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achieved the highest accuracy of 0.99495.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tree-based models might have captured complex relationships in the data effectively.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Neural Network also performed well with an accuracy of 0.99192, suggesting its ability to learn intricate patterns.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could include overfitting (especially for tree-based models) and potential bias in the dataset.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7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F22CD-29DC-AC62-D7FD-23BAFB4A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4" y="240055"/>
            <a:ext cx="11890057" cy="11915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Comparison Chart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4790-169B-7CEC-B91A-87485600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09" y="1802525"/>
            <a:ext cx="5814239" cy="3461155"/>
          </a:xfrm>
        </p:spPr>
        <p:txBody>
          <a:bodyPr>
            <a:normAutofit/>
          </a:bodyPr>
          <a:lstStyle/>
          <a:p>
            <a:endParaRPr lang="en-US" sz="800" dirty="0"/>
          </a:p>
        </p:txBody>
      </p:sp>
      <p:pic>
        <p:nvPicPr>
          <p:cNvPr id="7" name="Picture 6" descr="A graph of a network training&#10;&#10;AI-generated content may be incorrect.">
            <a:extLst>
              <a:ext uri="{FF2B5EF4-FFF2-40B4-BE49-F238E27FC236}">
                <a16:creationId xmlns:a16="http://schemas.microsoft.com/office/drawing/2014/main" id="{98952653-4FB5-74C6-794D-867D3126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85" y="1497406"/>
            <a:ext cx="5414051" cy="3313933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03963D3-9190-54D8-2004-C78466063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61" y="1497407"/>
            <a:ext cx="6212031" cy="406263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5C6A-1EAA-1F3C-4544-E811B0BA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70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Interpretability with SHAP</a:t>
            </a:r>
            <a:endParaRPr lang="en-US" dirty="0"/>
          </a:p>
        </p:txBody>
      </p:sp>
      <p:pic>
        <p:nvPicPr>
          <p:cNvPr id="5" name="Content Placeholder 4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51FBF7BF-F5EB-E000-2E6E-7DA018969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" y="1101778"/>
            <a:ext cx="4624466" cy="3162924"/>
          </a:xfr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6AFD9BD5-702C-FE64-8351-34A5FCF0A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4" y="1101777"/>
            <a:ext cx="4984229" cy="2932983"/>
          </a:xfrm>
          <a:prstGeom prst="rect">
            <a:avLst/>
          </a:prstGeom>
        </p:spPr>
      </p:pic>
      <p:pic>
        <p:nvPicPr>
          <p:cNvPr id="11" name="Picture 10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id="{2349A85E-9C5D-7E84-6C90-5867BB54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12" y="3807501"/>
            <a:ext cx="5343993" cy="29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0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22DF-0ABE-5644-C6F0-6BDF9233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b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012B-143F-6BD2-8947-61E8C998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 Values:</a:t>
            </a:r>
            <a: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Explain how SHAP values were used to understand feature importance and model predictions.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Importance:</a:t>
            </a:r>
            <a: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Include SHAP summary plots generated by the code, highlighting the most influential features for each model. You can focus on the top 5-10 features.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902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827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Final Project Presentation</vt:lpstr>
      <vt:lpstr>Project Objective </vt:lpstr>
      <vt:lpstr>Dataset Description</vt:lpstr>
      <vt:lpstr>Dataset Preparation &amp; Preprocessing </vt:lpstr>
      <vt:lpstr>Machine Learning Algorithms Tested </vt:lpstr>
      <vt:lpstr>Performance Evaluation Metrics </vt:lpstr>
      <vt:lpstr>Results Comparison Chart </vt:lpstr>
      <vt:lpstr> Model Interpretability with SHAP</vt:lpstr>
      <vt:lpstr> </vt:lpstr>
      <vt:lpstr>Prediction with New Data </vt:lpstr>
      <vt:lpstr>Conclusion and Future Work </vt:lpstr>
      <vt:lpstr>References</vt:lpstr>
      <vt:lpstr>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Gideon Owusu</dc:creator>
  <cp:lastModifiedBy>Gideon Owusu</cp:lastModifiedBy>
  <cp:revision>1</cp:revision>
  <dcterms:created xsi:type="dcterms:W3CDTF">2025-04-13T19:37:19Z</dcterms:created>
  <dcterms:modified xsi:type="dcterms:W3CDTF">2025-04-14T01:42:16Z</dcterms:modified>
</cp:coreProperties>
</file>