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0" d="100"/>
          <a:sy n="60" d="100"/>
        </p:scale>
        <p:origin x="428"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959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724205" y="924560"/>
            <a:ext cx="12938760" cy="4023360"/>
          </a:xfrm>
        </p:spPr>
        <p:txBody>
          <a:bodyPr anchor="b">
            <a:noAutofit/>
          </a:bodyPr>
          <a:lstStyle>
            <a:lvl1pPr algn="l">
              <a:lnSpc>
                <a:spcPct val="80000"/>
              </a:lnSpc>
              <a:defRPr sz="10560" spc="-144"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01015" y="5048251"/>
            <a:ext cx="11073841" cy="1975104"/>
          </a:xfrm>
        </p:spPr>
        <p:txBody>
          <a:bodyPr>
            <a:normAutofit/>
          </a:bodyPr>
          <a:lstStyle>
            <a:lvl1pPr marL="0" indent="0" algn="l">
              <a:buNone/>
              <a:defRPr sz="3840">
                <a:solidFill>
                  <a:schemeClr val="bg1"/>
                </a:solidFill>
                <a:latin typeface="+mj-lt"/>
              </a:defRPr>
            </a:lvl1pPr>
            <a:lvl2pPr marL="548640" indent="0" algn="ctr">
              <a:buNone/>
              <a:defRPr sz="336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4/13/2025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73022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266078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92740" y="834390"/>
            <a:ext cx="3154680" cy="5760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5830" y="857251"/>
            <a:ext cx="9281160" cy="648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122591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29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756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291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315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066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867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35342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155169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770336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4205" y="920903"/>
            <a:ext cx="12936931" cy="4027018"/>
          </a:xfrm>
        </p:spPr>
        <p:txBody>
          <a:bodyPr anchor="b">
            <a:normAutofit/>
          </a:bodyPr>
          <a:lstStyle>
            <a:lvl1pPr>
              <a:lnSpc>
                <a:spcPct val="80000"/>
              </a:lnSpc>
              <a:defRPr sz="1056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01015" y="5045051"/>
            <a:ext cx="11071555" cy="1975104"/>
          </a:xfrm>
        </p:spPr>
        <p:txBody>
          <a:bodyPr anchor="t">
            <a:normAutofit/>
          </a:bodyPr>
          <a:lstStyle>
            <a:lvl1pPr marL="0" indent="0">
              <a:buNone/>
              <a:defRPr sz="3840">
                <a:solidFill>
                  <a:schemeClr val="tx1"/>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196157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1987"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13596"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770053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11987" y="2448560"/>
            <a:ext cx="5596128" cy="868080"/>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1987" y="3303701"/>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09130" y="2446122"/>
            <a:ext cx="5596128" cy="866851"/>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209130" y="3301188"/>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4/13/2025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88186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4/13/2025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801798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4/13/2025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08123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9144000" y="0"/>
            <a:ext cx="5486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9913685" y="650738"/>
            <a:ext cx="4059936" cy="2304288"/>
          </a:xfrm>
        </p:spPr>
        <p:txBody>
          <a:bodyPr anchor="b">
            <a:noAutofit/>
          </a:bodyPr>
          <a:lstStyle>
            <a:lvl1pPr>
              <a:lnSpc>
                <a:spcPct val="85000"/>
              </a:lnSpc>
              <a:defRPr sz="48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914400"/>
            <a:ext cx="7315200" cy="548640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31178" y="3014176"/>
            <a:ext cx="4078224" cy="3752384"/>
          </a:xfrm>
        </p:spPr>
        <p:txBody>
          <a:bodyPr>
            <a:normAutofit/>
          </a:bodyPr>
          <a:lstStyle>
            <a:lvl1pPr marL="0" marR="0" indent="0" algn="l" defTabSz="1097280" rtl="0" eaLnBrk="1" fontAlgn="auto" latinLnBrk="0" hangingPunct="1">
              <a:lnSpc>
                <a:spcPct val="100000"/>
              </a:lnSpc>
              <a:spcBef>
                <a:spcPts val="1440"/>
              </a:spcBef>
              <a:spcAft>
                <a:spcPts val="0"/>
              </a:spcAft>
              <a:buClrTx/>
              <a:buSzTx/>
              <a:buFontTx/>
              <a:buNone/>
              <a:tabLst/>
              <a:defRPr sz="216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marR="0" lvl="0" indent="0" algn="l" defTabSz="1097280" rtl="0" eaLnBrk="1" fontAlgn="auto" latinLnBrk="0" hangingPunct="1">
              <a:lnSpc>
                <a:spcPct val="100000"/>
              </a:lnSpc>
              <a:spcBef>
                <a:spcPts val="168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797686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9069" y="6502401"/>
            <a:ext cx="12936931" cy="735940"/>
          </a:xfrm>
        </p:spPr>
        <p:txBody>
          <a:bodyPr anchor="b">
            <a:normAutofit/>
          </a:bodyPr>
          <a:lstStyle>
            <a:lvl1pPr>
              <a:defRPr sz="384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4630400" cy="6397142"/>
          </a:xfrm>
          <a:solidFill>
            <a:schemeClr val="accent1">
              <a:lumMod val="40000"/>
              <a:lumOff val="60000"/>
            </a:schemeClr>
          </a:solidFill>
        </p:spPr>
        <p:txBody>
          <a:bodyPr anchor="t"/>
          <a:lstStyle>
            <a:lvl1pPr marL="0" indent="0" algn="ctr">
              <a:spcBef>
                <a:spcPts val="960"/>
              </a:spcBef>
              <a:buNone/>
              <a:defRPr sz="3840">
                <a:solidFill>
                  <a:schemeClr val="tx1">
                    <a:lumMod val="75000"/>
                    <a:lumOff val="25000"/>
                  </a:schemeClr>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11987" y="7091682"/>
            <a:ext cx="11075213" cy="640080"/>
          </a:xfrm>
        </p:spPr>
        <p:txBody>
          <a:bodyPr>
            <a:normAutofit/>
          </a:bodyPr>
          <a:lstStyle>
            <a:lvl1pPr marL="0" indent="0">
              <a:lnSpc>
                <a:spcPct val="90000"/>
              </a:lnSpc>
              <a:buNone/>
              <a:defRPr sz="168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4/13/2025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43832190"/>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669" y="599439"/>
            <a:ext cx="12927330" cy="19898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1988" y="2414017"/>
            <a:ext cx="12904470" cy="4519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 y="7694936"/>
            <a:ext cx="4937760" cy="274320"/>
          </a:xfrm>
          <a:prstGeom prst="rect">
            <a:avLst/>
          </a:prstGeom>
        </p:spPr>
        <p:txBody>
          <a:bodyPr vert="horz" lIns="91440" tIns="45720" rIns="91440" bIns="45720" rtlCol="0" anchor="ctr"/>
          <a:lstStyle>
            <a:lvl1pPr algn="l">
              <a:defRPr sz="1140">
                <a:solidFill>
                  <a:schemeClr val="tx1">
                    <a:alpha val="80000"/>
                  </a:schemeClr>
                </a:solidFill>
              </a:defRPr>
            </a:lvl1pPr>
          </a:lstStyle>
          <a:p>
            <a:fld id="{5586B75A-687E-405C-8A0B-8D00578BA2C3}" type="datetimeFigureOut">
              <a:rPr lang="en-US" dirty="0"/>
              <a:pPr/>
              <a:t>4/13/2025</a:t>
            </a:fld>
            <a:endParaRPr lang="en-US" dirty="0"/>
          </a:p>
        </p:txBody>
      </p:sp>
      <p:sp>
        <p:nvSpPr>
          <p:cNvPr id="5" name="Footer Placeholder 4"/>
          <p:cNvSpPr>
            <a:spLocks noGrp="1"/>
          </p:cNvSpPr>
          <p:nvPr>
            <p:ph type="ftr" sz="quarter" idx="3"/>
          </p:nvPr>
        </p:nvSpPr>
        <p:spPr>
          <a:xfrm>
            <a:off x="822960" y="7865636"/>
            <a:ext cx="6035040" cy="274320"/>
          </a:xfrm>
          <a:prstGeom prst="rect">
            <a:avLst/>
          </a:prstGeom>
        </p:spPr>
        <p:txBody>
          <a:bodyPr vert="horz" lIns="91440" tIns="45720" rIns="91440" bIns="45720" rtlCol="0" anchor="ctr"/>
          <a:lstStyle>
            <a:lvl1pPr algn="l">
              <a:defRPr sz="114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10516711" y="7051695"/>
            <a:ext cx="3511296" cy="1676447"/>
          </a:xfrm>
          <a:prstGeom prst="rect">
            <a:avLst/>
          </a:prstGeom>
        </p:spPr>
        <p:txBody>
          <a:bodyPr vert="horz" lIns="91440" tIns="45720" rIns="91440" bIns="45720" rtlCol="0" anchor="b"/>
          <a:lstStyle>
            <a:lvl1pPr algn="r">
              <a:defRPr sz="1236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9917826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2" r:id="rId13"/>
    <p:sldLayoutId id="2147483673" r:id="rId14"/>
    <p:sldLayoutId id="2147483674" r:id="rId15"/>
    <p:sldLayoutId id="2147483675" r:id="rId16"/>
    <p:sldLayoutId id="2147483676" r:id="rId17"/>
    <p:sldLayoutId id="2147483677" r:id="rId18"/>
    <p:sldLayoutId id="2147483678" r:id="rId19"/>
  </p:sldLayoutIdLst>
  <p:hf sldNum="0" hdr="0" ftr="0" dt="0"/>
  <p:txStyles>
    <p:titleStyle>
      <a:lvl1pPr algn="l" defTabSz="1097280" rtl="0" eaLnBrk="1" latinLnBrk="0" hangingPunct="1">
        <a:lnSpc>
          <a:spcPct val="85000"/>
        </a:lnSpc>
        <a:spcBef>
          <a:spcPct val="0"/>
        </a:spcBef>
        <a:buNone/>
        <a:defRPr sz="6480" kern="1200" spc="-144" baseline="0">
          <a:solidFill>
            <a:schemeClr val="accent1"/>
          </a:solidFill>
          <a:latin typeface="+mj-lt"/>
          <a:ea typeface="+mj-ea"/>
          <a:cs typeface="+mj-cs"/>
        </a:defRPr>
      </a:lvl1pPr>
    </p:titleStyle>
    <p:bodyStyle>
      <a:lvl1pPr marL="109728" indent="-109728" algn="l" defTabSz="1097280" rtl="0" eaLnBrk="1" latinLnBrk="0" hangingPunct="1">
        <a:lnSpc>
          <a:spcPct val="85000"/>
        </a:lnSpc>
        <a:spcBef>
          <a:spcPts val="1560"/>
        </a:spcBef>
        <a:buFont typeface="Arial" pitchFamily="34" charset="0"/>
        <a:buChar char=" "/>
        <a:defRPr sz="2880" kern="1200">
          <a:solidFill>
            <a:schemeClr val="tx1">
              <a:lumMod val="85000"/>
              <a:lumOff val="15000"/>
            </a:schemeClr>
          </a:solidFill>
          <a:latin typeface="+mn-lt"/>
          <a:ea typeface="+mn-ea"/>
          <a:cs typeface="+mn-cs"/>
        </a:defRPr>
      </a:lvl1pPr>
      <a:lvl2pPr marL="416966" indent="-411480" algn="l" defTabSz="1097280" rtl="0" eaLnBrk="1" latinLnBrk="0" hangingPunct="1">
        <a:lnSpc>
          <a:spcPct val="85000"/>
        </a:lnSpc>
        <a:spcBef>
          <a:spcPts val="720"/>
        </a:spcBef>
        <a:buFont typeface="Arial" pitchFamily="34" charset="0"/>
        <a:buChar char=" "/>
        <a:defRPr sz="2880" kern="1200">
          <a:solidFill>
            <a:schemeClr val="tx1">
              <a:lumMod val="85000"/>
              <a:lumOff val="15000"/>
            </a:schemeClr>
          </a:solidFill>
          <a:latin typeface="+mn-lt"/>
          <a:ea typeface="+mn-ea"/>
          <a:cs typeface="+mn-cs"/>
        </a:defRPr>
      </a:lvl2pPr>
      <a:lvl3pPr marL="658368" indent="-658368" algn="l" defTabSz="1097280" rtl="0" eaLnBrk="1" latinLnBrk="0" hangingPunct="1">
        <a:lnSpc>
          <a:spcPct val="85000"/>
        </a:lnSpc>
        <a:spcBef>
          <a:spcPts val="720"/>
        </a:spcBef>
        <a:buFont typeface="Arial" pitchFamily="34" charset="0"/>
        <a:buChar char=" "/>
        <a:defRPr sz="2400" i="1" kern="1200">
          <a:solidFill>
            <a:schemeClr val="tx1">
              <a:lumMod val="85000"/>
              <a:lumOff val="15000"/>
            </a:schemeClr>
          </a:solidFill>
          <a:latin typeface="+mn-lt"/>
          <a:ea typeface="+mn-ea"/>
          <a:cs typeface="+mn-cs"/>
        </a:defRPr>
      </a:lvl3pPr>
      <a:lvl4pPr marL="987552" indent="-987552"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4pPr>
      <a:lvl5pPr marL="1316736" indent="-1316736"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5pPr>
      <a:lvl6pPr marL="144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6pPr>
      <a:lvl7pPr marL="168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7pPr>
      <a:lvl8pPr marL="192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8pPr>
      <a:lvl9pPr marL="216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i.org/10.3389/fpubh.2016.00036" TargetMode="External"/><Relationship Id="rId3" Type="http://schemas.openxmlformats.org/officeDocument/2006/relationships/hyperlink" Target="https://doi.org/10.1093/jamiaopen/ooad055" TargetMode="External"/><Relationship Id="rId7" Type="http://schemas.openxmlformats.org/officeDocument/2006/relationships/hyperlink" Target="https://doi.org/10.1093/jamiaopen/ooad026" TargetMode="External"/><Relationship Id="rId2" Type="http://schemas.openxmlformats.org/officeDocument/2006/relationships/hyperlink" Target="https://doi.org/10.1093/jamia/ocaa287" TargetMode="External"/><Relationship Id="rId1" Type="http://schemas.openxmlformats.org/officeDocument/2006/relationships/slideLayout" Target="../slideLayouts/slideLayout2.xml"/><Relationship Id="rId6" Type="http://schemas.openxmlformats.org/officeDocument/2006/relationships/hyperlink" Target="https://pubmed.ncbi.nlm.nih.gov/39909398/" TargetMode="External"/><Relationship Id="rId5" Type="http://schemas.openxmlformats.org/officeDocument/2006/relationships/hyperlink" Target="https://www.ghspjournal.org/content/12/Supplement_1/e2300149" TargetMode="External"/><Relationship Id="rId4" Type="http://schemas.openxmlformats.org/officeDocument/2006/relationships/hyperlink" Target="https://doi.org/10.3390/vaccines1208084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FE3A7B-DDFF-4F81-8AAE-11D96D138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160" y="772160"/>
            <a:ext cx="13086078" cy="6685279"/>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872337"/>
            <a:ext cx="12893040" cy="6484925"/>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D75CE8F-7DBE-86A5-B2B1-60B099E30502}"/>
              </a:ext>
            </a:extLst>
          </p:cNvPr>
          <p:cNvSpPr>
            <a:spLocks noGrp="1"/>
          </p:cNvSpPr>
          <p:nvPr>
            <p:ph type="subTitle" idx="1"/>
          </p:nvPr>
        </p:nvSpPr>
        <p:spPr>
          <a:xfrm>
            <a:off x="1543803" y="4877551"/>
            <a:ext cx="11528591" cy="1771482"/>
          </a:xfrm>
        </p:spPr>
        <p:txBody>
          <a:bodyPr>
            <a:normAutofit fontScale="85000" lnSpcReduction="20000"/>
          </a:bodyPr>
          <a:lstStyle/>
          <a:p>
            <a:pPr algn="ctr"/>
            <a:endParaRPr lang="en-US" sz="3100" b="1" i="1" dirty="0">
              <a:solidFill>
                <a:srgbClr val="FFFFFF"/>
              </a:solidFill>
            </a:endParaRPr>
          </a:p>
          <a:p>
            <a:pPr algn="ctr"/>
            <a:r>
              <a:rPr lang="en-US" sz="3100" b="1" i="1" dirty="0">
                <a:solidFill>
                  <a:srgbClr val="FFFFFF"/>
                </a:solidFill>
              </a:rPr>
              <a:t>Instructor: Harikrishnan </a:t>
            </a:r>
            <a:r>
              <a:rPr lang="en-US" sz="3100" b="1" i="1" dirty="0" err="1">
                <a:solidFill>
                  <a:srgbClr val="FFFFFF"/>
                </a:solidFill>
              </a:rPr>
              <a:t>Changarnkothapeecherikkal</a:t>
            </a:r>
            <a:endParaRPr lang="en-US" sz="3100" b="1" i="1" dirty="0">
              <a:solidFill>
                <a:srgbClr val="FFFFFF"/>
              </a:solidFill>
            </a:endParaRPr>
          </a:p>
          <a:p>
            <a:pPr algn="ctr"/>
            <a:r>
              <a:rPr lang="en-US" sz="3100" b="1" i="1" dirty="0">
                <a:solidFill>
                  <a:srgbClr val="FFFFFF"/>
                </a:solidFill>
              </a:rPr>
              <a:t>Presented by:</a:t>
            </a:r>
          </a:p>
          <a:p>
            <a:pPr algn="ctr"/>
            <a:r>
              <a:rPr lang="en-US" sz="3100" b="1" dirty="0">
                <a:solidFill>
                  <a:srgbClr val="FFFFFF"/>
                </a:solidFill>
              </a:rPr>
              <a:t>Mary </a:t>
            </a:r>
            <a:r>
              <a:rPr lang="en-US" sz="3100" b="1" dirty="0" err="1">
                <a:solidFill>
                  <a:srgbClr val="FFFFFF"/>
                </a:solidFill>
              </a:rPr>
              <a:t>Nnipaa</a:t>
            </a:r>
            <a:r>
              <a:rPr lang="en-US" sz="3100" b="1" dirty="0">
                <a:solidFill>
                  <a:srgbClr val="FFFFFF"/>
                </a:solidFill>
              </a:rPr>
              <a:t> Meteku &amp; </a:t>
            </a:r>
            <a:r>
              <a:rPr lang="en-US" sz="3100" b="1" dirty="0" err="1">
                <a:solidFill>
                  <a:srgbClr val="FFFFFF"/>
                </a:solidFill>
              </a:rPr>
              <a:t>Syllas</a:t>
            </a:r>
            <a:r>
              <a:rPr lang="en-US" sz="3100" b="1" dirty="0">
                <a:solidFill>
                  <a:srgbClr val="FFFFFF"/>
                </a:solidFill>
              </a:rPr>
              <a:t> </a:t>
            </a:r>
            <a:r>
              <a:rPr lang="en-US" sz="3100" b="1" dirty="0" err="1">
                <a:solidFill>
                  <a:srgbClr val="FFFFFF"/>
                </a:solidFill>
                <a:latin typeface="Times New Roman" panose="02020603050405020304" pitchFamily="18" charset="0"/>
                <a:cs typeface="Times New Roman" panose="02020603050405020304" pitchFamily="18" charset="0"/>
              </a:rPr>
              <a:t>Otutey</a:t>
            </a:r>
            <a:endParaRPr lang="en-US" sz="31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385FE63-311A-D5A7-2022-93C5CD220891}"/>
              </a:ext>
            </a:extLst>
          </p:cNvPr>
          <p:cNvSpPr>
            <a:spLocks noGrp="1"/>
          </p:cNvSpPr>
          <p:nvPr>
            <p:ph type="ctrTitle"/>
          </p:nvPr>
        </p:nvSpPr>
        <p:spPr>
          <a:xfrm>
            <a:off x="1543803" y="1542235"/>
            <a:ext cx="11528592" cy="3335315"/>
          </a:xfrm>
        </p:spPr>
        <p:txBody>
          <a:bodyPr>
            <a:normAutofit/>
          </a:bodyPr>
          <a:lstStyle/>
          <a:p>
            <a:pPr algn="ctr"/>
            <a:r>
              <a:rPr lang="en-US" sz="6000" b="1" kern="0" spc="-121" dirty="0">
                <a:latin typeface="Times New Roman" panose="02020603050405020304" pitchFamily="18" charset="0"/>
                <a:ea typeface="Inter Bold" pitchFamily="34" charset="-122"/>
                <a:cs typeface="Times New Roman" panose="02020603050405020304" pitchFamily="18" charset="0"/>
              </a:rPr>
              <a:t>Integration of COVID-19 Immunization Data Into Routine EHR Systems in Michigan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6235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70896" cy="82296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54ECF-2195-2FEC-9D6C-AFC33C79E79C}"/>
              </a:ext>
            </a:extLst>
          </p:cNvPr>
          <p:cNvSpPr>
            <a:spLocks noGrp="1"/>
          </p:cNvSpPr>
          <p:nvPr>
            <p:ph type="title"/>
          </p:nvPr>
        </p:nvSpPr>
        <p:spPr>
          <a:xfrm>
            <a:off x="788670" y="1195948"/>
            <a:ext cx="3673117" cy="5855746"/>
          </a:xfrm>
        </p:spPr>
        <p:txBody>
          <a:bodyPr>
            <a:normAutofit/>
          </a:bodyPr>
          <a:lstStyle/>
          <a:p>
            <a:r>
              <a:rPr lang="en-US" sz="6000" b="1" i="0" u="none" strike="noStrike" baseline="0" dirty="0">
                <a:solidFill>
                  <a:srgbClr val="000000"/>
                </a:solidFill>
                <a:latin typeface="Times New Roman" panose="02020603050405020304" pitchFamily="18" charset="0"/>
                <a:cs typeface="Times New Roman" panose="02020603050405020304" pitchFamily="18" charset="0"/>
              </a:rPr>
              <a:t>Overall assessment and conclusion of this topic</a:t>
            </a:r>
            <a:endParaRPr lang="en-US" sz="6000" dirty="0">
              <a:solidFill>
                <a:srgbClr val="FFFFFF"/>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6079" cy="82296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3FEAF8-57E9-D551-AFC5-BBDDC55D70EB}"/>
              </a:ext>
            </a:extLst>
          </p:cNvPr>
          <p:cNvSpPr>
            <a:spLocks noGrp="1"/>
          </p:cNvSpPr>
          <p:nvPr>
            <p:ph idx="1"/>
          </p:nvPr>
        </p:nvSpPr>
        <p:spPr>
          <a:xfrm>
            <a:off x="5273488" y="531628"/>
            <a:ext cx="8974140" cy="7262037"/>
          </a:xfrm>
        </p:spPr>
        <p:txBody>
          <a:bodyPr anchor="ctr">
            <a:normAutofit/>
          </a:bodyPr>
          <a:lstStyle/>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Integrating COVID-19 immunization data into EHR systems in Michigan enhances healthcare delivery and public health readiness.</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Key challenges include interoperability, data accuracy, privacy, cost, and system adoption.</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Standardized data protocols like HL7 are crucial for effective integration.</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Michigan’s healthcare diversity provides valuable lessons for scalable, equitable solutions.</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Ongoing research and collaboration are essential for overcoming barriers and improving outcomes.</a:t>
            </a:r>
          </a:p>
        </p:txBody>
      </p:sp>
    </p:spTree>
    <p:extLst>
      <p:ext uri="{BB962C8B-B14F-4D97-AF65-F5344CB8AC3E}">
        <p14:creationId xmlns:p14="http://schemas.microsoft.com/office/powerpoint/2010/main" val="173158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CEBC-D395-7753-CD74-8DFBBF3DFBF6}"/>
              </a:ext>
            </a:extLst>
          </p:cNvPr>
          <p:cNvSpPr>
            <a:spLocks noGrp="1"/>
          </p:cNvSpPr>
          <p:nvPr>
            <p:ph type="title"/>
          </p:nvPr>
        </p:nvSpPr>
        <p:spPr>
          <a:xfrm>
            <a:off x="1054483" y="424178"/>
            <a:ext cx="12927330" cy="1989838"/>
          </a:xfrm>
        </p:spPr>
        <p:txBody>
          <a:bodyPr/>
          <a:lstStyle/>
          <a:p>
            <a:r>
              <a:rPr lang="en-US"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980FD73-B486-936D-F082-9AFD3E56B890}"/>
              </a:ext>
            </a:extLst>
          </p:cNvPr>
          <p:cNvSpPr>
            <a:spLocks noGrp="1"/>
          </p:cNvSpPr>
          <p:nvPr>
            <p:ph idx="1"/>
          </p:nvPr>
        </p:nvSpPr>
        <p:spPr>
          <a:xfrm>
            <a:off x="811988" y="2414016"/>
            <a:ext cx="12904470" cy="5106667"/>
          </a:xfrm>
        </p:spPr>
        <p:txBody>
          <a:bodyPr/>
          <a:lstStyle/>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of electronic health records to support a public health response to the COVID-19 pandemic in the United States: A perspective from 15 academic medical centers.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Journal of the American Medical Informatics Association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28(2), 393-401. </a:t>
            </a:r>
            <a:r>
              <a:rPr lang="en-US" sz="1800"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https://doi.org/10.1093/jamia/ocaa287</a:t>
            </a:r>
            <a:endParaRPr lang="en-US" sz="1800"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Development and implementation of an interoperability tool across state public health agencies’ disease surveillance and immunization information systems.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JAMIA Open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6(3). </a:t>
            </a:r>
            <a:r>
              <a:rPr lang="en-US" sz="1800"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https://doi.org/10.1093/jamiaopen/ooad055</a:t>
            </a:r>
            <a:endParaRPr lang="en-US" sz="1800"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 Integrating Digital Health Solutions with Immunization Strategies: Improving Immunization Coverage and Monitoring in the Post-COVID-19 Era.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Vaccines</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12(8), 847. </a:t>
            </a:r>
            <a:r>
              <a:rPr lang="en-US" sz="1800"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https://doi.org/10.3390/vaccines12080847</a:t>
            </a:r>
            <a:endParaRPr lang="en-US" sz="1800"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Achieving COVID-19 and routine immunization data systems integration on the Electronic Management of Immunization Data system in Nigeria.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Global Health: Science and Practice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12(Supplement 1)</a:t>
            </a:r>
            <a:r>
              <a:rPr lang="en-US" sz="1800" i="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https://www.ghspjournal.org/content/12/Supplement_1/e2300149</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The Effect of Electronic Health Record and Immunization Information System Interoperability on Medical Practice Vaccination Workflow. </a:t>
            </a:r>
            <a:r>
              <a:rPr lang="en-US" sz="1800" i="1"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Applied Clinical Informatics</a:t>
            </a:r>
            <a:r>
              <a:rPr lang="en-US" sz="1800"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16</a:t>
            </a:r>
            <a:r>
              <a:rPr lang="en-US" sz="1800"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(01), 101-110. </a:t>
            </a:r>
            <a:r>
              <a:rPr lang="en-US" sz="1800"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hlinkClick r:id="rId6"/>
              </a:rPr>
              <a:t>https://pubmed.ncbi.nlm.nih.gov/39909398/</a:t>
            </a:r>
            <a:r>
              <a:rPr lang="en-US" sz="1800" dirty="0">
                <a:solidFill>
                  <a:srgbClr val="222222"/>
                </a:solidFill>
                <a:effectLst/>
                <a:latin typeface="Times New Roman" panose="02020603050405020304" pitchFamily="18" charset="0"/>
                <a:ea typeface="Aptos" panose="020B0004020202020204" pitchFamily="34" charset="0"/>
                <a:cs typeface="Times New Roman" panose="02020603050405020304" pitchFamily="18" charset="0"/>
              </a:rPr>
              <a:t> </a:t>
            </a:r>
          </a:p>
          <a:p>
            <a:pPr>
              <a:buFont typeface="Wingdings" panose="05000000000000000000" pitchFamily="2" charset="2"/>
              <a:buChar char="§"/>
            </a:pPr>
            <a:r>
              <a:rPr lang="en-US" sz="1800" dirty="0">
                <a:solidFill>
                  <a:srgbClr val="2A2A2A"/>
                </a:solidFill>
                <a:effectLst/>
                <a:latin typeface="Times New Roman" panose="02020603050405020304" pitchFamily="18" charset="0"/>
                <a:ea typeface="Times New Roman" panose="02020603050405020304" pitchFamily="18" charset="0"/>
                <a:cs typeface="Times New Roman" panose="02020603050405020304" pitchFamily="18" charset="0"/>
              </a:rPr>
              <a:t>Assessing the Immunization Information System and electronic health record interface accuracy for COVID-19 vaccinations, </a:t>
            </a:r>
            <a:r>
              <a:rPr lang="en-US" sz="1800" i="1" dirty="0">
                <a:solidFill>
                  <a:srgbClr val="2A2A2A"/>
                </a:solidFill>
                <a:effectLst/>
                <a:latin typeface="Times New Roman" panose="02020603050405020304" pitchFamily="18" charset="0"/>
                <a:ea typeface="Times New Roman" panose="02020603050405020304" pitchFamily="18" charset="0"/>
                <a:cs typeface="Times New Roman" panose="02020603050405020304" pitchFamily="18" charset="0"/>
              </a:rPr>
              <a:t>JAMIA Open</a:t>
            </a:r>
            <a:r>
              <a:rPr lang="en-US" sz="1800" dirty="0">
                <a:solidFill>
                  <a:srgbClr val="2A2A2A"/>
                </a:solidFill>
                <a:effectLst/>
                <a:latin typeface="Times New Roman" panose="02020603050405020304" pitchFamily="18" charset="0"/>
                <a:ea typeface="Times New Roman" panose="02020603050405020304" pitchFamily="18" charset="0"/>
                <a:cs typeface="Times New Roman" panose="02020603050405020304" pitchFamily="18" charset="0"/>
              </a:rPr>
              <a:t>, Volume 6, Issue 2, July 2023, ooad026, </a:t>
            </a:r>
            <a:r>
              <a:rPr lang="en-US" sz="1800" u="sng" dirty="0">
                <a:solidFill>
                  <a:srgbClr val="006FB7"/>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https://doi.org/10.1093/jamiaopen/ooad026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Can Digital Tools Be Used for Improving Immunization Programs? Front Public Health. 2016 Mar 8;4:36.doi:10.3389/fpubh.2016.00036. PMID: 27014673; PMCID: PMC4782280 </a:t>
            </a:r>
            <a:r>
              <a:rPr lang="en-US" sz="1800"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https://doi.org/10.3389/fpubh.2016.00036</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02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0656" y="964525"/>
            <a:ext cx="7715488" cy="938703"/>
          </a:xfrm>
          <a:prstGeom prst="rect">
            <a:avLst/>
          </a:prstGeom>
          <a:noFill/>
          <a:ln/>
        </p:spPr>
        <p:txBody>
          <a:bodyPr wrap="square" lIns="0" tIns="0" rIns="0" bIns="0" rtlCol="0" anchor="t"/>
          <a:lstStyle/>
          <a:p>
            <a:pPr marL="0" indent="0" algn="l">
              <a:lnSpc>
                <a:spcPts val="5000"/>
              </a:lnSpc>
              <a:buNone/>
            </a:pPr>
            <a:r>
              <a:rPr lang="en-US" sz="4000" b="1" kern="0" spc="-121" dirty="0">
                <a:solidFill>
                  <a:srgbClr val="000000"/>
                </a:solidFill>
                <a:latin typeface="Times New Roman" panose="02020603050405020304" pitchFamily="18" charset="0"/>
                <a:ea typeface="Inter Bold" pitchFamily="34" charset="-122"/>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
        <p:nvSpPr>
          <p:cNvPr id="4" name="Text 1"/>
          <p:cNvSpPr/>
          <p:nvPr/>
        </p:nvSpPr>
        <p:spPr>
          <a:xfrm>
            <a:off x="6126228" y="2132780"/>
            <a:ext cx="7715488" cy="1632347"/>
          </a:xfrm>
          <a:prstGeom prst="rect">
            <a:avLst/>
          </a:prstGeom>
          <a:noFill/>
          <a:ln/>
        </p:spPr>
        <p:txBody>
          <a:bodyPr wrap="square" lIns="0" tIns="0" rIns="0" bIns="0" rtlCol="0" anchor="t"/>
          <a:lstStyle/>
          <a:p>
            <a:pPr marL="0" indent="0" algn="l">
              <a:lnSpc>
                <a:spcPts val="2550"/>
              </a:lnSpc>
              <a:buNone/>
            </a:pPr>
            <a:r>
              <a:rPr lang="en-US" sz="2000" kern="0" spc="-32" dirty="0">
                <a:latin typeface="Times New Roman" panose="02020603050405020304" pitchFamily="18" charset="0"/>
                <a:ea typeface="Inter" pitchFamily="34" charset="-122"/>
                <a:cs typeface="Times New Roman" panose="02020603050405020304" pitchFamily="18" charset="0"/>
              </a:rPr>
              <a:t>The COVID-19 pandemic highlighted the critical need for effective healthcare data management. In Michigan, a state with diverse populations and varying healthcare access, integrating COVID-19 vaccination records into existing Electronic Health Record (EHR) systems has become essential for improving vaccine distribution, tracking, and patient care.</a:t>
            </a:r>
            <a:endParaRPr lang="en-US" sz="2000" dirty="0">
              <a:latin typeface="Times New Roman" panose="02020603050405020304" pitchFamily="18" charset="0"/>
              <a:cs typeface="Times New Roman" panose="02020603050405020304" pitchFamily="18" charset="0"/>
            </a:endParaRPr>
          </a:p>
        </p:txBody>
      </p:sp>
      <p:sp>
        <p:nvSpPr>
          <p:cNvPr id="5" name="Text 2"/>
          <p:cNvSpPr/>
          <p:nvPr/>
        </p:nvSpPr>
        <p:spPr>
          <a:xfrm>
            <a:off x="6126228" y="4523326"/>
            <a:ext cx="7715488" cy="1632347"/>
          </a:xfrm>
          <a:prstGeom prst="rect">
            <a:avLst/>
          </a:prstGeom>
          <a:noFill/>
          <a:ln/>
        </p:spPr>
        <p:txBody>
          <a:bodyPr wrap="square" lIns="0" tIns="0" rIns="0" bIns="0" rtlCol="0" anchor="t"/>
          <a:lstStyle/>
          <a:p>
            <a:pPr marL="0" indent="0" algn="l">
              <a:lnSpc>
                <a:spcPts val="2550"/>
              </a:lnSpc>
              <a:buNone/>
            </a:pPr>
            <a:r>
              <a:rPr lang="en-US" sz="2000" kern="0" spc="-32" dirty="0">
                <a:latin typeface="Times New Roman" panose="02020603050405020304" pitchFamily="18" charset="0"/>
                <a:ea typeface="Inter" pitchFamily="34" charset="-122"/>
                <a:cs typeface="Times New Roman" panose="02020603050405020304" pitchFamily="18" charset="0"/>
              </a:rPr>
              <a:t>This presentation explores Michigan's approach to linking EHRs with Immunization Information Systems (IIS), examining the benefits, challenges, and opportunities in this vital public health initiative. We'll investigate how interoperability standards like Health Level 7 (HL7) enable seamless data exchange while addressing concerns around data accuracy, privacy, and implementation costs.</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6286024" y="7037665"/>
            <a:ext cx="155615" cy="97512"/>
          </a:xfrm>
          <a:prstGeom prst="rect">
            <a:avLst/>
          </a:prstGeom>
          <a:noFill/>
          <a:ln/>
        </p:spPr>
        <p:txBody>
          <a:bodyPr wrap="none" lIns="0" tIns="0" rIns="0" bIns="0" rtlCol="0" anchor="t"/>
          <a:lstStyle/>
          <a:p>
            <a:pPr marL="0" indent="0" algn="ctr">
              <a:lnSpc>
                <a:spcPts val="750"/>
              </a:lnSpc>
              <a:buNone/>
            </a:pPr>
            <a:r>
              <a:rPr lang="en-US" sz="750" kern="0" spc="-32" dirty="0">
                <a:solidFill>
                  <a:srgbClr val="FFFFFF"/>
                </a:solidFill>
                <a:latin typeface="Times New Roman" panose="02020603050405020304" pitchFamily="18" charset="0"/>
                <a:ea typeface="Inter Medium" pitchFamily="34" charset="-122"/>
                <a:cs typeface="Times New Roman" panose="02020603050405020304" pitchFamily="18" charset="0"/>
              </a:rPr>
              <a:t>MO</a:t>
            </a:r>
            <a:endParaRPr lang="en-US" sz="750" dirty="0">
              <a:latin typeface="Times New Roman" panose="02020603050405020304" pitchFamily="18" charset="0"/>
              <a:cs typeface="Times New Roman" panose="02020603050405020304" pitchFamily="18" charset="0"/>
            </a:endParaRPr>
          </a:p>
        </p:txBody>
      </p:sp>
      <p:sp>
        <p:nvSpPr>
          <p:cNvPr id="8" name="Text 5"/>
          <p:cNvSpPr/>
          <p:nvPr/>
        </p:nvSpPr>
        <p:spPr>
          <a:xfrm>
            <a:off x="6629162" y="6907887"/>
            <a:ext cx="2241352" cy="357188"/>
          </a:xfrm>
          <a:prstGeom prst="rect">
            <a:avLst/>
          </a:prstGeom>
          <a:noFill/>
          <a:ln/>
        </p:spPr>
        <p:txBody>
          <a:bodyPr wrap="none" lIns="0" tIns="0" rIns="0" bIns="0" rtlCol="0" anchor="t"/>
          <a:lstStyle/>
          <a:p>
            <a:pPr marL="0" indent="0" algn="l">
              <a:lnSpc>
                <a:spcPts val="28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198498" y="352305"/>
            <a:ext cx="8603673" cy="1752005"/>
          </a:xfrm>
          <a:prstGeom prst="rect">
            <a:avLst/>
          </a:prstGeom>
          <a:noFill/>
          <a:ln/>
        </p:spPr>
        <p:txBody>
          <a:bodyPr wrap="square" lIns="0" tIns="0" rIns="0" bIns="0" rtlCol="0" anchor="t"/>
          <a:lstStyle/>
          <a:p>
            <a:pPr marL="0" indent="0" algn="l">
              <a:lnSpc>
                <a:spcPts val="4800"/>
              </a:lnSpc>
              <a:buNone/>
            </a:pPr>
            <a:r>
              <a:rPr lang="en-US" sz="6000" b="0" i="0" dirty="0">
                <a:solidFill>
                  <a:srgbClr val="2D3B45"/>
                </a:solidFill>
                <a:effectLst/>
                <a:latin typeface="Times New Roman" panose="02020603050405020304" pitchFamily="18" charset="0"/>
                <a:cs typeface="Times New Roman" panose="02020603050405020304" pitchFamily="18" charset="0"/>
              </a:rPr>
              <a:t>Impact To The Population/ Public Health Field</a:t>
            </a:r>
            <a:endParaRPr lang="en-US" sz="6000" dirty="0">
              <a:latin typeface="Times New Roman" panose="02020603050405020304" pitchFamily="18" charset="0"/>
              <a:cs typeface="Times New Roman" panose="02020603050405020304" pitchFamily="18" charset="0"/>
            </a:endParaRPr>
          </a:p>
        </p:txBody>
      </p:sp>
      <p:sp>
        <p:nvSpPr>
          <p:cNvPr id="4" name="Shape 1"/>
          <p:cNvSpPr/>
          <p:nvPr/>
        </p:nvSpPr>
        <p:spPr>
          <a:xfrm>
            <a:off x="683657" y="2526625"/>
            <a:ext cx="439460" cy="439460"/>
          </a:xfrm>
          <a:prstGeom prst="roundRect">
            <a:avLst>
              <a:gd name="adj" fmla="val 18669"/>
            </a:avLst>
          </a:prstGeom>
          <a:solidFill>
            <a:srgbClr val="DADBF1"/>
          </a:solidFill>
          <a:ln w="7620">
            <a:solidFill>
              <a:srgbClr val="C0C1D7"/>
            </a:solidFill>
            <a:prstDash val="solid"/>
          </a:ln>
        </p:spPr>
        <p:txBody>
          <a:bodyPr/>
          <a:lstStyle/>
          <a:p>
            <a:endParaRPr lang="en-US"/>
          </a:p>
        </p:txBody>
      </p:sp>
      <p:pic>
        <p:nvPicPr>
          <p:cNvPr id="5" name="Image 1" descr="preencoded.png"/>
          <p:cNvPicPr>
            <a:picLocks noChangeAspect="1"/>
          </p:cNvPicPr>
          <p:nvPr/>
        </p:nvPicPr>
        <p:blipFill>
          <a:blip r:embed="rId4"/>
          <a:stretch>
            <a:fillRect/>
          </a:stretch>
        </p:blipFill>
        <p:spPr>
          <a:xfrm>
            <a:off x="756821" y="2563178"/>
            <a:ext cx="293013" cy="366236"/>
          </a:xfrm>
          <a:prstGeom prst="rect">
            <a:avLst/>
          </a:prstGeom>
        </p:spPr>
      </p:pic>
      <p:sp>
        <p:nvSpPr>
          <p:cNvPr id="6" name="Text 2"/>
          <p:cNvSpPr/>
          <p:nvPr/>
        </p:nvSpPr>
        <p:spPr>
          <a:xfrm>
            <a:off x="1318379" y="2526625"/>
            <a:ext cx="3155990" cy="610314"/>
          </a:xfrm>
          <a:prstGeom prst="rect">
            <a:avLst/>
          </a:prstGeom>
          <a:noFill/>
          <a:ln/>
        </p:spPr>
        <p:txBody>
          <a:bodyPr wrap="square" lIns="0" tIns="0" rIns="0" bIns="0" rtlCol="0" anchor="t"/>
          <a:lstStyle/>
          <a:p>
            <a:pPr marL="0" indent="0" algn="l">
              <a:lnSpc>
                <a:spcPts val="2400"/>
              </a:lnSpc>
              <a:buNone/>
            </a:pPr>
            <a:r>
              <a:rPr lang="en-US" sz="24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Seamless Access to Vaccination Data</a:t>
            </a:r>
            <a:endParaRPr lang="en-US" sz="2400" dirty="0">
              <a:latin typeface="Times New Roman" panose="02020603050405020304" pitchFamily="18" charset="0"/>
              <a:cs typeface="Times New Roman" panose="02020603050405020304" pitchFamily="18" charset="0"/>
            </a:endParaRPr>
          </a:p>
        </p:txBody>
      </p:sp>
      <p:sp>
        <p:nvSpPr>
          <p:cNvPr id="7" name="Text 3"/>
          <p:cNvSpPr/>
          <p:nvPr/>
        </p:nvSpPr>
        <p:spPr>
          <a:xfrm>
            <a:off x="1318379" y="3254097"/>
            <a:ext cx="3155990" cy="1562695"/>
          </a:xfrm>
          <a:prstGeom prst="rect">
            <a:avLst/>
          </a:prstGeom>
          <a:noFill/>
          <a:ln/>
        </p:spPr>
        <p:txBody>
          <a:bodyPr wrap="square" lIns="0" tIns="0" rIns="0" bIns="0" rtlCol="0" anchor="t"/>
          <a:lstStyle/>
          <a:p>
            <a:pPr marL="0" indent="0" algn="l">
              <a:lnSpc>
                <a:spcPts val="2450"/>
              </a:lnSpc>
              <a:buNone/>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Healthcare providers need accurate, up-to-date vaccination records to deliver optimal patient care and make informed clinical decisions.</a:t>
            </a:r>
            <a:endParaRPr lang="en-US" sz="2000" dirty="0">
              <a:latin typeface="Times New Roman" panose="02020603050405020304" pitchFamily="18" charset="0"/>
              <a:cs typeface="Times New Roman" panose="02020603050405020304" pitchFamily="18" charset="0"/>
            </a:endParaRPr>
          </a:p>
        </p:txBody>
      </p:sp>
      <p:sp>
        <p:nvSpPr>
          <p:cNvPr id="8" name="Shape 4"/>
          <p:cNvSpPr/>
          <p:nvPr/>
        </p:nvSpPr>
        <p:spPr>
          <a:xfrm>
            <a:off x="4669631" y="2526625"/>
            <a:ext cx="439460" cy="439460"/>
          </a:xfrm>
          <a:prstGeom prst="roundRect">
            <a:avLst>
              <a:gd name="adj" fmla="val 18669"/>
            </a:avLst>
          </a:prstGeom>
          <a:solidFill>
            <a:srgbClr val="DADBF1"/>
          </a:solidFill>
          <a:ln w="7620">
            <a:solidFill>
              <a:srgbClr val="C0C1D7"/>
            </a:solidFill>
            <a:prstDash val="solid"/>
          </a:ln>
        </p:spPr>
        <p:txBody>
          <a:bodyPr/>
          <a:lstStyle/>
          <a:p>
            <a:endParaRPr lang="en-US"/>
          </a:p>
        </p:txBody>
      </p:sp>
      <p:pic>
        <p:nvPicPr>
          <p:cNvPr id="9" name="Image 2" descr="preencoded.png"/>
          <p:cNvPicPr>
            <a:picLocks noChangeAspect="1"/>
          </p:cNvPicPr>
          <p:nvPr/>
        </p:nvPicPr>
        <p:blipFill>
          <a:blip r:embed="rId5"/>
          <a:stretch>
            <a:fillRect/>
          </a:stretch>
        </p:blipFill>
        <p:spPr>
          <a:xfrm>
            <a:off x="4742795" y="2563178"/>
            <a:ext cx="293013" cy="366236"/>
          </a:xfrm>
          <a:prstGeom prst="rect">
            <a:avLst/>
          </a:prstGeom>
        </p:spPr>
      </p:pic>
      <p:sp>
        <p:nvSpPr>
          <p:cNvPr id="10" name="Text 5"/>
          <p:cNvSpPr/>
          <p:nvPr/>
        </p:nvSpPr>
        <p:spPr>
          <a:xfrm>
            <a:off x="5304353" y="2526625"/>
            <a:ext cx="3155990" cy="610314"/>
          </a:xfrm>
          <a:prstGeom prst="rect">
            <a:avLst/>
          </a:prstGeom>
          <a:noFill/>
          <a:ln/>
        </p:spPr>
        <p:txBody>
          <a:bodyPr wrap="square" lIns="0" tIns="0" rIns="0" bIns="0" rtlCol="0" anchor="t"/>
          <a:lstStyle/>
          <a:p>
            <a:pPr marL="0" indent="0" algn="l">
              <a:lnSpc>
                <a:spcPts val="2400"/>
              </a:lnSpc>
              <a:buNone/>
            </a:pPr>
            <a:r>
              <a:rPr lang="en-US" sz="24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Improved Public Health Monitoring</a:t>
            </a:r>
            <a:endParaRPr lang="en-US" sz="2400" dirty="0">
              <a:latin typeface="Times New Roman" panose="02020603050405020304" pitchFamily="18" charset="0"/>
              <a:cs typeface="Times New Roman" panose="02020603050405020304" pitchFamily="18" charset="0"/>
            </a:endParaRPr>
          </a:p>
        </p:txBody>
      </p:sp>
      <p:sp>
        <p:nvSpPr>
          <p:cNvPr id="11" name="Text 6"/>
          <p:cNvSpPr/>
          <p:nvPr/>
        </p:nvSpPr>
        <p:spPr>
          <a:xfrm>
            <a:off x="5304353" y="3254097"/>
            <a:ext cx="3155990" cy="1250156"/>
          </a:xfrm>
          <a:prstGeom prst="rect">
            <a:avLst/>
          </a:prstGeom>
          <a:noFill/>
          <a:ln/>
        </p:spPr>
        <p:txBody>
          <a:bodyPr wrap="square" lIns="0" tIns="0" rIns="0" bIns="0" rtlCol="0" anchor="t"/>
          <a:lstStyle/>
          <a:p>
            <a:pPr marL="0" indent="0" algn="l">
              <a:lnSpc>
                <a:spcPts val="2450"/>
              </a:lnSpc>
              <a:buNone/>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Integration supports real-time tracking of vaccination rates, enabling targeted interventions and efficient resource allocation.</a:t>
            </a:r>
            <a:endParaRPr lang="en-US" sz="2000" dirty="0">
              <a:latin typeface="Times New Roman" panose="02020603050405020304" pitchFamily="18" charset="0"/>
              <a:cs typeface="Times New Roman" panose="02020603050405020304" pitchFamily="18" charset="0"/>
            </a:endParaRPr>
          </a:p>
        </p:txBody>
      </p:sp>
      <p:sp>
        <p:nvSpPr>
          <p:cNvPr id="12" name="Shape 7"/>
          <p:cNvSpPr/>
          <p:nvPr/>
        </p:nvSpPr>
        <p:spPr>
          <a:xfrm>
            <a:off x="683657" y="5231725"/>
            <a:ext cx="439460" cy="439460"/>
          </a:xfrm>
          <a:prstGeom prst="roundRect">
            <a:avLst>
              <a:gd name="adj" fmla="val 18669"/>
            </a:avLst>
          </a:prstGeom>
          <a:solidFill>
            <a:srgbClr val="DADBF1"/>
          </a:solidFill>
          <a:ln w="7620">
            <a:solidFill>
              <a:srgbClr val="C0C1D7"/>
            </a:solidFill>
            <a:prstDash val="solid"/>
          </a:ln>
        </p:spPr>
        <p:txBody>
          <a:bodyPr/>
          <a:lstStyle/>
          <a:p>
            <a:endParaRPr lang="en-US"/>
          </a:p>
        </p:txBody>
      </p:sp>
      <p:pic>
        <p:nvPicPr>
          <p:cNvPr id="13" name="Image 3" descr="preencoded.png"/>
          <p:cNvPicPr>
            <a:picLocks noChangeAspect="1"/>
          </p:cNvPicPr>
          <p:nvPr/>
        </p:nvPicPr>
        <p:blipFill>
          <a:blip r:embed="rId6"/>
          <a:stretch>
            <a:fillRect/>
          </a:stretch>
        </p:blipFill>
        <p:spPr>
          <a:xfrm>
            <a:off x="756821" y="5268278"/>
            <a:ext cx="293013" cy="366236"/>
          </a:xfrm>
          <a:prstGeom prst="rect">
            <a:avLst/>
          </a:prstGeom>
        </p:spPr>
      </p:pic>
      <p:sp>
        <p:nvSpPr>
          <p:cNvPr id="14" name="Text 8"/>
          <p:cNvSpPr/>
          <p:nvPr/>
        </p:nvSpPr>
        <p:spPr>
          <a:xfrm>
            <a:off x="1318379" y="5231725"/>
            <a:ext cx="2636877" cy="305157"/>
          </a:xfrm>
          <a:prstGeom prst="rect">
            <a:avLst/>
          </a:prstGeom>
          <a:noFill/>
          <a:ln/>
        </p:spPr>
        <p:txBody>
          <a:bodyPr wrap="none" lIns="0" tIns="0" rIns="0" bIns="0" rtlCol="0" anchor="t"/>
          <a:lstStyle/>
          <a:p>
            <a:pPr marL="0" indent="0" algn="l">
              <a:lnSpc>
                <a:spcPts val="2400"/>
              </a:lnSpc>
              <a:buNone/>
            </a:pPr>
            <a:r>
              <a:rPr lang="en-US" sz="24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Enhanced Coordination</a:t>
            </a:r>
            <a:endParaRPr lang="en-US" sz="2400" dirty="0">
              <a:latin typeface="Times New Roman" panose="02020603050405020304" pitchFamily="18" charset="0"/>
              <a:cs typeface="Times New Roman" panose="02020603050405020304" pitchFamily="18" charset="0"/>
            </a:endParaRPr>
          </a:p>
        </p:txBody>
      </p:sp>
      <p:sp>
        <p:nvSpPr>
          <p:cNvPr id="15" name="Text 9"/>
          <p:cNvSpPr/>
          <p:nvPr/>
        </p:nvSpPr>
        <p:spPr>
          <a:xfrm>
            <a:off x="914400" y="5654040"/>
            <a:ext cx="7545943" cy="625078"/>
          </a:xfrm>
          <a:prstGeom prst="rect">
            <a:avLst/>
          </a:prstGeom>
          <a:noFill/>
          <a:ln/>
        </p:spPr>
        <p:txBody>
          <a:bodyPr wrap="square" lIns="0" tIns="0" rIns="0" bIns="0" rtlCol="0" anchor="t"/>
          <a:lstStyle/>
          <a:p>
            <a:pPr marL="0" indent="0" algn="l">
              <a:lnSpc>
                <a:spcPts val="2450"/>
              </a:lnSpc>
              <a:buNone/>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Connected systems streamline communication between healthcare providers and public health agencies, creating a more responsive infrastructure.</a:t>
            </a:r>
            <a:endParaRPr lang="en-US" sz="2000" dirty="0">
              <a:latin typeface="Times New Roman" panose="02020603050405020304" pitchFamily="18" charset="0"/>
              <a:cs typeface="Times New Roman" panose="02020603050405020304" pitchFamily="18" charset="0"/>
            </a:endParaRPr>
          </a:p>
        </p:txBody>
      </p:sp>
      <p:sp>
        <p:nvSpPr>
          <p:cNvPr id="16" name="Text 10"/>
          <p:cNvSpPr/>
          <p:nvPr/>
        </p:nvSpPr>
        <p:spPr>
          <a:xfrm>
            <a:off x="198498" y="6865084"/>
            <a:ext cx="8603673" cy="937617"/>
          </a:xfrm>
          <a:prstGeom prst="rect">
            <a:avLst/>
          </a:prstGeom>
          <a:noFill/>
          <a:ln/>
        </p:spPr>
        <p:txBody>
          <a:bodyPr wrap="square" lIns="0" tIns="0" rIns="0" bIns="0" rtlCol="0" anchor="t"/>
          <a:lstStyle/>
          <a:p>
            <a:pPr marL="0" indent="0" algn="l">
              <a:lnSpc>
                <a:spcPts val="2450"/>
              </a:lnSpc>
              <a:buNone/>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This integration serves as a model for broader public health initiatives, supporting compliance with health mandates while addressing challenges in interoperability, data security, and healthcare disparities.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08000" y="1686520"/>
            <a:ext cx="13931900" cy="708779"/>
          </a:xfrm>
          <a:prstGeom prst="rect">
            <a:avLst/>
          </a:prstGeom>
          <a:noFill/>
          <a:ln/>
        </p:spPr>
        <p:txBody>
          <a:bodyPr wrap="none" lIns="0" tIns="0" rIns="0" bIns="0" rtlCol="0" anchor="t"/>
          <a:lstStyle/>
          <a:p>
            <a:pPr marL="0" indent="0" algn="l">
              <a:lnSpc>
                <a:spcPts val="5550"/>
              </a:lnSpc>
              <a:buNone/>
            </a:pPr>
            <a:r>
              <a:rPr lang="en-US" sz="4400" b="1" i="0" u="none" strike="noStrike" baseline="0" dirty="0">
                <a:solidFill>
                  <a:srgbClr val="000000"/>
                </a:solidFill>
                <a:latin typeface="Times New Roman" panose="02020603050405020304" pitchFamily="18" charset="0"/>
                <a:cs typeface="Times New Roman" panose="02020603050405020304" pitchFamily="18" charset="0"/>
              </a:rPr>
              <a:t>Related work by others conducting research in this area </a:t>
            </a:r>
            <a:endParaRPr lang="en-US" sz="44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962275"/>
            <a:ext cx="2954060" cy="354330"/>
          </a:xfrm>
          <a:prstGeom prst="rect">
            <a:avLst/>
          </a:prstGeom>
          <a:noFill/>
          <a:ln/>
        </p:spPr>
        <p:txBody>
          <a:bodyPr wrap="none" lIns="0" tIns="0" rIns="0" bIns="0" rtlCol="0" anchor="t"/>
          <a:lstStyle/>
          <a:p>
            <a:pPr marL="0" indent="0" algn="l">
              <a:lnSpc>
                <a:spcPts val="2750"/>
              </a:lnSpc>
              <a:buNone/>
            </a:pPr>
            <a:r>
              <a:rPr lang="en-US" sz="2200" b="1" kern="0" spc="-67" dirty="0">
                <a:latin typeface="Times New Roman" panose="02020603050405020304" pitchFamily="18" charset="0"/>
                <a:ea typeface="Inter Bold" pitchFamily="34" charset="-122"/>
                <a:cs typeface="Times New Roman" panose="02020603050405020304" pitchFamily="18" charset="0"/>
              </a:rPr>
              <a:t>Madhavan et al. (2021)</a:t>
            </a:r>
            <a:endParaRPr lang="en-US" sz="2200" dirty="0">
              <a:latin typeface="Times New Roman" panose="02020603050405020304" pitchFamily="18" charset="0"/>
              <a:cs typeface="Times New Roman" panose="02020603050405020304" pitchFamily="18" charset="0"/>
            </a:endParaRPr>
          </a:p>
        </p:txBody>
      </p:sp>
      <p:sp>
        <p:nvSpPr>
          <p:cNvPr id="4" name="Text 2"/>
          <p:cNvSpPr/>
          <p:nvPr/>
        </p:nvSpPr>
        <p:spPr>
          <a:xfrm>
            <a:off x="793790" y="3543419"/>
            <a:ext cx="3978116" cy="1814513"/>
          </a:xfrm>
          <a:prstGeom prst="rect">
            <a:avLst/>
          </a:prstGeom>
          <a:noFill/>
          <a:ln/>
        </p:spPr>
        <p:txBody>
          <a:bodyPr wrap="square" lIns="0" tIns="0" rIns="0" bIns="0" rtlCol="0" anchor="t"/>
          <a:lstStyle/>
          <a:p>
            <a:pPr marL="0" indent="0" algn="l">
              <a:lnSpc>
                <a:spcPts val="2850"/>
              </a:lnSpc>
              <a:buNone/>
            </a:pPr>
            <a:r>
              <a:rPr lang="en-US" sz="1750" kern="0" spc="-36" dirty="0">
                <a:latin typeface="Times New Roman" panose="02020603050405020304" pitchFamily="18" charset="0"/>
                <a:ea typeface="Inter" pitchFamily="34" charset="-122"/>
                <a:cs typeface="Times New Roman" panose="02020603050405020304" pitchFamily="18" charset="0"/>
              </a:rPr>
              <a:t>Studied 15 academic medical centers, highlighting EHRs' critical role in real-time COVID-19 data reporting and vaccine tracking, while noting challenges in data standardization.</a:t>
            </a:r>
            <a:endParaRPr lang="en-US" sz="1750" dirty="0">
              <a:latin typeface="Times New Roman" panose="02020603050405020304" pitchFamily="18" charset="0"/>
              <a:cs typeface="Times New Roman" panose="02020603050405020304" pitchFamily="18" charset="0"/>
            </a:endParaRPr>
          </a:p>
        </p:txBody>
      </p:sp>
      <p:sp>
        <p:nvSpPr>
          <p:cNvPr id="5" name="Text 3"/>
          <p:cNvSpPr/>
          <p:nvPr/>
        </p:nvSpPr>
        <p:spPr>
          <a:xfrm>
            <a:off x="5332928" y="2962275"/>
            <a:ext cx="2835235" cy="354330"/>
          </a:xfrm>
          <a:prstGeom prst="rect">
            <a:avLst/>
          </a:prstGeom>
          <a:noFill/>
          <a:ln/>
        </p:spPr>
        <p:txBody>
          <a:bodyPr wrap="none" lIns="0" tIns="0" rIns="0" bIns="0" rtlCol="0" anchor="t"/>
          <a:lstStyle/>
          <a:p>
            <a:pPr marL="0" indent="0" algn="l">
              <a:lnSpc>
                <a:spcPts val="2750"/>
              </a:lnSpc>
              <a:buNone/>
            </a:pPr>
            <a:r>
              <a:rPr lang="en-US" sz="2200" b="1" kern="0" spc="-67" dirty="0">
                <a:latin typeface="Times New Roman" panose="02020603050405020304" pitchFamily="18" charset="0"/>
                <a:ea typeface="Inter Bold" pitchFamily="34" charset="-122"/>
                <a:cs typeface="Times New Roman" panose="02020603050405020304" pitchFamily="18" charset="0"/>
              </a:rPr>
              <a:t>Rajamani et al. (2023)</a:t>
            </a:r>
            <a:endParaRPr lang="en-US" sz="2200" dirty="0">
              <a:latin typeface="Times New Roman" panose="02020603050405020304" pitchFamily="18" charset="0"/>
              <a:cs typeface="Times New Roman" panose="02020603050405020304" pitchFamily="18" charset="0"/>
            </a:endParaRPr>
          </a:p>
        </p:txBody>
      </p:sp>
      <p:sp>
        <p:nvSpPr>
          <p:cNvPr id="6" name="Text 4"/>
          <p:cNvSpPr/>
          <p:nvPr/>
        </p:nvSpPr>
        <p:spPr>
          <a:xfrm>
            <a:off x="5332928" y="3543419"/>
            <a:ext cx="3978116" cy="1814513"/>
          </a:xfrm>
          <a:prstGeom prst="rect">
            <a:avLst/>
          </a:prstGeom>
          <a:noFill/>
          <a:ln/>
        </p:spPr>
        <p:txBody>
          <a:bodyPr wrap="square" lIns="0" tIns="0" rIns="0" bIns="0" rtlCol="0" anchor="t"/>
          <a:lstStyle/>
          <a:p>
            <a:pPr marL="0" indent="0" algn="l">
              <a:lnSpc>
                <a:spcPts val="2850"/>
              </a:lnSpc>
              <a:buNone/>
            </a:pPr>
            <a:r>
              <a:rPr lang="en-US" sz="1750" kern="0" spc="-36" dirty="0">
                <a:latin typeface="Times New Roman" panose="02020603050405020304" pitchFamily="18" charset="0"/>
                <a:ea typeface="Inter" pitchFamily="34" charset="-122"/>
                <a:cs typeface="Times New Roman" panose="02020603050405020304" pitchFamily="18" charset="0"/>
              </a:rPr>
              <a:t>Developed interoperability tools linking disease surveillance with Immunization Information Systems, emphasizing the effectiveness of standardized data sharing.</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9872067" y="2962275"/>
            <a:ext cx="2835235" cy="354330"/>
          </a:xfrm>
          <a:prstGeom prst="rect">
            <a:avLst/>
          </a:prstGeom>
          <a:noFill/>
          <a:ln/>
        </p:spPr>
        <p:txBody>
          <a:bodyPr wrap="none" lIns="0" tIns="0" rIns="0" bIns="0" rtlCol="0" anchor="t"/>
          <a:lstStyle/>
          <a:p>
            <a:pPr marL="0" indent="0" algn="l">
              <a:lnSpc>
                <a:spcPts val="2750"/>
              </a:lnSpc>
              <a:buNone/>
            </a:pPr>
            <a:r>
              <a:rPr lang="en-US" sz="2200" b="1" kern="0" spc="-67" dirty="0">
                <a:latin typeface="Times New Roman" panose="02020603050405020304" pitchFamily="18" charset="0"/>
                <a:ea typeface="Inter Bold" pitchFamily="34" charset="-122"/>
                <a:cs typeface="Times New Roman" panose="02020603050405020304" pitchFamily="18" charset="0"/>
              </a:rPr>
              <a:t>Pavia et al. (2024)</a:t>
            </a:r>
            <a:endParaRPr lang="en-US" sz="2200" dirty="0">
              <a:latin typeface="Times New Roman" panose="02020603050405020304" pitchFamily="18" charset="0"/>
              <a:cs typeface="Times New Roman" panose="02020603050405020304" pitchFamily="18" charset="0"/>
            </a:endParaRPr>
          </a:p>
        </p:txBody>
      </p:sp>
      <p:sp>
        <p:nvSpPr>
          <p:cNvPr id="8" name="Text 6"/>
          <p:cNvSpPr/>
          <p:nvPr/>
        </p:nvSpPr>
        <p:spPr>
          <a:xfrm>
            <a:off x="9872067" y="3543419"/>
            <a:ext cx="3978116" cy="1814513"/>
          </a:xfrm>
          <a:prstGeom prst="rect">
            <a:avLst/>
          </a:prstGeom>
          <a:noFill/>
          <a:ln/>
        </p:spPr>
        <p:txBody>
          <a:bodyPr wrap="square" lIns="0" tIns="0" rIns="0" bIns="0" rtlCol="0" anchor="t"/>
          <a:lstStyle/>
          <a:p>
            <a:pPr marL="0" indent="0" algn="l">
              <a:lnSpc>
                <a:spcPts val="2850"/>
              </a:lnSpc>
              <a:buNone/>
            </a:pPr>
            <a:r>
              <a:rPr lang="en-US" sz="1750" kern="0" spc="-36" dirty="0">
                <a:latin typeface="Times New Roman" panose="02020603050405020304" pitchFamily="18" charset="0"/>
                <a:ea typeface="Inter" pitchFamily="34" charset="-122"/>
                <a:cs typeface="Times New Roman" panose="02020603050405020304" pitchFamily="18" charset="0"/>
              </a:rPr>
              <a:t>Explored digital health integration with immunization strategies, stressing the need for accessible records within EHRs to enhance monitoring and policy decisions.</a:t>
            </a: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793790" y="5817156"/>
            <a:ext cx="13042821" cy="725805"/>
          </a:xfrm>
          <a:prstGeom prst="rect">
            <a:avLst/>
          </a:prstGeom>
          <a:noFill/>
          <a:ln/>
        </p:spPr>
        <p:txBody>
          <a:bodyPr wrap="square" lIns="0" tIns="0" rIns="0" bIns="0" rtlCol="0" anchor="t"/>
          <a:lstStyle/>
          <a:p>
            <a:pPr marL="0" indent="0" algn="l">
              <a:lnSpc>
                <a:spcPts val="2850"/>
              </a:lnSpc>
              <a:buNone/>
            </a:pPr>
            <a:r>
              <a:rPr lang="en-US" sz="1750" kern="0" spc="-36" dirty="0">
                <a:latin typeface="Times New Roman" panose="02020603050405020304" pitchFamily="18" charset="0"/>
                <a:ea typeface="Inter" pitchFamily="34" charset="-122"/>
                <a:cs typeface="Times New Roman" panose="02020603050405020304" pitchFamily="18" charset="0"/>
              </a:rPr>
              <a:t>These studies collectively emphasize the importance of informatics tools in preventive healthcare while highlighting persistent challenges in technical complexity, data quality, and privacy concerns that mirror Michigan's experience.</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07813"/>
          </a:xfrm>
          <a:prstGeom prst="rect">
            <a:avLst/>
          </a:prstGeom>
        </p:spPr>
      </p:pic>
      <p:sp>
        <p:nvSpPr>
          <p:cNvPr id="3" name="Text 0"/>
          <p:cNvSpPr/>
          <p:nvPr/>
        </p:nvSpPr>
        <p:spPr>
          <a:xfrm>
            <a:off x="702112" y="3060383"/>
            <a:ext cx="9781580" cy="626983"/>
          </a:xfrm>
          <a:prstGeom prst="rect">
            <a:avLst/>
          </a:prstGeom>
          <a:noFill/>
          <a:ln/>
        </p:spPr>
        <p:txBody>
          <a:bodyPr wrap="none" lIns="0" tIns="0" rIns="0" bIns="0" rtlCol="0" anchor="t"/>
          <a:lstStyle/>
          <a:p>
            <a:pPr marL="0" indent="0" algn="l">
              <a:lnSpc>
                <a:spcPts val="4900"/>
              </a:lnSpc>
              <a:buNone/>
            </a:pPr>
            <a:r>
              <a:rPr lang="en-US" sz="3900" b="1" kern="0" spc="-118" dirty="0">
                <a:latin typeface="Times New Roman" panose="02020603050405020304" pitchFamily="18" charset="0"/>
                <a:ea typeface="Inter Bold" pitchFamily="34" charset="-122"/>
                <a:cs typeface="Times New Roman" panose="02020603050405020304" pitchFamily="18" charset="0"/>
              </a:rPr>
              <a:t>Data Collection and Analysis Methodology</a:t>
            </a:r>
            <a:endParaRPr lang="en-US" sz="3900" dirty="0">
              <a:latin typeface="Times New Roman" panose="02020603050405020304" pitchFamily="18" charset="0"/>
              <a:cs typeface="Times New Roman" panose="02020603050405020304" pitchFamily="18" charset="0"/>
            </a:endParaRPr>
          </a:p>
        </p:txBody>
      </p:sp>
      <p:sp>
        <p:nvSpPr>
          <p:cNvPr id="4" name="Shape 1"/>
          <p:cNvSpPr/>
          <p:nvPr/>
        </p:nvSpPr>
        <p:spPr>
          <a:xfrm>
            <a:off x="702112" y="4590098"/>
            <a:ext cx="4208145" cy="200620"/>
          </a:xfrm>
          <a:prstGeom prst="roundRect">
            <a:avLst>
              <a:gd name="adj" fmla="val 42003"/>
            </a:avLst>
          </a:prstGeom>
          <a:solidFill>
            <a:srgbClr val="DADBF1"/>
          </a:solidFill>
          <a:ln w="7620">
            <a:solidFill>
              <a:srgbClr val="C0C1D7"/>
            </a:solidFill>
            <a:prstDash val="solid"/>
          </a:ln>
        </p:spPr>
        <p:txBody>
          <a:bodyPr/>
          <a:lstStyle/>
          <a:p>
            <a:endParaRPr lang="en-US">
              <a:latin typeface="Times New Roman" panose="02020603050405020304" pitchFamily="18" charset="0"/>
              <a:cs typeface="Times New Roman" panose="02020603050405020304" pitchFamily="18" charset="0"/>
            </a:endParaRPr>
          </a:p>
        </p:txBody>
      </p:sp>
      <p:sp>
        <p:nvSpPr>
          <p:cNvPr id="5" name="Text 2"/>
          <p:cNvSpPr/>
          <p:nvPr/>
        </p:nvSpPr>
        <p:spPr>
          <a:xfrm>
            <a:off x="702112" y="5091589"/>
            <a:ext cx="3044666" cy="313373"/>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Times New Roman" panose="02020603050405020304" pitchFamily="18" charset="0"/>
                <a:ea typeface="Inter Bold" pitchFamily="34" charset="-122"/>
                <a:cs typeface="Times New Roman" panose="02020603050405020304" pitchFamily="18" charset="0"/>
              </a:rPr>
              <a:t>Multi-site Study Approach</a:t>
            </a:r>
            <a:endParaRPr lang="en-US" sz="1950" dirty="0">
              <a:latin typeface="Times New Roman" panose="02020603050405020304" pitchFamily="18" charset="0"/>
              <a:cs typeface="Times New Roman" panose="02020603050405020304" pitchFamily="18" charset="0"/>
            </a:endParaRPr>
          </a:p>
        </p:txBody>
      </p:sp>
      <p:sp>
        <p:nvSpPr>
          <p:cNvPr id="6" name="Text 3"/>
          <p:cNvSpPr/>
          <p:nvPr/>
        </p:nvSpPr>
        <p:spPr>
          <a:xfrm>
            <a:off x="702112" y="5525333"/>
            <a:ext cx="4208145" cy="1283970"/>
          </a:xfrm>
          <a:prstGeom prst="rect">
            <a:avLst/>
          </a:prstGeom>
          <a:noFill/>
          <a:ln/>
        </p:spPr>
        <p:txBody>
          <a:bodyPr wrap="square" lIns="0" tIns="0" rIns="0" bIns="0" rtlCol="0" anchor="t"/>
          <a:lstStyle/>
          <a:p>
            <a:pPr marL="0" indent="0" algn="l">
              <a:lnSpc>
                <a:spcPts val="2500"/>
              </a:lnSpc>
              <a:buNone/>
            </a:pPr>
            <a:r>
              <a:rPr lang="en-US" sz="1550" kern="0" spc="-32" dirty="0">
                <a:latin typeface="Times New Roman" panose="02020603050405020304" pitchFamily="18" charset="0"/>
                <a:ea typeface="Inter" pitchFamily="34" charset="-122"/>
                <a:cs typeface="Times New Roman" panose="02020603050405020304" pitchFamily="18" charset="0"/>
              </a:rPr>
              <a:t>Research conducted across different academic medical centers, extracting data from EHR systems to analyze public health response effectiveness.</a:t>
            </a:r>
            <a:endParaRPr lang="en-US" sz="1550" dirty="0">
              <a:latin typeface="Times New Roman" panose="02020603050405020304" pitchFamily="18" charset="0"/>
              <a:cs typeface="Times New Roman" panose="02020603050405020304" pitchFamily="18" charset="0"/>
            </a:endParaRPr>
          </a:p>
        </p:txBody>
      </p:sp>
      <p:sp>
        <p:nvSpPr>
          <p:cNvPr id="7" name="Shape 4"/>
          <p:cNvSpPr/>
          <p:nvPr/>
        </p:nvSpPr>
        <p:spPr>
          <a:xfrm>
            <a:off x="5211128" y="4289108"/>
            <a:ext cx="4208145" cy="200620"/>
          </a:xfrm>
          <a:prstGeom prst="roundRect">
            <a:avLst>
              <a:gd name="adj" fmla="val 42003"/>
            </a:avLst>
          </a:prstGeom>
          <a:solidFill>
            <a:srgbClr val="DADBF1"/>
          </a:solidFill>
          <a:ln w="7620">
            <a:solidFill>
              <a:srgbClr val="C0C1D7"/>
            </a:solidFill>
            <a:prstDash val="solid"/>
          </a:ln>
        </p:spPr>
        <p:txBody>
          <a:bodyPr/>
          <a:lstStyle/>
          <a:p>
            <a:endParaRPr lang="en-US">
              <a:latin typeface="Times New Roman" panose="02020603050405020304" pitchFamily="18" charset="0"/>
              <a:cs typeface="Times New Roman" panose="02020603050405020304" pitchFamily="18" charset="0"/>
            </a:endParaRPr>
          </a:p>
        </p:txBody>
      </p:sp>
      <p:sp>
        <p:nvSpPr>
          <p:cNvPr id="8" name="Text 5"/>
          <p:cNvSpPr/>
          <p:nvPr/>
        </p:nvSpPr>
        <p:spPr>
          <a:xfrm>
            <a:off x="5211128" y="4790599"/>
            <a:ext cx="3345775" cy="313373"/>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Times New Roman" panose="02020603050405020304" pitchFamily="18" charset="0"/>
                <a:ea typeface="Inter Bold" pitchFamily="34" charset="-122"/>
                <a:cs typeface="Times New Roman" panose="02020603050405020304" pitchFamily="18" charset="0"/>
              </a:rPr>
              <a:t>Standardized Data Collection</a:t>
            </a:r>
            <a:endParaRPr lang="en-US" sz="1950" dirty="0">
              <a:latin typeface="Times New Roman" panose="02020603050405020304" pitchFamily="18" charset="0"/>
              <a:cs typeface="Times New Roman" panose="02020603050405020304" pitchFamily="18" charset="0"/>
            </a:endParaRPr>
          </a:p>
        </p:txBody>
      </p:sp>
      <p:sp>
        <p:nvSpPr>
          <p:cNvPr id="9" name="Text 6"/>
          <p:cNvSpPr/>
          <p:nvPr/>
        </p:nvSpPr>
        <p:spPr>
          <a:xfrm>
            <a:off x="5211128" y="5224343"/>
            <a:ext cx="4208145" cy="1283970"/>
          </a:xfrm>
          <a:prstGeom prst="rect">
            <a:avLst/>
          </a:prstGeom>
          <a:noFill/>
          <a:ln/>
        </p:spPr>
        <p:txBody>
          <a:bodyPr wrap="square" lIns="0" tIns="0" rIns="0" bIns="0" rtlCol="0" anchor="t"/>
          <a:lstStyle/>
          <a:p>
            <a:pPr marL="0" indent="0" algn="l">
              <a:lnSpc>
                <a:spcPts val="2500"/>
              </a:lnSpc>
              <a:buNone/>
            </a:pPr>
            <a:r>
              <a:rPr lang="en-US" sz="1550" kern="0" spc="-32" dirty="0">
                <a:latin typeface="Times New Roman" panose="02020603050405020304" pitchFamily="18" charset="0"/>
                <a:ea typeface="Inter" pitchFamily="34" charset="-122"/>
                <a:cs typeface="Times New Roman" panose="02020603050405020304" pitchFamily="18" charset="0"/>
              </a:rPr>
              <a:t>Surveys and qualitative feedback gathered from healthcare providers, using standardized data formats (HL7, FHIR) to ensure consistency.</a:t>
            </a:r>
            <a:endParaRPr lang="en-US" sz="1550" dirty="0">
              <a:latin typeface="Times New Roman" panose="02020603050405020304" pitchFamily="18" charset="0"/>
              <a:cs typeface="Times New Roman" panose="02020603050405020304" pitchFamily="18" charset="0"/>
            </a:endParaRPr>
          </a:p>
        </p:txBody>
      </p:sp>
      <p:sp>
        <p:nvSpPr>
          <p:cNvPr id="10" name="Shape 7"/>
          <p:cNvSpPr/>
          <p:nvPr/>
        </p:nvSpPr>
        <p:spPr>
          <a:xfrm>
            <a:off x="9720143" y="3988237"/>
            <a:ext cx="4208145" cy="200620"/>
          </a:xfrm>
          <a:prstGeom prst="roundRect">
            <a:avLst>
              <a:gd name="adj" fmla="val 42003"/>
            </a:avLst>
          </a:prstGeom>
          <a:solidFill>
            <a:srgbClr val="DADBF1"/>
          </a:solidFill>
          <a:ln w="7620">
            <a:solidFill>
              <a:srgbClr val="C0C1D7"/>
            </a:solidFill>
            <a:prstDash val="solid"/>
          </a:ln>
        </p:spPr>
        <p:txBody>
          <a:bodyPr/>
          <a:lstStyle/>
          <a:p>
            <a:endParaRPr lang="en-US">
              <a:latin typeface="Times New Roman" panose="02020603050405020304" pitchFamily="18" charset="0"/>
              <a:cs typeface="Times New Roman" panose="02020603050405020304" pitchFamily="18" charset="0"/>
            </a:endParaRPr>
          </a:p>
        </p:txBody>
      </p:sp>
      <p:sp>
        <p:nvSpPr>
          <p:cNvPr id="11" name="Text 8"/>
          <p:cNvSpPr/>
          <p:nvPr/>
        </p:nvSpPr>
        <p:spPr>
          <a:xfrm>
            <a:off x="9720143" y="4489728"/>
            <a:ext cx="2507813" cy="313373"/>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Times New Roman" panose="02020603050405020304" pitchFamily="18" charset="0"/>
                <a:ea typeface="Inter Bold" pitchFamily="34" charset="-122"/>
                <a:cs typeface="Times New Roman" panose="02020603050405020304" pitchFamily="18" charset="0"/>
              </a:rPr>
              <a:t>Tool Development</a:t>
            </a:r>
            <a:endParaRPr lang="en-US" sz="1950" dirty="0">
              <a:latin typeface="Times New Roman" panose="02020603050405020304" pitchFamily="18" charset="0"/>
              <a:cs typeface="Times New Roman" panose="02020603050405020304" pitchFamily="18" charset="0"/>
            </a:endParaRPr>
          </a:p>
        </p:txBody>
      </p:sp>
      <p:sp>
        <p:nvSpPr>
          <p:cNvPr id="12" name="Text 9"/>
          <p:cNvSpPr/>
          <p:nvPr/>
        </p:nvSpPr>
        <p:spPr>
          <a:xfrm>
            <a:off x="9720143" y="4923472"/>
            <a:ext cx="4208145" cy="1283970"/>
          </a:xfrm>
          <a:prstGeom prst="rect">
            <a:avLst/>
          </a:prstGeom>
          <a:noFill/>
          <a:ln/>
        </p:spPr>
        <p:txBody>
          <a:bodyPr wrap="square" lIns="0" tIns="0" rIns="0" bIns="0" rtlCol="0" anchor="t"/>
          <a:lstStyle/>
          <a:p>
            <a:pPr marL="0" indent="0" algn="l">
              <a:lnSpc>
                <a:spcPts val="2500"/>
              </a:lnSpc>
              <a:buNone/>
            </a:pPr>
            <a:r>
              <a:rPr lang="en-US" sz="1550" kern="0" spc="-32" dirty="0">
                <a:latin typeface="Times New Roman" panose="02020603050405020304" pitchFamily="18" charset="0"/>
                <a:ea typeface="Inter" pitchFamily="34" charset="-122"/>
                <a:cs typeface="Times New Roman" panose="02020603050405020304" pitchFamily="18" charset="0"/>
              </a:rPr>
              <a:t>Design and implementation of specialized tools to improve data sharing between disease surveillance systems and immunization information systems.</a:t>
            </a:r>
            <a:endParaRPr lang="en-US" sz="1550" dirty="0">
              <a:latin typeface="Times New Roman" panose="02020603050405020304" pitchFamily="18" charset="0"/>
              <a:cs typeface="Times New Roman" panose="02020603050405020304" pitchFamily="18" charset="0"/>
            </a:endParaRPr>
          </a:p>
        </p:txBody>
      </p:sp>
      <p:sp>
        <p:nvSpPr>
          <p:cNvPr id="13" name="Text 10"/>
          <p:cNvSpPr/>
          <p:nvPr/>
        </p:nvSpPr>
        <p:spPr>
          <a:xfrm>
            <a:off x="702112" y="7034927"/>
            <a:ext cx="13226177" cy="641985"/>
          </a:xfrm>
          <a:prstGeom prst="rect">
            <a:avLst/>
          </a:prstGeom>
          <a:noFill/>
          <a:ln/>
        </p:spPr>
        <p:txBody>
          <a:bodyPr wrap="square" lIns="0" tIns="0" rIns="0" bIns="0" rtlCol="0" anchor="t"/>
          <a:lstStyle/>
          <a:p>
            <a:pPr marL="0" indent="0" algn="l">
              <a:lnSpc>
                <a:spcPts val="2500"/>
              </a:lnSpc>
              <a:buNone/>
            </a:pPr>
            <a:r>
              <a:rPr lang="en-US" sz="1550" kern="0" spc="-32" dirty="0">
                <a:latin typeface="Times New Roman" panose="02020603050405020304" pitchFamily="18" charset="0"/>
                <a:ea typeface="Inter" pitchFamily="34" charset="-122"/>
                <a:cs typeface="Times New Roman" panose="02020603050405020304" pitchFamily="18" charset="0"/>
              </a:rPr>
              <a:t>This comprehensive methodology allowed researchers to evaluate the effectiveness of EHR integration across multiple dimensions, from technical implementation to practical outcomes in clinical settings throughout Michigan.</a:t>
            </a:r>
            <a:endParaRPr lang="en-US" sz="15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35002" y="180752"/>
            <a:ext cx="6066592" cy="457795"/>
          </a:xfrm>
          <a:prstGeom prst="rect">
            <a:avLst/>
          </a:prstGeom>
          <a:noFill/>
          <a:ln/>
        </p:spPr>
        <p:txBody>
          <a:bodyPr wrap="none" lIns="0" tIns="0" rIns="0" bIns="0" rtlCol="0" anchor="t"/>
          <a:lstStyle/>
          <a:p>
            <a:pPr marL="0" indent="0" algn="l">
              <a:lnSpc>
                <a:spcPts val="3600"/>
              </a:lnSpc>
              <a:buNone/>
            </a:pPr>
            <a:r>
              <a:rPr lang="en-US" sz="2850" b="1" kern="0" spc="-87" dirty="0">
                <a:latin typeface="Times New Roman" panose="02020603050405020304" pitchFamily="18" charset="0"/>
                <a:ea typeface="Inter Bold" pitchFamily="34" charset="-122"/>
                <a:cs typeface="Times New Roman" panose="02020603050405020304" pitchFamily="18" charset="0"/>
              </a:rPr>
              <a:t>Key Findings from Research Studies</a:t>
            </a:r>
            <a:endParaRPr lang="en-US" sz="285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335002" y="638547"/>
            <a:ext cx="13604796" cy="7097150"/>
          </a:xfrm>
          <a:prstGeom prst="rect">
            <a:avLst/>
          </a:prstGeom>
        </p:spPr>
      </p:pic>
      <p:sp>
        <p:nvSpPr>
          <p:cNvPr id="4" name="Text 1"/>
          <p:cNvSpPr/>
          <p:nvPr/>
        </p:nvSpPr>
        <p:spPr>
          <a:xfrm>
            <a:off x="512802" y="8937069"/>
            <a:ext cx="13604796" cy="468868"/>
          </a:xfrm>
          <a:prstGeom prst="rect">
            <a:avLst/>
          </a:prstGeom>
          <a:noFill/>
          <a:ln/>
        </p:spPr>
        <p:txBody>
          <a:bodyPr wrap="square" lIns="0" tIns="0" rIns="0" bIns="0" rtlCol="0" anchor="t"/>
          <a:lstStyle/>
          <a:p>
            <a:pPr marL="0" indent="0" algn="l">
              <a:lnSpc>
                <a:spcPts val="1800"/>
              </a:lnSpc>
              <a:buNone/>
            </a:pPr>
            <a:r>
              <a:rPr lang="en-US" sz="1150" kern="0" spc="-23" dirty="0">
                <a:solidFill>
                  <a:srgbClr val="272525"/>
                </a:solidFill>
                <a:latin typeface="Inter" pitchFamily="34" charset="0"/>
                <a:ea typeface="Inter" pitchFamily="34" charset="-122"/>
                <a:cs typeface="Inter" pitchFamily="34" charset="-120"/>
              </a:rPr>
              <a:t>Additional findings showed 90% of agencies reported faster and more efficient data exchange, with a 40% improvement in data accuracy and 30% reduction in time needed to integrate immunization data. Furthermore, 85% of public health workers reported improved workflow efficiency after implementation.</a:t>
            </a:r>
            <a:endParaRPr lang="en-US" sz="11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89848" y="838200"/>
            <a:ext cx="9571752" cy="615910"/>
          </a:xfrm>
          <a:prstGeom prst="rect">
            <a:avLst/>
          </a:prstGeom>
          <a:noFill/>
          <a:ln/>
        </p:spPr>
        <p:txBody>
          <a:bodyPr wrap="none" lIns="0" tIns="0" rIns="0" bIns="0" rtlCol="0" anchor="t"/>
          <a:lstStyle/>
          <a:p>
            <a:pPr marL="0" indent="0" algn="l">
              <a:lnSpc>
                <a:spcPts val="4850"/>
              </a:lnSpc>
              <a:buNone/>
            </a:pPr>
            <a:r>
              <a:rPr lang="en-US" sz="5400" b="1" kern="0" spc="-116" dirty="0">
                <a:solidFill>
                  <a:srgbClr val="000000"/>
                </a:solidFill>
                <a:latin typeface="Times New Roman" panose="02020603050405020304" pitchFamily="18" charset="0"/>
                <a:ea typeface="Inter Bold" pitchFamily="34" charset="-122"/>
                <a:cs typeface="Times New Roman" panose="02020603050405020304" pitchFamily="18" charset="0"/>
              </a:rPr>
              <a:t>Impact to the Population/ Public Health Field</a:t>
            </a:r>
            <a:endParaRPr lang="en-US" sz="540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3182541" y="1848326"/>
            <a:ext cx="1639729" cy="1135737"/>
          </a:xfrm>
          <a:prstGeom prst="rect">
            <a:avLst/>
          </a:prstGeom>
        </p:spPr>
      </p:pic>
      <p:pic>
        <p:nvPicPr>
          <p:cNvPr id="4" name="Image 1" descr="preencoded.png"/>
          <p:cNvPicPr>
            <a:picLocks noChangeAspect="1"/>
          </p:cNvPicPr>
          <p:nvPr/>
        </p:nvPicPr>
        <p:blipFill>
          <a:blip r:embed="rId4"/>
          <a:stretch>
            <a:fillRect/>
          </a:stretch>
        </p:blipFill>
        <p:spPr>
          <a:xfrm>
            <a:off x="3863816" y="2383631"/>
            <a:ext cx="277178" cy="346472"/>
          </a:xfrm>
          <a:prstGeom prst="rect">
            <a:avLst/>
          </a:prstGeom>
        </p:spPr>
      </p:pic>
      <p:sp>
        <p:nvSpPr>
          <p:cNvPr id="5" name="Text 1"/>
          <p:cNvSpPr/>
          <p:nvPr/>
        </p:nvSpPr>
        <p:spPr>
          <a:xfrm>
            <a:off x="5019318" y="2045375"/>
            <a:ext cx="3476268" cy="308015"/>
          </a:xfrm>
          <a:prstGeom prst="rect">
            <a:avLst/>
          </a:prstGeom>
          <a:noFill/>
          <a:ln/>
        </p:spPr>
        <p:txBody>
          <a:bodyPr wrap="none" lIns="0" tIns="0" rIns="0" bIns="0" rtlCol="0" anchor="t"/>
          <a:lstStyle/>
          <a:p>
            <a:pPr marL="0" indent="0" algn="l">
              <a:lnSpc>
                <a:spcPts val="2400"/>
              </a:lnSpc>
              <a:buNone/>
            </a:pPr>
            <a:r>
              <a:rPr lang="en-US" sz="24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Enhanced Crisis Preparedness</a:t>
            </a:r>
            <a:endParaRPr lang="en-US" sz="2400" dirty="0">
              <a:latin typeface="Times New Roman" panose="02020603050405020304" pitchFamily="18" charset="0"/>
              <a:cs typeface="Times New Roman" panose="02020603050405020304" pitchFamily="18" charset="0"/>
            </a:endParaRPr>
          </a:p>
        </p:txBody>
      </p:sp>
      <p:sp>
        <p:nvSpPr>
          <p:cNvPr id="6" name="Text 2"/>
          <p:cNvSpPr/>
          <p:nvPr/>
        </p:nvSpPr>
        <p:spPr>
          <a:xfrm>
            <a:off x="5019318" y="2471618"/>
            <a:ext cx="6108383" cy="315397"/>
          </a:xfrm>
          <a:prstGeom prst="rect">
            <a:avLst/>
          </a:prstGeom>
          <a:noFill/>
          <a:ln/>
        </p:spPr>
        <p:txBody>
          <a:bodyPr wrap="none" lIns="0" tIns="0" rIns="0" bIns="0" rtlCol="0" anchor="t"/>
          <a:lstStyle/>
          <a:p>
            <a:pPr marL="0" indent="0" algn="l">
              <a:lnSpc>
                <a:spcPts val="2450"/>
              </a:lnSpc>
              <a:buNone/>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Creating frameworks for managing future public health emergencies</a:t>
            </a:r>
            <a:endParaRPr lang="en-US" sz="2000" dirty="0">
              <a:latin typeface="Times New Roman" panose="02020603050405020304" pitchFamily="18" charset="0"/>
              <a:cs typeface="Times New Roman" panose="02020603050405020304" pitchFamily="18" charset="0"/>
            </a:endParaRPr>
          </a:p>
        </p:txBody>
      </p:sp>
      <p:sp>
        <p:nvSpPr>
          <p:cNvPr id="7" name="Shape 3"/>
          <p:cNvSpPr/>
          <p:nvPr/>
        </p:nvSpPr>
        <p:spPr>
          <a:xfrm>
            <a:off x="4871442" y="2999065"/>
            <a:ext cx="9019937" cy="11430"/>
          </a:xfrm>
          <a:prstGeom prst="roundRect">
            <a:avLst>
              <a:gd name="adj" fmla="val 724341"/>
            </a:avLst>
          </a:prstGeom>
          <a:solidFill>
            <a:srgbClr val="C0C1D7"/>
          </a:solidFill>
          <a:ln/>
        </p:spPr>
        <p:txBody>
          <a:bodyPr/>
          <a:lstStyle/>
          <a:p>
            <a:endParaRPr lang="en-US">
              <a:latin typeface="Times New Roman" panose="02020603050405020304" pitchFamily="18" charset="0"/>
              <a:cs typeface="Times New Roman" panose="02020603050405020304" pitchFamily="18" charset="0"/>
            </a:endParaRPr>
          </a:p>
        </p:txBody>
      </p:sp>
      <p:pic>
        <p:nvPicPr>
          <p:cNvPr id="8" name="Image 2" descr="preencoded.png"/>
          <p:cNvPicPr>
            <a:picLocks noChangeAspect="1"/>
          </p:cNvPicPr>
          <p:nvPr/>
        </p:nvPicPr>
        <p:blipFill>
          <a:blip r:embed="rId5"/>
          <a:stretch>
            <a:fillRect/>
          </a:stretch>
        </p:blipFill>
        <p:spPr>
          <a:xfrm>
            <a:off x="2362676" y="3033236"/>
            <a:ext cx="3279458" cy="1135737"/>
          </a:xfrm>
          <a:prstGeom prst="rect">
            <a:avLst/>
          </a:prstGeom>
        </p:spPr>
      </p:pic>
      <p:pic>
        <p:nvPicPr>
          <p:cNvPr id="9" name="Image 3" descr="preencoded.png"/>
          <p:cNvPicPr>
            <a:picLocks noChangeAspect="1"/>
          </p:cNvPicPr>
          <p:nvPr/>
        </p:nvPicPr>
        <p:blipFill>
          <a:blip r:embed="rId6"/>
          <a:stretch>
            <a:fillRect/>
          </a:stretch>
        </p:blipFill>
        <p:spPr>
          <a:xfrm>
            <a:off x="3863697" y="3427809"/>
            <a:ext cx="277178" cy="346472"/>
          </a:xfrm>
          <a:prstGeom prst="rect">
            <a:avLst/>
          </a:prstGeom>
        </p:spPr>
      </p:pic>
      <p:sp>
        <p:nvSpPr>
          <p:cNvPr id="10" name="Text 4"/>
          <p:cNvSpPr/>
          <p:nvPr/>
        </p:nvSpPr>
        <p:spPr>
          <a:xfrm>
            <a:off x="5839182" y="3230285"/>
            <a:ext cx="3313867" cy="308015"/>
          </a:xfrm>
          <a:prstGeom prst="rect">
            <a:avLst/>
          </a:prstGeom>
          <a:noFill/>
          <a:ln/>
        </p:spPr>
        <p:txBody>
          <a:bodyPr wrap="none" lIns="0" tIns="0" rIns="0" bIns="0" rtlCol="0" anchor="t"/>
          <a:lstStyle/>
          <a:p>
            <a:pPr marL="0" indent="0" algn="l">
              <a:lnSpc>
                <a:spcPts val="2400"/>
              </a:lnSpc>
              <a:buNone/>
            </a:pPr>
            <a:r>
              <a:rPr lang="en-US" sz="24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Data-Driven Decision Making</a:t>
            </a:r>
            <a:endParaRPr lang="en-US" sz="2400" dirty="0">
              <a:latin typeface="Times New Roman" panose="02020603050405020304" pitchFamily="18" charset="0"/>
              <a:cs typeface="Times New Roman" panose="02020603050405020304" pitchFamily="18" charset="0"/>
            </a:endParaRPr>
          </a:p>
        </p:txBody>
      </p:sp>
      <p:sp>
        <p:nvSpPr>
          <p:cNvPr id="11" name="Text 5"/>
          <p:cNvSpPr/>
          <p:nvPr/>
        </p:nvSpPr>
        <p:spPr>
          <a:xfrm>
            <a:off x="5839182" y="3656528"/>
            <a:ext cx="6126718" cy="315397"/>
          </a:xfrm>
          <a:prstGeom prst="rect">
            <a:avLst/>
          </a:prstGeom>
          <a:noFill/>
          <a:ln/>
        </p:spPr>
        <p:txBody>
          <a:bodyPr wrap="none" lIns="0" tIns="0" rIns="0" bIns="0" rtlCol="0" anchor="t"/>
          <a:lstStyle/>
          <a:p>
            <a:pPr marL="0" indent="0" algn="l">
              <a:lnSpc>
                <a:spcPts val="2450"/>
              </a:lnSpc>
              <a:buNone/>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Supporting research, policy development, and targeted interventions</a:t>
            </a:r>
            <a:endParaRPr lang="en-US" sz="2000" dirty="0">
              <a:latin typeface="Times New Roman" panose="02020603050405020304" pitchFamily="18" charset="0"/>
              <a:cs typeface="Times New Roman" panose="02020603050405020304" pitchFamily="18" charset="0"/>
            </a:endParaRPr>
          </a:p>
        </p:txBody>
      </p:sp>
      <p:sp>
        <p:nvSpPr>
          <p:cNvPr id="12" name="Shape 6"/>
          <p:cNvSpPr/>
          <p:nvPr/>
        </p:nvSpPr>
        <p:spPr>
          <a:xfrm>
            <a:off x="5691307" y="4183975"/>
            <a:ext cx="8200073" cy="11430"/>
          </a:xfrm>
          <a:prstGeom prst="roundRect">
            <a:avLst>
              <a:gd name="adj" fmla="val 724341"/>
            </a:avLst>
          </a:prstGeom>
          <a:solidFill>
            <a:srgbClr val="C0C1D7"/>
          </a:solidFill>
          <a:ln/>
        </p:spPr>
        <p:txBody>
          <a:bodyPr/>
          <a:lstStyle/>
          <a:p>
            <a:endParaRPr lang="en-US">
              <a:latin typeface="Times New Roman" panose="02020603050405020304" pitchFamily="18" charset="0"/>
              <a:cs typeface="Times New Roman" panose="02020603050405020304" pitchFamily="18" charset="0"/>
            </a:endParaRPr>
          </a:p>
        </p:txBody>
      </p:sp>
      <p:pic>
        <p:nvPicPr>
          <p:cNvPr id="13" name="Image 4" descr="preencoded.png"/>
          <p:cNvPicPr>
            <a:picLocks noChangeAspect="1"/>
          </p:cNvPicPr>
          <p:nvPr/>
        </p:nvPicPr>
        <p:blipFill>
          <a:blip r:embed="rId7"/>
          <a:stretch>
            <a:fillRect/>
          </a:stretch>
        </p:blipFill>
        <p:spPr>
          <a:xfrm>
            <a:off x="1542812" y="4218146"/>
            <a:ext cx="4919305" cy="1135737"/>
          </a:xfrm>
          <a:prstGeom prst="rect">
            <a:avLst/>
          </a:prstGeom>
        </p:spPr>
      </p:pic>
      <p:pic>
        <p:nvPicPr>
          <p:cNvPr id="14" name="Image 5" descr="preencoded.png"/>
          <p:cNvPicPr>
            <a:picLocks noChangeAspect="1"/>
          </p:cNvPicPr>
          <p:nvPr/>
        </p:nvPicPr>
        <p:blipFill>
          <a:blip r:embed="rId8"/>
          <a:stretch>
            <a:fillRect/>
          </a:stretch>
        </p:blipFill>
        <p:spPr>
          <a:xfrm>
            <a:off x="3863816" y="4612719"/>
            <a:ext cx="277178" cy="346472"/>
          </a:xfrm>
          <a:prstGeom prst="rect">
            <a:avLst/>
          </a:prstGeom>
        </p:spPr>
      </p:pic>
      <p:sp>
        <p:nvSpPr>
          <p:cNvPr id="15" name="Text 7"/>
          <p:cNvSpPr/>
          <p:nvPr/>
        </p:nvSpPr>
        <p:spPr>
          <a:xfrm>
            <a:off x="6659166" y="4415195"/>
            <a:ext cx="2510076" cy="308015"/>
          </a:xfrm>
          <a:prstGeom prst="rect">
            <a:avLst/>
          </a:prstGeom>
          <a:noFill/>
          <a:ln/>
        </p:spPr>
        <p:txBody>
          <a:bodyPr wrap="none" lIns="0" tIns="0" rIns="0" bIns="0" rtlCol="0" anchor="t"/>
          <a:lstStyle/>
          <a:p>
            <a:pPr marL="0" indent="0" algn="l">
              <a:lnSpc>
                <a:spcPts val="2400"/>
              </a:lnSpc>
              <a:buNone/>
            </a:pPr>
            <a:r>
              <a:rPr lang="en-US" sz="19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Improved Patient Care</a:t>
            </a:r>
            <a:endParaRPr lang="en-US" sz="1900" dirty="0">
              <a:latin typeface="Times New Roman" panose="02020603050405020304" pitchFamily="18" charset="0"/>
              <a:cs typeface="Times New Roman" panose="02020603050405020304" pitchFamily="18" charset="0"/>
            </a:endParaRPr>
          </a:p>
        </p:txBody>
      </p:sp>
      <p:sp>
        <p:nvSpPr>
          <p:cNvPr id="16" name="Text 8"/>
          <p:cNvSpPr/>
          <p:nvPr/>
        </p:nvSpPr>
        <p:spPr>
          <a:xfrm>
            <a:off x="6659166" y="4841438"/>
            <a:ext cx="6404253" cy="315397"/>
          </a:xfrm>
          <a:prstGeom prst="rect">
            <a:avLst/>
          </a:prstGeom>
          <a:noFill/>
          <a:ln/>
        </p:spPr>
        <p:txBody>
          <a:bodyPr wrap="none" lIns="0" tIns="0" rIns="0" bIns="0" rtlCol="0" anchor="t"/>
          <a:lstStyle/>
          <a:p>
            <a:pPr marL="0" indent="0" algn="l">
              <a:lnSpc>
                <a:spcPts val="2450"/>
              </a:lnSpc>
              <a:buNone/>
            </a:pPr>
            <a:r>
              <a:rPr lang="en-US" sz="1550" kern="0" spc="-31" dirty="0">
                <a:solidFill>
                  <a:srgbClr val="272525"/>
                </a:solidFill>
                <a:latin typeface="Times New Roman" panose="02020603050405020304" pitchFamily="18" charset="0"/>
                <a:ea typeface="Inter" pitchFamily="34" charset="-122"/>
                <a:cs typeface="Times New Roman" panose="02020603050405020304" pitchFamily="18" charset="0"/>
              </a:rPr>
              <a:t>Enabling informed clinical decisions and reducing administrative burden</a:t>
            </a:r>
            <a:endParaRPr lang="en-US" sz="1550" dirty="0">
              <a:latin typeface="Times New Roman" panose="02020603050405020304" pitchFamily="18" charset="0"/>
              <a:cs typeface="Times New Roman" panose="02020603050405020304" pitchFamily="18" charset="0"/>
            </a:endParaRPr>
          </a:p>
        </p:txBody>
      </p:sp>
      <p:sp>
        <p:nvSpPr>
          <p:cNvPr id="17" name="Shape 9"/>
          <p:cNvSpPr/>
          <p:nvPr/>
        </p:nvSpPr>
        <p:spPr>
          <a:xfrm>
            <a:off x="6511290" y="5368885"/>
            <a:ext cx="7380089" cy="11430"/>
          </a:xfrm>
          <a:prstGeom prst="roundRect">
            <a:avLst>
              <a:gd name="adj" fmla="val 724341"/>
            </a:avLst>
          </a:prstGeom>
          <a:solidFill>
            <a:srgbClr val="C0C1D7"/>
          </a:solidFill>
          <a:ln/>
        </p:spPr>
        <p:txBody>
          <a:bodyPr/>
          <a:lstStyle/>
          <a:p>
            <a:endParaRPr lang="en-US">
              <a:latin typeface="Times New Roman" panose="02020603050405020304" pitchFamily="18" charset="0"/>
              <a:cs typeface="Times New Roman" panose="02020603050405020304" pitchFamily="18" charset="0"/>
            </a:endParaRPr>
          </a:p>
        </p:txBody>
      </p:sp>
      <p:pic>
        <p:nvPicPr>
          <p:cNvPr id="18" name="Image 6" descr="preencoded.png"/>
          <p:cNvPicPr>
            <a:picLocks noChangeAspect="1"/>
          </p:cNvPicPr>
          <p:nvPr/>
        </p:nvPicPr>
        <p:blipFill>
          <a:blip r:embed="rId9"/>
          <a:stretch>
            <a:fillRect/>
          </a:stretch>
        </p:blipFill>
        <p:spPr>
          <a:xfrm>
            <a:off x="722948" y="5403056"/>
            <a:ext cx="6559034" cy="1135737"/>
          </a:xfrm>
          <a:prstGeom prst="rect">
            <a:avLst/>
          </a:prstGeom>
        </p:spPr>
      </p:pic>
      <p:pic>
        <p:nvPicPr>
          <p:cNvPr id="19" name="Image 7" descr="preencoded.png"/>
          <p:cNvPicPr>
            <a:picLocks noChangeAspect="1"/>
          </p:cNvPicPr>
          <p:nvPr/>
        </p:nvPicPr>
        <p:blipFill>
          <a:blip r:embed="rId10"/>
          <a:stretch>
            <a:fillRect/>
          </a:stretch>
        </p:blipFill>
        <p:spPr>
          <a:xfrm>
            <a:off x="3863816" y="5797629"/>
            <a:ext cx="277178" cy="346472"/>
          </a:xfrm>
          <a:prstGeom prst="rect">
            <a:avLst/>
          </a:prstGeom>
        </p:spPr>
      </p:pic>
      <p:sp>
        <p:nvSpPr>
          <p:cNvPr id="20" name="Text 10"/>
          <p:cNvSpPr/>
          <p:nvPr/>
        </p:nvSpPr>
        <p:spPr>
          <a:xfrm>
            <a:off x="7479030" y="5600105"/>
            <a:ext cx="3506986" cy="308015"/>
          </a:xfrm>
          <a:prstGeom prst="rect">
            <a:avLst/>
          </a:prstGeom>
          <a:noFill/>
          <a:ln/>
        </p:spPr>
        <p:txBody>
          <a:bodyPr wrap="none" lIns="0" tIns="0" rIns="0" bIns="0" rtlCol="0" anchor="t"/>
          <a:lstStyle/>
          <a:p>
            <a:pPr marL="0" indent="0" algn="l">
              <a:lnSpc>
                <a:spcPts val="2400"/>
              </a:lnSpc>
              <a:buNone/>
            </a:pPr>
            <a:r>
              <a:rPr lang="en-US" sz="19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Optimized Vaccine Distribution</a:t>
            </a:r>
            <a:endParaRPr lang="en-US" sz="1900" dirty="0">
              <a:latin typeface="Times New Roman" panose="02020603050405020304" pitchFamily="18" charset="0"/>
              <a:cs typeface="Times New Roman" panose="02020603050405020304" pitchFamily="18" charset="0"/>
            </a:endParaRPr>
          </a:p>
        </p:txBody>
      </p:sp>
      <p:sp>
        <p:nvSpPr>
          <p:cNvPr id="21" name="Text 11"/>
          <p:cNvSpPr/>
          <p:nvPr/>
        </p:nvSpPr>
        <p:spPr>
          <a:xfrm>
            <a:off x="7479030" y="6026348"/>
            <a:ext cx="6061234" cy="315397"/>
          </a:xfrm>
          <a:prstGeom prst="rect">
            <a:avLst/>
          </a:prstGeom>
          <a:noFill/>
          <a:ln/>
        </p:spPr>
        <p:txBody>
          <a:bodyPr wrap="none" lIns="0" tIns="0" rIns="0" bIns="0" rtlCol="0" anchor="t"/>
          <a:lstStyle/>
          <a:p>
            <a:pPr marL="0" indent="0" algn="l">
              <a:lnSpc>
                <a:spcPts val="2450"/>
              </a:lnSpc>
              <a:buNone/>
            </a:pPr>
            <a:r>
              <a:rPr lang="en-US" sz="1550" kern="0" spc="-31" dirty="0">
                <a:solidFill>
                  <a:srgbClr val="272525"/>
                </a:solidFill>
                <a:latin typeface="Times New Roman" panose="02020603050405020304" pitchFamily="18" charset="0"/>
                <a:ea typeface="Inter" pitchFamily="34" charset="-122"/>
                <a:cs typeface="Times New Roman" panose="02020603050405020304" pitchFamily="18" charset="0"/>
              </a:rPr>
              <a:t>Ensuring efficient allocation and monitoring of vaccination coverage</a:t>
            </a:r>
            <a:endParaRPr lang="en-US" sz="1550" dirty="0">
              <a:latin typeface="Times New Roman" panose="02020603050405020304" pitchFamily="18" charset="0"/>
              <a:cs typeface="Times New Roman" panose="02020603050405020304" pitchFamily="18" charset="0"/>
            </a:endParaRPr>
          </a:p>
        </p:txBody>
      </p:sp>
      <p:sp>
        <p:nvSpPr>
          <p:cNvPr id="22" name="Text 12"/>
          <p:cNvSpPr/>
          <p:nvPr/>
        </p:nvSpPr>
        <p:spPr>
          <a:xfrm>
            <a:off x="689848" y="6760488"/>
            <a:ext cx="13250704" cy="630793"/>
          </a:xfrm>
          <a:prstGeom prst="rect">
            <a:avLst/>
          </a:prstGeom>
          <a:noFill/>
          <a:ln/>
        </p:spPr>
        <p:txBody>
          <a:bodyPr wrap="square" lIns="0" tIns="0" rIns="0" bIns="0" rtlCol="0" anchor="t"/>
          <a:lstStyle/>
          <a:p>
            <a:pPr marL="0" indent="0" algn="l">
              <a:lnSpc>
                <a:spcPts val="2450"/>
              </a:lnSpc>
              <a:buNone/>
            </a:pPr>
            <a:r>
              <a:rPr lang="en-US" sz="1550" kern="0" spc="-31" dirty="0">
                <a:solidFill>
                  <a:srgbClr val="272525"/>
                </a:solidFill>
                <a:latin typeface="Inter" pitchFamily="34" charset="0"/>
                <a:ea typeface="Inter" pitchFamily="34" charset="-122"/>
                <a:cs typeface="Inter" pitchFamily="34" charset="-120"/>
              </a:rPr>
              <a:t>The integration of immunization data into EHR systems represents a critical advancement in public health infrastructure, with benefits extending beyond COVID-19 to broader healthcare delivery and population health management.</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 y="484909"/>
            <a:ext cx="14533418" cy="104325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 </a:t>
            </a:r>
            <a:r>
              <a:rPr lang="en-US" sz="4400" b="1" i="0" dirty="0">
                <a:solidFill>
                  <a:srgbClr val="2D3B45"/>
                </a:solidFill>
                <a:effectLst/>
                <a:latin typeface="Times New Roman" panose="02020603050405020304" pitchFamily="18" charset="0"/>
                <a:cs typeface="Times New Roman" panose="02020603050405020304" pitchFamily="18" charset="0"/>
              </a:rPr>
              <a:t>Challenges associated with the chosen research area topic</a:t>
            </a:r>
            <a:endParaRPr lang="en-US" sz="4400" b="1" dirty="0">
              <a:latin typeface="Times New Roman" panose="02020603050405020304" pitchFamily="18" charset="0"/>
              <a:cs typeface="Times New Roman" panose="02020603050405020304" pitchFamily="18" charset="0"/>
            </a:endParaRPr>
          </a:p>
        </p:txBody>
      </p:sp>
      <p:sp>
        <p:nvSpPr>
          <p:cNvPr id="3" name="Text 1"/>
          <p:cNvSpPr/>
          <p:nvPr/>
        </p:nvSpPr>
        <p:spPr>
          <a:xfrm>
            <a:off x="1053693" y="2339578"/>
            <a:ext cx="2835235" cy="354330"/>
          </a:xfrm>
          <a:prstGeom prst="rect">
            <a:avLst/>
          </a:prstGeom>
          <a:noFill/>
          <a:ln/>
        </p:spPr>
        <p:txBody>
          <a:bodyPr wrap="none" lIns="0" tIns="0" rIns="0" bIns="0" rtlCol="0" anchor="t"/>
          <a:lstStyle/>
          <a:p>
            <a:pPr marL="0" indent="0" algn="r">
              <a:lnSpc>
                <a:spcPts val="2750"/>
              </a:lnSpc>
              <a:buNone/>
            </a:pPr>
            <a:r>
              <a:rPr lang="en-US" sz="2400" b="1" kern="0" spc="-67" dirty="0">
                <a:solidFill>
                  <a:srgbClr val="272525"/>
                </a:solidFill>
                <a:latin typeface="Times New Roman" panose="02020603050405020304" pitchFamily="18" charset="0"/>
                <a:ea typeface="Inter Bold" pitchFamily="34" charset="-122"/>
                <a:cs typeface="Times New Roman" panose="02020603050405020304" pitchFamily="18" charset="0"/>
              </a:rPr>
              <a:t>Technical Barriers</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93790" y="2861429"/>
            <a:ext cx="3898702" cy="725805"/>
          </a:xfrm>
          <a:prstGeom prst="rect">
            <a:avLst/>
          </a:prstGeom>
          <a:noFill/>
          <a:ln/>
        </p:spPr>
        <p:txBody>
          <a:bodyPr wrap="square" lIns="0" tIns="0" rIns="0" bIns="0" rtlCol="0" anchor="t"/>
          <a:lstStyle/>
          <a:p>
            <a:pPr marL="0" indent="0" algn="r">
              <a:lnSpc>
                <a:spcPts val="2850"/>
              </a:lnSpc>
              <a:buNone/>
            </a:pPr>
            <a:r>
              <a:rPr lang="en-US" sz="2000" kern="0" spc="-36" dirty="0">
                <a:solidFill>
                  <a:srgbClr val="272525"/>
                </a:solidFill>
                <a:latin typeface="Times New Roman" panose="02020603050405020304" pitchFamily="18" charset="0"/>
                <a:ea typeface="Inter" pitchFamily="34" charset="-122"/>
                <a:cs typeface="Times New Roman" panose="02020603050405020304" pitchFamily="18" charset="0"/>
              </a:rPr>
              <a:t>Variability in EHR capabilities and lack of uniform standards across systems</a:t>
            </a:r>
            <a:endParaRPr lang="en-US" sz="2000"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5032653" y="1922978"/>
            <a:ext cx="4564975" cy="4564975"/>
          </a:xfrm>
          <a:prstGeom prst="rect">
            <a:avLst/>
          </a:prstGeom>
        </p:spPr>
      </p:pic>
      <p:pic>
        <p:nvPicPr>
          <p:cNvPr id="6" name="Image 1" descr="preencoded.png"/>
          <p:cNvPicPr>
            <a:picLocks noChangeAspect="1"/>
          </p:cNvPicPr>
          <p:nvPr/>
        </p:nvPicPr>
        <p:blipFill>
          <a:blip r:embed="rId4"/>
          <a:stretch>
            <a:fillRect/>
          </a:stretch>
        </p:blipFill>
        <p:spPr>
          <a:xfrm>
            <a:off x="6226731" y="2686050"/>
            <a:ext cx="339328" cy="424220"/>
          </a:xfrm>
          <a:prstGeom prst="rect">
            <a:avLst/>
          </a:prstGeom>
        </p:spPr>
      </p:pic>
      <p:sp>
        <p:nvSpPr>
          <p:cNvPr id="7" name="Text 3"/>
          <p:cNvSpPr/>
          <p:nvPr/>
        </p:nvSpPr>
        <p:spPr>
          <a:xfrm>
            <a:off x="9937790" y="2189559"/>
            <a:ext cx="2893576"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Times New Roman" panose="02020603050405020304" pitchFamily="18" charset="0"/>
                <a:ea typeface="Inter Bold" pitchFamily="34" charset="-122"/>
                <a:cs typeface="Times New Roman" panose="02020603050405020304" pitchFamily="18" charset="0"/>
              </a:rPr>
              <a:t>Interoperability Issues</a:t>
            </a:r>
            <a:endParaRPr lang="en-US" sz="2400" dirty="0">
              <a:latin typeface="Times New Roman" panose="02020603050405020304" pitchFamily="18" charset="0"/>
              <a:cs typeface="Times New Roman" panose="02020603050405020304" pitchFamily="18" charset="0"/>
            </a:endParaRPr>
          </a:p>
        </p:txBody>
      </p:sp>
      <p:sp>
        <p:nvSpPr>
          <p:cNvPr id="8" name="Text 4"/>
          <p:cNvSpPr/>
          <p:nvPr/>
        </p:nvSpPr>
        <p:spPr>
          <a:xfrm>
            <a:off x="9937790" y="2679978"/>
            <a:ext cx="3898821" cy="1088708"/>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Times New Roman" panose="02020603050405020304" pitchFamily="18" charset="0"/>
                <a:ea typeface="Inter" pitchFamily="34" charset="-122"/>
                <a:cs typeface="Times New Roman" panose="02020603050405020304" pitchFamily="18" charset="0"/>
              </a:rPr>
              <a:t>Need for consistent adherence to standards like HL7 for seamless data exchange</a:t>
            </a:r>
            <a:endParaRPr lang="en-US" sz="2000"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5"/>
          <a:stretch>
            <a:fillRect/>
          </a:stretch>
        </p:blipFill>
        <p:spPr>
          <a:xfrm>
            <a:off x="5032653" y="1922978"/>
            <a:ext cx="4564975" cy="4564975"/>
          </a:xfrm>
          <a:prstGeom prst="rect">
            <a:avLst/>
          </a:prstGeom>
        </p:spPr>
      </p:pic>
      <p:pic>
        <p:nvPicPr>
          <p:cNvPr id="10" name="Image 3" descr="preencoded.png"/>
          <p:cNvPicPr>
            <a:picLocks noChangeAspect="1"/>
          </p:cNvPicPr>
          <p:nvPr/>
        </p:nvPicPr>
        <p:blipFill>
          <a:blip r:embed="rId6"/>
          <a:stretch>
            <a:fillRect/>
          </a:stretch>
        </p:blipFill>
        <p:spPr>
          <a:xfrm>
            <a:off x="8452604" y="3074551"/>
            <a:ext cx="339328" cy="424220"/>
          </a:xfrm>
          <a:prstGeom prst="rect">
            <a:avLst/>
          </a:prstGeom>
        </p:spPr>
      </p:pic>
      <p:sp>
        <p:nvSpPr>
          <p:cNvPr id="11" name="Text 5"/>
          <p:cNvSpPr/>
          <p:nvPr/>
        </p:nvSpPr>
        <p:spPr>
          <a:xfrm>
            <a:off x="9937790" y="4823579"/>
            <a:ext cx="2835235"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Times New Roman" panose="02020603050405020304" pitchFamily="18" charset="0"/>
                <a:ea typeface="Inter Bold" pitchFamily="34" charset="-122"/>
                <a:cs typeface="Times New Roman" panose="02020603050405020304" pitchFamily="18" charset="0"/>
              </a:rPr>
              <a:t>Privacy Concerns</a:t>
            </a:r>
            <a:endParaRPr lang="en-US" sz="2400" dirty="0">
              <a:latin typeface="Times New Roman" panose="02020603050405020304" pitchFamily="18" charset="0"/>
              <a:cs typeface="Times New Roman" panose="02020603050405020304" pitchFamily="18" charset="0"/>
            </a:endParaRPr>
          </a:p>
        </p:txBody>
      </p:sp>
      <p:sp>
        <p:nvSpPr>
          <p:cNvPr id="12" name="Text 6"/>
          <p:cNvSpPr/>
          <p:nvPr/>
        </p:nvSpPr>
        <p:spPr>
          <a:xfrm>
            <a:off x="9937790" y="5313998"/>
            <a:ext cx="3898821" cy="725805"/>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Times New Roman" panose="02020603050405020304" pitchFamily="18" charset="0"/>
                <a:ea typeface="Inter" pitchFamily="34" charset="-122"/>
                <a:cs typeface="Times New Roman" panose="02020603050405020304" pitchFamily="18" charset="0"/>
              </a:rPr>
              <a:t>Ensuring HIPAA compliance while enabling necessary data sharing</a:t>
            </a:r>
            <a:endParaRPr lang="en-US" sz="2000" dirty="0">
              <a:latin typeface="Times New Roman" panose="02020603050405020304" pitchFamily="18" charset="0"/>
              <a:cs typeface="Times New Roman" panose="02020603050405020304" pitchFamily="18" charset="0"/>
            </a:endParaRPr>
          </a:p>
        </p:txBody>
      </p:sp>
      <p:pic>
        <p:nvPicPr>
          <p:cNvPr id="13" name="Image 4" descr="preencoded.png"/>
          <p:cNvPicPr>
            <a:picLocks noChangeAspect="1"/>
          </p:cNvPicPr>
          <p:nvPr/>
        </p:nvPicPr>
        <p:blipFill>
          <a:blip r:embed="rId7"/>
          <a:stretch>
            <a:fillRect/>
          </a:stretch>
        </p:blipFill>
        <p:spPr>
          <a:xfrm>
            <a:off x="5032653" y="1922978"/>
            <a:ext cx="4564975" cy="4564975"/>
          </a:xfrm>
          <a:prstGeom prst="rect">
            <a:avLst/>
          </a:prstGeom>
        </p:spPr>
      </p:pic>
      <p:pic>
        <p:nvPicPr>
          <p:cNvPr id="14" name="Image 5" descr="preencoded.png"/>
          <p:cNvPicPr>
            <a:picLocks noChangeAspect="1"/>
          </p:cNvPicPr>
          <p:nvPr/>
        </p:nvPicPr>
        <p:blipFill>
          <a:blip r:embed="rId8"/>
          <a:stretch>
            <a:fillRect/>
          </a:stretch>
        </p:blipFill>
        <p:spPr>
          <a:xfrm>
            <a:off x="8064103" y="5300424"/>
            <a:ext cx="339328" cy="424220"/>
          </a:xfrm>
          <a:prstGeom prst="rect">
            <a:avLst/>
          </a:prstGeom>
        </p:spPr>
      </p:pic>
      <p:sp>
        <p:nvSpPr>
          <p:cNvPr id="15" name="Text 7"/>
          <p:cNvSpPr/>
          <p:nvPr/>
        </p:nvSpPr>
        <p:spPr>
          <a:xfrm>
            <a:off x="1826300" y="4642128"/>
            <a:ext cx="2866192" cy="354330"/>
          </a:xfrm>
          <a:prstGeom prst="rect">
            <a:avLst/>
          </a:prstGeom>
          <a:noFill/>
          <a:ln/>
        </p:spPr>
        <p:txBody>
          <a:bodyPr wrap="none" lIns="0" tIns="0" rIns="0" bIns="0" rtlCol="0" anchor="t"/>
          <a:lstStyle/>
          <a:p>
            <a:pPr marL="0" indent="0" algn="r">
              <a:lnSpc>
                <a:spcPts val="2750"/>
              </a:lnSpc>
              <a:buNone/>
            </a:pPr>
            <a:r>
              <a:rPr lang="en-US" sz="2400" b="1" kern="0" spc="-67" dirty="0">
                <a:solidFill>
                  <a:srgbClr val="272525"/>
                </a:solidFill>
                <a:latin typeface="Times New Roman" panose="02020603050405020304" pitchFamily="18" charset="0"/>
                <a:ea typeface="Inter Bold" pitchFamily="34" charset="-122"/>
                <a:cs typeface="Times New Roman" panose="02020603050405020304" pitchFamily="18" charset="0"/>
              </a:rPr>
              <a:t>Implementation Costs</a:t>
            </a:r>
            <a:endParaRPr lang="en-US" sz="2400" dirty="0">
              <a:latin typeface="Times New Roman" panose="02020603050405020304" pitchFamily="18" charset="0"/>
              <a:cs typeface="Times New Roman" panose="02020603050405020304" pitchFamily="18" charset="0"/>
            </a:endParaRPr>
          </a:p>
        </p:txBody>
      </p:sp>
      <p:sp>
        <p:nvSpPr>
          <p:cNvPr id="16" name="Text 8"/>
          <p:cNvSpPr/>
          <p:nvPr/>
        </p:nvSpPr>
        <p:spPr>
          <a:xfrm>
            <a:off x="793790" y="5132546"/>
            <a:ext cx="3898702" cy="1088708"/>
          </a:xfrm>
          <a:prstGeom prst="rect">
            <a:avLst/>
          </a:prstGeom>
          <a:noFill/>
          <a:ln/>
        </p:spPr>
        <p:txBody>
          <a:bodyPr wrap="square" lIns="0" tIns="0" rIns="0" bIns="0" rtlCol="0" anchor="t"/>
          <a:lstStyle/>
          <a:p>
            <a:pPr marL="0" indent="0" algn="r">
              <a:lnSpc>
                <a:spcPts val="2850"/>
              </a:lnSpc>
              <a:buNone/>
            </a:pPr>
            <a:r>
              <a:rPr lang="en-US" sz="2000" kern="0" spc="-36" dirty="0">
                <a:solidFill>
                  <a:srgbClr val="272525"/>
                </a:solidFill>
                <a:latin typeface="Times New Roman" panose="02020603050405020304" pitchFamily="18" charset="0"/>
                <a:ea typeface="Inter" pitchFamily="34" charset="-122"/>
                <a:cs typeface="Times New Roman" panose="02020603050405020304" pitchFamily="18" charset="0"/>
              </a:rPr>
              <a:t>High expenses for technology, training, and maintenance, especially in rural areas</a:t>
            </a:r>
            <a:endParaRPr lang="en-US" sz="2000" dirty="0">
              <a:latin typeface="Times New Roman" panose="02020603050405020304" pitchFamily="18" charset="0"/>
              <a:cs typeface="Times New Roman" panose="02020603050405020304" pitchFamily="18" charset="0"/>
            </a:endParaRPr>
          </a:p>
        </p:txBody>
      </p:sp>
      <p:pic>
        <p:nvPicPr>
          <p:cNvPr id="17" name="Image 6" descr="preencoded.png"/>
          <p:cNvPicPr>
            <a:picLocks noChangeAspect="1"/>
          </p:cNvPicPr>
          <p:nvPr/>
        </p:nvPicPr>
        <p:blipFill>
          <a:blip r:embed="rId9"/>
          <a:stretch>
            <a:fillRect/>
          </a:stretch>
        </p:blipFill>
        <p:spPr>
          <a:xfrm>
            <a:off x="5032653" y="1922978"/>
            <a:ext cx="4564975" cy="4564975"/>
          </a:xfrm>
          <a:prstGeom prst="rect">
            <a:avLst/>
          </a:prstGeom>
        </p:spPr>
      </p:pic>
      <p:pic>
        <p:nvPicPr>
          <p:cNvPr id="18" name="Image 7" descr="preencoded.png"/>
          <p:cNvPicPr>
            <a:picLocks noChangeAspect="1"/>
          </p:cNvPicPr>
          <p:nvPr/>
        </p:nvPicPr>
        <p:blipFill>
          <a:blip r:embed="rId10"/>
          <a:stretch>
            <a:fillRect/>
          </a:stretch>
        </p:blipFill>
        <p:spPr>
          <a:xfrm>
            <a:off x="5838230" y="4911923"/>
            <a:ext cx="339328" cy="424220"/>
          </a:xfrm>
          <a:prstGeom prst="rect">
            <a:avLst/>
          </a:prstGeom>
        </p:spPr>
      </p:pic>
      <p:sp>
        <p:nvSpPr>
          <p:cNvPr id="19" name="Text 9"/>
          <p:cNvSpPr/>
          <p:nvPr/>
        </p:nvSpPr>
        <p:spPr>
          <a:xfrm>
            <a:off x="946299" y="6723221"/>
            <a:ext cx="13209290" cy="1242298"/>
          </a:xfrm>
          <a:prstGeom prst="rect">
            <a:avLst/>
          </a:prstGeom>
          <a:noFill/>
          <a:ln/>
        </p:spPr>
        <p:txBody>
          <a:bodyPr wrap="square" lIns="0" tIns="0" rIns="0" bIns="0" rtlCol="0" anchor="t"/>
          <a:lstStyle/>
          <a:p>
            <a:pPr marL="0" indent="0" algn="l">
              <a:lnSpc>
                <a:spcPts val="2850"/>
              </a:lnSpc>
              <a:buNone/>
            </a:pPr>
            <a:r>
              <a:rPr lang="en-US" sz="2400" kern="0" spc="-36" dirty="0">
                <a:solidFill>
                  <a:srgbClr val="272525"/>
                </a:solidFill>
                <a:latin typeface="Inter" pitchFamily="34" charset="0"/>
                <a:ea typeface="Inter" pitchFamily="34" charset="-122"/>
                <a:cs typeface="Inter" pitchFamily="34" charset="-120"/>
              </a:rPr>
              <a:t>Additional challenges include resistance to change among healthcare providers, limited IT infrastructure in rural areas, and ensuring data accuracy and completeness across diverse healthcare settings throughout Michigan.</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00207"/>
            <a:ext cx="7979212" cy="708779"/>
          </a:xfrm>
          <a:prstGeom prst="rect">
            <a:avLst/>
          </a:prstGeom>
          <a:noFill/>
          <a:ln/>
        </p:spPr>
        <p:txBody>
          <a:bodyPr wrap="none" lIns="0" tIns="0" rIns="0" bIns="0" rtlCol="0" anchor="t"/>
          <a:lstStyle/>
          <a:p>
            <a:pPr marL="0" indent="0" algn="l">
              <a:lnSpc>
                <a:spcPts val="5550"/>
              </a:lnSpc>
              <a:buNone/>
            </a:pPr>
            <a:r>
              <a:rPr lang="en-US" sz="6000" b="1" i="0" u="none" strike="noStrike" baseline="0" dirty="0">
                <a:solidFill>
                  <a:srgbClr val="000000"/>
                </a:solidFill>
                <a:latin typeface="Times New Roman" panose="02020603050405020304" pitchFamily="18" charset="0"/>
                <a:cs typeface="Times New Roman" panose="02020603050405020304" pitchFamily="18" charset="0"/>
              </a:rPr>
              <a:t>Opportunities for new areas of research</a:t>
            </a:r>
            <a:endParaRPr lang="en-US" sz="6000" dirty="0">
              <a:latin typeface="Times New Roman" panose="02020603050405020304" pitchFamily="18" charset="0"/>
              <a:cs typeface="Times New Roman" panose="02020603050405020304" pitchFamily="18" charset="0"/>
            </a:endParaRPr>
          </a:p>
        </p:txBody>
      </p:sp>
      <p:sp>
        <p:nvSpPr>
          <p:cNvPr id="3" name="Shape 1"/>
          <p:cNvSpPr/>
          <p:nvPr/>
        </p:nvSpPr>
        <p:spPr>
          <a:xfrm>
            <a:off x="793790" y="1862614"/>
            <a:ext cx="6408063" cy="2047994"/>
          </a:xfrm>
          <a:prstGeom prst="roundRect">
            <a:avLst>
              <a:gd name="adj" fmla="val 4652"/>
            </a:avLst>
          </a:prstGeom>
          <a:solidFill>
            <a:srgbClr val="DADBF1"/>
          </a:solidFill>
          <a:ln w="7620">
            <a:solidFill>
              <a:srgbClr val="C0C1D7"/>
            </a:solidFill>
            <a:prstDash val="solid"/>
          </a:ln>
        </p:spPr>
        <p:txBody>
          <a:bodyPr/>
          <a:lstStyle/>
          <a:p>
            <a:endParaRPr lang="en-US">
              <a:latin typeface="Times New Roman" panose="02020603050405020304" pitchFamily="18" charset="0"/>
              <a:cs typeface="Times New Roman" panose="02020603050405020304" pitchFamily="18" charset="0"/>
            </a:endParaRPr>
          </a:p>
        </p:txBody>
      </p:sp>
      <p:sp>
        <p:nvSpPr>
          <p:cNvPr id="4" name="Text 2"/>
          <p:cNvSpPr/>
          <p:nvPr/>
        </p:nvSpPr>
        <p:spPr>
          <a:xfrm>
            <a:off x="1028224" y="2097048"/>
            <a:ext cx="3839408"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Times New Roman" panose="02020603050405020304" pitchFamily="18" charset="0"/>
                <a:ea typeface="Inter Bold" pitchFamily="34" charset="-122"/>
                <a:cs typeface="Times New Roman" panose="02020603050405020304" pitchFamily="18" charset="0"/>
              </a:rPr>
              <a:t>Standardizing Data Exchange</a:t>
            </a:r>
            <a:endParaRPr lang="en-US" sz="2200" dirty="0">
              <a:latin typeface="Times New Roman" panose="02020603050405020304" pitchFamily="18" charset="0"/>
              <a:cs typeface="Times New Roman" panose="02020603050405020304" pitchFamily="18" charset="0"/>
            </a:endParaRPr>
          </a:p>
        </p:txBody>
      </p:sp>
      <p:sp>
        <p:nvSpPr>
          <p:cNvPr id="5" name="Text 3"/>
          <p:cNvSpPr/>
          <p:nvPr/>
        </p:nvSpPr>
        <p:spPr>
          <a:xfrm>
            <a:off x="1028224" y="2587466"/>
            <a:ext cx="5939195"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Times New Roman" panose="02020603050405020304" pitchFamily="18" charset="0"/>
                <a:ea typeface="Inter" pitchFamily="34" charset="-122"/>
                <a:cs typeface="Times New Roman" panose="02020603050405020304" pitchFamily="18" charset="0"/>
              </a:rPr>
              <a:t>Developing universal interoperability frameworks to ensure consistent, reliable data sharing across different EHR systems and jurisdictions.</a:t>
            </a:r>
            <a:endParaRPr lang="en-US" sz="1750" dirty="0">
              <a:latin typeface="Times New Roman" panose="02020603050405020304" pitchFamily="18" charset="0"/>
              <a:cs typeface="Times New Roman" panose="02020603050405020304" pitchFamily="18" charset="0"/>
            </a:endParaRPr>
          </a:p>
        </p:txBody>
      </p:sp>
      <p:sp>
        <p:nvSpPr>
          <p:cNvPr id="6" name="Shape 4"/>
          <p:cNvSpPr/>
          <p:nvPr/>
        </p:nvSpPr>
        <p:spPr>
          <a:xfrm>
            <a:off x="7428667" y="1862614"/>
            <a:ext cx="6408063" cy="2047994"/>
          </a:xfrm>
          <a:prstGeom prst="roundRect">
            <a:avLst>
              <a:gd name="adj" fmla="val 4652"/>
            </a:avLst>
          </a:prstGeom>
          <a:solidFill>
            <a:srgbClr val="DADBF1"/>
          </a:solidFill>
          <a:ln w="7620">
            <a:solidFill>
              <a:srgbClr val="C0C1D7"/>
            </a:solidFill>
            <a:prstDash val="solid"/>
          </a:ln>
        </p:spPr>
        <p:txBody>
          <a:bodyPr/>
          <a:lstStyle/>
          <a:p>
            <a:endParaRPr lang="en-US">
              <a:latin typeface="Times New Roman" panose="02020603050405020304" pitchFamily="18" charset="0"/>
              <a:cs typeface="Times New Roman" panose="02020603050405020304" pitchFamily="18" charset="0"/>
            </a:endParaRPr>
          </a:p>
        </p:txBody>
      </p:sp>
      <p:sp>
        <p:nvSpPr>
          <p:cNvPr id="7" name="Text 5"/>
          <p:cNvSpPr/>
          <p:nvPr/>
        </p:nvSpPr>
        <p:spPr>
          <a:xfrm>
            <a:off x="7663101" y="2097048"/>
            <a:ext cx="3990380"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Times New Roman" panose="02020603050405020304" pitchFamily="18" charset="0"/>
                <a:ea typeface="Inter Bold" pitchFamily="34" charset="-122"/>
                <a:cs typeface="Times New Roman" panose="02020603050405020304" pitchFamily="18" charset="0"/>
              </a:rPr>
              <a:t>Cost-Effective Implementation</a:t>
            </a:r>
            <a:endParaRPr lang="en-US" sz="2200" dirty="0">
              <a:latin typeface="Times New Roman" panose="02020603050405020304" pitchFamily="18" charset="0"/>
              <a:cs typeface="Times New Roman" panose="02020603050405020304" pitchFamily="18" charset="0"/>
            </a:endParaRPr>
          </a:p>
        </p:txBody>
      </p:sp>
      <p:sp>
        <p:nvSpPr>
          <p:cNvPr id="8" name="Text 6"/>
          <p:cNvSpPr/>
          <p:nvPr/>
        </p:nvSpPr>
        <p:spPr>
          <a:xfrm>
            <a:off x="7663101" y="2587466"/>
            <a:ext cx="5939195"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Times New Roman" panose="02020603050405020304" pitchFamily="18" charset="0"/>
                <a:ea typeface="Inter" pitchFamily="34" charset="-122"/>
                <a:cs typeface="Times New Roman" panose="02020603050405020304" pitchFamily="18" charset="0"/>
              </a:rPr>
              <a:t>Researching scalable, affordable models for underfunded healthcare systems and smaller providers to ensure equitable adoption.</a:t>
            </a:r>
            <a:endParaRPr lang="en-US" sz="1750" dirty="0">
              <a:latin typeface="Times New Roman" panose="02020603050405020304" pitchFamily="18" charset="0"/>
              <a:cs typeface="Times New Roman" panose="02020603050405020304" pitchFamily="18" charset="0"/>
            </a:endParaRPr>
          </a:p>
        </p:txBody>
      </p:sp>
      <p:sp>
        <p:nvSpPr>
          <p:cNvPr id="9" name="Shape 7"/>
          <p:cNvSpPr/>
          <p:nvPr/>
        </p:nvSpPr>
        <p:spPr>
          <a:xfrm>
            <a:off x="793790" y="4137422"/>
            <a:ext cx="6408063" cy="2047994"/>
          </a:xfrm>
          <a:prstGeom prst="roundRect">
            <a:avLst>
              <a:gd name="adj" fmla="val 4652"/>
            </a:avLst>
          </a:prstGeom>
          <a:solidFill>
            <a:srgbClr val="DADBF1"/>
          </a:solidFill>
          <a:ln w="7620">
            <a:solidFill>
              <a:srgbClr val="C0C1D7"/>
            </a:solidFill>
            <a:prstDash val="solid"/>
          </a:ln>
        </p:spPr>
        <p:txBody>
          <a:bodyPr/>
          <a:lstStyle/>
          <a:p>
            <a:endParaRPr lang="en-US">
              <a:latin typeface="Times New Roman" panose="02020603050405020304" pitchFamily="18" charset="0"/>
              <a:cs typeface="Times New Roman" panose="02020603050405020304" pitchFamily="18" charset="0"/>
            </a:endParaRPr>
          </a:p>
        </p:txBody>
      </p:sp>
      <p:sp>
        <p:nvSpPr>
          <p:cNvPr id="10" name="Text 8"/>
          <p:cNvSpPr/>
          <p:nvPr/>
        </p:nvSpPr>
        <p:spPr>
          <a:xfrm>
            <a:off x="1028224" y="4371856"/>
            <a:ext cx="3653552"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Times New Roman" panose="02020603050405020304" pitchFamily="18" charset="0"/>
                <a:ea typeface="Inter Bold" pitchFamily="34" charset="-122"/>
                <a:cs typeface="Times New Roman" panose="02020603050405020304" pitchFamily="18" charset="0"/>
              </a:rPr>
              <a:t>Health Equity Advancement</a:t>
            </a:r>
            <a:endParaRPr lang="en-US" sz="2200" dirty="0">
              <a:latin typeface="Times New Roman" panose="02020603050405020304" pitchFamily="18" charset="0"/>
              <a:cs typeface="Times New Roman" panose="02020603050405020304" pitchFamily="18" charset="0"/>
            </a:endParaRPr>
          </a:p>
        </p:txBody>
      </p:sp>
      <p:sp>
        <p:nvSpPr>
          <p:cNvPr id="11" name="Text 9"/>
          <p:cNvSpPr/>
          <p:nvPr/>
        </p:nvSpPr>
        <p:spPr>
          <a:xfrm>
            <a:off x="1028224" y="4862274"/>
            <a:ext cx="5939195"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Times New Roman" panose="02020603050405020304" pitchFamily="18" charset="0"/>
                <a:ea typeface="Inter" pitchFamily="34" charset="-122"/>
                <a:cs typeface="Times New Roman" panose="02020603050405020304" pitchFamily="18" charset="0"/>
              </a:rPr>
              <a:t>Investigating how integrated data systems can identify and reduce disparities in immunization coverage among different socioeconomic and ethnic groups.</a:t>
            </a:r>
            <a:endParaRPr lang="en-US" sz="1750" dirty="0">
              <a:latin typeface="Times New Roman" panose="02020603050405020304" pitchFamily="18" charset="0"/>
              <a:cs typeface="Times New Roman" panose="02020603050405020304" pitchFamily="18" charset="0"/>
            </a:endParaRPr>
          </a:p>
        </p:txBody>
      </p:sp>
      <p:sp>
        <p:nvSpPr>
          <p:cNvPr id="12" name="Shape 10"/>
          <p:cNvSpPr/>
          <p:nvPr/>
        </p:nvSpPr>
        <p:spPr>
          <a:xfrm>
            <a:off x="7428667" y="4137422"/>
            <a:ext cx="6408063" cy="2047994"/>
          </a:xfrm>
          <a:prstGeom prst="roundRect">
            <a:avLst>
              <a:gd name="adj" fmla="val 4652"/>
            </a:avLst>
          </a:prstGeom>
          <a:solidFill>
            <a:srgbClr val="DADBF1"/>
          </a:solidFill>
          <a:ln w="7620">
            <a:solidFill>
              <a:srgbClr val="C0C1D7"/>
            </a:solidFill>
            <a:prstDash val="solid"/>
          </a:ln>
        </p:spPr>
        <p:txBody>
          <a:bodyPr/>
          <a:lstStyle/>
          <a:p>
            <a:endParaRPr lang="en-US">
              <a:latin typeface="Times New Roman" panose="02020603050405020304" pitchFamily="18" charset="0"/>
              <a:cs typeface="Times New Roman" panose="02020603050405020304" pitchFamily="18" charset="0"/>
            </a:endParaRPr>
          </a:p>
        </p:txBody>
      </p:sp>
      <p:sp>
        <p:nvSpPr>
          <p:cNvPr id="13" name="Text 11"/>
          <p:cNvSpPr/>
          <p:nvPr/>
        </p:nvSpPr>
        <p:spPr>
          <a:xfrm>
            <a:off x="7663101" y="4371856"/>
            <a:ext cx="3787854"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Times New Roman" panose="02020603050405020304" pitchFamily="18" charset="0"/>
                <a:ea typeface="Inter Bold" pitchFamily="34" charset="-122"/>
                <a:cs typeface="Times New Roman" panose="02020603050405020304" pitchFamily="18" charset="0"/>
              </a:rPr>
              <a:t>Expanding Beyond COVID-19</a:t>
            </a:r>
            <a:endParaRPr lang="en-US" sz="2200" dirty="0">
              <a:latin typeface="Times New Roman" panose="02020603050405020304" pitchFamily="18" charset="0"/>
              <a:cs typeface="Times New Roman" panose="02020603050405020304" pitchFamily="18" charset="0"/>
            </a:endParaRPr>
          </a:p>
        </p:txBody>
      </p:sp>
      <p:sp>
        <p:nvSpPr>
          <p:cNvPr id="14" name="Text 12"/>
          <p:cNvSpPr/>
          <p:nvPr/>
        </p:nvSpPr>
        <p:spPr>
          <a:xfrm>
            <a:off x="7663101" y="4862274"/>
            <a:ext cx="5939195"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Times New Roman" panose="02020603050405020304" pitchFamily="18" charset="0"/>
                <a:ea typeface="Inter" pitchFamily="34" charset="-122"/>
                <a:cs typeface="Times New Roman" panose="02020603050405020304" pitchFamily="18" charset="0"/>
              </a:rPr>
              <a:t>Exploring integration of other immunization records and broader public health data to create comprehensive health information systems.</a:t>
            </a:r>
            <a:endParaRPr lang="en-US" sz="1750" dirty="0">
              <a:latin typeface="Times New Roman" panose="02020603050405020304" pitchFamily="18" charset="0"/>
              <a:cs typeface="Times New Roman" panose="02020603050405020304" pitchFamily="18" charset="0"/>
            </a:endParaRPr>
          </a:p>
        </p:txBody>
      </p:sp>
      <p:sp>
        <p:nvSpPr>
          <p:cNvPr id="15" name="Text 13"/>
          <p:cNvSpPr/>
          <p:nvPr/>
        </p:nvSpPr>
        <p:spPr>
          <a:xfrm>
            <a:off x="793790" y="6440567"/>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Times New Roman" panose="02020603050405020304" pitchFamily="18" charset="0"/>
                <a:ea typeface="Inter" pitchFamily="34" charset="-122"/>
                <a:cs typeface="Times New Roman" panose="02020603050405020304" pitchFamily="18" charset="0"/>
              </a:rPr>
              <a:t>Michigan's experience offers valuable insights that can inform nationwide strategies. Continued research and cross-sector collaboration are essential to overcome existing barriers and achieve improved healthcare outcomes across diverse populations, setting the stage for more resilient and responsive health systems.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1605</TotalTime>
  <Words>1214</Words>
  <Application>Microsoft Office PowerPoint</Application>
  <PresentationFormat>Custom</PresentationFormat>
  <Paragraphs>87</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 Light</vt:lpstr>
      <vt:lpstr>Inter</vt:lpstr>
      <vt:lpstr>Inter Bold</vt:lpstr>
      <vt:lpstr>Times New Roman</vt:lpstr>
      <vt:lpstr>Wingdings</vt:lpstr>
      <vt:lpstr>Metropolitan</vt:lpstr>
      <vt:lpstr>Integration of COVID-19 Immunization Data Into Routine EHR Systems in Michigan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Overall assessment and conclusion of this topic</vt:lpstr>
      <vt:lpstr>REFERENCES</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Mary Meteku</cp:lastModifiedBy>
  <cp:revision>9</cp:revision>
  <dcterms:created xsi:type="dcterms:W3CDTF">2025-04-13T23:05:44Z</dcterms:created>
  <dcterms:modified xsi:type="dcterms:W3CDTF">2025-04-15T01:54:22Z</dcterms:modified>
</cp:coreProperties>
</file>