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Slab"/>
      <p:regular r:id="rId13"/>
      <p:bold r:id="rId14"/>
    </p:embeddedFon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lab-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font" Target="fonts/RobotoSlab-bold.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7fda9cbd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7fda9cbd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Roboto"/>
                <a:ea typeface="Roboto"/>
                <a:cs typeface="Roboto"/>
                <a:sym typeface="Roboto"/>
              </a:rPr>
              <a:t>The goal of our project is to explore how to make a Shiny App. We created an app that illustrated different root-finding methods that we were taught throughout the semester. In our Shiny App, the user enters a one-dimensional function for which the root is requested. The user can then also control the initial points of that function. After the function is entered, the user is able to see the root of that function depending on which method was used. </a:t>
            </a:r>
            <a:endParaRPr sz="1000">
              <a:latin typeface="Roboto"/>
              <a:ea typeface="Roboto"/>
              <a:cs typeface="Roboto"/>
              <a:sym typeface="Roboto"/>
            </a:endParaRPr>
          </a:p>
          <a:p>
            <a:pPr indent="0" lvl="0" marL="0" rtl="0" algn="l">
              <a:lnSpc>
                <a:spcPct val="115000"/>
              </a:lnSpc>
              <a:spcBef>
                <a:spcPts val="1600"/>
              </a:spcBef>
              <a:spcAft>
                <a:spcPts val="1600"/>
              </a:spcAft>
              <a:buClr>
                <a:schemeClr val="dk1"/>
              </a:buClr>
              <a:buSzPts val="1100"/>
              <a:buFont typeface="Arial"/>
              <a:buNone/>
            </a:pPr>
            <a:r>
              <a:rPr lang="en" sz="1000">
                <a:latin typeface="Roboto"/>
                <a:ea typeface="Roboto"/>
                <a:cs typeface="Roboto"/>
                <a:sym typeface="Roboto"/>
              </a:rPr>
              <a:t>If there is an error with the initial points or the function itself, a message would be displayed as well.</a:t>
            </a:r>
            <a:endParaRPr sz="3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7fda9cbd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7fda9cbd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7fda9cb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7fda9cb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7fda9cbd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7fda9cbd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7fda9cbd1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7fda9cbd1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7fda9cbd1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7fda9cbd1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Sylnyx/SciCompFinalProj_Shiny.git"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Shiny App - Root Finding Methods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Kaitlyn Scheppa, Tyler Simpson, </a:t>
            </a:r>
            <a:endParaRPr/>
          </a:p>
          <a:p>
            <a:pPr indent="0" lvl="0" marL="0" rtl="0" algn="ctr">
              <a:spcBef>
                <a:spcPts val="0"/>
              </a:spcBef>
              <a:spcAft>
                <a:spcPts val="0"/>
              </a:spcAft>
              <a:buNone/>
            </a:pPr>
            <a:r>
              <a:rPr lang="en"/>
              <a:t>and Orel Yoshia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created a Shiny App that illustrates different root-finding methods that we were taught throughout the semester. </a:t>
            </a:r>
            <a:endParaRPr/>
          </a:p>
          <a:p>
            <a:pPr indent="-342900" lvl="0" marL="457200" rtl="0" algn="l">
              <a:spcBef>
                <a:spcPts val="0"/>
              </a:spcBef>
              <a:spcAft>
                <a:spcPts val="0"/>
              </a:spcAft>
              <a:buSzPts val="1800"/>
              <a:buChar char="●"/>
            </a:pPr>
            <a:r>
              <a:rPr lang="en"/>
              <a:t>The user enters a one-dimensional function for which the root is requested and can also include the initial points.</a:t>
            </a:r>
            <a:endParaRPr/>
          </a:p>
          <a:p>
            <a:pPr indent="-342900" lvl="0" marL="457200" rtl="0" algn="l">
              <a:spcBef>
                <a:spcPts val="0"/>
              </a:spcBef>
              <a:spcAft>
                <a:spcPts val="0"/>
              </a:spcAft>
              <a:buSzPts val="1800"/>
              <a:buChar char="●"/>
            </a:pPr>
            <a:r>
              <a:rPr lang="en"/>
              <a:t>The user is then able to see the root of that function.</a:t>
            </a:r>
            <a:endParaRPr/>
          </a:p>
          <a:p>
            <a:pPr indent="-342900" lvl="0" marL="457200" rtl="0" algn="l">
              <a:spcBef>
                <a:spcPts val="0"/>
              </a:spcBef>
              <a:spcAft>
                <a:spcPts val="0"/>
              </a:spcAft>
              <a:buSzPts val="1800"/>
              <a:buChar char="●"/>
            </a:pPr>
            <a:r>
              <a:rPr lang="en"/>
              <a:t>Message is displayed if there is an error.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Learn something new by creating a shiny app</a:t>
            </a:r>
            <a:endParaRPr/>
          </a:p>
          <a:p>
            <a:pPr indent="-342900" lvl="0" marL="457200" rtl="0" algn="l">
              <a:spcBef>
                <a:spcPts val="0"/>
              </a:spcBef>
              <a:spcAft>
                <a:spcPts val="0"/>
              </a:spcAft>
              <a:buSzPts val="1800"/>
              <a:buChar char="●"/>
            </a:pPr>
            <a:r>
              <a:rPr lang="en"/>
              <a:t>Perfect our knowledge of root finding methods through the development and testing of this app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Methods Used:</a:t>
            </a:r>
            <a:endParaRPr/>
          </a:p>
        </p:txBody>
      </p:sp>
      <p:sp>
        <p:nvSpPr>
          <p:cNvPr id="82" name="Google Shape;82;p16"/>
          <p:cNvSpPr txBox="1"/>
          <p:nvPr>
            <p:ph idx="1" type="body"/>
          </p:nvPr>
        </p:nvSpPr>
        <p:spPr>
          <a:xfrm>
            <a:off x="387900" y="2357725"/>
            <a:ext cx="2963100" cy="134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Fixed Point</a:t>
            </a:r>
            <a:endParaRPr/>
          </a:p>
          <a:p>
            <a:pPr indent="-342900" lvl="0" marL="457200" rtl="0" algn="l">
              <a:spcBef>
                <a:spcPts val="0"/>
              </a:spcBef>
              <a:spcAft>
                <a:spcPts val="0"/>
              </a:spcAft>
              <a:buSzPts val="1800"/>
              <a:buChar char="●"/>
            </a:pPr>
            <a:r>
              <a:rPr lang="en"/>
              <a:t>Bisection</a:t>
            </a:r>
            <a:endParaRPr/>
          </a:p>
          <a:p>
            <a:pPr indent="-342900" lvl="0" marL="457200" rtl="0" algn="l">
              <a:spcBef>
                <a:spcPts val="0"/>
              </a:spcBef>
              <a:spcAft>
                <a:spcPts val="0"/>
              </a:spcAft>
              <a:buSzPts val="1800"/>
              <a:buChar char="●"/>
            </a:pPr>
            <a:r>
              <a:rPr lang="en"/>
              <a:t>Newton-Raphson</a:t>
            </a:r>
            <a:endParaRPr/>
          </a:p>
        </p:txBody>
      </p:sp>
      <p:pic>
        <p:nvPicPr>
          <p:cNvPr id="83" name="Google Shape;83;p16"/>
          <p:cNvPicPr preferRelativeResize="0"/>
          <p:nvPr/>
        </p:nvPicPr>
        <p:blipFill>
          <a:blip r:embed="rId3">
            <a:alphaModFix/>
          </a:blip>
          <a:stretch>
            <a:fillRect/>
          </a:stretch>
        </p:blipFill>
        <p:spPr>
          <a:xfrm>
            <a:off x="3646526" y="1134925"/>
            <a:ext cx="5109576" cy="378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Root Finding Methods - f(x) = cos(x)</a:t>
            </a:r>
            <a:endParaRPr/>
          </a:p>
        </p:txBody>
      </p:sp>
      <p:pic>
        <p:nvPicPr>
          <p:cNvPr id="89" name="Google Shape;89;p17"/>
          <p:cNvPicPr preferRelativeResize="0"/>
          <p:nvPr/>
        </p:nvPicPr>
        <p:blipFill rotWithShape="1">
          <a:blip r:embed="rId3">
            <a:alphaModFix/>
          </a:blip>
          <a:srcRect b="1891" l="827" r="689" t="1611"/>
          <a:stretch/>
        </p:blipFill>
        <p:spPr>
          <a:xfrm rot="-4">
            <a:off x="453412" y="1144133"/>
            <a:ext cx="3969978" cy="1947672"/>
          </a:xfrm>
          <a:prstGeom prst="rect">
            <a:avLst/>
          </a:prstGeom>
          <a:noFill/>
          <a:ln>
            <a:noFill/>
          </a:ln>
        </p:spPr>
      </p:pic>
      <p:pic>
        <p:nvPicPr>
          <p:cNvPr id="90" name="Google Shape;90;p17"/>
          <p:cNvPicPr preferRelativeResize="0"/>
          <p:nvPr/>
        </p:nvPicPr>
        <p:blipFill rotWithShape="1">
          <a:blip r:embed="rId4">
            <a:alphaModFix/>
          </a:blip>
          <a:srcRect b="11005" l="1340" r="2892" t="1650"/>
          <a:stretch/>
        </p:blipFill>
        <p:spPr>
          <a:xfrm>
            <a:off x="4652012" y="1144126"/>
            <a:ext cx="3969976" cy="1947375"/>
          </a:xfrm>
          <a:prstGeom prst="rect">
            <a:avLst/>
          </a:prstGeom>
          <a:noFill/>
          <a:ln>
            <a:noFill/>
          </a:ln>
        </p:spPr>
      </p:pic>
      <p:pic>
        <p:nvPicPr>
          <p:cNvPr id="91" name="Google Shape;91;p17"/>
          <p:cNvPicPr preferRelativeResize="0"/>
          <p:nvPr/>
        </p:nvPicPr>
        <p:blipFill rotWithShape="1">
          <a:blip r:embed="rId5">
            <a:alphaModFix/>
          </a:blip>
          <a:srcRect b="7816" l="1894" r="2922" t="2650"/>
          <a:stretch/>
        </p:blipFill>
        <p:spPr>
          <a:xfrm>
            <a:off x="2587762" y="3145975"/>
            <a:ext cx="3968496" cy="1947374"/>
          </a:xfrm>
          <a:prstGeom prst="rect">
            <a:avLst/>
          </a:prstGeom>
          <a:noFill/>
          <a:ln>
            <a:noFill/>
          </a:ln>
        </p:spPr>
      </p:pic>
      <p:sp>
        <p:nvSpPr>
          <p:cNvPr id="92" name="Google Shape;92;p17"/>
          <p:cNvSpPr txBox="1"/>
          <p:nvPr/>
        </p:nvSpPr>
        <p:spPr>
          <a:xfrm>
            <a:off x="2585150" y="4502650"/>
            <a:ext cx="1020300" cy="5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Newton - Raphson</a:t>
            </a:r>
            <a:endParaRPr b="1"/>
          </a:p>
        </p:txBody>
      </p:sp>
      <p:sp>
        <p:nvSpPr>
          <p:cNvPr id="93" name="Google Shape;93;p17"/>
          <p:cNvSpPr txBox="1"/>
          <p:nvPr/>
        </p:nvSpPr>
        <p:spPr>
          <a:xfrm>
            <a:off x="453400" y="2750275"/>
            <a:ext cx="12075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Fixed Point</a:t>
            </a:r>
            <a:endParaRPr b="1">
              <a:latin typeface="Roboto"/>
              <a:ea typeface="Roboto"/>
              <a:cs typeface="Roboto"/>
              <a:sym typeface="Roboto"/>
            </a:endParaRPr>
          </a:p>
        </p:txBody>
      </p:sp>
      <p:sp>
        <p:nvSpPr>
          <p:cNvPr id="94" name="Google Shape;94;p17"/>
          <p:cNvSpPr txBox="1"/>
          <p:nvPr/>
        </p:nvSpPr>
        <p:spPr>
          <a:xfrm>
            <a:off x="7691350" y="2750275"/>
            <a:ext cx="973500" cy="4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Bisection</a:t>
            </a:r>
            <a:endParaRPr b="1">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Demo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a:t>
            </a:r>
            <a:endParaRPr/>
          </a:p>
        </p:txBody>
      </p:sp>
      <p:pic>
        <p:nvPicPr>
          <p:cNvPr id="105" name="Google Shape;105;p19">
            <a:hlinkClick r:id="rId3"/>
          </p:cNvPr>
          <p:cNvPicPr preferRelativeResize="0"/>
          <p:nvPr/>
        </p:nvPicPr>
        <p:blipFill>
          <a:blip r:embed="rId4">
            <a:alphaModFix/>
          </a:blip>
          <a:stretch>
            <a:fillRect/>
          </a:stretch>
        </p:blipFill>
        <p:spPr>
          <a:xfrm>
            <a:off x="3420863" y="1420613"/>
            <a:ext cx="2302275" cy="2302275"/>
          </a:xfrm>
          <a:prstGeom prst="rect">
            <a:avLst/>
          </a:prstGeom>
          <a:noFill/>
          <a:ln>
            <a:noFill/>
          </a:ln>
        </p:spPr>
      </p:pic>
      <p:sp>
        <p:nvSpPr>
          <p:cNvPr id="106" name="Google Shape;106;p19"/>
          <p:cNvSpPr txBox="1"/>
          <p:nvPr/>
        </p:nvSpPr>
        <p:spPr>
          <a:xfrm>
            <a:off x="3420900" y="3819750"/>
            <a:ext cx="2302200" cy="43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Link to our GitHub</a:t>
            </a:r>
            <a:endParaRPr>
              <a:solidFill>
                <a:srgbClr val="FFFFF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