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vain Diouf" userId="a2200f97ec3efa4e" providerId="LiveId" clId="{F4D35E4D-B34B-488B-B993-F0F80E36294C}"/>
    <pc:docChg chg="modSld">
      <pc:chgData name="Sylvain Diouf" userId="a2200f97ec3efa4e" providerId="LiveId" clId="{F4D35E4D-B34B-488B-B993-F0F80E36294C}" dt="2023-06-16T19:47:05.185" v="4" actId="207"/>
      <pc:docMkLst>
        <pc:docMk/>
      </pc:docMkLst>
      <pc:sldChg chg="modSp mod">
        <pc:chgData name="Sylvain Diouf" userId="a2200f97ec3efa4e" providerId="LiveId" clId="{F4D35E4D-B34B-488B-B993-F0F80E36294C}" dt="2023-06-16T19:47:05.185" v="4" actId="207"/>
        <pc:sldMkLst>
          <pc:docMk/>
          <pc:sldMk cId="3441740440" sldId="256"/>
        </pc:sldMkLst>
        <pc:spChg chg="mod">
          <ac:chgData name="Sylvain Diouf" userId="a2200f97ec3efa4e" providerId="LiveId" clId="{F4D35E4D-B34B-488B-B993-F0F80E36294C}" dt="2023-06-16T19:47:05.185" v="4" actId="207"/>
          <ac:spMkLst>
            <pc:docMk/>
            <pc:sldMk cId="3441740440" sldId="256"/>
            <ac:spMk id="2" creationId="{C0631738-0317-7E5D-1B2B-D3A3DD19FC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DFA53-7536-5B11-2D8A-D39F471A89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F2125C4-4C2B-C5BF-E51D-BD806B7A7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51FAA7A-B501-3BF4-715C-08C9C7D98AAD}"/>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5" name="Espace réservé du pied de page 4">
            <a:extLst>
              <a:ext uri="{FF2B5EF4-FFF2-40B4-BE49-F238E27FC236}">
                <a16:creationId xmlns:a16="http://schemas.microsoft.com/office/drawing/2014/main" id="{D30D2196-AE4C-4671-56D0-BFD3E99DDF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7E1CE6-DFC1-CECB-CFD5-3F51A1A41F11}"/>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243920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E39E9-28D7-AF34-6183-E88C9C5717A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43B7C6C-65EE-2EE3-0DAA-4AB0EF88D9A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4B57F5-9416-0951-FB78-450531A9EA39}"/>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5" name="Espace réservé du pied de page 4">
            <a:extLst>
              <a:ext uri="{FF2B5EF4-FFF2-40B4-BE49-F238E27FC236}">
                <a16:creationId xmlns:a16="http://schemas.microsoft.com/office/drawing/2014/main" id="{329C75F7-15F7-29F4-4C63-146171277F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6DDB12-F1CC-7AF4-C7C8-ED903FF64DAD}"/>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325660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B51FC03-7547-CA34-8B42-FBB3D81EEAE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18E42A7-0248-A689-7A86-5F75FEA8028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EFE315-03E9-84EB-43B2-D76B6BB3B05D}"/>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5" name="Espace réservé du pied de page 4">
            <a:extLst>
              <a:ext uri="{FF2B5EF4-FFF2-40B4-BE49-F238E27FC236}">
                <a16:creationId xmlns:a16="http://schemas.microsoft.com/office/drawing/2014/main" id="{74C25827-C33F-E085-A2A1-99B422F4A1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A732AC-CA34-9744-FBE5-F67D00A788F6}"/>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360101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0CE8-9E94-E386-2E6D-D973E410E4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F51E10C-AEA1-422D-1B57-159107EED20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8E92AC-AB2D-487C-DD51-F4DABDF5AACA}"/>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5" name="Espace réservé du pied de page 4">
            <a:extLst>
              <a:ext uri="{FF2B5EF4-FFF2-40B4-BE49-F238E27FC236}">
                <a16:creationId xmlns:a16="http://schemas.microsoft.com/office/drawing/2014/main" id="{531C96A1-AF48-ABE2-D314-4371729EC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514732-7130-5446-19A3-71EAD442DBF2}"/>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211986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3A78BD-28B6-EB18-4F76-D58AB39A4F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76078BE-1675-6C3A-3DE1-53D0F656D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D1F8F10-F850-B8BA-08A1-1A3DBE3C5AE9}"/>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5" name="Espace réservé du pied de page 4">
            <a:extLst>
              <a:ext uri="{FF2B5EF4-FFF2-40B4-BE49-F238E27FC236}">
                <a16:creationId xmlns:a16="http://schemas.microsoft.com/office/drawing/2014/main" id="{69C349F9-FB6F-8A18-FF7E-0AD13B0308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9148C5-ED61-A0E8-9266-CF5B4EBB2F76}"/>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58422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6B875-8B1B-4D13-C27D-1430831F6C0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CB63805-853C-8373-FCE3-0C6C6F2E593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149712A-4A78-8534-3C53-E3212D5BA55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376E446-B1A0-E337-F86E-4CD8F3B0A764}"/>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6" name="Espace réservé du pied de page 5">
            <a:extLst>
              <a:ext uri="{FF2B5EF4-FFF2-40B4-BE49-F238E27FC236}">
                <a16:creationId xmlns:a16="http://schemas.microsoft.com/office/drawing/2014/main" id="{C9F62E5C-1F09-4280-164C-2785283890A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26F3A78-B230-AF1C-5DCB-F7433683AA82}"/>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259354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EC6F81-5E18-F2E9-CFA0-6D43B18F4E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ED22655-1D28-AB12-536E-2F2367C4E2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D0B4E30-4F6A-C070-E6A7-763C2E38175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ECF8165-8416-6325-54D0-1270AC1D5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F09E3C3-E1DC-DDE3-8A40-3538280C1B4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5AA5E10-7A4A-23E1-89C4-8505988BD442}"/>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8" name="Espace réservé du pied de page 7">
            <a:extLst>
              <a:ext uri="{FF2B5EF4-FFF2-40B4-BE49-F238E27FC236}">
                <a16:creationId xmlns:a16="http://schemas.microsoft.com/office/drawing/2014/main" id="{A75F6C10-7A1F-660A-12E4-EA5DD54EAAA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5A64CCA-EDD6-4C89-DD42-1011871CDA52}"/>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377495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359803-02B9-986B-189C-74573EBDF8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C4C91AB-7E60-0206-E39B-6311C1B17404}"/>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4" name="Espace réservé du pied de page 3">
            <a:extLst>
              <a:ext uri="{FF2B5EF4-FFF2-40B4-BE49-F238E27FC236}">
                <a16:creationId xmlns:a16="http://schemas.microsoft.com/office/drawing/2014/main" id="{C1BB65CD-59A9-3671-2DDB-EC321173BDD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E6AB0CB-9198-31DB-AC18-C9B5988353AA}"/>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207799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9D9A49A-2163-77D0-48CA-7D0789F6BBAD}"/>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3" name="Espace réservé du pied de page 2">
            <a:extLst>
              <a:ext uri="{FF2B5EF4-FFF2-40B4-BE49-F238E27FC236}">
                <a16:creationId xmlns:a16="http://schemas.microsoft.com/office/drawing/2014/main" id="{DD4856C3-8B83-6B52-8009-66EE8FAF4B5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67B3317-945F-D8EF-7CC5-F80A1F1E422D}"/>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63303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B26DA-DFFD-D77C-15DD-8D4F4D58F1D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99B33C5-0901-6A1E-3264-D26A1AF21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FF81631-6201-0697-EDDB-5489CC81F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7EAE2F8-B491-A703-C429-CAFB1FB2B6DA}"/>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6" name="Espace réservé du pied de page 5">
            <a:extLst>
              <a:ext uri="{FF2B5EF4-FFF2-40B4-BE49-F238E27FC236}">
                <a16:creationId xmlns:a16="http://schemas.microsoft.com/office/drawing/2014/main" id="{BF1E7755-3CF4-4BF9-159C-AF192032A2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E583082-E90A-EB96-0D26-06458055CDEF}"/>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45333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AFF28-9ABB-1894-41EC-5A42270856A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B9F9ED2-3D96-26CF-1287-10ECC52B4A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A228D8E-05BB-C1B0-2DF1-D759BD0A7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3CC3595-3970-1466-EEEC-C9A4B77C0F7A}"/>
              </a:ext>
            </a:extLst>
          </p:cNvPr>
          <p:cNvSpPr>
            <a:spLocks noGrp="1"/>
          </p:cNvSpPr>
          <p:nvPr>
            <p:ph type="dt" sz="half" idx="10"/>
          </p:nvPr>
        </p:nvSpPr>
        <p:spPr/>
        <p:txBody>
          <a:bodyPr/>
          <a:lstStyle/>
          <a:p>
            <a:fld id="{4F3ADC10-B739-4620-AE18-3CA11BA7D566}" type="datetimeFigureOut">
              <a:rPr lang="fr-FR" smtClean="0"/>
              <a:t>16/06/2023</a:t>
            </a:fld>
            <a:endParaRPr lang="fr-FR"/>
          </a:p>
        </p:txBody>
      </p:sp>
      <p:sp>
        <p:nvSpPr>
          <p:cNvPr id="6" name="Espace réservé du pied de page 5">
            <a:extLst>
              <a:ext uri="{FF2B5EF4-FFF2-40B4-BE49-F238E27FC236}">
                <a16:creationId xmlns:a16="http://schemas.microsoft.com/office/drawing/2014/main" id="{72656C2B-7B92-96F8-8B5C-9DF5AF549FD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6E2942-0C98-C4AA-FF5D-40604825CC88}"/>
              </a:ext>
            </a:extLst>
          </p:cNvPr>
          <p:cNvSpPr>
            <a:spLocks noGrp="1"/>
          </p:cNvSpPr>
          <p:nvPr>
            <p:ph type="sldNum" sz="quarter" idx="12"/>
          </p:nvPr>
        </p:nvSpPr>
        <p:spPr/>
        <p:txBody>
          <a:bodyPr/>
          <a:lstStyle/>
          <a:p>
            <a:fld id="{56242EAE-1848-4699-ACBE-B0149CBB0D04}" type="slidenum">
              <a:rPr lang="fr-FR" smtClean="0"/>
              <a:t>‹N°›</a:t>
            </a:fld>
            <a:endParaRPr lang="fr-FR"/>
          </a:p>
        </p:txBody>
      </p:sp>
    </p:spTree>
    <p:extLst>
      <p:ext uri="{BB962C8B-B14F-4D97-AF65-F5344CB8AC3E}">
        <p14:creationId xmlns:p14="http://schemas.microsoft.com/office/powerpoint/2010/main" val="20360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F0281F-F074-3A07-773A-F980BDF5A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40220DC-8139-8E77-E98E-C81488EF4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984C85-E759-ACD2-D8BF-A660CF8AA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ADC10-B739-4620-AE18-3CA11BA7D566}" type="datetimeFigureOut">
              <a:rPr lang="fr-FR" smtClean="0"/>
              <a:t>16/06/2023</a:t>
            </a:fld>
            <a:endParaRPr lang="fr-FR"/>
          </a:p>
        </p:txBody>
      </p:sp>
      <p:sp>
        <p:nvSpPr>
          <p:cNvPr id="5" name="Espace réservé du pied de page 4">
            <a:extLst>
              <a:ext uri="{FF2B5EF4-FFF2-40B4-BE49-F238E27FC236}">
                <a16:creationId xmlns:a16="http://schemas.microsoft.com/office/drawing/2014/main" id="{14579C85-5724-1223-7BB5-052BB3063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444F447-3D59-BAF5-CDC3-4C38E5F6B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42EAE-1848-4699-ACBE-B0149CBB0D04}" type="slidenum">
              <a:rPr lang="fr-FR" smtClean="0"/>
              <a:t>‹N°›</a:t>
            </a:fld>
            <a:endParaRPr lang="fr-FR"/>
          </a:p>
        </p:txBody>
      </p:sp>
    </p:spTree>
    <p:extLst>
      <p:ext uri="{BB962C8B-B14F-4D97-AF65-F5344CB8AC3E}">
        <p14:creationId xmlns:p14="http://schemas.microsoft.com/office/powerpoint/2010/main" val="714935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setsearch.research.google.com/search?src=0&amp;query=evolution%20du%20covid&amp;docid=L2cvMTF0aGQxN3N5Zw%3D%3D" TargetMode="External"/><Relationship Id="rId2" Type="http://schemas.openxmlformats.org/officeDocument/2006/relationships/hyperlink" Target="https://data.gouv.ci/datasets/covid-ci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flocon de neige, hiver, fleur&#10;&#10;Description générée automatiquement">
            <a:extLst>
              <a:ext uri="{FF2B5EF4-FFF2-40B4-BE49-F238E27FC236}">
                <a16:creationId xmlns:a16="http://schemas.microsoft.com/office/drawing/2014/main" id="{C40B0E9A-BC9F-124A-ECD8-B3B9F6142AD6}"/>
              </a:ext>
            </a:extLst>
          </p:cNvPr>
          <p:cNvPicPr>
            <a:picLocks noChangeAspect="1"/>
          </p:cNvPicPr>
          <p:nvPr/>
        </p:nvPicPr>
        <p:blipFill rotWithShape="1">
          <a:blip r:embed="rId2">
            <a:extLst>
              <a:ext uri="{28A0092B-C50C-407E-A947-70E740481C1C}">
                <a14:useLocalDpi xmlns:a14="http://schemas.microsoft.com/office/drawing/2010/main" val="0"/>
              </a:ext>
            </a:extLst>
          </a:blip>
          <a:srcRect l="17988" r="10279" b="-1"/>
          <a:stretch/>
        </p:blipFill>
        <p:spPr>
          <a:xfrm>
            <a:off x="3542538" y="-3809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0631738-0317-7E5D-1B2B-D3A3DD19FCEC}"/>
              </a:ext>
            </a:extLst>
          </p:cNvPr>
          <p:cNvSpPr>
            <a:spLocks noGrp="1"/>
          </p:cNvSpPr>
          <p:nvPr>
            <p:ph type="ctrTitle"/>
          </p:nvPr>
        </p:nvSpPr>
        <p:spPr>
          <a:xfrm>
            <a:off x="477981" y="1122363"/>
            <a:ext cx="4023360" cy="3204134"/>
          </a:xfrm>
        </p:spPr>
        <p:txBody>
          <a:bodyPr anchor="b">
            <a:normAutofit/>
          </a:bodyPr>
          <a:lstStyle/>
          <a:p>
            <a:pPr algn="l"/>
            <a:r>
              <a:rPr lang="fr-FR" sz="4300" dirty="0">
                <a:latin typeface="Times New Roman" panose="02020603050405020304" pitchFamily="18" charset="0"/>
                <a:cs typeface="Times New Roman" panose="02020603050405020304" pitchFamily="18" charset="0"/>
              </a:rPr>
              <a:t>Modèle ARIMA: </a:t>
            </a:r>
            <a:r>
              <a:rPr lang="fr-FR" sz="4400" dirty="0">
                <a:solidFill>
                  <a:schemeClr val="accent1">
                    <a:lumMod val="50000"/>
                  </a:schemeClr>
                </a:solidFill>
                <a:latin typeface="Times New Roman" panose="02020603050405020304" pitchFamily="18" charset="0"/>
                <a:cs typeface="Times New Roman" panose="02020603050405020304" pitchFamily="18" charset="0"/>
              </a:rPr>
              <a:t>L’évolution du COVID en Côte d’Ivoire</a:t>
            </a:r>
          </a:p>
        </p:txBody>
      </p:sp>
      <p:sp>
        <p:nvSpPr>
          <p:cNvPr id="3" name="Sous-titre 2">
            <a:extLst>
              <a:ext uri="{FF2B5EF4-FFF2-40B4-BE49-F238E27FC236}">
                <a16:creationId xmlns:a16="http://schemas.microsoft.com/office/drawing/2014/main" id="{B5D6A63E-0379-6E14-8950-8B6B471AC0FE}"/>
              </a:ext>
            </a:extLst>
          </p:cNvPr>
          <p:cNvSpPr>
            <a:spLocks noGrp="1"/>
          </p:cNvSpPr>
          <p:nvPr>
            <p:ph type="subTitle" idx="1"/>
          </p:nvPr>
        </p:nvSpPr>
        <p:spPr>
          <a:xfrm>
            <a:off x="477980" y="4872922"/>
            <a:ext cx="4023359" cy="1208141"/>
          </a:xfrm>
        </p:spPr>
        <p:txBody>
          <a:bodyPr>
            <a:normAutofit/>
          </a:bodyPr>
          <a:lstStyle/>
          <a:p>
            <a:pPr algn="l"/>
            <a:r>
              <a:rPr lang="fr-FR" sz="2000" dirty="0">
                <a:latin typeface="Times New Roman" panose="02020603050405020304" pitchFamily="18" charset="0"/>
                <a:cs typeface="Times New Roman" panose="02020603050405020304" pitchFamily="18" charset="0"/>
              </a:rPr>
              <a:t>Sylvain MB. NG. DIOUF </a:t>
            </a:r>
          </a:p>
          <a:p>
            <a:pPr algn="l"/>
            <a:r>
              <a:rPr lang="fr-FR" sz="2000" dirty="0">
                <a:latin typeface="Times New Roman" panose="02020603050405020304" pitchFamily="18" charset="0"/>
                <a:cs typeface="Times New Roman" panose="02020603050405020304" pitchFamily="18" charset="0"/>
              </a:rPr>
              <a:t>MD4 – 2023 HETIC</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oogle Shape;123;p27">
            <a:extLst>
              <a:ext uri="{FF2B5EF4-FFF2-40B4-BE49-F238E27FC236}">
                <a16:creationId xmlns:a16="http://schemas.microsoft.com/office/drawing/2014/main" id="{76DF7173-63E7-30C8-BF8D-30ABACBCE40D}"/>
              </a:ext>
            </a:extLst>
          </p:cNvPr>
          <p:cNvPicPr preferRelativeResize="0"/>
          <p:nvPr/>
        </p:nvPicPr>
        <p:blipFill rotWithShape="1">
          <a:blip r:embed="rId3">
            <a:alphaModFix/>
          </a:blip>
          <a:srcRect/>
          <a:stretch/>
        </p:blipFill>
        <p:spPr>
          <a:xfrm>
            <a:off x="2797107" y="5202185"/>
            <a:ext cx="641418" cy="703316"/>
          </a:xfrm>
          <a:prstGeom prst="rect">
            <a:avLst/>
          </a:prstGeom>
          <a:noFill/>
          <a:ln>
            <a:noFill/>
          </a:ln>
        </p:spPr>
      </p:pic>
    </p:spTree>
    <p:extLst>
      <p:ext uri="{BB962C8B-B14F-4D97-AF65-F5344CB8AC3E}">
        <p14:creationId xmlns:p14="http://schemas.microsoft.com/office/powerpoint/2010/main" val="344174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ne regardant un téléphone vide">
            <a:extLst>
              <a:ext uri="{FF2B5EF4-FFF2-40B4-BE49-F238E27FC236}">
                <a16:creationId xmlns:a16="http://schemas.microsoft.com/office/drawing/2014/main" id="{FD04FE71-740B-3F80-0915-1B872879FF18}"/>
              </a:ext>
            </a:extLst>
          </p:cNvPr>
          <p:cNvPicPr>
            <a:picLocks noChangeAspect="1"/>
          </p:cNvPicPr>
          <p:nvPr/>
        </p:nvPicPr>
        <p:blipFill rotWithShape="1">
          <a:blip r:embed="rId2"/>
          <a:srcRect l="5884" r="-1" b="-1"/>
          <a:stretch/>
        </p:blipFill>
        <p:spPr>
          <a:xfrm>
            <a:off x="2522358" y="-4742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7912AA1-9D28-BEB5-04B6-AE4A28E7F1E3}"/>
              </a:ext>
            </a:extLst>
          </p:cNvPr>
          <p:cNvSpPr>
            <a:spLocks noGrp="1"/>
          </p:cNvSpPr>
          <p:nvPr>
            <p:ph type="title"/>
          </p:nvPr>
        </p:nvSpPr>
        <p:spPr>
          <a:xfrm>
            <a:off x="838200" y="365125"/>
            <a:ext cx="3822189" cy="1899912"/>
          </a:xfrm>
        </p:spPr>
        <p:txBody>
          <a:bodyPr>
            <a:normAutofit/>
          </a:bodyPr>
          <a:lstStyle/>
          <a:p>
            <a:r>
              <a:rPr lang="fr-FR" sz="4000">
                <a:latin typeface="Times New Roman" panose="02020603050405020304" pitchFamily="18" charset="0"/>
                <a:cs typeface="Times New Roman" panose="02020603050405020304" pitchFamily="18" charset="0"/>
              </a:rPr>
              <a:t>Plan</a:t>
            </a:r>
          </a:p>
        </p:txBody>
      </p:sp>
      <p:sp>
        <p:nvSpPr>
          <p:cNvPr id="3" name="Espace réservé du contenu 2">
            <a:extLst>
              <a:ext uri="{FF2B5EF4-FFF2-40B4-BE49-F238E27FC236}">
                <a16:creationId xmlns:a16="http://schemas.microsoft.com/office/drawing/2014/main" id="{3A4D2474-4986-6240-896F-6CA315069610}"/>
              </a:ext>
            </a:extLst>
          </p:cNvPr>
          <p:cNvSpPr>
            <a:spLocks noGrp="1"/>
          </p:cNvSpPr>
          <p:nvPr>
            <p:ph idx="1"/>
          </p:nvPr>
        </p:nvSpPr>
        <p:spPr>
          <a:xfrm>
            <a:off x="838200" y="2434201"/>
            <a:ext cx="3822189" cy="3742762"/>
          </a:xfrm>
        </p:spPr>
        <p:txBody>
          <a:bodyPr>
            <a:normAutofit/>
          </a:bodyPr>
          <a:lstStyle/>
          <a:p>
            <a:r>
              <a:rPr lang="fr-FR" sz="2000" dirty="0">
                <a:latin typeface="Times New Roman" panose="02020603050405020304" pitchFamily="18" charset="0"/>
                <a:cs typeface="Times New Roman" panose="02020603050405020304" pitchFamily="18" charset="0"/>
              </a:rPr>
              <a:t>Introduction</a:t>
            </a:r>
          </a:p>
          <a:p>
            <a:r>
              <a:rPr lang="fr-FR" sz="2000" dirty="0">
                <a:latin typeface="Times New Roman" panose="02020603050405020304" pitchFamily="18" charset="0"/>
                <a:cs typeface="Times New Roman" panose="02020603050405020304" pitchFamily="18" charset="0"/>
              </a:rPr>
              <a:t>Méthodologie</a:t>
            </a:r>
          </a:p>
          <a:p>
            <a:r>
              <a:rPr lang="fr-FR" sz="2000" dirty="0">
                <a:latin typeface="Times New Roman" panose="02020603050405020304" pitchFamily="18" charset="0"/>
                <a:cs typeface="Times New Roman" panose="02020603050405020304" pitchFamily="18" charset="0"/>
              </a:rPr>
              <a:t>Exploration des données</a:t>
            </a:r>
          </a:p>
          <a:p>
            <a:r>
              <a:rPr lang="fr-FR" sz="2000" dirty="0">
                <a:latin typeface="Times New Roman" panose="02020603050405020304" pitchFamily="18" charset="0"/>
                <a:cs typeface="Times New Roman" panose="02020603050405020304" pitchFamily="18" charset="0"/>
              </a:rPr>
              <a:t>Modélisation ARIMA</a:t>
            </a:r>
          </a:p>
          <a:p>
            <a:r>
              <a:rPr lang="fr-FR" sz="2000" dirty="0">
                <a:effectLst/>
                <a:latin typeface="Times New Roman" panose="02020603050405020304" pitchFamily="18" charset="0"/>
                <a:ea typeface="Calibri" panose="020F0502020204030204" pitchFamily="34" charset="0"/>
                <a:cs typeface="Times New Roman" panose="02020603050405020304" pitchFamily="18" charset="0"/>
              </a:rPr>
              <a:t>Évaluation du modèle</a:t>
            </a: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a:p>
            <a:r>
              <a:rPr lang="fr-FR" sz="2000" b="0" i="0" dirty="0">
                <a:effectLst/>
                <a:latin typeface="Times New Roman" panose="02020603050405020304" pitchFamily="18" charset="0"/>
                <a:cs typeface="Times New Roman" panose="02020603050405020304" pitchFamily="18" charset="0"/>
              </a:rPr>
              <a:t>Résultats</a:t>
            </a:r>
          </a:p>
          <a:p>
            <a:r>
              <a:rPr lang="fr-FR" sz="2000" dirty="0">
                <a:latin typeface="Times New Roman" panose="02020603050405020304" pitchFamily="18" charset="0"/>
                <a:ea typeface="Calibri" panose="020F0502020204030204" pitchFamily="34" charset="0"/>
                <a:cs typeface="Times New Roman" panose="02020603050405020304" pitchFamily="18" charset="0"/>
              </a:rPr>
              <a:t>Conclusion</a:t>
            </a:r>
            <a:endParaRPr lang="fr-FR" sz="2000" b="0" i="0" dirty="0">
              <a:effectLst/>
              <a:latin typeface="Times New Roman" panose="02020603050405020304" pitchFamily="18" charset="0"/>
              <a:ea typeface="Calibri" panose="020F0502020204030204" pitchFamily="34" charset="0"/>
              <a:cs typeface="Times New Roman" panose="02020603050405020304" pitchFamily="18" charset="0"/>
            </a:endParaRPr>
          </a:p>
          <a:p>
            <a:r>
              <a:rPr lang="fr-FR" sz="2000" b="0" i="0" dirty="0">
                <a:effectLst/>
                <a:latin typeface="Times New Roman" panose="02020603050405020304" pitchFamily="18" charset="0"/>
                <a:cs typeface="Times New Roman" panose="02020603050405020304" pitchFamily="18" charset="0"/>
              </a:rPr>
              <a:t>Références</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35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78F21B49-9E9A-9FFF-9AE9-627ED4264BC5}"/>
              </a:ext>
            </a:extLst>
          </p:cNvPr>
          <p:cNvSpPr>
            <a:spLocks noGrp="1"/>
          </p:cNvSpPr>
          <p:nvPr>
            <p:ph type="title"/>
          </p:nvPr>
        </p:nvSpPr>
        <p:spPr>
          <a:xfrm>
            <a:off x="640080" y="1243013"/>
            <a:ext cx="3855720" cy="4371974"/>
          </a:xfrm>
        </p:spPr>
        <p:txBody>
          <a:bodyPr>
            <a:normAutofit/>
          </a:bodyPr>
          <a:lstStyle/>
          <a:p>
            <a:r>
              <a:rPr lang="fr-FR" sz="3600">
                <a:solidFill>
                  <a:schemeClr val="tx2"/>
                </a:solidFill>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4E5754BA-22E4-86D9-9901-FC46257305FD}"/>
              </a:ext>
            </a:extLst>
          </p:cNvPr>
          <p:cNvSpPr>
            <a:spLocks noGrp="1"/>
          </p:cNvSpPr>
          <p:nvPr>
            <p:ph idx="1"/>
          </p:nvPr>
        </p:nvSpPr>
        <p:spPr>
          <a:xfrm>
            <a:off x="6172200" y="804672"/>
            <a:ext cx="5221224" cy="5230368"/>
          </a:xfrm>
        </p:spPr>
        <p:txBody>
          <a:bodyPr anchor="ctr">
            <a:normAutofit/>
          </a:bodyPr>
          <a:lstStyle/>
          <a:p>
            <a:r>
              <a:rPr lang="fr-FR" sz="1800">
                <a:solidFill>
                  <a:schemeClr val="tx2"/>
                </a:solidFill>
                <a:latin typeface="Times New Roman" panose="02020603050405020304" pitchFamily="18" charset="0"/>
                <a:cs typeface="Times New Roman" panose="02020603050405020304" pitchFamily="18" charset="0"/>
              </a:rPr>
              <a:t>Notre travail consiste à analyser l'évolution du COVID-19 en Côte d'Ivoire en utilisant un modèle ARIMA. Le modèle ARIMA permet d'identifier les tendances, les schémas saisonniers et de prévoir les cas futurs. </a:t>
            </a:r>
          </a:p>
          <a:p>
            <a:endParaRPr lang="fr-FR" sz="1800">
              <a:solidFill>
                <a:schemeClr val="tx2"/>
              </a:solidFill>
            </a:endParaRPr>
          </a:p>
        </p:txBody>
      </p:sp>
    </p:spTree>
    <p:extLst>
      <p:ext uri="{BB962C8B-B14F-4D97-AF65-F5344CB8AC3E}">
        <p14:creationId xmlns:p14="http://schemas.microsoft.com/office/powerpoint/2010/main" val="188205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4B4050AA-EF30-B467-6564-56E5DFE8A5CC}"/>
              </a:ext>
            </a:extLst>
          </p:cNvPr>
          <p:cNvSpPr>
            <a:spLocks noGrp="1"/>
          </p:cNvSpPr>
          <p:nvPr>
            <p:ph type="title"/>
          </p:nvPr>
        </p:nvSpPr>
        <p:spPr>
          <a:xfrm>
            <a:off x="640080" y="1243013"/>
            <a:ext cx="3855720" cy="4371974"/>
          </a:xfrm>
        </p:spPr>
        <p:txBody>
          <a:bodyPr>
            <a:normAutofit/>
          </a:bodyPr>
          <a:lstStyle/>
          <a:p>
            <a:r>
              <a:rPr lang="fr-FR" sz="3600">
                <a:solidFill>
                  <a:schemeClr val="tx2"/>
                </a:solidFill>
                <a:latin typeface="Times New Roman" panose="02020603050405020304" pitchFamily="18" charset="0"/>
                <a:cs typeface="Times New Roman" panose="02020603050405020304" pitchFamily="18" charset="0"/>
              </a:rPr>
              <a:t>Méthodologie</a:t>
            </a:r>
          </a:p>
        </p:txBody>
      </p:sp>
      <p:sp>
        <p:nvSpPr>
          <p:cNvPr id="3" name="Espace réservé du contenu 2">
            <a:extLst>
              <a:ext uri="{FF2B5EF4-FFF2-40B4-BE49-F238E27FC236}">
                <a16:creationId xmlns:a16="http://schemas.microsoft.com/office/drawing/2014/main" id="{6FA6428A-255F-FB99-3834-8E916CD1D3DA}"/>
              </a:ext>
            </a:extLst>
          </p:cNvPr>
          <p:cNvSpPr>
            <a:spLocks noGrp="1"/>
          </p:cNvSpPr>
          <p:nvPr>
            <p:ph idx="1"/>
          </p:nvPr>
        </p:nvSpPr>
        <p:spPr>
          <a:xfrm>
            <a:off x="6172200" y="804672"/>
            <a:ext cx="5221224" cy="5230368"/>
          </a:xfrm>
        </p:spPr>
        <p:txBody>
          <a:bodyPr anchor="ctr">
            <a:normAutofit/>
          </a:bodyPr>
          <a:lstStyle/>
          <a:p>
            <a:pPr marL="0" indent="0">
              <a:buNone/>
            </a:pPr>
            <a:r>
              <a:rPr lang="fr-FR" sz="1800" dirty="0">
                <a:solidFill>
                  <a:schemeClr val="tx2"/>
                </a:solidFill>
                <a:latin typeface="Times New Roman" panose="02020603050405020304" pitchFamily="18" charset="0"/>
                <a:cs typeface="Times New Roman" panose="02020603050405020304" pitchFamily="18" charset="0"/>
              </a:rPr>
              <a:t>Dans notre modèle ARIMA nous analysons l'évolution du COVID-19 en Côte d'Ivoire. Nous avons prétraité les données en gérant les valeurs manquantes et en transformant les variables si nécessaire. Ensuite, les données ont été divisées en ensembles d'entraînement, de test et de validation pour ajuster, évaluer et valider le modèle. Cette approche permet d'obtenir des prédictions fiables sur des données inconnues.</a:t>
            </a:r>
          </a:p>
        </p:txBody>
      </p:sp>
    </p:spTree>
    <p:extLst>
      <p:ext uri="{BB962C8B-B14F-4D97-AF65-F5344CB8AC3E}">
        <p14:creationId xmlns:p14="http://schemas.microsoft.com/office/powerpoint/2010/main" val="129648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C78073A7-68D1-5C09-4929-48F7B0F85D32}"/>
              </a:ext>
            </a:extLst>
          </p:cNvPr>
          <p:cNvSpPr>
            <a:spLocks noGrp="1"/>
          </p:cNvSpPr>
          <p:nvPr>
            <p:ph type="title"/>
          </p:nvPr>
        </p:nvSpPr>
        <p:spPr>
          <a:xfrm>
            <a:off x="640080" y="1243013"/>
            <a:ext cx="3855720" cy="4371974"/>
          </a:xfrm>
        </p:spPr>
        <p:txBody>
          <a:bodyPr>
            <a:normAutofit/>
          </a:bodyPr>
          <a:lstStyle/>
          <a:p>
            <a:r>
              <a:rPr lang="fr-FR" sz="3600" dirty="0">
                <a:solidFill>
                  <a:schemeClr val="tx2"/>
                </a:solidFill>
              </a:rPr>
              <a:t>Exploration des données</a:t>
            </a:r>
          </a:p>
        </p:txBody>
      </p:sp>
      <p:pic>
        <p:nvPicPr>
          <p:cNvPr id="5" name="Espace réservé du contenu 4" descr="une ">
            <a:extLst>
              <a:ext uri="{FF2B5EF4-FFF2-40B4-BE49-F238E27FC236}">
                <a16:creationId xmlns:a16="http://schemas.microsoft.com/office/drawing/2014/main" id="{2B266392-789E-0D4B-1FFF-156BE4181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7057" y="713221"/>
            <a:ext cx="5084074" cy="4096520"/>
          </a:xfrm>
        </p:spPr>
      </p:pic>
      <p:sp>
        <p:nvSpPr>
          <p:cNvPr id="6" name="ZoneTexte 5">
            <a:extLst>
              <a:ext uri="{FF2B5EF4-FFF2-40B4-BE49-F238E27FC236}">
                <a16:creationId xmlns:a16="http://schemas.microsoft.com/office/drawing/2014/main" id="{52D6FB36-2249-499C-F97E-7F66C3412DAB}"/>
              </a:ext>
            </a:extLst>
          </p:cNvPr>
          <p:cNvSpPr txBox="1"/>
          <p:nvPr/>
        </p:nvSpPr>
        <p:spPr>
          <a:xfrm>
            <a:off x="8067675" y="5133975"/>
            <a:ext cx="3286125" cy="646331"/>
          </a:xfrm>
          <a:prstGeom prst="rect">
            <a:avLst/>
          </a:prstGeom>
          <a:noFill/>
        </p:spPr>
        <p:txBody>
          <a:bodyPr wrap="square" rtlCol="0">
            <a:spAutoFit/>
          </a:bodyPr>
          <a:lstStyle/>
          <a:p>
            <a:r>
              <a:rPr lang="fr-FR" dirty="0"/>
              <a:t>Affichage et vérification si les données sont times séries </a:t>
            </a:r>
          </a:p>
        </p:txBody>
      </p:sp>
    </p:spTree>
    <p:extLst>
      <p:ext uri="{BB962C8B-B14F-4D97-AF65-F5344CB8AC3E}">
        <p14:creationId xmlns:p14="http://schemas.microsoft.com/office/powerpoint/2010/main" val="380615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C78073A7-68D1-5C09-4929-48F7B0F85D32}"/>
              </a:ext>
            </a:extLst>
          </p:cNvPr>
          <p:cNvSpPr>
            <a:spLocks noGrp="1"/>
          </p:cNvSpPr>
          <p:nvPr>
            <p:ph type="title"/>
          </p:nvPr>
        </p:nvSpPr>
        <p:spPr>
          <a:xfrm>
            <a:off x="640080" y="1243013"/>
            <a:ext cx="3855720" cy="4371974"/>
          </a:xfrm>
        </p:spPr>
        <p:txBody>
          <a:bodyPr>
            <a:normAutofit/>
          </a:bodyPr>
          <a:lstStyle/>
          <a:p>
            <a:r>
              <a:rPr lang="fr-FR" sz="3600" dirty="0">
                <a:solidFill>
                  <a:schemeClr val="tx2"/>
                </a:solidFill>
              </a:rPr>
              <a:t>Modélisation ARIMA</a:t>
            </a:r>
          </a:p>
        </p:txBody>
      </p:sp>
      <p:sp>
        <p:nvSpPr>
          <p:cNvPr id="4" name="Espace réservé du contenu 3">
            <a:extLst>
              <a:ext uri="{FF2B5EF4-FFF2-40B4-BE49-F238E27FC236}">
                <a16:creationId xmlns:a16="http://schemas.microsoft.com/office/drawing/2014/main" id="{29C551CD-5E87-3C20-FB9A-B228D5CE56AB}"/>
              </a:ext>
            </a:extLst>
          </p:cNvPr>
          <p:cNvSpPr>
            <a:spLocks noGrp="1"/>
          </p:cNvSpPr>
          <p:nvPr>
            <p:ph idx="1"/>
          </p:nvPr>
        </p:nvSpPr>
        <p:spPr>
          <a:xfrm>
            <a:off x="6867524" y="1564880"/>
            <a:ext cx="4562475" cy="3728239"/>
          </a:xfrm>
        </p:spPr>
        <p:txBody>
          <a:bodyPr>
            <a:normAutofit/>
          </a:bodyPr>
          <a:lstStyle/>
          <a:p>
            <a:pPr marL="0" indent="0">
              <a:buNone/>
            </a:pPr>
            <a:r>
              <a:rPr lang="fr-FR" sz="1800" dirty="0">
                <a:latin typeface="Times New Roman" panose="02020603050405020304" pitchFamily="18" charset="0"/>
                <a:cs typeface="Times New Roman" panose="02020603050405020304" pitchFamily="18" charset="0"/>
              </a:rPr>
              <a:t>Dans notre modèle ARIMA, nous avons utilisé des techniques telles que l'autocorrélation partielle et l'autocorrélation pour sélectionner les ordres AR, I et MA appropriés pour le modèle. Nous avons choisi le modèle ARIMA final avec les ordres spécifiques qui offraient la meilleure adéquation aux données. </a:t>
            </a:r>
          </a:p>
          <a:p>
            <a:endParaRPr lang="fr-F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69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78073A7-68D1-5C09-4929-48F7B0F85D32}"/>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Résultats</a:t>
            </a:r>
          </a:p>
        </p:txBody>
      </p:sp>
      <p:sp>
        <p:nvSpPr>
          <p:cNvPr id="25" name="Rectangle 2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Espace réservé du contenu 4" descr="Une image contenant texte, capture d’écran, diagramme, ligne&#10;&#10;Description générée automatiquement">
            <a:extLst>
              <a:ext uri="{FF2B5EF4-FFF2-40B4-BE49-F238E27FC236}">
                <a16:creationId xmlns:a16="http://schemas.microsoft.com/office/drawing/2014/main" id="{2EB1A8F4-5A1B-8A0A-9344-82D8F1E4A2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991" y="2038052"/>
            <a:ext cx="9226017" cy="4566880"/>
          </a:xfrm>
          <a:prstGeom prst="rect">
            <a:avLst/>
          </a:prstGeom>
        </p:spPr>
      </p:pic>
    </p:spTree>
    <p:extLst>
      <p:ext uri="{BB962C8B-B14F-4D97-AF65-F5344CB8AC3E}">
        <p14:creationId xmlns:p14="http://schemas.microsoft.com/office/powerpoint/2010/main" val="104527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C78073A7-68D1-5C09-4929-48F7B0F85D32}"/>
              </a:ext>
            </a:extLst>
          </p:cNvPr>
          <p:cNvSpPr>
            <a:spLocks noGrp="1"/>
          </p:cNvSpPr>
          <p:nvPr>
            <p:ph type="title"/>
          </p:nvPr>
        </p:nvSpPr>
        <p:spPr>
          <a:xfrm>
            <a:off x="640080" y="1243013"/>
            <a:ext cx="3855720" cy="4371974"/>
          </a:xfrm>
        </p:spPr>
        <p:txBody>
          <a:bodyPr>
            <a:normAutofit/>
          </a:bodyPr>
          <a:lstStyle/>
          <a:p>
            <a:r>
              <a:rPr lang="fr-FR" sz="3600" dirty="0">
                <a:solidFill>
                  <a:schemeClr val="tx2"/>
                </a:solidFill>
              </a:rPr>
              <a:t>Conclusion</a:t>
            </a:r>
          </a:p>
        </p:txBody>
      </p:sp>
      <p:sp>
        <p:nvSpPr>
          <p:cNvPr id="4" name="Espace réservé du contenu 3">
            <a:extLst>
              <a:ext uri="{FF2B5EF4-FFF2-40B4-BE49-F238E27FC236}">
                <a16:creationId xmlns:a16="http://schemas.microsoft.com/office/drawing/2014/main" id="{29C551CD-5E87-3C20-FB9A-B228D5CE56AB}"/>
              </a:ext>
            </a:extLst>
          </p:cNvPr>
          <p:cNvSpPr>
            <a:spLocks noGrp="1"/>
          </p:cNvSpPr>
          <p:nvPr>
            <p:ph idx="1"/>
          </p:nvPr>
        </p:nvSpPr>
        <p:spPr>
          <a:xfrm>
            <a:off x="6867524" y="1564880"/>
            <a:ext cx="4562475" cy="2997595"/>
          </a:xfrm>
        </p:spPr>
        <p:txBody>
          <a:bodyPr>
            <a:normAutofit/>
          </a:bodyPr>
          <a:lstStyle/>
          <a:p>
            <a:pPr marL="0" indent="0">
              <a:buNone/>
            </a:pPr>
            <a:r>
              <a:rPr lang="fr-FR" sz="1800" dirty="0">
                <a:latin typeface="Times New Roman" panose="02020603050405020304" pitchFamily="18" charset="0"/>
                <a:cs typeface="Times New Roman" panose="02020603050405020304" pitchFamily="18" charset="0"/>
              </a:rPr>
              <a:t>En conclusion, le modèle ARIMA offre des perspectives précieuses pour comprendre l'évolution du COVID-19 en Côte d'Ivoire. Elle permet de mettre en évidence des tendances, des motifs saisonniers et des prévisions utiles pour la gestion de la pandémie. </a:t>
            </a:r>
          </a:p>
        </p:txBody>
      </p:sp>
    </p:spTree>
    <p:extLst>
      <p:ext uri="{BB962C8B-B14F-4D97-AF65-F5344CB8AC3E}">
        <p14:creationId xmlns:p14="http://schemas.microsoft.com/office/powerpoint/2010/main" val="229269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C78073A7-68D1-5C09-4929-48F7B0F85D32}"/>
              </a:ext>
            </a:extLst>
          </p:cNvPr>
          <p:cNvSpPr>
            <a:spLocks noGrp="1"/>
          </p:cNvSpPr>
          <p:nvPr>
            <p:ph type="title"/>
          </p:nvPr>
        </p:nvSpPr>
        <p:spPr>
          <a:xfrm>
            <a:off x="640080" y="1243013"/>
            <a:ext cx="3855720" cy="4371974"/>
          </a:xfrm>
        </p:spPr>
        <p:txBody>
          <a:bodyPr>
            <a:normAutofit/>
          </a:bodyPr>
          <a:lstStyle/>
          <a:p>
            <a:r>
              <a:rPr lang="fr-FR" sz="3600" dirty="0">
                <a:solidFill>
                  <a:schemeClr val="tx2"/>
                </a:solidFill>
              </a:rPr>
              <a:t>Références</a:t>
            </a:r>
          </a:p>
        </p:txBody>
      </p:sp>
      <p:sp>
        <p:nvSpPr>
          <p:cNvPr id="4" name="Espace réservé du contenu 3">
            <a:extLst>
              <a:ext uri="{FF2B5EF4-FFF2-40B4-BE49-F238E27FC236}">
                <a16:creationId xmlns:a16="http://schemas.microsoft.com/office/drawing/2014/main" id="{29C551CD-5E87-3C20-FB9A-B228D5CE56AB}"/>
              </a:ext>
            </a:extLst>
          </p:cNvPr>
          <p:cNvSpPr>
            <a:spLocks noGrp="1"/>
          </p:cNvSpPr>
          <p:nvPr>
            <p:ph idx="1"/>
          </p:nvPr>
        </p:nvSpPr>
        <p:spPr>
          <a:xfrm>
            <a:off x="6867524" y="1564880"/>
            <a:ext cx="4562475" cy="2997595"/>
          </a:xfrm>
        </p:spPr>
        <p:txBody>
          <a:bodyPr>
            <a:normAutofit/>
          </a:bodyPr>
          <a:lstStyle/>
          <a:p>
            <a:pPr marL="0" indent="0">
              <a:buNone/>
            </a:pPr>
            <a:r>
              <a:rPr lang="fr-FR" sz="1800" dirty="0">
                <a:latin typeface="Times New Roman" panose="02020603050405020304" pitchFamily="18" charset="0"/>
                <a:cs typeface="Times New Roman" panose="02020603050405020304" pitchFamily="18" charset="0"/>
              </a:rPr>
              <a:t>Sources de données : </a:t>
            </a:r>
          </a:p>
          <a:p>
            <a:pPr marL="0" indent="0">
              <a:buNone/>
            </a:pPr>
            <a:r>
              <a:rPr lang="fr-FR" sz="1800" dirty="0">
                <a:latin typeface="Times New Roman" panose="02020603050405020304" pitchFamily="18" charset="0"/>
                <a:cs typeface="Times New Roman" panose="02020603050405020304" pitchFamily="18" charset="0"/>
                <a:hlinkClick r:id="rId2"/>
              </a:rPr>
              <a:t>https://data.gouv.ci/datasets/covid-civ</a:t>
            </a:r>
            <a:endParaRPr lang="fr-FR" sz="1800" dirty="0">
              <a:latin typeface="Times New Roman" panose="02020603050405020304" pitchFamily="18" charset="0"/>
              <a:cs typeface="Times New Roman" panose="02020603050405020304" pitchFamily="18" charset="0"/>
            </a:endParaRPr>
          </a:p>
          <a:p>
            <a:pPr marL="0" indent="0">
              <a:buNone/>
            </a:pPr>
            <a:endParaRPr lang="fr-FR" sz="1800" dirty="0">
              <a:latin typeface="Times New Roman" panose="02020603050405020304" pitchFamily="18" charset="0"/>
              <a:cs typeface="Times New Roman" panose="02020603050405020304" pitchFamily="18" charset="0"/>
            </a:endParaRPr>
          </a:p>
          <a:p>
            <a:pPr marL="0" indent="0">
              <a:buNone/>
            </a:pPr>
            <a:r>
              <a:rPr lang="fr-FR" sz="1800" dirty="0">
                <a:latin typeface="Times New Roman" panose="02020603050405020304" pitchFamily="18" charset="0"/>
                <a:cs typeface="Times New Roman" panose="02020603050405020304" pitchFamily="18" charset="0"/>
                <a:hlinkClick r:id="rId3"/>
              </a:rPr>
              <a:t>https://datasetsearch.research.google.com/search?src=0&amp;query=evolution%20du%20covid&amp;docid=L2cvMTF0aGQxN3N5Zw%3D%3D</a:t>
            </a:r>
            <a:endParaRPr lang="fr-FR" sz="1800" dirty="0">
              <a:latin typeface="Times New Roman" panose="02020603050405020304" pitchFamily="18" charset="0"/>
              <a:cs typeface="Times New Roman" panose="02020603050405020304" pitchFamily="18" charset="0"/>
            </a:endParaRPr>
          </a:p>
          <a:p>
            <a:pPr marL="0" indent="0">
              <a:buNone/>
            </a:pPr>
            <a:endParaRPr lang="fr-F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73622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292</Words>
  <Application>Microsoft Office PowerPoint</Application>
  <PresentationFormat>Grand écran</PresentationFormat>
  <Paragraphs>28</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Times New Roman</vt:lpstr>
      <vt:lpstr>Thème Office</vt:lpstr>
      <vt:lpstr>Modèle ARIMA: L’évolution du COVID en Côte d’Ivoire</vt:lpstr>
      <vt:lpstr>Plan</vt:lpstr>
      <vt:lpstr>Introduction</vt:lpstr>
      <vt:lpstr>Méthodologie</vt:lpstr>
      <vt:lpstr>Exploration des données</vt:lpstr>
      <vt:lpstr>Modélisation ARIMA</vt:lpstr>
      <vt:lpstr>Résultats</vt:lpstr>
      <vt:lpstr>Conclusion</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Modèle ARIMA : L’évolution du COVID en Côte d’Ivoire</dc:title>
  <dc:creator>Sylvain Diouf</dc:creator>
  <cp:lastModifiedBy>Sylvain Diouf</cp:lastModifiedBy>
  <cp:revision>1</cp:revision>
  <dcterms:created xsi:type="dcterms:W3CDTF">2023-06-16T17:00:54Z</dcterms:created>
  <dcterms:modified xsi:type="dcterms:W3CDTF">2023-06-16T19:47:13Z</dcterms:modified>
</cp:coreProperties>
</file>