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  <p:sldMasterId id="2147483731" r:id="rId2"/>
    <p:sldMasterId id="2147483713" r:id="rId3"/>
    <p:sldMasterId id="2147483722" r:id="rId4"/>
  </p:sldMasterIdLst>
  <p:notesMasterIdLst>
    <p:notesMasterId r:id="rId19"/>
  </p:notesMasterIdLst>
  <p:sldIdLst>
    <p:sldId id="271" r:id="rId5"/>
    <p:sldId id="272" r:id="rId6"/>
    <p:sldId id="273" r:id="rId7"/>
    <p:sldId id="277" r:id="rId8"/>
    <p:sldId id="278" r:id="rId9"/>
    <p:sldId id="279" r:id="rId10"/>
    <p:sldId id="286" r:id="rId11"/>
    <p:sldId id="280" r:id="rId12"/>
    <p:sldId id="281" r:id="rId13"/>
    <p:sldId id="282" r:id="rId14"/>
    <p:sldId id="283" r:id="rId15"/>
    <p:sldId id="284" r:id="rId16"/>
    <p:sldId id="285" r:id="rId17"/>
    <p:sldId id="287" r:id="rId18"/>
  </p:sldIdLst>
  <p:sldSz cx="9144000" cy="6858000" type="screen4x3"/>
  <p:notesSz cx="7315200" cy="9601200"/>
  <p:defaultTextStyle>
    <a:defPPr>
      <a:defRPr lang="en-US"/>
    </a:defPPr>
    <a:lvl1pPr marL="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2">
          <p15:clr>
            <a:srgbClr val="A4A3A4"/>
          </p15:clr>
        </p15:guide>
        <p15:guide id="2" orient="horz" pos="483">
          <p15:clr>
            <a:srgbClr val="A4A3A4"/>
          </p15:clr>
        </p15:guide>
        <p15:guide id="3" orient="horz" pos="921">
          <p15:clr>
            <a:srgbClr val="A4A3A4"/>
          </p15:clr>
        </p15:guide>
        <p15:guide id="4" orient="horz" pos="2146">
          <p15:clr>
            <a:srgbClr val="A4A3A4"/>
          </p15:clr>
        </p15:guide>
        <p15:guide id="5" pos="5479">
          <p15:clr>
            <a:srgbClr val="A4A3A4"/>
          </p15:clr>
        </p15:guide>
        <p15:guide id="6" pos="306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6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8" autoAdjust="0"/>
    <p:restoredTop sz="99667" autoAdjust="0"/>
  </p:normalViewPr>
  <p:slideViewPr>
    <p:cSldViewPr snapToGrid="0" showGuides="1">
      <p:cViewPr varScale="1">
        <p:scale>
          <a:sx n="87" d="100"/>
          <a:sy n="87" d="100"/>
        </p:scale>
        <p:origin x="1578" y="90"/>
      </p:cViewPr>
      <p:guideLst>
        <p:guide orient="horz" pos="4082"/>
        <p:guide orient="horz" pos="483"/>
        <p:guide orient="horz" pos="921"/>
        <p:guide orient="horz" pos="2146"/>
        <p:guide pos="5479"/>
        <p:guide pos="30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4EAA763-DFDB-A243-96D7-A1FF8549B507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9B424A6-7593-2C46-9CCA-8596FB18DBB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1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350489" y="6330950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 err="1">
                <a:latin typeface="Univers LT Std 45 Light"/>
                <a:cs typeface="Univers LT Std 45 Light"/>
              </a:rPr>
              <a:t>ni.com</a:t>
            </a:r>
            <a:r>
              <a:rPr lang="en-US" sz="1200" b="0" i="0" dirty="0">
                <a:latin typeface="Univers LT Std 45 Light"/>
                <a:cs typeface="Univers LT Std 45 Light"/>
              </a:rPr>
              <a:t>  |  </a:t>
            </a:r>
            <a:r>
              <a:rPr lang="en-US" sz="1200" b="0" i="0" dirty="0">
                <a:solidFill>
                  <a:schemeClr val="tx1"/>
                </a:solidFill>
                <a:latin typeface="Univers LT Std 45 Light"/>
                <a:cs typeface="Univers LT Std 45 Light"/>
              </a:rPr>
              <a:t>NI</a:t>
            </a:r>
            <a:r>
              <a:rPr lang="en-US" sz="1200" b="0" i="0" baseline="0" dirty="0">
                <a:solidFill>
                  <a:schemeClr val="tx1"/>
                </a:solidFill>
                <a:latin typeface="Univers LT Std 45 Light"/>
                <a:cs typeface="Univers LT Std 45 Light"/>
              </a:rPr>
              <a:t> </a:t>
            </a:r>
            <a:r>
              <a:rPr lang="en-US" sz="1200" b="0" i="0" dirty="0">
                <a:solidFill>
                  <a:schemeClr val="tx1"/>
                </a:solidFill>
                <a:latin typeface="Univers LT Std 45 Light"/>
                <a:cs typeface="Univers LT Std 45 Light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8421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x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7360" y="921220"/>
            <a:ext cx="8229600" cy="2498255"/>
          </a:xfrm>
        </p:spPr>
        <p:txBody>
          <a:bodyPr anchor="b">
            <a:noAutofit/>
          </a:bodyPr>
          <a:lstStyle>
            <a:lvl1pPr algn="ctr">
              <a:lnSpc>
                <a:spcPts val="4498"/>
              </a:lnSpc>
              <a:defRPr sz="3500" spc="-15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359" y="3436427"/>
            <a:ext cx="8229600" cy="77127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350489" y="633095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47702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01695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3935" y="142829"/>
            <a:ext cx="8223978" cy="964092"/>
          </a:xfrm>
        </p:spPr>
        <p:txBody>
          <a:bodyPr/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7519" y="1118153"/>
            <a:ext cx="4028991" cy="4949008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118153"/>
            <a:ext cx="40386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5805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439" y="1471612"/>
            <a:ext cx="8245474" cy="4598779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7940" y="878996"/>
            <a:ext cx="8249974" cy="436245"/>
          </a:xfrm>
        </p:spPr>
        <p:txBody>
          <a:bodyPr/>
          <a:lstStyle>
            <a:lvl1pPr marL="0" marR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Tx/>
              <a:buNone/>
              <a:tabLst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2438" y="335280"/>
            <a:ext cx="8245475" cy="538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7014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7519" y="1462087"/>
            <a:ext cx="4028991" cy="4605073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462087"/>
            <a:ext cx="4038600" cy="460507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7940" y="878996"/>
            <a:ext cx="8249974" cy="436245"/>
          </a:xfrm>
        </p:spPr>
        <p:txBody>
          <a:bodyPr/>
          <a:lstStyle>
            <a:lvl1pPr marL="0" marR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Tx/>
              <a:buNone/>
              <a:tabLst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2438" y="335280"/>
            <a:ext cx="8245475" cy="538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7528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350489" y="6330950"/>
            <a:ext cx="2839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ni.com</a:t>
            </a:r>
            <a:r>
              <a:rPr lang="en-US" sz="1200" dirty="0"/>
              <a:t>  |  </a:t>
            </a:r>
            <a:r>
              <a:rPr lang="en-US" sz="1200" b="1" dirty="0">
                <a:solidFill>
                  <a:schemeClr val="accent2"/>
                </a:solidFill>
                <a:latin typeface="+mn-lt"/>
              </a:rPr>
              <a:t>CUSTOMER CONFIDENTIAL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3621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x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7360" y="921220"/>
            <a:ext cx="8229600" cy="2498255"/>
          </a:xfrm>
        </p:spPr>
        <p:txBody>
          <a:bodyPr anchor="b">
            <a:noAutofit/>
          </a:bodyPr>
          <a:lstStyle>
            <a:lvl1pPr algn="ctr">
              <a:lnSpc>
                <a:spcPts val="4498"/>
              </a:lnSpc>
              <a:defRPr sz="3500" spc="-15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359" y="3436427"/>
            <a:ext cx="8229600" cy="77127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350489" y="6330950"/>
            <a:ext cx="2839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ni.com</a:t>
            </a:r>
            <a:r>
              <a:rPr lang="en-US" sz="1200" dirty="0"/>
              <a:t>  |  </a:t>
            </a:r>
            <a:r>
              <a:rPr lang="en-US" sz="1200" b="1" dirty="0">
                <a:solidFill>
                  <a:schemeClr val="accent2"/>
                </a:solidFill>
                <a:latin typeface="+mn-lt"/>
              </a:rPr>
              <a:t>CUSTOMER CONFIDENTIAL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3205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401962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3935" y="142829"/>
            <a:ext cx="8223978" cy="964092"/>
          </a:xfrm>
        </p:spPr>
        <p:txBody>
          <a:bodyPr/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7519" y="1118153"/>
            <a:ext cx="4028991" cy="4949008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118153"/>
            <a:ext cx="40386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22030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439" y="1471612"/>
            <a:ext cx="8245474" cy="4598779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7940" y="878996"/>
            <a:ext cx="8249974" cy="436245"/>
          </a:xfrm>
        </p:spPr>
        <p:txBody>
          <a:bodyPr/>
          <a:lstStyle>
            <a:lvl1pPr marL="0" marR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Tx/>
              <a:buNone/>
              <a:tabLst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2438" y="335280"/>
            <a:ext cx="8245475" cy="538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28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x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7360" y="921220"/>
            <a:ext cx="8229600" cy="2498255"/>
          </a:xfrm>
        </p:spPr>
        <p:txBody>
          <a:bodyPr anchor="b">
            <a:noAutofit/>
          </a:bodyPr>
          <a:lstStyle>
            <a:lvl1pPr algn="ctr">
              <a:lnSpc>
                <a:spcPts val="4498"/>
              </a:lnSpc>
              <a:defRPr sz="3500" spc="-15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359" y="3436427"/>
            <a:ext cx="8229600" cy="77127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350489" y="6330950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 err="1">
                <a:latin typeface="Univers LT Std 45 Light"/>
                <a:cs typeface="Univers LT Std 45 Light"/>
              </a:rPr>
              <a:t>ni.com</a:t>
            </a:r>
            <a:r>
              <a:rPr lang="en-US" sz="1200" b="0" i="0" dirty="0">
                <a:latin typeface="Univers LT Std 45 Light"/>
                <a:cs typeface="Univers LT Std 45 Light"/>
              </a:rPr>
              <a:t>  |  </a:t>
            </a:r>
            <a:r>
              <a:rPr lang="en-US" sz="1200" b="0" i="0" dirty="0">
                <a:solidFill>
                  <a:schemeClr val="tx1"/>
                </a:solidFill>
                <a:latin typeface="Univers LT Std 45 Light"/>
                <a:cs typeface="Univers LT Std 45 Light"/>
              </a:rPr>
              <a:t>NI</a:t>
            </a:r>
            <a:r>
              <a:rPr lang="en-US" sz="1200" b="0" i="0" baseline="0" dirty="0">
                <a:solidFill>
                  <a:schemeClr val="tx1"/>
                </a:solidFill>
                <a:latin typeface="Univers LT Std 45 Light"/>
                <a:cs typeface="Univers LT Std 45 Light"/>
              </a:rPr>
              <a:t> </a:t>
            </a:r>
            <a:r>
              <a:rPr lang="en-US" sz="1200" b="0" i="0" dirty="0">
                <a:solidFill>
                  <a:schemeClr val="tx1"/>
                </a:solidFill>
                <a:latin typeface="Univers LT Std 45 Light"/>
                <a:cs typeface="Univers LT Std 45 Light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7445848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7519" y="1462087"/>
            <a:ext cx="4028991" cy="4605073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462087"/>
            <a:ext cx="4038600" cy="460507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7940" y="878996"/>
            <a:ext cx="8249974" cy="436245"/>
          </a:xfrm>
        </p:spPr>
        <p:txBody>
          <a:bodyPr/>
          <a:lstStyle>
            <a:lvl1pPr marL="0" marR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Tx/>
              <a:buNone/>
              <a:tabLst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2438" y="335280"/>
            <a:ext cx="8245475" cy="538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96031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 Conf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4718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 Conf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50489" y="6330950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 err="1">
                <a:latin typeface="Univers LT Std 45 Light"/>
                <a:cs typeface="Univers LT Std 45 Light"/>
              </a:rPr>
              <a:t>ni.com</a:t>
            </a:r>
            <a:r>
              <a:rPr lang="en-US" sz="1200" b="0" i="0" dirty="0">
                <a:latin typeface="Univers LT Std 45 Light"/>
                <a:cs typeface="Univers LT Std 45 Light"/>
              </a:rPr>
              <a:t>  |  </a:t>
            </a:r>
            <a:r>
              <a:rPr lang="en-US" sz="1200" b="0" i="0" dirty="0">
                <a:solidFill>
                  <a:schemeClr val="tx1"/>
                </a:solidFill>
                <a:latin typeface="Univers LT Std 45 Light"/>
                <a:cs typeface="Univers LT Std 45 Light"/>
              </a:rPr>
              <a:t>NI</a:t>
            </a:r>
            <a:r>
              <a:rPr lang="en-US" sz="1200" b="0" i="0" baseline="0" dirty="0">
                <a:solidFill>
                  <a:schemeClr val="tx1"/>
                </a:solidFill>
                <a:latin typeface="Univers LT Std 45 Light"/>
                <a:cs typeface="Univers LT Std 45 Light"/>
              </a:rPr>
              <a:t> </a:t>
            </a:r>
            <a:r>
              <a:rPr lang="en-US" sz="1200" b="0" i="0" dirty="0">
                <a:solidFill>
                  <a:schemeClr val="tx1"/>
                </a:solidFill>
                <a:latin typeface="Univers LT Std 45 Light"/>
                <a:cs typeface="Univers LT Std 45 Light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6735184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350489" y="6330950"/>
            <a:ext cx="3390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1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ni.com</a:t>
            </a:r>
            <a:r>
              <a:rPr lang="en-US" sz="1200" dirty="0"/>
              <a:t>  |  </a:t>
            </a:r>
            <a:r>
              <a:rPr lang="en-US" sz="1200" b="0" dirty="0">
                <a:solidFill>
                  <a:schemeClr val="tx1"/>
                </a:solidFill>
                <a:latin typeface="+mn-lt"/>
              </a:rPr>
              <a:t>NI</a:t>
            </a:r>
            <a:r>
              <a:rPr lang="en-US" sz="1200" b="0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b="0" dirty="0">
                <a:solidFill>
                  <a:schemeClr val="tx1"/>
                </a:solidFill>
                <a:latin typeface="+mn-lt"/>
              </a:rPr>
              <a:t>CONFIDENTIAL  </a:t>
            </a:r>
            <a:r>
              <a:rPr lang="en-US" sz="1200" dirty="0"/>
              <a:t>|  </a:t>
            </a:r>
            <a:r>
              <a:rPr lang="en-US" sz="1200" b="0" dirty="0">
                <a:solidFill>
                  <a:schemeClr val="tx1"/>
                </a:solidFill>
                <a:latin typeface="+mn-lt"/>
              </a:rPr>
              <a:t>Employee Only</a:t>
            </a:r>
          </a:p>
        </p:txBody>
      </p:sp>
    </p:spTree>
    <p:extLst>
      <p:ext uri="{BB962C8B-B14F-4D97-AF65-F5344CB8AC3E}">
        <p14:creationId xmlns:p14="http://schemas.microsoft.com/office/powerpoint/2010/main" val="11988232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x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7360" y="921220"/>
            <a:ext cx="8229600" cy="2498255"/>
          </a:xfrm>
        </p:spPr>
        <p:txBody>
          <a:bodyPr anchor="b">
            <a:noAutofit/>
          </a:bodyPr>
          <a:lstStyle>
            <a:lvl1pPr algn="ctr">
              <a:lnSpc>
                <a:spcPts val="4498"/>
              </a:lnSpc>
              <a:defRPr sz="3500" spc="-15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359" y="3436427"/>
            <a:ext cx="8229600" cy="77127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350489" y="6330950"/>
            <a:ext cx="3390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1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ni.com</a:t>
            </a:r>
            <a:r>
              <a:rPr lang="en-US" sz="1200" dirty="0"/>
              <a:t>  |  </a:t>
            </a:r>
            <a:r>
              <a:rPr lang="en-US" sz="1200" b="0" dirty="0">
                <a:solidFill>
                  <a:schemeClr val="tx1"/>
                </a:solidFill>
                <a:latin typeface="+mn-lt"/>
              </a:rPr>
              <a:t>NI</a:t>
            </a:r>
            <a:r>
              <a:rPr lang="en-US" sz="1200" b="0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b="0" dirty="0">
                <a:solidFill>
                  <a:schemeClr val="tx1"/>
                </a:solidFill>
                <a:latin typeface="+mn-lt"/>
              </a:rPr>
              <a:t>CONFIDENTIAL  </a:t>
            </a:r>
            <a:r>
              <a:rPr lang="en-US" sz="1200" dirty="0"/>
              <a:t>|  </a:t>
            </a:r>
            <a:r>
              <a:rPr lang="en-US" sz="1200" b="0" dirty="0">
                <a:solidFill>
                  <a:schemeClr val="tx1"/>
                </a:solidFill>
                <a:latin typeface="+mn-lt"/>
              </a:rPr>
              <a:t>Employee Only</a:t>
            </a:r>
          </a:p>
        </p:txBody>
      </p:sp>
    </p:spTree>
    <p:extLst>
      <p:ext uri="{BB962C8B-B14F-4D97-AF65-F5344CB8AC3E}">
        <p14:creationId xmlns:p14="http://schemas.microsoft.com/office/powerpoint/2010/main" val="4851661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098985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3935" y="142829"/>
            <a:ext cx="8223978" cy="964092"/>
          </a:xfrm>
        </p:spPr>
        <p:txBody>
          <a:bodyPr/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7519" y="1118153"/>
            <a:ext cx="4028991" cy="4949008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118153"/>
            <a:ext cx="40386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4837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439" y="1471612"/>
            <a:ext cx="8245474" cy="4598779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7940" y="878996"/>
            <a:ext cx="8249974" cy="436245"/>
          </a:xfrm>
        </p:spPr>
        <p:txBody>
          <a:bodyPr/>
          <a:lstStyle>
            <a:lvl1pPr marL="0" marR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Tx/>
              <a:buNone/>
              <a:tabLst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2438" y="335280"/>
            <a:ext cx="8245475" cy="538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36374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7519" y="1462087"/>
            <a:ext cx="4028991" cy="4605073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462087"/>
            <a:ext cx="4038600" cy="460507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7940" y="878996"/>
            <a:ext cx="8249974" cy="436245"/>
          </a:xfrm>
        </p:spPr>
        <p:txBody>
          <a:bodyPr/>
          <a:lstStyle>
            <a:lvl1pPr marL="0" marR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Tx/>
              <a:buNone/>
              <a:tabLst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2438" y="335280"/>
            <a:ext cx="8245475" cy="538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42551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 Conf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956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599687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 Conf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50489" y="6330950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 err="1">
                <a:latin typeface="Univers LT Std 45 Light"/>
                <a:cs typeface="Univers LT Std 45 Light"/>
              </a:rPr>
              <a:t>ni.com</a:t>
            </a:r>
            <a:r>
              <a:rPr lang="en-US" sz="1200" b="0" i="0" dirty="0">
                <a:latin typeface="Univers LT Std 45 Light"/>
                <a:cs typeface="Univers LT Std 45 Light"/>
              </a:rPr>
              <a:t>  |  </a:t>
            </a:r>
            <a:r>
              <a:rPr lang="en-US" sz="1200" b="0" i="0" dirty="0">
                <a:solidFill>
                  <a:schemeClr val="tx1"/>
                </a:solidFill>
                <a:latin typeface="Univers LT Std 45 Light"/>
                <a:cs typeface="Univers LT Std 45 Light"/>
              </a:rPr>
              <a:t>NI</a:t>
            </a:r>
            <a:r>
              <a:rPr lang="en-US" sz="1200" b="0" i="0" baseline="0" dirty="0">
                <a:solidFill>
                  <a:schemeClr val="tx1"/>
                </a:solidFill>
                <a:latin typeface="Univers LT Std 45 Light"/>
                <a:cs typeface="Univers LT Std 45 Light"/>
              </a:rPr>
              <a:t> </a:t>
            </a:r>
            <a:r>
              <a:rPr lang="en-US" sz="1200" b="0" i="0" dirty="0">
                <a:solidFill>
                  <a:schemeClr val="tx1"/>
                </a:solidFill>
                <a:latin typeface="Univers LT Std 45 Light"/>
                <a:cs typeface="Univers LT Std 45 Light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770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3935" y="142829"/>
            <a:ext cx="8223978" cy="964092"/>
          </a:xfrm>
        </p:spPr>
        <p:txBody>
          <a:bodyPr/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7519" y="1118153"/>
            <a:ext cx="4028991" cy="4949008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118153"/>
            <a:ext cx="40386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140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439" y="1471612"/>
            <a:ext cx="8245474" cy="4598779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7940" y="878996"/>
            <a:ext cx="8249974" cy="436245"/>
          </a:xfrm>
        </p:spPr>
        <p:txBody>
          <a:bodyPr/>
          <a:lstStyle>
            <a:lvl1pPr marL="0" marR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Tx/>
              <a:buNone/>
              <a:tabLst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2438" y="335280"/>
            <a:ext cx="8245475" cy="538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386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7519" y="1462087"/>
            <a:ext cx="4028991" cy="4605073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462087"/>
            <a:ext cx="4038600" cy="460507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7940" y="878996"/>
            <a:ext cx="8249974" cy="436245"/>
          </a:xfrm>
        </p:spPr>
        <p:txBody>
          <a:bodyPr/>
          <a:lstStyle>
            <a:lvl1pPr marL="0" marR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Tx/>
              <a:buNone/>
              <a:tabLst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2438" y="335280"/>
            <a:ext cx="8245475" cy="538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545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 Conf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723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 Conf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50489" y="6330950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 err="1">
                <a:latin typeface="Univers LT Std 45 Light"/>
                <a:cs typeface="Univers LT Std 45 Light"/>
              </a:rPr>
              <a:t>ni.com</a:t>
            </a:r>
            <a:r>
              <a:rPr lang="en-US" sz="1200" b="0" i="0" dirty="0">
                <a:latin typeface="Univers LT Std 45 Light"/>
                <a:cs typeface="Univers LT Std 45 Light"/>
              </a:rPr>
              <a:t>  |  </a:t>
            </a:r>
            <a:r>
              <a:rPr lang="en-US" sz="1200" b="0" i="0" dirty="0">
                <a:solidFill>
                  <a:schemeClr val="tx1"/>
                </a:solidFill>
                <a:latin typeface="Univers LT Std 45 Light"/>
                <a:cs typeface="Univers LT Std 45 Light"/>
              </a:rPr>
              <a:t>NI</a:t>
            </a:r>
            <a:r>
              <a:rPr lang="en-US" sz="1200" b="0" i="0" baseline="0" dirty="0">
                <a:solidFill>
                  <a:schemeClr val="tx1"/>
                </a:solidFill>
                <a:latin typeface="Univers LT Std 45 Light"/>
                <a:cs typeface="Univers LT Std 45 Light"/>
              </a:rPr>
              <a:t> </a:t>
            </a:r>
            <a:r>
              <a:rPr lang="en-US" sz="1200" b="0" i="0" dirty="0">
                <a:solidFill>
                  <a:schemeClr val="tx1"/>
                </a:solidFill>
                <a:latin typeface="Univers LT Std 45 Light"/>
                <a:cs typeface="Univers LT Std 45 Light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03321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350489" y="633095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66097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26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438" y="142829"/>
            <a:ext cx="8245475" cy="964092"/>
          </a:xfrm>
          <a:prstGeom prst="rect">
            <a:avLst/>
          </a:prstGeom>
        </p:spPr>
        <p:txBody>
          <a:bodyPr vert="horz" lIns="0" tIns="45717" rIns="0" bIns="45717" rtlCol="0" anchor="ctr">
            <a:noAutofit/>
          </a:bodyPr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439" y="1121384"/>
            <a:ext cx="8245474" cy="49490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3907" y="6344218"/>
            <a:ext cx="356187" cy="27699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fld id="{C53BE2A3-E884-4DA2-864E-54215D46267C}" type="slidenum">
              <a:rPr lang="en-US" sz="1100" smtClean="0">
                <a:solidFill>
                  <a:schemeClr val="bg1"/>
                </a:solidFill>
              </a:rPr>
              <a:pPr/>
              <a:t>‹N°›</a:t>
            </a:fld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489" y="6330950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 err="1">
                <a:latin typeface="Univers LT Std 45 Light"/>
                <a:cs typeface="Univers LT Std 45 Light"/>
              </a:rPr>
              <a:t>ni.com</a:t>
            </a:r>
            <a:r>
              <a:rPr lang="en-US" sz="1200" b="0" i="0" dirty="0">
                <a:latin typeface="Univers LT Std 45 Light"/>
                <a:cs typeface="Univers LT Std 45 Light"/>
              </a:rPr>
              <a:t>  |  </a:t>
            </a:r>
            <a:r>
              <a:rPr lang="en-US" sz="1200" b="0" i="0" dirty="0">
                <a:solidFill>
                  <a:schemeClr val="tx1"/>
                </a:solidFill>
                <a:latin typeface="Univers LT Std 45 Light"/>
                <a:cs typeface="Univers LT Std 45 Light"/>
              </a:rPr>
              <a:t>NI</a:t>
            </a:r>
            <a:r>
              <a:rPr lang="en-US" sz="1200" b="0" i="0" baseline="0" dirty="0">
                <a:solidFill>
                  <a:schemeClr val="tx1"/>
                </a:solidFill>
                <a:latin typeface="Univers LT Std 45 Light"/>
                <a:cs typeface="Univers LT Std 45 Light"/>
              </a:rPr>
              <a:t> </a:t>
            </a:r>
            <a:r>
              <a:rPr lang="en-US" sz="1200" b="0" i="0" dirty="0">
                <a:solidFill>
                  <a:schemeClr val="tx1"/>
                </a:solidFill>
                <a:latin typeface="Univers LT Std 45 Light"/>
                <a:cs typeface="Univers LT Std 45 Light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44139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</p:sldLayoutIdLst>
  <p:txStyles>
    <p:titleStyle>
      <a:lvl1pPr algn="l" defTabSz="457174" rtl="0" eaLnBrk="1" latinLnBrk="0" hangingPunct="1">
        <a:spcBef>
          <a:spcPct val="0"/>
        </a:spcBef>
        <a:buNone/>
        <a:defRPr sz="28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4pPr>
      <a:lvl5pPr marL="1828698" indent="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438" y="142829"/>
            <a:ext cx="8245475" cy="964092"/>
          </a:xfrm>
          <a:prstGeom prst="rect">
            <a:avLst/>
          </a:prstGeom>
        </p:spPr>
        <p:txBody>
          <a:bodyPr vert="horz" lIns="0" tIns="45717" rIns="0" bIns="45717" rtlCol="0" anchor="ctr">
            <a:noAutofit/>
          </a:bodyPr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439" y="1121384"/>
            <a:ext cx="8245474" cy="49490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3907" y="6344218"/>
            <a:ext cx="356187" cy="27699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fld id="{C53BE2A3-E884-4DA2-864E-54215D46267C}" type="slidenum">
              <a:rPr lang="en-US" sz="1100" smtClean="0">
                <a:solidFill>
                  <a:schemeClr val="bg1"/>
                </a:solidFill>
              </a:rPr>
              <a:pPr/>
              <a:t>‹N°›</a:t>
            </a:fld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489" y="633095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10235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</p:sldLayoutIdLst>
  <p:txStyles>
    <p:titleStyle>
      <a:lvl1pPr algn="l" defTabSz="457174" rtl="0" eaLnBrk="1" latinLnBrk="0" hangingPunct="1">
        <a:spcBef>
          <a:spcPct val="0"/>
        </a:spcBef>
        <a:buNone/>
        <a:defRPr sz="28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4pPr>
      <a:lvl5pPr marL="1828698" indent="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438" y="142829"/>
            <a:ext cx="8245475" cy="964092"/>
          </a:xfrm>
          <a:prstGeom prst="rect">
            <a:avLst/>
          </a:prstGeom>
        </p:spPr>
        <p:txBody>
          <a:bodyPr vert="horz" lIns="0" tIns="45717" rIns="0" bIns="45717" rtlCol="0" anchor="ctr">
            <a:noAutofit/>
          </a:bodyPr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439" y="1121384"/>
            <a:ext cx="8245474" cy="49490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3907" y="6344218"/>
            <a:ext cx="356187" cy="27699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fld id="{C53BE2A3-E884-4DA2-864E-54215D46267C}" type="slidenum">
              <a:rPr lang="en-US" sz="1100" smtClean="0">
                <a:solidFill>
                  <a:schemeClr val="bg1"/>
                </a:solidFill>
              </a:rPr>
              <a:pPr/>
              <a:t>‹N°›</a:t>
            </a:fld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489" y="6330950"/>
            <a:ext cx="2839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ni.com</a:t>
            </a:r>
            <a:r>
              <a:rPr lang="en-US" sz="1200" dirty="0"/>
              <a:t>  |  </a:t>
            </a:r>
            <a:r>
              <a:rPr lang="en-US" sz="1200" b="1" dirty="0">
                <a:solidFill>
                  <a:schemeClr val="accent2"/>
                </a:solidFill>
                <a:latin typeface="+mn-lt"/>
              </a:rPr>
              <a:t>CUSTOMER CONFIDENTIAL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14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</p:sldLayoutIdLst>
  <p:txStyles>
    <p:titleStyle>
      <a:lvl1pPr algn="l" defTabSz="457174" rtl="0" eaLnBrk="1" latinLnBrk="0" hangingPunct="1">
        <a:spcBef>
          <a:spcPct val="0"/>
        </a:spcBef>
        <a:buNone/>
        <a:defRPr sz="28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4pPr>
      <a:lvl5pPr marL="1828698" indent="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438" y="142829"/>
            <a:ext cx="8245475" cy="964092"/>
          </a:xfrm>
          <a:prstGeom prst="rect">
            <a:avLst/>
          </a:prstGeom>
        </p:spPr>
        <p:txBody>
          <a:bodyPr vert="horz" lIns="0" tIns="45717" rIns="0" bIns="45717" rtlCol="0" anchor="ctr">
            <a:noAutofit/>
          </a:bodyPr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439" y="1121384"/>
            <a:ext cx="8245474" cy="49490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3907" y="6344218"/>
            <a:ext cx="356187" cy="27699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fld id="{C53BE2A3-E884-4DA2-864E-54215D46267C}" type="slidenum">
              <a:rPr lang="en-US" sz="1100" smtClean="0">
                <a:solidFill>
                  <a:schemeClr val="bg1"/>
                </a:solidFill>
              </a:rPr>
              <a:pPr/>
              <a:t>‹N°›</a:t>
            </a:fld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489" y="6330950"/>
            <a:ext cx="3390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1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ni.com</a:t>
            </a:r>
            <a:r>
              <a:rPr lang="en-US" sz="1200" dirty="0"/>
              <a:t>  |  </a:t>
            </a:r>
            <a:r>
              <a:rPr lang="en-US" sz="1200" b="0" dirty="0">
                <a:solidFill>
                  <a:schemeClr val="tx1"/>
                </a:solidFill>
                <a:latin typeface="+mn-lt"/>
              </a:rPr>
              <a:t>NI</a:t>
            </a:r>
            <a:r>
              <a:rPr lang="en-US" sz="1200" b="0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b="0" dirty="0">
                <a:solidFill>
                  <a:schemeClr val="tx1"/>
                </a:solidFill>
                <a:latin typeface="+mn-lt"/>
              </a:rPr>
              <a:t>CONFIDENTIAL  </a:t>
            </a:r>
            <a:r>
              <a:rPr lang="en-US" sz="1200" dirty="0"/>
              <a:t>|  </a:t>
            </a:r>
            <a:r>
              <a:rPr lang="en-US" sz="1200" b="0" dirty="0">
                <a:solidFill>
                  <a:schemeClr val="tx1"/>
                </a:solidFill>
                <a:latin typeface="+mn-lt"/>
              </a:rPr>
              <a:t>Employee Only</a:t>
            </a:r>
          </a:p>
        </p:txBody>
      </p:sp>
    </p:spTree>
    <p:extLst>
      <p:ext uri="{BB962C8B-B14F-4D97-AF65-F5344CB8AC3E}">
        <p14:creationId xmlns:p14="http://schemas.microsoft.com/office/powerpoint/2010/main" val="273251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</p:sldLayoutIdLst>
  <p:txStyles>
    <p:titleStyle>
      <a:lvl1pPr algn="l" defTabSz="457174" rtl="0" eaLnBrk="1" latinLnBrk="0" hangingPunct="1">
        <a:spcBef>
          <a:spcPct val="0"/>
        </a:spcBef>
        <a:buNone/>
        <a:defRPr sz="28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4pPr>
      <a:lvl5pPr marL="1828698" indent="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52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LIEF Components: Editor 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 component (just like an actor)</a:t>
            </a:r>
          </a:p>
          <a:p>
            <a:r>
              <a:rPr lang="en-US" dirty="0"/>
              <a:t>Responsible for maintaining the image state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Heavily relies on callbacks and user events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Need callbacks to detect picture events (mouse, keyboard, menu…)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Need user events to route callbacks data to a centralized event structure, and for additional events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All the responses to events can be overridden and thus customized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95888"/>
            <a:ext cx="9144000" cy="255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41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LIEF Components: More to come…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Plans (days…months):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full-featured API for the editor and the forms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Out-of-the-box examples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Complete help to gain a complete understanding of the framework</a:t>
            </a:r>
          </a:p>
          <a:p>
            <a:pPr lvl="1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project provider to create new forms and children editor classes from the LabVIEW project! (just like the AF)</a:t>
            </a:r>
          </a:p>
          <a:p>
            <a:pPr lvl="1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264" y="4519596"/>
            <a:ext cx="3907736" cy="169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81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LIEF Demo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821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LIEF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CANView</a:t>
            </a:r>
            <a:r>
              <a:rPr lang="en-US" dirty="0"/>
              <a:t>: A CAN assistant for users to visualize a CAN cluster with all its nodes. Add, configure and run XNET nodes.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SDF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GMapper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Provide a graphical representation of the mappings in 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VeriStand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Definition File. Be able to add/edit/remove mappings from there.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Factory Manager: Create a map of a factory with all the deployed NI Systems. Access the targets configuration or monitoring UI from this centralized view. Suitable for condition monitoring sites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More ideas?</a:t>
            </a:r>
          </a:p>
        </p:txBody>
      </p:sp>
    </p:spTree>
    <p:extLst>
      <p:ext uri="{BB962C8B-B14F-4D97-AF65-F5344CB8AC3E}">
        <p14:creationId xmlns:p14="http://schemas.microsoft.com/office/powerpoint/2010/main" val="4228022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LIEF can leverage new programming possibilities</a:t>
            </a:r>
          </a:p>
          <a:p>
            <a:r>
              <a:rPr lang="en-US" dirty="0"/>
              <a:t>LIEF can improve the end-user experience for LV applications</a:t>
            </a:r>
          </a:p>
          <a:p>
            <a:endParaRPr lang="en-US" dirty="0"/>
          </a:p>
          <a:p>
            <a:r>
              <a:rPr lang="en-US" dirty="0"/>
              <a:t>Don’t LIEF me alone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 need users/testers!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Next Steps: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Probe your feedbacks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Move to Beta (API, Help, satisfying test results…)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Present to a broader audience 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Europe+NIC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Publish (LVTN) &amp; advertise (presentations, videos)</a:t>
            </a:r>
          </a:p>
        </p:txBody>
      </p:sp>
    </p:spTree>
    <p:extLst>
      <p:ext uri="{BB962C8B-B14F-4D97-AF65-F5344CB8AC3E}">
        <p14:creationId xmlns:p14="http://schemas.microsoft.com/office/powerpoint/2010/main" val="169008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LabVIEW Image Editor Framework (LIEF)</a:t>
            </a:r>
            <a:br>
              <a:rPr lang="en-US" dirty="0"/>
            </a:br>
            <a:r>
              <a:rPr lang="en-US" dirty="0"/>
              <a:t>Early Bird Intro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Eric Maussion – Staff AES</a:t>
            </a:r>
          </a:p>
        </p:txBody>
      </p:sp>
    </p:spTree>
    <p:extLst>
      <p:ext uri="{BB962C8B-B14F-4D97-AF65-F5344CB8AC3E}">
        <p14:creationId xmlns:p14="http://schemas.microsoft.com/office/powerpoint/2010/main" val="327180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Need</a:t>
            </a:r>
          </a:p>
          <a:p>
            <a:endParaRPr lang="en-US" dirty="0"/>
          </a:p>
          <a:p>
            <a:r>
              <a:rPr lang="en-US" dirty="0"/>
              <a:t>State of the Art</a:t>
            </a:r>
          </a:p>
          <a:p>
            <a:endParaRPr lang="en-US" dirty="0"/>
          </a:p>
          <a:p>
            <a:r>
              <a:rPr lang="en-US" dirty="0"/>
              <a:t>LIEF Components</a:t>
            </a:r>
          </a:p>
          <a:p>
            <a:pPr lvl="1"/>
            <a:r>
              <a:rPr lang="en-US" dirty="0"/>
              <a:t>Image constraints</a:t>
            </a:r>
          </a:p>
          <a:p>
            <a:pPr lvl="1"/>
            <a:r>
              <a:rPr lang="en-US" dirty="0"/>
              <a:t>Forms</a:t>
            </a:r>
          </a:p>
          <a:p>
            <a:pPr lvl="1"/>
            <a:r>
              <a:rPr lang="en-US" dirty="0"/>
              <a:t>Editor Handler</a:t>
            </a:r>
          </a:p>
          <a:p>
            <a:endParaRPr lang="en-US" dirty="0"/>
          </a:p>
          <a:p>
            <a:r>
              <a:rPr lang="en-US" dirty="0"/>
              <a:t>LIEF Use Cases</a:t>
            </a:r>
          </a:p>
          <a:p>
            <a:endParaRPr lang="en-US" dirty="0"/>
          </a:p>
          <a:p>
            <a:r>
              <a:rPr lang="en-US" dirty="0"/>
              <a:t>Take Away</a:t>
            </a:r>
          </a:p>
        </p:txBody>
      </p:sp>
    </p:spTree>
    <p:extLst>
      <p:ext uri="{BB962C8B-B14F-4D97-AF65-F5344CB8AC3E}">
        <p14:creationId xmlns:p14="http://schemas.microsoft.com/office/powerpoint/2010/main" val="372771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Customers:</a:t>
            </a:r>
          </a:p>
          <a:p>
            <a:pPr lvl="1"/>
            <a:r>
              <a:rPr lang="en-US" dirty="0"/>
              <a:t>“I want a didactic editor to configure my system.”</a:t>
            </a:r>
          </a:p>
          <a:p>
            <a:pPr lvl="1"/>
            <a:r>
              <a:rPr lang="en-US" dirty="0"/>
              <a:t>“I want to create forms in order to draw a schematic.”</a:t>
            </a:r>
          </a:p>
          <a:p>
            <a:pPr lvl="1"/>
            <a:r>
              <a:rPr lang="en-US" dirty="0"/>
              <a:t>“I want a graphical overview of my system/configuration.”</a:t>
            </a:r>
          </a:p>
          <a:p>
            <a:pPr lvl="1"/>
            <a:r>
              <a:rPr lang="en-US" dirty="0"/>
              <a:t>“I want to dynamically create items.”</a:t>
            </a:r>
          </a:p>
          <a:p>
            <a:endParaRPr lang="en-US" dirty="0"/>
          </a:p>
          <a:p>
            <a:r>
              <a:rPr lang="en-US" dirty="0"/>
              <a:t>Conclusions:</a:t>
            </a:r>
          </a:p>
          <a:p>
            <a:pPr marL="0" indent="0" algn="ctr">
              <a:buNone/>
            </a:pPr>
            <a:r>
              <a:rPr lang="en-US" sz="2400" strike="sngStrike" dirty="0">
                <a:solidFill>
                  <a:srgbClr val="0070C0"/>
                </a:solidFill>
              </a:rPr>
              <a:t>Customers are lazy.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70C0"/>
                </a:solidFill>
              </a:rPr>
              <a:t>Provide an easy and extendable way to dynamically interact with objects on a user interface.</a:t>
            </a:r>
          </a:p>
        </p:txBody>
      </p:sp>
    </p:spTree>
    <p:extLst>
      <p:ext uri="{BB962C8B-B14F-4D97-AF65-F5344CB8AC3E}">
        <p14:creationId xmlns:p14="http://schemas.microsoft.com/office/powerpoint/2010/main" val="254259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Doable with CVI, WPF, WinForms, Java, Web (HTML, PHP, ASP.NET…)</a:t>
            </a:r>
          </a:p>
          <a:p>
            <a:pPr lvl="1"/>
            <a:r>
              <a:rPr lang="en-US" dirty="0"/>
              <a:t>LabVIEW…?</a:t>
            </a:r>
          </a:p>
          <a:p>
            <a:endParaRPr lang="en-US" dirty="0"/>
          </a:p>
          <a:p>
            <a:r>
              <a:rPr lang="en-US" dirty="0"/>
              <a:t>VI Server/Scripting?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GOOP?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671" y="1893005"/>
            <a:ext cx="5288095" cy="206823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867" y="3961237"/>
            <a:ext cx="3169695" cy="232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3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LabVIEW Image Editor Framework (LIEF)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Remember: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0070C0"/>
                </a:solidFill>
              </a:rPr>
              <a:t>Provide an easy and extendable way to dynamically interact with objects on a user interface.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a 2D Picture as a surface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Encapsulate all the basic interactions with the surface and its objects into one VI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 a small set of basic objects to work with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Allow extending the possible interactions, and the set of available objects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Make it as simple as possible to use and extend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Basic OOP seems reasonable?!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Provide a full-featured API</a:t>
            </a:r>
          </a:p>
        </p:txBody>
      </p:sp>
    </p:spTree>
    <p:extLst>
      <p:ext uri="{BB962C8B-B14F-4D97-AF65-F5344CB8AC3E}">
        <p14:creationId xmlns:p14="http://schemas.microsoft.com/office/powerpoint/2010/main" val="415595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LIEF Demo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477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LIEF Components: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LV 2D Picture needs to be a </a:t>
            </a:r>
            <a:r>
              <a:rPr lang="en-US" b="1" dirty="0"/>
              <a:t>control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Allows focus!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Enable the Smooth Updates option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Otherwise the image will flicker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Remove the label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screws up the position of the control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681" y="3431297"/>
            <a:ext cx="3522988" cy="285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83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LIEF Components: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shapes (rectangle, text, line, link) are available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Each shape is a class, it can be inherited to allow custom shapes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is encouraged to create new class to fit a new application need!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Layered Shape = Aggregation Pattern (a shape made of inner shapes)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Selection = Decoration Pattern (contains the true selected shape)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74" y="3459295"/>
            <a:ext cx="7913402" cy="207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13783"/>
      </p:ext>
    </p:extLst>
  </p:cSld>
  <p:clrMapOvr>
    <a:masterClrMapping/>
  </p:clrMapOvr>
</p:sld>
</file>

<file path=ppt/theme/theme1.xml><?xml version="1.0" encoding="utf-8"?>
<a:theme xmlns:a="http://schemas.openxmlformats.org/drawingml/2006/main" name="1_NI company PowerPoint template">
  <a:themeElements>
    <a:clrScheme name="National Instruments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I company PowerPoint template">
  <a:themeElements>
    <a:clrScheme name="National Instruments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NI company PowerPoint template">
  <a:themeElements>
    <a:clrScheme name="National Instruments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NI company PowerPoint template">
  <a:themeElements>
    <a:clrScheme name="National Instruments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1070</TotalTime>
  <Words>604</Words>
  <Application>Microsoft Office PowerPoint</Application>
  <PresentationFormat>Affichage à l'écran (4:3)</PresentationFormat>
  <Paragraphs>95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Courier New</vt:lpstr>
      <vt:lpstr>Univers Com 45 Light</vt:lpstr>
      <vt:lpstr>Univers LT Std 45 Light</vt:lpstr>
      <vt:lpstr>1_NI company PowerPoint template</vt:lpstr>
      <vt:lpstr>NI company PowerPoint template</vt:lpstr>
      <vt:lpstr>2_NI company PowerPoint template</vt:lpstr>
      <vt:lpstr>3_NI company PowerPoint template</vt:lpstr>
      <vt:lpstr>Présentation PowerPoint</vt:lpstr>
      <vt:lpstr>LabVIEW Image Editor Framework (LIEF) Early Bird Intro</vt:lpstr>
      <vt:lpstr>Topics </vt:lpstr>
      <vt:lpstr>Original Need</vt:lpstr>
      <vt:lpstr>State of the Art</vt:lpstr>
      <vt:lpstr>LabVIEW Image Editor Framework (LIEF) Requirements</vt:lpstr>
      <vt:lpstr>LIEF Demo #1</vt:lpstr>
      <vt:lpstr>LIEF Components: Image</vt:lpstr>
      <vt:lpstr>LIEF Components: Forms</vt:lpstr>
      <vt:lpstr>LIEF Components: Editor Handler</vt:lpstr>
      <vt:lpstr>LIEF Components: More to come…</vt:lpstr>
      <vt:lpstr>LIEF Demo #2</vt:lpstr>
      <vt:lpstr>LIEF Use Cases</vt:lpstr>
      <vt:lpstr>Take Away</vt:lpstr>
    </vt:vector>
  </TitlesOfParts>
  <Manager/>
  <Company>National Instruments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Komal Buyo</dc:creator>
  <cp:keywords/>
  <dc:description/>
  <cp:lastModifiedBy>Eric Maussion</cp:lastModifiedBy>
  <cp:revision>142</cp:revision>
  <cp:lastPrinted>2012-03-20T15:45:37Z</cp:lastPrinted>
  <dcterms:created xsi:type="dcterms:W3CDTF">2012-01-24T15:19:35Z</dcterms:created>
  <dcterms:modified xsi:type="dcterms:W3CDTF">2016-08-05T11:44:52Z</dcterms:modified>
  <cp:category/>
</cp:coreProperties>
</file>