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3"/>
  </p:notesMasterIdLst>
  <p:sldIdLst>
    <p:sldId id="256" r:id="rId2"/>
    <p:sldId id="257" r:id="rId3"/>
    <p:sldId id="265" r:id="rId4"/>
    <p:sldId id="258" r:id="rId5"/>
    <p:sldId id="268" r:id="rId6"/>
    <p:sldId id="275" r:id="rId7"/>
    <p:sldId id="280" r:id="rId8"/>
    <p:sldId id="284" r:id="rId9"/>
    <p:sldId id="282" r:id="rId10"/>
    <p:sldId id="283" r:id="rId11"/>
    <p:sldId id="260" r:id="rId12"/>
    <p:sldId id="274" r:id="rId13"/>
    <p:sldId id="273" r:id="rId14"/>
    <p:sldId id="272" r:id="rId15"/>
    <p:sldId id="281" r:id="rId16"/>
    <p:sldId id="262" r:id="rId17"/>
    <p:sldId id="278" r:id="rId18"/>
    <p:sldId id="279" r:id="rId19"/>
    <p:sldId id="277" r:id="rId20"/>
    <p:sldId id="287" r:id="rId21"/>
    <p:sldId id="288" r:id="rId22"/>
    <p:sldId id="289" r:id="rId23"/>
    <p:sldId id="291" r:id="rId24"/>
    <p:sldId id="292" r:id="rId25"/>
    <p:sldId id="264" r:id="rId26"/>
    <p:sldId id="259" r:id="rId27"/>
    <p:sldId id="269" r:id="rId28"/>
    <p:sldId id="267" r:id="rId29"/>
    <p:sldId id="276" r:id="rId30"/>
    <p:sldId id="270" r:id="rId31"/>
    <p:sldId id="26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2C30"/>
    <a:srgbClr val="D06A6F"/>
    <a:srgbClr val="E7B0C5"/>
    <a:srgbClr val="E447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6"/>
    <p:restoredTop sz="94872"/>
  </p:normalViewPr>
  <p:slideViewPr>
    <p:cSldViewPr snapToGrid="0" snapToObjects="1">
      <p:cViewPr varScale="1">
        <p:scale>
          <a:sx n="81" d="100"/>
          <a:sy n="81" d="100"/>
        </p:scale>
        <p:origin x="200" y="76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FE904-B1E1-A246-8B21-32D1F9BB1BA7}" type="datetimeFigureOut">
              <a:rPr kumimoji="1" lang="ja-JP" altLang="en-US" smtClean="0"/>
              <a:t>2017/5/24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7B73E-DC1E-4D45-AC2B-02D0630236D4}" type="slidenum">
              <a:rPr kumimoji="1" lang="ja-JP" altLang="en-US" smtClean="0"/>
              <a:t>‹#›</a:t>
            </a:fld>
            <a:endParaRPr kumimoji="1" lang="ja-JP" altLang="en-US"/>
          </a:p>
        </p:txBody>
      </p:sp>
    </p:spTree>
    <p:extLst>
      <p:ext uri="{BB962C8B-B14F-4D97-AF65-F5344CB8AC3E}">
        <p14:creationId xmlns:p14="http://schemas.microsoft.com/office/powerpoint/2010/main" val="17937945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基盤システム特論 </a:t>
            </a:r>
            <a:r>
              <a:rPr lang="en-US" altLang="ja-JP" dirty="0" smtClean="0"/>
              <a:t>3</a:t>
            </a:r>
            <a:r>
              <a:rPr lang="ja-JP" altLang="en-US" dirty="0" smtClean="0"/>
              <a:t>班の分散システムアプリケーション構想の発表を始めます． </a:t>
            </a:r>
          </a:p>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a:t>
            </a:fld>
            <a:endParaRPr kumimoji="1" lang="ja-JP" altLang="en-US"/>
          </a:p>
        </p:txBody>
      </p:sp>
    </p:spTree>
    <p:extLst>
      <p:ext uri="{BB962C8B-B14F-4D97-AF65-F5344CB8AC3E}">
        <p14:creationId xmlns:p14="http://schemas.microsoft.com/office/powerpoint/2010/main" val="1893970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色と形において可愛い画像と可愛くない画像の教師データの算出</a:t>
            </a:r>
            <a:endParaRPr kumimoji="1" lang="en-US" altLang="ja-JP" dirty="0" smtClean="0"/>
          </a:p>
          <a:p>
            <a:r>
              <a:rPr kumimoji="1" lang="ja-JP" altLang="en-US" dirty="0" smtClean="0"/>
              <a:t>精度の高い学習アルゴリズムの設計が目的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13</a:t>
            </a:fld>
            <a:endParaRPr kumimoji="1" lang="ja-JP" altLang="en-US"/>
          </a:p>
        </p:txBody>
      </p:sp>
    </p:spTree>
    <p:extLst>
      <p:ext uri="{BB962C8B-B14F-4D97-AF65-F5344CB8AC3E}">
        <p14:creationId xmlns:p14="http://schemas.microsoft.com/office/powerpoint/2010/main" val="1218096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14</a:t>
            </a:fld>
            <a:endParaRPr kumimoji="1" lang="ja-JP" altLang="en-US"/>
          </a:p>
        </p:txBody>
      </p:sp>
    </p:spTree>
    <p:extLst>
      <p:ext uri="{BB962C8B-B14F-4D97-AF65-F5344CB8AC3E}">
        <p14:creationId xmlns:p14="http://schemas.microsoft.com/office/powerpoint/2010/main" val="117365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15</a:t>
            </a:fld>
            <a:endParaRPr kumimoji="1" lang="ja-JP" altLang="en-US"/>
          </a:p>
        </p:txBody>
      </p:sp>
    </p:spTree>
    <p:extLst>
      <p:ext uri="{BB962C8B-B14F-4D97-AF65-F5344CB8AC3E}">
        <p14:creationId xmlns:p14="http://schemas.microsoft.com/office/powerpoint/2010/main" val="946396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16</a:t>
            </a:fld>
            <a:endParaRPr kumimoji="1" lang="ja-JP" altLang="en-US"/>
          </a:p>
        </p:txBody>
      </p:sp>
    </p:spTree>
    <p:extLst>
      <p:ext uri="{BB962C8B-B14F-4D97-AF65-F5344CB8AC3E}">
        <p14:creationId xmlns:p14="http://schemas.microsoft.com/office/powerpoint/2010/main" val="192998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20</a:t>
            </a:fld>
            <a:endParaRPr kumimoji="1" lang="ja-JP" altLang="en-US"/>
          </a:p>
        </p:txBody>
      </p:sp>
    </p:spTree>
    <p:extLst>
      <p:ext uri="{BB962C8B-B14F-4D97-AF65-F5344CB8AC3E}">
        <p14:creationId xmlns:p14="http://schemas.microsoft.com/office/powerpoint/2010/main" val="256896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smtClean="0"/>
              <a:t>1</a:t>
            </a:r>
            <a:r>
              <a:rPr lang="ja-JP" altLang="en-US" sz="1200" dirty="0" smtClean="0"/>
              <a:t>つの画像判別で</a:t>
            </a:r>
            <a:r>
              <a:rPr lang="en-US" altLang="ja-JP" sz="1200" dirty="0" smtClean="0"/>
              <a:t>1</a:t>
            </a:r>
            <a:r>
              <a:rPr lang="ja-JP" altLang="en-US" sz="1200" dirty="0" smtClean="0"/>
              <a:t>つの</a:t>
            </a:r>
            <a:r>
              <a:rPr lang="en-US" altLang="ja-JP" sz="1200" dirty="0" err="1" smtClean="0"/>
              <a:t>RaspberryPi</a:t>
            </a:r>
            <a:r>
              <a:rPr lang="ja-JP" altLang="en-US" sz="1200" dirty="0" smtClean="0"/>
              <a:t>のリソースを食いつぶす可能性がある</a:t>
            </a:r>
          </a:p>
          <a:p>
            <a:r>
              <a:rPr lang="ja-JP" altLang="en-US" sz="1200" dirty="0" smtClean="0"/>
              <a:t>そこで，</a:t>
            </a:r>
            <a:r>
              <a:rPr lang="en-US" altLang="ja-JP" sz="1200" dirty="0" err="1" smtClean="0"/>
              <a:t>RaspberryPi</a:t>
            </a:r>
            <a:r>
              <a:rPr lang="ja-JP" altLang="en-US" sz="1200" dirty="0" smtClean="0"/>
              <a:t>で仮想マシンを起動し，その上で画像処理を行う．</a:t>
            </a:r>
          </a:p>
          <a:p>
            <a:r>
              <a:rPr kumimoji="1" lang="ja-JP" altLang="en-US" dirty="0" smtClean="0"/>
              <a:t>これにより，リソースが不足した場合，仮想マシンを複製し，他のマシンで画像処理を行うことができる．</a:t>
            </a:r>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27</a:t>
            </a:fld>
            <a:endParaRPr kumimoji="1" lang="ja-JP" altLang="en-US"/>
          </a:p>
        </p:txBody>
      </p:sp>
    </p:spTree>
    <p:extLst>
      <p:ext uri="{BB962C8B-B14F-4D97-AF65-F5344CB8AC3E}">
        <p14:creationId xmlns:p14="http://schemas.microsoft.com/office/powerpoint/2010/main" val="567470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28</a:t>
            </a:fld>
            <a:endParaRPr kumimoji="1" lang="ja-JP" altLang="en-US"/>
          </a:p>
        </p:txBody>
      </p:sp>
    </p:spTree>
    <p:extLst>
      <p:ext uri="{BB962C8B-B14F-4D97-AF65-F5344CB8AC3E}">
        <p14:creationId xmlns:p14="http://schemas.microsoft.com/office/powerpoint/2010/main" val="1255205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これについては前にも言ったように可愛いものを探す必要はない</a:t>
            </a:r>
            <a:r>
              <a:rPr kumimoji="1" lang="en-US" altLang="ja-JP" dirty="0" smtClean="0"/>
              <a:t> -&gt; </a:t>
            </a:r>
            <a:r>
              <a:rPr kumimoji="1" lang="ja-JP" altLang="en-US" dirty="0" smtClean="0"/>
              <a:t>プログラムで判定を行うため</a:t>
            </a:r>
          </a:p>
          <a:p>
            <a:r>
              <a:rPr kumimoji="1" lang="ja-JP" altLang="en-US" dirty="0" smtClean="0"/>
              <a:t>つまり，対象を探して写真を撮り，画像を送るだけでいい</a:t>
            </a:r>
          </a:p>
          <a:p>
            <a:r>
              <a:rPr kumimoji="1" lang="ja-JP" altLang="en-US" dirty="0" smtClean="0"/>
              <a:t>その対象の</a:t>
            </a:r>
            <a:r>
              <a:rPr kumimoji="1" lang="ja-JP" altLang="en-US" smtClean="0"/>
              <a:t>探し方の検討が必要</a:t>
            </a:r>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29</a:t>
            </a:fld>
            <a:endParaRPr kumimoji="1" lang="ja-JP" altLang="en-US"/>
          </a:p>
        </p:txBody>
      </p:sp>
    </p:spTree>
    <p:extLst>
      <p:ext uri="{BB962C8B-B14F-4D97-AF65-F5344CB8AC3E}">
        <p14:creationId xmlns:p14="http://schemas.microsoft.com/office/powerpoint/2010/main" val="156839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2</a:t>
            </a:fld>
            <a:endParaRPr kumimoji="1" lang="ja-JP" altLang="en-US"/>
          </a:p>
        </p:txBody>
      </p:sp>
    </p:spTree>
    <p:extLst>
      <p:ext uri="{BB962C8B-B14F-4D97-AF65-F5344CB8AC3E}">
        <p14:creationId xmlns:p14="http://schemas.microsoft.com/office/powerpoint/2010/main" val="1749852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我々</a:t>
            </a:r>
            <a:r>
              <a:rPr lang="en-US" altLang="ja-JP" dirty="0" smtClean="0"/>
              <a:t>3</a:t>
            </a:r>
            <a:r>
              <a:rPr lang="ja-JP" altLang="en-US" dirty="0" smtClean="0"/>
              <a:t>班が考えた分散システムを利用したアプリケーションは可愛い判別機です． </a:t>
            </a:r>
            <a:endParaRPr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3</a:t>
            </a:fld>
            <a:endParaRPr kumimoji="1" lang="ja-JP" altLang="en-US"/>
          </a:p>
        </p:txBody>
      </p:sp>
    </p:spTree>
    <p:extLst>
      <p:ext uri="{BB962C8B-B14F-4D97-AF65-F5344CB8AC3E}">
        <p14:creationId xmlns:p14="http://schemas.microsoft.com/office/powerpoint/2010/main" val="1606576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このように撮影ができるルンバとサーバに使用する</a:t>
            </a:r>
            <a:r>
              <a:rPr lang="en-US" altLang="ja-JP" dirty="0" err="1" smtClean="0"/>
              <a:t>RaspberryPi</a:t>
            </a:r>
            <a:r>
              <a:rPr lang="ja-JP" altLang="en-US" dirty="0" smtClean="0"/>
              <a:t>を用意します． </a:t>
            </a:r>
          </a:p>
          <a:p>
            <a:r>
              <a:rPr lang="ja-JP" altLang="en-US" dirty="0" smtClean="0"/>
              <a:t>具体的にはこのような手順で行います． </a:t>
            </a:r>
          </a:p>
          <a:p>
            <a:r>
              <a:rPr lang="ja-JP" altLang="en-US" dirty="0" smtClean="0"/>
              <a:t>最初に，ルンバが対象のものを探します． </a:t>
            </a:r>
          </a:p>
          <a:p>
            <a:r>
              <a:rPr lang="ja-JP" altLang="en-US" dirty="0" smtClean="0"/>
              <a:t>ルンバが対象を見つけると，写真を撮影し，サーバに転送します． </a:t>
            </a:r>
          </a:p>
          <a:p>
            <a:r>
              <a:rPr lang="ja-JP" altLang="en-US" dirty="0" smtClean="0"/>
              <a:t>送られてきた画像を可愛いかどうかを判別し，可愛いと判断すればそれをブラウザで表示します． </a:t>
            </a:r>
            <a:endParaRPr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4</a:t>
            </a:fld>
            <a:endParaRPr kumimoji="1" lang="ja-JP" altLang="en-US"/>
          </a:p>
        </p:txBody>
      </p:sp>
    </p:spTree>
    <p:extLst>
      <p:ext uri="{BB962C8B-B14F-4D97-AF65-F5344CB8AC3E}">
        <p14:creationId xmlns:p14="http://schemas.microsoft.com/office/powerpoint/2010/main" val="16891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3200" dirty="0" smtClean="0"/>
              <a:t>次に分散システムの設計目標についてです． </a:t>
            </a:r>
          </a:p>
          <a:p>
            <a:r>
              <a:rPr lang="ja-JP" altLang="en-US" sz="3200" dirty="0" smtClean="0"/>
              <a:t>サーバを</a:t>
            </a:r>
            <a:r>
              <a:rPr lang="en-US" altLang="ja-JP" sz="3200" dirty="0" err="1" smtClean="0"/>
              <a:t>RaspberryPi</a:t>
            </a:r>
            <a:r>
              <a:rPr lang="ja-JP" altLang="en-US" sz="3200" dirty="0" smtClean="0"/>
              <a:t>で構築することによって，このようなメリットがあります． </a:t>
            </a:r>
          </a:p>
          <a:p>
            <a:r>
              <a:rPr lang="ja-JP" altLang="en-US" sz="3200" dirty="0" smtClean="0"/>
              <a:t>まず，</a:t>
            </a:r>
            <a:r>
              <a:rPr lang="en-US" altLang="ja-JP" sz="3200" dirty="0" err="1" smtClean="0"/>
              <a:t>RaspberryPi</a:t>
            </a:r>
            <a:r>
              <a:rPr lang="ja-JP" altLang="en-US" sz="3200" dirty="0" smtClean="0"/>
              <a:t>を複数使用することによって，ルンバを</a:t>
            </a:r>
            <a:r>
              <a:rPr lang="en-US" altLang="ja-JP" sz="3200" dirty="0" smtClean="0"/>
              <a:t>2</a:t>
            </a:r>
            <a:r>
              <a:rPr lang="ja-JP" altLang="en-US" sz="3200" dirty="0" smtClean="0"/>
              <a:t>台，</a:t>
            </a:r>
            <a:r>
              <a:rPr lang="en-US" altLang="ja-JP" sz="3200" dirty="0" smtClean="0"/>
              <a:t>3</a:t>
            </a:r>
            <a:r>
              <a:rPr lang="ja-JP" altLang="en-US" sz="3200" dirty="0" smtClean="0"/>
              <a:t>台に増やしても，処理を行うことができます． </a:t>
            </a:r>
          </a:p>
          <a:p>
            <a:r>
              <a:rPr lang="ja-JP" altLang="en-US" sz="3200" dirty="0" smtClean="0"/>
              <a:t>また，サーバのリソースが不足した場合には</a:t>
            </a:r>
            <a:r>
              <a:rPr lang="en-US" altLang="ja-JP" sz="3200" dirty="0" err="1" smtClean="0"/>
              <a:t>RaspberryPi</a:t>
            </a:r>
            <a:r>
              <a:rPr lang="ja-JP" altLang="en-US" sz="3200" dirty="0" smtClean="0"/>
              <a:t>を増やすことによって，物理的にリソースを増やすことができます． </a:t>
            </a:r>
            <a:endParaRPr lang="ja-JP" altLang="en-US" sz="3200"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5</a:t>
            </a:fld>
            <a:endParaRPr kumimoji="1" lang="ja-JP" altLang="en-US"/>
          </a:p>
        </p:txBody>
      </p:sp>
    </p:spTree>
    <p:extLst>
      <p:ext uri="{BB962C8B-B14F-4D97-AF65-F5344CB8AC3E}">
        <p14:creationId xmlns:p14="http://schemas.microsoft.com/office/powerpoint/2010/main" val="685942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しかし，</a:t>
            </a:r>
            <a:r>
              <a:rPr lang="en-US" altLang="ja-JP" dirty="0" err="1" smtClean="0"/>
              <a:t>RaspberryPi</a:t>
            </a:r>
            <a:r>
              <a:rPr lang="ja-JP" altLang="en-US" dirty="0" smtClean="0"/>
              <a:t>の性能は通常のコンピュータに比べてとても低いです． </a:t>
            </a:r>
          </a:p>
          <a:p>
            <a:r>
              <a:rPr lang="ja-JP" altLang="en-US" dirty="0" smtClean="0"/>
              <a:t>そのため，</a:t>
            </a:r>
            <a:r>
              <a:rPr lang="en-US" altLang="ja-JP" dirty="0" smtClean="0"/>
              <a:t>1</a:t>
            </a:r>
            <a:r>
              <a:rPr lang="ja-JP" altLang="en-US" dirty="0" smtClean="0"/>
              <a:t>つの画像判別で</a:t>
            </a:r>
            <a:r>
              <a:rPr lang="en-US" altLang="ja-JP" dirty="0" smtClean="0"/>
              <a:t>1</a:t>
            </a:r>
            <a:r>
              <a:rPr lang="ja-JP" altLang="en-US" dirty="0" smtClean="0"/>
              <a:t>台の</a:t>
            </a:r>
            <a:r>
              <a:rPr lang="en-US" altLang="ja-JP" dirty="0" err="1" smtClean="0"/>
              <a:t>RaspberryPi</a:t>
            </a:r>
            <a:r>
              <a:rPr lang="ja-JP" altLang="en-US" dirty="0" smtClean="0"/>
              <a:t>のリソースを食いつぶす可能性があります． </a:t>
            </a:r>
          </a:p>
          <a:p>
            <a:r>
              <a:rPr lang="ja-JP" altLang="en-US" dirty="0" smtClean="0"/>
              <a:t>まだ実験していないのでわかりませんが，</a:t>
            </a:r>
            <a:r>
              <a:rPr lang="en-US" altLang="ja-JP" dirty="0" smtClean="0"/>
              <a:t>1</a:t>
            </a:r>
            <a:r>
              <a:rPr lang="ja-JP" altLang="en-US" dirty="0" smtClean="0"/>
              <a:t>つの</a:t>
            </a:r>
            <a:r>
              <a:rPr lang="en-US" altLang="ja-JP" dirty="0" err="1" smtClean="0"/>
              <a:t>RaspberryPi</a:t>
            </a:r>
            <a:r>
              <a:rPr lang="ja-JP" altLang="en-US" dirty="0" smtClean="0"/>
              <a:t>で</a:t>
            </a:r>
            <a:r>
              <a:rPr lang="en-US" altLang="ja-JP" dirty="0" smtClean="0"/>
              <a:t>1</a:t>
            </a:r>
            <a:r>
              <a:rPr lang="ja-JP" altLang="en-US" dirty="0" smtClean="0"/>
              <a:t>つの画像処理が可能だと想定します． </a:t>
            </a:r>
          </a:p>
          <a:p>
            <a:r>
              <a:rPr lang="ja-JP" altLang="en-US" dirty="0" smtClean="0"/>
              <a:t>このように</a:t>
            </a:r>
            <a:r>
              <a:rPr lang="en-US" altLang="ja-JP" dirty="0" err="1" smtClean="0"/>
              <a:t>RaspberryPi</a:t>
            </a:r>
            <a:r>
              <a:rPr lang="ja-JP" altLang="en-US" dirty="0" smtClean="0"/>
              <a:t>を構成し，先端の</a:t>
            </a:r>
            <a:r>
              <a:rPr lang="en-US" altLang="ja-JP" dirty="0" err="1" smtClean="0"/>
              <a:t>RaspberryPi</a:t>
            </a:r>
            <a:r>
              <a:rPr lang="ja-JP" altLang="en-US" dirty="0" smtClean="0"/>
              <a:t>で仮想マシンを起動し，その上で画像処理を行います． </a:t>
            </a:r>
          </a:p>
          <a:p>
            <a:r>
              <a:rPr lang="ja-JP" altLang="en-US" dirty="0" smtClean="0"/>
              <a:t>そして，このように画像が送られてきた時に，各仮想マシンへ画像を振り分け，仮想マシンごとに処理を行います． </a:t>
            </a:r>
          </a:p>
          <a:p>
            <a:r>
              <a:rPr lang="ja-JP" altLang="en-US" dirty="0" smtClean="0"/>
              <a:t>これにより，リソースが不足した場合に，このように</a:t>
            </a:r>
            <a:r>
              <a:rPr lang="en-US" altLang="ja-JP" dirty="0" err="1" smtClean="0"/>
              <a:t>RaspberryPi</a:t>
            </a:r>
            <a:r>
              <a:rPr lang="ja-JP" altLang="en-US" dirty="0" smtClean="0"/>
              <a:t>を新たに起動し，仮想マシンを複製することで新たに仮想マシン上で処理を行うことが可能になります． </a:t>
            </a:r>
            <a:endParaRPr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6</a:t>
            </a:fld>
            <a:endParaRPr kumimoji="1" lang="ja-JP" altLang="en-US"/>
          </a:p>
        </p:txBody>
      </p:sp>
    </p:spTree>
    <p:extLst>
      <p:ext uri="{BB962C8B-B14F-4D97-AF65-F5344CB8AC3E}">
        <p14:creationId xmlns:p14="http://schemas.microsoft.com/office/powerpoint/2010/main" val="1930582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7</a:t>
            </a:fld>
            <a:endParaRPr kumimoji="1" lang="ja-JP" altLang="en-US"/>
          </a:p>
        </p:txBody>
      </p:sp>
    </p:spTree>
    <p:extLst>
      <p:ext uri="{BB962C8B-B14F-4D97-AF65-F5344CB8AC3E}">
        <p14:creationId xmlns:p14="http://schemas.microsoft.com/office/powerpoint/2010/main" val="524940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11</a:t>
            </a:fld>
            <a:endParaRPr kumimoji="1" lang="ja-JP" altLang="en-US"/>
          </a:p>
        </p:txBody>
      </p:sp>
    </p:spTree>
    <p:extLst>
      <p:ext uri="{BB962C8B-B14F-4D97-AF65-F5344CB8AC3E}">
        <p14:creationId xmlns:p14="http://schemas.microsoft.com/office/powerpoint/2010/main" val="364658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917B73E-DC1E-4D45-AC2B-02D0630236D4}" type="slidenum">
              <a:rPr kumimoji="1" lang="ja-JP" altLang="en-US" smtClean="0"/>
              <a:t>12</a:t>
            </a:fld>
            <a:endParaRPr kumimoji="1" lang="ja-JP" altLang="en-US"/>
          </a:p>
        </p:txBody>
      </p:sp>
    </p:spTree>
    <p:extLst>
      <p:ext uri="{BB962C8B-B14F-4D97-AF65-F5344CB8AC3E}">
        <p14:creationId xmlns:p14="http://schemas.microsoft.com/office/powerpoint/2010/main" val="2000928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BDF68E2-58F2-4D09-BE8B-E3BD06533059}" type="datetimeFigureOut">
              <a:rPr lang="en-US" smtClean="0"/>
              <a:t>5/24/17</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06372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8624D31-43A5-475A-80CF-332C9F6DCF35}" type="datetimeFigureOut">
              <a:rPr lang="en-US" smtClean="0"/>
              <a:t>5/24/17</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58243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26F7E3A-B166-407D-9866-32884E7D5B37}" type="datetimeFigureOut">
              <a:rPr lang="en-US" smtClean="0"/>
              <a:t>5/24/17</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357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73424" y="233084"/>
            <a:ext cx="10515600" cy="860612"/>
          </a:xfrm>
        </p:spPr>
        <p:txBody>
          <a:bodyPr/>
          <a:lstStyle>
            <a:lvl1pPr>
              <a:defRPr u="sng"/>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8200" y="1326776"/>
            <a:ext cx="10515600" cy="5029574"/>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28FC5F6-F338-4AE4-BB23-26385BCFC423}" type="datetimeFigureOut">
              <a:rPr lang="en-US" smtClean="0"/>
              <a:t>5/24/17</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27329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0EBB0C4-6273-4C6E-B9BD-2EDC30F1CD52}" type="datetimeFigureOut">
              <a:rPr lang="en-US" smtClean="0"/>
              <a:t>5/24/17</a:t>
            </a:fld>
            <a:endParaRPr lang="en-US" dirty="0"/>
          </a:p>
        </p:txBody>
      </p:sp>
      <p:sp>
        <p:nvSpPr>
          <p:cNvPr id="5" name="フッター プレースホルダー 4"/>
          <p:cNvSpPr>
            <a:spLocks noGrp="1"/>
          </p:cNvSpPr>
          <p:nvPr>
            <p:ph type="ftr" sz="quarter" idx="11"/>
          </p:nvPr>
        </p:nvSpPr>
        <p:spPr/>
        <p:txBody>
          <a:bodyPr/>
          <a:lstStyle/>
          <a:p>
            <a:endParaRPr lang="en-US" dirty="0"/>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873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9AB4D41-86C1-4908-B66A-0B50CEB3BF29}" type="datetimeFigureOut">
              <a:rPr lang="en-US" smtClean="0"/>
              <a:t>5/24/17</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303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6426E2C-56C1-4E0D-A793-0088A7FDD37E}" type="datetimeFigureOut">
              <a:rPr lang="en-US" smtClean="0"/>
              <a:t>5/24/17</a:t>
            </a:fld>
            <a:endParaRPr lang="en-US" dirty="0"/>
          </a:p>
        </p:txBody>
      </p:sp>
      <p:sp>
        <p:nvSpPr>
          <p:cNvPr id="8" name="フッター プレースホルダー 7"/>
          <p:cNvSpPr>
            <a:spLocks noGrp="1"/>
          </p:cNvSpPr>
          <p:nvPr>
            <p:ph type="ftr" sz="quarter" idx="11"/>
          </p:nvPr>
        </p:nvSpPr>
        <p:spPr/>
        <p:txBody>
          <a:bodyPr/>
          <a:lstStyle/>
          <a:p>
            <a:endParaRPr lang="en-US" dirty="0"/>
          </a:p>
        </p:txBody>
      </p:sp>
      <p:sp>
        <p:nvSpPr>
          <p:cNvPr id="9" name="スライド番号プレースホルダー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577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8C39B41-D8B5-4052-B551-9B5525EAA8B6}" type="datetimeFigureOut">
              <a:rPr lang="en-US" smtClean="0"/>
              <a:t>5/24/17</a:t>
            </a:fld>
            <a:endParaRPr lang="en-US" dirty="0"/>
          </a:p>
        </p:txBody>
      </p:sp>
      <p:sp>
        <p:nvSpPr>
          <p:cNvPr id="4" name="フッター プレースホルダー 3"/>
          <p:cNvSpPr>
            <a:spLocks noGrp="1"/>
          </p:cNvSpPr>
          <p:nvPr>
            <p:ph type="ftr" sz="quarter" idx="11"/>
          </p:nvPr>
        </p:nvSpPr>
        <p:spPr/>
        <p:txBody>
          <a:bodyPr/>
          <a:lstStyle/>
          <a:p>
            <a:endParaRPr lang="en-US" dirty="0"/>
          </a:p>
        </p:txBody>
      </p:sp>
      <p:sp>
        <p:nvSpPr>
          <p:cNvPr id="5" name="スライド番号プレースホルダー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44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D94136C-8742-45B2-AF27-D93DF72833A9}" type="datetimeFigureOut">
              <a:rPr lang="en-US" smtClean="0"/>
              <a:t>5/24/17</a:t>
            </a:fld>
            <a:endParaRPr lang="en-US" dirty="0"/>
          </a:p>
        </p:txBody>
      </p:sp>
      <p:sp>
        <p:nvSpPr>
          <p:cNvPr id="3" name="フッター プレースホルダー 2"/>
          <p:cNvSpPr>
            <a:spLocks noGrp="1"/>
          </p:cNvSpPr>
          <p:nvPr>
            <p:ph type="ftr" sz="quarter" idx="11"/>
          </p:nvPr>
        </p:nvSpPr>
        <p:spPr/>
        <p:txBody>
          <a:bodyPr/>
          <a:lstStyle/>
          <a:p>
            <a:endParaRPr 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7580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624D31-43A5-475A-80CF-332C9F6DCF35}" type="datetimeFigureOut">
              <a:rPr lang="en-US" smtClean="0"/>
              <a:t>5/24/17</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4749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9CAD897-D46E-4AD2-BD9B-49DD3E640873}" type="datetimeFigureOut">
              <a:rPr lang="en-US" smtClean="0"/>
              <a:t>5/24/17</a:t>
            </a:fld>
            <a:endParaRPr lang="en-US" dirty="0"/>
          </a:p>
        </p:txBody>
      </p:sp>
      <p:sp>
        <p:nvSpPr>
          <p:cNvPr id="6" name="フッター プレースホルダー 5"/>
          <p:cNvSpPr>
            <a:spLocks noGrp="1"/>
          </p:cNvSpPr>
          <p:nvPr>
            <p:ph type="ftr" sz="quarter" idx="11"/>
          </p:nvPr>
        </p:nvSpPr>
        <p:spPr/>
        <p:txBody>
          <a:bodyPr/>
          <a:lstStyle/>
          <a:p>
            <a:endParaRPr lang="en-US" dirty="0"/>
          </a:p>
        </p:txBody>
      </p:sp>
      <p:sp>
        <p:nvSpPr>
          <p:cNvPr id="7" name="スライド番号プレースホルダー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68112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5/24/17</a:t>
            </a:fld>
            <a:endParaRPr 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627907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基盤システム特論</a:t>
            </a:r>
            <a:br>
              <a:rPr kumimoji="1" lang="ja-JP" altLang="en-US" dirty="0" smtClean="0"/>
            </a:br>
            <a:r>
              <a:rPr lang="en-US" altLang="ja-JP" dirty="0" smtClean="0"/>
              <a:t>3</a:t>
            </a:r>
            <a:r>
              <a:rPr lang="ja-JP" altLang="en-US" dirty="0" smtClean="0"/>
              <a:t>班</a:t>
            </a:r>
            <a:r>
              <a:rPr lang="en-US" altLang="ja-JP" dirty="0" smtClean="0"/>
              <a:t> </a:t>
            </a:r>
            <a:r>
              <a:rPr lang="ja-JP" altLang="en-US" dirty="0" smtClean="0"/>
              <a:t>アイデア</a:t>
            </a:r>
            <a:endParaRPr kumimoji="1" lang="ja-JP" altLang="en-US" dirty="0"/>
          </a:p>
        </p:txBody>
      </p:sp>
      <p:sp>
        <p:nvSpPr>
          <p:cNvPr id="3" name="サブタイトル 2"/>
          <p:cNvSpPr>
            <a:spLocks noGrp="1"/>
          </p:cNvSpPr>
          <p:nvPr>
            <p:ph type="subTitle" idx="1"/>
          </p:nvPr>
        </p:nvSpPr>
        <p:spPr/>
        <p:txBody>
          <a:bodyPr>
            <a:normAutofit/>
          </a:bodyPr>
          <a:lstStyle/>
          <a:p>
            <a:pPr algn="ctr"/>
            <a:r>
              <a:rPr lang="ja-JP" altLang="en-US" sz="3200" dirty="0" smtClean="0">
                <a:solidFill>
                  <a:schemeClr val="tx1"/>
                </a:solidFill>
                <a:latin typeface="+mn-ea"/>
              </a:rPr>
              <a:t>冨部</a:t>
            </a:r>
            <a:r>
              <a:rPr lang="ja-JP" altLang="en-US" sz="3200" dirty="0">
                <a:solidFill>
                  <a:schemeClr val="tx1"/>
                </a:solidFill>
                <a:latin typeface="+mn-ea"/>
              </a:rPr>
              <a:t>剛史 </a:t>
            </a:r>
            <a:r>
              <a:rPr lang="ja-JP" altLang="en-US" sz="3200" dirty="0" smtClean="0">
                <a:solidFill>
                  <a:schemeClr val="tx1"/>
                </a:solidFill>
                <a:latin typeface="+mn-ea"/>
              </a:rPr>
              <a:t>古橋健斗</a:t>
            </a:r>
            <a:r>
              <a:rPr lang="en-US" altLang="ja-JP" sz="3200" dirty="0" smtClean="0">
                <a:solidFill>
                  <a:schemeClr val="tx1"/>
                </a:solidFill>
                <a:latin typeface="+mn-ea"/>
              </a:rPr>
              <a:t> </a:t>
            </a:r>
            <a:r>
              <a:rPr lang="ja-JP" altLang="en-US" sz="3200" dirty="0" smtClean="0">
                <a:solidFill>
                  <a:schemeClr val="tx1"/>
                </a:solidFill>
                <a:latin typeface="+mn-ea"/>
              </a:rPr>
              <a:t>刘一</a:t>
            </a:r>
            <a:r>
              <a:rPr lang="ja-JP" altLang="en-US" sz="3200" dirty="0">
                <a:solidFill>
                  <a:schemeClr val="tx1"/>
                </a:solidFill>
                <a:latin typeface="+mn-ea"/>
              </a:rPr>
              <a:t>帆 </a:t>
            </a:r>
            <a:endParaRPr kumimoji="1" lang="ja-JP" altLang="en-US" sz="3200" dirty="0">
              <a:solidFill>
                <a:schemeClr val="tx1"/>
              </a:solidFill>
              <a:latin typeface="+mn-ea"/>
            </a:endParaRPr>
          </a:p>
        </p:txBody>
      </p:sp>
    </p:spTree>
    <p:extLst>
      <p:ext uri="{BB962C8B-B14F-4D97-AF65-F5344CB8AC3E}">
        <p14:creationId xmlns:p14="http://schemas.microsoft.com/office/powerpoint/2010/main" val="1902990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分散システムの特性</a:t>
            </a:r>
            <a:r>
              <a:rPr kumimoji="1" lang="en-US" altLang="ja-JP" dirty="0" smtClean="0"/>
              <a:t>(</a:t>
            </a:r>
            <a:r>
              <a:rPr kumimoji="1" lang="ja-JP" altLang="en-US" dirty="0" smtClean="0"/>
              <a:t>スケーラビリティ</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システムのサイズについて</a:t>
            </a:r>
          </a:p>
          <a:p>
            <a:pPr lvl="1"/>
            <a:r>
              <a:rPr lang="ja-JP" altLang="en-US" dirty="0"/>
              <a:t>サービス</a:t>
            </a:r>
            <a:r>
              <a:rPr lang="en-US" altLang="ja-JP" dirty="0"/>
              <a:t>:</a:t>
            </a:r>
            <a:r>
              <a:rPr lang="ja-JP" altLang="en-US" dirty="0"/>
              <a:t>サーバを複数仮想マシンで起動</a:t>
            </a:r>
            <a:r>
              <a:rPr lang="ja-JP" altLang="en-US" dirty="0" smtClean="0"/>
              <a:t>する</a:t>
            </a:r>
            <a:endParaRPr lang="en-US" altLang="ja-JP" dirty="0"/>
          </a:p>
          <a:p>
            <a:pPr lvl="1"/>
            <a:r>
              <a:rPr lang="ja-JP" altLang="en-US" dirty="0"/>
              <a:t>データ</a:t>
            </a:r>
            <a:r>
              <a:rPr lang="en-US" altLang="ja-JP" dirty="0"/>
              <a:t>:</a:t>
            </a:r>
            <a:r>
              <a:rPr lang="ja-JP" altLang="en-US" dirty="0"/>
              <a:t>新たに物理マシンを接続することでリソースを増やすことが可能</a:t>
            </a:r>
          </a:p>
          <a:p>
            <a:pPr lvl="1"/>
            <a:r>
              <a:rPr lang="ja-JP" altLang="en-US" dirty="0"/>
              <a:t>アルゴリズム</a:t>
            </a:r>
            <a:r>
              <a:rPr lang="en-US" altLang="ja-JP" dirty="0"/>
              <a:t>:</a:t>
            </a:r>
            <a:r>
              <a:rPr lang="ja-JP" altLang="en-US" dirty="0"/>
              <a:t>スイッチ場で送信パケット数に応じて負荷分散を行うことでネットワークの負担を減らしつつ分散が可能</a:t>
            </a:r>
          </a:p>
          <a:p>
            <a:r>
              <a:rPr lang="ja-JP" altLang="en-US" dirty="0" smtClean="0"/>
              <a:t>分散型アルゴリズム</a:t>
            </a:r>
          </a:p>
          <a:p>
            <a:pPr lvl="1"/>
            <a:r>
              <a:rPr lang="en-US" altLang="ja-JP" dirty="0" err="1" smtClean="0"/>
              <a:t>OpenFlow</a:t>
            </a:r>
            <a:r>
              <a:rPr lang="ja-JP" altLang="en-US" dirty="0" smtClean="0"/>
              <a:t>コントローラが全体ネットワークの情報</a:t>
            </a:r>
            <a:r>
              <a:rPr lang="en-US" altLang="ja-JP" dirty="0" smtClean="0"/>
              <a:t>(</a:t>
            </a:r>
            <a:r>
              <a:rPr lang="ja-JP" altLang="en-US" dirty="0" smtClean="0"/>
              <a:t>転送パケット数など</a:t>
            </a:r>
            <a:r>
              <a:rPr lang="en-US" altLang="ja-JP" dirty="0" smtClean="0"/>
              <a:t>)</a:t>
            </a:r>
            <a:r>
              <a:rPr lang="ja-JP" altLang="en-US" dirty="0" smtClean="0"/>
              <a:t>を管理しているが，局所的な情報しか持っていない．また，仮想マシンは互いの情報を持っていない</a:t>
            </a:r>
            <a:endParaRPr lang="ja-JP" altLang="en-US" dirty="0"/>
          </a:p>
          <a:p>
            <a:r>
              <a:rPr lang="ja-JP" altLang="en-US" dirty="0" smtClean="0"/>
              <a:t>地理的</a:t>
            </a:r>
            <a:r>
              <a:rPr lang="ja-JP" altLang="en-US" dirty="0" smtClean="0"/>
              <a:t>な</a:t>
            </a:r>
            <a:r>
              <a:rPr lang="ja-JP" altLang="en-US" dirty="0" smtClean="0"/>
              <a:t>規模</a:t>
            </a:r>
            <a:endParaRPr lang="ja-JP" altLang="en-US" dirty="0" smtClean="0"/>
          </a:p>
          <a:p>
            <a:pPr lvl="1"/>
            <a:r>
              <a:rPr lang="ja-JP" altLang="en-US" dirty="0" smtClean="0"/>
              <a:t>ルンバやサーバの物理マシンを何台</a:t>
            </a:r>
            <a:r>
              <a:rPr lang="ja-JP" altLang="en-US" dirty="0"/>
              <a:t>も</a:t>
            </a:r>
            <a:r>
              <a:rPr lang="ja-JP" altLang="en-US" dirty="0" smtClean="0"/>
              <a:t>増やすこと</a:t>
            </a:r>
            <a:r>
              <a:rPr lang="ja-JP" altLang="en-US" dirty="0"/>
              <a:t>が</a:t>
            </a:r>
            <a:r>
              <a:rPr lang="ja-JP" altLang="en-US" dirty="0" smtClean="0"/>
              <a:t>できる</a:t>
            </a:r>
            <a:endParaRPr lang="ja-JP" altLang="en-US" dirty="0" smtClean="0"/>
          </a:p>
          <a:p>
            <a:pPr lvl="1"/>
            <a:endParaRPr lang="ja-JP" altLang="en-US" dirty="0" smtClean="0"/>
          </a:p>
        </p:txBody>
      </p:sp>
    </p:spTree>
    <p:extLst>
      <p:ext uri="{BB962C8B-B14F-4D97-AF65-F5344CB8AC3E}">
        <p14:creationId xmlns:p14="http://schemas.microsoft.com/office/powerpoint/2010/main" val="1457292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設計概要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250000"/>
              </a:lnSpc>
              <a:buClr>
                <a:schemeClr val="accent2"/>
              </a:buClr>
              <a:buFont typeface="Wingdings" charset="2"/>
              <a:buChar char="l"/>
            </a:pPr>
            <a:r>
              <a:rPr kumimoji="1" lang="ja-JP" altLang="en-US" sz="3200" dirty="0" smtClean="0"/>
              <a:t>ルンバの制御</a:t>
            </a:r>
            <a:r>
              <a:rPr kumimoji="1" lang="en-US" altLang="ja-JP" sz="3200" dirty="0" smtClean="0"/>
              <a:t>/ </a:t>
            </a:r>
            <a:r>
              <a:rPr kumimoji="1" lang="ja-JP" altLang="en-US" sz="3200" dirty="0" smtClean="0"/>
              <a:t>写真の撮影</a:t>
            </a:r>
            <a:r>
              <a:rPr kumimoji="1" lang="en-US" altLang="ja-JP" sz="3200" dirty="0" smtClean="0"/>
              <a:t>/</a:t>
            </a:r>
            <a:r>
              <a:rPr kumimoji="1" lang="ja-JP" altLang="en-US" sz="3200" dirty="0" smtClean="0"/>
              <a:t>写真の転送</a:t>
            </a:r>
            <a:r>
              <a:rPr kumimoji="1" lang="en-US" altLang="ja-JP" sz="3200" dirty="0" smtClean="0"/>
              <a:t>(</a:t>
            </a:r>
            <a:r>
              <a:rPr lang="ja-JP" altLang="en-US" sz="3200" dirty="0">
                <a:solidFill>
                  <a:schemeClr val="tx1"/>
                </a:solidFill>
                <a:latin typeface="+mn-ea"/>
              </a:rPr>
              <a:t>刘</a:t>
            </a:r>
            <a:r>
              <a:rPr kumimoji="1" lang="en-US" altLang="ja-JP" sz="3200" dirty="0" smtClean="0"/>
              <a:t>)</a:t>
            </a:r>
            <a:endParaRPr kumimoji="1" lang="ja-JP" altLang="en-US" sz="3200" dirty="0" smtClean="0"/>
          </a:p>
          <a:p>
            <a:pPr>
              <a:lnSpc>
                <a:spcPct val="250000"/>
              </a:lnSpc>
              <a:buClr>
                <a:schemeClr val="accent2"/>
              </a:buClr>
              <a:buFont typeface="Wingdings" charset="2"/>
              <a:buChar char="l"/>
            </a:pPr>
            <a:r>
              <a:rPr kumimoji="1" lang="en-US" altLang="ja-JP" sz="3200" dirty="0" err="1" smtClean="0"/>
              <a:t>DeepLearning</a:t>
            </a:r>
            <a:r>
              <a:rPr kumimoji="1" lang="ja-JP" altLang="en-US" sz="3200" dirty="0" smtClean="0"/>
              <a:t>による可愛いの判別</a:t>
            </a:r>
            <a:r>
              <a:rPr kumimoji="1" lang="en-US" altLang="ja-JP" sz="3200" dirty="0" smtClean="0"/>
              <a:t>(</a:t>
            </a:r>
            <a:r>
              <a:rPr lang="ja-JP" altLang="en-US" sz="3200" dirty="0">
                <a:solidFill>
                  <a:schemeClr val="tx1"/>
                </a:solidFill>
                <a:latin typeface="+mn-ea"/>
              </a:rPr>
              <a:t>冨部</a:t>
            </a:r>
            <a:r>
              <a:rPr kumimoji="1" lang="en-US" altLang="ja-JP" sz="3200" dirty="0" smtClean="0"/>
              <a:t>)</a:t>
            </a:r>
            <a:endParaRPr kumimoji="1" lang="ja-JP" altLang="en-US" sz="3200" dirty="0" smtClean="0"/>
          </a:p>
          <a:p>
            <a:pPr>
              <a:lnSpc>
                <a:spcPct val="250000"/>
              </a:lnSpc>
              <a:buClr>
                <a:schemeClr val="accent2"/>
              </a:buClr>
              <a:buFont typeface="Wingdings" charset="2"/>
              <a:buChar char="l"/>
            </a:pPr>
            <a:r>
              <a:rPr lang="en-US" altLang="ja-JP" sz="3200" dirty="0" smtClean="0"/>
              <a:t>Raspberry Pi</a:t>
            </a:r>
            <a:r>
              <a:rPr lang="ja-JP" altLang="en-US" sz="3200" dirty="0" smtClean="0"/>
              <a:t>による分散処理環境の構築</a:t>
            </a:r>
            <a:r>
              <a:rPr lang="en-US" altLang="ja-JP" sz="3200" dirty="0" smtClean="0"/>
              <a:t>(</a:t>
            </a:r>
            <a:r>
              <a:rPr lang="ja-JP" altLang="en-US" sz="3200" dirty="0" smtClean="0"/>
              <a:t>古橋</a:t>
            </a:r>
            <a:r>
              <a:rPr lang="en-US" altLang="ja-JP" sz="3200" dirty="0" smtClean="0"/>
              <a:t>)</a:t>
            </a:r>
            <a:endParaRPr kumimoji="1" lang="ja-JP" altLang="en-US" sz="3200" dirty="0"/>
          </a:p>
        </p:txBody>
      </p:sp>
    </p:spTree>
    <p:extLst>
      <p:ext uri="{BB962C8B-B14F-4D97-AF65-F5344CB8AC3E}">
        <p14:creationId xmlns:p14="http://schemas.microsoft.com/office/powerpoint/2010/main" val="1635129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a:lnSpc>
                <a:spcPct val="250000"/>
              </a:lnSpc>
              <a:buClr>
                <a:schemeClr val="accent2"/>
              </a:buClr>
              <a:buFont typeface="Wingdings" charset="2"/>
              <a:buChar char="l"/>
            </a:pPr>
            <a:r>
              <a:rPr lang="ja-JP" altLang="en-US" dirty="0"/>
              <a:t>ルンバの制御</a:t>
            </a:r>
            <a:r>
              <a:rPr lang="en-US" altLang="ja-JP" dirty="0"/>
              <a:t>/ </a:t>
            </a:r>
            <a:r>
              <a:rPr lang="ja-JP" altLang="en-US" dirty="0"/>
              <a:t>写真の撮影</a:t>
            </a:r>
            <a:r>
              <a:rPr lang="en-US" altLang="ja-JP" dirty="0"/>
              <a:t>/</a:t>
            </a:r>
            <a:r>
              <a:rPr lang="ja-JP" altLang="en-US" dirty="0"/>
              <a:t>写真の</a:t>
            </a:r>
            <a:r>
              <a:rPr lang="ja-JP" altLang="en-US" dirty="0" smtClean="0"/>
              <a:t>転送</a:t>
            </a:r>
            <a:r>
              <a:rPr lang="en-US" altLang="ja-JP" dirty="0"/>
              <a:t>(</a:t>
            </a:r>
            <a:r>
              <a:rPr lang="ja-JP" altLang="en-US" dirty="0">
                <a:solidFill>
                  <a:schemeClr val="tx1"/>
                </a:solidFill>
                <a:latin typeface="+mn-ea"/>
              </a:rPr>
              <a:t>刘</a:t>
            </a:r>
            <a:r>
              <a:rPr lang="en-US" altLang="ja-JP" dirty="0" smtClean="0"/>
              <a:t>)</a:t>
            </a:r>
          </a:p>
          <a:p>
            <a:pPr lvl="1">
              <a:lnSpc>
                <a:spcPct val="250000"/>
              </a:lnSpc>
              <a:buClr>
                <a:schemeClr val="accent2"/>
              </a:buClr>
              <a:buFont typeface="Wingdings" charset="2"/>
              <a:buChar char="l"/>
            </a:pPr>
            <a:r>
              <a:rPr lang="ja-JP" altLang="en-US" dirty="0" smtClean="0"/>
              <a:t>ルンバの移動ルートを計画する</a:t>
            </a:r>
            <a:endParaRPr lang="en-US" altLang="ja-JP" dirty="0" smtClean="0"/>
          </a:p>
          <a:p>
            <a:pPr lvl="1">
              <a:lnSpc>
                <a:spcPct val="250000"/>
              </a:lnSpc>
              <a:buClr>
                <a:schemeClr val="accent2"/>
              </a:buClr>
              <a:buFont typeface="Wingdings" charset="2"/>
              <a:buChar char="l"/>
            </a:pPr>
            <a:r>
              <a:rPr lang="ja-JP" altLang="en-US" dirty="0" smtClean="0"/>
              <a:t>ルンバが対象を探す方法を検討する（色など）</a:t>
            </a:r>
            <a:endParaRPr lang="en-US" altLang="ja-JP" dirty="0" smtClean="0"/>
          </a:p>
          <a:p>
            <a:pPr lvl="1">
              <a:lnSpc>
                <a:spcPct val="250000"/>
              </a:lnSpc>
              <a:buClr>
                <a:schemeClr val="accent2"/>
              </a:buClr>
              <a:buFont typeface="Wingdings" charset="2"/>
              <a:buChar char="l"/>
            </a:pPr>
            <a:r>
              <a:rPr lang="ja-JP" altLang="en-US" dirty="0" smtClean="0"/>
              <a:t>対象を探し，写真を撮影した後，画像をサーバ側に送るシステムの実装</a:t>
            </a:r>
            <a:endParaRPr lang="ja-JP" altLang="en-US" dirty="0"/>
          </a:p>
        </p:txBody>
      </p:sp>
      <p:sp>
        <p:nvSpPr>
          <p:cNvPr id="4" name="タイトル 3"/>
          <p:cNvSpPr>
            <a:spLocks noGrp="1"/>
          </p:cNvSpPr>
          <p:nvPr>
            <p:ph type="title"/>
          </p:nvPr>
        </p:nvSpPr>
        <p:spPr/>
        <p:txBody>
          <a:bodyPr/>
          <a:lstStyle/>
          <a:p>
            <a:r>
              <a:rPr lang="ja-JP" altLang="en-US" dirty="0"/>
              <a:t>設計概要</a:t>
            </a:r>
            <a:endParaRPr kumimoji="1" lang="ja-JP" altLang="en-US" dirty="0"/>
          </a:p>
        </p:txBody>
      </p:sp>
    </p:spTree>
    <p:extLst>
      <p:ext uri="{BB962C8B-B14F-4D97-AF65-F5344CB8AC3E}">
        <p14:creationId xmlns:p14="http://schemas.microsoft.com/office/powerpoint/2010/main" val="21691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設計概要</a:t>
            </a:r>
            <a:endParaRPr kumimoji="1" lang="ja-JP" altLang="en-US" dirty="0"/>
          </a:p>
        </p:txBody>
      </p:sp>
      <p:sp>
        <p:nvSpPr>
          <p:cNvPr id="3" name="コンテンツ プレースホルダー 2"/>
          <p:cNvSpPr>
            <a:spLocks noGrp="1"/>
          </p:cNvSpPr>
          <p:nvPr>
            <p:ph idx="1"/>
          </p:nvPr>
        </p:nvSpPr>
        <p:spPr>
          <a:xfrm>
            <a:off x="838199" y="1326776"/>
            <a:ext cx="11123141" cy="5029574"/>
          </a:xfrm>
        </p:spPr>
        <p:txBody>
          <a:bodyPr>
            <a:normAutofit/>
          </a:bodyPr>
          <a:lstStyle/>
          <a:p>
            <a:pPr>
              <a:lnSpc>
                <a:spcPct val="250000"/>
              </a:lnSpc>
              <a:buClr>
                <a:schemeClr val="accent2"/>
              </a:buClr>
              <a:buFont typeface="Wingdings" charset="2"/>
              <a:buChar char="l"/>
            </a:pPr>
            <a:r>
              <a:rPr lang="en-US" altLang="ja-JP" dirty="0" err="1" smtClean="0"/>
              <a:t>DeepLearning</a:t>
            </a:r>
            <a:r>
              <a:rPr lang="ja-JP" altLang="en-US" dirty="0"/>
              <a:t>による可愛いの判別</a:t>
            </a:r>
            <a:r>
              <a:rPr lang="en-US" altLang="ja-JP" dirty="0"/>
              <a:t>(</a:t>
            </a:r>
            <a:r>
              <a:rPr lang="ja-JP" altLang="en-US" dirty="0">
                <a:solidFill>
                  <a:schemeClr val="tx1"/>
                </a:solidFill>
                <a:latin typeface="+mn-ea"/>
              </a:rPr>
              <a:t>冨部</a:t>
            </a:r>
            <a:r>
              <a:rPr lang="en-US" altLang="ja-JP" dirty="0" smtClean="0"/>
              <a:t>)</a:t>
            </a:r>
          </a:p>
          <a:p>
            <a:pPr lvl="1">
              <a:lnSpc>
                <a:spcPct val="250000"/>
              </a:lnSpc>
              <a:buClr>
                <a:schemeClr val="accent2"/>
              </a:buClr>
              <a:buFont typeface="Wingdings" charset="2"/>
              <a:buChar char="l"/>
            </a:pPr>
            <a:r>
              <a:rPr lang="ja-JP" altLang="en-US" dirty="0" smtClean="0"/>
              <a:t>色と形に着目（マンセル表色系の基本色相１０色、１２種類の基本図形を利用）</a:t>
            </a:r>
            <a:endParaRPr lang="en-US" altLang="ja-JP" dirty="0" smtClean="0"/>
          </a:p>
          <a:p>
            <a:pPr lvl="1">
              <a:lnSpc>
                <a:spcPct val="250000"/>
              </a:lnSpc>
              <a:buClr>
                <a:schemeClr val="accent2"/>
              </a:buClr>
              <a:buFont typeface="Wingdings" charset="2"/>
              <a:buChar char="l"/>
            </a:pPr>
            <a:r>
              <a:rPr lang="ja-JP" altLang="en-US" dirty="0" smtClean="0"/>
              <a:t>色と形による可愛い画像と可愛いくない画像の教師データの収集</a:t>
            </a:r>
            <a:endParaRPr lang="en-US" altLang="ja-JP" dirty="0"/>
          </a:p>
          <a:p>
            <a:pPr lvl="1">
              <a:lnSpc>
                <a:spcPct val="250000"/>
              </a:lnSpc>
              <a:buClr>
                <a:schemeClr val="accent2"/>
              </a:buClr>
              <a:buFont typeface="Wingdings" charset="2"/>
              <a:buChar char="l"/>
            </a:pPr>
            <a:r>
              <a:rPr lang="ja-JP" altLang="en-US" dirty="0" smtClean="0"/>
              <a:t>色と形によって可愛いかどうかが判別できる学習アルゴリズムの設計</a:t>
            </a:r>
            <a:endParaRPr lang="en-US" altLang="ja-JP" dirty="0" smtClean="0"/>
          </a:p>
        </p:txBody>
      </p:sp>
    </p:spTree>
    <p:extLst>
      <p:ext uri="{BB962C8B-B14F-4D97-AF65-F5344CB8AC3E}">
        <p14:creationId xmlns:p14="http://schemas.microsoft.com/office/powerpoint/2010/main" val="1878338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設計概要</a:t>
            </a:r>
            <a:endParaRPr kumimoji="1" lang="ja-JP" altLang="en-US" dirty="0"/>
          </a:p>
        </p:txBody>
      </p:sp>
      <p:sp>
        <p:nvSpPr>
          <p:cNvPr id="3" name="コンテンツ プレースホルダー 2"/>
          <p:cNvSpPr>
            <a:spLocks noGrp="1"/>
          </p:cNvSpPr>
          <p:nvPr>
            <p:ph idx="1"/>
          </p:nvPr>
        </p:nvSpPr>
        <p:spPr>
          <a:xfrm>
            <a:off x="838200" y="1326776"/>
            <a:ext cx="10418806" cy="5029574"/>
          </a:xfrm>
        </p:spPr>
        <p:txBody>
          <a:bodyPr>
            <a:normAutofit/>
          </a:bodyPr>
          <a:lstStyle/>
          <a:p>
            <a:pPr>
              <a:lnSpc>
                <a:spcPct val="200000"/>
              </a:lnSpc>
              <a:buClr>
                <a:schemeClr val="accent2"/>
              </a:buClr>
              <a:buFont typeface="Wingdings" charset="2"/>
              <a:buChar char="l"/>
            </a:pPr>
            <a:r>
              <a:rPr lang="en-US" altLang="ja-JP" dirty="0" smtClean="0"/>
              <a:t>Raspberry </a:t>
            </a:r>
            <a:r>
              <a:rPr lang="en-US" altLang="ja-JP" dirty="0"/>
              <a:t>Pi</a:t>
            </a:r>
            <a:r>
              <a:rPr lang="ja-JP" altLang="en-US" dirty="0"/>
              <a:t>による分散処理環境の</a:t>
            </a:r>
            <a:r>
              <a:rPr lang="ja-JP" altLang="en-US" dirty="0" smtClean="0"/>
              <a:t>構築</a:t>
            </a:r>
            <a:r>
              <a:rPr lang="en-US" altLang="ja-JP" dirty="0" smtClean="0"/>
              <a:t>(</a:t>
            </a:r>
            <a:r>
              <a:rPr lang="ja-JP" altLang="en-US" dirty="0" smtClean="0"/>
              <a:t>古橋</a:t>
            </a:r>
            <a:r>
              <a:rPr lang="en-US" altLang="ja-JP" dirty="0" smtClean="0"/>
              <a:t>)</a:t>
            </a:r>
          </a:p>
          <a:p>
            <a:pPr lvl="1">
              <a:lnSpc>
                <a:spcPct val="200000"/>
              </a:lnSpc>
              <a:buClr>
                <a:schemeClr val="accent2"/>
              </a:buClr>
              <a:buFont typeface="Wingdings" charset="2"/>
              <a:buChar char="l"/>
            </a:pPr>
            <a:r>
              <a:rPr lang="en-US" altLang="ja-JP" dirty="0" err="1" smtClean="0"/>
              <a:t>RaspberryPi</a:t>
            </a:r>
            <a:r>
              <a:rPr lang="ja-JP" altLang="en-US" dirty="0" smtClean="0"/>
              <a:t>上の仮想マシンで</a:t>
            </a:r>
            <a:r>
              <a:rPr lang="en-US" altLang="ja-JP" dirty="0" smtClean="0"/>
              <a:t>Python</a:t>
            </a:r>
            <a:r>
              <a:rPr lang="ja-JP" altLang="en-US" dirty="0" smtClean="0"/>
              <a:t>プログラムを実行できる環境を整える</a:t>
            </a:r>
            <a:endParaRPr lang="en-US" altLang="ja-JP" dirty="0" smtClean="0"/>
          </a:p>
          <a:p>
            <a:pPr lvl="1">
              <a:lnSpc>
                <a:spcPct val="200000"/>
              </a:lnSpc>
              <a:buClr>
                <a:schemeClr val="accent2"/>
              </a:buClr>
              <a:buFont typeface="Wingdings" charset="2"/>
              <a:buChar char="l"/>
            </a:pPr>
            <a:r>
              <a:rPr kumimoji="1" lang="ja-JP" altLang="en-US" dirty="0" smtClean="0"/>
              <a:t>負荷分散方法を本環境に適用し，効率よくプログラムを実行できる環境を構築する</a:t>
            </a:r>
            <a:endParaRPr kumimoji="1" lang="ja-JP" altLang="en-US" dirty="0"/>
          </a:p>
        </p:txBody>
      </p:sp>
    </p:spTree>
    <p:extLst>
      <p:ext uri="{BB962C8B-B14F-4D97-AF65-F5344CB8AC3E}">
        <p14:creationId xmlns:p14="http://schemas.microsoft.com/office/powerpoint/2010/main" val="1431772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計画</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809836710"/>
              </p:ext>
            </p:extLst>
          </p:nvPr>
        </p:nvGraphicFramePr>
        <p:xfrm>
          <a:off x="873029" y="1565288"/>
          <a:ext cx="11014170" cy="4812357"/>
        </p:xfrm>
        <a:graphic>
          <a:graphicData uri="http://schemas.openxmlformats.org/drawingml/2006/table">
            <a:tbl>
              <a:tblPr firstRow="1" bandRow="1">
                <a:tableStyleId>{5C22544A-7EE6-4342-B048-85BDC9FD1C3A}</a:tableStyleId>
              </a:tblPr>
              <a:tblGrid>
                <a:gridCol w="1101417"/>
                <a:gridCol w="1101417"/>
                <a:gridCol w="1101417"/>
                <a:gridCol w="1101417"/>
                <a:gridCol w="1101417"/>
                <a:gridCol w="1101417"/>
                <a:gridCol w="1101417"/>
                <a:gridCol w="1101417"/>
                <a:gridCol w="1101417"/>
                <a:gridCol w="1101417"/>
              </a:tblGrid>
              <a:tr h="923079">
                <a:tc>
                  <a:txBody>
                    <a:bodyPr/>
                    <a:lstStyle/>
                    <a:p>
                      <a:endParaRPr kumimoji="1" lang="ja-JP" altLang="en-US" dirty="0"/>
                    </a:p>
                  </a:txBody>
                  <a:tcPr/>
                </a:tc>
                <a:tc>
                  <a:txBody>
                    <a:bodyPr/>
                    <a:lstStyle/>
                    <a:p>
                      <a:pPr algn="ctr"/>
                      <a:r>
                        <a:rPr kumimoji="1" lang="en-US" altLang="ja-JP" sz="2000" dirty="0" smtClean="0"/>
                        <a:t>5/24</a:t>
                      </a:r>
                      <a:endParaRPr kumimoji="1" lang="ja-JP" altLang="en-US" sz="2000" dirty="0" smtClean="0"/>
                    </a:p>
                    <a:p>
                      <a:pPr algn="ctr"/>
                      <a:r>
                        <a:rPr kumimoji="1" lang="en-US" altLang="ja-JP" sz="2000" dirty="0" smtClean="0"/>
                        <a:t>~</a:t>
                      </a:r>
                      <a:endParaRPr kumimoji="1" lang="ja-JP" altLang="en-US" sz="2000" dirty="0" smtClean="0"/>
                    </a:p>
                    <a:p>
                      <a:pPr algn="ctr"/>
                      <a:r>
                        <a:rPr kumimoji="1" lang="en-US" altLang="ja-JP" sz="2000" dirty="0" smtClean="0"/>
                        <a:t>5/30</a:t>
                      </a:r>
                      <a:endParaRPr kumimoji="1" lang="ja-JP" altLang="en-US" sz="2000" dirty="0"/>
                    </a:p>
                  </a:txBody>
                  <a:tcPr anchor="ctr"/>
                </a:tc>
                <a:tc>
                  <a:txBody>
                    <a:bodyPr/>
                    <a:lstStyle/>
                    <a:p>
                      <a:pPr algn="ctr"/>
                      <a:r>
                        <a:rPr kumimoji="1" lang="en-US" altLang="ja-JP" sz="2000" dirty="0" smtClean="0"/>
                        <a:t>5/31</a:t>
                      </a:r>
                      <a:endParaRPr kumimoji="1" lang="ja-JP" altLang="en-US" sz="2000" dirty="0" smtClean="0"/>
                    </a:p>
                    <a:p>
                      <a:pPr algn="ctr"/>
                      <a:r>
                        <a:rPr kumimoji="1" lang="en-US" altLang="ja-JP" sz="2000" dirty="0" smtClean="0"/>
                        <a:t>~</a:t>
                      </a:r>
                      <a:endParaRPr kumimoji="1" lang="ja-JP" altLang="en-US" sz="2000" dirty="0" smtClean="0"/>
                    </a:p>
                    <a:p>
                      <a:pPr algn="ctr"/>
                      <a:r>
                        <a:rPr kumimoji="1" lang="en-US" altLang="ja-JP" sz="2000" dirty="0" smtClean="0"/>
                        <a:t>6/6</a:t>
                      </a:r>
                      <a:endParaRPr kumimoji="1" lang="ja-JP" altLang="en-US" sz="2000" dirty="0"/>
                    </a:p>
                  </a:txBody>
                  <a:tcPr anchor="ctr"/>
                </a:tc>
                <a:tc>
                  <a:txBody>
                    <a:bodyPr/>
                    <a:lstStyle/>
                    <a:p>
                      <a:pPr algn="ctr"/>
                      <a:r>
                        <a:rPr kumimoji="1" lang="en-US" altLang="ja-JP" sz="2000" dirty="0" smtClean="0"/>
                        <a:t>6/7</a:t>
                      </a:r>
                      <a:endParaRPr kumimoji="1" lang="ja-JP" altLang="en-US" sz="2000" dirty="0" smtClean="0"/>
                    </a:p>
                    <a:p>
                      <a:pPr algn="ctr"/>
                      <a:r>
                        <a:rPr kumimoji="1" lang="en-US" altLang="ja-JP" sz="2000" dirty="0" smtClean="0"/>
                        <a:t>~</a:t>
                      </a:r>
                      <a:endParaRPr kumimoji="1" lang="ja-JP" altLang="en-US" sz="2000" dirty="0" smtClean="0"/>
                    </a:p>
                    <a:p>
                      <a:pPr algn="ctr"/>
                      <a:r>
                        <a:rPr kumimoji="1" lang="en-US" altLang="ja-JP" sz="2000" dirty="0" smtClean="0"/>
                        <a:t>6/13</a:t>
                      </a:r>
                      <a:endParaRPr kumimoji="1" lang="ja-JP" altLang="en-US" sz="2000" dirty="0"/>
                    </a:p>
                  </a:txBody>
                  <a:tcPr anchor="ctr"/>
                </a:tc>
                <a:tc>
                  <a:txBody>
                    <a:bodyPr/>
                    <a:lstStyle/>
                    <a:p>
                      <a:pPr algn="ctr"/>
                      <a:r>
                        <a:rPr kumimoji="1" lang="en-US" altLang="ja-JP" sz="2000" dirty="0" smtClean="0"/>
                        <a:t>6/14</a:t>
                      </a:r>
                      <a:endParaRPr kumimoji="1" lang="ja-JP" altLang="en-US" sz="2000" dirty="0" smtClean="0"/>
                    </a:p>
                    <a:p>
                      <a:pPr algn="ctr"/>
                      <a:r>
                        <a:rPr kumimoji="1" lang="en-US" altLang="ja-JP" sz="2000" dirty="0" smtClean="0"/>
                        <a:t>~</a:t>
                      </a:r>
                      <a:endParaRPr kumimoji="1" lang="ja-JP" altLang="en-US" sz="2000" dirty="0" smtClean="0"/>
                    </a:p>
                    <a:p>
                      <a:pPr algn="ctr"/>
                      <a:r>
                        <a:rPr kumimoji="1" lang="en-US" altLang="ja-JP" sz="2000" dirty="0" smtClean="0"/>
                        <a:t>6/20</a:t>
                      </a:r>
                      <a:endParaRPr kumimoji="1" lang="ja-JP" altLang="en-US" sz="2000" dirty="0"/>
                    </a:p>
                  </a:txBody>
                  <a:tcPr anchor="ctr"/>
                </a:tc>
                <a:tc>
                  <a:txBody>
                    <a:bodyPr/>
                    <a:lstStyle/>
                    <a:p>
                      <a:pPr algn="ctr"/>
                      <a:r>
                        <a:rPr kumimoji="1" lang="en-US" altLang="ja-JP" sz="2000" dirty="0" smtClean="0"/>
                        <a:t>6/21</a:t>
                      </a:r>
                      <a:endParaRPr kumimoji="1" lang="ja-JP" altLang="en-US" sz="2000" dirty="0" smtClean="0"/>
                    </a:p>
                    <a:p>
                      <a:pPr algn="ctr"/>
                      <a:r>
                        <a:rPr kumimoji="1" lang="en-US" altLang="ja-JP" sz="2000" dirty="0" smtClean="0"/>
                        <a:t>~</a:t>
                      </a:r>
                      <a:endParaRPr kumimoji="1" lang="ja-JP" altLang="en-US" sz="2000" dirty="0" smtClean="0"/>
                    </a:p>
                    <a:p>
                      <a:pPr algn="ctr"/>
                      <a:r>
                        <a:rPr kumimoji="1" lang="en-US" altLang="ja-JP" sz="2000" dirty="0" smtClean="0"/>
                        <a:t>6/27</a:t>
                      </a:r>
                      <a:endParaRPr kumimoji="1" lang="ja-JP" altLang="en-US" sz="2000" dirty="0"/>
                    </a:p>
                  </a:txBody>
                  <a:tcPr anchor="ctr"/>
                </a:tc>
                <a:tc>
                  <a:txBody>
                    <a:bodyPr/>
                    <a:lstStyle/>
                    <a:p>
                      <a:pPr algn="ctr"/>
                      <a:r>
                        <a:rPr kumimoji="1" lang="en-US" altLang="ja-JP" sz="2000" dirty="0" smtClean="0"/>
                        <a:t>6/28</a:t>
                      </a:r>
                      <a:endParaRPr kumimoji="1" lang="ja-JP" altLang="en-US" sz="2000" dirty="0" smtClean="0"/>
                    </a:p>
                    <a:p>
                      <a:pPr algn="ctr"/>
                      <a:r>
                        <a:rPr kumimoji="1" lang="en-US" altLang="ja-JP" sz="2000" dirty="0" smtClean="0"/>
                        <a:t>~</a:t>
                      </a:r>
                      <a:endParaRPr kumimoji="1" lang="ja-JP" altLang="en-US" sz="2000" dirty="0" smtClean="0"/>
                    </a:p>
                    <a:p>
                      <a:pPr algn="ctr"/>
                      <a:r>
                        <a:rPr kumimoji="1" lang="en-US" altLang="ja-JP" sz="2000" dirty="0" smtClean="0"/>
                        <a:t>7/4</a:t>
                      </a:r>
                      <a:endParaRPr kumimoji="1" lang="ja-JP" altLang="en-US" sz="2000" dirty="0"/>
                    </a:p>
                  </a:txBody>
                  <a:tcPr anchor="ctr"/>
                </a:tc>
                <a:tc>
                  <a:txBody>
                    <a:bodyPr/>
                    <a:lstStyle/>
                    <a:p>
                      <a:pPr algn="ctr"/>
                      <a:r>
                        <a:rPr kumimoji="1" lang="en-US" altLang="ja-JP" sz="2000" dirty="0" smtClean="0"/>
                        <a:t>7/5</a:t>
                      </a:r>
                    </a:p>
                    <a:p>
                      <a:pPr algn="ctr"/>
                      <a:r>
                        <a:rPr kumimoji="1" lang="en-US" altLang="ja-JP" sz="2000" dirty="0" smtClean="0"/>
                        <a:t>~</a:t>
                      </a:r>
                    </a:p>
                    <a:p>
                      <a:pPr algn="ctr"/>
                      <a:r>
                        <a:rPr kumimoji="1" lang="en-US" altLang="ja-JP" sz="2000" dirty="0" smtClean="0"/>
                        <a:t>7/11</a:t>
                      </a:r>
                      <a:endParaRPr kumimoji="1" lang="ja-JP" altLang="en-US" sz="2000" dirty="0"/>
                    </a:p>
                  </a:txBody>
                  <a:tcPr anchor="ctr"/>
                </a:tc>
                <a:tc>
                  <a:txBody>
                    <a:bodyPr/>
                    <a:lstStyle/>
                    <a:p>
                      <a:pPr algn="ctr"/>
                      <a:r>
                        <a:rPr kumimoji="1" lang="en-US" altLang="ja-JP" sz="2000" dirty="0" smtClean="0"/>
                        <a:t>7/12</a:t>
                      </a:r>
                    </a:p>
                    <a:p>
                      <a:pPr algn="ctr"/>
                      <a:r>
                        <a:rPr kumimoji="1" lang="en-US" altLang="ja-JP" sz="2000" dirty="0" smtClean="0"/>
                        <a:t>~</a:t>
                      </a:r>
                    </a:p>
                    <a:p>
                      <a:pPr algn="ctr"/>
                      <a:r>
                        <a:rPr kumimoji="1" lang="en-US" altLang="ja-JP" sz="2000" dirty="0" smtClean="0"/>
                        <a:t>7/18</a:t>
                      </a:r>
                      <a:endParaRPr kumimoji="1" lang="ja-JP" altLang="en-US" sz="2000" dirty="0"/>
                    </a:p>
                  </a:txBody>
                  <a:tcPr anchor="ctr"/>
                </a:tc>
                <a:tc>
                  <a:txBody>
                    <a:bodyPr/>
                    <a:lstStyle/>
                    <a:p>
                      <a:pPr algn="ctr"/>
                      <a:r>
                        <a:rPr kumimoji="1" lang="en-US" altLang="ja-JP" sz="2000" dirty="0" smtClean="0"/>
                        <a:t>7/19</a:t>
                      </a:r>
                    </a:p>
                    <a:p>
                      <a:pPr algn="ctr"/>
                      <a:r>
                        <a:rPr kumimoji="1" lang="en-US" altLang="ja-JP" sz="2000" dirty="0" smtClean="0"/>
                        <a:t>~</a:t>
                      </a:r>
                    </a:p>
                    <a:p>
                      <a:pPr algn="ctr"/>
                      <a:r>
                        <a:rPr kumimoji="1" lang="en-US" altLang="ja-JP" sz="2000" dirty="0" smtClean="0"/>
                        <a:t>7/25</a:t>
                      </a:r>
                      <a:endParaRPr kumimoji="1" lang="ja-JP" altLang="en-US" sz="2000" dirty="0"/>
                    </a:p>
                  </a:txBody>
                  <a:tcPr anchor="ctr"/>
                </a:tc>
              </a:tr>
              <a:tr h="1268839">
                <a:tc>
                  <a:txBody>
                    <a:bodyPr/>
                    <a:lstStyle/>
                    <a:p>
                      <a:pPr algn="dist"/>
                      <a:r>
                        <a:rPr lang="ja-JP" altLang="en-US" sz="2400" dirty="0" smtClean="0">
                          <a:solidFill>
                            <a:schemeClr val="tx1"/>
                          </a:solidFill>
                          <a:latin typeface="+mn-ea"/>
                        </a:rPr>
                        <a:t>刘</a:t>
                      </a:r>
                      <a:endParaRPr kumimoji="1" lang="ja-JP" altLang="en-US" sz="2400" dirty="0">
                        <a:solidFill>
                          <a:schemeClr val="tx1"/>
                        </a:solidFill>
                        <a:latin typeface="+mn-ea"/>
                      </a:endParaRPr>
                    </a:p>
                  </a:txBody>
                  <a:tcPr anchor="ct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126883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2400" dirty="0" smtClean="0">
                          <a:solidFill>
                            <a:schemeClr val="tx1"/>
                          </a:solidFill>
                          <a:latin typeface="+mn-ea"/>
                        </a:rPr>
                        <a:t>冨部</a:t>
                      </a:r>
                      <a:endParaRPr kumimoji="1" lang="ja-JP" altLang="en-US" sz="2400" dirty="0">
                        <a:solidFill>
                          <a:schemeClr val="tx1"/>
                        </a:solidFill>
                      </a:endParaRPr>
                    </a:p>
                  </a:txBody>
                  <a:tcPr anchor="ct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1268839">
                <a:tc>
                  <a:txBody>
                    <a:bodyPr/>
                    <a:lstStyle/>
                    <a:p>
                      <a:pPr algn="ctr"/>
                      <a:r>
                        <a:rPr kumimoji="1" lang="ja-JP" altLang="en-US" sz="2400" dirty="0" smtClean="0">
                          <a:solidFill>
                            <a:schemeClr val="tx1"/>
                          </a:solidFill>
                        </a:rPr>
                        <a:t>古橋</a:t>
                      </a:r>
                      <a:endParaRPr kumimoji="1" lang="ja-JP" altLang="en-US" sz="2400" dirty="0">
                        <a:solidFill>
                          <a:schemeClr val="tx1"/>
                        </a:solidFill>
                      </a:endParaRPr>
                    </a:p>
                  </a:txBody>
                  <a:tcPr anchor="ct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bl>
          </a:graphicData>
        </a:graphic>
      </p:graphicFrame>
      <p:sp>
        <p:nvSpPr>
          <p:cNvPr id="6" name="下矢印 5"/>
          <p:cNvSpPr/>
          <p:nvPr/>
        </p:nvSpPr>
        <p:spPr>
          <a:xfrm>
            <a:off x="5126344" y="1093695"/>
            <a:ext cx="359910" cy="3960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752301" y="673233"/>
            <a:ext cx="1107996" cy="369332"/>
          </a:xfrm>
          <a:prstGeom prst="rect">
            <a:avLst/>
          </a:prstGeom>
          <a:noFill/>
        </p:spPr>
        <p:txBody>
          <a:bodyPr wrap="none" rtlCol="0">
            <a:spAutoFit/>
          </a:bodyPr>
          <a:lstStyle/>
          <a:p>
            <a:r>
              <a:rPr kumimoji="1" lang="ja-JP" altLang="en-US" smtClean="0"/>
              <a:t>中間発表</a:t>
            </a:r>
            <a:endParaRPr kumimoji="1" lang="ja-JP" altLang="en-US"/>
          </a:p>
        </p:txBody>
      </p:sp>
      <p:sp>
        <p:nvSpPr>
          <p:cNvPr id="8" name="下矢印 7"/>
          <p:cNvSpPr/>
          <p:nvPr/>
        </p:nvSpPr>
        <p:spPr>
          <a:xfrm>
            <a:off x="10609069" y="1093695"/>
            <a:ext cx="359910" cy="3960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0235026" y="673233"/>
            <a:ext cx="1107996" cy="369332"/>
          </a:xfrm>
          <a:prstGeom prst="rect">
            <a:avLst/>
          </a:prstGeom>
          <a:noFill/>
        </p:spPr>
        <p:txBody>
          <a:bodyPr wrap="none" rtlCol="0">
            <a:spAutoFit/>
          </a:bodyPr>
          <a:lstStyle/>
          <a:p>
            <a:r>
              <a:rPr kumimoji="1" lang="ja-JP" altLang="en-US" dirty="0" smtClean="0"/>
              <a:t>最終発表</a:t>
            </a:r>
            <a:endParaRPr kumimoji="1" lang="ja-JP" altLang="en-US" dirty="0"/>
          </a:p>
        </p:txBody>
      </p:sp>
      <p:sp>
        <p:nvSpPr>
          <p:cNvPr id="10" name="角丸四角形 9"/>
          <p:cNvSpPr/>
          <p:nvPr/>
        </p:nvSpPr>
        <p:spPr>
          <a:xfrm>
            <a:off x="2053651" y="5291529"/>
            <a:ext cx="4227227" cy="854439"/>
          </a:xfrm>
          <a:prstGeom prst="roundRect">
            <a:avLst/>
          </a:prstGeom>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サーバ</a:t>
            </a:r>
            <a:r>
              <a:rPr kumimoji="1" lang="ja-JP" altLang="en-US" dirty="0" smtClean="0"/>
              <a:t>環境構築</a:t>
            </a:r>
            <a:r>
              <a:rPr kumimoji="1" lang="en-US" altLang="ja-JP" dirty="0" smtClean="0"/>
              <a:t>/</a:t>
            </a:r>
            <a:r>
              <a:rPr kumimoji="1" lang="ja-JP" altLang="en-US" dirty="0" smtClean="0"/>
              <a:t>ブラウザ作成</a:t>
            </a:r>
            <a:endParaRPr kumimoji="1" lang="ja-JP" altLang="en-US" dirty="0"/>
          </a:p>
        </p:txBody>
      </p:sp>
      <p:sp>
        <p:nvSpPr>
          <p:cNvPr id="11" name="角丸四角形 10"/>
          <p:cNvSpPr/>
          <p:nvPr/>
        </p:nvSpPr>
        <p:spPr>
          <a:xfrm>
            <a:off x="6456868" y="5291528"/>
            <a:ext cx="2042556" cy="854439"/>
          </a:xfrm>
          <a:prstGeom prst="roundRect">
            <a:avLst/>
          </a:prstGeom>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負荷分散</a:t>
            </a:r>
          </a:p>
          <a:p>
            <a:pPr algn="ctr"/>
            <a:r>
              <a:rPr kumimoji="1" lang="ja-JP" altLang="en-US" dirty="0" smtClean="0"/>
              <a:t>プログラムの作成</a:t>
            </a:r>
            <a:endParaRPr kumimoji="1" lang="ja-JP" altLang="en-US" dirty="0"/>
          </a:p>
        </p:txBody>
      </p:sp>
      <p:sp>
        <p:nvSpPr>
          <p:cNvPr id="12" name="角丸四角形 11"/>
          <p:cNvSpPr/>
          <p:nvPr/>
        </p:nvSpPr>
        <p:spPr>
          <a:xfrm>
            <a:off x="8675413" y="5291528"/>
            <a:ext cx="963261" cy="854439"/>
          </a:xfrm>
          <a:prstGeom prst="roundRect">
            <a:avLst/>
          </a:prstGeom>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合わせ</a:t>
            </a:r>
            <a:endParaRPr kumimoji="1" lang="ja-JP" altLang="en-US" dirty="0"/>
          </a:p>
        </p:txBody>
      </p:sp>
      <p:sp>
        <p:nvSpPr>
          <p:cNvPr id="13" name="角丸四角形 12"/>
          <p:cNvSpPr/>
          <p:nvPr/>
        </p:nvSpPr>
        <p:spPr>
          <a:xfrm>
            <a:off x="9776822" y="2685738"/>
            <a:ext cx="892207" cy="346022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smtClean="0"/>
              <a:t>予</a:t>
            </a:r>
          </a:p>
          <a:p>
            <a:pPr algn="ctr"/>
            <a:r>
              <a:rPr kumimoji="1" lang="ja-JP" altLang="en-US" dirty="0" smtClean="0"/>
              <a:t>備</a:t>
            </a:r>
          </a:p>
          <a:p>
            <a:pPr algn="ctr"/>
            <a:r>
              <a:rPr kumimoji="1" lang="ja-JP" altLang="en-US" dirty="0" smtClean="0"/>
              <a:t>日</a:t>
            </a:r>
            <a:endParaRPr kumimoji="1" lang="ja-JP" altLang="en-US" dirty="0"/>
          </a:p>
        </p:txBody>
      </p:sp>
      <p:sp>
        <p:nvSpPr>
          <p:cNvPr id="14" name="角丸四角形 9"/>
          <p:cNvSpPr/>
          <p:nvPr/>
        </p:nvSpPr>
        <p:spPr>
          <a:xfrm>
            <a:off x="2053651" y="2790669"/>
            <a:ext cx="3207897" cy="854439"/>
          </a:xfrm>
          <a:prstGeom prst="roundRect">
            <a:avLst/>
          </a:prstGeom>
          <a:solidFill>
            <a:schemeClr val="accent5"/>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環境構築</a:t>
            </a:r>
            <a:endParaRPr kumimoji="1" lang="ja-JP" altLang="en-US" dirty="0"/>
          </a:p>
        </p:txBody>
      </p:sp>
      <p:sp>
        <p:nvSpPr>
          <p:cNvPr id="15" name="角丸四角形 9"/>
          <p:cNvSpPr/>
          <p:nvPr/>
        </p:nvSpPr>
        <p:spPr>
          <a:xfrm>
            <a:off x="5291309" y="2790669"/>
            <a:ext cx="3267343" cy="854439"/>
          </a:xfrm>
          <a:prstGeom prst="roundRect">
            <a:avLst/>
          </a:prstGeom>
          <a:solidFill>
            <a:schemeClr val="accent5"/>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プログラムの作成</a:t>
            </a:r>
            <a:endParaRPr kumimoji="1" lang="ja-JP" altLang="en-US" dirty="0"/>
          </a:p>
        </p:txBody>
      </p:sp>
      <p:sp>
        <p:nvSpPr>
          <p:cNvPr id="16" name="角丸四角形 11"/>
          <p:cNvSpPr/>
          <p:nvPr/>
        </p:nvSpPr>
        <p:spPr>
          <a:xfrm>
            <a:off x="8639556" y="2790668"/>
            <a:ext cx="963261" cy="854439"/>
          </a:xfrm>
          <a:prstGeom prst="roundRect">
            <a:avLst/>
          </a:prstGeom>
          <a:solidFill>
            <a:schemeClr val="accent5"/>
          </a:solidFill>
          <a:ln>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合わせ</a:t>
            </a:r>
            <a:endParaRPr kumimoji="1" lang="ja-JP" altLang="en-US" dirty="0"/>
          </a:p>
        </p:txBody>
      </p:sp>
      <p:sp>
        <p:nvSpPr>
          <p:cNvPr id="17" name="フローチャート: 代替処理 16"/>
          <p:cNvSpPr/>
          <p:nvPr/>
        </p:nvSpPr>
        <p:spPr>
          <a:xfrm>
            <a:off x="2053650" y="3988878"/>
            <a:ext cx="2050835" cy="853948"/>
          </a:xfrm>
          <a:prstGeom prst="flowChartAlternateProcess">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お勉強</a:t>
            </a:r>
            <a:endParaRPr kumimoji="1" lang="ja-JP" altLang="en-US" dirty="0">
              <a:solidFill>
                <a:schemeClr val="bg1"/>
              </a:solidFill>
            </a:endParaRPr>
          </a:p>
        </p:txBody>
      </p:sp>
      <p:sp>
        <p:nvSpPr>
          <p:cNvPr id="18" name="フローチャート: 代替処理 17"/>
          <p:cNvSpPr/>
          <p:nvPr/>
        </p:nvSpPr>
        <p:spPr>
          <a:xfrm>
            <a:off x="5360598" y="3971466"/>
            <a:ext cx="3207897" cy="853948"/>
          </a:xfrm>
          <a:prstGeom prst="flowChartAlternateProcess">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学習アルゴリズムの作成</a:t>
            </a:r>
            <a:endParaRPr kumimoji="1" lang="ja-JP" altLang="en-US" dirty="0"/>
          </a:p>
        </p:txBody>
      </p:sp>
      <p:sp>
        <p:nvSpPr>
          <p:cNvPr id="19" name="角丸四角形 18"/>
          <p:cNvSpPr/>
          <p:nvPr/>
        </p:nvSpPr>
        <p:spPr>
          <a:xfrm>
            <a:off x="8637570" y="3988878"/>
            <a:ext cx="1001103" cy="831058"/>
          </a:xfrm>
          <a:prstGeom prst="roundRect">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合わせ</a:t>
            </a:r>
            <a:endParaRPr kumimoji="1" lang="ja-JP" altLang="en-US" dirty="0">
              <a:solidFill>
                <a:schemeClr val="bg1"/>
              </a:solidFill>
            </a:endParaRPr>
          </a:p>
        </p:txBody>
      </p:sp>
      <p:sp>
        <p:nvSpPr>
          <p:cNvPr id="21" name="フローチャート: 代替処理 20"/>
          <p:cNvSpPr/>
          <p:nvPr/>
        </p:nvSpPr>
        <p:spPr>
          <a:xfrm>
            <a:off x="4242635" y="3972838"/>
            <a:ext cx="1019331" cy="853948"/>
          </a:xfrm>
          <a:prstGeom prst="flowChartAlternateProcess">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モデル作成</a:t>
            </a:r>
            <a:endParaRPr kumimoji="1" lang="ja-JP" altLang="en-US" dirty="0"/>
          </a:p>
        </p:txBody>
      </p:sp>
    </p:spTree>
    <p:extLst>
      <p:ext uri="{BB962C8B-B14F-4D97-AF65-F5344CB8AC3E}">
        <p14:creationId xmlns:p14="http://schemas.microsoft.com/office/powerpoint/2010/main" val="70361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物品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250000"/>
              </a:lnSpc>
              <a:buClr>
                <a:schemeClr val="accent2"/>
              </a:buClr>
              <a:buFont typeface="Wingdings" charset="2"/>
              <a:buChar char="u"/>
            </a:pPr>
            <a:r>
              <a:rPr kumimoji="1" lang="en-US" altLang="ja-JP" sz="3200" dirty="0" smtClean="0"/>
              <a:t>Raspberry Pi </a:t>
            </a:r>
            <a:r>
              <a:rPr kumimoji="1" lang="ja-JP" altLang="en-US" sz="3200" dirty="0" smtClean="0"/>
              <a:t>複数個</a:t>
            </a:r>
            <a:r>
              <a:rPr kumimoji="1" lang="en-US" altLang="ja-JP" sz="3200" dirty="0" smtClean="0"/>
              <a:t>(</a:t>
            </a:r>
            <a:r>
              <a:rPr kumimoji="1" lang="ja-JP" altLang="en-US" sz="3200" dirty="0" smtClean="0"/>
              <a:t>周辺機器含む</a:t>
            </a:r>
            <a:r>
              <a:rPr kumimoji="1" lang="en-US" altLang="ja-JP" sz="3200" dirty="0" smtClean="0"/>
              <a:t>)</a:t>
            </a:r>
          </a:p>
          <a:p>
            <a:pPr>
              <a:lnSpc>
                <a:spcPct val="250000"/>
              </a:lnSpc>
              <a:buClr>
                <a:schemeClr val="accent2"/>
              </a:buClr>
              <a:buFont typeface="Wingdings" charset="2"/>
              <a:buChar char="u"/>
            </a:pPr>
            <a:r>
              <a:rPr kumimoji="1" lang="ja-JP" altLang="en-US" sz="3200" dirty="0" smtClean="0"/>
              <a:t>ルンバ</a:t>
            </a:r>
            <a:r>
              <a:rPr kumimoji="1" lang="en-US" altLang="ja-JP" sz="3200" dirty="0" smtClean="0"/>
              <a:t> &amp; </a:t>
            </a:r>
            <a:r>
              <a:rPr kumimoji="1" lang="ja-JP" altLang="en-US" sz="3200" dirty="0" smtClean="0"/>
              <a:t>キネクト</a:t>
            </a:r>
            <a:r>
              <a:rPr kumimoji="1" lang="en-US" altLang="ja-JP" sz="3200" dirty="0" smtClean="0"/>
              <a:t> </a:t>
            </a:r>
            <a:r>
              <a:rPr kumimoji="1" lang="ja-JP" altLang="en-US" sz="3200" dirty="0" smtClean="0"/>
              <a:t>複数台</a:t>
            </a:r>
            <a:r>
              <a:rPr kumimoji="1" lang="en-US" altLang="ja-JP" sz="3200" dirty="0" smtClean="0"/>
              <a:t>(1</a:t>
            </a:r>
            <a:r>
              <a:rPr kumimoji="1" lang="ja-JP" altLang="en-US" sz="3200" dirty="0" smtClean="0"/>
              <a:t>台</a:t>
            </a:r>
            <a:r>
              <a:rPr kumimoji="1" lang="en-US" altLang="ja-JP" sz="3200" dirty="0" smtClean="0"/>
              <a:t>~)</a:t>
            </a:r>
            <a:endParaRPr kumimoji="1" lang="ja-JP" altLang="en-US" sz="3200" dirty="0" smtClean="0"/>
          </a:p>
          <a:p>
            <a:pPr>
              <a:lnSpc>
                <a:spcPct val="250000"/>
              </a:lnSpc>
              <a:buClr>
                <a:schemeClr val="accent2"/>
              </a:buClr>
              <a:buFont typeface="Wingdings" charset="2"/>
              <a:buChar char="u"/>
            </a:pPr>
            <a:r>
              <a:rPr kumimoji="1" lang="en-US" altLang="ja-JP" sz="3200" dirty="0" smtClean="0"/>
              <a:t>PC 1</a:t>
            </a:r>
            <a:r>
              <a:rPr kumimoji="1" lang="ja-JP" altLang="en-US" sz="3200" dirty="0" smtClean="0"/>
              <a:t>台</a:t>
            </a:r>
            <a:endParaRPr kumimoji="1" lang="ja-JP" altLang="en-US" sz="3200" dirty="0"/>
          </a:p>
        </p:txBody>
      </p:sp>
    </p:spTree>
    <p:extLst>
      <p:ext uri="{BB962C8B-B14F-4D97-AF65-F5344CB8AC3E}">
        <p14:creationId xmlns:p14="http://schemas.microsoft.com/office/powerpoint/2010/main" val="938082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ルンバの上で</a:t>
            </a:r>
            <a:r>
              <a:rPr kumimoji="1" lang="en-US" altLang="ja-JP" dirty="0" err="1" smtClean="0"/>
              <a:t>RaspberryPi</a:t>
            </a:r>
            <a:r>
              <a:rPr kumimoji="1" lang="en-US" altLang="ja-JP" dirty="0" smtClean="0"/>
              <a:t>(</a:t>
            </a:r>
            <a:r>
              <a:rPr kumimoji="1" lang="ja-JP" altLang="en-US" dirty="0" smtClean="0"/>
              <a:t>制御処理</a:t>
            </a:r>
            <a:r>
              <a:rPr kumimoji="1" lang="en-US" altLang="ja-JP" dirty="0" smtClean="0"/>
              <a:t>)</a:t>
            </a:r>
            <a:endParaRPr kumimoji="1" lang="ja-JP" altLang="en-US" dirty="0" smtClean="0"/>
          </a:p>
          <a:p>
            <a:r>
              <a:rPr kumimoji="1" lang="ja-JP" altLang="en-US" dirty="0" smtClean="0"/>
              <a:t>サーバ</a:t>
            </a:r>
            <a:r>
              <a:rPr kumimoji="1" lang="en-US" altLang="ja-JP" dirty="0" smtClean="0"/>
              <a:t>(</a:t>
            </a:r>
            <a:r>
              <a:rPr kumimoji="1" lang="ja-JP" altLang="en-US" dirty="0" smtClean="0"/>
              <a:t>バックグラウンド</a:t>
            </a:r>
            <a:r>
              <a:rPr kumimoji="1" lang="en-US" altLang="ja-JP" dirty="0" smtClean="0"/>
              <a:t>)</a:t>
            </a:r>
            <a:r>
              <a:rPr kumimoji="1" lang="ja-JP" altLang="en-US" dirty="0" smtClean="0"/>
              <a:t>で</a:t>
            </a:r>
            <a:r>
              <a:rPr kumimoji="1" lang="en-US" altLang="ja-JP" dirty="0" smtClean="0"/>
              <a:t>~</a:t>
            </a:r>
            <a:endParaRPr kumimoji="1" lang="ja-JP" altLang="en-US" dirty="0" smtClean="0"/>
          </a:p>
          <a:p>
            <a:r>
              <a:rPr kumimoji="1" lang="ja-JP" altLang="en-US" dirty="0" smtClean="0"/>
              <a:t>ルンバの上の</a:t>
            </a:r>
            <a:r>
              <a:rPr kumimoji="1" lang="en-US" altLang="ja-JP" dirty="0" err="1" smtClean="0"/>
              <a:t>RaspberryPi</a:t>
            </a:r>
            <a:r>
              <a:rPr kumimoji="1" lang="ja-JP" altLang="en-US" dirty="0" smtClean="0"/>
              <a:t>とサーバの</a:t>
            </a:r>
            <a:r>
              <a:rPr kumimoji="1" lang="en-US" altLang="ja-JP" dirty="0" err="1" smtClean="0"/>
              <a:t>RaspberryPi</a:t>
            </a:r>
            <a:r>
              <a:rPr kumimoji="1" lang="ja-JP" altLang="en-US" dirty="0" smtClean="0"/>
              <a:t>で並列処理</a:t>
            </a:r>
          </a:p>
          <a:p>
            <a:r>
              <a:rPr kumimoji="1" lang="ja-JP" altLang="en-US" dirty="0" smtClean="0"/>
              <a:t>仮想マシンを使うメリット</a:t>
            </a:r>
            <a:r>
              <a:rPr kumimoji="1" lang="en-US" altLang="ja-JP" dirty="0" smtClean="0"/>
              <a:t>(</a:t>
            </a:r>
            <a:r>
              <a:rPr kumimoji="1" lang="ja-JP" altLang="en-US" dirty="0" smtClean="0"/>
              <a:t>使わなくてもいいんじゃないか？</a:t>
            </a:r>
            <a:r>
              <a:rPr kumimoji="1" lang="en-US" altLang="ja-JP" dirty="0" smtClean="0"/>
              <a:t>)</a:t>
            </a:r>
            <a:endParaRPr kumimoji="1" lang="ja-JP" altLang="en-US" dirty="0" smtClean="0"/>
          </a:p>
          <a:p>
            <a:r>
              <a:rPr kumimoji="1" lang="ja-JP" altLang="en-US" dirty="0" smtClean="0"/>
              <a:t>可愛い画像の教師データを選択できるようにする</a:t>
            </a:r>
          </a:p>
          <a:p>
            <a:pPr lvl="1"/>
            <a:r>
              <a:rPr kumimoji="1" lang="ja-JP" altLang="en-US" dirty="0" smtClean="0"/>
              <a:t>サーバから？</a:t>
            </a:r>
          </a:p>
          <a:p>
            <a:pPr lvl="1"/>
            <a:r>
              <a:rPr kumimoji="1" lang="ja-JP" altLang="en-US" dirty="0" smtClean="0"/>
              <a:t>先にアンケートなどでデータを取っておく</a:t>
            </a:r>
          </a:p>
          <a:p>
            <a:r>
              <a:rPr kumimoji="1" lang="ja-JP" altLang="en-US" dirty="0" smtClean="0"/>
              <a:t>計画</a:t>
            </a:r>
            <a:r>
              <a:rPr kumimoji="1" lang="en-US" altLang="ja-JP" dirty="0" smtClean="0"/>
              <a:t>(</a:t>
            </a:r>
            <a:r>
              <a:rPr kumimoji="1" lang="ja-JP" altLang="en-US" dirty="0" smtClean="0"/>
              <a:t>日程</a:t>
            </a:r>
            <a:r>
              <a:rPr kumimoji="1" lang="en-US" altLang="ja-JP" dirty="0" smtClean="0"/>
              <a:t>)</a:t>
            </a:r>
            <a:r>
              <a:rPr kumimoji="1" lang="ja-JP" altLang="en-US" dirty="0" smtClean="0"/>
              <a:t>を組む</a:t>
            </a:r>
          </a:p>
          <a:p>
            <a:r>
              <a:rPr kumimoji="1" lang="ja-JP" altLang="en-US" dirty="0" smtClean="0"/>
              <a:t>スケーラビリティや透過性などをまとめる</a:t>
            </a:r>
            <a:endParaRPr kumimoji="1" lang="ja-JP" altLang="en-US" dirty="0"/>
          </a:p>
        </p:txBody>
      </p:sp>
    </p:spTree>
    <p:extLst>
      <p:ext uri="{BB962C8B-B14F-4D97-AF65-F5344CB8AC3E}">
        <p14:creationId xmlns:p14="http://schemas.microsoft.com/office/powerpoint/2010/main" val="17852723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仮想マシンを使うメリット</a:t>
            </a:r>
            <a:r>
              <a:rPr kumimoji="1" lang="en-US" altLang="ja-JP" dirty="0" smtClean="0"/>
              <a:t>(</a:t>
            </a:r>
            <a:r>
              <a:rPr kumimoji="1" lang="ja-JP" altLang="en-US" dirty="0" smtClean="0"/>
              <a:t>使わなくてもいいんじゃないか？</a:t>
            </a:r>
            <a:r>
              <a:rPr kumimoji="1" lang="en-US" altLang="ja-JP" dirty="0" smtClean="0"/>
              <a:t>)</a:t>
            </a:r>
            <a:endParaRPr kumimoji="1" lang="ja-JP" altLang="en-US" dirty="0" smtClean="0"/>
          </a:p>
          <a:p>
            <a:pPr lvl="1"/>
            <a:r>
              <a:rPr lang="en-US" altLang="ja-JP" dirty="0" smtClean="0"/>
              <a:t>1</a:t>
            </a:r>
            <a:r>
              <a:rPr lang="ja-JP" altLang="en-US" dirty="0" smtClean="0"/>
              <a:t>つの</a:t>
            </a:r>
            <a:r>
              <a:rPr lang="en-US" altLang="ja-JP" dirty="0" err="1" smtClean="0"/>
              <a:t>RaspberryPi</a:t>
            </a:r>
            <a:r>
              <a:rPr lang="ja-JP" altLang="en-US" dirty="0" smtClean="0"/>
              <a:t>で複数画像処理ができるならいい</a:t>
            </a:r>
          </a:p>
          <a:p>
            <a:pPr lvl="1"/>
            <a:r>
              <a:rPr lang="ja-JP" altLang="en-US" dirty="0" smtClean="0"/>
              <a:t>仮に</a:t>
            </a:r>
            <a:r>
              <a:rPr lang="en-US" altLang="ja-JP" dirty="0" smtClean="0"/>
              <a:t>1</a:t>
            </a:r>
            <a:r>
              <a:rPr lang="ja-JP" altLang="en-US" dirty="0" smtClean="0"/>
              <a:t>つ</a:t>
            </a:r>
            <a:r>
              <a:rPr lang="en-US" altLang="ja-JP" dirty="0" smtClean="0"/>
              <a:t>2</a:t>
            </a:r>
            <a:r>
              <a:rPr lang="ja-JP" altLang="en-US" dirty="0" smtClean="0"/>
              <a:t>つしか画像処理ができなかったら仮想マシンを使う必要がないかも</a:t>
            </a:r>
          </a:p>
          <a:p>
            <a:pPr lvl="1"/>
            <a:endParaRPr lang="en-US" altLang="ja-JP" dirty="0" smtClean="0"/>
          </a:p>
        </p:txBody>
      </p:sp>
    </p:spTree>
    <p:extLst>
      <p:ext uri="{BB962C8B-B14F-4D97-AF65-F5344CB8AC3E}">
        <p14:creationId xmlns:p14="http://schemas.microsoft.com/office/powerpoint/2010/main" val="2005240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2341" y="2651125"/>
            <a:ext cx="10515600" cy="1325563"/>
          </a:xfrm>
        </p:spPr>
        <p:txBody>
          <a:bodyPr/>
          <a:lstStyle/>
          <a:p>
            <a:pPr algn="ctr"/>
            <a:r>
              <a:rPr kumimoji="1" lang="ja-JP" altLang="en-US" smtClean="0"/>
              <a:t>ご静聴ありがとうございました</a:t>
            </a:r>
            <a:endParaRPr kumimoji="1" lang="ja-JP" altLang="en-US"/>
          </a:p>
        </p:txBody>
      </p:sp>
    </p:spTree>
    <p:extLst>
      <p:ext uri="{BB962C8B-B14F-4D97-AF65-F5344CB8AC3E}">
        <p14:creationId xmlns:p14="http://schemas.microsoft.com/office/powerpoint/2010/main" val="1585020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50000"/>
              </a:lnSpc>
              <a:buFont typeface="Wingdings" charset="2"/>
              <a:buChar char="l"/>
            </a:pPr>
            <a:r>
              <a:rPr lang="ja-JP" altLang="en-US" sz="3200" dirty="0"/>
              <a:t>アイデア</a:t>
            </a:r>
          </a:p>
          <a:p>
            <a:pPr>
              <a:lnSpc>
                <a:spcPct val="150000"/>
              </a:lnSpc>
              <a:buFont typeface="Wingdings" charset="2"/>
              <a:buChar char="l"/>
            </a:pPr>
            <a:r>
              <a:rPr lang="ja-JP" altLang="en-US" sz="3200" dirty="0"/>
              <a:t>分散システムの設計</a:t>
            </a:r>
            <a:r>
              <a:rPr lang="ja-JP" altLang="en-US" sz="3200" dirty="0" smtClean="0"/>
              <a:t>目標</a:t>
            </a:r>
          </a:p>
          <a:p>
            <a:pPr>
              <a:lnSpc>
                <a:spcPct val="150000"/>
              </a:lnSpc>
              <a:buFont typeface="Wingdings" charset="2"/>
              <a:buChar char="l"/>
            </a:pPr>
            <a:r>
              <a:rPr lang="ja-JP" altLang="en-US" sz="3200" dirty="0" smtClean="0"/>
              <a:t>設計概要</a:t>
            </a:r>
            <a:endParaRPr lang="ja-JP" altLang="en-US" sz="3200" dirty="0"/>
          </a:p>
          <a:p>
            <a:pPr>
              <a:lnSpc>
                <a:spcPct val="150000"/>
              </a:lnSpc>
              <a:buFont typeface="Wingdings" charset="2"/>
              <a:buChar char="l"/>
            </a:pPr>
            <a:r>
              <a:rPr lang="ja-JP" altLang="en-US" sz="3200" dirty="0"/>
              <a:t>計画</a:t>
            </a:r>
          </a:p>
          <a:p>
            <a:pPr>
              <a:lnSpc>
                <a:spcPct val="150000"/>
              </a:lnSpc>
              <a:buFont typeface="Wingdings" charset="2"/>
              <a:buChar char="l"/>
            </a:pPr>
            <a:r>
              <a:rPr lang="ja-JP" altLang="en-US" sz="3200" dirty="0" smtClean="0"/>
              <a:t>物品</a:t>
            </a:r>
            <a:endParaRPr lang="ja-JP" altLang="en-US" sz="3200" dirty="0"/>
          </a:p>
        </p:txBody>
      </p:sp>
    </p:spTree>
    <p:extLst>
      <p:ext uri="{BB962C8B-B14F-4D97-AF65-F5344CB8AC3E}">
        <p14:creationId xmlns:p14="http://schemas.microsoft.com/office/powerpoint/2010/main" val="1837215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Memo</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250000"/>
              </a:lnSpc>
              <a:buClr>
                <a:schemeClr val="accent2"/>
              </a:buClr>
              <a:buFont typeface="Arial" charset="0"/>
              <a:buChar char="•"/>
            </a:pPr>
            <a:r>
              <a:rPr kumimoji="1" lang="ja-JP" altLang="en-US" sz="3200" dirty="0" smtClean="0"/>
              <a:t>仮想マシンである必要はない</a:t>
            </a:r>
            <a:r>
              <a:rPr kumimoji="1" lang="en-US" altLang="ja-JP" sz="3200" dirty="0" smtClean="0"/>
              <a:t>(</a:t>
            </a:r>
            <a:r>
              <a:rPr kumimoji="1" lang="ja-JP" altLang="en-US" sz="3200" dirty="0" smtClean="0"/>
              <a:t>気がする</a:t>
            </a:r>
            <a:r>
              <a:rPr kumimoji="1" lang="en-US" altLang="ja-JP" sz="3200" dirty="0" smtClean="0"/>
              <a:t>)</a:t>
            </a:r>
            <a:endParaRPr kumimoji="1" lang="ja-JP" altLang="en-US" sz="3200" dirty="0" smtClean="0"/>
          </a:p>
          <a:p>
            <a:pPr>
              <a:lnSpc>
                <a:spcPct val="100000"/>
              </a:lnSpc>
              <a:buClr>
                <a:schemeClr val="accent2"/>
              </a:buClr>
              <a:buFont typeface="Arial" charset="0"/>
              <a:buChar char="•"/>
            </a:pPr>
            <a:r>
              <a:rPr kumimoji="1" lang="ja-JP" altLang="en-US" sz="3200" dirty="0" smtClean="0"/>
              <a:t>システムの見直し</a:t>
            </a:r>
            <a:endParaRPr kumimoji="1" lang="ja-JP" altLang="en-US" sz="3200" dirty="0"/>
          </a:p>
        </p:txBody>
      </p:sp>
    </p:spTree>
    <p:extLst>
      <p:ext uri="{BB962C8B-B14F-4D97-AF65-F5344CB8AC3E}">
        <p14:creationId xmlns:p14="http://schemas.microsoft.com/office/powerpoint/2010/main" val="1802894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システム再</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ルンバを遠隔操作できる</a:t>
            </a:r>
            <a:r>
              <a:rPr kumimoji="1" lang="en-US" altLang="ja-JP" dirty="0" smtClean="0"/>
              <a:t> -&gt; </a:t>
            </a:r>
            <a:r>
              <a:rPr kumimoji="1" lang="ja-JP" altLang="en-US" dirty="0" smtClean="0"/>
              <a:t>インターフェースの作成</a:t>
            </a:r>
            <a:r>
              <a:rPr kumimoji="1" lang="en-US" altLang="ja-JP" dirty="0" smtClean="0"/>
              <a:t>(</a:t>
            </a:r>
            <a:r>
              <a:rPr kumimoji="1" lang="ja-JP" altLang="en-US" dirty="0" smtClean="0"/>
              <a:t>開放性</a:t>
            </a:r>
            <a:r>
              <a:rPr kumimoji="1" lang="en-US" altLang="ja-JP" dirty="0" smtClean="0"/>
              <a:t>)</a:t>
            </a:r>
            <a:endParaRPr kumimoji="1" lang="ja-JP" altLang="en-US" dirty="0" smtClean="0"/>
          </a:p>
          <a:p>
            <a:r>
              <a:rPr kumimoji="1" lang="ja-JP" altLang="en-US" dirty="0" smtClean="0"/>
              <a:t>ルンバが自分の意思で旅をする</a:t>
            </a:r>
          </a:p>
          <a:p>
            <a:endParaRPr lang="ja-JP" altLang="en-US" dirty="0"/>
          </a:p>
          <a:p>
            <a:r>
              <a:rPr kumimoji="1" lang="ja-JP" altLang="en-US" dirty="0" smtClean="0"/>
              <a:t>キネクト</a:t>
            </a:r>
            <a:r>
              <a:rPr kumimoji="1" lang="en-US" altLang="ja-JP" dirty="0" smtClean="0"/>
              <a:t>(</a:t>
            </a:r>
            <a:r>
              <a:rPr kumimoji="1" lang="ja-JP" altLang="en-US" dirty="0" smtClean="0"/>
              <a:t>動画転送と自動運転のとき</a:t>
            </a:r>
            <a:r>
              <a:rPr kumimoji="1" lang="en-US" altLang="ja-JP" dirty="0" smtClean="0"/>
              <a:t>)</a:t>
            </a:r>
            <a:r>
              <a:rPr kumimoji="1" lang="ja-JP" altLang="en-US" dirty="0" smtClean="0"/>
              <a:t>と</a:t>
            </a:r>
            <a:r>
              <a:rPr kumimoji="1" lang="en-US" altLang="ja-JP" dirty="0" smtClean="0"/>
              <a:t>360</a:t>
            </a:r>
            <a:r>
              <a:rPr kumimoji="1" lang="ja-JP" altLang="en-US" dirty="0" smtClean="0"/>
              <a:t>度カメラ</a:t>
            </a:r>
            <a:r>
              <a:rPr kumimoji="1" lang="en-US" altLang="ja-JP" dirty="0" smtClean="0"/>
              <a:t>(</a:t>
            </a:r>
            <a:r>
              <a:rPr kumimoji="1" lang="ja-JP" altLang="en-US" dirty="0" smtClean="0"/>
              <a:t>ユーザが写真を撮る</a:t>
            </a:r>
            <a:r>
              <a:rPr kumimoji="1" lang="en-US" altLang="ja-JP" dirty="0" smtClean="0"/>
              <a:t>)</a:t>
            </a:r>
            <a:r>
              <a:rPr kumimoji="1" lang="ja-JP" altLang="en-US" dirty="0" smtClean="0"/>
              <a:t>を使う</a:t>
            </a:r>
          </a:p>
          <a:p>
            <a:endParaRPr lang="ja-JP" altLang="en-US" dirty="0"/>
          </a:p>
          <a:p>
            <a:r>
              <a:rPr kumimoji="1" lang="ja-JP" altLang="en-US" dirty="0" smtClean="0"/>
              <a:t>ユーザが操作する</a:t>
            </a:r>
            <a:r>
              <a:rPr kumimoji="1" lang="en-US" altLang="ja-JP" dirty="0" smtClean="0"/>
              <a:t> -&gt; </a:t>
            </a:r>
            <a:r>
              <a:rPr kumimoji="1" lang="ja-JP" altLang="en-US" dirty="0" smtClean="0"/>
              <a:t>教師データの収集</a:t>
            </a:r>
          </a:p>
          <a:p>
            <a:r>
              <a:rPr kumimoji="1" lang="ja-JP" altLang="en-US" dirty="0" smtClean="0"/>
              <a:t>自動運転</a:t>
            </a:r>
            <a:r>
              <a:rPr kumimoji="1" lang="en-US" altLang="ja-JP" dirty="0" smtClean="0"/>
              <a:t> -&gt; </a:t>
            </a:r>
            <a:r>
              <a:rPr kumimoji="1" lang="ja-JP" altLang="en-US" dirty="0" smtClean="0"/>
              <a:t>ディープラーニングによる自動で可愛いものを見つける</a:t>
            </a:r>
          </a:p>
        </p:txBody>
      </p:sp>
    </p:spTree>
    <p:extLst>
      <p:ext uri="{BB962C8B-B14F-4D97-AF65-F5344CB8AC3E}">
        <p14:creationId xmlns:p14="http://schemas.microsoft.com/office/powerpoint/2010/main" val="1082635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Machine</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ユーザ操作</a:t>
            </a:r>
          </a:p>
          <a:p>
            <a:pPr lvl="1"/>
            <a:r>
              <a:rPr lang="en-US" altLang="ja-JP" dirty="0" smtClean="0"/>
              <a:t>360</a:t>
            </a:r>
            <a:r>
              <a:rPr lang="ja-JP" altLang="en-US" dirty="0" smtClean="0"/>
              <a:t>度カメラの操作</a:t>
            </a:r>
            <a:r>
              <a:rPr lang="en-US" altLang="ja-JP" dirty="0" smtClean="0"/>
              <a:t>(API</a:t>
            </a:r>
            <a:r>
              <a:rPr lang="ja-JP" altLang="en-US" dirty="0" smtClean="0"/>
              <a:t>用意されてる</a:t>
            </a:r>
            <a:r>
              <a:rPr lang="en-US" altLang="ja-JP" dirty="0" smtClean="0"/>
              <a:t>) -&gt; </a:t>
            </a:r>
            <a:r>
              <a:rPr lang="ja-JP" altLang="en-US" dirty="0" smtClean="0"/>
              <a:t>ラップするだけ</a:t>
            </a:r>
          </a:p>
          <a:p>
            <a:pPr lvl="1"/>
            <a:r>
              <a:rPr lang="ja-JP" altLang="en-US" dirty="0"/>
              <a:t>ルンバの制御できるプロトコルの作成</a:t>
            </a:r>
            <a:r>
              <a:rPr lang="en-US" altLang="ja-JP" dirty="0"/>
              <a:t> -&gt; </a:t>
            </a:r>
            <a:r>
              <a:rPr lang="ja-JP" altLang="en-US" dirty="0"/>
              <a:t>ブラウザ</a:t>
            </a:r>
            <a:r>
              <a:rPr lang="ja-JP" altLang="en-US" dirty="0" smtClean="0"/>
              <a:t>から</a:t>
            </a:r>
            <a:endParaRPr kumimoji="1" lang="ja-JP" altLang="en-US" dirty="0" smtClean="0"/>
          </a:p>
          <a:p>
            <a:r>
              <a:rPr kumimoji="1" lang="ja-JP" altLang="en-US" dirty="0" smtClean="0"/>
              <a:t>自動運転</a:t>
            </a:r>
          </a:p>
          <a:p>
            <a:pPr lvl="1"/>
            <a:r>
              <a:rPr lang="ja-JP" altLang="en-US" dirty="0"/>
              <a:t>ルンバの自動</a:t>
            </a:r>
            <a:r>
              <a:rPr lang="ja-JP" altLang="en-US" dirty="0" smtClean="0"/>
              <a:t>運転</a:t>
            </a:r>
          </a:p>
          <a:p>
            <a:pPr lvl="2"/>
            <a:r>
              <a:rPr lang="ja-JP" altLang="en-US" dirty="0" smtClean="0"/>
              <a:t>キネクトでぶつからないように制御</a:t>
            </a:r>
          </a:p>
          <a:p>
            <a:pPr lvl="2"/>
            <a:r>
              <a:rPr lang="ja-JP" altLang="en-US" dirty="0" smtClean="0"/>
              <a:t>同じところに行かないようにする</a:t>
            </a:r>
          </a:p>
          <a:p>
            <a:pPr lvl="2"/>
            <a:r>
              <a:rPr lang="ja-JP" altLang="en-US" dirty="0" smtClean="0"/>
              <a:t>可愛いものを検知する</a:t>
            </a:r>
            <a:endParaRPr kumimoji="1" lang="ja-JP" altLang="en-US" dirty="0"/>
          </a:p>
          <a:p>
            <a:r>
              <a:rPr kumimoji="1" lang="ja-JP" altLang="en-US" dirty="0" smtClean="0"/>
              <a:t>共通</a:t>
            </a:r>
          </a:p>
          <a:p>
            <a:pPr lvl="1"/>
            <a:r>
              <a:rPr lang="ja-JP" altLang="en-US" dirty="0"/>
              <a:t>キネクトの動画をブラウザに送り続ける</a:t>
            </a:r>
          </a:p>
          <a:p>
            <a:pPr lvl="1"/>
            <a:r>
              <a:rPr lang="ja-JP" altLang="en-US" dirty="0"/>
              <a:t>写真をサーバに転送する</a:t>
            </a:r>
          </a:p>
          <a:p>
            <a:pPr lvl="1"/>
            <a:endParaRPr kumimoji="1" lang="ja-JP" altLang="en-US" dirty="0" smtClean="0"/>
          </a:p>
        </p:txBody>
      </p:sp>
    </p:spTree>
    <p:extLst>
      <p:ext uri="{BB962C8B-B14F-4D97-AF65-F5344CB8AC3E}">
        <p14:creationId xmlns:p14="http://schemas.microsoft.com/office/powerpoint/2010/main" val="1343449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ブラウザからの操作</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ルンバの操作</a:t>
            </a:r>
          </a:p>
          <a:p>
            <a:pPr marL="228600" lvl="1">
              <a:spcBef>
                <a:spcPts val="1000"/>
              </a:spcBef>
            </a:pPr>
            <a:r>
              <a:rPr lang="en-US" altLang="ja-JP" dirty="0"/>
              <a:t>360</a:t>
            </a:r>
            <a:r>
              <a:rPr lang="ja-JP" altLang="en-US" dirty="0"/>
              <a:t>度カメラの</a:t>
            </a:r>
            <a:r>
              <a:rPr lang="ja-JP" altLang="en-US" dirty="0" smtClean="0"/>
              <a:t>操作</a:t>
            </a:r>
          </a:p>
          <a:p>
            <a:pPr marL="228600" lvl="1">
              <a:spcBef>
                <a:spcPts val="1000"/>
              </a:spcBef>
            </a:pPr>
            <a:r>
              <a:rPr lang="ja-JP" altLang="en-US" dirty="0" smtClean="0"/>
              <a:t>可愛い</a:t>
            </a:r>
            <a:r>
              <a:rPr lang="ja-JP" altLang="en-US" dirty="0"/>
              <a:t>かどうかの選択</a:t>
            </a:r>
            <a:r>
              <a:rPr lang="en-US" altLang="ja-JP" dirty="0"/>
              <a:t>(</a:t>
            </a:r>
            <a:r>
              <a:rPr lang="ja-JP" altLang="en-US" dirty="0"/>
              <a:t>自動運転</a:t>
            </a:r>
            <a:r>
              <a:rPr lang="en-US" altLang="ja-JP" dirty="0" smtClean="0"/>
              <a:t>)</a:t>
            </a:r>
            <a:endParaRPr lang="ja-JP" altLang="en-US" dirty="0" smtClean="0"/>
          </a:p>
          <a:p>
            <a:pPr marL="228600" lvl="1">
              <a:spcBef>
                <a:spcPts val="1000"/>
              </a:spcBef>
            </a:pPr>
            <a:r>
              <a:rPr lang="ja-JP" altLang="en-US" dirty="0" smtClean="0"/>
              <a:t>どの</a:t>
            </a:r>
            <a:r>
              <a:rPr lang="ja-JP" altLang="en-US" dirty="0"/>
              <a:t>ルンバを操作する</a:t>
            </a:r>
            <a:r>
              <a:rPr lang="ja-JP" altLang="en-US" dirty="0" smtClean="0"/>
              <a:t>か</a:t>
            </a:r>
          </a:p>
          <a:p>
            <a:pPr marL="228600" lvl="1">
              <a:spcBef>
                <a:spcPts val="1000"/>
              </a:spcBef>
            </a:pPr>
            <a:r>
              <a:rPr lang="ja-JP" altLang="en-US" dirty="0" smtClean="0"/>
              <a:t>動画</a:t>
            </a:r>
            <a:r>
              <a:rPr lang="ja-JP" altLang="en-US" dirty="0"/>
              <a:t>を見る</a:t>
            </a:r>
            <a:r>
              <a:rPr lang="en-US" altLang="ja-JP" dirty="0"/>
              <a:t>(1</a:t>
            </a:r>
            <a:r>
              <a:rPr lang="ja-JP" altLang="en-US" dirty="0"/>
              <a:t>台ずつ</a:t>
            </a:r>
            <a:r>
              <a:rPr lang="en-US" altLang="ja-JP" dirty="0" smtClean="0"/>
              <a:t>)</a:t>
            </a:r>
            <a:endParaRPr lang="ja-JP" altLang="en-US" dirty="0" smtClean="0"/>
          </a:p>
          <a:p>
            <a:pPr marL="228600" lvl="1">
              <a:spcBef>
                <a:spcPts val="1000"/>
              </a:spcBef>
            </a:pPr>
            <a:r>
              <a:rPr lang="ja-JP" altLang="en-US" dirty="0" smtClean="0"/>
              <a:t>画像</a:t>
            </a:r>
            <a:r>
              <a:rPr lang="ja-JP" altLang="en-US" dirty="0"/>
              <a:t>ファイルを教師データに入れる</a:t>
            </a:r>
          </a:p>
          <a:p>
            <a:endParaRPr kumimoji="1" lang="ja-JP" altLang="en-US" dirty="0" smtClean="0"/>
          </a:p>
        </p:txBody>
      </p:sp>
    </p:spTree>
    <p:extLst>
      <p:ext uri="{BB962C8B-B14F-4D97-AF65-F5344CB8AC3E}">
        <p14:creationId xmlns:p14="http://schemas.microsoft.com/office/powerpoint/2010/main" val="1160744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サーバの設計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RaspberryPi</a:t>
            </a:r>
            <a:r>
              <a:rPr kumimoji="1" lang="ja-JP" altLang="en-US" dirty="0" smtClean="0"/>
              <a:t>を大量に使って構築</a:t>
            </a:r>
          </a:p>
          <a:p>
            <a:r>
              <a:rPr kumimoji="1" lang="ja-JP" altLang="en-US" dirty="0" smtClean="0"/>
              <a:t>ロードバランスをどうやるか</a:t>
            </a:r>
            <a:r>
              <a:rPr kumimoji="1" lang="en-US" altLang="ja-JP" dirty="0" smtClean="0"/>
              <a:t>(</a:t>
            </a:r>
            <a:r>
              <a:rPr kumimoji="1" lang="ja-JP" altLang="en-US" dirty="0" smtClean="0"/>
              <a:t>基準</a:t>
            </a:r>
            <a:r>
              <a:rPr kumimoji="1" lang="en-US" altLang="ja-JP" dirty="0" smtClean="0"/>
              <a:t>)</a:t>
            </a:r>
            <a:endParaRPr kumimoji="1" lang="ja-JP" altLang="en-US" dirty="0" smtClean="0"/>
          </a:p>
          <a:p>
            <a:r>
              <a:rPr kumimoji="1" lang="ja-JP" altLang="en-US" dirty="0" smtClean="0"/>
              <a:t>各物理マシンは</a:t>
            </a:r>
            <a:r>
              <a:rPr kumimoji="1" lang="en-US" altLang="ja-JP" dirty="0" smtClean="0"/>
              <a:t>NFS</a:t>
            </a:r>
            <a:r>
              <a:rPr kumimoji="1" lang="ja-JP" altLang="en-US" dirty="0" smtClean="0"/>
              <a:t>でファイルを共有する</a:t>
            </a:r>
          </a:p>
        </p:txBody>
      </p:sp>
    </p:spTree>
    <p:extLst>
      <p:ext uri="{BB962C8B-B14F-4D97-AF65-F5344CB8AC3E}">
        <p14:creationId xmlns:p14="http://schemas.microsoft.com/office/powerpoint/2010/main" val="1982187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アイデア</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lnSpc>
                <a:spcPct val="150000"/>
              </a:lnSpc>
              <a:buFont typeface="+mj-lt"/>
              <a:buAutoNum type="arabicPeriod"/>
            </a:pPr>
            <a:r>
              <a:rPr kumimoji="1" lang="ja-JP" altLang="en-US" sz="3200" dirty="0" smtClean="0"/>
              <a:t>ルンバが対象を探す</a:t>
            </a:r>
          </a:p>
          <a:p>
            <a:pPr marL="457200" indent="-457200">
              <a:lnSpc>
                <a:spcPct val="150000"/>
              </a:lnSpc>
              <a:buFont typeface="+mj-lt"/>
              <a:buAutoNum type="arabicPeriod"/>
            </a:pPr>
            <a:r>
              <a:rPr kumimoji="1" lang="ja-JP" altLang="en-US" sz="3200" dirty="0" smtClean="0"/>
              <a:t>写真を撮る</a:t>
            </a:r>
          </a:p>
          <a:p>
            <a:pPr marL="457200" indent="-457200">
              <a:lnSpc>
                <a:spcPct val="150000"/>
              </a:lnSpc>
              <a:buFont typeface="+mj-lt"/>
              <a:buAutoNum type="arabicPeriod"/>
            </a:pPr>
            <a:r>
              <a:rPr kumimoji="1" lang="ja-JP" altLang="en-US" sz="3200" dirty="0" smtClean="0"/>
              <a:t>画像を送る</a:t>
            </a:r>
          </a:p>
          <a:p>
            <a:pPr marL="457200" indent="-457200">
              <a:lnSpc>
                <a:spcPct val="150000"/>
              </a:lnSpc>
              <a:buFont typeface="+mj-lt"/>
              <a:buAutoNum type="arabicPeriod"/>
            </a:pPr>
            <a:r>
              <a:rPr kumimoji="1" lang="ja-JP" altLang="en-US" sz="3200" dirty="0" smtClean="0"/>
              <a:t>可愛いかどうかの判別</a:t>
            </a:r>
            <a:r>
              <a:rPr kumimoji="1" lang="en-US" altLang="ja-JP" sz="3200" dirty="0" smtClean="0"/>
              <a:t>(</a:t>
            </a:r>
            <a:r>
              <a:rPr lang="en-US" altLang="ja-JP" sz="3200" dirty="0" err="1" smtClean="0"/>
              <a:t>DeepLearning</a:t>
            </a:r>
            <a:r>
              <a:rPr kumimoji="1" lang="en-US" altLang="ja-JP" sz="3200" dirty="0" smtClean="0"/>
              <a:t>)</a:t>
            </a:r>
            <a:endParaRPr kumimoji="1" lang="ja-JP" altLang="en-US" sz="3200" dirty="0" smtClean="0"/>
          </a:p>
          <a:p>
            <a:pPr marL="457200" indent="-457200">
              <a:lnSpc>
                <a:spcPct val="150000"/>
              </a:lnSpc>
              <a:buFont typeface="+mj-lt"/>
              <a:buAutoNum type="arabicPeriod"/>
            </a:pPr>
            <a:r>
              <a:rPr kumimoji="1" lang="ja-JP" altLang="en-US" sz="3200" dirty="0" smtClean="0"/>
              <a:t>可愛いならブラウザに画像を表示</a:t>
            </a:r>
            <a:endParaRPr kumimoji="1" lang="ja-JP" altLang="en-US" sz="3200" dirty="0"/>
          </a:p>
        </p:txBody>
      </p:sp>
    </p:spTree>
    <p:extLst>
      <p:ext uri="{BB962C8B-B14F-4D97-AF65-F5344CB8AC3E}">
        <p14:creationId xmlns:p14="http://schemas.microsoft.com/office/powerpoint/2010/main" val="2116939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分散システムの設計目標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スケーラビリティ</a:t>
            </a:r>
            <a:r>
              <a:rPr kumimoji="1" lang="en-US" altLang="ja-JP" sz="3200" dirty="0" smtClean="0"/>
              <a:t>:</a:t>
            </a:r>
            <a:endParaRPr kumimoji="1" lang="ja-JP" altLang="en-US" sz="3200" dirty="0" smtClean="0"/>
          </a:p>
          <a:p>
            <a:pPr lvl="1"/>
            <a:r>
              <a:rPr kumimoji="1" lang="ja-JP" altLang="en-US" sz="3200" dirty="0" smtClean="0"/>
              <a:t>ルンバが何台増えても，同様に処理が可能である</a:t>
            </a:r>
          </a:p>
          <a:p>
            <a:pPr lvl="1"/>
            <a:r>
              <a:rPr kumimoji="1" lang="en-US" altLang="ja-JP" sz="3200" dirty="0" err="1" smtClean="0"/>
              <a:t>RaspberryPi</a:t>
            </a:r>
            <a:r>
              <a:rPr kumimoji="1" lang="ja-JP" altLang="en-US" sz="3200" dirty="0" smtClean="0"/>
              <a:t>を何台増やしても，他に影響が出ない</a:t>
            </a:r>
            <a:endParaRPr kumimoji="1" lang="ja-JP" altLang="en-US" sz="3200" dirty="0"/>
          </a:p>
        </p:txBody>
      </p:sp>
    </p:spTree>
    <p:extLst>
      <p:ext uri="{BB962C8B-B14F-4D97-AF65-F5344CB8AC3E}">
        <p14:creationId xmlns:p14="http://schemas.microsoft.com/office/powerpoint/2010/main" val="18698020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分散システムの設計目標</a:t>
            </a:r>
            <a:endParaRPr kumimoji="1" lang="ja-JP" altLang="en-US" dirty="0"/>
          </a:p>
        </p:txBody>
      </p:sp>
      <p:pic>
        <p:nvPicPr>
          <p:cNvPr id="5" name="図 4"/>
          <p:cNvPicPr>
            <a:picLocks noChangeAspect="1"/>
          </p:cNvPicPr>
          <p:nvPr/>
        </p:nvPicPr>
        <p:blipFill>
          <a:blip r:embed="rId3"/>
          <a:stretch>
            <a:fillRect/>
          </a:stretch>
        </p:blipFill>
        <p:spPr>
          <a:xfrm>
            <a:off x="3956694" y="1988328"/>
            <a:ext cx="1609722" cy="1167284"/>
          </a:xfrm>
          <a:prstGeom prst="rect">
            <a:avLst/>
          </a:prstGeom>
        </p:spPr>
      </p:pic>
      <p:pic>
        <p:nvPicPr>
          <p:cNvPr id="6" name="図 5"/>
          <p:cNvPicPr>
            <a:picLocks noChangeAspect="1"/>
          </p:cNvPicPr>
          <p:nvPr/>
        </p:nvPicPr>
        <p:blipFill>
          <a:blip r:embed="rId3"/>
          <a:stretch>
            <a:fillRect/>
          </a:stretch>
        </p:blipFill>
        <p:spPr>
          <a:xfrm>
            <a:off x="1162061" y="1988328"/>
            <a:ext cx="1609722" cy="1167284"/>
          </a:xfrm>
          <a:prstGeom prst="rect">
            <a:avLst/>
          </a:prstGeom>
        </p:spPr>
      </p:pic>
      <p:pic>
        <p:nvPicPr>
          <p:cNvPr id="9" name="図 8"/>
          <p:cNvPicPr>
            <a:picLocks noChangeAspect="1"/>
          </p:cNvPicPr>
          <p:nvPr/>
        </p:nvPicPr>
        <p:blipFill>
          <a:blip r:embed="rId3"/>
          <a:stretch>
            <a:fillRect/>
          </a:stretch>
        </p:blipFill>
        <p:spPr>
          <a:xfrm>
            <a:off x="6751327" y="1988328"/>
            <a:ext cx="1609722" cy="1167284"/>
          </a:xfrm>
          <a:prstGeom prst="rect">
            <a:avLst/>
          </a:prstGeom>
        </p:spPr>
      </p:pic>
      <p:sp>
        <p:nvSpPr>
          <p:cNvPr id="10" name="円形吹き出し 9"/>
          <p:cNvSpPr/>
          <p:nvPr/>
        </p:nvSpPr>
        <p:spPr>
          <a:xfrm>
            <a:off x="836278" y="4448432"/>
            <a:ext cx="2261287" cy="1037968"/>
          </a:xfrm>
          <a:prstGeom prst="wedgeEllipseCallout">
            <a:avLst>
              <a:gd name="adj1" fmla="val 3211"/>
              <a:gd name="adj2" fmla="val -74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sp>
        <p:nvSpPr>
          <p:cNvPr id="11" name="円形吹き出し 10"/>
          <p:cNvSpPr/>
          <p:nvPr/>
        </p:nvSpPr>
        <p:spPr>
          <a:xfrm>
            <a:off x="3630911" y="4448432"/>
            <a:ext cx="2261287" cy="1037968"/>
          </a:xfrm>
          <a:prstGeom prst="wedgeEllipseCallout">
            <a:avLst>
              <a:gd name="adj1" fmla="val 3211"/>
              <a:gd name="adj2" fmla="val -74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sp>
        <p:nvSpPr>
          <p:cNvPr id="12" name="円形吹き出し 11"/>
          <p:cNvSpPr/>
          <p:nvPr/>
        </p:nvSpPr>
        <p:spPr>
          <a:xfrm>
            <a:off x="6425544" y="4448432"/>
            <a:ext cx="2261287" cy="1037968"/>
          </a:xfrm>
          <a:prstGeom prst="wedgeEllipseCallout">
            <a:avLst>
              <a:gd name="adj1" fmla="val 3211"/>
              <a:gd name="adj2" fmla="val -74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sp>
        <p:nvSpPr>
          <p:cNvPr id="13" name="直方体 12"/>
          <p:cNvSpPr/>
          <p:nvPr/>
        </p:nvSpPr>
        <p:spPr>
          <a:xfrm>
            <a:off x="1478829" y="3167969"/>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pic>
        <p:nvPicPr>
          <p:cNvPr id="16" name="図 15"/>
          <p:cNvPicPr>
            <a:picLocks noChangeAspect="1"/>
          </p:cNvPicPr>
          <p:nvPr/>
        </p:nvPicPr>
        <p:blipFill>
          <a:blip r:embed="rId3"/>
          <a:stretch>
            <a:fillRect/>
          </a:stretch>
        </p:blipFill>
        <p:spPr>
          <a:xfrm>
            <a:off x="9545958" y="1988328"/>
            <a:ext cx="1609722" cy="1167284"/>
          </a:xfrm>
          <a:prstGeom prst="rect">
            <a:avLst/>
          </a:prstGeom>
        </p:spPr>
      </p:pic>
      <p:sp>
        <p:nvSpPr>
          <p:cNvPr id="18" name="円形吹き出し 17"/>
          <p:cNvSpPr/>
          <p:nvPr/>
        </p:nvSpPr>
        <p:spPr>
          <a:xfrm>
            <a:off x="9220177" y="4448432"/>
            <a:ext cx="2261287" cy="1037968"/>
          </a:xfrm>
          <a:prstGeom prst="wedgeEllipseCallout">
            <a:avLst>
              <a:gd name="adj1" fmla="val 3211"/>
              <a:gd name="adj2" fmla="val -74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sp>
        <p:nvSpPr>
          <p:cNvPr id="19" name="直方体 18"/>
          <p:cNvSpPr/>
          <p:nvPr/>
        </p:nvSpPr>
        <p:spPr>
          <a:xfrm>
            <a:off x="4273462" y="3167969"/>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sp>
        <p:nvSpPr>
          <p:cNvPr id="20" name="直方体 19"/>
          <p:cNvSpPr/>
          <p:nvPr/>
        </p:nvSpPr>
        <p:spPr>
          <a:xfrm>
            <a:off x="7068095" y="3167969"/>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sp>
        <p:nvSpPr>
          <p:cNvPr id="21" name="直方体 20"/>
          <p:cNvSpPr/>
          <p:nvPr/>
        </p:nvSpPr>
        <p:spPr>
          <a:xfrm>
            <a:off x="7068095" y="3180326"/>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spTree>
    <p:extLst>
      <p:ext uri="{BB962C8B-B14F-4D97-AF65-F5344CB8AC3E}">
        <p14:creationId xmlns:p14="http://schemas.microsoft.com/office/powerpoint/2010/main" val="2030822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45833E-6 -2.22222E-6 L 0.23164 0.00116 " pathEditMode="relative" rAng="0" ptsTypes="AA">
                                      <p:cBhvr>
                                        <p:cTn id="6" dur="2000" fill="hold"/>
                                        <p:tgtEl>
                                          <p:spTgt spid="21"/>
                                        </p:tgtEl>
                                        <p:attrNameLst>
                                          <p:attrName>ppt_x</p:attrName>
                                          <p:attrName>ppt_y</p:attrName>
                                        </p:attrNameLst>
                                      </p:cBhvr>
                                      <p:rCtr x="11576" y="46"/>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分散システムの設計目標</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t>おそらく</a:t>
            </a:r>
            <a:r>
              <a:rPr lang="en-US" altLang="ja-JP" sz="3200" dirty="0" smtClean="0"/>
              <a:t>1</a:t>
            </a:r>
            <a:r>
              <a:rPr lang="ja-JP" altLang="en-US" sz="3200" dirty="0" smtClean="0"/>
              <a:t>つの画像判別で</a:t>
            </a:r>
            <a:r>
              <a:rPr lang="en-US" altLang="ja-JP" sz="3200" dirty="0" smtClean="0"/>
              <a:t>1</a:t>
            </a:r>
            <a:r>
              <a:rPr lang="ja-JP" altLang="en-US" sz="3200" dirty="0" smtClean="0"/>
              <a:t>つの</a:t>
            </a:r>
            <a:r>
              <a:rPr lang="en-US" altLang="ja-JP" sz="3200" dirty="0" err="1" smtClean="0"/>
              <a:t>RaspberryPi</a:t>
            </a:r>
            <a:r>
              <a:rPr lang="ja-JP" altLang="en-US" sz="3200" dirty="0" smtClean="0"/>
              <a:t>のリソースを食いつぶす可能性がある</a:t>
            </a:r>
          </a:p>
          <a:p>
            <a:r>
              <a:rPr lang="ja-JP" altLang="en-US" sz="3200" dirty="0" smtClean="0"/>
              <a:t>そこで，</a:t>
            </a:r>
            <a:r>
              <a:rPr lang="en-US" altLang="ja-JP" sz="3200" dirty="0" err="1" smtClean="0"/>
              <a:t>RaspberryPi</a:t>
            </a:r>
            <a:r>
              <a:rPr lang="ja-JP" altLang="en-US" sz="3200" dirty="0" smtClean="0"/>
              <a:t>で仮想マシンを起動し，仮想マシンを複製し処理を行うことで負荷を軽減する</a:t>
            </a:r>
          </a:p>
        </p:txBody>
      </p:sp>
    </p:spTree>
    <p:extLst>
      <p:ext uri="{BB962C8B-B14F-4D97-AF65-F5344CB8AC3E}">
        <p14:creationId xmlns:p14="http://schemas.microsoft.com/office/powerpoint/2010/main" val="1596846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計画</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250000"/>
              </a:lnSpc>
              <a:buClr>
                <a:schemeClr val="accent2"/>
              </a:buClr>
              <a:buFont typeface="Wingdings" charset="2"/>
              <a:buChar char="l"/>
            </a:pPr>
            <a:r>
              <a:rPr lang="ja-JP" altLang="en-US" dirty="0"/>
              <a:t>ルンバの制御</a:t>
            </a:r>
            <a:r>
              <a:rPr lang="en-US" altLang="ja-JP" dirty="0"/>
              <a:t>/ </a:t>
            </a:r>
            <a:r>
              <a:rPr lang="ja-JP" altLang="en-US" dirty="0"/>
              <a:t>写真の撮影</a:t>
            </a:r>
            <a:r>
              <a:rPr lang="en-US" altLang="ja-JP" dirty="0"/>
              <a:t>/</a:t>
            </a:r>
            <a:r>
              <a:rPr lang="ja-JP" altLang="en-US" dirty="0"/>
              <a:t>写真の</a:t>
            </a:r>
            <a:r>
              <a:rPr lang="ja-JP" altLang="en-US" dirty="0" smtClean="0"/>
              <a:t>転送</a:t>
            </a:r>
            <a:r>
              <a:rPr lang="en-US" altLang="ja-JP" dirty="0"/>
              <a:t>(</a:t>
            </a:r>
            <a:r>
              <a:rPr lang="ja-JP" altLang="en-US" dirty="0">
                <a:solidFill>
                  <a:schemeClr val="tx1"/>
                </a:solidFill>
                <a:latin typeface="+mn-ea"/>
              </a:rPr>
              <a:t>刘</a:t>
            </a:r>
            <a:r>
              <a:rPr lang="en-US" altLang="ja-JP" dirty="0" smtClean="0"/>
              <a:t>)</a:t>
            </a:r>
          </a:p>
          <a:p>
            <a:pPr lvl="1">
              <a:lnSpc>
                <a:spcPct val="250000"/>
              </a:lnSpc>
              <a:buClr>
                <a:schemeClr val="accent2"/>
              </a:buClr>
              <a:buFont typeface="Wingdings" charset="2"/>
              <a:buChar char="l"/>
            </a:pPr>
            <a:r>
              <a:rPr lang="ja-JP" altLang="en-US" dirty="0" smtClean="0"/>
              <a:t>ルンバの移動ルートを計画する</a:t>
            </a:r>
            <a:endParaRPr lang="en-US" altLang="ja-JP" dirty="0" smtClean="0"/>
          </a:p>
          <a:p>
            <a:pPr lvl="1">
              <a:lnSpc>
                <a:spcPct val="250000"/>
              </a:lnSpc>
              <a:buClr>
                <a:schemeClr val="accent2"/>
              </a:buClr>
              <a:buFont typeface="Wingdings" charset="2"/>
              <a:buChar char="l"/>
            </a:pPr>
            <a:r>
              <a:rPr lang="ja-JP" altLang="en-US" dirty="0" smtClean="0"/>
              <a:t>ルンバが可愛いものを探す方法を検討する（色など）</a:t>
            </a:r>
            <a:endParaRPr lang="en-US" altLang="ja-JP" dirty="0" smtClean="0"/>
          </a:p>
          <a:p>
            <a:pPr lvl="1">
              <a:lnSpc>
                <a:spcPct val="250000"/>
              </a:lnSpc>
              <a:buClr>
                <a:schemeClr val="accent2"/>
              </a:buClr>
              <a:buFont typeface="Wingdings" charset="2"/>
              <a:buChar char="l"/>
            </a:pPr>
            <a:r>
              <a:rPr lang="ja-JP" altLang="en-US" dirty="0" smtClean="0"/>
              <a:t>可愛いものを探して、写真を撮って、撮った写真をサーバ側に送るシステムを実装する。</a:t>
            </a:r>
            <a:endParaRPr lang="ja-JP" altLang="en-US" dirty="0"/>
          </a:p>
        </p:txBody>
      </p:sp>
    </p:spTree>
    <p:extLst>
      <p:ext uri="{BB962C8B-B14F-4D97-AF65-F5344CB8AC3E}">
        <p14:creationId xmlns:p14="http://schemas.microsoft.com/office/powerpoint/2010/main" val="13995088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アイデア</a:t>
            </a:r>
            <a:endParaRPr kumimoji="1" lang="ja-JP" altLang="en-US" dirty="0"/>
          </a:p>
        </p:txBody>
      </p:sp>
      <p:sp>
        <p:nvSpPr>
          <p:cNvPr id="3" name="コンテンツ プレースホルダー 2"/>
          <p:cNvSpPr>
            <a:spLocks noGrp="1"/>
          </p:cNvSpPr>
          <p:nvPr>
            <p:ph idx="1"/>
          </p:nvPr>
        </p:nvSpPr>
        <p:spPr>
          <a:xfrm>
            <a:off x="801130" y="2364743"/>
            <a:ext cx="10515600" cy="3047515"/>
          </a:xfrm>
        </p:spPr>
        <p:txBody>
          <a:bodyPr>
            <a:normAutofit/>
          </a:bodyPr>
          <a:lstStyle/>
          <a:p>
            <a:pPr marL="0" indent="0" algn="ctr">
              <a:buNone/>
            </a:pPr>
            <a:r>
              <a:rPr lang="en-US" altLang="ja-JP" sz="5400" dirty="0" smtClean="0"/>
              <a:t>KAWAII Quest</a:t>
            </a:r>
            <a:endParaRPr lang="ja-JP" altLang="en-US" sz="5400" dirty="0"/>
          </a:p>
          <a:p>
            <a:pPr marL="0" indent="0" algn="ctr">
              <a:buNone/>
            </a:pPr>
            <a:r>
              <a:rPr lang="en-US" altLang="ja-JP" sz="5400" dirty="0" smtClean="0"/>
              <a:t>~</a:t>
            </a:r>
            <a:r>
              <a:rPr lang="ja-JP" altLang="en-US" sz="5400" dirty="0" smtClean="0"/>
              <a:t>ルンバ</a:t>
            </a:r>
            <a:r>
              <a:rPr lang="ja-JP" altLang="en-US" sz="5400" dirty="0" smtClean="0"/>
              <a:t>の</a:t>
            </a:r>
            <a:r>
              <a:rPr lang="ja-JP" altLang="en-US" sz="5400" dirty="0" smtClean="0"/>
              <a:t>大冒険</a:t>
            </a:r>
            <a:r>
              <a:rPr lang="en-US" altLang="ja-JP" sz="5400" dirty="0" smtClean="0"/>
              <a:t>~</a:t>
            </a:r>
            <a:endParaRPr lang="ja-JP" altLang="en-US" sz="5400" dirty="0" smtClean="0"/>
          </a:p>
        </p:txBody>
      </p:sp>
    </p:spTree>
    <p:extLst>
      <p:ext uri="{BB962C8B-B14F-4D97-AF65-F5344CB8AC3E}">
        <p14:creationId xmlns:p14="http://schemas.microsoft.com/office/powerpoint/2010/main" val="66785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設計概要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200000"/>
              </a:lnSpc>
              <a:buFont typeface="Wingdings" charset="2"/>
              <a:buChar char="l"/>
            </a:pPr>
            <a:r>
              <a:rPr kumimoji="1" lang="en-US" altLang="ja-JP" sz="3200" dirty="0" err="1" smtClean="0"/>
              <a:t>DeepLearning</a:t>
            </a:r>
            <a:r>
              <a:rPr kumimoji="1" lang="ja-JP" altLang="en-US" sz="3200" dirty="0" smtClean="0"/>
              <a:t>による可愛いの判別</a:t>
            </a:r>
            <a:endParaRPr lang="ja-JP" altLang="en-US" sz="3200" dirty="0"/>
          </a:p>
          <a:p>
            <a:pPr lvl="1">
              <a:lnSpc>
                <a:spcPct val="200000"/>
              </a:lnSpc>
              <a:buFont typeface="Wingdings" charset="2"/>
              <a:buChar char="l"/>
            </a:pPr>
            <a:r>
              <a:rPr kumimoji="1" lang="ja-JP" altLang="en-US" sz="3000" dirty="0" smtClean="0"/>
              <a:t>形と色を判別</a:t>
            </a:r>
            <a:r>
              <a:rPr kumimoji="1" lang="en-US" altLang="ja-JP" sz="3000" dirty="0" smtClean="0"/>
              <a:t>(</a:t>
            </a:r>
            <a:r>
              <a:rPr kumimoji="1" lang="ja-JP" altLang="en-US" sz="3000" dirty="0" smtClean="0"/>
              <a:t>当面は形のみ</a:t>
            </a:r>
            <a:r>
              <a:rPr kumimoji="1" lang="en-US" altLang="ja-JP" sz="3000" dirty="0" smtClean="0"/>
              <a:t>)</a:t>
            </a:r>
            <a:endParaRPr kumimoji="1" lang="ja-JP" altLang="en-US" sz="3000" dirty="0" smtClean="0"/>
          </a:p>
        </p:txBody>
      </p:sp>
    </p:spTree>
    <p:extLst>
      <p:ext uri="{BB962C8B-B14F-4D97-AF65-F5344CB8AC3E}">
        <p14:creationId xmlns:p14="http://schemas.microsoft.com/office/powerpoint/2010/main" val="9888725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未定事項</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200000"/>
              </a:lnSpc>
              <a:buFont typeface="Wingdings" charset="2"/>
              <a:buChar char="p"/>
            </a:pPr>
            <a:r>
              <a:rPr kumimoji="1" lang="ja-JP" altLang="en-US" sz="3200" dirty="0" smtClean="0"/>
              <a:t>ルンバの制御方法</a:t>
            </a:r>
            <a:r>
              <a:rPr kumimoji="1" lang="en-US" altLang="ja-JP" sz="3200" dirty="0" smtClean="0"/>
              <a:t>(</a:t>
            </a:r>
            <a:r>
              <a:rPr kumimoji="1" lang="ja-JP" altLang="en-US" sz="3200" dirty="0" smtClean="0"/>
              <a:t>経路や対象の判別，写真を撮る条件</a:t>
            </a:r>
            <a:r>
              <a:rPr kumimoji="1" lang="en-US" altLang="ja-JP" sz="3200" dirty="0" smtClean="0"/>
              <a:t>)</a:t>
            </a:r>
            <a:endParaRPr kumimoji="1" lang="ja-JP" altLang="en-US" sz="3200" dirty="0" smtClean="0"/>
          </a:p>
          <a:p>
            <a:pPr>
              <a:lnSpc>
                <a:spcPct val="200000"/>
              </a:lnSpc>
              <a:buFont typeface="Wingdings" charset="2"/>
              <a:buChar char="p"/>
            </a:pPr>
            <a:r>
              <a:rPr kumimoji="1" lang="ja-JP" altLang="en-US" sz="3200" dirty="0" smtClean="0"/>
              <a:t>画像処理，判別が</a:t>
            </a:r>
            <a:r>
              <a:rPr kumimoji="1" lang="en-US" altLang="ja-JP" sz="3200" dirty="0" err="1" smtClean="0"/>
              <a:t>RaspberryPi</a:t>
            </a:r>
            <a:r>
              <a:rPr kumimoji="1" lang="ja-JP" altLang="en-US" sz="3200" dirty="0" smtClean="0"/>
              <a:t>上で動作するか</a:t>
            </a:r>
          </a:p>
          <a:p>
            <a:pPr>
              <a:lnSpc>
                <a:spcPct val="200000"/>
              </a:lnSpc>
              <a:buFont typeface="Wingdings" charset="2"/>
              <a:buChar char="p"/>
            </a:pPr>
            <a:r>
              <a:rPr kumimoji="1" lang="ja-JP" altLang="en-US" sz="3200" dirty="0" smtClean="0"/>
              <a:t>可愛い条件</a:t>
            </a:r>
            <a:endParaRPr kumimoji="1" lang="en-US" altLang="ja-JP" sz="3200" dirty="0" smtClean="0"/>
          </a:p>
        </p:txBody>
      </p:sp>
    </p:spTree>
    <p:extLst>
      <p:ext uri="{BB962C8B-B14F-4D97-AF65-F5344CB8AC3E}">
        <p14:creationId xmlns:p14="http://schemas.microsoft.com/office/powerpoint/2010/main" val="1552259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図形グループ 12"/>
          <p:cNvGrpSpPr/>
          <p:nvPr/>
        </p:nvGrpSpPr>
        <p:grpSpPr>
          <a:xfrm>
            <a:off x="2131858" y="4721302"/>
            <a:ext cx="1641273" cy="1765111"/>
            <a:chOff x="462759" y="3670978"/>
            <a:chExt cx="1641273" cy="1765111"/>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59" y="4011108"/>
              <a:ext cx="1641273" cy="1424981"/>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705" y="3670978"/>
              <a:ext cx="861380" cy="680259"/>
            </a:xfrm>
            <a:prstGeom prst="rect">
              <a:avLst/>
            </a:prstGeom>
          </p:spPr>
        </p:pic>
      </p:grpSp>
      <p:sp>
        <p:nvSpPr>
          <p:cNvPr id="2" name="タイトル 1"/>
          <p:cNvSpPr>
            <a:spLocks noGrp="1"/>
          </p:cNvSpPr>
          <p:nvPr>
            <p:ph type="title"/>
          </p:nvPr>
        </p:nvSpPr>
        <p:spPr/>
        <p:txBody>
          <a:bodyPr/>
          <a:lstStyle/>
          <a:p>
            <a:r>
              <a:rPr kumimoji="1" lang="ja-JP" altLang="en-US" dirty="0" smtClean="0"/>
              <a:t>アイデア</a:t>
            </a:r>
            <a:endParaRPr kumimoji="1" lang="ja-JP" altLang="en-US" dirty="0"/>
          </a:p>
        </p:txBody>
      </p:sp>
      <p:pic>
        <p:nvPicPr>
          <p:cNvPr id="4" name="図 3"/>
          <p:cNvPicPr>
            <a:picLocks noChangeAspect="1"/>
          </p:cNvPicPr>
          <p:nvPr/>
        </p:nvPicPr>
        <p:blipFill>
          <a:blip r:embed="rId5"/>
          <a:stretch>
            <a:fillRect/>
          </a:stretch>
        </p:blipFill>
        <p:spPr>
          <a:xfrm>
            <a:off x="5711569" y="1998509"/>
            <a:ext cx="1609722" cy="1167284"/>
          </a:xfrm>
          <a:prstGeom prst="rect">
            <a:avLst/>
          </a:prstGeom>
        </p:spPr>
      </p:pic>
      <p:pic>
        <p:nvPicPr>
          <p:cNvPr id="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133" y="1998509"/>
            <a:ext cx="1802524" cy="1502404"/>
          </a:xfrm>
          <a:prstGeom prst="rect">
            <a:avLst/>
          </a:prstGeom>
        </p:spPr>
      </p:pic>
      <p:pic>
        <p:nvPicPr>
          <p:cNvPr id="9" name="図 8"/>
          <p:cNvPicPr>
            <a:picLocks noChangeAspect="1"/>
          </p:cNvPicPr>
          <p:nvPr/>
        </p:nvPicPr>
        <p:blipFill>
          <a:blip r:embed="rId5"/>
          <a:stretch>
            <a:fillRect/>
          </a:stretch>
        </p:blipFill>
        <p:spPr>
          <a:xfrm>
            <a:off x="6181438" y="3878912"/>
            <a:ext cx="1609722" cy="1167284"/>
          </a:xfrm>
          <a:prstGeom prst="rect">
            <a:avLst/>
          </a:prstGeom>
        </p:spPr>
      </p:pic>
      <p:pic>
        <p:nvPicPr>
          <p:cNvPr id="10" name="図 9"/>
          <p:cNvPicPr>
            <a:picLocks noChangeAspect="1"/>
          </p:cNvPicPr>
          <p:nvPr/>
        </p:nvPicPr>
        <p:blipFill>
          <a:blip r:embed="rId5"/>
          <a:stretch>
            <a:fillRect/>
          </a:stretch>
        </p:blipFill>
        <p:spPr>
          <a:xfrm>
            <a:off x="4585411" y="3899887"/>
            <a:ext cx="1609722" cy="1167284"/>
          </a:xfrm>
          <a:prstGeom prst="rect">
            <a:avLst/>
          </a:prstGeom>
        </p:spPr>
      </p:pic>
      <p:pic>
        <p:nvPicPr>
          <p:cNvPr id="11" name="図 10"/>
          <p:cNvPicPr>
            <a:picLocks noChangeAspect="1"/>
          </p:cNvPicPr>
          <p:nvPr/>
        </p:nvPicPr>
        <p:blipFill>
          <a:blip r:embed="rId5"/>
          <a:stretch>
            <a:fillRect/>
          </a:stretch>
        </p:blipFill>
        <p:spPr>
          <a:xfrm>
            <a:off x="6736161" y="2893673"/>
            <a:ext cx="1609722" cy="1167284"/>
          </a:xfrm>
          <a:prstGeom prst="rect">
            <a:avLst/>
          </a:prstGeom>
        </p:spPr>
      </p:pic>
      <p:pic>
        <p:nvPicPr>
          <p:cNvPr id="12" name="図 11"/>
          <p:cNvPicPr>
            <a:picLocks noChangeAspect="1"/>
          </p:cNvPicPr>
          <p:nvPr/>
        </p:nvPicPr>
        <p:blipFill>
          <a:blip r:embed="rId5"/>
          <a:stretch>
            <a:fillRect/>
          </a:stretch>
        </p:blipFill>
        <p:spPr>
          <a:xfrm>
            <a:off x="5025881" y="2910639"/>
            <a:ext cx="1609722" cy="1167284"/>
          </a:xfrm>
          <a:prstGeom prst="rect">
            <a:avLst/>
          </a:prstGeom>
        </p:spPr>
      </p:pic>
      <p:pic>
        <p:nvPicPr>
          <p:cNvPr id="14" name="図 13"/>
          <p:cNvPicPr>
            <a:picLocks noChangeAspect="1"/>
          </p:cNvPicPr>
          <p:nvPr/>
        </p:nvPicPr>
        <p:blipFill>
          <a:blip r:embed="rId5"/>
          <a:stretch>
            <a:fillRect/>
          </a:stretch>
        </p:blipFill>
        <p:spPr>
          <a:xfrm>
            <a:off x="7760753" y="3817463"/>
            <a:ext cx="1609722" cy="1167284"/>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0475" y="4011107"/>
            <a:ext cx="2706190" cy="2162246"/>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5261" y="3055537"/>
            <a:ext cx="1068688" cy="890752"/>
          </a:xfrm>
          <a:prstGeom prst="rect">
            <a:avLst/>
          </a:prstGeom>
          <a:ln w="228600" cap="sq" cmpd="thickThin">
            <a:solidFill>
              <a:srgbClr val="000000"/>
            </a:solidFill>
            <a:prstDash val="solid"/>
            <a:miter lim="800000"/>
          </a:ln>
          <a:effectLst>
            <a:innerShdw blurRad="76200">
              <a:srgbClr val="000000"/>
            </a:innerShdw>
          </a:effectLst>
        </p:spPr>
      </p:pic>
      <p:sp>
        <p:nvSpPr>
          <p:cNvPr id="3" name="円形吹き出し 2"/>
          <p:cNvSpPr/>
          <p:nvPr/>
        </p:nvSpPr>
        <p:spPr>
          <a:xfrm>
            <a:off x="8335372" y="1847616"/>
            <a:ext cx="2388198" cy="1318177"/>
          </a:xfrm>
          <a:prstGeom prst="wedgeEllipseCallout">
            <a:avLst>
              <a:gd name="adj1" fmla="val -55180"/>
              <a:gd name="adj2" fmla="val 61480"/>
            </a:avLst>
          </a:prstGeom>
          <a:solidFill>
            <a:srgbClr val="E447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可愛い！</a:t>
            </a:r>
            <a:endParaRPr kumimoji="1" lang="ja-JP" altLang="en-US" sz="2800" dirty="0"/>
          </a:p>
        </p:txBody>
      </p:sp>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22308" y="3732327"/>
            <a:ext cx="1802524" cy="1502404"/>
          </a:xfrm>
          <a:prstGeom prst="rect">
            <a:avLst/>
          </a:prstGeom>
        </p:spPr>
      </p:pic>
    </p:spTree>
    <p:extLst>
      <p:ext uri="{BB962C8B-B14F-4D97-AF65-F5344CB8AC3E}">
        <p14:creationId xmlns:p14="http://schemas.microsoft.com/office/powerpoint/2010/main" val="46745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4.07407E-6 C 0.00208 -0.00995 0.00274 -0.01551 0.00612 -0.02361 C 0.00794 -0.02801 0.01042 -0.03148 0.01224 -0.03611 C 0.01354 -0.03935 0.01406 -0.04351 0.01524 -0.04699 C 0.01641 -0.05069 0.01927 -0.05787 0.01927 -0.05787 C 0.01966 -0.05949 0.02005 -0.06134 0.02031 -0.06319 C 0.0207 -0.06551 0.02083 -0.06805 0.02135 -0.07037 C 0.02175 -0.07245 0.02266 -0.07407 0.02331 -0.07569 C 0.02435 -0.08449 0.02552 -0.08981 0.02331 -0.0993 C 0.02279 -0.10185 0.01849 -0.10393 0.01732 -0.10463 L -0.01315 -0.10092 C -0.01523 -0.10069 -0.01719 -0.09953 -0.01914 -0.0993 C -0.0263 -0.09768 -0.04049 -0.0956 -0.04049 -0.0956 C -0.04726 -0.09328 -0.04531 -0.09351 -0.05365 -0.09189 L -0.07292 -0.08842 C -0.09336 -0.08981 -0.09362 -0.08101 -0.10325 -0.0956 C -0.10443 -0.09722 -0.10534 -0.0993 -0.10638 -0.10092 C -0.10703 -0.10393 -0.1082 -0.10671 -0.10833 -0.10995 C -0.10859 -0.11713 -0.10781 -0.12453 -0.10729 -0.13171 C -0.10612 -0.14791 -0.10638 -0.12893 -0.10638 -0.14051 " pathEditMode="relative" ptsTypes="AAAAAAAAAAAAAAAAAAAA">
                                      <p:cBhvr>
                                        <p:cTn id="6" dur="2000" fill="hold"/>
                                        <p:tgtEl>
                                          <p:spTgt spid="1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53" presetClass="entr" presetSubtype="16" repeatCount="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4.79167E-6 3.33333E-6 C 0.03321 0.07685 0.06654 0.1537 0.1125 0.15856 C 0.15847 0.16365 0.21706 0.09652 0.27566 0.02939 " pathEditMode="relative" rAng="0" ptsTypes="AAA">
                                      <p:cBhvr>
                                        <p:cTn id="17" dur="1000" fill="hold"/>
                                        <p:tgtEl>
                                          <p:spTgt spid="8"/>
                                        </p:tgtEl>
                                        <p:attrNameLst>
                                          <p:attrName>ppt_x</p:attrName>
                                          <p:attrName>ppt_y</p:attrName>
                                        </p:attrNameLst>
                                      </p:cBhvr>
                                      <p:rCtr x="13776" y="7940"/>
                                    </p:animMotion>
                                  </p:childTnLst>
                                </p:cTn>
                              </p:par>
                            </p:childTnLst>
                          </p:cTn>
                        </p:par>
                        <p:par>
                          <p:cTn id="18" fill="hold">
                            <p:stCondLst>
                              <p:cond delay="1000"/>
                            </p:stCondLst>
                            <p:childTnLst>
                              <p:par>
                                <p:cTn id="19" presetID="6" presetClass="emph" presetSubtype="0" fill="hold" nodeType="afterEffect">
                                  <p:stCondLst>
                                    <p:cond delay="0"/>
                                  </p:stCondLst>
                                  <p:childTnLst>
                                    <p:animScale>
                                      <p:cBhvr>
                                        <p:cTn id="20" dur="1000" fill="hold"/>
                                        <p:tgtEl>
                                          <p:spTgt spid="8"/>
                                        </p:tgtEl>
                                      </p:cBhvr>
                                      <p:by x="0" y="0"/>
                                    </p:animScale>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downRight)">
                                      <p:cBhvr>
                                        <p:cTn id="25" dur="500"/>
                                        <p:tgtEl>
                                          <p:spTgt spid="3"/>
                                        </p:tgtEl>
                                      </p:cBhvr>
                                    </p:animEffect>
                                  </p:childTnLst>
                                </p:cTn>
                              </p:par>
                            </p:childTnLst>
                          </p:cTn>
                        </p:par>
                        <p:par>
                          <p:cTn id="26" fill="hold">
                            <p:stCondLst>
                              <p:cond delay="500"/>
                            </p:stCondLst>
                            <p:childTnLst>
                              <p:par>
                                <p:cTn id="27" presetID="12" presetClass="entr" presetSubtype="4" fill="hold" nodeType="afterEffect">
                                  <p:stCondLst>
                                    <p:cond delay="50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p:tgtEl>
                                          <p:spTgt spid="17"/>
                                        </p:tgtEl>
                                        <p:attrNameLst>
                                          <p:attrName>ppt_y</p:attrName>
                                        </p:attrNameLst>
                                      </p:cBhvr>
                                      <p:tavLst>
                                        <p:tav tm="0">
                                          <p:val>
                                            <p:strVal val="#ppt_y+#ppt_h*1.125000"/>
                                          </p:val>
                                        </p:tav>
                                        <p:tav tm="100000">
                                          <p:val>
                                            <p:strVal val="#ppt_y"/>
                                          </p:val>
                                        </p:tav>
                                      </p:tavLst>
                                    </p:anim>
                                    <p:animEffect transition="in" filter="wipe(up)">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分散システムの設計目標</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59" y="4011108"/>
            <a:ext cx="1641273" cy="1424981"/>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705" y="3670978"/>
            <a:ext cx="861380" cy="680259"/>
          </a:xfrm>
          <a:prstGeom prst="rect">
            <a:avLst/>
          </a:prstGeom>
        </p:spPr>
      </p:pic>
      <p:pic>
        <p:nvPicPr>
          <p:cNvPr id="6" name="図 5"/>
          <p:cNvPicPr>
            <a:picLocks noChangeAspect="1"/>
          </p:cNvPicPr>
          <p:nvPr/>
        </p:nvPicPr>
        <p:blipFill>
          <a:blip r:embed="rId5"/>
          <a:stretch>
            <a:fillRect/>
          </a:stretch>
        </p:blipFill>
        <p:spPr>
          <a:xfrm>
            <a:off x="5711569" y="1998509"/>
            <a:ext cx="1609722" cy="1167284"/>
          </a:xfrm>
          <a:prstGeom prst="rect">
            <a:avLst/>
          </a:prstGeom>
        </p:spPr>
      </p:pic>
      <p:pic>
        <p:nvPicPr>
          <p:cNvPr id="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133" y="1998509"/>
            <a:ext cx="1802524" cy="1502404"/>
          </a:xfrm>
          <a:prstGeom prst="rect">
            <a:avLst/>
          </a:prstGeom>
        </p:spPr>
      </p:pic>
      <p:pic>
        <p:nvPicPr>
          <p:cNvPr id="8" name="図 7"/>
          <p:cNvPicPr>
            <a:picLocks noChangeAspect="1"/>
          </p:cNvPicPr>
          <p:nvPr/>
        </p:nvPicPr>
        <p:blipFill>
          <a:blip r:embed="rId5"/>
          <a:stretch>
            <a:fillRect/>
          </a:stretch>
        </p:blipFill>
        <p:spPr>
          <a:xfrm>
            <a:off x="6181438" y="3878912"/>
            <a:ext cx="1609722" cy="1167284"/>
          </a:xfrm>
          <a:prstGeom prst="rect">
            <a:avLst/>
          </a:prstGeom>
        </p:spPr>
      </p:pic>
      <p:pic>
        <p:nvPicPr>
          <p:cNvPr id="9" name="図 8"/>
          <p:cNvPicPr>
            <a:picLocks noChangeAspect="1"/>
          </p:cNvPicPr>
          <p:nvPr/>
        </p:nvPicPr>
        <p:blipFill>
          <a:blip r:embed="rId5"/>
          <a:stretch>
            <a:fillRect/>
          </a:stretch>
        </p:blipFill>
        <p:spPr>
          <a:xfrm>
            <a:off x="4585411" y="3899887"/>
            <a:ext cx="1609722" cy="1167284"/>
          </a:xfrm>
          <a:prstGeom prst="rect">
            <a:avLst/>
          </a:prstGeom>
        </p:spPr>
      </p:pic>
      <p:pic>
        <p:nvPicPr>
          <p:cNvPr id="10" name="図 9"/>
          <p:cNvPicPr>
            <a:picLocks noChangeAspect="1"/>
          </p:cNvPicPr>
          <p:nvPr/>
        </p:nvPicPr>
        <p:blipFill>
          <a:blip r:embed="rId5"/>
          <a:stretch>
            <a:fillRect/>
          </a:stretch>
        </p:blipFill>
        <p:spPr>
          <a:xfrm>
            <a:off x="6736161" y="2893673"/>
            <a:ext cx="1609722" cy="1167284"/>
          </a:xfrm>
          <a:prstGeom prst="rect">
            <a:avLst/>
          </a:prstGeom>
        </p:spPr>
      </p:pic>
      <p:pic>
        <p:nvPicPr>
          <p:cNvPr id="11" name="図 10"/>
          <p:cNvPicPr>
            <a:picLocks noChangeAspect="1"/>
          </p:cNvPicPr>
          <p:nvPr/>
        </p:nvPicPr>
        <p:blipFill>
          <a:blip r:embed="rId5"/>
          <a:stretch>
            <a:fillRect/>
          </a:stretch>
        </p:blipFill>
        <p:spPr>
          <a:xfrm>
            <a:off x="5025881" y="2910639"/>
            <a:ext cx="1609722" cy="1167284"/>
          </a:xfrm>
          <a:prstGeom prst="rect">
            <a:avLst/>
          </a:prstGeom>
        </p:spPr>
      </p:pic>
      <p:pic>
        <p:nvPicPr>
          <p:cNvPr id="12" name="図 11"/>
          <p:cNvPicPr>
            <a:picLocks noChangeAspect="1"/>
          </p:cNvPicPr>
          <p:nvPr/>
        </p:nvPicPr>
        <p:blipFill>
          <a:blip r:embed="rId5"/>
          <a:stretch>
            <a:fillRect/>
          </a:stretch>
        </p:blipFill>
        <p:spPr>
          <a:xfrm>
            <a:off x="7760753" y="3817463"/>
            <a:ext cx="1609722" cy="1167284"/>
          </a:xfrm>
          <a:prstGeom prst="rect">
            <a:avLst/>
          </a:prstGeom>
        </p:spPr>
      </p:pic>
      <p:pic>
        <p:nvPicPr>
          <p:cNvPr id="13" name="図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0475" y="4011107"/>
            <a:ext cx="2706190" cy="2162246"/>
          </a:xfrm>
          <a:prstGeom prst="rect">
            <a:avLst/>
          </a:prstGeom>
        </p:spPr>
      </p:pic>
      <p:grpSp>
        <p:nvGrpSpPr>
          <p:cNvPr id="18" name="図形グループ 17"/>
          <p:cNvGrpSpPr/>
          <p:nvPr/>
        </p:nvGrpSpPr>
        <p:grpSpPr>
          <a:xfrm>
            <a:off x="2459068" y="2184405"/>
            <a:ext cx="1641273" cy="1765111"/>
            <a:chOff x="2459068" y="2184405"/>
            <a:chExt cx="1641273" cy="1765111"/>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068" y="2524535"/>
              <a:ext cx="1641273" cy="1424981"/>
            </a:xfrm>
            <a:prstGeom prst="rect">
              <a:avLst/>
            </a:prstGeom>
          </p:spPr>
        </p:pic>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9014" y="2184405"/>
              <a:ext cx="861380" cy="680259"/>
            </a:xfrm>
            <a:prstGeom prst="rect">
              <a:avLst/>
            </a:prstGeom>
          </p:spPr>
        </p:pic>
      </p:grpSp>
      <p:grpSp>
        <p:nvGrpSpPr>
          <p:cNvPr id="19" name="図形グループ 18"/>
          <p:cNvGrpSpPr/>
          <p:nvPr/>
        </p:nvGrpSpPr>
        <p:grpSpPr>
          <a:xfrm>
            <a:off x="2199154" y="4289646"/>
            <a:ext cx="1641273" cy="1765111"/>
            <a:chOff x="2199154" y="4289646"/>
            <a:chExt cx="1641273" cy="1765111"/>
          </a:xfrm>
        </p:grpSpPr>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154" y="4629776"/>
              <a:ext cx="1641273" cy="1424981"/>
            </a:xfrm>
            <a:prstGeom prst="rect">
              <a:avLst/>
            </a:prstGeom>
          </p:spPr>
        </p:pic>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9100" y="4289646"/>
              <a:ext cx="861380" cy="680259"/>
            </a:xfrm>
            <a:prstGeom prst="rect">
              <a:avLst/>
            </a:prstGeom>
          </p:spPr>
        </p:pic>
      </p:grpSp>
      <p:pic>
        <p:nvPicPr>
          <p:cNvPr id="21" name="図 20"/>
          <p:cNvPicPr>
            <a:picLocks noChangeAspect="1"/>
          </p:cNvPicPr>
          <p:nvPr/>
        </p:nvPicPr>
        <p:blipFill>
          <a:blip r:embed="rId5"/>
          <a:stretch>
            <a:fillRect/>
          </a:stretch>
        </p:blipFill>
        <p:spPr>
          <a:xfrm>
            <a:off x="5482795" y="4956121"/>
            <a:ext cx="1609722" cy="1167284"/>
          </a:xfrm>
          <a:prstGeom prst="rect">
            <a:avLst/>
          </a:prstGeom>
        </p:spPr>
      </p:pic>
      <p:pic>
        <p:nvPicPr>
          <p:cNvPr id="22" name="図 21"/>
          <p:cNvPicPr>
            <a:picLocks noChangeAspect="1"/>
          </p:cNvPicPr>
          <p:nvPr/>
        </p:nvPicPr>
        <p:blipFill>
          <a:blip r:embed="rId5"/>
          <a:stretch>
            <a:fillRect/>
          </a:stretch>
        </p:blipFill>
        <p:spPr>
          <a:xfrm>
            <a:off x="7219725" y="4887473"/>
            <a:ext cx="1609722" cy="1167284"/>
          </a:xfrm>
          <a:prstGeom prst="rect">
            <a:avLst/>
          </a:prstGeom>
        </p:spPr>
      </p:pic>
    </p:spTree>
    <p:extLst>
      <p:ext uri="{BB962C8B-B14F-4D97-AF65-F5344CB8AC3E}">
        <p14:creationId xmlns:p14="http://schemas.microsoft.com/office/powerpoint/2010/main" val="187459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dissolve">
                                      <p:cBhvr>
                                        <p:cTn id="16" dur="500"/>
                                        <p:tgtEl>
                                          <p:spTgt spid="21"/>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直方体 36"/>
          <p:cNvSpPr/>
          <p:nvPr/>
        </p:nvSpPr>
        <p:spPr>
          <a:xfrm>
            <a:off x="7643890" y="4797077"/>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sp>
        <p:nvSpPr>
          <p:cNvPr id="65" name="直方体 64"/>
          <p:cNvSpPr/>
          <p:nvPr/>
        </p:nvSpPr>
        <p:spPr>
          <a:xfrm>
            <a:off x="7643890" y="4797077"/>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sp>
        <p:nvSpPr>
          <p:cNvPr id="66" name="円形吹き出し 65"/>
          <p:cNvSpPr/>
          <p:nvPr/>
        </p:nvSpPr>
        <p:spPr>
          <a:xfrm>
            <a:off x="9451270" y="5902830"/>
            <a:ext cx="1657454" cy="792183"/>
          </a:xfrm>
          <a:prstGeom prst="wedgeEllipseCallout">
            <a:avLst>
              <a:gd name="adj1" fmla="val -16173"/>
              <a:gd name="adj2" fmla="val -74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grpSp>
        <p:nvGrpSpPr>
          <p:cNvPr id="68" name="図形グループ 67"/>
          <p:cNvGrpSpPr/>
          <p:nvPr/>
        </p:nvGrpSpPr>
        <p:grpSpPr>
          <a:xfrm>
            <a:off x="7148383" y="2862217"/>
            <a:ext cx="3178571" cy="1507524"/>
            <a:chOff x="7148383" y="2862217"/>
            <a:chExt cx="3178571" cy="1507524"/>
          </a:xfrm>
        </p:grpSpPr>
        <p:cxnSp>
          <p:nvCxnSpPr>
            <p:cNvPr id="63" name="直線コネクタ 62"/>
            <p:cNvCxnSpPr/>
            <p:nvPr/>
          </p:nvCxnSpPr>
          <p:spPr>
            <a:xfrm>
              <a:off x="7148383" y="2862217"/>
              <a:ext cx="2690479" cy="100069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直方体 61"/>
            <p:cNvSpPr/>
            <p:nvPr/>
          </p:nvSpPr>
          <p:spPr>
            <a:xfrm>
              <a:off x="9350770" y="3480055"/>
              <a:ext cx="976184" cy="889686"/>
            </a:xfrm>
            <a:prstGeom prst="cube">
              <a:avLst/>
            </a:prstGeom>
            <a:gradFill flip="none" rotWithShape="1">
              <a:gsLst>
                <a:gs pos="0">
                  <a:srgbClr val="E7B0C5"/>
                </a:gs>
                <a:gs pos="23000">
                  <a:srgbClr val="D06A6F"/>
                </a:gs>
                <a:gs pos="44000">
                  <a:srgbClr val="AF2C30"/>
                </a:gs>
                <a:gs pos="100000">
                  <a:srgbClr val="FF000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kumimoji="1" lang="en-US" altLang="ja-JP" dirty="0" smtClean="0"/>
                <a:t>PM</a:t>
              </a:r>
              <a:endParaRPr kumimoji="1" lang="ja-JP" altLang="en-US" dirty="0"/>
            </a:p>
          </p:txBody>
        </p:sp>
      </p:grpSp>
      <p:cxnSp>
        <p:nvCxnSpPr>
          <p:cNvPr id="41" name="直線コネクタ 40"/>
          <p:cNvCxnSpPr/>
          <p:nvPr/>
        </p:nvCxnSpPr>
        <p:spPr>
          <a:xfrm>
            <a:off x="5721178" y="1878227"/>
            <a:ext cx="1322173" cy="106268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a:off x="6317186" y="2863686"/>
            <a:ext cx="819665" cy="11277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H="1">
            <a:off x="3155094" y="2940908"/>
            <a:ext cx="972888" cy="1050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7043351" y="2863686"/>
            <a:ext cx="1085746" cy="11277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4083907" y="2834848"/>
            <a:ext cx="813487" cy="12504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H="1">
            <a:off x="4263081" y="1878227"/>
            <a:ext cx="1346887" cy="90204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t>分散システムの設計目標</a:t>
            </a:r>
            <a:endParaRPr kumimoji="1" lang="ja-JP" altLang="en-US" dirty="0"/>
          </a:p>
        </p:txBody>
      </p:sp>
      <p:sp>
        <p:nvSpPr>
          <p:cNvPr id="23" name="直方体 22"/>
          <p:cNvSpPr/>
          <p:nvPr/>
        </p:nvSpPr>
        <p:spPr>
          <a:xfrm>
            <a:off x="5236793" y="1302098"/>
            <a:ext cx="976184" cy="889686"/>
          </a:xfrm>
          <a:prstGeom prst="cube">
            <a:avLst/>
          </a:prstGeom>
          <a:gradFill flip="none" rotWithShape="1">
            <a:gsLst>
              <a:gs pos="85000">
                <a:schemeClr val="accent6">
                  <a:lumMod val="75000"/>
                </a:schemeClr>
              </a:gs>
              <a:gs pos="0">
                <a:schemeClr val="accent6">
                  <a:lumMod val="20000"/>
                  <a:lumOff val="80000"/>
                </a:schemeClr>
              </a:gs>
              <a:gs pos="13000">
                <a:schemeClr val="accent6">
                  <a:lumMod val="40000"/>
                  <a:lumOff val="60000"/>
                </a:schemeClr>
              </a:gs>
              <a:gs pos="39000">
                <a:schemeClr val="accent6">
                  <a:lumMod val="60000"/>
                  <a:lumOff val="40000"/>
                </a:schemeClr>
              </a:gs>
              <a:gs pos="100000">
                <a:schemeClr val="accent6">
                  <a:lumMod val="5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kumimoji="1" lang="ja-JP" altLang="en-US" dirty="0" smtClean="0"/>
              <a:t>スイッチ</a:t>
            </a:r>
            <a:endParaRPr kumimoji="1" lang="ja-JP" altLang="en-US" dirty="0"/>
          </a:p>
        </p:txBody>
      </p:sp>
      <p:sp>
        <p:nvSpPr>
          <p:cNvPr id="26" name="直方体 25"/>
          <p:cNvSpPr/>
          <p:nvPr/>
        </p:nvSpPr>
        <p:spPr>
          <a:xfrm>
            <a:off x="2683064" y="3546589"/>
            <a:ext cx="976184" cy="889686"/>
          </a:xfrm>
          <a:prstGeom prst="cube">
            <a:avLst/>
          </a:prstGeom>
          <a:gradFill flip="none" rotWithShape="1">
            <a:gsLst>
              <a:gs pos="0">
                <a:srgbClr val="E7B0C5"/>
              </a:gs>
              <a:gs pos="23000">
                <a:srgbClr val="D06A6F"/>
              </a:gs>
              <a:gs pos="44000">
                <a:srgbClr val="AF2C30"/>
              </a:gs>
              <a:gs pos="100000">
                <a:srgbClr val="FF000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kumimoji="1" lang="en-US" altLang="ja-JP" dirty="0" smtClean="0"/>
              <a:t>PM</a:t>
            </a:r>
            <a:endParaRPr kumimoji="1" lang="ja-JP" altLang="en-US" dirty="0"/>
          </a:p>
        </p:txBody>
      </p:sp>
      <p:sp>
        <p:nvSpPr>
          <p:cNvPr id="28" name="直方体 27"/>
          <p:cNvSpPr/>
          <p:nvPr/>
        </p:nvSpPr>
        <p:spPr>
          <a:xfrm>
            <a:off x="4389944" y="3546589"/>
            <a:ext cx="976184" cy="889686"/>
          </a:xfrm>
          <a:prstGeom prst="cube">
            <a:avLst/>
          </a:prstGeom>
          <a:gradFill flip="none" rotWithShape="1">
            <a:gsLst>
              <a:gs pos="0">
                <a:srgbClr val="E7B0C5"/>
              </a:gs>
              <a:gs pos="23000">
                <a:srgbClr val="D06A6F"/>
              </a:gs>
              <a:gs pos="44000">
                <a:srgbClr val="AF2C30"/>
              </a:gs>
              <a:gs pos="100000">
                <a:srgbClr val="FF000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kumimoji="1" lang="en-US" altLang="ja-JP" dirty="0" smtClean="0"/>
              <a:t>PM</a:t>
            </a:r>
            <a:endParaRPr kumimoji="1" lang="ja-JP" altLang="en-US" dirty="0"/>
          </a:p>
        </p:txBody>
      </p:sp>
      <p:sp>
        <p:nvSpPr>
          <p:cNvPr id="29" name="直方体 28"/>
          <p:cNvSpPr/>
          <p:nvPr/>
        </p:nvSpPr>
        <p:spPr>
          <a:xfrm>
            <a:off x="5937010" y="3511702"/>
            <a:ext cx="976184" cy="889686"/>
          </a:xfrm>
          <a:prstGeom prst="cube">
            <a:avLst/>
          </a:prstGeom>
          <a:gradFill flip="none" rotWithShape="1">
            <a:gsLst>
              <a:gs pos="0">
                <a:srgbClr val="E7B0C5"/>
              </a:gs>
              <a:gs pos="23000">
                <a:srgbClr val="D06A6F"/>
              </a:gs>
              <a:gs pos="44000">
                <a:srgbClr val="AF2C30"/>
              </a:gs>
              <a:gs pos="100000">
                <a:srgbClr val="FF000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kumimoji="1" lang="en-US" altLang="ja-JP" dirty="0" smtClean="0"/>
              <a:t>PM</a:t>
            </a:r>
            <a:endParaRPr kumimoji="1" lang="ja-JP" altLang="en-US" dirty="0"/>
          </a:p>
        </p:txBody>
      </p:sp>
      <p:sp>
        <p:nvSpPr>
          <p:cNvPr id="30" name="直方体 29"/>
          <p:cNvSpPr/>
          <p:nvPr/>
        </p:nvSpPr>
        <p:spPr>
          <a:xfrm>
            <a:off x="7643890" y="3511702"/>
            <a:ext cx="976184" cy="889686"/>
          </a:xfrm>
          <a:prstGeom prst="cube">
            <a:avLst/>
          </a:prstGeom>
          <a:gradFill flip="none" rotWithShape="1">
            <a:gsLst>
              <a:gs pos="0">
                <a:srgbClr val="E7B0C5"/>
              </a:gs>
              <a:gs pos="23000">
                <a:srgbClr val="D06A6F"/>
              </a:gs>
              <a:gs pos="44000">
                <a:srgbClr val="AF2C30"/>
              </a:gs>
              <a:gs pos="100000">
                <a:srgbClr val="FF0000"/>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kumimoji="1" lang="en-US" altLang="ja-JP" dirty="0" smtClean="0"/>
              <a:t>PM</a:t>
            </a:r>
            <a:endParaRPr kumimoji="1" lang="ja-JP" altLang="en-US" dirty="0"/>
          </a:p>
        </p:txBody>
      </p:sp>
      <p:sp>
        <p:nvSpPr>
          <p:cNvPr id="32" name="直方体 31"/>
          <p:cNvSpPr/>
          <p:nvPr/>
        </p:nvSpPr>
        <p:spPr>
          <a:xfrm>
            <a:off x="6648759" y="2344184"/>
            <a:ext cx="976184" cy="889686"/>
          </a:xfrm>
          <a:prstGeom prst="cube">
            <a:avLst/>
          </a:prstGeom>
          <a:gradFill flip="none" rotWithShape="1">
            <a:gsLst>
              <a:gs pos="85000">
                <a:schemeClr val="accent6">
                  <a:lumMod val="75000"/>
                </a:schemeClr>
              </a:gs>
              <a:gs pos="0">
                <a:schemeClr val="accent6">
                  <a:lumMod val="20000"/>
                  <a:lumOff val="80000"/>
                </a:schemeClr>
              </a:gs>
              <a:gs pos="13000">
                <a:schemeClr val="accent6">
                  <a:lumMod val="40000"/>
                  <a:lumOff val="60000"/>
                </a:schemeClr>
              </a:gs>
              <a:gs pos="39000">
                <a:schemeClr val="accent6">
                  <a:lumMod val="60000"/>
                  <a:lumOff val="40000"/>
                </a:schemeClr>
              </a:gs>
              <a:gs pos="100000">
                <a:schemeClr val="accent6">
                  <a:lumMod val="5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kumimoji="1" lang="ja-JP" altLang="en-US" dirty="0" smtClean="0"/>
              <a:t>スイッチ</a:t>
            </a:r>
            <a:endParaRPr kumimoji="1" lang="ja-JP" altLang="en-US" dirty="0"/>
          </a:p>
        </p:txBody>
      </p:sp>
      <p:sp>
        <p:nvSpPr>
          <p:cNvPr id="33" name="直方体 32"/>
          <p:cNvSpPr/>
          <p:nvPr/>
        </p:nvSpPr>
        <p:spPr>
          <a:xfrm>
            <a:off x="3659248" y="2344184"/>
            <a:ext cx="976184" cy="889686"/>
          </a:xfrm>
          <a:prstGeom prst="cube">
            <a:avLst/>
          </a:prstGeom>
          <a:gradFill flip="none" rotWithShape="1">
            <a:gsLst>
              <a:gs pos="85000">
                <a:schemeClr val="accent6">
                  <a:lumMod val="75000"/>
                </a:schemeClr>
              </a:gs>
              <a:gs pos="0">
                <a:schemeClr val="accent6">
                  <a:lumMod val="20000"/>
                  <a:lumOff val="80000"/>
                </a:schemeClr>
              </a:gs>
              <a:gs pos="13000">
                <a:schemeClr val="accent6">
                  <a:lumMod val="40000"/>
                  <a:lumOff val="60000"/>
                </a:schemeClr>
              </a:gs>
              <a:gs pos="39000">
                <a:schemeClr val="accent6">
                  <a:lumMod val="60000"/>
                  <a:lumOff val="40000"/>
                </a:schemeClr>
              </a:gs>
              <a:gs pos="100000">
                <a:schemeClr val="accent6">
                  <a:lumMod val="5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kumimoji="1" lang="ja-JP" altLang="en-US" dirty="0" smtClean="0"/>
              <a:t>スイッチ</a:t>
            </a:r>
            <a:endParaRPr kumimoji="1" lang="ja-JP" altLang="en-US" dirty="0"/>
          </a:p>
        </p:txBody>
      </p:sp>
      <p:sp>
        <p:nvSpPr>
          <p:cNvPr id="34" name="直方体 33"/>
          <p:cNvSpPr/>
          <p:nvPr/>
        </p:nvSpPr>
        <p:spPr>
          <a:xfrm>
            <a:off x="2683064" y="4797077"/>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sp>
        <p:nvSpPr>
          <p:cNvPr id="35" name="直方体 34"/>
          <p:cNvSpPr/>
          <p:nvPr/>
        </p:nvSpPr>
        <p:spPr>
          <a:xfrm>
            <a:off x="4389944" y="4797077"/>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sp>
        <p:nvSpPr>
          <p:cNvPr id="36" name="直方体 35"/>
          <p:cNvSpPr/>
          <p:nvPr/>
        </p:nvSpPr>
        <p:spPr>
          <a:xfrm>
            <a:off x="5937010" y="4797077"/>
            <a:ext cx="976184" cy="889686"/>
          </a:xfrm>
          <a:prstGeom prst="cube">
            <a:avLst/>
          </a:prstGeom>
          <a:gradFill flip="none" rotWithShape="1">
            <a:gsLst>
              <a:gs pos="12000">
                <a:schemeClr val="accent1">
                  <a:lumMod val="40000"/>
                  <a:lumOff val="60000"/>
                </a:schemeClr>
              </a:gs>
              <a:gs pos="0">
                <a:schemeClr val="accent1">
                  <a:lumMod val="20000"/>
                  <a:lumOff val="80000"/>
                </a:schemeClr>
              </a:gs>
              <a:gs pos="27000">
                <a:schemeClr val="accent1">
                  <a:lumMod val="60000"/>
                  <a:lumOff val="40000"/>
                </a:schemeClr>
              </a:gs>
              <a:gs pos="100000">
                <a:schemeClr val="accent1">
                  <a:lumMod val="50000"/>
                </a:schemeClr>
              </a:gs>
              <a:gs pos="66000">
                <a:schemeClr val="accent1">
                  <a:lumMod val="7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VM</a:t>
            </a:r>
            <a:endParaRPr kumimoji="1" lang="ja-JP" altLang="en-US" dirty="0"/>
          </a:p>
        </p:txBody>
      </p:sp>
      <p:pic>
        <p:nvPicPr>
          <p:cNvPr id="54" name="図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0668" y="1092587"/>
            <a:ext cx="1423084" cy="1186141"/>
          </a:xfrm>
          <a:prstGeom prst="rect">
            <a:avLst/>
          </a:prstGeom>
        </p:spPr>
      </p:pic>
      <p:pic>
        <p:nvPicPr>
          <p:cNvPr id="55" name="図 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8201" y="1191696"/>
            <a:ext cx="894745" cy="1085654"/>
          </a:xfrm>
          <a:prstGeom prst="rect">
            <a:avLst/>
          </a:prstGeom>
        </p:spPr>
      </p:pic>
      <p:pic>
        <p:nvPicPr>
          <p:cNvPr id="56" name="図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9266" y="1148905"/>
            <a:ext cx="1171237" cy="1171237"/>
          </a:xfrm>
          <a:prstGeom prst="rect">
            <a:avLst/>
          </a:prstGeom>
        </p:spPr>
      </p:pic>
      <p:pic>
        <p:nvPicPr>
          <p:cNvPr id="57" name="図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4645" y="1033908"/>
            <a:ext cx="1426065" cy="1426065"/>
          </a:xfrm>
          <a:prstGeom prst="rect">
            <a:avLst/>
          </a:prstGeom>
        </p:spPr>
      </p:pic>
      <p:sp>
        <p:nvSpPr>
          <p:cNvPr id="58" name="円形吹き出し 57"/>
          <p:cNvSpPr/>
          <p:nvPr/>
        </p:nvSpPr>
        <p:spPr>
          <a:xfrm>
            <a:off x="2089944" y="5902831"/>
            <a:ext cx="1657454" cy="792183"/>
          </a:xfrm>
          <a:prstGeom prst="wedgeEllipseCallout">
            <a:avLst>
              <a:gd name="adj1" fmla="val 10666"/>
              <a:gd name="adj2" fmla="val -68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sp>
        <p:nvSpPr>
          <p:cNvPr id="59" name="円形吹き出し 58"/>
          <p:cNvSpPr/>
          <p:nvPr/>
        </p:nvSpPr>
        <p:spPr>
          <a:xfrm>
            <a:off x="5721178" y="5902832"/>
            <a:ext cx="1657454" cy="792183"/>
          </a:xfrm>
          <a:prstGeom prst="wedgeEllipseCallout">
            <a:avLst>
              <a:gd name="adj1" fmla="val -7226"/>
              <a:gd name="adj2" fmla="val -74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sp>
        <p:nvSpPr>
          <p:cNvPr id="61" name="円形吹き出し 60"/>
          <p:cNvSpPr/>
          <p:nvPr/>
        </p:nvSpPr>
        <p:spPr>
          <a:xfrm>
            <a:off x="3905561" y="5916699"/>
            <a:ext cx="1657454" cy="792183"/>
          </a:xfrm>
          <a:prstGeom prst="wedgeEllipseCallout">
            <a:avLst>
              <a:gd name="adj1" fmla="val 3211"/>
              <a:gd name="adj2" fmla="val -74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pic>
        <p:nvPicPr>
          <p:cNvPr id="67" name="図 6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74116" y="1009980"/>
            <a:ext cx="1366594" cy="1366594"/>
          </a:xfrm>
          <a:prstGeom prst="rect">
            <a:avLst/>
          </a:prstGeom>
        </p:spPr>
      </p:pic>
      <p:sp>
        <p:nvSpPr>
          <p:cNvPr id="60" name="円形吹き出し 59"/>
          <p:cNvSpPr/>
          <p:nvPr/>
        </p:nvSpPr>
        <p:spPr>
          <a:xfrm>
            <a:off x="7586224" y="5916699"/>
            <a:ext cx="1657454" cy="792183"/>
          </a:xfrm>
          <a:prstGeom prst="wedgeEllipseCallout">
            <a:avLst>
              <a:gd name="adj1" fmla="val -16173"/>
              <a:gd name="adj2" fmla="val -744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画像処理</a:t>
            </a:r>
            <a:endParaRPr kumimoji="1" lang="ja-JP" altLang="en-US" dirty="0"/>
          </a:p>
        </p:txBody>
      </p:sp>
    </p:spTree>
    <p:extLst>
      <p:ext uri="{BB962C8B-B14F-4D97-AF65-F5344CB8AC3E}">
        <p14:creationId xmlns:p14="http://schemas.microsoft.com/office/powerpoint/2010/main" val="13496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0" presetClass="path" presetSubtype="0" accel="50000" decel="50000" fill="hold" nodeType="afterEffect">
                                  <p:stCondLst>
                                    <p:cond delay="0"/>
                                  </p:stCondLst>
                                  <p:childTnLst>
                                    <p:animMotion origin="layout" path="M -8.33333E-7 -1.85185E-6 C -0.00169 0.00046 -0.00351 0.0007 -0.00508 0.00162 C -0.00768 0.00324 -0.01393 0.00972 -0.01628 0.0125 C -0.02148 0.01875 -0.01888 0.01736 -0.02435 0.02153 C -0.02539 0.02222 -0.02643 0.02246 -0.02747 0.02338 C -0.02878 0.02431 -0.03008 0.02593 -0.03151 0.02685 C -0.03242 0.02755 -0.03359 0.02778 -0.0345 0.02871 C -0.03555 0.02963 -0.03646 0.03125 -0.0375 0.03241 C -0.04896 0.04236 -0.02995 0.02269 -0.04466 0.03773 C -0.0457 0.03889 -0.04661 0.04051 -0.04766 0.04144 C -0.04961 0.04283 -0.05195 0.04283 -0.05378 0.04491 C -0.0625 0.05533 -0.05143 0.04283 -0.05989 0.05023 C -0.06094 0.05139 -0.06185 0.05301 -0.06289 0.05394 C -0.0638 0.05486 -0.06497 0.05486 -0.06588 0.05579 C -0.0681 0.05787 -0.07005 0.06065 -0.072 0.06296 C -0.07305 0.06412 -0.07396 0.06551 -0.075 0.06667 C -0.07825 0.06945 -0.08281 0.07292 -0.08516 0.07732 C -0.08724 0.08102 -0.08893 0.08542 -0.09128 0.0882 C -0.09336 0.09051 -0.09557 0.09236 -0.09739 0.09537 C -0.10612 0.11111 -0.10169 0.10463 -0.11055 0.11528 C -0.12135 0.12801 -0.10495 0.1081 -0.11667 0.12431 C -0.11849 0.12685 -0.12266 0.13148 -0.12266 0.13171 C -0.13086 0.15301 -0.11836 0.1213 -0.12773 0.14051 C -0.12943 0.14375 -0.13008 0.14815 -0.13177 0.15116 C -0.13281 0.15301 -0.13398 0.15463 -0.13489 0.15671 C -0.13568 0.1588 -0.13607 0.16158 -0.13685 0.16389 C -0.13776 0.16644 -0.13893 0.16852 -0.13997 0.17107 C -0.14062 0.17292 -0.14128 0.17477 -0.14193 0.17639 C -0.14297 0.17894 -0.14401 0.18125 -0.14505 0.18357 C -0.1457 0.18542 -0.14648 0.18704 -0.147 0.18912 C -0.14753 0.19074 -0.14739 0.19283 -0.14805 0.19445 C -0.14883 0.19653 -0.15013 0.19792 -0.15104 0.2 C -0.15469 0.20764 -0.15182 0.20255 -0.15417 0.21065 C -0.15547 0.21574 -0.1569 0.21759 -0.15911 0.22153 C -0.16081 0.23056 -0.15937 0.22431 -0.16328 0.23403 C -0.16458 0.23773 -0.16588 0.24144 -0.16732 0.24491 L -0.16927 0.25023 L -0.17331 0.26111 C -0.1737 0.26296 -0.17383 0.26482 -0.17435 0.26667 C -0.17552 0.27037 -0.17708 0.27384 -0.17838 0.27732 L -0.18047 0.28287 C -0.18112 0.28449 -0.18216 0.28611 -0.18242 0.2882 C -0.18281 0.29005 -0.18294 0.2919 -0.18346 0.29352 C -0.18463 0.29746 -0.18646 0.30046 -0.1875 0.3044 C -0.18828 0.30671 -0.1888 0.30926 -0.18958 0.31158 C -0.19088 0.31528 -0.19232 0.31875 -0.19362 0.32246 L -0.1957 0.32778 C -0.19596 0.32963 -0.19622 0.33148 -0.19661 0.33334 C -0.19961 0.34375 -0.19805 0.33357 -0.19974 0.34398 C -0.20078 0.35093 -0.20117 0.35463 -0.20169 0.36204 C -0.20351 0.38357 -0.20351 0.3838 -0.20482 0.40162 C -0.20508 0.44005 -0.20573 0.47847 -0.20573 0.51713 " pathEditMode="relative" rAng="0" ptsTypes="AAAAAAAAAAAAAAAAAAAAAAAAAAAAAAAAAAAAAAAAAAAAAAAAAAAA">
                                      <p:cBhvr>
                                        <p:cTn id="11" dur="2000" fill="hold"/>
                                        <p:tgtEl>
                                          <p:spTgt spid="54"/>
                                        </p:tgtEl>
                                        <p:attrNameLst>
                                          <p:attrName>ppt_x</p:attrName>
                                          <p:attrName>ppt_y</p:attrName>
                                        </p:attrNameLst>
                                      </p:cBhvr>
                                      <p:rCtr x="-10286" y="25856"/>
                                    </p:animMotion>
                                  </p:childTnLst>
                                </p:cTn>
                              </p:par>
                            </p:childTnLst>
                          </p:cTn>
                        </p:par>
                        <p:par>
                          <p:cTn id="12" fill="hold">
                            <p:stCondLst>
                              <p:cond delay="2500"/>
                            </p:stCondLst>
                            <p:childTnLst>
                              <p:par>
                                <p:cTn id="13" presetID="9" presetClass="entr" presetSubtype="0"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dissolve">
                                      <p:cBhvr>
                                        <p:cTn id="15" dur="500"/>
                                        <p:tgtEl>
                                          <p:spTgt spid="58"/>
                                        </p:tgtEl>
                                      </p:cBhvr>
                                    </p:animEffect>
                                  </p:childTnLst>
                                </p:cTn>
                              </p:par>
                            </p:childTnLst>
                          </p:cTn>
                        </p:par>
                        <p:par>
                          <p:cTn id="16" fill="hold">
                            <p:stCondLst>
                              <p:cond delay="3000"/>
                            </p:stCondLst>
                            <p:childTnLst>
                              <p:par>
                                <p:cTn id="17" presetID="2" presetClass="entr" presetSubtype="1"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0-#ppt_h/2"/>
                                          </p:val>
                                        </p:tav>
                                        <p:tav tm="100000">
                                          <p:val>
                                            <p:strVal val="#ppt_y"/>
                                          </p:val>
                                        </p:tav>
                                      </p:tavLst>
                                    </p:anim>
                                  </p:childTnLst>
                                </p:cTn>
                              </p:par>
                            </p:childTnLst>
                          </p:cTn>
                        </p:par>
                        <p:par>
                          <p:cTn id="21" fill="hold">
                            <p:stCondLst>
                              <p:cond delay="3500"/>
                            </p:stCondLst>
                            <p:childTnLst>
                              <p:par>
                                <p:cTn id="22" presetID="0" presetClass="path" presetSubtype="0" accel="50000" decel="50000" fill="hold" nodeType="afterEffect">
                                  <p:stCondLst>
                                    <p:cond delay="0"/>
                                  </p:stCondLst>
                                  <p:childTnLst>
                                    <p:animMotion origin="layout" path="M -1.25E-6 7.40741E-7 C -0.00508 0.00162 -0.01042 0.00231 -0.01523 0.00532 C -0.0207 0.00856 -0.01732 0.00648 -0.02539 0.01065 C -0.02708 0.0125 -0.02877 0.01435 -0.03047 0.0162 C -0.03151 0.01736 -0.03242 0.01875 -0.03346 0.01968 C -0.03515 0.02106 -0.03685 0.02199 -0.03854 0.02338 C -0.04544 0.03542 -0.0375 0.02315 -0.0457 0.03055 C -0.04792 0.03241 -0.04974 0.03542 -0.05182 0.03773 C -0.05338 0.03958 -0.05508 0.04167 -0.0569 0.04305 C -0.0595 0.0456 -0.0625 0.04722 -0.06497 0.05023 C -0.07265 0.06065 -0.06523 0.05139 -0.07305 0.05926 C -0.07409 0.06042 -0.075 0.06204 -0.07604 0.06296 C -0.07708 0.06389 -0.07825 0.06389 -0.07917 0.06481 C -0.08125 0.0669 -0.08346 0.06898 -0.08529 0.07199 C -0.0862 0.07384 -0.08711 0.07593 -0.08828 0.07731 C -0.08919 0.07847 -0.09036 0.07824 -0.09127 0.07917 C -0.09245 0.08009 -0.09336 0.08148 -0.0944 0.08287 C -0.09713 0.09028 -0.09792 0.09375 -0.10143 0.09907 C -0.10234 0.10046 -0.10351 0.10139 -0.10443 0.10255 C -0.10521 0.1044 -0.10573 0.10625 -0.10651 0.1081 C -0.10898 0.11319 -0.10963 0.11343 -0.11263 0.1169 C -0.11979 0.13634 -0.10859 0.10694 -0.11771 0.12778 C -0.11914 0.13125 -0.12174 0.13866 -0.12174 0.13889 C -0.12409 0.15139 -0.12331 0.14491 -0.12174 0.16921 C -0.12161 0.17106 -0.12122 0.17292 -0.1207 0.17454 C -0.12018 0.17662 -0.1194 0.17824 -0.11862 0.18009 C -0.11654 0.19167 -0.1194 0.17917 -0.11458 0.19097 C -0.1138 0.19305 -0.11341 0.19583 -0.11263 0.19815 C -0.11198 0.2 -0.1112 0.20162 -0.11055 0.20347 C -0.1082 0.21643 -0.11159 0.20069 -0.10651 0.21435 C -0.1026 0.22477 -0.10924 0.21528 -0.10247 0.22338 L -0.09844 0.23403 C -0.09779 0.23588 -0.09674 0.2375 -0.09635 0.23958 C -0.09609 0.2412 -0.09583 0.24329 -0.09531 0.24491 C -0.09414 0.24861 -0.09206 0.25162 -0.09127 0.25579 C -0.09062 0.25926 -0.09049 0.26343 -0.08932 0.26597 C -0.08854 0.26829 -0.08776 0.26991 -0.08724 0.27199 C -0.08242 0.2912 -0.08776 0.27593 -0.0832 0.28819 C -0.08164 0.29861 -0.08268 0.29305 -0.08021 0.30625 L -0.07812 0.3169 C -0.07773 0.3206 -0.07747 0.32407 -0.07708 0.32778 C -0.07617 0.33866 -0.07591 0.34375 -0.07513 0.35486 C -0.07474 0.36736 -0.07448 0.38009 -0.07409 0.39259 C -0.07383 0.40231 -0.07331 0.4118 -0.07305 0.42153 C -0.07265 0.44259 -0.07239 0.46343 -0.072 0.48449 C -0.07305 0.52477 -0.06562 0.52407 -0.07409 0.52407 " pathEditMode="relative" rAng="0" ptsTypes="AAAAAAAAAAAAAAAAAAAAAAAAAAAAAAAAAAAAAAAAAAAAAA">
                                      <p:cBhvr>
                                        <p:cTn id="23" dur="2000" fill="hold"/>
                                        <p:tgtEl>
                                          <p:spTgt spid="56"/>
                                        </p:tgtEl>
                                        <p:attrNameLst>
                                          <p:attrName>ppt_x</p:attrName>
                                          <p:attrName>ppt_y</p:attrName>
                                        </p:attrNameLst>
                                      </p:cBhvr>
                                      <p:rCtr x="-6172" y="26204"/>
                                    </p:animMotion>
                                  </p:childTnLst>
                                </p:cTn>
                              </p:par>
                            </p:childTnLst>
                          </p:cTn>
                        </p:par>
                        <p:par>
                          <p:cTn id="24" fill="hold">
                            <p:stCondLst>
                              <p:cond delay="5500"/>
                            </p:stCondLst>
                            <p:childTnLst>
                              <p:par>
                                <p:cTn id="25" presetID="9" presetClass="entr" presetSubtype="0" fill="hold" grpId="0"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dissolve">
                                      <p:cBhvr>
                                        <p:cTn id="27" dur="500"/>
                                        <p:tgtEl>
                                          <p:spTgt spid="61"/>
                                        </p:tgtEl>
                                      </p:cBhvr>
                                    </p:animEffect>
                                  </p:childTnLst>
                                </p:cTn>
                              </p:par>
                            </p:childTnLst>
                          </p:cTn>
                        </p:par>
                        <p:par>
                          <p:cTn id="28" fill="hold">
                            <p:stCondLst>
                              <p:cond delay="6000"/>
                            </p:stCondLst>
                            <p:childTnLst>
                              <p:par>
                                <p:cTn id="29" presetID="2" presetClass="entr" presetSubtype="1"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additive="base">
                                        <p:cTn id="31" dur="500" fill="hold"/>
                                        <p:tgtEl>
                                          <p:spTgt spid="57"/>
                                        </p:tgtEl>
                                        <p:attrNameLst>
                                          <p:attrName>ppt_x</p:attrName>
                                        </p:attrNameLst>
                                      </p:cBhvr>
                                      <p:tavLst>
                                        <p:tav tm="0">
                                          <p:val>
                                            <p:strVal val="#ppt_x"/>
                                          </p:val>
                                        </p:tav>
                                        <p:tav tm="100000">
                                          <p:val>
                                            <p:strVal val="#ppt_x"/>
                                          </p:val>
                                        </p:tav>
                                      </p:tavLst>
                                    </p:anim>
                                    <p:anim calcmode="lin" valueType="num">
                                      <p:cBhvr additive="base">
                                        <p:cTn id="32" dur="500" fill="hold"/>
                                        <p:tgtEl>
                                          <p:spTgt spid="57"/>
                                        </p:tgtEl>
                                        <p:attrNameLst>
                                          <p:attrName>ppt_y</p:attrName>
                                        </p:attrNameLst>
                                      </p:cBhvr>
                                      <p:tavLst>
                                        <p:tav tm="0">
                                          <p:val>
                                            <p:strVal val="0-#ppt_h/2"/>
                                          </p:val>
                                        </p:tav>
                                        <p:tav tm="100000">
                                          <p:val>
                                            <p:strVal val="#ppt_y"/>
                                          </p:val>
                                        </p:tav>
                                      </p:tavLst>
                                    </p:anim>
                                  </p:childTnLst>
                                </p:cTn>
                              </p:par>
                            </p:childTnLst>
                          </p:cTn>
                        </p:par>
                        <p:par>
                          <p:cTn id="33" fill="hold">
                            <p:stCondLst>
                              <p:cond delay="6500"/>
                            </p:stCondLst>
                            <p:childTnLst>
                              <p:par>
                                <p:cTn id="34" presetID="0" presetClass="path" presetSubtype="0" accel="50000" decel="50000" fill="hold" nodeType="afterEffect">
                                  <p:stCondLst>
                                    <p:cond delay="0"/>
                                  </p:stCondLst>
                                  <p:childTnLst>
                                    <p:animMotion origin="layout" path="M 1.45833E-6 3.7037E-7 C 0.00234 0.00278 0.00495 0.00532 0.00703 0.0088 C 0.02161 0.03241 -0.00143 0.00208 0.01719 0.02685 C 0.01914 0.0294 0.02135 0.03148 0.02331 0.03403 C 0.025 0.03634 0.02656 0.03912 0.02838 0.04143 C 0.02956 0.04282 0.03112 0.04329 0.03242 0.04491 C 0.03359 0.0463 0.03437 0.04861 0.03542 0.05023 C 0.03633 0.05162 0.0375 0.05255 0.03854 0.05393 C 0.03958 0.05556 0.04036 0.05787 0.04154 0.05926 C 0.04349 0.06204 0.04583 0.06343 0.04765 0.06643 C 0.04987 0.0706 0.05091 0.07315 0.05364 0.07546 C 0.05469 0.07639 0.05573 0.07685 0.05677 0.07731 C 0.05781 0.07847 0.05872 0.08009 0.05976 0.08102 C 0.06081 0.08171 0.06198 0.08171 0.06289 0.08287 C 0.06406 0.08426 0.06471 0.08657 0.06588 0.08819 C 0.06784 0.09074 0.06992 0.09306 0.072 0.09537 L 0.08112 0.10625 L 0.08411 0.10972 C 0.08515 0.11088 0.08633 0.11181 0.08724 0.11343 C 0.08815 0.11528 0.08906 0.11713 0.09023 0.11875 C 0.09219 0.12153 0.09427 0.12361 0.09635 0.12593 L 0.10234 0.1331 L 0.10547 0.13681 L 0.10846 0.14051 C 0.11367 0.15417 0.11172 0.14676 0.1095 0.17824 C 0.10859 0.19074 0.10781 0.18611 0.10547 0.19444 C 0.10495 0.19606 0.10495 0.19815 0.10443 0.19977 C 0.09792 0.22083 0.10312 0.20301 0.09726 0.2162 C 0.09583 0.21944 0.09466 0.22338 0.09323 0.22685 L 0.08919 0.23773 L 0.08515 0.24861 C 0.08476 0.25023 0.08463 0.25231 0.08411 0.25393 C 0.08294 0.25764 0.08086 0.26065 0.08008 0.26481 C 0.07864 0.27222 0.07982 0.26875 0.07604 0.27546 C 0.07226 0.29537 0.07825 0.26551 0.07292 0.28634 C 0.07213 0.28981 0.07161 0.29352 0.07096 0.29722 L 0.06888 0.30787 C 0.06771 0.31713 0.06836 0.31273 0.06693 0.3206 C 0.06627 0.32778 0.06562 0.33495 0.06484 0.34213 C 0.06458 0.34514 0.06406 0.34815 0.0638 0.35116 C 0.06341 0.35602 0.06315 0.36088 0.06289 0.36574 C 0.0625 0.41667 0.0625 0.46782 0.06185 0.51875 C 0.06185 0.5206 0.06081 0.52407 0.06081 0.52431 " pathEditMode="relative" rAng="0" ptsTypes="AAAAAAAAAAAAAAAAAAAAAAAAAAAAAAAAAAAAAAAAAAA">
                                      <p:cBhvr>
                                        <p:cTn id="35" dur="2000" fill="hold"/>
                                        <p:tgtEl>
                                          <p:spTgt spid="57"/>
                                        </p:tgtEl>
                                        <p:attrNameLst>
                                          <p:attrName>ppt_x</p:attrName>
                                          <p:attrName>ppt_y</p:attrName>
                                        </p:attrNameLst>
                                      </p:cBhvr>
                                      <p:rCtr x="5586" y="26204"/>
                                    </p:animMotion>
                                  </p:childTnLst>
                                </p:cTn>
                              </p:par>
                            </p:childTnLst>
                          </p:cTn>
                        </p:par>
                        <p:par>
                          <p:cTn id="36" fill="hold">
                            <p:stCondLst>
                              <p:cond delay="8500"/>
                            </p:stCondLst>
                            <p:childTnLst>
                              <p:par>
                                <p:cTn id="37" presetID="9" presetClass="entr" presetSubtype="0"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dissolve">
                                      <p:cBhvr>
                                        <p:cTn id="39" dur="500"/>
                                        <p:tgtEl>
                                          <p:spTgt spid="59"/>
                                        </p:tgtEl>
                                      </p:cBhvr>
                                    </p:animEffect>
                                  </p:childTnLst>
                                </p:cTn>
                              </p:par>
                            </p:childTnLst>
                          </p:cTn>
                        </p:par>
                        <p:par>
                          <p:cTn id="40" fill="hold">
                            <p:stCondLst>
                              <p:cond delay="9000"/>
                            </p:stCondLst>
                            <p:childTnLst>
                              <p:par>
                                <p:cTn id="41" presetID="2" presetClass="entr" presetSubtype="1" fill="hold" nodeType="after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fill="hold"/>
                                        <p:tgtEl>
                                          <p:spTgt spid="55"/>
                                        </p:tgtEl>
                                        <p:attrNameLst>
                                          <p:attrName>ppt_x</p:attrName>
                                        </p:attrNameLst>
                                      </p:cBhvr>
                                      <p:tavLst>
                                        <p:tav tm="0">
                                          <p:val>
                                            <p:strVal val="#ppt_x"/>
                                          </p:val>
                                        </p:tav>
                                        <p:tav tm="100000">
                                          <p:val>
                                            <p:strVal val="#ppt_x"/>
                                          </p:val>
                                        </p:tav>
                                      </p:tavLst>
                                    </p:anim>
                                    <p:anim calcmode="lin" valueType="num">
                                      <p:cBhvr additive="base">
                                        <p:cTn id="44" dur="500" fill="hold"/>
                                        <p:tgtEl>
                                          <p:spTgt spid="55"/>
                                        </p:tgtEl>
                                        <p:attrNameLst>
                                          <p:attrName>ppt_y</p:attrName>
                                        </p:attrNameLst>
                                      </p:cBhvr>
                                      <p:tavLst>
                                        <p:tav tm="0">
                                          <p:val>
                                            <p:strVal val="0-#ppt_h/2"/>
                                          </p:val>
                                        </p:tav>
                                        <p:tav tm="100000">
                                          <p:val>
                                            <p:strVal val="#ppt_y"/>
                                          </p:val>
                                        </p:tav>
                                      </p:tavLst>
                                    </p:anim>
                                  </p:childTnLst>
                                </p:cTn>
                              </p:par>
                            </p:childTnLst>
                          </p:cTn>
                        </p:par>
                        <p:par>
                          <p:cTn id="45" fill="hold">
                            <p:stCondLst>
                              <p:cond delay="9500"/>
                            </p:stCondLst>
                            <p:childTnLst>
                              <p:par>
                                <p:cTn id="46" presetID="0" presetClass="path" presetSubtype="0" accel="50000" decel="50000" fill="hold" nodeType="afterEffect">
                                  <p:stCondLst>
                                    <p:cond delay="0"/>
                                  </p:stCondLst>
                                  <p:childTnLst>
                                    <p:animMotion origin="layout" path="M -3.54167E-6 7.40741E-7 C 0.00157 0.00231 0.00326 0.00486 0.00495 0.00718 C 0.00599 0.00833 0.00717 0.00926 0.00808 0.01065 C 0.00912 0.01227 0.01016 0.01412 0.01107 0.0162 C 0.01185 0.01782 0.01224 0.02014 0.01315 0.02153 C 0.01433 0.02315 0.01602 0.02338 0.01719 0.02523 C 0.0198 0.02893 0.02188 0.03356 0.02422 0.03773 L 0.03438 0.05579 C 0.03542 0.05764 0.0362 0.05995 0.0375 0.06111 L 0.04154 0.06481 C 0.05039 0.08055 0.03907 0.06134 0.04753 0.07384 C 0.0487 0.07546 0.04948 0.07755 0.05065 0.07917 C 0.05586 0.08634 0.05521 0.08542 0.05977 0.08819 C 0.06081 0.08935 0.06172 0.09074 0.06276 0.0919 C 0.06381 0.09259 0.06485 0.09259 0.06589 0.09352 C 0.06797 0.0956 0.06953 0.09954 0.07188 0.10093 C 0.07526 0.10278 0.07552 0.10255 0.07904 0.10625 C 0.08008 0.10718 0.08099 0.1088 0.08203 0.10972 C 0.08295 0.11065 0.08412 0.11088 0.08503 0.11157 C 0.09297 0.11852 0.08347 0.1125 0.09115 0.11713 C 0.09219 0.11829 0.0931 0.11968 0.09427 0.1206 C 0.09519 0.12153 0.09636 0.1213 0.09727 0.12245 C 0.10482 0.13148 0.0961 0.12546 0.10339 0.12963 C 0.10404 0.13148 0.10443 0.1338 0.10534 0.13495 C 0.10625 0.13634 0.10743 0.13611 0.10834 0.1368 C 0.10977 0.13796 0.11107 0.13935 0.1125 0.14051 C 0.11342 0.14236 0.11446 0.14421 0.1155 0.14583 C 0.11641 0.14722 0.11758 0.14792 0.11849 0.14954 C 0.12071 0.15278 0.12253 0.15671 0.12461 0.16018 L 0.13073 0.17106 C 0.13177 0.17292 0.13256 0.175 0.13373 0.17639 C 0.13672 0.18009 0.13737 0.18032 0.13985 0.18542 C 0.14063 0.18727 0.14102 0.18935 0.1418 0.19097 C 0.14714 0.20023 0.14662 0.19282 0.15196 0.20718 C 0.15469 0.21435 0.153 0.21134 0.15703 0.2162 C 0.1625 0.23055 0.15534 0.21319 0.16211 0.22523 C 0.16693 0.23356 0.16185 0.22708 0.16511 0.23588 C 0.16602 0.23819 0.16732 0.23935 0.16823 0.24143 C 0.1724 0.25046 0.16771 0.24375 0.17331 0.25046 C 0.17865 0.26481 0.17162 0.24745 0.17839 0.25949 C 0.17917 0.26088 0.17956 0.26319 0.18034 0.26481 C 0.18282 0.26991 0.18347 0.27037 0.18646 0.27384 L 0.1905 0.28472 C 0.19115 0.28634 0.19219 0.28796 0.19258 0.29005 C 0.19323 0.29375 0.19336 0.29768 0.19453 0.30093 C 0.19844 0.31134 0.19506 0.30116 0.19766 0.31157 C 0.19818 0.31412 0.19909 0.31643 0.19961 0.31898 C 0.20039 0.32245 0.2017 0.32963 0.2017 0.32986 C 0.20274 0.50324 0.20261 0.43657 0.20261 0.52986 " pathEditMode="relative" rAng="0" ptsTypes="AAAAAAAAAAAAAAAAAAAAAAAAAAAAAAAAAAAAAAAAAAAAAAAAA">
                                      <p:cBhvr>
                                        <p:cTn id="47" dur="2000" fill="hold"/>
                                        <p:tgtEl>
                                          <p:spTgt spid="55"/>
                                        </p:tgtEl>
                                        <p:attrNameLst>
                                          <p:attrName>ppt_x</p:attrName>
                                          <p:attrName>ppt_y</p:attrName>
                                        </p:attrNameLst>
                                      </p:cBhvr>
                                      <p:rCtr x="10130" y="26481"/>
                                    </p:animMotion>
                                  </p:childTnLst>
                                </p:cTn>
                              </p:par>
                            </p:childTnLst>
                          </p:cTn>
                        </p:par>
                        <p:par>
                          <p:cTn id="48" fill="hold">
                            <p:stCondLst>
                              <p:cond delay="11500"/>
                            </p:stCondLst>
                            <p:childTnLst>
                              <p:par>
                                <p:cTn id="49" presetID="9" presetClass="entr" presetSubtype="0" fill="hold" grpId="0" nodeType="after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dissolve">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randombar(horizontal)">
                                      <p:cBhvr>
                                        <p:cTn id="56" dur="500"/>
                                        <p:tgtEl>
                                          <p:spTgt spid="68"/>
                                        </p:tgtEl>
                                      </p:cBhvr>
                                    </p:animEffect>
                                  </p:childTnLst>
                                </p:cTn>
                              </p:par>
                            </p:childTnLst>
                          </p:cTn>
                        </p:par>
                        <p:par>
                          <p:cTn id="57" fill="hold">
                            <p:stCondLst>
                              <p:cond delay="500"/>
                            </p:stCondLst>
                            <p:childTnLst>
                              <p:par>
                                <p:cTn id="58" presetID="0" presetClass="path" presetSubtype="0" accel="50000" decel="50000" fill="hold" grpId="0" nodeType="afterEffect">
                                  <p:stCondLst>
                                    <p:cond delay="0"/>
                                  </p:stCondLst>
                                  <p:childTnLst>
                                    <p:animMotion origin="layout" path="M -0.00013 0.00394 L 0.1401 -0.00393 " pathEditMode="relative" rAng="0" ptsTypes="AA">
                                      <p:cBhvr>
                                        <p:cTn id="59" dur="2000" fill="hold"/>
                                        <p:tgtEl>
                                          <p:spTgt spid="65"/>
                                        </p:tgtEl>
                                        <p:attrNameLst>
                                          <p:attrName>ppt_x</p:attrName>
                                          <p:attrName>ppt_y</p:attrName>
                                        </p:attrNameLst>
                                      </p:cBhvr>
                                      <p:rCtr x="7005" y="-394"/>
                                    </p:animMotion>
                                  </p:childTnLst>
                                </p:cTn>
                              </p:par>
                            </p:childTnLst>
                          </p:cTn>
                        </p:par>
                        <p:par>
                          <p:cTn id="60" fill="hold">
                            <p:stCondLst>
                              <p:cond delay="2500"/>
                            </p:stCondLst>
                            <p:childTnLst>
                              <p:par>
                                <p:cTn id="61" presetID="2" presetClass="entr" presetSubtype="1" fill="hold" nodeType="afterEffect">
                                  <p:stCondLst>
                                    <p:cond delay="0"/>
                                  </p:stCondLst>
                                  <p:childTnLst>
                                    <p:set>
                                      <p:cBhvr>
                                        <p:cTn id="62" dur="1" fill="hold">
                                          <p:stCondLst>
                                            <p:cond delay="0"/>
                                          </p:stCondLst>
                                        </p:cTn>
                                        <p:tgtEl>
                                          <p:spTgt spid="67"/>
                                        </p:tgtEl>
                                        <p:attrNameLst>
                                          <p:attrName>style.visibility</p:attrName>
                                        </p:attrNameLst>
                                      </p:cBhvr>
                                      <p:to>
                                        <p:strVal val="visible"/>
                                      </p:to>
                                    </p:set>
                                    <p:anim calcmode="lin" valueType="num">
                                      <p:cBhvr additive="base">
                                        <p:cTn id="63" dur="500" fill="hold"/>
                                        <p:tgtEl>
                                          <p:spTgt spid="67"/>
                                        </p:tgtEl>
                                        <p:attrNameLst>
                                          <p:attrName>ppt_x</p:attrName>
                                        </p:attrNameLst>
                                      </p:cBhvr>
                                      <p:tavLst>
                                        <p:tav tm="0">
                                          <p:val>
                                            <p:strVal val="#ppt_x"/>
                                          </p:val>
                                        </p:tav>
                                        <p:tav tm="100000">
                                          <p:val>
                                            <p:strVal val="#ppt_x"/>
                                          </p:val>
                                        </p:tav>
                                      </p:tavLst>
                                    </p:anim>
                                    <p:anim calcmode="lin" valueType="num">
                                      <p:cBhvr additive="base">
                                        <p:cTn id="64" dur="500" fill="hold"/>
                                        <p:tgtEl>
                                          <p:spTgt spid="67"/>
                                        </p:tgtEl>
                                        <p:attrNameLst>
                                          <p:attrName>ppt_y</p:attrName>
                                        </p:attrNameLst>
                                      </p:cBhvr>
                                      <p:tavLst>
                                        <p:tav tm="0">
                                          <p:val>
                                            <p:strVal val="0-#ppt_h/2"/>
                                          </p:val>
                                        </p:tav>
                                        <p:tav tm="100000">
                                          <p:val>
                                            <p:strVal val="#ppt_y"/>
                                          </p:val>
                                        </p:tav>
                                      </p:tavLst>
                                    </p:anim>
                                  </p:childTnLst>
                                </p:cTn>
                              </p:par>
                            </p:childTnLst>
                          </p:cTn>
                        </p:par>
                        <p:par>
                          <p:cTn id="65" fill="hold">
                            <p:stCondLst>
                              <p:cond delay="3000"/>
                            </p:stCondLst>
                            <p:childTnLst>
                              <p:par>
                                <p:cTn id="66" presetID="0" presetClass="path" presetSubtype="0" accel="50000" decel="50000" fill="hold" nodeType="afterEffect">
                                  <p:stCondLst>
                                    <p:cond delay="0"/>
                                  </p:stCondLst>
                                  <p:childTnLst>
                                    <p:animMotion origin="layout" path="M -4.16667E-7 -3.33333E-6 C 0.00157 0.00047 0.00339 0.0007 0.00495 0.00162 C 0.00769 0.00347 0.00899 0.00741 0.01107 0.01065 C 0.01198 0.01204 0.01315 0.01297 0.01407 0.01435 C 0.01524 0.01597 0.01602 0.01806 0.01719 0.01968 C 0.0181 0.02107 0.01927 0.02199 0.02019 0.02338 C 0.02136 0.025 0.02214 0.02709 0.02331 0.02871 C 0.02422 0.0301 0.02539 0.03102 0.0263 0.03241 C 0.02735 0.03403 0.02826 0.03611 0.0293 0.03773 C 0.03125 0.04028 0.03373 0.0419 0.03542 0.04491 C 0.03646 0.04676 0.03737 0.04885 0.03841 0.05023 C 0.04037 0.05301 0.04258 0.05486 0.04453 0.05764 L 0.05261 0.06829 C 0.05352 0.06968 0.05821 0.07616 0.05977 0.07732 C 0.06068 0.07824 0.06172 0.07847 0.06276 0.07917 C 0.0638 0.08033 0.06485 0.08148 0.06576 0.08287 C 0.06719 0.08449 0.06849 0.08658 0.06992 0.0882 C 0.0711 0.08959 0.07266 0.09028 0.07396 0.09167 C 0.07604 0.09398 0.078 0.09653 0.07995 0.09908 L 0.08308 0.10255 C 0.08399 0.10371 0.0849 0.10556 0.08607 0.10625 L 0.08907 0.1081 C 0.09388 0.11644 0.09102 0.11204 0.09818 0.1206 L 0.1013 0.12431 C 0.10235 0.12547 0.10352 0.12639 0.1043 0.12778 C 0.10964 0.13727 0.10469 0.12963 0.11146 0.13681 C 0.11354 0.13912 0.11524 0.1426 0.11745 0.14398 C 0.12474 0.14838 0.11563 0.14306 0.12461 0.14769 C 0.13477 0.15278 0.11901 0.1456 0.13164 0.15116 C 0.13308 0.15255 0.13438 0.15371 0.13568 0.15486 C 0.13776 0.15648 0.14076 0.15764 0.14284 0.15834 C 0.14896 0.16574 0.14245 0.1588 0.14987 0.16389 C 0.1513 0.16482 0.15261 0.16644 0.15391 0.16736 C 0.15521 0.16829 0.15677 0.16829 0.15808 0.16922 C 0.16081 0.1713 0.16328 0.17477 0.16615 0.17639 C 0.16719 0.17709 0.16823 0.17732 0.16914 0.17824 C 0.17032 0.17917 0.1711 0.18079 0.17227 0.18195 C 0.17318 0.18264 0.17422 0.18287 0.17526 0.18357 C 0.1767 0.18472 0.17787 0.18635 0.1793 0.18727 C 0.18125 0.18866 0.18334 0.18959 0.18542 0.19097 C 0.18646 0.19144 0.1875 0.1919 0.18841 0.1926 C 0.19115 0.19514 0.19362 0.19861 0.19649 0.19977 C 0.19922 0.20116 0.20209 0.20116 0.20469 0.20347 C 0.20599 0.20463 0.20729 0.20625 0.20873 0.20718 C 0.21133 0.20857 0.2168 0.21065 0.2168 0.21065 C 0.2181 0.21181 0.2194 0.2132 0.22084 0.21435 C 0.22279 0.21574 0.22696 0.21783 0.22696 0.21783 C 0.23568 0.22824 0.22461 0.21574 0.23308 0.22338 C 0.23412 0.22431 0.23503 0.22593 0.23607 0.22685 C 0.23698 0.22778 0.23815 0.22778 0.23907 0.22871 C 0.24024 0.22963 0.24102 0.23148 0.24219 0.23241 C 0.24675 0.23588 0.2474 0.23496 0.2513 0.23773 C 0.25755 0.24213 0.25456 0.24051 0.26042 0.24306 C 0.26927 0.25371 0.25508 0.2375 0.26953 0.25023 C 0.27084 0.25162 0.27214 0.25301 0.27357 0.25394 C 0.27487 0.25486 0.2763 0.25486 0.27761 0.25579 C 0.27904 0.25672 0.28021 0.25857 0.28164 0.25926 C 0.28633 0.26158 0.29128 0.26204 0.29584 0.26482 C 0.29688 0.26528 0.29779 0.26621 0.29883 0.26644 C 0.30222 0.26783 0.30573 0.26829 0.30899 0.27014 C 0.31107 0.2713 0.31302 0.27292 0.31511 0.27385 C 0.328 0.27824 0.32188 0.27593 0.33334 0.28102 C 0.33464 0.28148 0.33607 0.28195 0.33737 0.28287 L 0.34349 0.28635 C 0.34805 0.29861 0.34349 0.28357 0.34349 0.30625 L 0.34349 0.5081 " pathEditMode="relative" ptsTypes="AAAAAAAAAAAAAAAAAAAAAAAAAAAAAAAAAAAAAAAAAAAAAAAAAAAAAAAAAAAAAAAAAA">
                                      <p:cBhvr>
                                        <p:cTn id="67" dur="2000" fill="hold"/>
                                        <p:tgtEl>
                                          <p:spTgt spid="67"/>
                                        </p:tgtEl>
                                        <p:attrNameLst>
                                          <p:attrName>ppt_x</p:attrName>
                                          <p:attrName>ppt_y</p:attrName>
                                        </p:attrNameLst>
                                      </p:cBhvr>
                                    </p:animMotion>
                                  </p:childTnLst>
                                </p:cTn>
                              </p:par>
                            </p:childTnLst>
                          </p:cTn>
                        </p:par>
                        <p:par>
                          <p:cTn id="68" fill="hold">
                            <p:stCondLst>
                              <p:cond delay="5000"/>
                            </p:stCondLst>
                            <p:childTnLst>
                              <p:par>
                                <p:cTn id="69" presetID="9" presetClass="entr" presetSubtype="0" fill="hold" grpId="0" nodeType="after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dissolve">
                                      <p:cBhvr>
                                        <p:cTn id="7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58" grpId="0" animBg="1"/>
      <p:bldP spid="59" grpId="0" animBg="1"/>
      <p:bldP spid="61" grpId="0" animBg="1"/>
      <p:bldP spid="6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分散システムの特性</a:t>
            </a:r>
            <a:r>
              <a:rPr kumimoji="1" lang="en-US" altLang="ja-JP" dirty="0" smtClean="0"/>
              <a:t>(</a:t>
            </a:r>
            <a:r>
              <a:rPr kumimoji="1" lang="ja-JP" altLang="en-US" dirty="0" smtClean="0"/>
              <a:t>透過性</a:t>
            </a:r>
            <a:r>
              <a:rPr kumimoji="1" lang="en-US" altLang="ja-JP" dirty="0" smtClean="0"/>
              <a:t>)1/2</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アクセス透過性</a:t>
            </a:r>
            <a:endParaRPr lang="en-US" altLang="ja-JP" dirty="0"/>
          </a:p>
          <a:p>
            <a:pPr lvl="1"/>
            <a:r>
              <a:rPr kumimoji="1" lang="ja-JP" altLang="en-US" dirty="0" smtClean="0"/>
              <a:t>こちらで作成した仮想マシンを使用することで使用する物理マシンの</a:t>
            </a:r>
            <a:r>
              <a:rPr kumimoji="1" lang="en-US" altLang="ja-JP" dirty="0" smtClean="0"/>
              <a:t>OS</a:t>
            </a:r>
            <a:r>
              <a:rPr kumimoji="1" lang="ja-JP" altLang="en-US" dirty="0" smtClean="0"/>
              <a:t>の差異を隠蔽する</a:t>
            </a:r>
            <a:r>
              <a:rPr kumimoji="1" lang="en-US" altLang="ja-JP" dirty="0" smtClean="0"/>
              <a:t>(</a:t>
            </a:r>
            <a:r>
              <a:rPr kumimoji="1" lang="ja-JP" altLang="en-US" dirty="0" smtClean="0"/>
              <a:t>どの</a:t>
            </a:r>
            <a:r>
              <a:rPr kumimoji="1" lang="en-US" altLang="ja-JP" dirty="0" smtClean="0"/>
              <a:t>OS</a:t>
            </a:r>
            <a:r>
              <a:rPr kumimoji="1" lang="ja-JP" altLang="en-US" dirty="0" smtClean="0"/>
              <a:t>の物理マシンでも仮想マシンが使用できればよい</a:t>
            </a:r>
            <a:r>
              <a:rPr kumimoji="1" lang="en-US" altLang="ja-JP" dirty="0" smtClean="0"/>
              <a:t>)</a:t>
            </a:r>
            <a:endParaRPr kumimoji="1" lang="ja-JP" altLang="en-US" dirty="0" smtClean="0"/>
          </a:p>
          <a:p>
            <a:pPr lvl="1"/>
            <a:r>
              <a:rPr kumimoji="1" lang="ja-JP" altLang="en-US" dirty="0" smtClean="0"/>
              <a:t>ルンバ以外でも写真が撮れ，データの転送が行えればどんなロボットでも</a:t>
            </a:r>
            <a:r>
              <a:rPr kumimoji="1" lang="ja-JP" altLang="en-US" dirty="0" smtClean="0"/>
              <a:t>良い</a:t>
            </a:r>
            <a:r>
              <a:rPr kumimoji="1" lang="en-US" altLang="ja-JP" dirty="0" smtClean="0"/>
              <a:t>(</a:t>
            </a:r>
            <a:r>
              <a:rPr kumimoji="1" lang="ja-JP" altLang="en-US" dirty="0" smtClean="0"/>
              <a:t>人と普通のコンピュータでもよい</a:t>
            </a:r>
            <a:r>
              <a:rPr kumimoji="1" lang="en-US" altLang="ja-JP" dirty="0" smtClean="0"/>
              <a:t>)</a:t>
            </a:r>
            <a:endParaRPr kumimoji="1" lang="ja-JP" altLang="en-US" dirty="0" smtClean="0"/>
          </a:p>
          <a:p>
            <a:r>
              <a:rPr kumimoji="1" lang="ja-JP" altLang="en-US" dirty="0" smtClean="0"/>
              <a:t>位置透過性</a:t>
            </a:r>
            <a:endParaRPr lang="en-US" altLang="ja-JP" dirty="0"/>
          </a:p>
          <a:p>
            <a:pPr lvl="1"/>
            <a:r>
              <a:rPr kumimoji="1" lang="en-US" altLang="ja-JP" dirty="0" smtClean="0"/>
              <a:t>1</a:t>
            </a:r>
            <a:r>
              <a:rPr kumimoji="1" lang="ja-JP" altLang="en-US" dirty="0" smtClean="0"/>
              <a:t>つのサーバを立て，そこに送ることでバックエンドで振り分けを行うので，データの転送の時</a:t>
            </a:r>
            <a:r>
              <a:rPr kumimoji="1" lang="ja-JP" altLang="en-US" dirty="0" smtClean="0"/>
              <a:t>に</a:t>
            </a:r>
            <a:r>
              <a:rPr kumimoji="1" lang="ja-JP" altLang="en-US" dirty="0" smtClean="0"/>
              <a:t>どこに送るか</a:t>
            </a:r>
            <a:r>
              <a:rPr kumimoji="1" lang="ja-JP" altLang="en-US" dirty="0" smtClean="0"/>
              <a:t>を</a:t>
            </a:r>
            <a:r>
              <a:rPr kumimoji="1" lang="ja-JP" altLang="en-US" dirty="0" smtClean="0"/>
              <a:t>考える必要がない</a:t>
            </a:r>
          </a:p>
          <a:p>
            <a:r>
              <a:rPr kumimoji="1" lang="ja-JP" altLang="en-US" dirty="0" smtClean="0"/>
              <a:t>移動透過性</a:t>
            </a:r>
            <a:endParaRPr lang="en-US" altLang="ja-JP" dirty="0"/>
          </a:p>
          <a:p>
            <a:pPr lvl="1"/>
            <a:r>
              <a:rPr kumimoji="1" lang="ja-JP" altLang="en-US" dirty="0" smtClean="0"/>
              <a:t>仮想マシンの複製，移動を行うが，そのことを考える必要がない</a:t>
            </a:r>
          </a:p>
        </p:txBody>
      </p:sp>
    </p:spTree>
    <p:extLst>
      <p:ext uri="{BB962C8B-B14F-4D97-AF65-F5344CB8AC3E}">
        <p14:creationId xmlns:p14="http://schemas.microsoft.com/office/powerpoint/2010/main" val="1372838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分散システムの特性</a:t>
            </a:r>
            <a:r>
              <a:rPr kumimoji="1" lang="en-US" altLang="ja-JP" dirty="0" smtClean="0"/>
              <a:t>(</a:t>
            </a:r>
            <a:r>
              <a:rPr kumimoji="1" lang="ja-JP" altLang="en-US" dirty="0" smtClean="0"/>
              <a:t>透過性</a:t>
            </a:r>
            <a:r>
              <a:rPr kumimoji="1" lang="en-US" altLang="ja-JP" dirty="0" smtClean="0"/>
              <a:t>)2/2</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複製透過性</a:t>
            </a:r>
            <a:endParaRPr lang="en-US" altLang="ja-JP" dirty="0"/>
          </a:p>
          <a:p>
            <a:pPr lvl="1"/>
            <a:r>
              <a:rPr kumimoji="1" lang="ja-JP" altLang="en-US" dirty="0" smtClean="0"/>
              <a:t>仮想マシンが</a:t>
            </a:r>
            <a:r>
              <a:rPr kumimoji="1" lang="en-US" altLang="ja-JP" dirty="0" smtClean="0"/>
              <a:t>(</a:t>
            </a:r>
            <a:r>
              <a:rPr kumimoji="1" lang="ja-JP" altLang="en-US" dirty="0" smtClean="0"/>
              <a:t>データごと</a:t>
            </a:r>
            <a:r>
              <a:rPr kumimoji="1" lang="en-US" altLang="ja-JP" dirty="0" smtClean="0"/>
              <a:t>)</a:t>
            </a:r>
            <a:r>
              <a:rPr kumimoji="1" lang="ja-JP" altLang="en-US" dirty="0" smtClean="0"/>
              <a:t>複製されるが，そのことを考える必要がない</a:t>
            </a:r>
          </a:p>
          <a:p>
            <a:r>
              <a:rPr kumimoji="1" lang="ja-JP" altLang="en-US" dirty="0" smtClean="0"/>
              <a:t>並行透過性</a:t>
            </a:r>
            <a:endParaRPr lang="en-US" altLang="ja-JP" dirty="0"/>
          </a:p>
          <a:p>
            <a:pPr lvl="1"/>
            <a:r>
              <a:rPr kumimoji="1" lang="ja-JP" altLang="en-US" dirty="0" smtClean="0"/>
              <a:t>共有リソース</a:t>
            </a:r>
            <a:r>
              <a:rPr kumimoji="1" lang="en-US" altLang="ja-JP" dirty="0" smtClean="0"/>
              <a:t>(</a:t>
            </a:r>
            <a:r>
              <a:rPr kumimoji="1" lang="ja-JP" altLang="en-US" dirty="0" smtClean="0"/>
              <a:t>ディープラーニングの教師データなど</a:t>
            </a:r>
            <a:r>
              <a:rPr kumimoji="1" lang="en-US" altLang="ja-JP" dirty="0" smtClean="0"/>
              <a:t>)</a:t>
            </a:r>
            <a:r>
              <a:rPr kumimoji="1" lang="ja-JP" altLang="en-US" dirty="0" smtClean="0"/>
              <a:t>を複数の物理マシンやユーザ間で共有する</a:t>
            </a:r>
          </a:p>
          <a:p>
            <a:r>
              <a:rPr kumimoji="1" lang="ja-JP" altLang="en-US" dirty="0" smtClean="0"/>
              <a:t>障害透過性</a:t>
            </a:r>
            <a:endParaRPr lang="en-US" altLang="ja-JP" dirty="0"/>
          </a:p>
          <a:p>
            <a:pPr lvl="1"/>
            <a:r>
              <a:rPr kumimoji="1" lang="ja-JP" altLang="en-US" dirty="0" smtClean="0"/>
              <a:t>ルンバや</a:t>
            </a:r>
            <a:r>
              <a:rPr kumimoji="1" lang="en-US" altLang="ja-JP" dirty="0" smtClean="0"/>
              <a:t>(</a:t>
            </a:r>
            <a:r>
              <a:rPr kumimoji="1" lang="ja-JP" altLang="en-US" dirty="0" smtClean="0"/>
              <a:t>仮想マシンを起動する</a:t>
            </a:r>
            <a:r>
              <a:rPr kumimoji="1" lang="en-US" altLang="ja-JP" dirty="0" smtClean="0"/>
              <a:t>)</a:t>
            </a:r>
            <a:r>
              <a:rPr kumimoji="1" lang="ja-JP" altLang="en-US" dirty="0" smtClean="0"/>
              <a:t>物理マシンに障害があっても問題なく動作する</a:t>
            </a:r>
            <a:r>
              <a:rPr kumimoji="1" lang="en-US" altLang="ja-JP" dirty="0" smtClean="0"/>
              <a:t>(</a:t>
            </a:r>
            <a:r>
              <a:rPr kumimoji="1" lang="ja-JP" altLang="en-US" dirty="0" smtClean="0"/>
              <a:t>スイッチに障害があればその下にある物理マシンは使用不可能になる</a:t>
            </a:r>
            <a:r>
              <a:rPr kumimoji="1" lang="en-US" altLang="ja-JP" dirty="0" smtClean="0"/>
              <a:t>)</a:t>
            </a:r>
            <a:endParaRPr kumimoji="1" lang="ja-JP" altLang="en-US" dirty="0" smtClean="0"/>
          </a:p>
        </p:txBody>
      </p:sp>
    </p:spTree>
    <p:extLst>
      <p:ext uri="{BB962C8B-B14F-4D97-AF65-F5344CB8AC3E}">
        <p14:creationId xmlns:p14="http://schemas.microsoft.com/office/powerpoint/2010/main" val="227261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分散システムの特性</a:t>
            </a:r>
            <a:r>
              <a:rPr kumimoji="1" lang="en-US" altLang="ja-JP" dirty="0" smtClean="0"/>
              <a:t>(</a:t>
            </a:r>
            <a:r>
              <a:rPr kumimoji="1" lang="ja-JP" altLang="en-US" dirty="0" smtClean="0"/>
              <a:t>開放性</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ルンバの制御を標準化できればいいな</a:t>
            </a:r>
            <a:r>
              <a:rPr kumimoji="1" lang="en-US" altLang="ja-JP" dirty="0" smtClean="0"/>
              <a:t>…</a:t>
            </a:r>
            <a:endParaRPr kumimoji="1" lang="ja-JP" altLang="en-US" dirty="0" smtClean="0"/>
          </a:p>
          <a:p>
            <a:r>
              <a:rPr lang="en-US" altLang="ja-JP" dirty="0" smtClean="0"/>
              <a:t>Web</a:t>
            </a:r>
            <a:r>
              <a:rPr lang="ja-JP" altLang="en-US" dirty="0" smtClean="0"/>
              <a:t>サーバで教師データ</a:t>
            </a:r>
            <a:r>
              <a:rPr lang="en-US" altLang="ja-JP" dirty="0" smtClean="0"/>
              <a:t>(</a:t>
            </a:r>
            <a:r>
              <a:rPr lang="ja-JP" altLang="en-US" dirty="0" smtClean="0"/>
              <a:t>画像とそれが可愛いかどうかの情報</a:t>
            </a:r>
            <a:r>
              <a:rPr lang="en-US" altLang="ja-JP" dirty="0" smtClean="0"/>
              <a:t>)</a:t>
            </a:r>
            <a:r>
              <a:rPr lang="ja-JP" altLang="en-US" dirty="0" smtClean="0"/>
              <a:t>の更新が可能</a:t>
            </a:r>
            <a:r>
              <a:rPr lang="en-US" altLang="ja-JP" dirty="0" smtClean="0"/>
              <a:t>(</a:t>
            </a:r>
            <a:r>
              <a:rPr lang="ja-JP" altLang="en-US" dirty="0" smtClean="0"/>
              <a:t>これは標準化？</a:t>
            </a:r>
            <a:r>
              <a:rPr lang="en-US" altLang="ja-JP" dirty="0" smtClean="0"/>
              <a:t>)</a:t>
            </a:r>
            <a:endParaRPr lang="ja-JP" altLang="en-US" dirty="0"/>
          </a:p>
        </p:txBody>
      </p:sp>
    </p:spTree>
    <p:extLst>
      <p:ext uri="{BB962C8B-B14F-4D97-AF65-F5344CB8AC3E}">
        <p14:creationId xmlns:p14="http://schemas.microsoft.com/office/powerpoint/2010/main" val="2036716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2291</TotalTime>
  <Words>1783</Words>
  <Application>Microsoft Macintosh PowerPoint</Application>
  <PresentationFormat>ワイド画面</PresentationFormat>
  <Paragraphs>254</Paragraphs>
  <Slides>31</Slides>
  <Notes>17</Notes>
  <HiddenSlides>9</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31</vt:i4>
      </vt:variant>
    </vt:vector>
  </HeadingPairs>
  <TitlesOfParts>
    <vt:vector size="37" baseType="lpstr">
      <vt:lpstr>Calibri</vt:lpstr>
      <vt:lpstr>Calibri Light</vt:lpstr>
      <vt:lpstr>ＭＳ Ｐゴシック</vt:lpstr>
      <vt:lpstr>Wingdings</vt:lpstr>
      <vt:lpstr>Arial</vt:lpstr>
      <vt:lpstr>ホワイト</vt:lpstr>
      <vt:lpstr>基盤システム特論 3班 アイデア</vt:lpstr>
      <vt:lpstr>概要</vt:lpstr>
      <vt:lpstr>アイデア</vt:lpstr>
      <vt:lpstr>アイデア</vt:lpstr>
      <vt:lpstr>分散システムの設計目標</vt:lpstr>
      <vt:lpstr>分散システムの設計目標</vt:lpstr>
      <vt:lpstr>分散システムの特性(透過性)1/2</vt:lpstr>
      <vt:lpstr>分散システムの特性(透過性)2/2</vt:lpstr>
      <vt:lpstr>分散システムの特性(開放性)</vt:lpstr>
      <vt:lpstr>分散システムの特性(スケーラビリティ)</vt:lpstr>
      <vt:lpstr>設計概要</vt:lpstr>
      <vt:lpstr>設計概要</vt:lpstr>
      <vt:lpstr>設計概要</vt:lpstr>
      <vt:lpstr>設計概要</vt:lpstr>
      <vt:lpstr>計画</vt:lpstr>
      <vt:lpstr>物品</vt:lpstr>
      <vt:lpstr>今後</vt:lpstr>
      <vt:lpstr>今後</vt:lpstr>
      <vt:lpstr>ご静聴ありがとうございました</vt:lpstr>
      <vt:lpstr>Memo</vt:lpstr>
      <vt:lpstr>システム再</vt:lpstr>
      <vt:lpstr>Machine</vt:lpstr>
      <vt:lpstr>ブラウザからの操作</vt:lpstr>
      <vt:lpstr>サーバの設計</vt:lpstr>
      <vt:lpstr>アイデア</vt:lpstr>
      <vt:lpstr>分散システムの設計目標</vt:lpstr>
      <vt:lpstr>分散システムの設計目標</vt:lpstr>
      <vt:lpstr>分散システムの設計目標</vt:lpstr>
      <vt:lpstr>計画</vt:lpstr>
      <vt:lpstr>設計概要</vt:lpstr>
      <vt:lpstr>未定事項</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基盤システム 3班</dc:title>
  <dc:creator>Sylphy _</dc:creator>
  <cp:lastModifiedBy>Sylphy _</cp:lastModifiedBy>
  <cp:revision>68</cp:revision>
  <dcterms:created xsi:type="dcterms:W3CDTF">2017-05-10T05:22:06Z</dcterms:created>
  <dcterms:modified xsi:type="dcterms:W3CDTF">2017-05-24T05:49:35Z</dcterms:modified>
</cp:coreProperties>
</file>