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5"/>
  </p:notesMasterIdLst>
  <p:sldIdLst>
    <p:sldId id="256" r:id="rId2"/>
    <p:sldId id="257" r:id="rId3"/>
    <p:sldId id="265" r:id="rId4"/>
    <p:sldId id="296" r:id="rId5"/>
    <p:sldId id="297" r:id="rId6"/>
    <p:sldId id="293" r:id="rId7"/>
    <p:sldId id="295" r:id="rId8"/>
    <p:sldId id="258" r:id="rId9"/>
    <p:sldId id="294" r:id="rId10"/>
    <p:sldId id="298" r:id="rId11"/>
    <p:sldId id="313" r:id="rId12"/>
    <p:sldId id="314" r:id="rId13"/>
    <p:sldId id="315" r:id="rId14"/>
    <p:sldId id="310" r:id="rId15"/>
    <p:sldId id="311" r:id="rId16"/>
    <p:sldId id="312" r:id="rId17"/>
    <p:sldId id="303" r:id="rId18"/>
    <p:sldId id="316" r:id="rId19"/>
    <p:sldId id="301" r:id="rId20"/>
    <p:sldId id="302" r:id="rId21"/>
    <p:sldId id="306" r:id="rId22"/>
    <p:sldId id="308" r:id="rId23"/>
    <p:sldId id="305" r:id="rId24"/>
    <p:sldId id="307" r:id="rId25"/>
    <p:sldId id="309" r:id="rId26"/>
    <p:sldId id="304" r:id="rId27"/>
    <p:sldId id="281" r:id="rId28"/>
    <p:sldId id="277" r:id="rId29"/>
    <p:sldId id="268" r:id="rId30"/>
    <p:sldId id="275" r:id="rId31"/>
    <p:sldId id="280" r:id="rId32"/>
    <p:sldId id="284" r:id="rId33"/>
    <p:sldId id="282" r:id="rId34"/>
    <p:sldId id="283" r:id="rId35"/>
    <p:sldId id="260" r:id="rId36"/>
    <p:sldId id="274" r:id="rId37"/>
    <p:sldId id="273" r:id="rId38"/>
    <p:sldId id="272" r:id="rId39"/>
    <p:sldId id="262" r:id="rId40"/>
    <p:sldId id="278" r:id="rId41"/>
    <p:sldId id="279" r:id="rId42"/>
    <p:sldId id="287" r:id="rId43"/>
    <p:sldId id="288" r:id="rId44"/>
    <p:sldId id="289" r:id="rId45"/>
    <p:sldId id="291" r:id="rId46"/>
    <p:sldId id="292" r:id="rId47"/>
    <p:sldId id="264" r:id="rId48"/>
    <p:sldId id="259" r:id="rId49"/>
    <p:sldId id="269" r:id="rId50"/>
    <p:sldId id="267" r:id="rId51"/>
    <p:sldId id="276" r:id="rId52"/>
    <p:sldId id="270" r:id="rId53"/>
    <p:sldId id="26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C30"/>
    <a:srgbClr val="D06A6F"/>
    <a:srgbClr val="E7B0C5"/>
    <a:srgbClr val="E44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86241"/>
  </p:normalViewPr>
  <p:slideViewPr>
    <p:cSldViewPr snapToGrid="0" snapToObjects="1">
      <p:cViewPr varScale="1">
        <p:scale>
          <a:sx n="128" d="100"/>
          <a:sy n="128" d="100"/>
        </p:scale>
        <p:origin x="70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FE904-B1E1-A246-8B21-32D1F9BB1BA7}" type="datetimeFigureOut">
              <a:rPr kumimoji="1" lang="ja-JP" altLang="en-US" smtClean="0"/>
              <a:t>2017/6/21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7B73E-DC1E-4D45-AC2B-02D0630236D4}" type="slidenum">
              <a:rPr kumimoji="1" lang="ja-JP" altLang="en-US" smtClean="0"/>
              <a:t>‹#›</a:t>
            </a:fld>
            <a:endParaRPr kumimoji="1" lang="ja-JP" altLang="en-US"/>
          </a:p>
        </p:txBody>
      </p:sp>
    </p:spTree>
    <p:extLst>
      <p:ext uri="{BB962C8B-B14F-4D97-AF65-F5344CB8AC3E}">
        <p14:creationId xmlns:p14="http://schemas.microsoft.com/office/powerpoint/2010/main" val="1793794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基盤システム特論 </a:t>
            </a:r>
            <a:r>
              <a:rPr lang="en-US" altLang="ja-JP" dirty="0" smtClean="0"/>
              <a:t>3</a:t>
            </a:r>
            <a:r>
              <a:rPr lang="ja-JP" altLang="en-US" dirty="0" smtClean="0"/>
              <a:t>班の分散システムアプリケーション構想の発表を始めます． </a:t>
            </a:r>
          </a:p>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a:t>
            </a:fld>
            <a:endParaRPr kumimoji="1" lang="ja-JP" altLang="en-US"/>
          </a:p>
        </p:txBody>
      </p:sp>
    </p:spTree>
    <p:extLst>
      <p:ext uri="{BB962C8B-B14F-4D97-AF65-F5344CB8AC3E}">
        <p14:creationId xmlns:p14="http://schemas.microsoft.com/office/powerpoint/2010/main" val="189397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10</a:t>
            </a:fld>
            <a:endParaRPr kumimoji="1" lang="ja-JP" altLang="en-US"/>
          </a:p>
        </p:txBody>
      </p:sp>
    </p:spTree>
    <p:extLst>
      <p:ext uri="{BB962C8B-B14F-4D97-AF65-F5344CB8AC3E}">
        <p14:creationId xmlns:p14="http://schemas.microsoft.com/office/powerpoint/2010/main" val="91876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可愛いものを探すために、私たちがタートルボットというロボットを選んでいます。なぜというと、タートルボットの上に乗せる３</a:t>
            </a:r>
            <a:r>
              <a:rPr kumimoji="1" lang="en-US" altLang="ja-JP" dirty="0" smtClean="0"/>
              <a:t>D</a:t>
            </a:r>
            <a:r>
              <a:rPr kumimoji="1" lang="ja-JP" altLang="en-US" dirty="0" smtClean="0"/>
              <a:t>センサーをつかて、写真を撮るのがもちろん、</a:t>
            </a:r>
            <a:r>
              <a:rPr kumimoji="1" lang="en-US" altLang="ja-JP" dirty="0" smtClean="0"/>
              <a:t>SLAM</a:t>
            </a:r>
            <a:r>
              <a:rPr kumimoji="1" lang="ja-JP" altLang="en-US" dirty="0" smtClean="0"/>
              <a:t>で地図を作るのもできます。そして、</a:t>
            </a:r>
            <a:r>
              <a:rPr kumimoji="1" lang="en-US" altLang="ja-JP" dirty="0" smtClean="0"/>
              <a:t>ROS</a:t>
            </a:r>
            <a:r>
              <a:rPr kumimoji="1" lang="ja-JP" altLang="en-US" dirty="0" smtClean="0"/>
              <a:t>を使うこともできます。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11</a:t>
            </a:fld>
            <a:endParaRPr kumimoji="1" lang="ja-JP" altLang="en-US"/>
          </a:p>
        </p:txBody>
      </p:sp>
    </p:spTree>
    <p:extLst>
      <p:ext uri="{BB962C8B-B14F-4D97-AF65-F5344CB8AC3E}">
        <p14:creationId xmlns:p14="http://schemas.microsoft.com/office/powerpoint/2010/main" val="103443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ROS</a:t>
            </a:r>
            <a:r>
              <a:rPr kumimoji="1" lang="ja-JP" altLang="en-US" dirty="0" smtClean="0"/>
              <a:t>を使うと、ロボットに関する開発が便利になるはずです。だから、ロスを選んでます。</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12</a:t>
            </a:fld>
            <a:endParaRPr kumimoji="1" lang="ja-JP" altLang="en-US"/>
          </a:p>
        </p:txBody>
      </p:sp>
    </p:spTree>
    <p:extLst>
      <p:ext uri="{BB962C8B-B14F-4D97-AF65-F5344CB8AC3E}">
        <p14:creationId xmlns:p14="http://schemas.microsoft.com/office/powerpoint/2010/main" val="152703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そして、ロボットが自分で移動しながら、写真を撮ってサーバ側の送ります。可愛かどうかを判断します。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13</a:t>
            </a:fld>
            <a:endParaRPr kumimoji="1" lang="ja-JP" altLang="en-US"/>
          </a:p>
        </p:txBody>
      </p:sp>
    </p:spTree>
    <p:extLst>
      <p:ext uri="{BB962C8B-B14F-4D97-AF65-F5344CB8AC3E}">
        <p14:creationId xmlns:p14="http://schemas.microsoft.com/office/powerpoint/2010/main" val="193865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始めにプログラムでこの画像は「かわいい」ものだと学習させます。具体的には「この写真は</a:t>
            </a:r>
            <a:r>
              <a:rPr kumimoji="1" lang="en-US" altLang="ja-JP" dirty="0" smtClean="0"/>
              <a:t>《</a:t>
            </a:r>
            <a:r>
              <a:rPr kumimoji="1" lang="ja-JP" altLang="en-US" dirty="0" smtClean="0"/>
              <a:t>かわいい</a:t>
            </a:r>
            <a:r>
              <a:rPr kumimoji="1" lang="en-US" altLang="ja-JP" dirty="0" smtClean="0"/>
              <a:t>》</a:t>
            </a:r>
            <a:r>
              <a:rPr kumimoji="1" lang="ja-JP" altLang="en-US" dirty="0" smtClean="0"/>
              <a:t>写真だ」「この写真は</a:t>
            </a:r>
            <a:r>
              <a:rPr kumimoji="1" lang="en-US" altLang="ja-JP" dirty="0" smtClean="0"/>
              <a:t>《</a:t>
            </a:r>
            <a:r>
              <a:rPr kumimoji="1" lang="ja-JP" altLang="en-US" dirty="0" smtClean="0"/>
              <a:t>かわいくない</a:t>
            </a:r>
            <a:r>
              <a:rPr kumimoji="1" lang="en-US" altLang="ja-JP" dirty="0" smtClean="0"/>
              <a:t>》</a:t>
            </a:r>
            <a:r>
              <a:rPr kumimoji="1" lang="ja-JP" altLang="en-US" dirty="0" smtClean="0"/>
              <a:t>写真だ」ということを学習させることによって、</a:t>
            </a:r>
            <a:r>
              <a:rPr kumimoji="1" lang="en-US" altLang="ja-JP" dirty="0" smtClean="0"/>
              <a:t>《</a:t>
            </a:r>
            <a:r>
              <a:rPr kumimoji="1" lang="ja-JP" altLang="en-US" dirty="0" smtClean="0"/>
              <a:t>かわいい</a:t>
            </a:r>
            <a:r>
              <a:rPr kumimoji="1" lang="en-US" altLang="ja-JP" dirty="0" smtClean="0"/>
              <a:t>》</a:t>
            </a:r>
            <a:r>
              <a:rPr kumimoji="1" lang="ja-JP" altLang="en-US" dirty="0" smtClean="0"/>
              <a:t>写真の特徴量を抽出します。</a:t>
            </a:r>
            <a:endParaRPr kumimoji="1" lang="en-US" altLang="ja-JP" dirty="0" smtClean="0"/>
          </a:p>
          <a:p>
            <a:r>
              <a:rPr kumimoji="1" lang="ja-JP" altLang="en-US" dirty="0" smtClean="0"/>
              <a:t>この特徴点を抽出したデータをカスケード分類機といいます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14</a:t>
            </a:fld>
            <a:endParaRPr kumimoji="1" lang="ja-JP" altLang="en-US"/>
          </a:p>
        </p:txBody>
      </p:sp>
    </p:spTree>
    <p:extLst>
      <p:ext uri="{BB962C8B-B14F-4D97-AF65-F5344CB8AC3E}">
        <p14:creationId xmlns:p14="http://schemas.microsoft.com/office/powerpoint/2010/main" val="211432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カスケード分類器を作成する手順について説明します。</a:t>
            </a:r>
            <a:endParaRPr kumimoji="1" lang="en-US" altLang="ja-JP" dirty="0" smtClean="0"/>
          </a:p>
          <a:p>
            <a:r>
              <a:rPr kumimoji="1" lang="ja-JP" altLang="en-US" dirty="0" smtClean="0"/>
              <a:t>まずかわいい画像を集めて、カワイイ画像のリストを作成します。</a:t>
            </a:r>
            <a:endParaRPr kumimoji="1" lang="en-US" altLang="ja-JP" dirty="0" smtClean="0"/>
          </a:p>
          <a:p>
            <a:r>
              <a:rPr kumimoji="1" lang="ja-JP" altLang="en-US" dirty="0" smtClean="0"/>
              <a:t>次にかわいくない画像でも同様のことを行います。</a:t>
            </a:r>
            <a:endParaRPr kumimoji="1" lang="en-US" altLang="ja-JP" dirty="0" smtClean="0"/>
          </a:p>
          <a:p>
            <a:r>
              <a:rPr kumimoji="1" lang="ja-JP" altLang="en-US" dirty="0" smtClean="0"/>
              <a:t>それぞれ作成したもので</a:t>
            </a:r>
            <a:r>
              <a:rPr kumimoji="1" lang="en-US" altLang="ja-JP" dirty="0" smtClean="0"/>
              <a:t>VEC</a:t>
            </a:r>
            <a:r>
              <a:rPr kumimoji="1" lang="ja-JP" altLang="en-US" dirty="0" smtClean="0"/>
              <a:t>ファイルを作成します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15</a:t>
            </a:fld>
            <a:endParaRPr kumimoji="1" lang="ja-JP" altLang="en-US"/>
          </a:p>
        </p:txBody>
      </p:sp>
    </p:spTree>
    <p:extLst>
      <p:ext uri="{BB962C8B-B14F-4D97-AF65-F5344CB8AC3E}">
        <p14:creationId xmlns:p14="http://schemas.microsoft.com/office/powerpoint/2010/main" val="38527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判定させたい画像を、カスケード分類器のデータを読み込ませたプログラムに対して投げてみます。</a:t>
            </a:r>
            <a:endParaRPr kumimoji="1" lang="en-US" altLang="ja-JP" dirty="0" smtClean="0"/>
          </a:p>
          <a:p>
            <a:r>
              <a:rPr kumimoji="1" lang="ja-JP" altLang="en-US" dirty="0" smtClean="0"/>
              <a:t>具体的には下記のソースコードうんぬんかん</a:t>
            </a:r>
            <a:r>
              <a:rPr kumimoji="1" lang="ja-JP" altLang="en-US" dirty="0" err="1" smtClean="0"/>
              <a:t>ぬん</a:t>
            </a:r>
            <a:endParaRPr kumimoji="1" lang="en-US" altLang="ja-JP" dirty="0" smtClean="0"/>
          </a:p>
          <a:p>
            <a:r>
              <a:rPr kumimoji="1" lang="ja-JP" altLang="en-US" dirty="0" smtClean="0"/>
              <a:t>そのあと、うんぬんかん</a:t>
            </a:r>
            <a:r>
              <a:rPr kumimoji="1" lang="ja-JP" altLang="en-US" dirty="0" err="1" smtClean="0"/>
              <a:t>ぬんと</a:t>
            </a:r>
            <a:r>
              <a:rPr kumimoji="1" lang="ja-JP" altLang="en-US" smtClean="0"/>
              <a:t>こまんどを実行することでかわいい物体が検出された際にその部分を赤い四角で囲ってくれます。</a:t>
            </a:r>
            <a:endParaRPr kumimoji="1" lang="en-US" altLang="ja-JP"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16</a:t>
            </a:fld>
            <a:endParaRPr kumimoji="1" lang="ja-JP" altLang="en-US"/>
          </a:p>
        </p:txBody>
      </p:sp>
    </p:spTree>
    <p:extLst>
      <p:ext uri="{BB962C8B-B14F-4D97-AF65-F5344CB8AC3E}">
        <p14:creationId xmlns:p14="http://schemas.microsoft.com/office/powerpoint/2010/main" val="951211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17</a:t>
            </a:fld>
            <a:endParaRPr kumimoji="1" lang="ja-JP" altLang="en-US"/>
          </a:p>
        </p:txBody>
      </p:sp>
    </p:spTree>
    <p:extLst>
      <p:ext uri="{BB962C8B-B14F-4D97-AF65-F5344CB8AC3E}">
        <p14:creationId xmlns:p14="http://schemas.microsoft.com/office/powerpoint/2010/main" val="10808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18</a:t>
            </a:fld>
            <a:endParaRPr kumimoji="1" lang="ja-JP" altLang="en-US"/>
          </a:p>
        </p:txBody>
      </p:sp>
    </p:spTree>
    <p:extLst>
      <p:ext uri="{BB962C8B-B14F-4D97-AF65-F5344CB8AC3E}">
        <p14:creationId xmlns:p14="http://schemas.microsoft.com/office/powerpoint/2010/main" val="540418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19</a:t>
            </a:fld>
            <a:endParaRPr kumimoji="1" lang="ja-JP" altLang="en-US"/>
          </a:p>
        </p:txBody>
      </p:sp>
    </p:spTree>
    <p:extLst>
      <p:ext uri="{BB962C8B-B14F-4D97-AF65-F5344CB8AC3E}">
        <p14:creationId xmlns:p14="http://schemas.microsoft.com/office/powerpoint/2010/main" val="100877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a:t>
            </a:fld>
            <a:endParaRPr kumimoji="1" lang="ja-JP" altLang="en-US"/>
          </a:p>
        </p:txBody>
      </p:sp>
    </p:spTree>
    <p:extLst>
      <p:ext uri="{BB962C8B-B14F-4D97-AF65-F5344CB8AC3E}">
        <p14:creationId xmlns:p14="http://schemas.microsoft.com/office/powerpoint/2010/main" val="1749852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20</a:t>
            </a:fld>
            <a:endParaRPr kumimoji="1" lang="ja-JP" altLang="en-US"/>
          </a:p>
        </p:txBody>
      </p:sp>
    </p:spTree>
    <p:extLst>
      <p:ext uri="{BB962C8B-B14F-4D97-AF65-F5344CB8AC3E}">
        <p14:creationId xmlns:p14="http://schemas.microsoft.com/office/powerpoint/2010/main" val="784188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21</a:t>
            </a:fld>
            <a:endParaRPr kumimoji="1" lang="ja-JP" altLang="en-US"/>
          </a:p>
        </p:txBody>
      </p:sp>
    </p:spTree>
    <p:extLst>
      <p:ext uri="{BB962C8B-B14F-4D97-AF65-F5344CB8AC3E}">
        <p14:creationId xmlns:p14="http://schemas.microsoft.com/office/powerpoint/2010/main" val="716571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22</a:t>
            </a:fld>
            <a:endParaRPr kumimoji="1" lang="ja-JP" altLang="en-US"/>
          </a:p>
        </p:txBody>
      </p:sp>
    </p:spTree>
    <p:extLst>
      <p:ext uri="{BB962C8B-B14F-4D97-AF65-F5344CB8AC3E}">
        <p14:creationId xmlns:p14="http://schemas.microsoft.com/office/powerpoint/2010/main" val="43096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23</a:t>
            </a:fld>
            <a:endParaRPr kumimoji="1" lang="ja-JP" altLang="en-US"/>
          </a:p>
        </p:txBody>
      </p:sp>
    </p:spTree>
    <p:extLst>
      <p:ext uri="{BB962C8B-B14F-4D97-AF65-F5344CB8AC3E}">
        <p14:creationId xmlns:p14="http://schemas.microsoft.com/office/powerpoint/2010/main" val="61575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24</a:t>
            </a:fld>
            <a:endParaRPr kumimoji="1" lang="ja-JP" altLang="en-US"/>
          </a:p>
        </p:txBody>
      </p:sp>
    </p:spTree>
    <p:extLst>
      <p:ext uri="{BB962C8B-B14F-4D97-AF65-F5344CB8AC3E}">
        <p14:creationId xmlns:p14="http://schemas.microsoft.com/office/powerpoint/2010/main" val="1755011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25</a:t>
            </a:fld>
            <a:endParaRPr kumimoji="1" lang="ja-JP" altLang="en-US"/>
          </a:p>
        </p:txBody>
      </p:sp>
    </p:spTree>
    <p:extLst>
      <p:ext uri="{BB962C8B-B14F-4D97-AF65-F5344CB8AC3E}">
        <p14:creationId xmlns:p14="http://schemas.microsoft.com/office/powerpoint/2010/main" val="82207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26</a:t>
            </a:fld>
            <a:endParaRPr kumimoji="1" lang="ja-JP" altLang="en-US"/>
          </a:p>
        </p:txBody>
      </p:sp>
    </p:spTree>
    <p:extLst>
      <p:ext uri="{BB962C8B-B14F-4D97-AF65-F5344CB8AC3E}">
        <p14:creationId xmlns:p14="http://schemas.microsoft.com/office/powerpoint/2010/main" val="165755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27</a:t>
            </a:fld>
            <a:endParaRPr kumimoji="1" lang="ja-JP" altLang="en-US"/>
          </a:p>
        </p:txBody>
      </p:sp>
    </p:spTree>
    <p:extLst>
      <p:ext uri="{BB962C8B-B14F-4D97-AF65-F5344CB8AC3E}">
        <p14:creationId xmlns:p14="http://schemas.microsoft.com/office/powerpoint/2010/main" val="946396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3200" dirty="0" smtClean="0"/>
              <a:t>次に分散システムの設計目標についてです． </a:t>
            </a:r>
          </a:p>
          <a:p>
            <a:r>
              <a:rPr lang="ja-JP" altLang="en-US" sz="3200" dirty="0" smtClean="0"/>
              <a:t>サーバを</a:t>
            </a:r>
            <a:r>
              <a:rPr lang="en-US" altLang="ja-JP" sz="3200" dirty="0" err="1" smtClean="0"/>
              <a:t>RaspberryPi</a:t>
            </a:r>
            <a:r>
              <a:rPr lang="ja-JP" altLang="en-US" sz="3200" dirty="0" smtClean="0"/>
              <a:t>で構築することによって，このようなメリットがあります． </a:t>
            </a:r>
          </a:p>
          <a:p>
            <a:r>
              <a:rPr lang="ja-JP" altLang="en-US" sz="3200" dirty="0" smtClean="0"/>
              <a:t>まず，</a:t>
            </a:r>
            <a:r>
              <a:rPr lang="en-US" altLang="ja-JP" sz="3200" dirty="0" err="1" smtClean="0"/>
              <a:t>RaspberryPi</a:t>
            </a:r>
            <a:r>
              <a:rPr lang="ja-JP" altLang="en-US" sz="3200" dirty="0" smtClean="0"/>
              <a:t>を複数使用することによって，ルンバを</a:t>
            </a:r>
            <a:r>
              <a:rPr lang="en-US" altLang="ja-JP" sz="3200" dirty="0" smtClean="0"/>
              <a:t>2</a:t>
            </a:r>
            <a:r>
              <a:rPr lang="ja-JP" altLang="en-US" sz="3200" dirty="0" smtClean="0"/>
              <a:t>台，</a:t>
            </a:r>
            <a:r>
              <a:rPr lang="en-US" altLang="ja-JP" sz="3200" dirty="0" smtClean="0"/>
              <a:t>3</a:t>
            </a:r>
            <a:r>
              <a:rPr lang="ja-JP" altLang="en-US" sz="3200" dirty="0" smtClean="0"/>
              <a:t>台に増やしても，処理を行うことができます． </a:t>
            </a:r>
          </a:p>
          <a:p>
            <a:r>
              <a:rPr lang="ja-JP" altLang="en-US" sz="3200" dirty="0" smtClean="0"/>
              <a:t>また，サーバのリソースが不足した場合には</a:t>
            </a:r>
            <a:r>
              <a:rPr lang="en-US" altLang="ja-JP" sz="3200" dirty="0" err="1" smtClean="0"/>
              <a:t>RaspberryPi</a:t>
            </a:r>
            <a:r>
              <a:rPr lang="ja-JP" altLang="en-US" sz="3200" dirty="0" smtClean="0"/>
              <a:t>を増やすことによって，物理的にリソースを増やすことができます． </a:t>
            </a:r>
            <a:endParaRPr lang="ja-JP" altLang="en-US" sz="3200"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29</a:t>
            </a:fld>
            <a:endParaRPr kumimoji="1" lang="ja-JP" altLang="en-US"/>
          </a:p>
        </p:txBody>
      </p:sp>
    </p:spTree>
    <p:extLst>
      <p:ext uri="{BB962C8B-B14F-4D97-AF65-F5344CB8AC3E}">
        <p14:creationId xmlns:p14="http://schemas.microsoft.com/office/powerpoint/2010/main" val="685942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しかし，</a:t>
            </a:r>
            <a:r>
              <a:rPr lang="en-US" altLang="ja-JP" dirty="0" err="1" smtClean="0"/>
              <a:t>RaspberryPi</a:t>
            </a:r>
            <a:r>
              <a:rPr lang="ja-JP" altLang="en-US" dirty="0" smtClean="0"/>
              <a:t>の性能は通常のコンピュータに比べてとても低いです． </a:t>
            </a:r>
          </a:p>
          <a:p>
            <a:r>
              <a:rPr lang="ja-JP" altLang="en-US" dirty="0" smtClean="0"/>
              <a:t>そのため，</a:t>
            </a:r>
            <a:r>
              <a:rPr lang="en-US" altLang="ja-JP" dirty="0" smtClean="0"/>
              <a:t>1</a:t>
            </a:r>
            <a:r>
              <a:rPr lang="ja-JP" altLang="en-US" dirty="0" smtClean="0"/>
              <a:t>つの画像判別で</a:t>
            </a:r>
            <a:r>
              <a:rPr lang="en-US" altLang="ja-JP" dirty="0" smtClean="0"/>
              <a:t>1</a:t>
            </a:r>
            <a:r>
              <a:rPr lang="ja-JP" altLang="en-US" dirty="0" smtClean="0"/>
              <a:t>台の</a:t>
            </a:r>
            <a:r>
              <a:rPr lang="en-US" altLang="ja-JP" dirty="0" err="1" smtClean="0"/>
              <a:t>RaspberryPi</a:t>
            </a:r>
            <a:r>
              <a:rPr lang="ja-JP" altLang="en-US" dirty="0" smtClean="0"/>
              <a:t>のリソースを食いつぶす可能性があります． </a:t>
            </a:r>
          </a:p>
          <a:p>
            <a:r>
              <a:rPr lang="ja-JP" altLang="en-US" dirty="0" smtClean="0"/>
              <a:t>まだ実験していないのでわかりませんが，</a:t>
            </a:r>
            <a:r>
              <a:rPr lang="en-US" altLang="ja-JP" dirty="0" smtClean="0"/>
              <a:t>1</a:t>
            </a:r>
            <a:r>
              <a:rPr lang="ja-JP" altLang="en-US" dirty="0" smtClean="0"/>
              <a:t>つの</a:t>
            </a:r>
            <a:r>
              <a:rPr lang="en-US" altLang="ja-JP" dirty="0" err="1" smtClean="0"/>
              <a:t>RaspberryPi</a:t>
            </a:r>
            <a:r>
              <a:rPr lang="ja-JP" altLang="en-US" dirty="0" smtClean="0"/>
              <a:t>で</a:t>
            </a:r>
            <a:r>
              <a:rPr lang="en-US" altLang="ja-JP" dirty="0" smtClean="0"/>
              <a:t>1</a:t>
            </a:r>
            <a:r>
              <a:rPr lang="ja-JP" altLang="en-US" dirty="0" smtClean="0"/>
              <a:t>つの画像処理が可能だと想定します． </a:t>
            </a:r>
          </a:p>
          <a:p>
            <a:r>
              <a:rPr lang="ja-JP" altLang="en-US" dirty="0" smtClean="0"/>
              <a:t>このように</a:t>
            </a:r>
            <a:r>
              <a:rPr lang="en-US" altLang="ja-JP" dirty="0" err="1" smtClean="0"/>
              <a:t>RaspberryPi</a:t>
            </a:r>
            <a:r>
              <a:rPr lang="ja-JP" altLang="en-US" dirty="0" smtClean="0"/>
              <a:t>を構成し，先端の</a:t>
            </a:r>
            <a:r>
              <a:rPr lang="en-US" altLang="ja-JP" dirty="0" err="1" smtClean="0"/>
              <a:t>RaspberryPi</a:t>
            </a:r>
            <a:r>
              <a:rPr lang="ja-JP" altLang="en-US" dirty="0" smtClean="0"/>
              <a:t>で仮想マシンを起動し，その上で画像処理を行います． </a:t>
            </a:r>
          </a:p>
          <a:p>
            <a:r>
              <a:rPr lang="ja-JP" altLang="en-US" dirty="0" smtClean="0"/>
              <a:t>そして，このように画像が送られてきた時に，各仮想マシンへ画像を振り分け，仮想マシンごとに処理を行います． </a:t>
            </a:r>
          </a:p>
          <a:p>
            <a:r>
              <a:rPr lang="ja-JP" altLang="en-US" dirty="0" smtClean="0"/>
              <a:t>これにより，リソースが不足した場合に，このように</a:t>
            </a:r>
            <a:r>
              <a:rPr lang="en-US" altLang="ja-JP" dirty="0" err="1" smtClean="0"/>
              <a:t>RaspberryPi</a:t>
            </a:r>
            <a:r>
              <a:rPr lang="ja-JP" altLang="en-US" dirty="0" smtClean="0"/>
              <a:t>を新たに起動し，仮想マシンを複製することで新たに仮想マシン上で処理を行うことが可能になります． </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30</a:t>
            </a:fld>
            <a:endParaRPr kumimoji="1" lang="ja-JP" altLang="en-US"/>
          </a:p>
        </p:txBody>
      </p:sp>
    </p:spTree>
    <p:extLst>
      <p:ext uri="{BB962C8B-B14F-4D97-AF65-F5344CB8AC3E}">
        <p14:creationId xmlns:p14="http://schemas.microsoft.com/office/powerpoint/2010/main" val="193058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a:t>
            </a:r>
            <a:r>
              <a:rPr lang="en-US" altLang="ja-JP" dirty="0" smtClean="0"/>
              <a:t>3</a:t>
            </a:r>
            <a:r>
              <a:rPr lang="ja-JP" altLang="en-US" dirty="0" smtClean="0"/>
              <a:t>班が考えた分散システムを利用したアプリケーションは可愛い判別機です． 可愛いものを見つけ，それを表示するというシステムです．</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a:t>
            </a:fld>
            <a:endParaRPr kumimoji="1" lang="ja-JP" altLang="en-US"/>
          </a:p>
        </p:txBody>
      </p:sp>
    </p:spTree>
    <p:extLst>
      <p:ext uri="{BB962C8B-B14F-4D97-AF65-F5344CB8AC3E}">
        <p14:creationId xmlns:p14="http://schemas.microsoft.com/office/powerpoint/2010/main" val="1606576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31</a:t>
            </a:fld>
            <a:endParaRPr kumimoji="1" lang="ja-JP" altLang="en-US"/>
          </a:p>
        </p:txBody>
      </p:sp>
    </p:spTree>
    <p:extLst>
      <p:ext uri="{BB962C8B-B14F-4D97-AF65-F5344CB8AC3E}">
        <p14:creationId xmlns:p14="http://schemas.microsoft.com/office/powerpoint/2010/main" val="524940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35</a:t>
            </a:fld>
            <a:endParaRPr kumimoji="1" lang="ja-JP" altLang="en-US"/>
          </a:p>
        </p:txBody>
      </p:sp>
    </p:spTree>
    <p:extLst>
      <p:ext uri="{BB962C8B-B14F-4D97-AF65-F5344CB8AC3E}">
        <p14:creationId xmlns:p14="http://schemas.microsoft.com/office/powerpoint/2010/main" val="364658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36</a:t>
            </a:fld>
            <a:endParaRPr kumimoji="1" lang="ja-JP" altLang="en-US"/>
          </a:p>
        </p:txBody>
      </p:sp>
    </p:spTree>
    <p:extLst>
      <p:ext uri="{BB962C8B-B14F-4D97-AF65-F5344CB8AC3E}">
        <p14:creationId xmlns:p14="http://schemas.microsoft.com/office/powerpoint/2010/main" val="2000928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色と形において可愛い画像と可愛くない画像の教師データの算出</a:t>
            </a:r>
            <a:endParaRPr kumimoji="1" lang="en-US" altLang="ja-JP" dirty="0" smtClean="0"/>
          </a:p>
          <a:p>
            <a:r>
              <a:rPr kumimoji="1" lang="ja-JP" altLang="en-US" dirty="0" smtClean="0"/>
              <a:t>精度の高い学習アルゴリズムの設計が目的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37</a:t>
            </a:fld>
            <a:endParaRPr kumimoji="1" lang="ja-JP" altLang="en-US"/>
          </a:p>
        </p:txBody>
      </p:sp>
    </p:spTree>
    <p:extLst>
      <p:ext uri="{BB962C8B-B14F-4D97-AF65-F5344CB8AC3E}">
        <p14:creationId xmlns:p14="http://schemas.microsoft.com/office/powerpoint/2010/main" val="1218096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38</a:t>
            </a:fld>
            <a:endParaRPr kumimoji="1" lang="ja-JP" altLang="en-US"/>
          </a:p>
        </p:txBody>
      </p:sp>
    </p:spTree>
    <p:extLst>
      <p:ext uri="{BB962C8B-B14F-4D97-AF65-F5344CB8AC3E}">
        <p14:creationId xmlns:p14="http://schemas.microsoft.com/office/powerpoint/2010/main" val="117365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39</a:t>
            </a:fld>
            <a:endParaRPr kumimoji="1" lang="ja-JP" altLang="en-US"/>
          </a:p>
        </p:txBody>
      </p:sp>
    </p:spTree>
    <p:extLst>
      <p:ext uri="{BB962C8B-B14F-4D97-AF65-F5344CB8AC3E}">
        <p14:creationId xmlns:p14="http://schemas.microsoft.com/office/powerpoint/2010/main" val="1929985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42</a:t>
            </a:fld>
            <a:endParaRPr kumimoji="1" lang="ja-JP" altLang="en-US"/>
          </a:p>
        </p:txBody>
      </p:sp>
    </p:spTree>
    <p:extLst>
      <p:ext uri="{BB962C8B-B14F-4D97-AF65-F5344CB8AC3E}">
        <p14:creationId xmlns:p14="http://schemas.microsoft.com/office/powerpoint/2010/main" val="256896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1</a:t>
            </a:r>
            <a:r>
              <a:rPr lang="ja-JP" altLang="en-US" sz="1200" dirty="0" smtClean="0"/>
              <a:t>つの画像判別で</a:t>
            </a:r>
            <a:r>
              <a:rPr lang="en-US" altLang="ja-JP" sz="1200" dirty="0" smtClean="0"/>
              <a:t>1</a:t>
            </a:r>
            <a:r>
              <a:rPr lang="ja-JP" altLang="en-US" sz="1200" dirty="0" smtClean="0"/>
              <a:t>つの</a:t>
            </a:r>
            <a:r>
              <a:rPr lang="en-US" altLang="ja-JP" sz="1200" dirty="0" err="1" smtClean="0"/>
              <a:t>RaspberryPi</a:t>
            </a:r>
            <a:r>
              <a:rPr lang="ja-JP" altLang="en-US" sz="1200" dirty="0" smtClean="0"/>
              <a:t>のリソースを食いつぶす可能性がある</a:t>
            </a:r>
          </a:p>
          <a:p>
            <a:r>
              <a:rPr lang="ja-JP" altLang="en-US" sz="1200" dirty="0" smtClean="0"/>
              <a:t>そこで，</a:t>
            </a:r>
            <a:r>
              <a:rPr lang="en-US" altLang="ja-JP" sz="1200" dirty="0" err="1" smtClean="0"/>
              <a:t>RaspberryPi</a:t>
            </a:r>
            <a:r>
              <a:rPr lang="ja-JP" altLang="en-US" sz="1200" dirty="0" smtClean="0"/>
              <a:t>で仮想マシンを起動し，その上で画像処理を行う．</a:t>
            </a:r>
          </a:p>
          <a:p>
            <a:r>
              <a:rPr kumimoji="1" lang="ja-JP" altLang="en-US" dirty="0" smtClean="0"/>
              <a:t>これにより，リソースが不足した場合，仮想マシンを複製し，他のマシンで画像処理を行うことができる．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49</a:t>
            </a:fld>
            <a:endParaRPr kumimoji="1" lang="ja-JP" altLang="en-US"/>
          </a:p>
        </p:txBody>
      </p:sp>
    </p:spTree>
    <p:extLst>
      <p:ext uri="{BB962C8B-B14F-4D97-AF65-F5344CB8AC3E}">
        <p14:creationId xmlns:p14="http://schemas.microsoft.com/office/powerpoint/2010/main" val="56747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50</a:t>
            </a:fld>
            <a:endParaRPr kumimoji="1" lang="ja-JP" altLang="en-US"/>
          </a:p>
        </p:txBody>
      </p:sp>
    </p:spTree>
    <p:extLst>
      <p:ext uri="{BB962C8B-B14F-4D97-AF65-F5344CB8AC3E}">
        <p14:creationId xmlns:p14="http://schemas.microsoft.com/office/powerpoint/2010/main" val="125520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これについては前にも言ったように可愛いものを探す必要はない</a:t>
            </a:r>
            <a:r>
              <a:rPr kumimoji="1" lang="en-US" altLang="ja-JP" dirty="0" smtClean="0"/>
              <a:t> -&gt; </a:t>
            </a:r>
            <a:r>
              <a:rPr kumimoji="1" lang="ja-JP" altLang="en-US" dirty="0" smtClean="0"/>
              <a:t>プログラムで判定を行うため</a:t>
            </a:r>
          </a:p>
          <a:p>
            <a:r>
              <a:rPr kumimoji="1" lang="ja-JP" altLang="en-US" dirty="0" smtClean="0"/>
              <a:t>つまり，対象を探して写真を撮り，画像を送るだけでいい</a:t>
            </a:r>
          </a:p>
          <a:p>
            <a:r>
              <a:rPr kumimoji="1" lang="ja-JP" altLang="en-US" dirty="0" smtClean="0"/>
              <a:t>その対象の</a:t>
            </a:r>
            <a:r>
              <a:rPr kumimoji="1" lang="ja-JP" altLang="en-US" smtClean="0"/>
              <a:t>探し方の検討が必要</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51</a:t>
            </a:fld>
            <a:endParaRPr kumimoji="1" lang="ja-JP" altLang="en-US"/>
          </a:p>
        </p:txBody>
      </p:sp>
    </p:spTree>
    <p:extLst>
      <p:ext uri="{BB962C8B-B14F-4D97-AF65-F5344CB8AC3E}">
        <p14:creationId xmlns:p14="http://schemas.microsoft.com/office/powerpoint/2010/main" val="156839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まず，ルンバを使います．ルンバ掃除ロボットで，</a:t>
            </a:r>
            <a:r>
              <a:rPr kumimoji="1" lang="ja-JP" altLang="en-US" sz="1200" kern="1200" dirty="0" smtClean="0">
                <a:solidFill>
                  <a:schemeClr val="tx1"/>
                </a:solidFill>
                <a:effectLst/>
                <a:latin typeface="+mn-lt"/>
                <a:ea typeface="+mn-ea"/>
                <a:cs typeface="+mn-cs"/>
              </a:rPr>
              <a:t>「らせん状に掃除する」「壁伝いに掃除する」「何かにぶつかったら角度を変えてランダム ウォークする」などの単純なヒューリスティックスで動作しています</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4</a:t>
            </a:fld>
            <a:endParaRPr kumimoji="1" lang="ja-JP" altLang="en-US"/>
          </a:p>
        </p:txBody>
      </p:sp>
    </p:spTree>
    <p:extLst>
      <p:ext uri="{BB962C8B-B14F-4D97-AF65-F5344CB8AC3E}">
        <p14:creationId xmlns:p14="http://schemas.microsoft.com/office/powerpoint/2010/main" val="124988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そして小型計算機である</a:t>
            </a:r>
            <a:r>
              <a:rPr kumimoji="1" lang="en-US" altLang="ja-JP" dirty="0" smtClean="0"/>
              <a:t>Raspberry Pi</a:t>
            </a:r>
            <a:r>
              <a:rPr kumimoji="1" lang="ja-JP" altLang="en-US" dirty="0" smtClean="0"/>
              <a:t>を使用します．</a:t>
            </a:r>
            <a:endParaRPr kumimoji="1" lang="en-US" altLang="ja-JP" dirty="0" smtClean="0"/>
          </a:p>
          <a:p>
            <a:r>
              <a:rPr kumimoji="1" lang="en-US" altLang="ja-JP" dirty="0" err="1" smtClean="0"/>
              <a:t>RaspberryPi</a:t>
            </a:r>
            <a:r>
              <a:rPr kumimoji="1" lang="ja-JP" altLang="en-US" dirty="0" smtClean="0"/>
              <a:t>は</a:t>
            </a:r>
            <a:r>
              <a:rPr kumimoji="1" lang="en-US" altLang="ja-JP" dirty="0" smtClean="0"/>
              <a:t>1</a:t>
            </a:r>
            <a:r>
              <a:rPr kumimoji="1" lang="ja-JP" altLang="en-US" dirty="0" smtClean="0"/>
              <a:t>つ</a:t>
            </a:r>
            <a:r>
              <a:rPr kumimoji="1" lang="en-US" altLang="ja-JP" dirty="0" smtClean="0"/>
              <a:t>5000</a:t>
            </a:r>
            <a:r>
              <a:rPr kumimoji="1" lang="ja-JP" altLang="en-US" dirty="0" smtClean="0"/>
              <a:t>円程度で，表の性能を持っています．</a:t>
            </a:r>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5</a:t>
            </a:fld>
            <a:endParaRPr kumimoji="1" lang="ja-JP" altLang="en-US"/>
          </a:p>
        </p:txBody>
      </p:sp>
    </p:spTree>
    <p:extLst>
      <p:ext uri="{BB962C8B-B14F-4D97-AF65-F5344CB8AC3E}">
        <p14:creationId xmlns:p14="http://schemas.microsoft.com/office/powerpoint/2010/main" val="44362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6</a:t>
            </a:fld>
            <a:endParaRPr kumimoji="1" lang="ja-JP" altLang="en-US"/>
          </a:p>
        </p:txBody>
      </p:sp>
    </p:spTree>
    <p:extLst>
      <p:ext uri="{BB962C8B-B14F-4D97-AF65-F5344CB8AC3E}">
        <p14:creationId xmlns:p14="http://schemas.microsoft.com/office/powerpoint/2010/main" val="79112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まず，ルンバには</a:t>
            </a:r>
            <a:r>
              <a:rPr lang="en-US" altLang="ja-JP" dirty="0" smtClean="0"/>
              <a:t>2</a:t>
            </a:r>
            <a:r>
              <a:rPr lang="ja-JP" altLang="en-US" dirty="0" smtClean="0"/>
              <a:t>つのモードを搭載します．</a:t>
            </a:r>
            <a:r>
              <a:rPr lang="en-US" altLang="ja-JP" dirty="0" smtClean="0"/>
              <a:t>1</a:t>
            </a:r>
            <a:r>
              <a:rPr lang="ja-JP" altLang="en-US" dirty="0" smtClean="0"/>
              <a:t>つめは探索モードで，ルンバは自動で動き回り，視界に可愛いものが映ると写真を撮ってユーザに表示します．</a:t>
            </a:r>
          </a:p>
          <a:p>
            <a:r>
              <a:rPr lang="en-US" altLang="ja-JP" dirty="0" smtClean="0"/>
              <a:t>2</a:t>
            </a:r>
            <a:r>
              <a:rPr lang="ja-JP" altLang="en-US" dirty="0" smtClean="0"/>
              <a:t>つ目のモードは学習モードで，ユーザがルンバを操作し，ユーザが可愛いと思うモノを撮影して可愛いものを判別するデータとして保存します．これにより，ユーザごとの感性の差異をなくします．</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7</a:t>
            </a:fld>
            <a:endParaRPr kumimoji="1" lang="ja-JP" altLang="en-US"/>
          </a:p>
        </p:txBody>
      </p:sp>
    </p:spTree>
    <p:extLst>
      <p:ext uri="{BB962C8B-B14F-4D97-AF65-F5344CB8AC3E}">
        <p14:creationId xmlns:p14="http://schemas.microsoft.com/office/powerpoint/2010/main" val="9829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最初に，ルンバが対象のものをランダムに移動しながら探します． </a:t>
            </a:r>
          </a:p>
          <a:p>
            <a:r>
              <a:rPr lang="ja-JP" altLang="en-US" dirty="0" smtClean="0"/>
              <a:t>ルンバが対象物を見つけると，写真を撮影し，サーバに転送します． </a:t>
            </a:r>
          </a:p>
          <a:p>
            <a:r>
              <a:rPr lang="ja-JP" altLang="en-US" dirty="0" smtClean="0"/>
              <a:t>サーバ上で送られてきた画像を可愛いかどうかを判別し，可愛いと判断すればそれをブラウザで表示します．</a:t>
            </a:r>
          </a:p>
          <a:p>
            <a:r>
              <a:rPr lang="ja-JP" altLang="en-US" dirty="0" smtClean="0"/>
              <a:t>また，同時にサーバ上でその画像を学習データとして処理を行います． </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8</a:t>
            </a:fld>
            <a:endParaRPr kumimoji="1" lang="ja-JP" altLang="en-US"/>
          </a:p>
        </p:txBody>
      </p:sp>
    </p:spTree>
    <p:extLst>
      <p:ext uri="{BB962C8B-B14F-4D97-AF65-F5344CB8AC3E}">
        <p14:creationId xmlns:p14="http://schemas.microsoft.com/office/powerpoint/2010/main" val="16891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次に学習モードについてです．</a:t>
            </a:r>
          </a:p>
          <a:p>
            <a:r>
              <a:rPr lang="ja-JP" altLang="en-US" dirty="0" smtClean="0"/>
              <a:t>ユーザは手元のノート</a:t>
            </a:r>
            <a:r>
              <a:rPr lang="en-US" altLang="ja-JP" dirty="0" smtClean="0"/>
              <a:t>PC</a:t>
            </a:r>
            <a:r>
              <a:rPr lang="ja-JP" altLang="en-US" dirty="0" smtClean="0"/>
              <a:t>でルンバの現在の視界を見ることができます．</a:t>
            </a:r>
          </a:p>
          <a:p>
            <a:r>
              <a:rPr lang="ja-JP" altLang="en-US" dirty="0" smtClean="0"/>
              <a:t>ユーザは，それを見ながらルンバを操作し，対象物を探します．</a:t>
            </a:r>
          </a:p>
          <a:p>
            <a:r>
              <a:rPr lang="ja-JP" altLang="en-US" dirty="0" smtClean="0"/>
              <a:t>対象物を見つけ，その画像を撮影し，サーバに転送します． </a:t>
            </a:r>
          </a:p>
          <a:p>
            <a:r>
              <a:rPr lang="ja-JP" altLang="en-US" dirty="0" smtClean="0"/>
              <a:t>送られてきた画像をサーバ上で処理を行い，学習データに変換します．</a:t>
            </a:r>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9</a:t>
            </a:fld>
            <a:endParaRPr kumimoji="1" lang="ja-JP" altLang="en-US"/>
          </a:p>
        </p:txBody>
      </p:sp>
    </p:spTree>
    <p:extLst>
      <p:ext uri="{BB962C8B-B14F-4D97-AF65-F5344CB8AC3E}">
        <p14:creationId xmlns:p14="http://schemas.microsoft.com/office/powerpoint/2010/main" val="171355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BDF68E2-58F2-4D09-BE8B-E3BD06533059}" type="datetimeFigureOut">
              <a:rPr lang="en-US" smtClean="0"/>
              <a:t>6/21/17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637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624D31-43A5-475A-80CF-332C9F6DCF35}" type="datetimeFigureOut">
              <a:rPr lang="en-US" smtClean="0"/>
              <a:t>6/21/17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8243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6F7E3A-B166-407D-9866-32884E7D5B37}" type="datetimeFigureOut">
              <a:rPr lang="en-US" smtClean="0"/>
              <a:t>6/21/17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357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3424" y="233084"/>
            <a:ext cx="10515600" cy="860612"/>
          </a:xfrm>
        </p:spPr>
        <p:txBody>
          <a:bodyPr/>
          <a:lstStyle>
            <a:lvl1pPr>
              <a:defRPr u="sng"/>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8200" y="1326776"/>
            <a:ext cx="10515600" cy="502957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8FC5F6-F338-4AE4-BB23-26385BCFC423}" type="datetimeFigureOut">
              <a:rPr lang="en-US" smtClean="0"/>
              <a:t>6/21/17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2732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0EBB0C4-6273-4C6E-B9BD-2EDC30F1CD52}" type="datetimeFigureOut">
              <a:rPr lang="en-US" smtClean="0"/>
              <a:t>6/21/17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873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9AB4D41-86C1-4908-B66A-0B50CEB3BF29}" type="datetimeFigureOut">
              <a:rPr lang="en-US" smtClean="0"/>
              <a:t>6/21/17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30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6426E2C-56C1-4E0D-A793-0088A7FDD37E}" type="datetimeFigureOut">
              <a:rPr lang="en-US" smtClean="0"/>
              <a:t>6/21/17</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77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C39B41-D8B5-4052-B551-9B5525EAA8B6}" type="datetimeFigureOut">
              <a:rPr lang="en-US" smtClean="0"/>
              <a:t>6/21/17</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44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D94136C-8742-45B2-AF27-D93DF72833A9}" type="datetimeFigureOut">
              <a:rPr lang="en-US" smtClean="0"/>
              <a:t>6/21/17</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580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624D31-43A5-475A-80CF-332C9F6DCF35}" type="datetimeFigureOut">
              <a:rPr lang="en-US" smtClean="0"/>
              <a:t>6/21/17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4749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AD897-D46E-4AD2-BD9B-49DD3E640873}" type="datetimeFigureOut">
              <a:rPr lang="en-US" smtClean="0"/>
              <a:t>6/21/17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8112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6/21/17</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2790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基盤システム特論</a:t>
            </a:r>
            <a:br>
              <a:rPr kumimoji="1" lang="ja-JP" altLang="en-US" dirty="0" smtClean="0"/>
            </a:br>
            <a:r>
              <a:rPr lang="en-US" altLang="ja-JP" dirty="0" smtClean="0"/>
              <a:t>3</a:t>
            </a:r>
            <a:r>
              <a:rPr lang="ja-JP" altLang="en-US" dirty="0" smtClean="0"/>
              <a:t>班</a:t>
            </a:r>
            <a:r>
              <a:rPr lang="en-US" altLang="ja-JP" dirty="0" smtClean="0"/>
              <a:t> </a:t>
            </a:r>
            <a:r>
              <a:rPr lang="ja-JP" altLang="en-US" dirty="0" smtClean="0"/>
              <a:t>中間発表</a:t>
            </a:r>
            <a:endParaRPr kumimoji="1" lang="ja-JP" altLang="en-US" dirty="0"/>
          </a:p>
        </p:txBody>
      </p:sp>
      <p:sp>
        <p:nvSpPr>
          <p:cNvPr id="3" name="サブタイトル 2"/>
          <p:cNvSpPr>
            <a:spLocks noGrp="1"/>
          </p:cNvSpPr>
          <p:nvPr>
            <p:ph type="subTitle" idx="1"/>
          </p:nvPr>
        </p:nvSpPr>
        <p:spPr/>
        <p:txBody>
          <a:bodyPr>
            <a:normAutofit/>
          </a:bodyPr>
          <a:lstStyle/>
          <a:p>
            <a:pPr algn="ctr"/>
            <a:r>
              <a:rPr lang="ja-JP" altLang="en-US" sz="3200" dirty="0" smtClean="0">
                <a:solidFill>
                  <a:schemeClr val="tx1"/>
                </a:solidFill>
                <a:latin typeface="+mn-ea"/>
              </a:rPr>
              <a:t>冨部</a:t>
            </a:r>
            <a:r>
              <a:rPr lang="ja-JP" altLang="en-US" sz="3200" dirty="0">
                <a:solidFill>
                  <a:schemeClr val="tx1"/>
                </a:solidFill>
                <a:latin typeface="+mn-ea"/>
              </a:rPr>
              <a:t>剛史 </a:t>
            </a:r>
            <a:r>
              <a:rPr lang="ja-JP" altLang="en-US" sz="3200" dirty="0" smtClean="0">
                <a:solidFill>
                  <a:schemeClr val="tx1"/>
                </a:solidFill>
                <a:latin typeface="+mn-ea"/>
              </a:rPr>
              <a:t>古橋健斗</a:t>
            </a:r>
            <a:r>
              <a:rPr lang="en-US" altLang="ja-JP" sz="3200" dirty="0" smtClean="0">
                <a:solidFill>
                  <a:schemeClr val="tx1"/>
                </a:solidFill>
                <a:latin typeface="+mn-ea"/>
              </a:rPr>
              <a:t> </a:t>
            </a:r>
            <a:r>
              <a:rPr lang="ja-JP" altLang="en-US" sz="3200" dirty="0" smtClean="0">
                <a:solidFill>
                  <a:schemeClr val="tx1"/>
                </a:solidFill>
                <a:latin typeface="+mn-ea"/>
              </a:rPr>
              <a:t>刘一</a:t>
            </a:r>
            <a:r>
              <a:rPr lang="ja-JP" altLang="en-US" sz="3200" dirty="0">
                <a:solidFill>
                  <a:schemeClr val="tx1"/>
                </a:solidFill>
                <a:latin typeface="+mn-ea"/>
              </a:rPr>
              <a:t>帆 </a:t>
            </a:r>
            <a:endParaRPr kumimoji="1" lang="ja-JP" altLang="en-US" sz="3200" dirty="0">
              <a:solidFill>
                <a:schemeClr val="tx1"/>
              </a:solidFill>
              <a:latin typeface="+mn-ea"/>
            </a:endParaRPr>
          </a:p>
        </p:txBody>
      </p:sp>
    </p:spTree>
    <p:extLst>
      <p:ext uri="{BB962C8B-B14F-4D97-AF65-F5344CB8AC3E}">
        <p14:creationId xmlns:p14="http://schemas.microsoft.com/office/powerpoint/2010/main" val="1902990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250000"/>
              </a:lnSpc>
              <a:buClr>
                <a:schemeClr val="accent2"/>
              </a:buClr>
              <a:buFont typeface="Arial" charset="0"/>
              <a:buChar char="•"/>
            </a:pPr>
            <a:r>
              <a:rPr kumimoji="1" lang="ja-JP" altLang="en-US" sz="3200" dirty="0" smtClean="0"/>
              <a:t>ルンバの制御</a:t>
            </a:r>
            <a:r>
              <a:rPr kumimoji="1" lang="en-US" altLang="ja-JP" sz="3200" dirty="0" smtClean="0"/>
              <a:t>/ </a:t>
            </a:r>
            <a:r>
              <a:rPr kumimoji="1" lang="ja-JP" altLang="en-US" sz="3200" dirty="0" smtClean="0"/>
              <a:t>写真の撮影</a:t>
            </a:r>
            <a:r>
              <a:rPr kumimoji="1" lang="en-US" altLang="ja-JP" sz="3200" dirty="0" smtClean="0"/>
              <a:t>/</a:t>
            </a:r>
            <a:r>
              <a:rPr kumimoji="1" lang="ja-JP" altLang="en-US" sz="3200" dirty="0" smtClean="0"/>
              <a:t>写真の転送</a:t>
            </a:r>
            <a:r>
              <a:rPr kumimoji="1" lang="en-US" altLang="ja-JP" sz="3200" dirty="0" smtClean="0"/>
              <a:t>(</a:t>
            </a:r>
            <a:r>
              <a:rPr lang="ja-JP" altLang="en-US" sz="3200" dirty="0">
                <a:solidFill>
                  <a:schemeClr val="tx1"/>
                </a:solidFill>
                <a:latin typeface="+mn-ea"/>
              </a:rPr>
              <a:t>刘</a:t>
            </a:r>
            <a:r>
              <a:rPr kumimoji="1" lang="en-US" altLang="ja-JP" sz="3200" dirty="0" smtClean="0"/>
              <a:t>)</a:t>
            </a:r>
            <a:endParaRPr kumimoji="1" lang="ja-JP" altLang="en-US" sz="3200" dirty="0" smtClean="0"/>
          </a:p>
          <a:p>
            <a:pPr>
              <a:lnSpc>
                <a:spcPct val="250000"/>
              </a:lnSpc>
              <a:buClr>
                <a:schemeClr val="accent2"/>
              </a:buClr>
              <a:buFont typeface="Arial" charset="0"/>
              <a:buChar char="•"/>
            </a:pPr>
            <a:r>
              <a:rPr kumimoji="1" lang="en-US" altLang="ja-JP" sz="3200" dirty="0" err="1" smtClean="0"/>
              <a:t>DeepLearning</a:t>
            </a:r>
            <a:r>
              <a:rPr kumimoji="1" lang="ja-JP" altLang="en-US" sz="3200" dirty="0" smtClean="0"/>
              <a:t>による可愛いの判別</a:t>
            </a:r>
            <a:r>
              <a:rPr kumimoji="1" lang="en-US" altLang="ja-JP" sz="3200" dirty="0" smtClean="0"/>
              <a:t>(</a:t>
            </a:r>
            <a:r>
              <a:rPr lang="ja-JP" altLang="en-US" sz="3200" dirty="0">
                <a:solidFill>
                  <a:schemeClr val="tx1"/>
                </a:solidFill>
                <a:latin typeface="+mn-ea"/>
              </a:rPr>
              <a:t>冨部</a:t>
            </a:r>
            <a:r>
              <a:rPr kumimoji="1" lang="en-US" altLang="ja-JP" sz="3200" dirty="0" smtClean="0"/>
              <a:t>)</a:t>
            </a:r>
            <a:endParaRPr kumimoji="1" lang="ja-JP" altLang="en-US" sz="3200" dirty="0" smtClean="0"/>
          </a:p>
          <a:p>
            <a:pPr>
              <a:lnSpc>
                <a:spcPct val="250000"/>
              </a:lnSpc>
              <a:buClr>
                <a:schemeClr val="accent2"/>
              </a:buClr>
              <a:buFont typeface="Arial" charset="0"/>
              <a:buChar char="•"/>
            </a:pPr>
            <a:r>
              <a:rPr lang="en-US" sz="3200" dirty="0"/>
              <a:t>Raspberry Pi</a:t>
            </a:r>
            <a:r>
              <a:rPr lang="ja-JP" altLang="en-US" sz="3200" dirty="0"/>
              <a:t>による分散データセンタシステムの構築</a:t>
            </a:r>
            <a:r>
              <a:rPr lang="en-US" altLang="ja-JP" sz="3200" dirty="0"/>
              <a:t>/</a:t>
            </a:r>
            <a:r>
              <a:rPr lang="ja-JP" altLang="en-US" sz="3200" dirty="0"/>
              <a:t>管理ツールの作成</a:t>
            </a:r>
            <a:r>
              <a:rPr lang="en-US" altLang="ja-JP" sz="3200" dirty="0" smtClean="0"/>
              <a:t>(</a:t>
            </a:r>
            <a:r>
              <a:rPr lang="ja-JP" altLang="en-US" sz="3200" dirty="0" smtClean="0"/>
              <a:t>古橋</a:t>
            </a:r>
            <a:r>
              <a:rPr lang="en-US" altLang="ja-JP" sz="3200" dirty="0" smtClean="0"/>
              <a:t>)</a:t>
            </a:r>
            <a:endParaRPr kumimoji="1" lang="ja-JP" altLang="en-US" sz="3200" dirty="0"/>
          </a:p>
        </p:txBody>
      </p:sp>
    </p:spTree>
    <p:extLst>
      <p:ext uri="{BB962C8B-B14F-4D97-AF65-F5344CB8AC3E}">
        <p14:creationId xmlns:p14="http://schemas.microsoft.com/office/powerpoint/2010/main" val="460038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424" y="1933476"/>
            <a:ext cx="7449990" cy="4584700"/>
          </a:xfrm>
        </p:spPr>
      </p:pic>
      <p:sp>
        <p:nvSpPr>
          <p:cNvPr id="5" name="文本框 4"/>
          <p:cNvSpPr txBox="1"/>
          <p:nvPr/>
        </p:nvSpPr>
        <p:spPr>
          <a:xfrm>
            <a:off x="7723414" y="1565729"/>
            <a:ext cx="3608615" cy="2862322"/>
          </a:xfrm>
          <a:prstGeom prst="rect">
            <a:avLst/>
          </a:prstGeom>
          <a:noFill/>
        </p:spPr>
        <p:txBody>
          <a:bodyPr wrap="square" rtlCol="0">
            <a:spAutoFit/>
          </a:bodyPr>
          <a:lstStyle/>
          <a:p>
            <a:pPr marL="285750" indent="-285750">
              <a:buFont typeface="Arial" charset="0"/>
              <a:buChar char="•"/>
            </a:pPr>
            <a:r>
              <a:rPr kumimoji="1" lang="en-US" altLang="ja-JP" dirty="0" smtClean="0"/>
              <a:t>3D</a:t>
            </a:r>
            <a:r>
              <a:rPr kumimoji="1" lang="ja-JP" altLang="en-US" dirty="0" smtClean="0"/>
              <a:t>センサー</a:t>
            </a:r>
            <a:endParaRPr kumimoji="1" lang="en-US" altLang="ja-JP" dirty="0" smtClean="0"/>
          </a:p>
          <a:p>
            <a:pPr marL="742950" lvl="1" indent="-285750">
              <a:buFont typeface="Arial" charset="0"/>
              <a:buChar char="•"/>
            </a:pPr>
            <a:r>
              <a:rPr lang="zh-CN" altLang="en-US" dirty="0"/>
              <a:t>マイクロソフト </a:t>
            </a:r>
            <a:r>
              <a:rPr lang="en-US" altLang="zh-CN" dirty="0"/>
              <a:t>Kinect</a:t>
            </a:r>
            <a:endParaRPr kumimoji="1" lang="en-US" altLang="ja-JP" dirty="0" smtClean="0"/>
          </a:p>
          <a:p>
            <a:pPr marL="285750" indent="-285750">
              <a:buFont typeface="Arial" charset="0"/>
              <a:buChar char="•"/>
            </a:pPr>
            <a:r>
              <a:rPr lang="zh-CN" altLang="en-US" dirty="0"/>
              <a:t>移動ベー</a:t>
            </a:r>
            <a:r>
              <a:rPr lang="zh-CN" altLang="en-US" dirty="0" smtClean="0"/>
              <a:t>ス</a:t>
            </a:r>
            <a:endParaRPr lang="en-US" altLang="zh-CN" dirty="0" smtClean="0"/>
          </a:p>
          <a:p>
            <a:pPr marL="742950" lvl="1" indent="-285750">
              <a:buFont typeface="Arial" charset="0"/>
              <a:buChar char="•"/>
            </a:pPr>
            <a:r>
              <a:rPr lang="en-US" altLang="zh-CN" dirty="0" err="1"/>
              <a:t>Yujin</a:t>
            </a:r>
            <a:r>
              <a:rPr lang="en-US" altLang="zh-CN" dirty="0"/>
              <a:t> Robot</a:t>
            </a:r>
            <a:r>
              <a:rPr lang="zh-CN" altLang="en-US" dirty="0"/>
              <a:t>製 </a:t>
            </a:r>
            <a:r>
              <a:rPr lang="en-US" altLang="zh-CN" dirty="0" err="1"/>
              <a:t>Kobuki</a:t>
            </a:r>
            <a:endParaRPr lang="en-US" altLang="zh-CN" dirty="0" smtClean="0"/>
          </a:p>
          <a:p>
            <a:pPr marL="285750" indent="-285750">
              <a:buFont typeface="Arial" charset="0"/>
              <a:buChar char="•"/>
            </a:pPr>
            <a:r>
              <a:rPr lang="zh-CN" altLang="en-US" dirty="0"/>
              <a:t>インターフェイス</a:t>
            </a:r>
            <a:r>
              <a:rPr lang="en-US" altLang="zh-CN" dirty="0"/>
              <a:t>/</a:t>
            </a:r>
            <a:r>
              <a:rPr lang="zh-CN" altLang="en-US" dirty="0" smtClean="0"/>
              <a:t>通信</a:t>
            </a:r>
            <a:endParaRPr lang="en-US" altLang="zh-CN" dirty="0" smtClean="0"/>
          </a:p>
          <a:p>
            <a:pPr marL="742950" lvl="1" indent="-285750">
              <a:buFont typeface="Arial" charset="0"/>
              <a:buChar char="•"/>
            </a:pPr>
            <a:r>
              <a:rPr lang="en-US" altLang="zh-CN" dirty="0" err="1"/>
              <a:t>WiFi</a:t>
            </a:r>
            <a:r>
              <a:rPr lang="zh-CN" altLang="en-US" dirty="0"/>
              <a:t>、</a:t>
            </a:r>
            <a:r>
              <a:rPr lang="en-US" altLang="zh-CN" dirty="0"/>
              <a:t>Ethernet</a:t>
            </a:r>
            <a:r>
              <a:rPr lang="zh-CN" altLang="en-US" dirty="0"/>
              <a:t>、</a:t>
            </a:r>
            <a:r>
              <a:rPr lang="en-US" altLang="zh-CN" dirty="0"/>
              <a:t>USB (</a:t>
            </a:r>
            <a:r>
              <a:rPr lang="zh-CN" altLang="en-US" dirty="0"/>
              <a:t>ノートブック</a:t>
            </a:r>
            <a:r>
              <a:rPr lang="en-US" altLang="zh-CN" dirty="0"/>
              <a:t>PC</a:t>
            </a:r>
            <a:r>
              <a:rPr lang="zh-CN" altLang="en-US" dirty="0"/>
              <a:t>に搭載</a:t>
            </a:r>
            <a:r>
              <a:rPr lang="en-US" altLang="zh-CN" dirty="0"/>
              <a:t>)</a:t>
            </a:r>
            <a:endParaRPr lang="en-US" altLang="zh-CN" dirty="0" smtClean="0"/>
          </a:p>
          <a:p>
            <a:pPr marL="285750" indent="-285750">
              <a:buFont typeface="Arial" charset="0"/>
              <a:buChar char="•"/>
            </a:pPr>
            <a:r>
              <a:rPr lang="zh-CN" altLang="en-US" dirty="0"/>
              <a:t>プログラミン</a:t>
            </a:r>
            <a:r>
              <a:rPr lang="zh-CN" altLang="en-US" dirty="0" smtClean="0"/>
              <a:t>グ</a:t>
            </a:r>
            <a:endParaRPr lang="en-US" altLang="zh-CN" dirty="0" smtClean="0"/>
          </a:p>
          <a:p>
            <a:pPr marL="742950" lvl="1" indent="-285750">
              <a:buFont typeface="Arial" charset="0"/>
              <a:buChar char="•"/>
            </a:pPr>
            <a:r>
              <a:rPr lang="en-US" altLang="zh-CN" dirty="0"/>
              <a:t>ROS </a:t>
            </a:r>
            <a:r>
              <a:rPr lang="zh-CN" altLang="en-US" dirty="0"/>
              <a:t>オープンソースソフトウェアツール</a:t>
            </a:r>
            <a:endParaRPr kumimoji="1" lang="en-US" altLang="ja-JP" dirty="0" smtClean="0"/>
          </a:p>
        </p:txBody>
      </p:sp>
      <p:sp>
        <p:nvSpPr>
          <p:cNvPr id="6" name="TextBox 5"/>
          <p:cNvSpPr txBox="1"/>
          <p:nvPr/>
        </p:nvSpPr>
        <p:spPr>
          <a:xfrm>
            <a:off x="479504" y="1271239"/>
            <a:ext cx="5974713" cy="461665"/>
          </a:xfrm>
          <a:prstGeom prst="rect">
            <a:avLst/>
          </a:prstGeom>
          <a:noFill/>
        </p:spPr>
        <p:txBody>
          <a:bodyPr wrap="none" rtlCol="0">
            <a:spAutoFit/>
          </a:bodyPr>
          <a:lstStyle/>
          <a:p>
            <a:pPr>
              <a:buClr>
                <a:schemeClr val="accent2"/>
              </a:buClr>
              <a:buFont typeface="Arial" charset="0"/>
              <a:buChar char="•"/>
            </a:pPr>
            <a:r>
              <a:rPr kumimoji="1" lang="ja-JP" altLang="en-US" sz="2400" dirty="0"/>
              <a:t>ルンバの制御</a:t>
            </a:r>
            <a:r>
              <a:rPr kumimoji="1" lang="en-US" altLang="ja-JP" sz="2400" dirty="0"/>
              <a:t>/ </a:t>
            </a:r>
            <a:r>
              <a:rPr kumimoji="1" lang="ja-JP" altLang="en-US" sz="2400" dirty="0"/>
              <a:t>写真の撮影</a:t>
            </a:r>
            <a:r>
              <a:rPr kumimoji="1" lang="en-US" altLang="ja-JP" sz="2400" dirty="0"/>
              <a:t>/</a:t>
            </a:r>
            <a:r>
              <a:rPr kumimoji="1" lang="ja-JP" altLang="en-US" sz="2400" dirty="0"/>
              <a:t>写真の転送</a:t>
            </a:r>
            <a:r>
              <a:rPr kumimoji="1" lang="en-US" altLang="ja-JP" sz="2400" dirty="0"/>
              <a:t>(</a:t>
            </a:r>
            <a:r>
              <a:rPr lang="ja-JP" altLang="en-US" sz="2400" dirty="0">
                <a:latin typeface="+mn-ea"/>
              </a:rPr>
              <a:t>刘</a:t>
            </a:r>
            <a:r>
              <a:rPr kumimoji="1" lang="en-US" altLang="ja-JP" sz="2400" dirty="0"/>
              <a:t>)</a:t>
            </a:r>
            <a:endParaRPr kumimoji="1" lang="ja-JP" altLang="en-US" sz="2400" dirty="0"/>
          </a:p>
        </p:txBody>
      </p:sp>
    </p:spTree>
    <p:extLst>
      <p:ext uri="{BB962C8B-B14F-4D97-AF65-F5344CB8AC3E}">
        <p14:creationId xmlns:p14="http://schemas.microsoft.com/office/powerpoint/2010/main" val="833270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014" y="2213192"/>
            <a:ext cx="4838700" cy="3626757"/>
          </a:xfrm>
        </p:spPr>
      </p:pic>
      <p:sp>
        <p:nvSpPr>
          <p:cNvPr id="5" name="文本框 4"/>
          <p:cNvSpPr txBox="1"/>
          <p:nvPr/>
        </p:nvSpPr>
        <p:spPr>
          <a:xfrm>
            <a:off x="5927271" y="2213192"/>
            <a:ext cx="4861753" cy="3416320"/>
          </a:xfrm>
          <a:prstGeom prst="rect">
            <a:avLst/>
          </a:prstGeom>
          <a:noFill/>
        </p:spPr>
        <p:txBody>
          <a:bodyPr wrap="square" rtlCol="0">
            <a:spAutoFit/>
          </a:bodyPr>
          <a:lstStyle/>
          <a:p>
            <a:r>
              <a:rPr lang="en-US" altLang="zh-CN" sz="2400" i="1" dirty="0"/>
              <a:t>ROS (Robot Operating System)</a:t>
            </a:r>
            <a:r>
              <a:rPr lang="zh-CN" altLang="en-US" sz="2400" i="1" dirty="0"/>
              <a:t>はソフトウェア開発者のロボット・アプリケーション作成を支援するライブラリとツールを提供しています</a:t>
            </a:r>
            <a:r>
              <a:rPr lang="en-US" altLang="zh-CN" sz="2400" i="1" dirty="0"/>
              <a:t>. </a:t>
            </a:r>
            <a:r>
              <a:rPr lang="zh-CN" altLang="en-US" sz="2400" i="1" dirty="0"/>
              <a:t>具体的には</a:t>
            </a:r>
            <a:r>
              <a:rPr lang="en-US" altLang="zh-CN" sz="2400" i="1" dirty="0"/>
              <a:t>, </a:t>
            </a:r>
            <a:r>
              <a:rPr lang="zh-CN" altLang="en-US" sz="2400" i="1" dirty="0"/>
              <a:t>ハードウェア抽象化</a:t>
            </a:r>
            <a:r>
              <a:rPr lang="en-US" altLang="zh-CN" sz="2400" i="1" dirty="0"/>
              <a:t>, </a:t>
            </a:r>
            <a:r>
              <a:rPr lang="zh-CN" altLang="en-US" sz="2400" i="1" dirty="0"/>
              <a:t>デバイスドライバ，ライブラリ，視覚化ツール</a:t>
            </a:r>
            <a:r>
              <a:rPr lang="en-US" altLang="zh-CN" sz="2400" i="1" dirty="0"/>
              <a:t>, </a:t>
            </a:r>
            <a:r>
              <a:rPr lang="zh-CN" altLang="en-US" sz="2400" i="1" dirty="0"/>
              <a:t>メッセージ通信，パッケージ管理などが提供されています</a:t>
            </a:r>
            <a:r>
              <a:rPr lang="en-US" altLang="zh-CN" sz="2400" i="1" dirty="0"/>
              <a:t>.</a:t>
            </a:r>
            <a:endParaRPr kumimoji="1" lang="zh-CN" altLang="en-US" sz="2400" dirty="0"/>
          </a:p>
        </p:txBody>
      </p:sp>
      <p:sp>
        <p:nvSpPr>
          <p:cNvPr id="6" name="TextBox 5"/>
          <p:cNvSpPr txBox="1"/>
          <p:nvPr/>
        </p:nvSpPr>
        <p:spPr>
          <a:xfrm>
            <a:off x="479504" y="1271239"/>
            <a:ext cx="5974713" cy="461665"/>
          </a:xfrm>
          <a:prstGeom prst="rect">
            <a:avLst/>
          </a:prstGeom>
          <a:noFill/>
        </p:spPr>
        <p:txBody>
          <a:bodyPr wrap="none" rtlCol="0">
            <a:spAutoFit/>
          </a:bodyPr>
          <a:lstStyle/>
          <a:p>
            <a:pPr>
              <a:buClr>
                <a:schemeClr val="accent2"/>
              </a:buClr>
              <a:buFont typeface="Arial" charset="0"/>
              <a:buChar char="•"/>
            </a:pPr>
            <a:r>
              <a:rPr kumimoji="1" lang="ja-JP" altLang="en-US" sz="2400" dirty="0"/>
              <a:t>ルンバの制御</a:t>
            </a:r>
            <a:r>
              <a:rPr kumimoji="1" lang="en-US" altLang="ja-JP" sz="2400" dirty="0"/>
              <a:t>/ </a:t>
            </a:r>
            <a:r>
              <a:rPr kumimoji="1" lang="ja-JP" altLang="en-US" sz="2400" dirty="0"/>
              <a:t>写真の撮影</a:t>
            </a:r>
            <a:r>
              <a:rPr kumimoji="1" lang="en-US" altLang="ja-JP" sz="2400" dirty="0"/>
              <a:t>/</a:t>
            </a:r>
            <a:r>
              <a:rPr kumimoji="1" lang="ja-JP" altLang="en-US" sz="2400" dirty="0"/>
              <a:t>写真の転送</a:t>
            </a:r>
            <a:r>
              <a:rPr kumimoji="1" lang="en-US" altLang="ja-JP" sz="2400" dirty="0"/>
              <a:t>(</a:t>
            </a:r>
            <a:r>
              <a:rPr lang="ja-JP" altLang="en-US" sz="2400" dirty="0">
                <a:latin typeface="+mn-ea"/>
              </a:rPr>
              <a:t>刘</a:t>
            </a:r>
            <a:r>
              <a:rPr kumimoji="1" lang="en-US" altLang="ja-JP" sz="2400" dirty="0"/>
              <a:t>)</a:t>
            </a:r>
            <a:endParaRPr kumimoji="1" lang="ja-JP" altLang="en-US" sz="2400" dirty="0"/>
          </a:p>
        </p:txBody>
      </p:sp>
    </p:spTree>
    <p:extLst>
      <p:ext uri="{BB962C8B-B14F-4D97-AF65-F5344CB8AC3E}">
        <p14:creationId xmlns:p14="http://schemas.microsoft.com/office/powerpoint/2010/main" val="1808081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213" y="1769557"/>
            <a:ext cx="3791857" cy="5047269"/>
          </a:xfrm>
        </p:spPr>
      </p:pic>
      <p:sp>
        <p:nvSpPr>
          <p:cNvPr id="5" name="文本框 4"/>
          <p:cNvSpPr txBox="1"/>
          <p:nvPr/>
        </p:nvSpPr>
        <p:spPr>
          <a:xfrm>
            <a:off x="4441901" y="2096447"/>
            <a:ext cx="5763455" cy="2677656"/>
          </a:xfrm>
          <a:prstGeom prst="rect">
            <a:avLst/>
          </a:prstGeom>
          <a:noFill/>
        </p:spPr>
        <p:txBody>
          <a:bodyPr wrap="square" rtlCol="0">
            <a:spAutoFit/>
          </a:bodyPr>
          <a:lstStyle/>
          <a:p>
            <a:pPr marL="342900" indent="-342900">
              <a:buFont typeface="Arial" charset="0"/>
              <a:buChar char="•"/>
            </a:pPr>
            <a:r>
              <a:rPr lang="en-US" altLang="zh-CN" sz="2400" dirty="0" smtClean="0"/>
              <a:t>SLAM(Simultaneous </a:t>
            </a:r>
            <a:r>
              <a:rPr lang="en-US" altLang="zh-CN" sz="2400" dirty="0"/>
              <a:t>Localization and </a:t>
            </a:r>
            <a:r>
              <a:rPr lang="en-US" altLang="zh-CN" sz="2400" dirty="0" smtClean="0"/>
              <a:t>Mapping)</a:t>
            </a:r>
          </a:p>
          <a:p>
            <a:pPr marL="342900" indent="-342900">
              <a:buFont typeface="Arial" charset="0"/>
              <a:buChar char="•"/>
            </a:pPr>
            <a:r>
              <a:rPr lang="en-US" altLang="zh-CN" sz="2400" dirty="0"/>
              <a:t>SLAM</a:t>
            </a:r>
            <a:r>
              <a:rPr lang="zh-CN" altLang="en-US" sz="2400" dirty="0"/>
              <a:t>（スラム）とは、自己位置</a:t>
            </a:r>
            <a:r>
              <a:rPr lang="zh-CN" altLang="en-US" sz="2400" dirty="0" smtClean="0"/>
              <a:t>推定</a:t>
            </a:r>
            <a:r>
              <a:rPr lang="ja-JP" altLang="en-US" sz="2400" dirty="0" smtClean="0">
                <a:latin typeface="SimSun" charset="-122"/>
                <a:ea typeface="SimSun" charset="-122"/>
                <a:cs typeface="SimSun" charset="-122"/>
              </a:rPr>
              <a:t>と環境地図</a:t>
            </a:r>
            <a:r>
              <a:rPr lang="zh-CN" altLang="en-US" sz="2400" dirty="0" smtClean="0"/>
              <a:t>作</a:t>
            </a:r>
            <a:r>
              <a:rPr lang="zh-CN" altLang="en-US" sz="2400" dirty="0"/>
              <a:t>成を同時に行うことを言う。</a:t>
            </a:r>
            <a:endParaRPr lang="en-US" altLang="zh-CN" sz="2400" dirty="0"/>
          </a:p>
          <a:p>
            <a:pPr marL="342900" indent="-342900">
              <a:buFont typeface="Arial" charset="0"/>
              <a:buChar char="•"/>
            </a:pPr>
            <a:r>
              <a:rPr lang="ja-JP" altLang="en-US" sz="2400" dirty="0">
                <a:latin typeface="SimSun" charset="-122"/>
                <a:ea typeface="SimSun" charset="-122"/>
                <a:cs typeface="SimSun" charset="-122"/>
              </a:rPr>
              <a:t>ロボットが自分</a:t>
            </a:r>
            <a:r>
              <a:rPr lang="ja-JP" altLang="en-US" sz="2400" dirty="0" smtClean="0">
                <a:latin typeface="SimSun" charset="-122"/>
                <a:ea typeface="SimSun" charset="-122"/>
                <a:cs typeface="SimSun" charset="-122"/>
              </a:rPr>
              <a:t>で移動するために、地図を作るのは必要だ。</a:t>
            </a:r>
            <a:endParaRPr lang="zh-CN" altLang="en-US" sz="2400" dirty="0">
              <a:latin typeface="SimSun" charset="-122"/>
              <a:ea typeface="SimSun" charset="-122"/>
              <a:cs typeface="SimSun" charset="-122"/>
            </a:endParaRPr>
          </a:p>
        </p:txBody>
      </p:sp>
      <p:sp>
        <p:nvSpPr>
          <p:cNvPr id="6" name="TextBox 5"/>
          <p:cNvSpPr txBox="1"/>
          <p:nvPr/>
        </p:nvSpPr>
        <p:spPr>
          <a:xfrm>
            <a:off x="479504" y="1271239"/>
            <a:ext cx="5974713" cy="461665"/>
          </a:xfrm>
          <a:prstGeom prst="rect">
            <a:avLst/>
          </a:prstGeom>
          <a:noFill/>
        </p:spPr>
        <p:txBody>
          <a:bodyPr wrap="none" rtlCol="0">
            <a:spAutoFit/>
          </a:bodyPr>
          <a:lstStyle/>
          <a:p>
            <a:pPr>
              <a:buClr>
                <a:schemeClr val="accent2"/>
              </a:buClr>
              <a:buFont typeface="Arial" charset="0"/>
              <a:buChar char="•"/>
            </a:pPr>
            <a:r>
              <a:rPr kumimoji="1" lang="ja-JP" altLang="en-US" sz="2400" dirty="0"/>
              <a:t>ルンバの制御</a:t>
            </a:r>
            <a:r>
              <a:rPr kumimoji="1" lang="en-US" altLang="ja-JP" sz="2400" dirty="0"/>
              <a:t>/ </a:t>
            </a:r>
            <a:r>
              <a:rPr kumimoji="1" lang="ja-JP" altLang="en-US" sz="2400" dirty="0"/>
              <a:t>写真の撮影</a:t>
            </a:r>
            <a:r>
              <a:rPr kumimoji="1" lang="en-US" altLang="ja-JP" sz="2400" dirty="0"/>
              <a:t>/</a:t>
            </a:r>
            <a:r>
              <a:rPr kumimoji="1" lang="ja-JP" altLang="en-US" sz="2400" dirty="0"/>
              <a:t>写真の転送</a:t>
            </a:r>
            <a:r>
              <a:rPr kumimoji="1" lang="en-US" altLang="ja-JP" sz="2400" dirty="0"/>
              <a:t>(</a:t>
            </a:r>
            <a:r>
              <a:rPr lang="ja-JP" altLang="en-US" sz="2400" dirty="0">
                <a:latin typeface="+mn-ea"/>
              </a:rPr>
              <a:t>刘</a:t>
            </a:r>
            <a:r>
              <a:rPr kumimoji="1" lang="en-US" altLang="ja-JP" sz="2400" dirty="0"/>
              <a:t>)</a:t>
            </a:r>
            <a:endParaRPr kumimoji="1" lang="ja-JP" altLang="en-US" sz="2400" dirty="0"/>
          </a:p>
        </p:txBody>
      </p:sp>
    </p:spTree>
    <p:extLst>
      <p:ext uri="{BB962C8B-B14F-4D97-AF65-F5344CB8AC3E}">
        <p14:creationId xmlns:p14="http://schemas.microsoft.com/office/powerpoint/2010/main" val="372701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2047460"/>
            <a:ext cx="10515600" cy="4308889"/>
          </a:xfrm>
        </p:spPr>
        <p:txBody>
          <a:bodyPr>
            <a:normAutofit/>
          </a:bodyPr>
          <a:lstStyle/>
          <a:p>
            <a:pPr>
              <a:lnSpc>
                <a:spcPct val="200000"/>
              </a:lnSpc>
              <a:buClr>
                <a:schemeClr val="accent2"/>
              </a:buClr>
              <a:buFont typeface="Arial" charset="0"/>
              <a:buChar char="•"/>
            </a:pPr>
            <a:r>
              <a:rPr lang="ja-JP" altLang="en-US" sz="3200" dirty="0" smtClean="0"/>
              <a:t>プログラム</a:t>
            </a:r>
            <a:r>
              <a:rPr lang="ja-JP" altLang="en-US" sz="3200" dirty="0" smtClean="0"/>
              <a:t>に「</a:t>
            </a:r>
            <a:r>
              <a:rPr lang="en-US" altLang="ja-JP" sz="3200" dirty="0" smtClean="0"/>
              <a:t>《</a:t>
            </a:r>
            <a:r>
              <a:rPr lang="ja-JP" altLang="en-US" sz="3200" dirty="0" smtClean="0"/>
              <a:t>かわいい</a:t>
            </a:r>
            <a:r>
              <a:rPr lang="en-US" altLang="ja-JP" sz="3200" dirty="0" smtClean="0"/>
              <a:t>》</a:t>
            </a:r>
            <a:r>
              <a:rPr lang="ja-JP" altLang="en-US" sz="3200" dirty="0" smtClean="0"/>
              <a:t>画像とはこういうものだ</a:t>
            </a:r>
            <a:r>
              <a:rPr lang="ja-JP" altLang="en-US" sz="3200" dirty="0" smtClean="0"/>
              <a:t>」</a:t>
            </a:r>
            <a:endParaRPr lang="en-US" altLang="ja-JP" sz="3200" dirty="0" smtClean="0"/>
          </a:p>
          <a:p>
            <a:pPr marL="0" indent="0">
              <a:lnSpc>
                <a:spcPct val="200000"/>
              </a:lnSpc>
              <a:buClr>
                <a:schemeClr val="accent2"/>
              </a:buClr>
              <a:buNone/>
            </a:pPr>
            <a:r>
              <a:rPr lang="ja-JP" altLang="en-US" sz="3200" dirty="0" smtClean="0"/>
              <a:t>「</a:t>
            </a:r>
            <a:r>
              <a:rPr lang="en-US" altLang="ja-JP" sz="3200" dirty="0" smtClean="0"/>
              <a:t>《</a:t>
            </a:r>
            <a:r>
              <a:rPr lang="ja-JP" altLang="en-US" sz="3200" dirty="0" smtClean="0"/>
              <a:t>かわいくない</a:t>
            </a:r>
            <a:r>
              <a:rPr lang="en-US" altLang="ja-JP" sz="3200" dirty="0" smtClean="0"/>
              <a:t>》</a:t>
            </a:r>
            <a:r>
              <a:rPr lang="ja-JP" altLang="en-US" sz="3200" dirty="0" smtClean="0"/>
              <a:t>画像とはこういうものだ」と学習させる</a:t>
            </a:r>
            <a:endParaRPr lang="en-US" altLang="ja-JP" sz="3200" dirty="0" smtClean="0"/>
          </a:p>
          <a:p>
            <a:pPr>
              <a:lnSpc>
                <a:spcPct val="250000"/>
              </a:lnSpc>
              <a:buClr>
                <a:schemeClr val="accent2"/>
              </a:buClr>
              <a:buFont typeface="Arial" charset="0"/>
              <a:buChar char="•"/>
            </a:pPr>
            <a:r>
              <a:rPr kumimoji="1" lang="ja-JP" altLang="en-US" sz="3200" dirty="0" smtClean="0"/>
              <a:t>特徴量を抽出して</a:t>
            </a:r>
            <a:r>
              <a:rPr kumimoji="1" lang="ja-JP" altLang="en-US" sz="3200" dirty="0" smtClean="0">
                <a:solidFill>
                  <a:srgbClr val="FF0000"/>
                </a:solidFill>
              </a:rPr>
              <a:t>カスケード分類器</a:t>
            </a:r>
            <a:r>
              <a:rPr kumimoji="1" lang="ja-JP" altLang="en-US" sz="3200" dirty="0" smtClean="0"/>
              <a:t>を作成する</a:t>
            </a:r>
            <a:endParaRPr kumimoji="1" lang="en-US" altLang="ja-JP" sz="3200" dirty="0" smtClean="0"/>
          </a:p>
          <a:p>
            <a:pPr marL="0" indent="0">
              <a:lnSpc>
                <a:spcPct val="250000"/>
              </a:lnSpc>
              <a:buClr>
                <a:schemeClr val="accent2"/>
              </a:buClr>
              <a:buNone/>
            </a:pPr>
            <a:endParaRPr lang="en-US" altLang="ja-JP" sz="3200" dirty="0"/>
          </a:p>
          <a:p>
            <a:pPr>
              <a:lnSpc>
                <a:spcPct val="250000"/>
              </a:lnSpc>
              <a:buClr>
                <a:schemeClr val="accent2"/>
              </a:buClr>
              <a:buFont typeface="Arial" charset="0"/>
              <a:buChar char="•"/>
            </a:pPr>
            <a:endParaRPr kumimoji="1" lang="en-US" altLang="ja-JP" sz="3200" dirty="0" smtClean="0"/>
          </a:p>
        </p:txBody>
      </p:sp>
      <p:sp>
        <p:nvSpPr>
          <p:cNvPr id="4" name="TextBox 3"/>
          <p:cNvSpPr txBox="1"/>
          <p:nvPr/>
        </p:nvSpPr>
        <p:spPr>
          <a:xfrm>
            <a:off x="479504" y="1271239"/>
            <a:ext cx="5482591" cy="461665"/>
          </a:xfrm>
          <a:prstGeom prst="rect">
            <a:avLst/>
          </a:prstGeom>
          <a:noFill/>
        </p:spPr>
        <p:txBody>
          <a:bodyPr wrap="none" rtlCol="0">
            <a:spAutoFit/>
          </a:bodyPr>
          <a:lstStyle/>
          <a:p>
            <a:pPr>
              <a:buClr>
                <a:schemeClr val="accent2"/>
              </a:buClr>
              <a:buFont typeface="Arial" charset="0"/>
              <a:buChar char="•"/>
            </a:pPr>
            <a:r>
              <a:rPr kumimoji="1" lang="en-US" altLang="ja-JP" sz="2400" dirty="0" err="1"/>
              <a:t>DeepLearning</a:t>
            </a:r>
            <a:r>
              <a:rPr kumimoji="1" lang="ja-JP" altLang="en-US" sz="2400" dirty="0"/>
              <a:t>による可愛いの判別</a:t>
            </a:r>
            <a:r>
              <a:rPr kumimoji="1" lang="en-US" altLang="ja-JP" sz="2400" dirty="0"/>
              <a:t>(</a:t>
            </a:r>
            <a:r>
              <a:rPr lang="ja-JP" altLang="en-US" sz="2400" dirty="0">
                <a:latin typeface="+mn-ea"/>
              </a:rPr>
              <a:t>冨部</a:t>
            </a:r>
            <a:r>
              <a:rPr kumimoji="1" lang="en-US" altLang="ja-JP" sz="2400" dirty="0"/>
              <a:t>)</a:t>
            </a:r>
            <a:endParaRPr kumimoji="1" lang="ja-JP" altLang="en-US" sz="2400" dirty="0"/>
          </a:p>
        </p:txBody>
      </p:sp>
    </p:spTree>
    <p:extLst>
      <p:ext uri="{BB962C8B-B14F-4D97-AF65-F5344CB8AC3E}">
        <p14:creationId xmlns:p14="http://schemas.microsoft.com/office/powerpoint/2010/main" val="1593968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2007704"/>
            <a:ext cx="10515600" cy="4348646"/>
          </a:xfrm>
        </p:spPr>
        <p:txBody>
          <a:bodyPr>
            <a:normAutofit/>
          </a:bodyPr>
          <a:lstStyle/>
          <a:p>
            <a:pPr>
              <a:lnSpc>
                <a:spcPct val="210000"/>
              </a:lnSpc>
              <a:buClr>
                <a:schemeClr val="accent2"/>
              </a:buClr>
              <a:buFont typeface="Arial" charset="0"/>
              <a:buChar char="•"/>
            </a:pPr>
            <a:r>
              <a:rPr lang="ja-JP" altLang="en-US" sz="2400" dirty="0" smtClean="0"/>
              <a:t>カスケード分類器作成手順</a:t>
            </a:r>
            <a:endParaRPr lang="en-US" altLang="ja-JP" sz="2400" dirty="0"/>
          </a:p>
          <a:p>
            <a:pPr lvl="1">
              <a:lnSpc>
                <a:spcPct val="210000"/>
              </a:lnSpc>
              <a:buClr>
                <a:schemeClr val="accent2"/>
              </a:buClr>
              <a:buFont typeface="Arial" charset="0"/>
              <a:buChar char="•"/>
            </a:pPr>
            <a:r>
              <a:rPr lang="ja-JP" altLang="en-US" sz="2000" dirty="0" smtClean="0"/>
              <a:t>「かわいい」画像と「かわいくない」画像を集めて、リストを作成する。</a:t>
            </a:r>
            <a:endParaRPr lang="en-US" altLang="ja-JP" sz="2000" dirty="0" smtClean="0"/>
          </a:p>
          <a:p>
            <a:pPr lvl="1">
              <a:lnSpc>
                <a:spcPct val="210000"/>
              </a:lnSpc>
              <a:buClr>
                <a:schemeClr val="accent2"/>
              </a:buClr>
              <a:buFont typeface="Arial" charset="0"/>
              <a:buChar char="•"/>
            </a:pPr>
            <a:r>
              <a:rPr lang="ja-JP" altLang="en-US" sz="2000" dirty="0" smtClean="0"/>
              <a:t>リストを用いて</a:t>
            </a:r>
            <a:r>
              <a:rPr lang="en-US" altLang="ja-JP" sz="2000" dirty="0" smtClean="0"/>
              <a:t>VEC</a:t>
            </a:r>
            <a:r>
              <a:rPr lang="ja-JP" altLang="en-US" sz="2000" dirty="0" smtClean="0"/>
              <a:t>ファイルというカスケード分類器を作成するために必要となるファイルを作成する</a:t>
            </a:r>
            <a:endParaRPr lang="en-US" altLang="ja-JP" sz="2000" dirty="0" smtClean="0"/>
          </a:p>
          <a:p>
            <a:pPr lvl="1">
              <a:lnSpc>
                <a:spcPct val="210000"/>
              </a:lnSpc>
              <a:buClr>
                <a:schemeClr val="accent2"/>
              </a:buClr>
              <a:buFont typeface="Arial" charset="0"/>
              <a:buChar char="•"/>
            </a:pPr>
            <a:r>
              <a:rPr lang="ja-JP" altLang="en-US" sz="2000" dirty="0" smtClean="0"/>
              <a:t>カスケード分類器の作成</a:t>
            </a:r>
            <a:endParaRPr lang="en-US" altLang="ja-JP" sz="2000" dirty="0"/>
          </a:p>
          <a:p>
            <a:pPr marL="0" indent="0">
              <a:lnSpc>
                <a:spcPct val="250000"/>
              </a:lnSpc>
              <a:buClr>
                <a:schemeClr val="accent2"/>
              </a:buClr>
              <a:buNone/>
            </a:pPr>
            <a:endParaRPr lang="en-US" altLang="ja-JP" sz="2400" dirty="0" smtClean="0"/>
          </a:p>
          <a:p>
            <a:pPr>
              <a:lnSpc>
                <a:spcPct val="250000"/>
              </a:lnSpc>
              <a:buClr>
                <a:schemeClr val="accent2"/>
              </a:buClr>
              <a:buFont typeface="Arial" charset="0"/>
              <a:buChar char="•"/>
            </a:pPr>
            <a:endParaRPr lang="en-US" altLang="ja-JP" sz="2400" dirty="0" smtClean="0"/>
          </a:p>
          <a:p>
            <a:pPr marL="0" indent="0">
              <a:lnSpc>
                <a:spcPct val="250000"/>
              </a:lnSpc>
              <a:buClr>
                <a:schemeClr val="accent2"/>
              </a:buClr>
              <a:buNone/>
            </a:pPr>
            <a:endParaRPr lang="en-US" altLang="ja-JP" sz="3200" dirty="0"/>
          </a:p>
          <a:p>
            <a:pPr>
              <a:lnSpc>
                <a:spcPct val="250000"/>
              </a:lnSpc>
              <a:buClr>
                <a:schemeClr val="accent2"/>
              </a:buClr>
              <a:buFont typeface="Arial" charset="0"/>
              <a:buChar char="•"/>
            </a:pPr>
            <a:endParaRPr kumimoji="1" lang="en-US" altLang="ja-JP" sz="3200" dirty="0" smtClean="0"/>
          </a:p>
          <a:p>
            <a:pPr>
              <a:lnSpc>
                <a:spcPct val="250000"/>
              </a:lnSpc>
              <a:buClr>
                <a:schemeClr val="accent2"/>
              </a:buClr>
              <a:buFont typeface="Arial" charset="0"/>
              <a:buChar char="•"/>
            </a:pPr>
            <a:endParaRPr kumimoji="1" lang="en-US" altLang="ja-JP" sz="3200" dirty="0" smtClean="0"/>
          </a:p>
        </p:txBody>
      </p:sp>
      <p:sp>
        <p:nvSpPr>
          <p:cNvPr id="4" name="TextBox 3"/>
          <p:cNvSpPr txBox="1"/>
          <p:nvPr/>
        </p:nvSpPr>
        <p:spPr>
          <a:xfrm>
            <a:off x="479504" y="1271239"/>
            <a:ext cx="5482591" cy="461665"/>
          </a:xfrm>
          <a:prstGeom prst="rect">
            <a:avLst/>
          </a:prstGeom>
          <a:noFill/>
        </p:spPr>
        <p:txBody>
          <a:bodyPr wrap="none" rtlCol="0">
            <a:spAutoFit/>
          </a:bodyPr>
          <a:lstStyle/>
          <a:p>
            <a:pPr>
              <a:buClr>
                <a:schemeClr val="accent2"/>
              </a:buClr>
              <a:buFont typeface="Arial" charset="0"/>
              <a:buChar char="•"/>
            </a:pPr>
            <a:r>
              <a:rPr kumimoji="1" lang="en-US" altLang="ja-JP" sz="2400" dirty="0" err="1"/>
              <a:t>DeepLearning</a:t>
            </a:r>
            <a:r>
              <a:rPr kumimoji="1" lang="ja-JP" altLang="en-US" sz="2400" dirty="0"/>
              <a:t>による可愛いの判別</a:t>
            </a:r>
            <a:r>
              <a:rPr kumimoji="1" lang="en-US" altLang="ja-JP" sz="2400" dirty="0"/>
              <a:t>(</a:t>
            </a:r>
            <a:r>
              <a:rPr lang="ja-JP" altLang="en-US" sz="2400" dirty="0">
                <a:latin typeface="+mn-ea"/>
              </a:rPr>
              <a:t>冨部</a:t>
            </a:r>
            <a:r>
              <a:rPr kumimoji="1" lang="en-US" altLang="ja-JP" sz="2400" dirty="0"/>
              <a:t>)</a:t>
            </a:r>
            <a:endParaRPr kumimoji="1" lang="ja-JP" altLang="en-US" sz="2400" dirty="0"/>
          </a:p>
        </p:txBody>
      </p:sp>
    </p:spTree>
    <p:extLst>
      <p:ext uri="{BB962C8B-B14F-4D97-AF65-F5344CB8AC3E}">
        <p14:creationId xmlns:p14="http://schemas.microsoft.com/office/powerpoint/2010/main" val="1015947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2166730"/>
            <a:ext cx="10515600" cy="4189620"/>
          </a:xfrm>
        </p:spPr>
        <p:txBody>
          <a:bodyPr>
            <a:normAutofit/>
          </a:bodyPr>
          <a:lstStyle/>
          <a:p>
            <a:pPr>
              <a:lnSpc>
                <a:spcPct val="250000"/>
              </a:lnSpc>
              <a:buClr>
                <a:schemeClr val="accent2"/>
              </a:buClr>
              <a:buFont typeface="Arial" charset="0"/>
              <a:buChar char="•"/>
            </a:pPr>
            <a:r>
              <a:rPr lang="ja-JP" altLang="en-US" sz="2400" dirty="0" smtClean="0"/>
              <a:t>実験：画像の中にかわいいものがいくつあるか数える、あるかどうか調べる？？</a:t>
            </a:r>
            <a:endParaRPr lang="en-US" altLang="ja-JP" sz="2400" dirty="0" smtClean="0"/>
          </a:p>
          <a:p>
            <a:pPr>
              <a:lnSpc>
                <a:spcPct val="250000"/>
              </a:lnSpc>
              <a:buClr>
                <a:schemeClr val="accent2"/>
              </a:buClr>
              <a:buFont typeface="Arial" charset="0"/>
              <a:buChar char="•"/>
            </a:pPr>
            <a:r>
              <a:rPr lang="ja-JP" altLang="en-US" sz="2400" dirty="0" smtClean="0"/>
              <a:t>コマンドを実行することで、かわいい画像が検出された際にその部分を赤い四角で囲ってくれるようになる。</a:t>
            </a:r>
            <a:endParaRPr lang="en-US" altLang="ja-JP" sz="2400" dirty="0" smtClean="0"/>
          </a:p>
          <a:p>
            <a:pPr marL="0" indent="0">
              <a:lnSpc>
                <a:spcPct val="250000"/>
              </a:lnSpc>
              <a:buClr>
                <a:schemeClr val="accent2"/>
              </a:buClr>
              <a:buNone/>
            </a:pPr>
            <a:endParaRPr lang="en-US" altLang="ja-JP" sz="3200" dirty="0"/>
          </a:p>
          <a:p>
            <a:pPr>
              <a:lnSpc>
                <a:spcPct val="250000"/>
              </a:lnSpc>
              <a:buClr>
                <a:schemeClr val="accent2"/>
              </a:buClr>
              <a:buFont typeface="Arial" charset="0"/>
              <a:buChar char="•"/>
            </a:pPr>
            <a:endParaRPr kumimoji="1" lang="en-US" altLang="ja-JP" sz="3200" dirty="0" smtClean="0"/>
          </a:p>
          <a:p>
            <a:pPr>
              <a:lnSpc>
                <a:spcPct val="250000"/>
              </a:lnSpc>
              <a:buClr>
                <a:schemeClr val="accent2"/>
              </a:buClr>
              <a:buFont typeface="Arial" charset="0"/>
              <a:buChar char="•"/>
            </a:pPr>
            <a:endParaRPr kumimoji="1" lang="en-US" altLang="ja-JP" sz="3200" dirty="0" smtClean="0"/>
          </a:p>
        </p:txBody>
      </p:sp>
      <p:sp>
        <p:nvSpPr>
          <p:cNvPr id="4" name="TextBox 3"/>
          <p:cNvSpPr txBox="1"/>
          <p:nvPr/>
        </p:nvSpPr>
        <p:spPr>
          <a:xfrm>
            <a:off x="479504" y="1271239"/>
            <a:ext cx="5482591" cy="461665"/>
          </a:xfrm>
          <a:prstGeom prst="rect">
            <a:avLst/>
          </a:prstGeom>
          <a:noFill/>
        </p:spPr>
        <p:txBody>
          <a:bodyPr wrap="none" rtlCol="0">
            <a:spAutoFit/>
          </a:bodyPr>
          <a:lstStyle/>
          <a:p>
            <a:pPr>
              <a:buClr>
                <a:schemeClr val="accent2"/>
              </a:buClr>
              <a:buFont typeface="Arial" charset="0"/>
              <a:buChar char="•"/>
            </a:pPr>
            <a:r>
              <a:rPr kumimoji="1" lang="en-US" altLang="ja-JP" sz="2400" dirty="0" err="1"/>
              <a:t>DeepLearning</a:t>
            </a:r>
            <a:r>
              <a:rPr kumimoji="1" lang="ja-JP" altLang="en-US" sz="2400" dirty="0"/>
              <a:t>による可愛いの判別</a:t>
            </a:r>
            <a:r>
              <a:rPr kumimoji="1" lang="en-US" altLang="ja-JP" sz="2400" dirty="0"/>
              <a:t>(</a:t>
            </a:r>
            <a:r>
              <a:rPr lang="ja-JP" altLang="en-US" sz="2400" dirty="0">
                <a:latin typeface="+mn-ea"/>
              </a:rPr>
              <a:t>冨部</a:t>
            </a:r>
            <a:r>
              <a:rPr kumimoji="1" lang="en-US" altLang="ja-JP" sz="2400" dirty="0"/>
              <a:t>)</a:t>
            </a:r>
            <a:endParaRPr kumimoji="1" lang="ja-JP" altLang="en-US" sz="2400" dirty="0"/>
          </a:p>
        </p:txBody>
      </p:sp>
    </p:spTree>
    <p:extLst>
      <p:ext uri="{BB962C8B-B14F-4D97-AF65-F5344CB8AC3E}">
        <p14:creationId xmlns:p14="http://schemas.microsoft.com/office/powerpoint/2010/main" val="617073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sp>
        <p:nvSpPr>
          <p:cNvPr id="6" name="TextBox 5"/>
          <p:cNvSpPr txBox="1"/>
          <p:nvPr/>
        </p:nvSpPr>
        <p:spPr>
          <a:xfrm>
            <a:off x="273424" y="1997765"/>
            <a:ext cx="12135502" cy="461665"/>
          </a:xfrm>
          <a:prstGeom prst="rect">
            <a:avLst/>
          </a:prstGeom>
          <a:noFill/>
        </p:spPr>
        <p:txBody>
          <a:bodyPr wrap="none" rtlCol="0">
            <a:spAutoFit/>
          </a:bodyPr>
          <a:lstStyle/>
          <a:p>
            <a:r>
              <a:rPr lang="ja-JP" altLang="en-US" sz="2400" dirty="0" smtClean="0"/>
              <a:t>参考文献</a:t>
            </a:r>
            <a:r>
              <a:rPr lang="en-US" altLang="ja-JP" sz="2400" dirty="0" smtClean="0"/>
              <a:t>:</a:t>
            </a:r>
            <a:r>
              <a:rPr lang="en-US" sz="2400" dirty="0"/>
              <a:t>The Glasgow Raspberry Pi </a:t>
            </a:r>
            <a:r>
              <a:rPr lang="en-US" sz="2400" dirty="0" smtClean="0"/>
              <a:t>Cloud : A </a:t>
            </a:r>
            <a:r>
              <a:rPr lang="en-US" sz="2400" dirty="0"/>
              <a:t>Scale Model for Cloud Computing </a:t>
            </a:r>
            <a:r>
              <a:rPr lang="en-US" sz="2400" dirty="0" smtClean="0"/>
              <a:t>Infrastructures </a:t>
            </a:r>
            <a:endParaRPr lang="en-US" sz="2400" dirty="0"/>
          </a:p>
        </p:txBody>
      </p:sp>
      <p:sp>
        <p:nvSpPr>
          <p:cNvPr id="7" name="TextBox 6"/>
          <p:cNvSpPr txBox="1"/>
          <p:nvPr/>
        </p:nvSpPr>
        <p:spPr>
          <a:xfrm>
            <a:off x="566531" y="3035612"/>
            <a:ext cx="8393644" cy="830997"/>
          </a:xfrm>
          <a:prstGeom prst="rect">
            <a:avLst/>
          </a:prstGeom>
          <a:noFill/>
        </p:spPr>
        <p:txBody>
          <a:bodyPr wrap="none" rtlCol="0">
            <a:spAutoFit/>
          </a:bodyPr>
          <a:lstStyle/>
          <a:p>
            <a:r>
              <a:rPr lang="ja-JP" altLang="en-US" sz="2400" dirty="0" smtClean="0"/>
              <a:t>データセンタは高価で一般の人</a:t>
            </a:r>
            <a:r>
              <a:rPr lang="en-US" altLang="ja-JP" sz="2400" dirty="0" smtClean="0"/>
              <a:t>(</a:t>
            </a:r>
            <a:r>
              <a:rPr lang="ja-JP" altLang="en-US" sz="2400" dirty="0" smtClean="0"/>
              <a:t>学生など</a:t>
            </a:r>
            <a:r>
              <a:rPr lang="en-US" altLang="ja-JP" sz="2400" dirty="0" smtClean="0"/>
              <a:t>)</a:t>
            </a:r>
            <a:r>
              <a:rPr lang="ja-JP" altLang="en-US" sz="2400" dirty="0" smtClean="0"/>
              <a:t>が触れることが難しい</a:t>
            </a:r>
          </a:p>
          <a:p>
            <a:r>
              <a:rPr lang="ja-JP" altLang="en-US" sz="2400" dirty="0"/>
              <a:t>	</a:t>
            </a:r>
            <a:r>
              <a:rPr lang="en-US" altLang="ja-JP" sz="2400" dirty="0" smtClean="0"/>
              <a:t>-&gt; </a:t>
            </a:r>
            <a:r>
              <a:rPr lang="en-US" sz="2400" dirty="0" smtClean="0"/>
              <a:t>Raspberry Pi</a:t>
            </a:r>
            <a:r>
              <a:rPr lang="ja-JP" altLang="en-US" sz="2400" dirty="0" smtClean="0"/>
              <a:t>を使って安く作ろう</a:t>
            </a:r>
            <a:r>
              <a:rPr lang="en-US" altLang="ja-JP" sz="2400" dirty="0" smtClean="0"/>
              <a:t>(</a:t>
            </a:r>
            <a:r>
              <a:rPr lang="ja-JP" altLang="en-US" sz="2400" dirty="0" smtClean="0"/>
              <a:t>教育用</a:t>
            </a:r>
            <a:r>
              <a:rPr lang="en-US" altLang="ja-JP" sz="2400" dirty="0" smtClean="0"/>
              <a:t>)</a:t>
            </a:r>
            <a:endParaRPr lang="en-US" sz="2400" dirty="0"/>
          </a:p>
        </p:txBody>
      </p:sp>
      <p:sp>
        <p:nvSpPr>
          <p:cNvPr id="8" name="TextBox 7"/>
          <p:cNvSpPr txBox="1"/>
          <p:nvPr/>
        </p:nvSpPr>
        <p:spPr>
          <a:xfrm>
            <a:off x="566531" y="4442791"/>
            <a:ext cx="9331401" cy="830997"/>
          </a:xfrm>
          <a:prstGeom prst="rect">
            <a:avLst/>
          </a:prstGeom>
          <a:noFill/>
        </p:spPr>
        <p:txBody>
          <a:bodyPr wrap="none" rtlCol="0">
            <a:spAutoFit/>
          </a:bodyPr>
          <a:lstStyle/>
          <a:p>
            <a:r>
              <a:rPr lang="ja-JP" altLang="en-US" sz="2400" dirty="0" smtClean="0"/>
              <a:t>しかし，機能はそれほど実装されてない</a:t>
            </a:r>
          </a:p>
          <a:p>
            <a:r>
              <a:rPr lang="ja-JP" altLang="en-US" sz="2400" dirty="0"/>
              <a:t>	</a:t>
            </a:r>
            <a:r>
              <a:rPr lang="en-US" altLang="ja-JP" sz="2400" dirty="0" smtClean="0"/>
              <a:t>-&gt; </a:t>
            </a:r>
            <a:r>
              <a:rPr lang="ja-JP" altLang="en-US" sz="2400" dirty="0" smtClean="0"/>
              <a:t>負荷分散機能など本システムに対して</a:t>
            </a:r>
            <a:r>
              <a:rPr lang="en-US" altLang="ja-JP" sz="2400" dirty="0" smtClean="0"/>
              <a:t>(</a:t>
            </a:r>
            <a:r>
              <a:rPr lang="ja-JP" altLang="en-US" sz="2400" dirty="0" smtClean="0"/>
              <a:t>のみ</a:t>
            </a:r>
            <a:r>
              <a:rPr lang="en-US" altLang="ja-JP" sz="2400" dirty="0" smtClean="0"/>
              <a:t>)</a:t>
            </a:r>
            <a:r>
              <a:rPr lang="ja-JP" altLang="en-US" sz="2400" dirty="0" smtClean="0"/>
              <a:t>有用な機能をつける</a:t>
            </a:r>
            <a:endParaRPr lang="en-US" sz="2400" dirty="0"/>
          </a:p>
        </p:txBody>
      </p:sp>
    </p:spTree>
    <p:extLst>
      <p:ext uri="{BB962C8B-B14F-4D97-AF65-F5344CB8AC3E}">
        <p14:creationId xmlns:p14="http://schemas.microsoft.com/office/powerpoint/2010/main" val="1866005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grpSp>
        <p:nvGrpSpPr>
          <p:cNvPr id="10" name="図形グループ 12"/>
          <p:cNvGrpSpPr/>
          <p:nvPr/>
        </p:nvGrpSpPr>
        <p:grpSpPr>
          <a:xfrm>
            <a:off x="1384726" y="3474395"/>
            <a:ext cx="1641273" cy="1765111"/>
            <a:chOff x="462759" y="3670978"/>
            <a:chExt cx="1641273" cy="1765111"/>
          </a:xfrm>
        </p:grpSpPr>
        <p:pic>
          <p:nvPicPr>
            <p:cNvPr id="11"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12"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pic>
        <p:nvPicPr>
          <p:cNvPr id="3" name="Picture 2"/>
          <p:cNvPicPr>
            <a:picLocks noChangeAspect="1"/>
          </p:cNvPicPr>
          <p:nvPr/>
        </p:nvPicPr>
        <p:blipFill>
          <a:blip r:embed="rId5"/>
          <a:stretch>
            <a:fillRect/>
          </a:stretch>
        </p:blipFill>
        <p:spPr>
          <a:xfrm>
            <a:off x="5638954" y="3348204"/>
            <a:ext cx="1003300" cy="1612900"/>
          </a:xfrm>
          <a:prstGeom prst="rect">
            <a:avLst/>
          </a:prstGeom>
        </p:spPr>
      </p:pic>
      <p:pic>
        <p:nvPicPr>
          <p:cNvPr id="13"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655" y="2284565"/>
            <a:ext cx="1068688" cy="890752"/>
          </a:xfrm>
          <a:prstGeom prst="rect">
            <a:avLst/>
          </a:prstGeom>
          <a:ln w="228600" cap="sq" cmpd="thickThin">
            <a:solidFill>
              <a:srgbClr val="000000"/>
            </a:solidFill>
            <a:prstDash val="solid"/>
            <a:miter lim="800000"/>
          </a:ln>
          <a:effectLst>
            <a:innerShdw blurRad="76200">
              <a:srgbClr val="000000"/>
            </a:innerShdw>
          </a:effectLst>
        </p:spPr>
      </p:pic>
      <p:grpSp>
        <p:nvGrpSpPr>
          <p:cNvPr id="20" name="Group 19"/>
          <p:cNvGrpSpPr/>
          <p:nvPr/>
        </p:nvGrpSpPr>
        <p:grpSpPr>
          <a:xfrm>
            <a:off x="6869151" y="2284565"/>
            <a:ext cx="5241073" cy="3670186"/>
            <a:chOff x="6869151" y="2284565"/>
            <a:chExt cx="5241073" cy="3670186"/>
          </a:xfrm>
        </p:grpSpPr>
        <p:sp>
          <p:nvSpPr>
            <p:cNvPr id="5" name="Rounded Rectangular Callout 4"/>
            <p:cNvSpPr/>
            <p:nvPr/>
          </p:nvSpPr>
          <p:spPr>
            <a:xfrm>
              <a:off x="6869151" y="2284565"/>
              <a:ext cx="5241073" cy="3670186"/>
            </a:xfrm>
            <a:prstGeom prst="wedgeRoundRectCallout">
              <a:avLst>
                <a:gd name="adj1" fmla="val -53386"/>
                <a:gd name="adj2" fmla="val -5255"/>
                <a:gd name="adj3" fmla="val 1666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3"/>
            <p:cNvPicPr>
              <a:picLocks noChangeAspect="1"/>
            </p:cNvPicPr>
            <p:nvPr/>
          </p:nvPicPr>
          <p:blipFill>
            <a:blip r:embed="rId7"/>
            <a:stretch>
              <a:fillRect/>
            </a:stretch>
          </p:blipFill>
          <p:spPr>
            <a:xfrm>
              <a:off x="8370426" y="2497059"/>
              <a:ext cx="1609722" cy="1167284"/>
            </a:xfrm>
            <a:prstGeom prst="rect">
              <a:avLst/>
            </a:prstGeom>
          </p:spPr>
        </p:pic>
        <p:pic>
          <p:nvPicPr>
            <p:cNvPr id="15" name="図 8"/>
            <p:cNvPicPr>
              <a:picLocks noChangeAspect="1"/>
            </p:cNvPicPr>
            <p:nvPr/>
          </p:nvPicPr>
          <p:blipFill>
            <a:blip r:embed="rId7"/>
            <a:stretch>
              <a:fillRect/>
            </a:stretch>
          </p:blipFill>
          <p:spPr>
            <a:xfrm>
              <a:off x="8840295" y="4377462"/>
              <a:ext cx="1609722" cy="1167284"/>
            </a:xfrm>
            <a:prstGeom prst="rect">
              <a:avLst/>
            </a:prstGeom>
          </p:spPr>
        </p:pic>
        <p:pic>
          <p:nvPicPr>
            <p:cNvPr id="16" name="図 9"/>
            <p:cNvPicPr>
              <a:picLocks noChangeAspect="1"/>
            </p:cNvPicPr>
            <p:nvPr/>
          </p:nvPicPr>
          <p:blipFill>
            <a:blip r:embed="rId7"/>
            <a:stretch>
              <a:fillRect/>
            </a:stretch>
          </p:blipFill>
          <p:spPr>
            <a:xfrm>
              <a:off x="7244268" y="4398437"/>
              <a:ext cx="1609722" cy="1167284"/>
            </a:xfrm>
            <a:prstGeom prst="rect">
              <a:avLst/>
            </a:prstGeom>
          </p:spPr>
        </p:pic>
        <p:pic>
          <p:nvPicPr>
            <p:cNvPr id="17" name="図 10"/>
            <p:cNvPicPr>
              <a:picLocks noChangeAspect="1"/>
            </p:cNvPicPr>
            <p:nvPr/>
          </p:nvPicPr>
          <p:blipFill>
            <a:blip r:embed="rId7"/>
            <a:stretch>
              <a:fillRect/>
            </a:stretch>
          </p:blipFill>
          <p:spPr>
            <a:xfrm>
              <a:off x="9395018" y="3392223"/>
              <a:ext cx="1609722" cy="1167284"/>
            </a:xfrm>
            <a:prstGeom prst="rect">
              <a:avLst/>
            </a:prstGeom>
          </p:spPr>
        </p:pic>
        <p:pic>
          <p:nvPicPr>
            <p:cNvPr id="18" name="図 11"/>
            <p:cNvPicPr>
              <a:picLocks noChangeAspect="1"/>
            </p:cNvPicPr>
            <p:nvPr/>
          </p:nvPicPr>
          <p:blipFill>
            <a:blip r:embed="rId7"/>
            <a:stretch>
              <a:fillRect/>
            </a:stretch>
          </p:blipFill>
          <p:spPr>
            <a:xfrm>
              <a:off x="7684738" y="3409189"/>
              <a:ext cx="1609722" cy="1167284"/>
            </a:xfrm>
            <a:prstGeom prst="rect">
              <a:avLst/>
            </a:prstGeom>
          </p:spPr>
        </p:pic>
        <p:pic>
          <p:nvPicPr>
            <p:cNvPr id="19" name="図 13"/>
            <p:cNvPicPr>
              <a:picLocks noChangeAspect="1"/>
            </p:cNvPicPr>
            <p:nvPr/>
          </p:nvPicPr>
          <p:blipFill>
            <a:blip r:embed="rId7"/>
            <a:stretch>
              <a:fillRect/>
            </a:stretch>
          </p:blipFill>
          <p:spPr>
            <a:xfrm>
              <a:off x="10419610" y="4316013"/>
              <a:ext cx="1609722" cy="1167284"/>
            </a:xfrm>
            <a:prstGeom prst="rect">
              <a:avLst/>
            </a:prstGeom>
          </p:spPr>
        </p:pic>
      </p:grpSp>
    </p:spTree>
    <p:extLst>
      <p:ext uri="{BB962C8B-B14F-4D97-AF65-F5344CB8AC3E}">
        <p14:creationId xmlns:p14="http://schemas.microsoft.com/office/powerpoint/2010/main" val="767565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repeatCount="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0" presetClass="path" presetSubtype="0" accel="50000" decel="50000" fill="hold" nodeType="afterEffect">
                                  <p:stCondLst>
                                    <p:cond delay="0"/>
                                  </p:stCondLst>
                                  <p:childTnLst>
                                    <p:animMotion origin="layout" path="M 1.66667E-6 -2.59259E-6 C 0.05156 -0.00417 0.10312 -0.00857 0.1444 0.02454 C 0.18567 0.05764 0.24778 0.19861 0.24778 0.19861 " pathEditMode="relative" ptsTypes="AAA">
                                      <p:cBhvr>
                                        <p:cTn id="12" dur="1000" fill="hold"/>
                                        <p:tgtEl>
                                          <p:spTgt spid="13"/>
                                        </p:tgtEl>
                                        <p:attrNameLst>
                                          <p:attrName>ppt_x</p:attrName>
                                          <p:attrName>ppt_y</p:attrName>
                                        </p:attrNameLst>
                                      </p:cBhvr>
                                    </p:animMotion>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500" fill="hold"/>
                                        <p:tgtEl>
                                          <p:spTgt spid="13"/>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pic>
        <p:nvPicPr>
          <p:cNvPr id="6" name="Picture 5"/>
          <p:cNvPicPr>
            <a:picLocks noChangeAspect="1"/>
          </p:cNvPicPr>
          <p:nvPr/>
        </p:nvPicPr>
        <p:blipFill>
          <a:blip r:embed="rId3"/>
          <a:stretch>
            <a:fillRect/>
          </a:stretch>
        </p:blipFill>
        <p:spPr>
          <a:xfrm>
            <a:off x="479504" y="2578719"/>
            <a:ext cx="4343400" cy="1143000"/>
          </a:xfrm>
          <a:prstGeom prst="rect">
            <a:avLst/>
          </a:prstGeom>
        </p:spPr>
      </p:pic>
      <p:pic>
        <p:nvPicPr>
          <p:cNvPr id="7" name="Picture 6"/>
          <p:cNvPicPr>
            <a:picLocks noChangeAspect="1"/>
          </p:cNvPicPr>
          <p:nvPr/>
        </p:nvPicPr>
        <p:blipFill>
          <a:blip r:embed="rId4"/>
          <a:stretch>
            <a:fillRect/>
          </a:stretch>
        </p:blipFill>
        <p:spPr>
          <a:xfrm>
            <a:off x="6976171" y="2578719"/>
            <a:ext cx="4127500" cy="1308100"/>
          </a:xfrm>
          <a:prstGeom prst="rect">
            <a:avLst/>
          </a:prstGeom>
        </p:spPr>
      </p:pic>
      <p:sp>
        <p:nvSpPr>
          <p:cNvPr id="8" name="TextBox 7"/>
          <p:cNvSpPr txBox="1"/>
          <p:nvPr/>
        </p:nvSpPr>
        <p:spPr>
          <a:xfrm>
            <a:off x="1395142" y="4382868"/>
            <a:ext cx="3063659" cy="523220"/>
          </a:xfrm>
          <a:prstGeom prst="rect">
            <a:avLst/>
          </a:prstGeom>
          <a:noFill/>
        </p:spPr>
        <p:txBody>
          <a:bodyPr wrap="none" rtlCol="0">
            <a:spAutoFit/>
          </a:bodyPr>
          <a:lstStyle/>
          <a:p>
            <a:r>
              <a:rPr lang="ja-JP" altLang="en-US" sz="2800" dirty="0" smtClean="0">
                <a:solidFill>
                  <a:srgbClr val="0070C0"/>
                </a:solidFill>
              </a:rPr>
              <a:t>ネットワーク</a:t>
            </a:r>
            <a:r>
              <a:rPr lang="ja-JP" altLang="en-US" sz="2800" dirty="0" smtClean="0">
                <a:solidFill>
                  <a:srgbClr val="0070C0"/>
                </a:solidFill>
              </a:rPr>
              <a:t>の</a:t>
            </a:r>
            <a:r>
              <a:rPr lang="ja-JP" altLang="en-US" sz="2800" dirty="0" smtClean="0">
                <a:solidFill>
                  <a:srgbClr val="0070C0"/>
                </a:solidFill>
              </a:rPr>
              <a:t>操作</a:t>
            </a:r>
            <a:endParaRPr lang="en-US" sz="2800" dirty="0">
              <a:solidFill>
                <a:srgbClr val="0070C0"/>
              </a:solidFill>
            </a:endParaRPr>
          </a:p>
        </p:txBody>
      </p:sp>
      <p:sp>
        <p:nvSpPr>
          <p:cNvPr id="9" name="TextBox 8"/>
          <p:cNvSpPr txBox="1"/>
          <p:nvPr/>
        </p:nvSpPr>
        <p:spPr>
          <a:xfrm>
            <a:off x="7884067" y="4363302"/>
            <a:ext cx="2845651" cy="523220"/>
          </a:xfrm>
          <a:prstGeom prst="rect">
            <a:avLst/>
          </a:prstGeom>
          <a:noFill/>
        </p:spPr>
        <p:txBody>
          <a:bodyPr wrap="none" rtlCol="0">
            <a:spAutoFit/>
          </a:bodyPr>
          <a:lstStyle/>
          <a:p>
            <a:r>
              <a:rPr lang="ja-JP" altLang="en-US" sz="2800" dirty="0" smtClean="0">
                <a:solidFill>
                  <a:srgbClr val="FF0000"/>
                </a:solidFill>
              </a:rPr>
              <a:t>リソースの効率化</a:t>
            </a:r>
            <a:endParaRPr lang="en-US" sz="2800" dirty="0">
              <a:solidFill>
                <a:srgbClr val="FF0000"/>
              </a:solidFill>
            </a:endParaRPr>
          </a:p>
        </p:txBody>
      </p:sp>
    </p:spTree>
    <p:extLst>
      <p:ext uri="{BB962C8B-B14F-4D97-AF65-F5344CB8AC3E}">
        <p14:creationId xmlns:p14="http://schemas.microsoft.com/office/powerpoint/2010/main" val="89127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buFont typeface="Wingdings" charset="2"/>
              <a:buChar char="l"/>
            </a:pPr>
            <a:r>
              <a:rPr lang="ja-JP" altLang="en-US" sz="3200" dirty="0"/>
              <a:t>アイデア</a:t>
            </a:r>
          </a:p>
          <a:p>
            <a:pPr>
              <a:lnSpc>
                <a:spcPct val="150000"/>
              </a:lnSpc>
              <a:buFont typeface="Wingdings" charset="2"/>
              <a:buChar char="l"/>
            </a:pPr>
            <a:r>
              <a:rPr lang="ja-JP" altLang="en-US" sz="3200" dirty="0" smtClean="0"/>
              <a:t>設計概要</a:t>
            </a:r>
            <a:endParaRPr lang="en-US" altLang="ja-JP" sz="3200" dirty="0" smtClean="0"/>
          </a:p>
          <a:p>
            <a:pPr lvl="1">
              <a:lnSpc>
                <a:spcPct val="150000"/>
              </a:lnSpc>
              <a:buFont typeface="Wingdings" charset="2"/>
              <a:buChar char="l"/>
            </a:pPr>
            <a:r>
              <a:rPr lang="ja-JP" altLang="en-US" dirty="0" smtClean="0"/>
              <a:t>各設計</a:t>
            </a:r>
            <a:endParaRPr lang="ja-JP" altLang="en-US" dirty="0"/>
          </a:p>
          <a:p>
            <a:pPr>
              <a:lnSpc>
                <a:spcPct val="150000"/>
              </a:lnSpc>
              <a:buFont typeface="Wingdings" charset="2"/>
              <a:buChar char="l"/>
            </a:pPr>
            <a:r>
              <a:rPr lang="ja-JP" altLang="en-US" sz="3200" dirty="0" smtClean="0"/>
              <a:t>計画</a:t>
            </a:r>
            <a:endParaRPr lang="ja-JP" altLang="en-US" sz="3200" dirty="0"/>
          </a:p>
        </p:txBody>
      </p:sp>
    </p:spTree>
    <p:extLst>
      <p:ext uri="{BB962C8B-B14F-4D97-AF65-F5344CB8AC3E}">
        <p14:creationId xmlns:p14="http://schemas.microsoft.com/office/powerpoint/2010/main" val="183721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6" y="3926940"/>
            <a:ext cx="1641273" cy="1424981"/>
          </a:xfrm>
          <a:prstGeom prst="rect">
            <a:avLst/>
          </a:prstGeom>
        </p:spPr>
      </p:pic>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sp>
        <p:nvSpPr>
          <p:cNvPr id="35" name="Rounded Rectangle 34"/>
          <p:cNvSpPr/>
          <p:nvPr/>
        </p:nvSpPr>
        <p:spPr>
          <a:xfrm>
            <a:off x="4688440" y="3429538"/>
            <a:ext cx="546409"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a:t>
            </a:r>
            <a:endParaRPr lang="en-US" dirty="0"/>
          </a:p>
        </p:txBody>
      </p:sp>
      <p:sp>
        <p:nvSpPr>
          <p:cNvPr id="36" name="Rounded Rectangle 35"/>
          <p:cNvSpPr/>
          <p:nvPr/>
        </p:nvSpPr>
        <p:spPr>
          <a:xfrm>
            <a:off x="3206515" y="5077601"/>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PM1</a:t>
            </a:r>
            <a:endParaRPr lang="en-US" dirty="0"/>
          </a:p>
        </p:txBody>
      </p:sp>
      <p:sp>
        <p:nvSpPr>
          <p:cNvPr id="37" name="Rounded Rectangle 36"/>
          <p:cNvSpPr/>
          <p:nvPr/>
        </p:nvSpPr>
        <p:spPr>
          <a:xfrm>
            <a:off x="5919497" y="5077601"/>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PM2</a:t>
            </a:r>
            <a:endParaRPr lang="en-US" dirty="0"/>
          </a:p>
        </p:txBody>
      </p:sp>
      <p:cxnSp>
        <p:nvCxnSpPr>
          <p:cNvPr id="38" name="Straight Connector 37"/>
          <p:cNvCxnSpPr>
            <a:stCxn id="35" idx="2"/>
            <a:endCxn id="36" idx="0"/>
          </p:cNvCxnSpPr>
          <p:nvPr/>
        </p:nvCxnSpPr>
        <p:spPr>
          <a:xfrm flipH="1">
            <a:off x="3479720" y="3978178"/>
            <a:ext cx="1481925" cy="10994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2"/>
            <a:endCxn id="37" idx="0"/>
          </p:cNvCxnSpPr>
          <p:nvPr/>
        </p:nvCxnSpPr>
        <p:spPr>
          <a:xfrm>
            <a:off x="4961645" y="3978178"/>
            <a:ext cx="1231057" cy="10994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4"/>
          <a:stretch>
            <a:fillRect/>
          </a:stretch>
        </p:blipFill>
        <p:spPr>
          <a:xfrm>
            <a:off x="273424" y="2127989"/>
            <a:ext cx="4343400" cy="1143000"/>
          </a:xfrm>
          <a:prstGeom prst="rect">
            <a:avLst/>
          </a:prstGeom>
        </p:spPr>
      </p:pic>
      <p:sp>
        <p:nvSpPr>
          <p:cNvPr id="46" name="TextBox 45"/>
          <p:cNvSpPr txBox="1"/>
          <p:nvPr/>
        </p:nvSpPr>
        <p:spPr>
          <a:xfrm>
            <a:off x="2856477" y="5626241"/>
            <a:ext cx="1293944" cy="369332"/>
          </a:xfrm>
          <a:prstGeom prst="rect">
            <a:avLst/>
          </a:prstGeom>
          <a:noFill/>
        </p:spPr>
        <p:txBody>
          <a:bodyPr wrap="none" rtlCol="0">
            <a:spAutoFit/>
          </a:bodyPr>
          <a:lstStyle/>
          <a:p>
            <a:r>
              <a:rPr lang="en-US" smtClean="0">
                <a:solidFill>
                  <a:srgbClr val="FF0000"/>
                </a:solidFill>
              </a:rPr>
              <a:t>192.10.1.10</a:t>
            </a:r>
            <a:endParaRPr lang="en-US">
              <a:solidFill>
                <a:srgbClr val="FF0000"/>
              </a:solidFill>
            </a:endParaRPr>
          </a:p>
        </p:txBody>
      </p:sp>
      <p:sp>
        <p:nvSpPr>
          <p:cNvPr id="47" name="TextBox 46"/>
          <p:cNvSpPr txBox="1"/>
          <p:nvPr/>
        </p:nvSpPr>
        <p:spPr>
          <a:xfrm>
            <a:off x="5545729" y="5626241"/>
            <a:ext cx="1293944" cy="369332"/>
          </a:xfrm>
          <a:prstGeom prst="rect">
            <a:avLst/>
          </a:prstGeom>
          <a:noFill/>
        </p:spPr>
        <p:txBody>
          <a:bodyPr wrap="none" rtlCol="0">
            <a:spAutoFit/>
          </a:bodyPr>
          <a:lstStyle/>
          <a:p>
            <a:r>
              <a:rPr lang="en-US" dirty="0" smtClean="0"/>
              <a:t>192.10.2.10</a:t>
            </a:r>
            <a:endParaRPr lang="en-US" dirty="0"/>
          </a:p>
        </p:txBody>
      </p:sp>
      <p:sp>
        <p:nvSpPr>
          <p:cNvPr id="48" name="TextBox 47"/>
          <p:cNvSpPr txBox="1"/>
          <p:nvPr/>
        </p:nvSpPr>
        <p:spPr>
          <a:xfrm>
            <a:off x="3689738" y="3976467"/>
            <a:ext cx="764953" cy="369332"/>
          </a:xfrm>
          <a:prstGeom prst="rect">
            <a:avLst/>
          </a:prstGeom>
          <a:noFill/>
        </p:spPr>
        <p:txBody>
          <a:bodyPr wrap="none" rtlCol="0">
            <a:spAutoFit/>
          </a:bodyPr>
          <a:lstStyle/>
          <a:p>
            <a:r>
              <a:rPr lang="en-US" dirty="0" smtClean="0"/>
              <a:t>port:1</a:t>
            </a:r>
            <a:endParaRPr lang="en-US" dirty="0"/>
          </a:p>
        </p:txBody>
      </p:sp>
      <p:sp>
        <p:nvSpPr>
          <p:cNvPr id="49" name="TextBox 48"/>
          <p:cNvSpPr txBox="1"/>
          <p:nvPr/>
        </p:nvSpPr>
        <p:spPr>
          <a:xfrm>
            <a:off x="5232645" y="3976467"/>
            <a:ext cx="764953" cy="369332"/>
          </a:xfrm>
          <a:prstGeom prst="rect">
            <a:avLst/>
          </a:prstGeom>
          <a:noFill/>
        </p:spPr>
        <p:txBody>
          <a:bodyPr wrap="none" rtlCol="0">
            <a:spAutoFit/>
          </a:bodyPr>
          <a:lstStyle/>
          <a:p>
            <a:r>
              <a:rPr lang="en-US" dirty="0" smtClean="0"/>
              <a:t>port:2</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312124599"/>
              </p:ext>
            </p:extLst>
          </p:nvPr>
        </p:nvGraphicFramePr>
        <p:xfrm>
          <a:off x="7256862" y="2709745"/>
          <a:ext cx="4808758" cy="3393838"/>
        </p:xfrm>
        <a:graphic>
          <a:graphicData uri="http://schemas.openxmlformats.org/drawingml/2006/table">
            <a:tbl>
              <a:tblPr firstRow="1" bandRow="1">
                <a:tableStyleId>{5C22544A-7EE6-4342-B048-85BDC9FD1C3A}</a:tableStyleId>
              </a:tblPr>
              <a:tblGrid>
                <a:gridCol w="873566"/>
                <a:gridCol w="2061787"/>
                <a:gridCol w="1873405"/>
              </a:tblGrid>
              <a:tr h="376318">
                <a:tc>
                  <a:txBody>
                    <a:bodyPr/>
                    <a:lstStyle/>
                    <a:p>
                      <a:r>
                        <a:rPr lang="ja-JP" altLang="en-US" dirty="0" smtClean="0"/>
                        <a:t>フロー</a:t>
                      </a:r>
                      <a:endParaRPr lang="en-US" dirty="0"/>
                    </a:p>
                  </a:txBody>
                  <a:tcPr/>
                </a:tc>
                <a:tc>
                  <a:txBody>
                    <a:bodyPr/>
                    <a:lstStyle/>
                    <a:p>
                      <a:r>
                        <a:rPr lang="ja-JP" altLang="en-US" dirty="0" smtClean="0"/>
                        <a:t>条件</a:t>
                      </a:r>
                      <a:endParaRPr lang="en-US" dirty="0"/>
                    </a:p>
                  </a:txBody>
                  <a:tcPr/>
                </a:tc>
                <a:tc>
                  <a:txBody>
                    <a:bodyPr/>
                    <a:lstStyle/>
                    <a:p>
                      <a:r>
                        <a:rPr lang="ja-JP" altLang="en-US" dirty="0" smtClean="0"/>
                        <a:t>アクション</a:t>
                      </a:r>
                      <a:endParaRPr lang="en-US" dirty="0"/>
                    </a:p>
                  </a:txBody>
                  <a:tcPr/>
                </a:tc>
              </a:tr>
              <a:tr h="725105">
                <a:tc>
                  <a:txBody>
                    <a:bodyPr/>
                    <a:lstStyle/>
                    <a:p>
                      <a:pPr algn="ctr"/>
                      <a:r>
                        <a:rPr lang="en-US" dirty="0" smtClean="0"/>
                        <a:t>1</a:t>
                      </a:r>
                      <a:endParaRPr lang="en-US" dirty="0"/>
                    </a:p>
                  </a:txBody>
                  <a:tcPr anchor="ctr"/>
                </a:tc>
                <a:tc>
                  <a:txBody>
                    <a:bodyPr/>
                    <a:lstStyle/>
                    <a:p>
                      <a:pPr algn="ctr"/>
                      <a:r>
                        <a:rPr lang="ja-JP" altLang="en-US" dirty="0" smtClean="0"/>
                        <a:t>宛先が</a:t>
                      </a:r>
                      <a:r>
                        <a:rPr lang="en-US" altLang="ja-JP" dirty="0" smtClean="0"/>
                        <a:t>PM1 </a:t>
                      </a:r>
                      <a:endParaRPr lang="ja-JP" altLang="en-US" dirty="0" smtClean="0"/>
                    </a:p>
                    <a:p>
                      <a:pPr algn="ctr"/>
                      <a:r>
                        <a:rPr lang="en-US" altLang="ja-JP" dirty="0" smtClean="0"/>
                        <a:t>&amp;&amp;</a:t>
                      </a:r>
                    </a:p>
                    <a:p>
                      <a:pPr algn="ctr"/>
                      <a:r>
                        <a:rPr lang="ja-JP" altLang="en-US" dirty="0" smtClean="0"/>
                        <a:t>負荷が</a:t>
                      </a:r>
                      <a:r>
                        <a:rPr lang="en-US" dirty="0" smtClean="0"/>
                        <a:t>PM1 &lt;= PM2</a:t>
                      </a:r>
                      <a:endParaRPr lang="en-US" dirty="0"/>
                    </a:p>
                  </a:txBody>
                  <a:tcPr anchor="ctr"/>
                </a:tc>
                <a:tc>
                  <a:txBody>
                    <a:bodyPr/>
                    <a:lstStyle/>
                    <a:p>
                      <a:pPr algn="ctr"/>
                      <a:r>
                        <a:rPr lang="en-US" dirty="0" smtClean="0"/>
                        <a:t>port1</a:t>
                      </a:r>
                      <a:r>
                        <a:rPr lang="ja-JP" altLang="en-US" dirty="0" smtClean="0"/>
                        <a:t>に転送</a:t>
                      </a:r>
                      <a:endParaRPr lang="en-US" dirty="0"/>
                    </a:p>
                  </a:txBody>
                  <a:tcPr anchor="ctr"/>
                </a:tc>
              </a:tr>
              <a:tr h="818733">
                <a:tc>
                  <a:txBody>
                    <a:bodyPr/>
                    <a:lstStyle/>
                    <a:p>
                      <a:pPr algn="ctr"/>
                      <a:r>
                        <a:rPr lang="en-US" dirty="0" smtClean="0"/>
                        <a:t>2</a:t>
                      </a:r>
                      <a:endParaRPr lang="en-US" dirty="0"/>
                    </a:p>
                  </a:txBody>
                  <a:tcPr anchor="ctr"/>
                </a:tc>
                <a:tc>
                  <a:txBody>
                    <a:bodyPr/>
                    <a:lstStyle/>
                    <a:p>
                      <a:pPr algn="ctr"/>
                      <a:r>
                        <a:rPr lang="ja-JP" altLang="en-US" dirty="0" smtClean="0"/>
                        <a:t>宛先が</a:t>
                      </a:r>
                      <a:r>
                        <a:rPr lang="en-US" altLang="ja-JP" dirty="0" smtClean="0"/>
                        <a:t>PM1</a:t>
                      </a:r>
                    </a:p>
                    <a:p>
                      <a:pPr algn="ctr"/>
                      <a:r>
                        <a:rPr lang="en-US" altLang="ja-JP" dirty="0" smtClean="0"/>
                        <a:t>&amp;&amp;</a:t>
                      </a:r>
                    </a:p>
                    <a:p>
                      <a:pPr algn="ctr"/>
                      <a:r>
                        <a:rPr lang="ja-JP" altLang="en-US" dirty="0" smtClean="0"/>
                        <a:t>負荷が</a:t>
                      </a:r>
                      <a:r>
                        <a:rPr lang="en-US" dirty="0" smtClean="0"/>
                        <a:t>PM1 &gt; PM2</a:t>
                      </a:r>
                    </a:p>
                  </a:txBody>
                  <a:tcPr anchor="ctr"/>
                </a:tc>
                <a:tc>
                  <a:txBody>
                    <a:bodyPr/>
                    <a:lstStyle/>
                    <a:p>
                      <a:pPr algn="ctr"/>
                      <a:r>
                        <a:rPr lang="en-US" dirty="0" smtClean="0"/>
                        <a:t>port2</a:t>
                      </a:r>
                      <a:r>
                        <a:rPr lang="ja-JP" altLang="en-US" dirty="0" smtClean="0"/>
                        <a:t>に転送</a:t>
                      </a:r>
                      <a:endParaRPr lang="en-US" dirty="0"/>
                    </a:p>
                  </a:txBody>
                  <a:tcPr anchor="ctr"/>
                </a:tc>
              </a:tr>
              <a:tr h="818733">
                <a:tc>
                  <a:txBody>
                    <a:bodyPr/>
                    <a:lstStyle/>
                    <a:p>
                      <a:pPr algn="ctr"/>
                      <a:r>
                        <a:rPr lang="en-US" dirty="0" smtClean="0"/>
                        <a:t>3</a:t>
                      </a:r>
                      <a:endParaRPr lang="en-US" dirty="0"/>
                    </a:p>
                  </a:txBody>
                  <a:tcPr anchor="ctr"/>
                </a:tc>
                <a:tc>
                  <a:txBody>
                    <a:bodyPr/>
                    <a:lstStyle/>
                    <a:p>
                      <a:pPr algn="ctr"/>
                      <a:r>
                        <a:rPr lang="ja-JP" altLang="en-US" dirty="0" smtClean="0"/>
                        <a:t>送信元が</a:t>
                      </a:r>
                      <a:r>
                        <a:rPr lang="en-US" altLang="ja-JP" dirty="0" smtClean="0"/>
                        <a:t>PM2</a:t>
                      </a:r>
                      <a:endParaRPr lang="en-US" dirty="0"/>
                    </a:p>
                  </a:txBody>
                  <a:tcPr anchor="ctr"/>
                </a:tc>
                <a:tc>
                  <a:txBody>
                    <a:bodyPr/>
                    <a:lstStyle/>
                    <a:p>
                      <a:pPr algn="ctr"/>
                      <a:r>
                        <a:rPr lang="ja-JP" altLang="en-US" dirty="0" smtClean="0"/>
                        <a:t>送信元を</a:t>
                      </a:r>
                      <a:endParaRPr lang="en-US" altLang="ja-JP" dirty="0" smtClean="0"/>
                    </a:p>
                    <a:p>
                      <a:pPr algn="ctr"/>
                      <a:r>
                        <a:rPr lang="en-US" dirty="0" smtClean="0"/>
                        <a:t>PM1</a:t>
                      </a:r>
                      <a:r>
                        <a:rPr lang="ja-JP" altLang="en-US" dirty="0" smtClean="0"/>
                        <a:t>に</a:t>
                      </a:r>
                    </a:p>
                    <a:p>
                      <a:pPr algn="ctr"/>
                      <a:r>
                        <a:rPr lang="ja-JP" altLang="en-US" dirty="0" smtClean="0"/>
                        <a:t>書き換えて</a:t>
                      </a:r>
                    </a:p>
                    <a:p>
                      <a:pPr algn="ctr"/>
                      <a:r>
                        <a:rPr lang="en-US" altLang="ja-JP" dirty="0" smtClean="0"/>
                        <a:t>port3</a:t>
                      </a:r>
                      <a:r>
                        <a:rPr lang="ja-JP" altLang="en-US" dirty="0" smtClean="0"/>
                        <a:t>に転送</a:t>
                      </a:r>
                      <a:endParaRPr lang="en-US" dirty="0"/>
                    </a:p>
                  </a:txBody>
                  <a:tcPr anchor="ctr"/>
                </a:tc>
              </a:tr>
            </a:tbl>
          </a:graphicData>
        </a:graphic>
      </p:graphicFrame>
      <p:sp>
        <p:nvSpPr>
          <p:cNvPr id="51" name="TextBox 50"/>
          <p:cNvSpPr txBox="1"/>
          <p:nvPr/>
        </p:nvSpPr>
        <p:spPr>
          <a:xfrm>
            <a:off x="8044407" y="2127989"/>
            <a:ext cx="2145139" cy="461665"/>
          </a:xfrm>
          <a:prstGeom prst="rect">
            <a:avLst/>
          </a:prstGeom>
          <a:noFill/>
        </p:spPr>
        <p:txBody>
          <a:bodyPr wrap="none" rtlCol="0">
            <a:spAutoFit/>
          </a:bodyPr>
          <a:lstStyle/>
          <a:p>
            <a:r>
              <a:rPr lang="ja-JP" altLang="en-US" sz="2400" smtClean="0"/>
              <a:t>フローテーブル</a:t>
            </a:r>
            <a:endParaRPr lang="en-US" sz="2400" dirty="0"/>
          </a:p>
        </p:txBody>
      </p:sp>
      <p:grpSp>
        <p:nvGrpSpPr>
          <p:cNvPr id="55" name="Group 54"/>
          <p:cNvGrpSpPr/>
          <p:nvPr/>
        </p:nvGrpSpPr>
        <p:grpSpPr>
          <a:xfrm>
            <a:off x="0" y="5351921"/>
            <a:ext cx="2259831" cy="573962"/>
            <a:chOff x="0" y="5351921"/>
            <a:chExt cx="2259831" cy="573962"/>
          </a:xfrm>
        </p:grpSpPr>
        <p:sp>
          <p:nvSpPr>
            <p:cNvPr id="54" name="Rectangular Callout 53"/>
            <p:cNvSpPr/>
            <p:nvPr/>
          </p:nvSpPr>
          <p:spPr>
            <a:xfrm>
              <a:off x="0" y="5351921"/>
              <a:ext cx="2225988" cy="573962"/>
            </a:xfrm>
            <a:prstGeom prst="wedgeRectCallout">
              <a:avLst>
                <a:gd name="adj1" fmla="val 9529"/>
                <a:gd name="adj2" fmla="val -7603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2175" y="5455597"/>
              <a:ext cx="2207656" cy="369332"/>
            </a:xfrm>
            <a:prstGeom prst="rect">
              <a:avLst/>
            </a:prstGeom>
            <a:noFill/>
          </p:spPr>
          <p:txBody>
            <a:bodyPr wrap="none" rtlCol="0">
              <a:spAutoFit/>
            </a:bodyPr>
            <a:lstStyle/>
            <a:p>
              <a:r>
                <a:rPr lang="ja-JP" altLang="en-US" dirty="0" smtClean="0"/>
                <a:t>サーバは</a:t>
              </a:r>
              <a:r>
                <a:rPr lang="en-US" altLang="ja-JP" dirty="0" smtClean="0"/>
                <a:t>192.10.1.10</a:t>
              </a:r>
              <a:endParaRPr lang="en-US" dirty="0"/>
            </a:p>
          </p:txBody>
        </p:sp>
      </p:grpSp>
      <p:cxnSp>
        <p:nvCxnSpPr>
          <p:cNvPr id="59" name="Straight Connector 58"/>
          <p:cNvCxnSpPr>
            <a:stCxn id="35" idx="0"/>
          </p:cNvCxnSpPr>
          <p:nvPr/>
        </p:nvCxnSpPr>
        <p:spPr>
          <a:xfrm flipH="1" flipV="1">
            <a:off x="4961644" y="2948052"/>
            <a:ext cx="1" cy="481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62043" y="3005734"/>
            <a:ext cx="764953" cy="369332"/>
          </a:xfrm>
          <a:prstGeom prst="rect">
            <a:avLst/>
          </a:prstGeom>
          <a:noFill/>
        </p:spPr>
        <p:txBody>
          <a:bodyPr wrap="none" rtlCol="0">
            <a:spAutoFit/>
          </a:bodyPr>
          <a:lstStyle/>
          <a:p>
            <a:r>
              <a:rPr lang="en-US" dirty="0" smtClean="0"/>
              <a:t>port:</a:t>
            </a:r>
            <a:r>
              <a:rPr lang="en-US" altLang="ja-JP" dirty="0" smtClean="0"/>
              <a:t>3</a:t>
            </a:r>
            <a:endParaRPr lang="en-US" dirty="0"/>
          </a:p>
        </p:txBody>
      </p:sp>
    </p:spTree>
    <p:extLst>
      <p:ext uri="{BB962C8B-B14F-4D97-AF65-F5344CB8AC3E}">
        <p14:creationId xmlns:p14="http://schemas.microsoft.com/office/powerpoint/2010/main" val="42527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pic>
        <p:nvPicPr>
          <p:cNvPr id="22" name="Picture 21"/>
          <p:cNvPicPr>
            <a:picLocks noChangeAspect="1"/>
          </p:cNvPicPr>
          <p:nvPr/>
        </p:nvPicPr>
        <p:blipFill>
          <a:blip r:embed="rId3"/>
          <a:stretch>
            <a:fillRect/>
          </a:stretch>
        </p:blipFill>
        <p:spPr>
          <a:xfrm>
            <a:off x="1638674" y="2366398"/>
            <a:ext cx="4127500" cy="1308100"/>
          </a:xfrm>
          <a:prstGeom prst="rect">
            <a:avLst/>
          </a:prstGeom>
        </p:spPr>
      </p:pic>
      <p:sp>
        <p:nvSpPr>
          <p:cNvPr id="3" name="TextBox 2"/>
          <p:cNvSpPr txBox="1"/>
          <p:nvPr/>
        </p:nvSpPr>
        <p:spPr>
          <a:xfrm>
            <a:off x="8214280" y="2758838"/>
            <a:ext cx="2574744" cy="523220"/>
          </a:xfrm>
          <a:prstGeom prst="rect">
            <a:avLst/>
          </a:prstGeom>
          <a:noFill/>
        </p:spPr>
        <p:txBody>
          <a:bodyPr wrap="none" rtlCol="0">
            <a:spAutoFit/>
          </a:bodyPr>
          <a:lstStyle/>
          <a:p>
            <a:r>
              <a:rPr lang="en-US" sz="2800" b="1" smtClean="0">
                <a:solidFill>
                  <a:srgbClr val="FF0000"/>
                </a:solidFill>
              </a:rPr>
              <a:t>Virtual Machine</a:t>
            </a:r>
            <a:endParaRPr lang="en-US" sz="2800" b="1">
              <a:solidFill>
                <a:srgbClr val="FF0000"/>
              </a:solidFill>
            </a:endParaRPr>
          </a:p>
        </p:txBody>
      </p:sp>
      <p:sp>
        <p:nvSpPr>
          <p:cNvPr id="24" name="Rounded Rectangle 23"/>
          <p:cNvSpPr/>
          <p:nvPr/>
        </p:nvSpPr>
        <p:spPr>
          <a:xfrm>
            <a:off x="834329" y="4545621"/>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5" name="Rectangular Callout 4"/>
          <p:cNvSpPr/>
          <p:nvPr/>
        </p:nvSpPr>
        <p:spPr>
          <a:xfrm>
            <a:off x="1984918" y="4449336"/>
            <a:ext cx="1594624" cy="680224"/>
          </a:xfrm>
          <a:prstGeom prst="wedgeRectCallout">
            <a:avLst>
              <a:gd name="adj1" fmla="val -64889"/>
              <a:gd name="adj2" fmla="val 6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画像処理</a:t>
            </a:r>
            <a:endParaRPr lang="en-US" dirty="0"/>
          </a:p>
        </p:txBody>
      </p:sp>
      <p:sp>
        <p:nvSpPr>
          <p:cNvPr id="6" name="TextBox 5"/>
          <p:cNvSpPr txBox="1"/>
          <p:nvPr/>
        </p:nvSpPr>
        <p:spPr>
          <a:xfrm>
            <a:off x="437210" y="5581232"/>
            <a:ext cx="1887055" cy="646331"/>
          </a:xfrm>
          <a:prstGeom prst="rect">
            <a:avLst/>
          </a:prstGeom>
          <a:noFill/>
          <a:ln>
            <a:solidFill>
              <a:schemeClr val="tx1"/>
            </a:solidFill>
          </a:ln>
        </p:spPr>
        <p:txBody>
          <a:bodyPr wrap="none" rtlCol="0">
            <a:spAutoFit/>
          </a:bodyPr>
          <a:lstStyle/>
          <a:p>
            <a:r>
              <a:rPr lang="en-US" dirty="0" smtClean="0"/>
              <a:t>CPU</a:t>
            </a:r>
            <a:r>
              <a:rPr lang="ja-JP" altLang="en-US" dirty="0" smtClean="0"/>
              <a:t>使用率</a:t>
            </a:r>
            <a:r>
              <a:rPr lang="en-US" altLang="ja-JP" dirty="0" smtClean="0"/>
              <a:t>   :40%</a:t>
            </a:r>
            <a:endParaRPr lang="en-US" dirty="0" smtClean="0"/>
          </a:p>
          <a:p>
            <a:r>
              <a:rPr lang="ja-JP" altLang="en-US" dirty="0" smtClean="0"/>
              <a:t>メモリ使用率</a:t>
            </a:r>
            <a:r>
              <a:rPr lang="en-US" altLang="ja-JP" dirty="0" smtClean="0"/>
              <a:t>:30%</a:t>
            </a:r>
            <a:endParaRPr lang="en-US" dirty="0"/>
          </a:p>
        </p:txBody>
      </p:sp>
      <p:sp>
        <p:nvSpPr>
          <p:cNvPr id="27" name="Rounded Rectangle 26"/>
          <p:cNvSpPr/>
          <p:nvPr/>
        </p:nvSpPr>
        <p:spPr>
          <a:xfrm>
            <a:off x="8777178" y="4032666"/>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28" name="Rounded Rectangle 27"/>
          <p:cNvSpPr/>
          <p:nvPr/>
        </p:nvSpPr>
        <p:spPr>
          <a:xfrm>
            <a:off x="8176181" y="4912866"/>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29" name="Rounded Rectangle 28"/>
          <p:cNvSpPr/>
          <p:nvPr/>
        </p:nvSpPr>
        <p:spPr>
          <a:xfrm>
            <a:off x="9323587" y="4912866"/>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30" name="Rectangular Callout 29"/>
          <p:cNvSpPr/>
          <p:nvPr/>
        </p:nvSpPr>
        <p:spPr>
          <a:xfrm>
            <a:off x="10277708" y="4711218"/>
            <a:ext cx="1594624" cy="680224"/>
          </a:xfrm>
          <a:prstGeom prst="wedgeRectCallout">
            <a:avLst>
              <a:gd name="adj1" fmla="val -64889"/>
              <a:gd name="adj2" fmla="val 26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画像処理</a:t>
            </a:r>
            <a:endParaRPr lang="en-US" dirty="0"/>
          </a:p>
        </p:txBody>
      </p:sp>
      <p:sp>
        <p:nvSpPr>
          <p:cNvPr id="31" name="Rectangular Callout 30"/>
          <p:cNvSpPr/>
          <p:nvPr/>
        </p:nvSpPr>
        <p:spPr>
          <a:xfrm>
            <a:off x="6038170" y="4711218"/>
            <a:ext cx="1594624" cy="680224"/>
          </a:xfrm>
          <a:prstGeom prst="wedgeRectCallout">
            <a:avLst>
              <a:gd name="adj1" fmla="val 68677"/>
              <a:gd name="adj2" fmla="val 29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画像処理</a:t>
            </a:r>
            <a:endParaRPr lang="en-US" dirty="0"/>
          </a:p>
        </p:txBody>
      </p:sp>
      <p:sp>
        <p:nvSpPr>
          <p:cNvPr id="32" name="TextBox 31"/>
          <p:cNvSpPr txBox="1"/>
          <p:nvPr/>
        </p:nvSpPr>
        <p:spPr>
          <a:xfrm>
            <a:off x="8145360" y="5581232"/>
            <a:ext cx="1949573" cy="646331"/>
          </a:xfrm>
          <a:prstGeom prst="rect">
            <a:avLst/>
          </a:prstGeom>
          <a:noFill/>
          <a:ln>
            <a:solidFill>
              <a:schemeClr val="tx1"/>
            </a:solidFill>
          </a:ln>
        </p:spPr>
        <p:txBody>
          <a:bodyPr wrap="none" rtlCol="0">
            <a:spAutoFit/>
          </a:bodyPr>
          <a:lstStyle/>
          <a:p>
            <a:r>
              <a:rPr lang="en-US" dirty="0" smtClean="0"/>
              <a:t>CPU</a:t>
            </a:r>
            <a:r>
              <a:rPr lang="ja-JP" altLang="en-US" dirty="0" smtClean="0"/>
              <a:t>使用率</a:t>
            </a:r>
            <a:r>
              <a:rPr lang="en-US" altLang="ja-JP" dirty="0" smtClean="0"/>
              <a:t>   :80%</a:t>
            </a:r>
            <a:endParaRPr lang="en-US" dirty="0" smtClean="0"/>
          </a:p>
          <a:p>
            <a:r>
              <a:rPr lang="ja-JP" altLang="en-US" dirty="0" smtClean="0"/>
              <a:t>メモリ使用率</a:t>
            </a:r>
            <a:r>
              <a:rPr lang="en-US" altLang="ja-JP" dirty="0" smtClean="0"/>
              <a:t>:60%</a:t>
            </a:r>
            <a:endParaRPr lang="en-US" dirty="0"/>
          </a:p>
        </p:txBody>
      </p:sp>
    </p:spTree>
    <p:extLst>
      <p:ext uri="{BB962C8B-B14F-4D97-AF65-F5344CB8AC3E}">
        <p14:creationId xmlns:p14="http://schemas.microsoft.com/office/powerpoint/2010/main" val="58818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pic>
        <p:nvPicPr>
          <p:cNvPr id="22" name="Picture 21"/>
          <p:cNvPicPr>
            <a:picLocks noChangeAspect="1"/>
          </p:cNvPicPr>
          <p:nvPr/>
        </p:nvPicPr>
        <p:blipFill>
          <a:blip r:embed="rId3"/>
          <a:stretch>
            <a:fillRect/>
          </a:stretch>
        </p:blipFill>
        <p:spPr>
          <a:xfrm>
            <a:off x="1638674" y="2366398"/>
            <a:ext cx="4127500" cy="1308100"/>
          </a:xfrm>
          <a:prstGeom prst="rect">
            <a:avLst/>
          </a:prstGeom>
        </p:spPr>
      </p:pic>
      <p:sp>
        <p:nvSpPr>
          <p:cNvPr id="3" name="TextBox 2"/>
          <p:cNvSpPr txBox="1"/>
          <p:nvPr/>
        </p:nvSpPr>
        <p:spPr>
          <a:xfrm>
            <a:off x="8214280" y="2758838"/>
            <a:ext cx="2574744" cy="523220"/>
          </a:xfrm>
          <a:prstGeom prst="rect">
            <a:avLst/>
          </a:prstGeom>
          <a:noFill/>
        </p:spPr>
        <p:txBody>
          <a:bodyPr wrap="none" rtlCol="0">
            <a:spAutoFit/>
          </a:bodyPr>
          <a:lstStyle/>
          <a:p>
            <a:r>
              <a:rPr lang="en-US" sz="2800" b="1" smtClean="0">
                <a:solidFill>
                  <a:srgbClr val="FF0000"/>
                </a:solidFill>
              </a:rPr>
              <a:t>Virtual Machine</a:t>
            </a:r>
            <a:endParaRPr lang="en-US" sz="2800" b="1">
              <a:solidFill>
                <a:srgbClr val="FF0000"/>
              </a:solidFill>
            </a:endParaRPr>
          </a:p>
        </p:txBody>
      </p:sp>
      <p:sp>
        <p:nvSpPr>
          <p:cNvPr id="24" name="Rounded Rectangle 23"/>
          <p:cNvSpPr/>
          <p:nvPr/>
        </p:nvSpPr>
        <p:spPr>
          <a:xfrm>
            <a:off x="1485682" y="4670880"/>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27" name="Rounded Rectangle 26"/>
          <p:cNvSpPr/>
          <p:nvPr/>
        </p:nvSpPr>
        <p:spPr>
          <a:xfrm>
            <a:off x="3850351" y="4670880"/>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28" name="Rounded Rectangle 27"/>
          <p:cNvSpPr/>
          <p:nvPr/>
        </p:nvSpPr>
        <p:spPr>
          <a:xfrm>
            <a:off x="1485682" y="582726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15" name="Rounded Rectangle 14"/>
          <p:cNvSpPr/>
          <p:nvPr/>
        </p:nvSpPr>
        <p:spPr>
          <a:xfrm>
            <a:off x="7232122" y="4670880"/>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6" name="Rounded Rectangle 15"/>
          <p:cNvSpPr/>
          <p:nvPr/>
        </p:nvSpPr>
        <p:spPr>
          <a:xfrm>
            <a:off x="9596791" y="4670880"/>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7" name="Rounded Rectangle 16"/>
          <p:cNvSpPr/>
          <p:nvPr/>
        </p:nvSpPr>
        <p:spPr>
          <a:xfrm>
            <a:off x="7232122" y="582726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18" name="Rounded Rectangle 17"/>
          <p:cNvSpPr/>
          <p:nvPr/>
        </p:nvSpPr>
        <p:spPr>
          <a:xfrm>
            <a:off x="7232121" y="582726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7" name="TextBox 6"/>
          <p:cNvSpPr txBox="1"/>
          <p:nvPr/>
        </p:nvSpPr>
        <p:spPr>
          <a:xfrm>
            <a:off x="1873918" y="3990251"/>
            <a:ext cx="2302233" cy="461665"/>
          </a:xfrm>
          <a:prstGeom prst="rect">
            <a:avLst/>
          </a:prstGeom>
          <a:noFill/>
        </p:spPr>
        <p:txBody>
          <a:bodyPr wrap="none" rtlCol="0">
            <a:spAutoFit/>
          </a:bodyPr>
          <a:lstStyle/>
          <a:p>
            <a:r>
              <a:rPr lang="ja-JP" altLang="en-US" sz="2400" smtClean="0">
                <a:solidFill>
                  <a:srgbClr val="0070C0"/>
                </a:solidFill>
              </a:rPr>
              <a:t>マイグレーション</a:t>
            </a:r>
            <a:endParaRPr lang="en-US" sz="2400" dirty="0">
              <a:solidFill>
                <a:srgbClr val="0070C0"/>
              </a:solidFill>
            </a:endParaRPr>
          </a:p>
        </p:txBody>
      </p:sp>
      <p:sp>
        <p:nvSpPr>
          <p:cNvPr id="20" name="TextBox 19"/>
          <p:cNvSpPr txBox="1"/>
          <p:nvPr/>
        </p:nvSpPr>
        <p:spPr>
          <a:xfrm>
            <a:off x="8081521" y="3990251"/>
            <a:ext cx="1261884" cy="461665"/>
          </a:xfrm>
          <a:prstGeom prst="rect">
            <a:avLst/>
          </a:prstGeom>
          <a:noFill/>
        </p:spPr>
        <p:txBody>
          <a:bodyPr wrap="none" rtlCol="0">
            <a:spAutoFit/>
          </a:bodyPr>
          <a:lstStyle/>
          <a:p>
            <a:r>
              <a:rPr lang="ja-JP" altLang="en-US" sz="2400" smtClean="0">
                <a:solidFill>
                  <a:srgbClr val="0070C0"/>
                </a:solidFill>
              </a:rPr>
              <a:t>クローン</a:t>
            </a:r>
            <a:endParaRPr lang="en-US" sz="2400" dirty="0">
              <a:solidFill>
                <a:srgbClr val="0070C0"/>
              </a:solidFill>
            </a:endParaRPr>
          </a:p>
        </p:txBody>
      </p:sp>
    </p:spTree>
    <p:extLst>
      <p:ext uri="{BB962C8B-B14F-4D97-AF65-F5344CB8AC3E}">
        <p14:creationId xmlns:p14="http://schemas.microsoft.com/office/powerpoint/2010/main" val="123520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9 0.00162 L 0.19688 0.00162 " pathEditMode="relative" rAng="0" ptsTypes="AA">
                                      <p:cBhvr>
                                        <p:cTn id="6" dur="1000" fill="hold"/>
                                        <p:tgtEl>
                                          <p:spTgt spid="28"/>
                                        </p:tgtEl>
                                        <p:attrNameLst>
                                          <p:attrName>ppt_x</p:attrName>
                                          <p:attrName>ppt_y</p:attrName>
                                        </p:attrNameLst>
                                      </p:cBhvr>
                                      <p:rCtr x="985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039 0.00162 L 0.19688 0.00162 " pathEditMode="relative" rAng="0" ptsTypes="AA">
                                      <p:cBhvr>
                                        <p:cTn id="10" dur="1000" fill="hold"/>
                                        <p:tgtEl>
                                          <p:spTgt spid="18"/>
                                        </p:tgtEl>
                                        <p:attrNameLst>
                                          <p:attrName>ppt_x</p:attrName>
                                          <p:attrName>ppt_y</p:attrName>
                                        </p:attrNameLst>
                                      </p:cBhvr>
                                      <p:rCtr x="98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3" idx="2"/>
            <a:endCxn id="8" idx="0"/>
          </p:cNvCxnSpPr>
          <p:nvPr/>
        </p:nvCxnSpPr>
        <p:spPr>
          <a:xfrm flipH="1">
            <a:off x="5299636" y="2582269"/>
            <a:ext cx="1398255" cy="652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sp>
        <p:nvSpPr>
          <p:cNvPr id="3" name="Rounded Rectangle 2"/>
          <p:cNvSpPr/>
          <p:nvPr/>
        </p:nvSpPr>
        <p:spPr>
          <a:xfrm>
            <a:off x="6424686" y="2033629"/>
            <a:ext cx="546409"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a:t>
            </a:r>
            <a:endParaRPr lang="en-US" dirty="0"/>
          </a:p>
        </p:txBody>
      </p:sp>
      <p:sp>
        <p:nvSpPr>
          <p:cNvPr id="8" name="Rounded Rectangle 7"/>
          <p:cNvSpPr/>
          <p:nvPr/>
        </p:nvSpPr>
        <p:spPr>
          <a:xfrm>
            <a:off x="5026431" y="3234983"/>
            <a:ext cx="546409"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a:t>
            </a:r>
            <a:endParaRPr lang="en-US" dirty="0"/>
          </a:p>
        </p:txBody>
      </p:sp>
      <p:sp>
        <p:nvSpPr>
          <p:cNvPr id="9" name="Rounded Rectangle 8"/>
          <p:cNvSpPr/>
          <p:nvPr/>
        </p:nvSpPr>
        <p:spPr>
          <a:xfrm>
            <a:off x="7803080" y="3234983"/>
            <a:ext cx="546409"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a:t>
            </a:r>
            <a:endParaRPr lang="en-US" dirty="0"/>
          </a:p>
        </p:txBody>
      </p:sp>
      <p:sp>
        <p:nvSpPr>
          <p:cNvPr id="13" name="Rounded Rectangle 12"/>
          <p:cNvSpPr/>
          <p:nvPr/>
        </p:nvSpPr>
        <p:spPr>
          <a:xfrm>
            <a:off x="4238631" y="4300295"/>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4" name="Rounded Rectangle 13"/>
          <p:cNvSpPr/>
          <p:nvPr/>
        </p:nvSpPr>
        <p:spPr>
          <a:xfrm>
            <a:off x="5541465" y="4300295"/>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5" name="Rounded Rectangle 14"/>
          <p:cNvSpPr/>
          <p:nvPr/>
        </p:nvSpPr>
        <p:spPr>
          <a:xfrm>
            <a:off x="7200916" y="4300295"/>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6" name="Rounded Rectangle 15"/>
          <p:cNvSpPr/>
          <p:nvPr/>
        </p:nvSpPr>
        <p:spPr>
          <a:xfrm>
            <a:off x="8587162" y="4300295"/>
            <a:ext cx="546409"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PM</a:t>
            </a:r>
            <a:endParaRPr lang="en-US" dirty="0"/>
          </a:p>
        </p:txBody>
      </p:sp>
      <p:sp>
        <p:nvSpPr>
          <p:cNvPr id="17" name="Rounded Rectangle 16"/>
          <p:cNvSpPr/>
          <p:nvPr/>
        </p:nvSpPr>
        <p:spPr>
          <a:xfrm>
            <a:off x="3896439"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18" name="Rounded Rectangle 17"/>
          <p:cNvSpPr/>
          <p:nvPr/>
        </p:nvSpPr>
        <p:spPr>
          <a:xfrm>
            <a:off x="4550863"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19" name="Rounded Rectangle 18"/>
          <p:cNvSpPr/>
          <p:nvPr/>
        </p:nvSpPr>
        <p:spPr>
          <a:xfrm>
            <a:off x="8271868"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20" name="Rounded Rectangle 19"/>
          <p:cNvSpPr/>
          <p:nvPr/>
        </p:nvSpPr>
        <p:spPr>
          <a:xfrm>
            <a:off x="8926292"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21" name="Rounded Rectangle 20"/>
          <p:cNvSpPr/>
          <p:nvPr/>
        </p:nvSpPr>
        <p:spPr>
          <a:xfrm>
            <a:off x="5572840"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sp>
        <p:nvSpPr>
          <p:cNvPr id="22" name="Rounded Rectangle 21"/>
          <p:cNvSpPr/>
          <p:nvPr/>
        </p:nvSpPr>
        <p:spPr>
          <a:xfrm>
            <a:off x="7205072" y="5180495"/>
            <a:ext cx="546409"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V</a:t>
            </a:r>
            <a:r>
              <a:rPr lang="en-US" smtClean="0"/>
              <a:t>M</a:t>
            </a:r>
            <a:endParaRPr lang="en-US" dirty="0"/>
          </a:p>
        </p:txBody>
      </p:sp>
      <p:cxnSp>
        <p:nvCxnSpPr>
          <p:cNvPr id="25" name="Straight Connector 24"/>
          <p:cNvCxnSpPr>
            <a:stCxn id="3" idx="2"/>
            <a:endCxn id="9" idx="0"/>
          </p:cNvCxnSpPr>
          <p:nvPr/>
        </p:nvCxnSpPr>
        <p:spPr>
          <a:xfrm>
            <a:off x="6697891" y="2582269"/>
            <a:ext cx="1378394" cy="652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2"/>
            <a:endCxn id="13" idx="0"/>
          </p:cNvCxnSpPr>
          <p:nvPr/>
        </p:nvCxnSpPr>
        <p:spPr>
          <a:xfrm flipH="1">
            <a:off x="4511836" y="3783623"/>
            <a:ext cx="787800" cy="516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2"/>
            <a:endCxn id="14" idx="0"/>
          </p:cNvCxnSpPr>
          <p:nvPr/>
        </p:nvCxnSpPr>
        <p:spPr>
          <a:xfrm>
            <a:off x="5299636" y="3783623"/>
            <a:ext cx="515034" cy="516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6" idx="0"/>
            <a:endCxn id="9" idx="2"/>
          </p:cNvCxnSpPr>
          <p:nvPr/>
        </p:nvCxnSpPr>
        <p:spPr>
          <a:xfrm flipH="1" flipV="1">
            <a:off x="8076285" y="3783623"/>
            <a:ext cx="784082" cy="516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2"/>
            <a:endCxn id="15" idx="0"/>
          </p:cNvCxnSpPr>
          <p:nvPr/>
        </p:nvCxnSpPr>
        <p:spPr>
          <a:xfrm flipH="1">
            <a:off x="7474121" y="3783623"/>
            <a:ext cx="602164" cy="516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61" y="2915071"/>
            <a:ext cx="1641273" cy="1424981"/>
          </a:xfrm>
          <a:prstGeom prst="rect">
            <a:avLst/>
          </a:prstGeom>
        </p:spPr>
      </p:pic>
      <p:sp>
        <p:nvSpPr>
          <p:cNvPr id="5" name="TextBox 4"/>
          <p:cNvSpPr txBox="1"/>
          <p:nvPr/>
        </p:nvSpPr>
        <p:spPr>
          <a:xfrm>
            <a:off x="3148904" y="5729135"/>
            <a:ext cx="1293944" cy="369332"/>
          </a:xfrm>
          <a:prstGeom prst="rect">
            <a:avLst/>
          </a:prstGeom>
          <a:noFill/>
        </p:spPr>
        <p:txBody>
          <a:bodyPr wrap="none" rtlCol="0">
            <a:spAutoFit/>
          </a:bodyPr>
          <a:lstStyle/>
          <a:p>
            <a:r>
              <a:rPr lang="en-US" smtClean="0"/>
              <a:t>192.10.1.10</a:t>
            </a:r>
            <a:endParaRPr lang="en-US"/>
          </a:p>
        </p:txBody>
      </p:sp>
      <p:sp>
        <p:nvSpPr>
          <p:cNvPr id="29" name="TextBox 28"/>
          <p:cNvSpPr txBox="1"/>
          <p:nvPr/>
        </p:nvSpPr>
        <p:spPr>
          <a:xfrm>
            <a:off x="4138068" y="6017683"/>
            <a:ext cx="1293944" cy="369332"/>
          </a:xfrm>
          <a:prstGeom prst="rect">
            <a:avLst/>
          </a:prstGeom>
          <a:noFill/>
        </p:spPr>
        <p:txBody>
          <a:bodyPr wrap="none" rtlCol="0">
            <a:spAutoFit/>
          </a:bodyPr>
          <a:lstStyle/>
          <a:p>
            <a:r>
              <a:rPr lang="en-US" dirty="0" smtClean="0"/>
              <a:t>192.10.1.20</a:t>
            </a:r>
            <a:endParaRPr lang="en-US" dirty="0"/>
          </a:p>
        </p:txBody>
      </p:sp>
      <p:sp>
        <p:nvSpPr>
          <p:cNvPr id="31" name="TextBox 30"/>
          <p:cNvSpPr txBox="1"/>
          <p:nvPr/>
        </p:nvSpPr>
        <p:spPr>
          <a:xfrm>
            <a:off x="5191185" y="5729135"/>
            <a:ext cx="1293944" cy="369332"/>
          </a:xfrm>
          <a:prstGeom prst="rect">
            <a:avLst/>
          </a:prstGeom>
          <a:noFill/>
        </p:spPr>
        <p:txBody>
          <a:bodyPr wrap="none" rtlCol="0">
            <a:spAutoFit/>
          </a:bodyPr>
          <a:lstStyle/>
          <a:p>
            <a:r>
              <a:rPr lang="en-US" dirty="0" smtClean="0"/>
              <a:t>192.10.2.10</a:t>
            </a:r>
            <a:endParaRPr lang="en-US" dirty="0"/>
          </a:p>
        </p:txBody>
      </p:sp>
      <p:sp>
        <p:nvSpPr>
          <p:cNvPr id="32" name="TextBox 31"/>
          <p:cNvSpPr txBox="1"/>
          <p:nvPr/>
        </p:nvSpPr>
        <p:spPr>
          <a:xfrm>
            <a:off x="6827148" y="5729135"/>
            <a:ext cx="1293944" cy="369332"/>
          </a:xfrm>
          <a:prstGeom prst="rect">
            <a:avLst/>
          </a:prstGeom>
          <a:noFill/>
        </p:spPr>
        <p:txBody>
          <a:bodyPr wrap="none" rtlCol="0">
            <a:spAutoFit/>
          </a:bodyPr>
          <a:lstStyle/>
          <a:p>
            <a:r>
              <a:rPr lang="en-US" dirty="0" smtClean="0"/>
              <a:t>192.20.1.10</a:t>
            </a:r>
            <a:endParaRPr lang="en-US" dirty="0"/>
          </a:p>
        </p:txBody>
      </p:sp>
      <p:sp>
        <p:nvSpPr>
          <p:cNvPr id="33" name="TextBox 32"/>
          <p:cNvSpPr txBox="1"/>
          <p:nvPr/>
        </p:nvSpPr>
        <p:spPr>
          <a:xfrm>
            <a:off x="7816139" y="6003898"/>
            <a:ext cx="1293944" cy="369332"/>
          </a:xfrm>
          <a:prstGeom prst="rect">
            <a:avLst/>
          </a:prstGeom>
          <a:noFill/>
        </p:spPr>
        <p:txBody>
          <a:bodyPr wrap="none" rtlCol="0">
            <a:spAutoFit/>
          </a:bodyPr>
          <a:lstStyle/>
          <a:p>
            <a:r>
              <a:rPr lang="en-US" smtClean="0"/>
              <a:t>192.20.2.10</a:t>
            </a:r>
            <a:endParaRPr lang="en-US" dirty="0"/>
          </a:p>
        </p:txBody>
      </p:sp>
      <p:sp>
        <p:nvSpPr>
          <p:cNvPr id="34" name="TextBox 33"/>
          <p:cNvSpPr txBox="1"/>
          <p:nvPr/>
        </p:nvSpPr>
        <p:spPr>
          <a:xfrm>
            <a:off x="8691692" y="5729135"/>
            <a:ext cx="1293944" cy="369332"/>
          </a:xfrm>
          <a:prstGeom prst="rect">
            <a:avLst/>
          </a:prstGeom>
          <a:noFill/>
        </p:spPr>
        <p:txBody>
          <a:bodyPr wrap="none" rtlCol="0">
            <a:spAutoFit/>
          </a:bodyPr>
          <a:lstStyle/>
          <a:p>
            <a:r>
              <a:rPr lang="en-US" dirty="0" smtClean="0"/>
              <a:t>192.20.2.20</a:t>
            </a:r>
            <a:endParaRPr lang="en-US" dirty="0"/>
          </a:p>
        </p:txBody>
      </p:sp>
      <p:grpSp>
        <p:nvGrpSpPr>
          <p:cNvPr id="35" name="Group 34"/>
          <p:cNvGrpSpPr/>
          <p:nvPr/>
        </p:nvGrpSpPr>
        <p:grpSpPr>
          <a:xfrm>
            <a:off x="200761" y="4378048"/>
            <a:ext cx="2259831" cy="573962"/>
            <a:chOff x="0" y="5351921"/>
            <a:chExt cx="2259831" cy="573962"/>
          </a:xfrm>
        </p:grpSpPr>
        <p:sp>
          <p:nvSpPr>
            <p:cNvPr id="36" name="Rectangular Callout 35"/>
            <p:cNvSpPr/>
            <p:nvPr/>
          </p:nvSpPr>
          <p:spPr>
            <a:xfrm>
              <a:off x="0" y="5351921"/>
              <a:ext cx="2225988" cy="573962"/>
            </a:xfrm>
            <a:prstGeom prst="wedgeRectCallout">
              <a:avLst>
                <a:gd name="adj1" fmla="val 9529"/>
                <a:gd name="adj2" fmla="val -7603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2175" y="5455597"/>
              <a:ext cx="2207656" cy="369332"/>
            </a:xfrm>
            <a:prstGeom prst="rect">
              <a:avLst/>
            </a:prstGeom>
            <a:noFill/>
          </p:spPr>
          <p:txBody>
            <a:bodyPr wrap="none" rtlCol="0">
              <a:spAutoFit/>
            </a:bodyPr>
            <a:lstStyle/>
            <a:p>
              <a:r>
                <a:rPr lang="ja-JP" altLang="en-US" dirty="0" smtClean="0"/>
                <a:t>サーバは</a:t>
              </a:r>
              <a:r>
                <a:rPr lang="en-US" altLang="ja-JP" dirty="0" smtClean="0"/>
                <a:t>192.10.1.10</a:t>
              </a:r>
              <a:endParaRPr lang="en-US" dirty="0"/>
            </a:p>
          </p:txBody>
        </p:sp>
      </p:grpSp>
      <p:sp>
        <p:nvSpPr>
          <p:cNvPr id="6" name="Oval 5"/>
          <p:cNvSpPr/>
          <p:nvPr/>
        </p:nvSpPr>
        <p:spPr>
          <a:xfrm>
            <a:off x="900482" y="3339611"/>
            <a:ext cx="241830" cy="234176"/>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00482" y="3320103"/>
            <a:ext cx="241830" cy="234176"/>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00482" y="3320103"/>
            <a:ext cx="241830" cy="234176"/>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52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 0 L 0 0 L 0.0082 -0.00162 C 0.0112 -0.00209 0.01432 -0.00209 0.01732 -0.00324 C 0.01888 -0.00371 0.02031 -0.00556 0.02187 -0.00649 C 0.02344 -0.00718 0.02487 -0.00741 0.02643 -0.00811 C 0.02734 -0.00903 0.02825 -0.01042 0.02917 -0.01135 C 0.03008 -0.01204 0.03099 -0.01227 0.0319 -0.01297 C 0.03346 -0.01389 0.03502 -0.01505 0.03646 -0.01621 C 0.03737 -0.0169 0.03841 -0.01713 0.03932 -0.01783 C 0.04075 -0.01875 0.04232 -0.01968 0.04388 -0.02107 C 0.05091 -0.02732 0.04245 -0.02176 0.04935 -0.02593 C 0.04987 -0.02709 0.05039 -0.02848 0.05117 -0.02917 C 0.05221 -0.0301 0.05364 -0.0301 0.05482 -0.03079 C 0.05573 -0.03125 0.05664 -0.03172 0.05755 -0.03241 C 0.05911 -0.0338 0.06055 -0.03588 0.06211 -0.03727 C 0.06354 -0.03866 0.06523 -0.03936 0.06667 -0.04051 C 0.06914 -0.0426 0.07148 -0.04537 0.07396 -0.04699 C 0.07552 -0.04815 0.07708 -0.04908 0.07864 -0.05024 C 0.07982 -0.05139 0.08099 -0.05255 0.08229 -0.05348 C 0.08307 -0.05417 0.08411 -0.05463 0.08502 -0.0551 C 0.0862 -0.05625 0.08737 -0.05764 0.08867 -0.05857 C 0.08984 -0.05926 0.09114 -0.05949 0.09232 -0.06019 C 0.09479 -0.06227 0.097 -0.06505 0.09961 -0.06667 C 0.10052 -0.06713 0.10156 -0.06736 0.10234 -0.06829 C 0.10963 -0.07547 0.10547 -0.07338 0.11146 -0.07801 C 0.11237 -0.07871 0.11328 -0.07917 0.11419 -0.07963 C 0.11667 -0.08079 0.12161 -0.08287 0.12161 -0.08287 C 0.12279 -0.08403 0.12396 -0.08519 0.12526 -0.08611 C 0.1276 -0.08797 0.12904 -0.08797 0.13164 -0.08936 C 0.13346 -0.09028 0.13529 -0.0919 0.13711 -0.0926 C 0.13867 -0.09306 0.14023 -0.09352 0.14167 -0.09422 C 0.14349 -0.09514 0.14531 -0.0963 0.14713 -0.09746 C 0.14805 -0.09792 0.14896 -0.09861 0.14987 -0.09908 C 0.15234 -0.10024 0.15482 -0.10093 0.15729 -0.10232 C 0.15911 -0.10348 0.16081 -0.1051 0.16276 -0.10556 C 0.16458 -0.10625 0.16641 -0.10649 0.16823 -0.10718 C 0.1694 -0.10764 0.17057 -0.10857 0.17187 -0.1088 C 0.17396 -0.10949 0.17617 -0.10973 0.17825 -0.11042 C 0.17956 -0.11088 0.18073 -0.11181 0.1819 -0.11204 C 0.1862 -0.11343 0.19049 -0.11343 0.19479 -0.11528 C 0.19596 -0.11598 0.19713 -0.11644 0.19844 -0.1169 C 0.19987 -0.1176 0.20143 -0.11806 0.20299 -0.11852 C 0.20391 -0.11899 0.20482 -0.11991 0.20573 -0.12014 C 0.20716 -0.12084 0.20872 -0.1213 0.21029 -0.12176 C 0.2112 -0.12223 0.21211 -0.12315 0.21302 -0.12338 C 0.2207 -0.12616 0.21745 -0.12385 0.22396 -0.12686 C 0.22487 -0.12709 0.22578 -0.12801 0.22669 -0.12848 C 0.22799 -0.12894 0.22917 -0.1294 0.23034 -0.1301 C 0.23516 -0.13195 0.23607 -0.13195 0.24141 -0.13334 L 0.24687 -0.13658 C 0.24779 -0.13704 0.2487 -0.13774 0.24961 -0.1382 C 0.25208 -0.13912 0.25456 -0.14005 0.2569 -0.14144 C 0.26042 -0.14352 0.26263 -0.14514 0.26601 -0.1463 C 0.26784 -0.14699 0.26979 -0.14723 0.27161 -0.14792 C 0.27279 -0.14838 0.27396 -0.14908 0.27526 -0.14954 C 0.27734 -0.15024 0.27956 -0.15047 0.28164 -0.15116 C 0.28893 -0.15348 0.28138 -0.15232 0.28984 -0.1544 C 0.29258 -0.1551 0.29531 -0.15556 0.29805 -0.15602 C 0.3043 -0.15973 0.29987 -0.15741 0.31185 -0.16088 C 0.31367 -0.16135 0.31549 -0.16158 0.31732 -0.1625 C 0.31823 -0.16297 0.31914 -0.16389 0.32005 -0.16412 C 0.32213 -0.16482 0.32435 -0.16505 0.32643 -0.16574 C 0.3276 -0.16621 0.32891 -0.1669 0.33008 -0.16736 C 0.33372 -0.16852 0.34101 -0.17061 0.34101 -0.17061 C 0.34674 -0.17408 0.34284 -0.17199 0.35299 -0.17547 C 0.35443 -0.17616 0.35599 -0.17662 0.35755 -0.17709 C 0.3612 -0.17824 0.36497 -0.17824 0.36849 -0.18033 C 0.37031 -0.18149 0.37213 -0.18287 0.37396 -0.18357 C 0.37552 -0.18426 0.37708 -0.18473 0.37851 -0.18519 C 0.38073 -0.18588 0.38281 -0.18611 0.38489 -0.18681 C 0.39232 -0.18936 0.38476 -0.18797 0.39323 -0.19005 C 0.39805 -0.19144 0.40781 -0.19329 0.40781 -0.19329 L 0.44531 -0.19167 C 0.44713 -0.19167 0.44896 -0.19098 0.45078 -0.19005 C 0.45273 -0.18936 0.45625 -0.18681 0.45625 -0.18681 C 0.4569 -0.18588 0.45742 -0.18449 0.45807 -0.18357 C 0.45898 -0.18287 0.46029 -0.18334 0.46081 -0.18195 C 0.46198 -0.17917 0.46276 -0.17223 0.46276 -0.17223 C 0.46237 -0.16574 0.46237 -0.15926 0.46172 -0.15278 C 0.46146 -0.14931 0.46055 -0.1463 0.45989 -0.14306 C 0.45963 -0.14144 0.45976 -0.13936 0.45898 -0.1382 L 0.45169 -0.12524 C 0.45026 -0.12246 0.44922 -0.12014 0.44713 -0.11852 C 0.44544 -0.11713 0.44349 -0.11644 0.44167 -0.11528 L 0.43893 -0.11366 C 0.43802 -0.11274 0.43724 -0.11135 0.4362 -0.11042 C 0.43437 -0.10903 0.43073 -0.10718 0.43073 -0.10718 C 0.42513 -0.1007 0.43099 -0.10695 0.42435 -0.10232 C 0.41471 -0.09607 0.4263 -0.10162 0.41693 -0.09746 C 0.41601 -0.0963 0.4151 -0.09537 0.41419 -0.09422 C 0.41354 -0.09329 0.41315 -0.0919 0.41237 -0.09098 C 0.41016 -0.0882 0.40846 -0.0875 0.40599 -0.08611 L 0.39505 -0.07315 L 0.39232 -0.06991 C 0.39141 -0.06875 0.39062 -0.06713 0.38958 -0.06667 C 0.38672 -0.06482 0.38594 -0.06482 0.38307 -0.06181 C 0.37526 -0.05324 0.38047 -0.05695 0.37487 -0.05348 C 0.37305 -0.05139 0.37148 -0.04838 0.3694 -0.04699 C 0.36849 -0.04653 0.36758 -0.0463 0.36667 -0.04537 C 0.35963 -0.03912 0.3681 -0.04468 0.3612 -0.04051 C 0.35443 -0.02848 0.36497 -0.0463 0.35664 -0.03565 C 0.35482 -0.03357 0.35221 -0.02824 0.35117 -0.02431 C 0.35065 -0.02269 0.35052 -0.02107 0.35026 -0.01945 C 0.34987 -0.00486 0.34974 0.00995 0.34935 0.02453 C 0.34922 0.02685 0.34857 0.03703 0.34752 0.04074 C 0.34635 0.04421 0.34557 0.04838 0.34375 0.05046 L 0.34101 0.0537 C 0.33906 0.05879 0.33789 0.06296 0.33463 0.06666 C 0.33372 0.06782 0.33281 0.06875 0.3319 0.0699 C 0.33125 0.07083 0.33073 0.07222 0.33008 0.07314 C 0.32917 0.07453 0.32812 0.07523 0.32734 0.07639 C 0.32604 0.07847 0.32487 0.08078 0.3237 0.0831 C 0.32279 0.08472 0.322 0.08657 0.32096 0.08796 C 0.32005 0.08889 0.31901 0.08981 0.31823 0.0912 C 0.31693 0.09305 0.31601 0.09583 0.31458 0.09768 C 0.31367 0.09861 0.31263 0.09953 0.31185 0.10092 C 0.30859 0.10578 0.30872 0.10764 0.30534 0.11064 C 0.30456 0.11134 0.30351 0.1118 0.3026 0.11226 C 0.30169 0.11389 0.30078 0.11527 0.29987 0.11713 C 0.29922 0.11875 0.29883 0.1206 0.29805 0.12199 C 0.29726 0.12338 0.29622 0.12407 0.29531 0.12523 L 0.29167 0.13495 C 0.29101 0.13657 0.29062 0.13842 0.28984 0.13981 L 0.28802 0.14305 L 0.25963 0.28472 " pathEditMode="relative" ptsTypes="AAAAAAAAAAAAAAAAAAAAAAAAAAAAAAAAAAAAAAAAAAAAAAAAAAAAAAAAAAAAAAAAAAAAAAAAAAAAAAAAAAAAAAAAAAAAAAAAAAAAAAAAAAAAAAAAAAAAAAAAAAAAAA">
                                      <p:cBhvr>
                                        <p:cTn id="10" dur="2000" fill="hold"/>
                                        <p:tgtEl>
                                          <p:spTgt spid="6"/>
                                        </p:tgtEl>
                                        <p:attrNameLst>
                                          <p:attrName>ppt_x</p:attrName>
                                          <p:attrName>ppt_y</p:attrName>
                                        </p:attrNameLst>
                                      </p:cBhvr>
                                    </p:animMotion>
                                  </p:childTnLst>
                                </p:cTn>
                              </p:par>
                            </p:childTnLst>
                          </p:cTn>
                        </p:par>
                        <p:par>
                          <p:cTn id="11" fill="hold">
                            <p:stCondLst>
                              <p:cond delay="2500"/>
                            </p:stCondLst>
                            <p:childTnLst>
                              <p:par>
                                <p:cTn id="12" presetID="53" presetClass="exit" presetSubtype="32" fill="hold" grpId="2" nodeType="after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par>
                          <p:cTn id="22" fill="hold">
                            <p:stCondLst>
                              <p:cond delay="500"/>
                            </p:stCondLst>
                            <p:childTnLst>
                              <p:par>
                                <p:cTn id="23" presetID="0" presetClass="path" presetSubtype="0" accel="50000" decel="50000" fill="hold" grpId="0" nodeType="afterEffect">
                                  <p:stCondLst>
                                    <p:cond delay="0"/>
                                  </p:stCondLst>
                                  <p:childTnLst>
                                    <p:animMotion origin="layout" path="M -3.95833E-6 2.59259E-6 L -3.95833E-6 0.00023 C 0.00417 -0.00116 0.00847 -0.00185 0.01276 -0.00324 C 0.01862 -0.0051 0.02422 -0.0081 0.03008 -0.00972 L 0.03555 -0.01135 C 0.03711 -0.0125 0.03855 -0.01389 0.04024 -0.01459 C 0.04232 -0.01551 0.04454 -0.01505 0.04662 -0.01621 C 0.06263 -0.025 0.04089 -0.01829 0.05847 -0.02269 C 0.06055 -0.02385 0.06276 -0.025 0.06485 -0.02593 C 0.06667 -0.02662 0.06862 -0.02685 0.07032 -0.02755 C 0.07201 -0.02847 0.07344 -0.02986 0.075 -0.03079 C 0.07709 -0.03218 0.07917 -0.0331 0.08138 -0.03403 C 0.08256 -0.03472 0.08386 -0.03496 0.08503 -0.03565 C 0.08816 -0.03773 0.09115 -0.04005 0.09414 -0.04213 C 0.09414 -0.04236 0.10326 -0.04885 0.10326 -0.04861 C 0.10456 -0.04977 0.10573 -0.05093 0.10691 -0.05209 C 0.11459 -0.0581 0.10873 -0.05301 0.11433 -0.05695 C 0.11732 -0.05903 0.12032 -0.06158 0.12344 -0.06343 C 0.12435 -0.06389 0.12526 -0.06435 0.12618 -0.06505 C 0.12917 -0.06713 0.13217 -0.06968 0.13529 -0.07153 C 0.14206 -0.07547 0.13894 -0.07385 0.14441 -0.07639 C 0.14571 -0.07755 0.14688 -0.07871 0.14818 -0.07963 C 0.15079 -0.08148 0.15391 -0.08172 0.15638 -0.08449 C 0.16211 -0.09121 0.15612 -0.08496 0.16185 -0.08935 C 0.16368 -0.09097 0.1655 -0.09283 0.16732 -0.09422 C 0.17032 -0.09653 0.17357 -0.09815 0.17644 -0.1007 C 0.17774 -0.10185 0.17891 -0.10324 0.18008 -0.10394 C 0.18125 -0.10486 0.18256 -0.1051 0.18386 -0.10556 C 0.18477 -0.10602 0.18555 -0.10695 0.18659 -0.10718 C 0.18894 -0.10857 0.19141 -0.10949 0.19388 -0.11065 L 0.19753 -0.11227 C 0.1987 -0.1132 0.19987 -0.11459 0.20118 -0.11551 C 0.20235 -0.11621 0.20365 -0.11644 0.20482 -0.11713 C 0.21185 -0.1206 0.2017 -0.11667 0.21302 -0.12037 C 0.21459 -0.12084 0.21615 -0.12153 0.21758 -0.12199 C 0.22032 -0.12269 0.22318 -0.12292 0.22592 -0.12361 C 0.2405 -0.12662 0.22539 -0.12385 0.24232 -0.12685 C 0.25222 -0.13033 0.24141 -0.12685 0.25795 -0.1301 C 0.25977 -0.13033 0.26159 -0.13102 0.26342 -0.13172 C 0.26459 -0.13218 0.26576 -0.1331 0.26706 -0.13334 C 0.27032 -0.13403 0.2737 -0.13426 0.27709 -0.13496 C 0.2793 -0.13542 0.28138 -0.13611 0.28347 -0.13658 C 0.28438 -0.13704 0.28529 -0.13773 0.2862 -0.1382 C 0.29089 -0.14028 0.29388 -0.14051 0.29909 -0.14144 C 0.29987 -0.1419 0.30079 -0.1426 0.30183 -0.14306 C 0.3056 -0.14468 0.30873 -0.14514 0.31276 -0.1463 C 0.31485 -0.14699 0.32045 -0.14861 0.32279 -0.14954 C 0.32383 -0.15 0.32461 -0.1507 0.32552 -0.15116 C 0.32865 -0.15232 0.33177 -0.15278 0.33477 -0.1544 C 0.33568 -0.15486 0.33646 -0.15579 0.3375 -0.15602 C 0.34961 -0.15996 0.34011 -0.15556 0.34935 -0.15926 C 0.35183 -0.16042 0.3543 -0.16158 0.35664 -0.1625 C 0.35795 -0.1632 0.35912 -0.16389 0.36029 -0.16412 C 0.36276 -0.16482 0.36524 -0.16505 0.36771 -0.16574 C 0.36888 -0.16621 0.37006 -0.16713 0.37136 -0.16736 C 0.37461 -0.16829 0.378 -0.16852 0.38138 -0.16898 C 0.38373 -0.16945 0.3862 -0.17037 0.38868 -0.1706 C 0.4 -0.17269 0.40795 -0.17292 0.41967 -0.17385 C 0.42487 -0.17547 0.42722 -0.17639 0.43256 -0.17709 C 0.43659 -0.17778 0.4405 -0.17824 0.44454 -0.17894 C 0.45482 -0.18241 0.45964 -0.18496 0.4737 -0.17894 C 0.47566 -0.17801 0.47552 -0.16898 0.47552 -0.16875 C 0.47487 -0.15301 0.47552 -0.15255 0.4737 -0.14144 C 0.47344 -0.13982 0.47331 -0.13797 0.47279 -0.13658 C 0.4724 -0.13519 0.47162 -0.13449 0.47097 -0.13334 C 0.47032 -0.13172 0.47006 -0.1294 0.46914 -0.12847 C 0.46758 -0.12662 0.46563 -0.12593 0.46368 -0.12523 C 0.45912 -0.12315 0.4612 -0.12431 0.4573 -0.12199 C 0.44922 -0.11227 0.46289 -0.12778 0.44727 -0.11551 C 0.44454 -0.1132 0.4418 -0.11088 0.43894 -0.1088 C 0.43816 -0.10834 0.43711 -0.10787 0.4362 -0.10718 C 0.43477 -0.10625 0.43321 -0.10533 0.43164 -0.10394 C 0.43047 -0.10301 0.4293 -0.10162 0.428 -0.1007 C 0.42618 -0.09954 0.42435 -0.09885 0.42253 -0.09746 C 0.4168 -0.09352 0.41954 -0.09491 0.41433 -0.0926 C 0.41302 -0.09167 0.41185 -0.09028 0.41068 -0.08935 C 0.40886 -0.08797 0.40612 -0.08704 0.4043 -0.08611 C 0.40183 -0.08403 0.39909 -0.08241 0.39688 -0.07963 C 0.39414 -0.07639 0.39375 -0.0757 0.3905 -0.07315 C 0.38959 -0.07246 0.38868 -0.07199 0.38776 -0.07153 C 0.37774 -0.05972 0.39323 -0.07709 0.38138 -0.06667 C 0.3806 -0.06597 0.38034 -0.06412 0.37943 -0.06343 C 0.37787 -0.06181 0.37566 -0.06204 0.37409 -0.06019 L 0.36862 -0.05371 C 0.36771 -0.05255 0.36693 -0.05093 0.36576 -0.05047 L 0.36302 -0.04885 C 0.3625 -0.04769 0.36172 -0.04676 0.3612 -0.0456 C 0.35769 -0.03496 0.36316 -0.0456 0.35847 -0.03727 C 0.35625 -0.0257 0.35886 -0.04028 0.35664 -0.02593 C 0.35547 -0.01875 0.35586 -0.02315 0.35482 -0.01459 C 0.35404 -0.00787 0.35365 -0.00023 0.353 0.00648 C 0.35274 0.00972 0.35235 0.01296 0.35209 0.0162 C 0.35144 0.02453 0.35144 0.03125 0.35026 0.03912 C 0.34974 0.04236 0.34974 0.04629 0.34844 0.04884 C 0.34779 0.05 0.34714 0.05092 0.34662 0.05208 C 0.34597 0.05347 0.34558 0.05555 0.3448 0.05694 C 0.34401 0.05833 0.34284 0.05879 0.34206 0.06018 C 0.34011 0.06319 0.33868 0.06736 0.33659 0.0699 C 0.33568 0.07106 0.33464 0.07199 0.33386 0.07315 C 0.32644 0.08472 0.3323 0.07847 0.32552 0.08449 C 0.32435 0.0868 0.32331 0.08935 0.32188 0.09097 C 0.32097 0.09213 0.32006 0.09305 0.31914 0.09444 C 0.31758 0.09676 0.31641 0.10023 0.31459 0.10254 C 0.31368 0.10347 0.31276 0.1044 0.31185 0.10578 C 0.3112 0.10671 0.31055 0.10787 0.31003 0.10903 C 0.30886 0.11157 0.30808 0.11528 0.30638 0.11713 C 0.3056 0.11805 0.30456 0.11828 0.30365 0.11875 C 0.303 0.1199 0.30235 0.12083 0.30183 0.12199 C 0.30052 0.125 0.29974 0.12893 0.29818 0.13171 L 0.29636 0.13495 C 0.29519 0.15301 0.29467 0.15393 0.29636 0.17569 C 0.29649 0.17893 0.29753 0.18217 0.29818 0.18541 C 0.29844 0.18703 0.29857 0.18889 0.29909 0.19028 L 0.30274 0.2 C 0.303 0.20162 0.30313 0.20347 0.30365 0.20486 C 0.30469 0.20833 0.3073 0.21458 0.3073 0.21481 C 0.30951 0.22615 0.30808 0.22153 0.31094 0.22916 C 0.31302 0.24051 0.31055 0.22662 0.31276 0.24236 C 0.31302 0.24398 0.31342 0.2456 0.31368 0.24722 C 0.31394 0.25416 0.3142 0.26134 0.31459 0.26828 C 0.31485 0.27268 0.31537 0.27685 0.3155 0.28125 C 0.31563 0.2868 0.3155 0.29213 0.3155 0.29768 L 0.3155 0.29583 " pathEditMode="relative" rAng="0" ptsTypes="AAAAAAAAAAAAAAAAAAAAAAAAAAAAAAAAAAAAAAAAAAAAAAAAAAAAAAAAAAAAAAAAAAAAAAAAAAAAAAAAAAAAAAAAAAAAAAAAAAAAAAAAAAAAAAAAAAAAAAAAAAA">
                                      <p:cBhvr>
                                        <p:cTn id="24" dur="2000" fill="hold"/>
                                        <p:tgtEl>
                                          <p:spTgt spid="42"/>
                                        </p:tgtEl>
                                        <p:attrNameLst>
                                          <p:attrName>ppt_x</p:attrName>
                                          <p:attrName>ppt_y</p:attrName>
                                        </p:attrNameLst>
                                      </p:cBhvr>
                                      <p:rCtr x="23776" y="5741"/>
                                    </p:animMotion>
                                  </p:childTnLst>
                                </p:cTn>
                              </p:par>
                            </p:childTnLst>
                          </p:cTn>
                        </p:par>
                        <p:par>
                          <p:cTn id="25" fill="hold">
                            <p:stCondLst>
                              <p:cond delay="2500"/>
                            </p:stCondLst>
                            <p:childTnLst>
                              <p:par>
                                <p:cTn id="26" presetID="53" presetClass="exit" presetSubtype="32" fill="hold" grpId="2" nodeType="afterEffect">
                                  <p:stCondLst>
                                    <p:cond delay="0"/>
                                  </p:stCondLst>
                                  <p:childTnLst>
                                    <p:anim calcmode="lin" valueType="num">
                                      <p:cBhvr>
                                        <p:cTn id="27" dur="500"/>
                                        <p:tgtEl>
                                          <p:spTgt spid="42"/>
                                        </p:tgtEl>
                                        <p:attrNameLst>
                                          <p:attrName>ppt_w</p:attrName>
                                        </p:attrNameLst>
                                      </p:cBhvr>
                                      <p:tavLst>
                                        <p:tav tm="0">
                                          <p:val>
                                            <p:strVal val="ppt_w"/>
                                          </p:val>
                                        </p:tav>
                                        <p:tav tm="100000">
                                          <p:val>
                                            <p:fltVal val="0"/>
                                          </p:val>
                                        </p:tav>
                                      </p:tavLst>
                                    </p:anim>
                                    <p:anim calcmode="lin" valueType="num">
                                      <p:cBhvr>
                                        <p:cTn id="28" dur="500"/>
                                        <p:tgtEl>
                                          <p:spTgt spid="42"/>
                                        </p:tgtEl>
                                        <p:attrNameLst>
                                          <p:attrName>ppt_h</p:attrName>
                                        </p:attrNameLst>
                                      </p:cBhvr>
                                      <p:tavLst>
                                        <p:tav tm="0">
                                          <p:val>
                                            <p:strVal val="ppt_h"/>
                                          </p:val>
                                        </p:tav>
                                        <p:tav tm="100000">
                                          <p:val>
                                            <p:fltVal val="0"/>
                                          </p:val>
                                        </p:tav>
                                      </p:tavLst>
                                    </p:anim>
                                    <p:animEffect transition="out" filter="fade">
                                      <p:cBhvr>
                                        <p:cTn id="29" dur="500"/>
                                        <p:tgtEl>
                                          <p:spTgt spid="42"/>
                                        </p:tgtEl>
                                      </p:cBhvr>
                                    </p:animEffect>
                                    <p:set>
                                      <p:cBhvr>
                                        <p:cTn id="30" dur="1" fill="hold">
                                          <p:stCondLst>
                                            <p:cond delay="499"/>
                                          </p:stCondLst>
                                        </p:cTn>
                                        <p:tgtEl>
                                          <p:spTgt spid="4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500"/>
                            </p:stCondLst>
                            <p:childTnLst>
                              <p:par>
                                <p:cTn id="37" presetID="0" presetClass="path" presetSubtype="0" accel="50000" decel="50000" fill="hold" grpId="0" nodeType="afterEffect">
                                  <p:stCondLst>
                                    <p:cond delay="0"/>
                                  </p:stCondLst>
                                  <p:childTnLst>
                                    <p:animMotion origin="layout" path="M -3.95833E-6 2.59259E-6 L -3.95833E-6 0.00023 C 0.00508 -0.00093 0.01029 -0.00162 0.0155 -0.00324 C 0.01745 -0.00371 0.01914 -0.00556 0.02097 -0.00648 L 0.02826 -0.00972 C 0.03086 -0.01204 0.03204 -0.01343 0.03464 -0.01459 C 0.0362 -0.01528 0.03776 -0.01551 0.03933 -0.01621 C 0.04115 -0.01713 0.0431 -0.0176 0.0448 -0.01945 C 0.04571 -0.0206 0.04649 -0.02222 0.04753 -0.02269 C 0.04987 -0.02385 0.05235 -0.02385 0.05482 -0.02431 C 0.05599 -0.02547 0.05717 -0.02662 0.05847 -0.02755 C 0.06029 -0.02894 0.06211 -0.02986 0.06394 -0.03079 C 0.06797 -0.0331 0.06576 -0.03195 0.07032 -0.03403 C 0.07123 -0.03519 0.07214 -0.03658 0.07318 -0.03727 C 0.07487 -0.03866 0.07683 -0.03959 0.07865 -0.04051 L 0.08412 -0.04375 C 0.08503 -0.04445 0.08594 -0.04491 0.08685 -0.04537 C 0.0892 -0.04722 0.09167 -0.04908 0.09414 -0.05047 C 0.09532 -0.05093 0.09662 -0.05139 0.09779 -0.05209 C 0.10039 -0.05347 0.10261 -0.05579 0.10508 -0.05695 C 0.10769 -0.0581 0.11276 -0.05949 0.11524 -0.06019 C 0.12774 -0.06898 0.11198 -0.05834 0.12435 -0.06505 C 0.13542 -0.07084 0.12201 -0.06621 0.13438 -0.06991 C 0.13685 -0.07153 0.1392 -0.07338 0.14167 -0.07477 C 0.14388 -0.07593 0.14792 -0.07755 0.15 -0.07801 C 0.15235 -0.07871 0.15482 -0.07894 0.1573 -0.07963 C 0.17097 -0.08357 0.15287 -0.07894 0.16368 -0.08287 C 0.16576 -0.08357 0.16797 -0.0838 0.17006 -0.08449 C 0.17136 -0.08496 0.17253 -0.08565 0.1737 -0.08611 C 0.17526 -0.08681 0.17683 -0.08704 0.17826 -0.08773 C 0.17917 -0.0882 0.18008 -0.08889 0.18099 -0.08935 C 0.18855 -0.09283 0.18269 -0.08935 0.18933 -0.0926 C 0.19024 -0.09306 0.19115 -0.09375 0.19206 -0.09422 C 0.19349 -0.09491 0.19506 -0.09514 0.19662 -0.09584 C 0.19753 -0.0963 0.19844 -0.09722 0.19935 -0.09746 C 0.20118 -0.09815 0.203 -0.09838 0.20482 -0.09908 C 0.20677 -0.1 0.20847 -0.10162 0.21029 -0.10232 C 0.21185 -0.10301 0.21342 -0.10324 0.21485 -0.10394 C 0.21771 -0.10533 0.22045 -0.10718 0.22318 -0.1088 C 0.22409 -0.10949 0.22487 -0.11019 0.22592 -0.11042 L 0.2323 -0.11204 C 0.23321 -0.1132 0.23399 -0.11459 0.23503 -0.11528 C 0.23594 -0.11621 0.23685 -0.11644 0.23776 -0.1169 C 0.23985 -0.11806 0.24206 -0.11922 0.24414 -0.12037 C 0.24597 -0.1213 0.24779 -0.12246 0.24961 -0.12361 C 0.25052 -0.12408 0.25144 -0.12477 0.25235 -0.12523 C 0.25365 -0.1257 0.25482 -0.12616 0.25612 -0.12685 C 0.25704 -0.12732 0.25782 -0.12801 0.25886 -0.12847 C 0.26029 -0.12917 0.26185 -0.1294 0.26342 -0.1301 C 0.26589 -0.13102 0.26823 -0.13241 0.27071 -0.13334 C 0.27227 -0.1338 0.2737 -0.13426 0.27526 -0.13496 C 0.27657 -0.13542 0.27774 -0.13611 0.27891 -0.13658 C 0.28073 -0.13727 0.28256 -0.1375 0.28438 -0.1382 C 0.29271 -0.14097 0.28308 -0.13866 0.29271 -0.14144 C 0.2948 -0.14213 0.29688 -0.14236 0.29909 -0.14306 C 0.30066 -0.14352 0.30209 -0.14422 0.30365 -0.14468 C 0.3073 -0.14537 0.31094 -0.14584 0.31459 -0.1463 L 0.31914 -0.14792 C 0.32097 -0.14838 0.32292 -0.14885 0.32461 -0.14954 C 0.32566 -0.15 0.32644 -0.15093 0.32748 -0.15116 C 0.33099 -0.15209 0.33477 -0.15232 0.33842 -0.15278 L 0.34297 -0.1544 C 0.3448 -0.1551 0.34662 -0.15533 0.34831 -0.15602 C 0.34935 -0.15648 0.35026 -0.15741 0.35118 -0.15764 C 0.35391 -0.15857 0.35664 -0.1588 0.35938 -0.15926 C 0.36198 -0.16088 0.36302 -0.16158 0.36589 -0.1625 C 0.37084 -0.16435 0.37071 -0.16343 0.375 -0.16574 C 0.37683 -0.16667 0.37865 -0.16806 0.38047 -0.16898 C 0.38138 -0.16968 0.3823 -0.17037 0.38321 -0.1706 L 0.38959 -0.17222 C 0.3905 -0.17292 0.39154 -0.17315 0.39232 -0.17385 C 0.39336 -0.17477 0.39401 -0.17662 0.39506 -0.17709 C 0.39805 -0.17847 0.40118 -0.17824 0.4043 -0.17871 C 0.40521 -0.1794 0.40612 -0.17986 0.40691 -0.18033 C 0.40912 -0.18148 0.41316 -0.1831 0.41524 -0.18357 C 0.42631 -0.18681 0.41888 -0.18357 0.42618 -0.18681 C 0.43633 -0.18635 0.44636 -0.18658 0.45638 -0.18519 C 0.45834 -0.18496 0.46185 -0.18195 0.46185 -0.18172 C 0.46276 -0.18102 0.46381 -0.1801 0.46459 -0.17871 C 0.46641 -0.1757 0.46667 -0.17292 0.46732 -0.16898 C 0.46745 -0.16597 0.46706 -0.14746 0.46914 -0.13982 C 0.4711 -0.1331 0.47058 -0.13658 0.47292 -0.13172 C 0.47357 -0.1301 0.47396 -0.12824 0.47474 -0.12685 C 0.47526 -0.12547 0.47592 -0.12477 0.47657 -0.12361 C 0.47722 -0.12199 0.47761 -0.12014 0.47839 -0.11875 C 0.48086 -0.11343 0.48399 -0.1088 0.4875 -0.10556 C 0.48868 -0.10463 0.48985 -0.10324 0.49115 -0.10232 C 0.49232 -0.10162 0.49362 -0.10139 0.4948 -0.1007 C 0.5017 -0.0926 0.49297 -0.10209 0.50118 -0.09584 C 0.50222 -0.09514 0.503 -0.09352 0.50391 -0.0926 C 0.50573 -0.09121 0.50951 -0.08935 0.50951 -0.08912 C 0.51732 -0.0801 0.50743 -0.09121 0.51498 -0.08449 C 0.52201 -0.07824 0.51355 -0.0838 0.52045 -0.07963 C 0.52357 -0.07385 0.52149 -0.07685 0.52774 -0.07315 L 0.52774 -0.07292 C 0.53125 -0.06898 0.52943 -0.07037 0.53321 -0.06829 C 0.53685 -0.06181 0.53308 -0.0676 0.53776 -0.06343 C 0.54493 -0.05695 0.53646 -0.0625 0.54323 -0.05857 C 0.54961 -0.05093 0.54675 -0.05324 0.55157 -0.05047 C 0.55938 -0.04097 0.54948 -0.05232 0.55704 -0.04537 C 0.55795 -0.04468 0.55873 -0.04306 0.55977 -0.04213 C 0.56146 -0.04074 0.56368 -0.04097 0.56524 -0.03889 C 0.57149 -0.03172 0.56914 -0.03519 0.57253 -0.02917 C 0.57592 -0.01135 0.57058 -0.03843 0.57526 -0.01945 C 0.57605 -0.01644 0.57657 -0.01297 0.57709 -0.00972 L 0.57891 2.59259E-6 C 0.57969 0.00764 0.57969 0.00949 0.58086 0.0162 C 0.58112 0.01805 0.58125 0.01967 0.58177 0.02106 C 0.58282 0.02523 0.58373 0.02639 0.58542 0.0294 C 0.58685 0.03703 0.58555 0.03287 0.58998 0.04074 L 0.5918 0.04398 L 0.59362 0.04722 C 0.59388 0.04884 0.59388 0.05069 0.59454 0.05208 C 0.59519 0.0537 0.59636 0.05416 0.59727 0.05532 C 0.59792 0.05625 0.59857 0.0574 0.59909 0.05856 C 0.60039 0.0618 0.60157 0.06504 0.60274 0.06828 C 0.60339 0.0699 0.60417 0.07129 0.60456 0.07315 C 0.60573 0.07963 0.60482 0.07685 0.6073 0.08125 C 0.60938 0.09259 0.60782 0.08865 0.61094 0.09444 C 0.61211 0.10023 0.61185 0.09745 0.61185 0.10254 L 0.65313 0.13819 C 0.65274 0.15023 0.65274 0.16203 0.65209 0.17407 C 0.65209 0.17569 0.6517 0.17731 0.65118 0.17893 C 0.65079 0.18009 0.65 0.18102 0.64935 0.18217 C 0.64727 0.19328 0.64896 0.18935 0.64571 0.19514 C 0.64362 0.20625 0.64532 0.20254 0.64206 0.2081 L 0.63842 0.22754 C 0.63816 0.22916 0.63802 0.23102 0.6375 0.23264 C 0.63685 0.23426 0.63607 0.23565 0.63568 0.2375 C 0.6349 0.24051 0.6349 0.24421 0.63386 0.24722 C 0.63321 0.24884 0.63243 0.25023 0.63204 0.25208 C 0.62865 0.26551 0.63217 0.25833 0.62839 0.26504 L 0.62383 0.28935 C 0.62344 0.29097 0.62344 0.29282 0.62292 0.29421 L 0.6211 0.2993 L 0.6211 0.29953 " pathEditMode="relative" rAng="0" ptsTypes="AAAAAAAAAAAAAAAAAAAAAAAAAAAAAAAAAAAAAAAAAAAAAAAAAAAAAAAAAAAAAAAAAAAAAAAAAAAAAAAAAAAAAAAAAAAAAAAAAAAAAAAAAAAAAAAAAAAAAAAAAAAAAAAAAAAAAAAA">
                                      <p:cBhvr>
                                        <p:cTn id="38" dur="2000" fill="hold"/>
                                        <p:tgtEl>
                                          <p:spTgt spid="43"/>
                                        </p:tgtEl>
                                        <p:attrNameLst>
                                          <p:attrName>ppt_x</p:attrName>
                                          <p:attrName>ppt_y</p:attrName>
                                        </p:attrNameLst>
                                      </p:cBhvr>
                                      <p:rCtr x="32656" y="5625"/>
                                    </p:animMotion>
                                  </p:childTnLst>
                                </p:cTn>
                              </p:par>
                            </p:childTnLst>
                          </p:cTn>
                        </p:par>
                        <p:par>
                          <p:cTn id="39" fill="hold">
                            <p:stCondLst>
                              <p:cond delay="2500"/>
                            </p:stCondLst>
                            <p:childTnLst>
                              <p:par>
                                <p:cTn id="40" presetID="53" presetClass="exit" presetSubtype="32" fill="hold" grpId="2" nodeType="afterEffect">
                                  <p:stCondLst>
                                    <p:cond delay="0"/>
                                  </p:stCondLst>
                                  <p:childTnLst>
                                    <p:anim calcmode="lin" valueType="num">
                                      <p:cBhvr>
                                        <p:cTn id="41" dur="500"/>
                                        <p:tgtEl>
                                          <p:spTgt spid="43"/>
                                        </p:tgtEl>
                                        <p:attrNameLst>
                                          <p:attrName>ppt_w</p:attrName>
                                        </p:attrNameLst>
                                      </p:cBhvr>
                                      <p:tavLst>
                                        <p:tav tm="0">
                                          <p:val>
                                            <p:strVal val="ppt_w"/>
                                          </p:val>
                                        </p:tav>
                                        <p:tav tm="100000">
                                          <p:val>
                                            <p:fltVal val="0"/>
                                          </p:val>
                                        </p:tav>
                                      </p:tavLst>
                                    </p:anim>
                                    <p:anim calcmode="lin" valueType="num">
                                      <p:cBhvr>
                                        <p:cTn id="42" dur="500"/>
                                        <p:tgtEl>
                                          <p:spTgt spid="43"/>
                                        </p:tgtEl>
                                        <p:attrNameLst>
                                          <p:attrName>ppt_h</p:attrName>
                                        </p:attrNameLst>
                                      </p:cBhvr>
                                      <p:tavLst>
                                        <p:tav tm="0">
                                          <p:val>
                                            <p:strVal val="ppt_h"/>
                                          </p:val>
                                        </p:tav>
                                        <p:tav tm="100000">
                                          <p:val>
                                            <p:fltVal val="0"/>
                                          </p:val>
                                        </p:tav>
                                      </p:tavLst>
                                    </p:anim>
                                    <p:animEffect transition="out" filter="fade">
                                      <p:cBhvr>
                                        <p:cTn id="43" dur="500"/>
                                        <p:tgtEl>
                                          <p:spTgt spid="43"/>
                                        </p:tgtEl>
                                      </p:cBhvr>
                                    </p:animEffect>
                                    <p:set>
                                      <p:cBhvr>
                                        <p:cTn id="44"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42" grpId="0" animBg="1"/>
      <p:bldP spid="42" grpId="1" animBg="1"/>
      <p:bldP spid="42" grpId="2" animBg="1"/>
      <p:bldP spid="43" grpId="0" animBg="1"/>
      <p:bldP spid="43" grpId="1" animBg="1"/>
      <p:bldP spid="43"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sp>
        <p:nvSpPr>
          <p:cNvPr id="10" name="TextBox 9"/>
          <p:cNvSpPr txBox="1"/>
          <p:nvPr/>
        </p:nvSpPr>
        <p:spPr>
          <a:xfrm>
            <a:off x="479504" y="2029216"/>
            <a:ext cx="2852063" cy="461665"/>
          </a:xfrm>
          <a:prstGeom prst="rect">
            <a:avLst/>
          </a:prstGeom>
          <a:noFill/>
        </p:spPr>
        <p:txBody>
          <a:bodyPr wrap="none" rtlCol="0">
            <a:spAutoFit/>
          </a:bodyPr>
          <a:lstStyle/>
          <a:p>
            <a:r>
              <a:rPr lang="ja-JP" altLang="en-US" sz="2400" dirty="0" smtClean="0">
                <a:solidFill>
                  <a:srgbClr val="FF0000"/>
                </a:solidFill>
              </a:rPr>
              <a:t>分散システムの要件</a:t>
            </a:r>
            <a:endParaRPr lang="en-US" sz="2400" dirty="0">
              <a:solidFill>
                <a:srgbClr val="FF0000"/>
              </a:solidFill>
            </a:endParaRPr>
          </a:p>
        </p:txBody>
      </p:sp>
      <p:sp>
        <p:nvSpPr>
          <p:cNvPr id="11" name="TextBox 10"/>
          <p:cNvSpPr txBox="1"/>
          <p:nvPr/>
        </p:nvSpPr>
        <p:spPr>
          <a:xfrm>
            <a:off x="945809" y="2444340"/>
            <a:ext cx="10916339" cy="4493538"/>
          </a:xfrm>
          <a:prstGeom prst="rect">
            <a:avLst/>
          </a:prstGeom>
          <a:noFill/>
        </p:spPr>
        <p:txBody>
          <a:bodyPr wrap="square" rtlCol="0">
            <a:spAutoFit/>
          </a:bodyPr>
          <a:lstStyle/>
          <a:p>
            <a:pPr marL="285750" indent="-285750">
              <a:buFont typeface="Courier New" charset="0"/>
              <a:buChar char="o"/>
            </a:pPr>
            <a:r>
              <a:rPr lang="ja-JP" altLang="en-US" sz="2200" dirty="0" smtClean="0"/>
              <a:t>透過性</a:t>
            </a:r>
          </a:p>
          <a:p>
            <a:pPr marL="742950" lvl="1" indent="-285750">
              <a:buFont typeface="Courier New" charset="0"/>
              <a:buChar char="o"/>
            </a:pPr>
            <a:r>
              <a:rPr lang="ja-JP" altLang="en-US" sz="2200" dirty="0" smtClean="0"/>
              <a:t>位置透過性</a:t>
            </a:r>
            <a:r>
              <a:rPr lang="en-US" altLang="ja-JP" sz="2200" dirty="0" smtClean="0"/>
              <a:t>:</a:t>
            </a:r>
            <a:r>
              <a:rPr lang="en-US" altLang="ja-JP" sz="2200" dirty="0" err="1" smtClean="0"/>
              <a:t>OpenFlow</a:t>
            </a:r>
            <a:r>
              <a:rPr lang="ja-JP" altLang="en-US" sz="2200" dirty="0"/>
              <a:t>によるパケットの振り分けを行うため，</a:t>
            </a:r>
            <a:r>
              <a:rPr lang="ja-JP" altLang="en-US" sz="2200" dirty="0" smtClean="0"/>
              <a:t>ルンバは</a:t>
            </a:r>
            <a:r>
              <a:rPr lang="en-US" altLang="ja-JP" sz="2200" dirty="0" smtClean="0"/>
              <a:t>1</a:t>
            </a:r>
            <a:r>
              <a:rPr lang="ja-JP" altLang="en-US" sz="2200" dirty="0" smtClean="0"/>
              <a:t>つの仮想マシ　　　　　　　　　　			　　ンの</a:t>
            </a:r>
            <a:r>
              <a:rPr lang="en-US" altLang="ja-JP" sz="2200" dirty="0" smtClean="0"/>
              <a:t>IP</a:t>
            </a:r>
            <a:r>
              <a:rPr lang="ja-JP" altLang="en-US" sz="2200" dirty="0" smtClean="0"/>
              <a:t>アドレスを知っていれば良い</a:t>
            </a:r>
          </a:p>
          <a:p>
            <a:pPr marL="742950" lvl="1" indent="-285750">
              <a:buFont typeface="Courier New" charset="0"/>
              <a:buChar char="o"/>
            </a:pPr>
            <a:r>
              <a:rPr lang="ja-JP" altLang="en-US" sz="2200" dirty="0" smtClean="0"/>
              <a:t>移動透過性</a:t>
            </a:r>
            <a:r>
              <a:rPr lang="en-US" altLang="ja-JP" sz="2200" dirty="0" smtClean="0"/>
              <a:t>:</a:t>
            </a:r>
            <a:r>
              <a:rPr lang="ja-JP" altLang="en-US" sz="2200" dirty="0" smtClean="0"/>
              <a:t>仮想</a:t>
            </a:r>
            <a:r>
              <a:rPr lang="ja-JP" altLang="en-US" sz="2200" dirty="0"/>
              <a:t>マシンの起動，複製，移動が行なわれるが，</a:t>
            </a:r>
            <a:r>
              <a:rPr lang="en-US" altLang="ja-JP" sz="2200" dirty="0" err="1"/>
              <a:t>OpenFlow</a:t>
            </a:r>
            <a:r>
              <a:rPr lang="ja-JP" altLang="en-US" sz="2200" dirty="0"/>
              <a:t>がパケット</a:t>
            </a:r>
            <a:r>
              <a:rPr lang="ja-JP" altLang="en-US" sz="2200" dirty="0" smtClean="0"/>
              <a:t>を			　　書き換え</a:t>
            </a:r>
            <a:r>
              <a:rPr lang="ja-JP" altLang="en-US" sz="2200" dirty="0"/>
              <a:t>，データの転送を行うので，ルンバは仮想マシンの状況を知る</a:t>
            </a:r>
            <a:r>
              <a:rPr lang="ja-JP" altLang="en-US" sz="2200" dirty="0" smtClean="0"/>
              <a:t>必			　　要</a:t>
            </a:r>
            <a:r>
              <a:rPr lang="ja-JP" altLang="en-US" sz="2200" dirty="0"/>
              <a:t>が</a:t>
            </a:r>
            <a:r>
              <a:rPr lang="ja-JP" altLang="en-US" sz="2200" dirty="0" smtClean="0"/>
              <a:t>ない</a:t>
            </a:r>
          </a:p>
          <a:p>
            <a:pPr marL="742950" lvl="1" indent="-285750">
              <a:buFont typeface="Courier New" charset="0"/>
              <a:buChar char="o"/>
            </a:pPr>
            <a:r>
              <a:rPr lang="ja-JP" altLang="en-US" sz="2200" dirty="0" smtClean="0"/>
              <a:t>複製透過性</a:t>
            </a:r>
            <a:r>
              <a:rPr lang="en-US" altLang="ja-JP" sz="2200" dirty="0" smtClean="0"/>
              <a:t>:</a:t>
            </a:r>
            <a:r>
              <a:rPr lang="ja-JP" altLang="en-US" sz="2200" dirty="0"/>
              <a:t>仮想マシンが</a:t>
            </a:r>
            <a:r>
              <a:rPr lang="en-US" altLang="ja-JP" sz="2200" dirty="0"/>
              <a:t>(</a:t>
            </a:r>
            <a:r>
              <a:rPr lang="ja-JP" altLang="en-US" sz="2200" dirty="0"/>
              <a:t>データごと</a:t>
            </a:r>
            <a:r>
              <a:rPr lang="en-US" altLang="ja-JP" sz="2200" dirty="0"/>
              <a:t>)</a:t>
            </a:r>
            <a:r>
              <a:rPr lang="ja-JP" altLang="en-US" sz="2200" dirty="0"/>
              <a:t>複製されるが，ルンバはそのことを考慮する</a:t>
            </a:r>
            <a:r>
              <a:rPr lang="ja-JP" altLang="en-US" sz="2200" dirty="0" smtClean="0"/>
              <a:t>必			　　要</a:t>
            </a:r>
            <a:r>
              <a:rPr lang="ja-JP" altLang="en-US" sz="2200" dirty="0"/>
              <a:t>が</a:t>
            </a:r>
            <a:r>
              <a:rPr lang="ja-JP" altLang="en-US" sz="2200" dirty="0" smtClean="0"/>
              <a:t>ない</a:t>
            </a:r>
          </a:p>
          <a:p>
            <a:pPr marL="742950" lvl="1" indent="-285750">
              <a:buFont typeface="Courier New" charset="0"/>
              <a:buChar char="o"/>
            </a:pPr>
            <a:r>
              <a:rPr lang="ja-JP" altLang="en-US" sz="2200" dirty="0" smtClean="0"/>
              <a:t>並行透過性</a:t>
            </a:r>
            <a:r>
              <a:rPr lang="en-US" altLang="ja-JP" sz="2200" dirty="0" smtClean="0"/>
              <a:t>:</a:t>
            </a:r>
            <a:r>
              <a:rPr lang="ja-JP" altLang="en-US" sz="2200" dirty="0" smtClean="0"/>
              <a:t>リソース</a:t>
            </a:r>
            <a:r>
              <a:rPr lang="en-US" altLang="ja-JP" sz="2200" dirty="0"/>
              <a:t>(</a:t>
            </a:r>
            <a:r>
              <a:rPr lang="ja-JP" altLang="en-US" sz="2200" dirty="0"/>
              <a:t>機械学習の教師データなど</a:t>
            </a:r>
            <a:r>
              <a:rPr lang="en-US" altLang="ja-JP" sz="2200" dirty="0"/>
              <a:t>)</a:t>
            </a:r>
            <a:r>
              <a:rPr lang="ja-JP" altLang="en-US" sz="2200" dirty="0"/>
              <a:t>を複数の仮想マシンやユーザ間</a:t>
            </a:r>
            <a:r>
              <a:rPr lang="ja-JP" altLang="en-US" sz="2200" dirty="0" smtClean="0"/>
              <a:t>で			　　共有</a:t>
            </a:r>
            <a:r>
              <a:rPr lang="ja-JP" altLang="en-US" sz="2200" dirty="0"/>
              <a:t>することが可能である．</a:t>
            </a:r>
            <a:endParaRPr lang="ja-JP" altLang="en-US" sz="2200" dirty="0" smtClean="0"/>
          </a:p>
          <a:p>
            <a:pPr marL="742950" lvl="1" indent="-285750">
              <a:buFont typeface="Courier New" charset="0"/>
              <a:buChar char="o"/>
            </a:pPr>
            <a:r>
              <a:rPr lang="ja-JP" altLang="en-US" sz="2200" dirty="0" smtClean="0"/>
              <a:t>障害透過性</a:t>
            </a:r>
            <a:r>
              <a:rPr lang="en-US" altLang="ja-JP" sz="2200" dirty="0" smtClean="0"/>
              <a:t>:</a:t>
            </a:r>
            <a:r>
              <a:rPr lang="ja-JP" altLang="en-US" sz="2200" dirty="0" smtClean="0"/>
              <a:t>物理マシンの障害が発生しても，</a:t>
            </a:r>
            <a:r>
              <a:rPr lang="en-US" altLang="ja-JP" sz="2200" dirty="0" err="1" smtClean="0"/>
              <a:t>OpenFlow</a:t>
            </a:r>
            <a:r>
              <a:rPr lang="ja-JP" altLang="en-US" sz="2200" dirty="0" smtClean="0"/>
              <a:t>が検知し，その物理マシンを			　　避けてデータの転送を行うので，ユーザには障害が発生していないように			　　見える</a:t>
            </a:r>
          </a:p>
        </p:txBody>
      </p:sp>
    </p:spTree>
    <p:extLst>
      <p:ext uri="{BB962C8B-B14F-4D97-AF65-F5344CB8AC3E}">
        <p14:creationId xmlns:p14="http://schemas.microsoft.com/office/powerpoint/2010/main" val="111134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8069453" cy="461665"/>
          </a:xfrm>
          <a:prstGeom prst="rect">
            <a:avLst/>
          </a:prstGeom>
          <a:noFill/>
        </p:spPr>
        <p:txBody>
          <a:bodyPr wrap="none" rtlCol="0">
            <a:spAutoFit/>
          </a:bodyPr>
          <a:lstStyle/>
          <a:p>
            <a:pPr marL="342900" indent="-342900">
              <a:buClr>
                <a:schemeClr val="accent2"/>
              </a:buClr>
              <a:buSzPct val="100000"/>
              <a:buFont typeface="Arial" charset="0"/>
              <a:buChar char="•"/>
            </a:pPr>
            <a:r>
              <a:rPr lang="en-US" sz="2400" dirty="0" smtClean="0"/>
              <a:t>Raspberry Pi</a:t>
            </a:r>
            <a:r>
              <a:rPr lang="ja-JP" altLang="en-US" sz="2400" dirty="0" smtClean="0"/>
              <a:t>による分散データセンタシステムの構築</a:t>
            </a:r>
            <a:r>
              <a:rPr lang="en-US" altLang="ja-JP" sz="2400" dirty="0" smtClean="0"/>
              <a:t> (</a:t>
            </a:r>
            <a:r>
              <a:rPr lang="ja-JP" altLang="en-US" sz="2400" dirty="0" smtClean="0"/>
              <a:t>古橋</a:t>
            </a:r>
            <a:r>
              <a:rPr lang="en-US" altLang="ja-JP" sz="2400" dirty="0" smtClean="0"/>
              <a:t>)</a:t>
            </a:r>
            <a:endParaRPr lang="en-US" sz="2400" dirty="0"/>
          </a:p>
        </p:txBody>
      </p:sp>
      <p:sp>
        <p:nvSpPr>
          <p:cNvPr id="10" name="TextBox 9"/>
          <p:cNvSpPr txBox="1"/>
          <p:nvPr/>
        </p:nvSpPr>
        <p:spPr>
          <a:xfrm>
            <a:off x="479504" y="2029216"/>
            <a:ext cx="2852063" cy="461665"/>
          </a:xfrm>
          <a:prstGeom prst="rect">
            <a:avLst/>
          </a:prstGeom>
          <a:noFill/>
        </p:spPr>
        <p:txBody>
          <a:bodyPr wrap="none" rtlCol="0">
            <a:spAutoFit/>
          </a:bodyPr>
          <a:lstStyle/>
          <a:p>
            <a:r>
              <a:rPr lang="ja-JP" altLang="en-US" sz="2400" dirty="0" smtClean="0">
                <a:solidFill>
                  <a:srgbClr val="FF0000"/>
                </a:solidFill>
              </a:rPr>
              <a:t>分散システムの要件</a:t>
            </a:r>
            <a:endParaRPr lang="en-US" sz="2400" dirty="0">
              <a:solidFill>
                <a:srgbClr val="FF0000"/>
              </a:solidFill>
            </a:endParaRPr>
          </a:p>
        </p:txBody>
      </p:sp>
      <p:sp>
        <p:nvSpPr>
          <p:cNvPr id="11" name="TextBox 10"/>
          <p:cNvSpPr txBox="1"/>
          <p:nvPr/>
        </p:nvSpPr>
        <p:spPr>
          <a:xfrm>
            <a:off x="945809" y="2694860"/>
            <a:ext cx="10916339" cy="3323987"/>
          </a:xfrm>
          <a:prstGeom prst="rect">
            <a:avLst/>
          </a:prstGeom>
          <a:noFill/>
        </p:spPr>
        <p:txBody>
          <a:bodyPr wrap="square" rtlCol="0">
            <a:spAutoFit/>
          </a:bodyPr>
          <a:lstStyle/>
          <a:p>
            <a:pPr marL="285750" indent="-285750">
              <a:lnSpc>
                <a:spcPct val="150000"/>
              </a:lnSpc>
              <a:buFont typeface="Courier New" charset="0"/>
              <a:buChar char="o"/>
            </a:pPr>
            <a:r>
              <a:rPr lang="ja-JP" altLang="en-US" sz="2800" dirty="0" smtClean="0"/>
              <a:t>スケーラビリティ</a:t>
            </a:r>
          </a:p>
          <a:p>
            <a:pPr marL="742950" lvl="1" indent="-285750">
              <a:buFont typeface="Courier New" charset="0"/>
              <a:buChar char="o"/>
            </a:pPr>
            <a:r>
              <a:rPr lang="ja-JP" altLang="en-US" sz="2800" dirty="0" smtClean="0"/>
              <a:t>サービス</a:t>
            </a:r>
            <a:r>
              <a:rPr lang="en-US" altLang="ja-JP" sz="2800" dirty="0" smtClean="0"/>
              <a:t>:</a:t>
            </a:r>
            <a:r>
              <a:rPr lang="ja-JP" altLang="en-US" sz="2800" dirty="0" smtClean="0"/>
              <a:t>複数仮想マシンでデータの処理を行うので，ユーザが増えても大丈夫</a:t>
            </a:r>
          </a:p>
          <a:p>
            <a:pPr marL="742950" lvl="1" indent="-285750">
              <a:buFont typeface="Courier New" charset="0"/>
              <a:buChar char="o"/>
            </a:pPr>
            <a:r>
              <a:rPr lang="ja-JP" altLang="en-US" sz="2800" dirty="0" smtClean="0"/>
              <a:t>データ</a:t>
            </a:r>
            <a:r>
              <a:rPr lang="en-US" altLang="ja-JP" sz="2800" dirty="0" smtClean="0"/>
              <a:t>:</a:t>
            </a:r>
            <a:r>
              <a:rPr lang="ja-JP" altLang="en-US" sz="2800" dirty="0" smtClean="0"/>
              <a:t>新たに</a:t>
            </a:r>
            <a:r>
              <a:rPr lang="en-US" altLang="ja-JP" sz="2800" dirty="0" smtClean="0"/>
              <a:t>Raspberry Pi</a:t>
            </a:r>
            <a:r>
              <a:rPr lang="ja-JP" altLang="en-US" sz="2800" dirty="0" smtClean="0"/>
              <a:t>を繋げればリソースを増やすことができる</a:t>
            </a:r>
          </a:p>
          <a:p>
            <a:pPr marL="742950" lvl="1" indent="-285750">
              <a:buFont typeface="Courier New" charset="0"/>
              <a:buChar char="o"/>
            </a:pPr>
            <a:r>
              <a:rPr lang="ja-JP" altLang="en-US" sz="2800" dirty="0" smtClean="0"/>
              <a:t>アルゴリズム</a:t>
            </a:r>
            <a:r>
              <a:rPr lang="en-US" altLang="ja-JP" sz="2800" dirty="0" smtClean="0"/>
              <a:t>:</a:t>
            </a:r>
            <a:r>
              <a:rPr lang="en-US" altLang="ja-JP" sz="2800" dirty="0" err="1" smtClean="0"/>
              <a:t>OpenFlow</a:t>
            </a:r>
            <a:r>
              <a:rPr lang="ja-JP" altLang="en-US" sz="2800" dirty="0" smtClean="0"/>
              <a:t>で負荷状況に応じて負荷を分散することができる</a:t>
            </a:r>
            <a:endParaRPr lang="ja-JP" altLang="en-US" sz="2800" dirty="0"/>
          </a:p>
        </p:txBody>
      </p:sp>
    </p:spTree>
    <p:extLst>
      <p:ext uri="{BB962C8B-B14F-4D97-AF65-F5344CB8AC3E}">
        <p14:creationId xmlns:p14="http://schemas.microsoft.com/office/powerpoint/2010/main" val="160871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4" name="TextBox 3"/>
          <p:cNvSpPr txBox="1"/>
          <p:nvPr/>
        </p:nvSpPr>
        <p:spPr>
          <a:xfrm>
            <a:off x="479504" y="1271239"/>
            <a:ext cx="3741730" cy="461665"/>
          </a:xfrm>
          <a:prstGeom prst="rect">
            <a:avLst/>
          </a:prstGeom>
          <a:noFill/>
        </p:spPr>
        <p:txBody>
          <a:bodyPr wrap="none" rtlCol="0">
            <a:spAutoFit/>
          </a:bodyPr>
          <a:lstStyle/>
          <a:p>
            <a:pPr marL="342900" indent="-342900">
              <a:buClr>
                <a:schemeClr val="accent2"/>
              </a:buClr>
              <a:buSzPct val="100000"/>
              <a:buFont typeface="Arial" charset="0"/>
              <a:buChar char="•"/>
            </a:pPr>
            <a:r>
              <a:rPr lang="ja-JP" altLang="en-US" sz="2400" dirty="0" smtClean="0"/>
              <a:t>管理ツールの作成</a:t>
            </a:r>
            <a:r>
              <a:rPr lang="en-US" altLang="ja-JP" sz="2400" dirty="0" smtClean="0"/>
              <a:t>(</a:t>
            </a:r>
            <a:r>
              <a:rPr lang="ja-JP" altLang="en-US" sz="2400" dirty="0" smtClean="0"/>
              <a:t>古橋</a:t>
            </a:r>
            <a:r>
              <a:rPr lang="en-US" altLang="ja-JP" sz="2400" dirty="0" smtClean="0"/>
              <a:t>)</a:t>
            </a:r>
            <a:endParaRPr lang="en-US" sz="2400" dirty="0"/>
          </a:p>
        </p:txBody>
      </p:sp>
      <p:sp>
        <p:nvSpPr>
          <p:cNvPr id="5" name="TextBox 4"/>
          <p:cNvSpPr txBox="1"/>
          <p:nvPr/>
        </p:nvSpPr>
        <p:spPr>
          <a:xfrm>
            <a:off x="989556" y="2254685"/>
            <a:ext cx="5120312" cy="461665"/>
          </a:xfrm>
          <a:prstGeom prst="rect">
            <a:avLst/>
          </a:prstGeom>
          <a:noFill/>
        </p:spPr>
        <p:txBody>
          <a:bodyPr wrap="none" rtlCol="0">
            <a:spAutoFit/>
          </a:bodyPr>
          <a:lstStyle/>
          <a:p>
            <a:r>
              <a:rPr lang="ja-JP" altLang="en-US" sz="2400" dirty="0" smtClean="0"/>
              <a:t>ユーザ毎にデータを分ける必要がある</a:t>
            </a:r>
            <a:endParaRPr lang="en-US" sz="2400" dirty="0"/>
          </a:p>
        </p:txBody>
      </p:sp>
      <p:sp>
        <p:nvSpPr>
          <p:cNvPr id="24" name="TextBox 23"/>
          <p:cNvSpPr txBox="1"/>
          <p:nvPr/>
        </p:nvSpPr>
        <p:spPr>
          <a:xfrm>
            <a:off x="7949096" y="2254685"/>
            <a:ext cx="1875835" cy="461665"/>
          </a:xfrm>
          <a:prstGeom prst="rect">
            <a:avLst/>
          </a:prstGeom>
          <a:noFill/>
        </p:spPr>
        <p:txBody>
          <a:bodyPr wrap="none" rtlCol="0">
            <a:spAutoFit/>
          </a:bodyPr>
          <a:lstStyle/>
          <a:p>
            <a:r>
              <a:rPr lang="ja-JP" altLang="en-US" sz="2400" dirty="0" smtClean="0"/>
              <a:t>ログイン画面</a:t>
            </a:r>
            <a:endParaRPr lang="en-US" sz="2400" dirty="0"/>
          </a:p>
        </p:txBody>
      </p:sp>
      <p:sp>
        <p:nvSpPr>
          <p:cNvPr id="27" name="TextBox 26"/>
          <p:cNvSpPr txBox="1"/>
          <p:nvPr/>
        </p:nvSpPr>
        <p:spPr>
          <a:xfrm>
            <a:off x="8179127" y="4456388"/>
            <a:ext cx="1415772" cy="461665"/>
          </a:xfrm>
          <a:prstGeom prst="rect">
            <a:avLst/>
          </a:prstGeom>
          <a:noFill/>
        </p:spPr>
        <p:txBody>
          <a:bodyPr wrap="none" rtlCol="0">
            <a:spAutoFit/>
          </a:bodyPr>
          <a:lstStyle/>
          <a:p>
            <a:r>
              <a:rPr lang="ja-JP" altLang="en-US" sz="2400" dirty="0" smtClean="0"/>
              <a:t>管理画面</a:t>
            </a:r>
            <a:endParaRPr lang="en-US" sz="2400" dirty="0"/>
          </a:p>
        </p:txBody>
      </p:sp>
      <p:sp>
        <p:nvSpPr>
          <p:cNvPr id="29" name="TextBox 28"/>
          <p:cNvSpPr txBox="1"/>
          <p:nvPr/>
        </p:nvSpPr>
        <p:spPr>
          <a:xfrm>
            <a:off x="1099360" y="3533059"/>
            <a:ext cx="2912977" cy="2308324"/>
          </a:xfrm>
          <a:prstGeom prst="rect">
            <a:avLst/>
          </a:prstGeom>
          <a:noFill/>
        </p:spPr>
        <p:txBody>
          <a:bodyPr wrap="none" rtlCol="0">
            <a:spAutoFit/>
          </a:bodyPr>
          <a:lstStyle/>
          <a:p>
            <a:pPr>
              <a:lnSpc>
                <a:spcPct val="200000"/>
              </a:lnSpc>
            </a:pPr>
            <a:r>
              <a:rPr lang="ja-JP" altLang="en-US" sz="2400" dirty="0" smtClean="0"/>
              <a:t>ルンバの操作</a:t>
            </a:r>
          </a:p>
          <a:p>
            <a:pPr>
              <a:lnSpc>
                <a:spcPct val="200000"/>
              </a:lnSpc>
            </a:pPr>
            <a:r>
              <a:rPr lang="ja-JP" altLang="en-US" sz="2400" dirty="0" smtClean="0"/>
              <a:t>画像の表示</a:t>
            </a:r>
          </a:p>
          <a:p>
            <a:pPr>
              <a:lnSpc>
                <a:spcPct val="200000"/>
              </a:lnSpc>
            </a:pPr>
            <a:r>
              <a:rPr lang="ja-JP" altLang="en-US" sz="2400" dirty="0" smtClean="0"/>
              <a:t>ルンバの視界の表示</a:t>
            </a:r>
            <a:endParaRPr lang="en-US" sz="2400" dirty="0"/>
          </a:p>
        </p:txBody>
      </p:sp>
      <p:cxnSp>
        <p:nvCxnSpPr>
          <p:cNvPr id="7" name="Straight Arrow Connector 6"/>
          <p:cNvCxnSpPr>
            <a:stCxn id="5" idx="3"/>
            <a:endCxn id="24" idx="1"/>
          </p:cNvCxnSpPr>
          <p:nvPr/>
        </p:nvCxnSpPr>
        <p:spPr>
          <a:xfrm>
            <a:off x="6109868" y="2485518"/>
            <a:ext cx="183922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9" idx="3"/>
            <a:endCxn id="27" idx="1"/>
          </p:cNvCxnSpPr>
          <p:nvPr/>
        </p:nvCxnSpPr>
        <p:spPr>
          <a:xfrm>
            <a:off x="4012337" y="4687221"/>
            <a:ext cx="416679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1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649162987"/>
              </p:ext>
            </p:extLst>
          </p:nvPr>
        </p:nvGraphicFramePr>
        <p:xfrm>
          <a:off x="873029" y="1565288"/>
          <a:ext cx="11014170" cy="4812357"/>
        </p:xfrm>
        <a:graphic>
          <a:graphicData uri="http://schemas.openxmlformats.org/drawingml/2006/table">
            <a:tbl>
              <a:tblPr firstRow="1" bandRow="1">
                <a:tableStyleId>{5C22544A-7EE6-4342-B048-85BDC9FD1C3A}</a:tableStyleId>
              </a:tblPr>
              <a:tblGrid>
                <a:gridCol w="1101417"/>
                <a:gridCol w="1101417"/>
                <a:gridCol w="1101417"/>
                <a:gridCol w="1101417"/>
                <a:gridCol w="1101417"/>
                <a:gridCol w="1101417"/>
                <a:gridCol w="1101417"/>
                <a:gridCol w="1101417"/>
                <a:gridCol w="1101417"/>
                <a:gridCol w="1101417"/>
              </a:tblGrid>
              <a:tr h="923079">
                <a:tc>
                  <a:txBody>
                    <a:bodyPr/>
                    <a:lstStyle/>
                    <a:p>
                      <a:endParaRPr kumimoji="1" lang="ja-JP" altLang="en-US" dirty="0"/>
                    </a:p>
                  </a:txBody>
                  <a:tcPr/>
                </a:tc>
                <a:tc>
                  <a:txBody>
                    <a:bodyPr/>
                    <a:lstStyle/>
                    <a:p>
                      <a:pPr algn="ctr"/>
                      <a:r>
                        <a:rPr kumimoji="1" lang="en-US" altLang="ja-JP" sz="2000" dirty="0" smtClean="0"/>
                        <a:t>5/24</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5/30</a:t>
                      </a:r>
                      <a:endParaRPr kumimoji="1" lang="ja-JP" altLang="en-US" sz="2000" dirty="0"/>
                    </a:p>
                  </a:txBody>
                  <a:tcPr anchor="ctr"/>
                </a:tc>
                <a:tc>
                  <a:txBody>
                    <a:bodyPr/>
                    <a:lstStyle/>
                    <a:p>
                      <a:pPr algn="ctr"/>
                      <a:r>
                        <a:rPr kumimoji="1" lang="en-US" altLang="ja-JP" sz="2000" dirty="0" smtClean="0"/>
                        <a:t>5/31</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6/6</a:t>
                      </a:r>
                      <a:endParaRPr kumimoji="1" lang="ja-JP" altLang="en-US" sz="2000" dirty="0"/>
                    </a:p>
                  </a:txBody>
                  <a:tcPr anchor="ctr"/>
                </a:tc>
                <a:tc>
                  <a:txBody>
                    <a:bodyPr/>
                    <a:lstStyle/>
                    <a:p>
                      <a:pPr algn="ctr"/>
                      <a:r>
                        <a:rPr kumimoji="1" lang="en-US" altLang="ja-JP" sz="2000" dirty="0" smtClean="0"/>
                        <a:t>6/7</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6/13</a:t>
                      </a:r>
                      <a:endParaRPr kumimoji="1" lang="ja-JP" altLang="en-US" sz="2000" dirty="0"/>
                    </a:p>
                  </a:txBody>
                  <a:tcPr anchor="ctr"/>
                </a:tc>
                <a:tc>
                  <a:txBody>
                    <a:bodyPr/>
                    <a:lstStyle/>
                    <a:p>
                      <a:pPr algn="ctr"/>
                      <a:r>
                        <a:rPr kumimoji="1" lang="en-US" altLang="ja-JP" sz="2000" dirty="0" smtClean="0"/>
                        <a:t>6/14</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6/20</a:t>
                      </a:r>
                      <a:endParaRPr kumimoji="1" lang="ja-JP" altLang="en-US" sz="2000" dirty="0"/>
                    </a:p>
                  </a:txBody>
                  <a:tcPr anchor="ctr"/>
                </a:tc>
                <a:tc>
                  <a:txBody>
                    <a:bodyPr/>
                    <a:lstStyle/>
                    <a:p>
                      <a:pPr algn="ctr"/>
                      <a:r>
                        <a:rPr kumimoji="1" lang="en-US" altLang="ja-JP" sz="2000" dirty="0" smtClean="0"/>
                        <a:t>6/21</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6/27</a:t>
                      </a:r>
                      <a:endParaRPr kumimoji="1" lang="ja-JP" altLang="en-US" sz="2000" dirty="0"/>
                    </a:p>
                  </a:txBody>
                  <a:tcPr anchor="ctr"/>
                </a:tc>
                <a:tc>
                  <a:txBody>
                    <a:bodyPr/>
                    <a:lstStyle/>
                    <a:p>
                      <a:pPr algn="ctr"/>
                      <a:r>
                        <a:rPr kumimoji="1" lang="en-US" altLang="ja-JP" sz="2000" dirty="0" smtClean="0"/>
                        <a:t>6/28</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7/4</a:t>
                      </a:r>
                      <a:endParaRPr kumimoji="1" lang="ja-JP" altLang="en-US" sz="2000" dirty="0"/>
                    </a:p>
                  </a:txBody>
                  <a:tcPr anchor="ctr"/>
                </a:tc>
                <a:tc>
                  <a:txBody>
                    <a:bodyPr/>
                    <a:lstStyle/>
                    <a:p>
                      <a:pPr algn="ctr"/>
                      <a:r>
                        <a:rPr kumimoji="1" lang="en-US" altLang="ja-JP" sz="2000" dirty="0" smtClean="0"/>
                        <a:t>7/5</a:t>
                      </a:r>
                    </a:p>
                    <a:p>
                      <a:pPr algn="ctr"/>
                      <a:r>
                        <a:rPr kumimoji="1" lang="en-US" altLang="ja-JP" sz="2000" dirty="0" smtClean="0"/>
                        <a:t>~</a:t>
                      </a:r>
                    </a:p>
                    <a:p>
                      <a:pPr algn="ctr"/>
                      <a:r>
                        <a:rPr kumimoji="1" lang="en-US" altLang="ja-JP" sz="2000" dirty="0" smtClean="0"/>
                        <a:t>7/11</a:t>
                      </a:r>
                      <a:endParaRPr kumimoji="1" lang="ja-JP" altLang="en-US" sz="2000" dirty="0"/>
                    </a:p>
                  </a:txBody>
                  <a:tcPr anchor="ctr"/>
                </a:tc>
                <a:tc>
                  <a:txBody>
                    <a:bodyPr/>
                    <a:lstStyle/>
                    <a:p>
                      <a:pPr algn="ctr"/>
                      <a:r>
                        <a:rPr kumimoji="1" lang="en-US" altLang="ja-JP" sz="2000" dirty="0" smtClean="0"/>
                        <a:t>7/12</a:t>
                      </a:r>
                    </a:p>
                    <a:p>
                      <a:pPr algn="ctr"/>
                      <a:r>
                        <a:rPr kumimoji="1" lang="en-US" altLang="ja-JP" sz="2000" dirty="0" smtClean="0"/>
                        <a:t>~</a:t>
                      </a:r>
                    </a:p>
                    <a:p>
                      <a:pPr algn="ctr"/>
                      <a:r>
                        <a:rPr kumimoji="1" lang="en-US" altLang="ja-JP" sz="2000" dirty="0" smtClean="0"/>
                        <a:t>7/18</a:t>
                      </a:r>
                      <a:endParaRPr kumimoji="1" lang="ja-JP" altLang="en-US" sz="2000" dirty="0"/>
                    </a:p>
                  </a:txBody>
                  <a:tcPr anchor="ctr"/>
                </a:tc>
                <a:tc>
                  <a:txBody>
                    <a:bodyPr/>
                    <a:lstStyle/>
                    <a:p>
                      <a:pPr algn="ctr"/>
                      <a:r>
                        <a:rPr kumimoji="1" lang="en-US" altLang="ja-JP" sz="2000" dirty="0" smtClean="0"/>
                        <a:t>7/19</a:t>
                      </a:r>
                    </a:p>
                    <a:p>
                      <a:pPr algn="ctr"/>
                      <a:r>
                        <a:rPr kumimoji="1" lang="en-US" altLang="ja-JP" sz="2000" dirty="0" smtClean="0"/>
                        <a:t>~</a:t>
                      </a:r>
                    </a:p>
                    <a:p>
                      <a:pPr algn="ctr"/>
                      <a:r>
                        <a:rPr kumimoji="1" lang="en-US" altLang="ja-JP" sz="2000" dirty="0" smtClean="0"/>
                        <a:t>7/25</a:t>
                      </a:r>
                      <a:endParaRPr kumimoji="1" lang="ja-JP" altLang="en-US" sz="2000" dirty="0"/>
                    </a:p>
                  </a:txBody>
                  <a:tcPr anchor="ctr"/>
                </a:tc>
              </a:tr>
              <a:tr h="1268839">
                <a:tc>
                  <a:txBody>
                    <a:bodyPr/>
                    <a:lstStyle/>
                    <a:p>
                      <a:pPr algn="dist"/>
                      <a:r>
                        <a:rPr lang="ja-JP" altLang="en-US" sz="2400" dirty="0" smtClean="0">
                          <a:solidFill>
                            <a:schemeClr val="tx1"/>
                          </a:solidFill>
                          <a:latin typeface="+mn-ea"/>
                        </a:rPr>
                        <a:t>刘</a:t>
                      </a:r>
                      <a:endParaRPr kumimoji="1" lang="ja-JP" altLang="en-US" sz="2400" dirty="0">
                        <a:solidFill>
                          <a:schemeClr val="tx1"/>
                        </a:solidFill>
                        <a:latin typeface="+mn-ea"/>
                      </a:endParaRPr>
                    </a:p>
                  </a:txBody>
                  <a:tcPr anchor="ct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126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2400" dirty="0" smtClean="0">
                          <a:solidFill>
                            <a:schemeClr val="tx1"/>
                          </a:solidFill>
                          <a:latin typeface="+mn-ea"/>
                        </a:rPr>
                        <a:t>冨部</a:t>
                      </a:r>
                      <a:endParaRPr kumimoji="1" lang="ja-JP" altLang="en-US" sz="2400" dirty="0">
                        <a:solidFill>
                          <a:schemeClr val="tx1"/>
                        </a:solidFill>
                      </a:endParaRPr>
                    </a:p>
                  </a:txBody>
                  <a:tcPr anchor="ct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1268839">
                <a:tc>
                  <a:txBody>
                    <a:bodyPr/>
                    <a:lstStyle/>
                    <a:p>
                      <a:pPr algn="ctr"/>
                      <a:r>
                        <a:rPr kumimoji="1" lang="ja-JP" altLang="en-US" sz="2400" dirty="0" smtClean="0">
                          <a:solidFill>
                            <a:schemeClr val="tx1"/>
                          </a:solidFill>
                        </a:rPr>
                        <a:t>古橋</a:t>
                      </a:r>
                      <a:endParaRPr kumimoji="1" lang="ja-JP" altLang="en-US" sz="2400" dirty="0">
                        <a:solidFill>
                          <a:schemeClr val="tx1"/>
                        </a:solidFill>
                      </a:endParaRPr>
                    </a:p>
                  </a:txBody>
                  <a:tcPr anchor="ct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cxnSp>
        <p:nvCxnSpPr>
          <p:cNvPr id="5" name="Straight Connector 4"/>
          <p:cNvCxnSpPr>
            <a:endCxn id="4" idx="2"/>
          </p:cNvCxnSpPr>
          <p:nvPr/>
        </p:nvCxnSpPr>
        <p:spPr>
          <a:xfrm>
            <a:off x="6380114" y="1576439"/>
            <a:ext cx="0" cy="48012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計画</a:t>
            </a:r>
            <a:endParaRPr kumimoji="1" lang="ja-JP" altLang="en-US" dirty="0"/>
          </a:p>
        </p:txBody>
      </p:sp>
      <p:sp>
        <p:nvSpPr>
          <p:cNvPr id="6" name="下矢印 5"/>
          <p:cNvSpPr/>
          <p:nvPr/>
        </p:nvSpPr>
        <p:spPr>
          <a:xfrm>
            <a:off x="6196865" y="1093695"/>
            <a:ext cx="359910" cy="396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822822" y="673233"/>
            <a:ext cx="1107996" cy="369332"/>
          </a:xfrm>
          <a:prstGeom prst="rect">
            <a:avLst/>
          </a:prstGeom>
          <a:noFill/>
        </p:spPr>
        <p:txBody>
          <a:bodyPr wrap="none" rtlCol="0">
            <a:spAutoFit/>
          </a:bodyPr>
          <a:lstStyle/>
          <a:p>
            <a:r>
              <a:rPr kumimoji="1" lang="ja-JP" altLang="en-US" smtClean="0"/>
              <a:t>中間発表</a:t>
            </a:r>
            <a:endParaRPr kumimoji="1" lang="ja-JP" altLang="en-US"/>
          </a:p>
        </p:txBody>
      </p:sp>
      <p:sp>
        <p:nvSpPr>
          <p:cNvPr id="8" name="下矢印 7"/>
          <p:cNvSpPr/>
          <p:nvPr/>
        </p:nvSpPr>
        <p:spPr>
          <a:xfrm>
            <a:off x="10609069" y="1093695"/>
            <a:ext cx="359910" cy="396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0235026" y="673233"/>
            <a:ext cx="1107996" cy="369332"/>
          </a:xfrm>
          <a:prstGeom prst="rect">
            <a:avLst/>
          </a:prstGeom>
          <a:noFill/>
        </p:spPr>
        <p:txBody>
          <a:bodyPr wrap="none" rtlCol="0">
            <a:spAutoFit/>
          </a:bodyPr>
          <a:lstStyle/>
          <a:p>
            <a:r>
              <a:rPr kumimoji="1" lang="ja-JP" altLang="en-US" dirty="0" smtClean="0"/>
              <a:t>最終発表</a:t>
            </a:r>
            <a:endParaRPr kumimoji="1" lang="ja-JP" altLang="en-US" dirty="0"/>
          </a:p>
        </p:txBody>
      </p:sp>
      <p:sp>
        <p:nvSpPr>
          <p:cNvPr id="10" name="角丸四角形 9"/>
          <p:cNvSpPr/>
          <p:nvPr/>
        </p:nvSpPr>
        <p:spPr>
          <a:xfrm>
            <a:off x="2053651" y="5291529"/>
            <a:ext cx="4227227" cy="854439"/>
          </a:xfrm>
          <a:prstGeom prst="roundRect">
            <a:avLst/>
          </a:prstGeom>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サーバ環境構築</a:t>
            </a:r>
            <a:endParaRPr kumimoji="1" lang="ja-JP" altLang="en-US" dirty="0"/>
          </a:p>
        </p:txBody>
      </p:sp>
      <p:sp>
        <p:nvSpPr>
          <p:cNvPr id="11" name="角丸四角形 10"/>
          <p:cNvSpPr/>
          <p:nvPr/>
        </p:nvSpPr>
        <p:spPr>
          <a:xfrm>
            <a:off x="6419026" y="5291528"/>
            <a:ext cx="2080398" cy="854439"/>
          </a:xfrm>
          <a:prstGeom prst="roundRect">
            <a:avLst/>
          </a:prstGeom>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負荷分散</a:t>
            </a:r>
          </a:p>
          <a:p>
            <a:pPr algn="ctr"/>
            <a:r>
              <a:rPr kumimoji="1" lang="ja-JP" altLang="en-US" dirty="0" smtClean="0"/>
              <a:t>プログラムの作成</a:t>
            </a:r>
          </a:p>
          <a:p>
            <a:pPr algn="ctr"/>
            <a:r>
              <a:rPr kumimoji="1" lang="ja-JP" altLang="en-US" dirty="0" smtClean="0"/>
              <a:t>ブラウザ作成</a:t>
            </a:r>
            <a:endParaRPr kumimoji="1" lang="ja-JP" altLang="en-US" dirty="0"/>
          </a:p>
        </p:txBody>
      </p:sp>
      <p:sp>
        <p:nvSpPr>
          <p:cNvPr id="12" name="角丸四角形 11"/>
          <p:cNvSpPr/>
          <p:nvPr/>
        </p:nvSpPr>
        <p:spPr>
          <a:xfrm>
            <a:off x="8675413" y="2685738"/>
            <a:ext cx="963261" cy="3460229"/>
          </a:xfrm>
          <a:prstGeom prst="roundRect">
            <a:avLst/>
          </a:prstGeom>
          <a:solidFill>
            <a:srgbClr val="FF0000"/>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合わせ</a:t>
            </a:r>
            <a:endParaRPr kumimoji="1" lang="ja-JP" altLang="en-US" dirty="0"/>
          </a:p>
        </p:txBody>
      </p:sp>
      <p:sp>
        <p:nvSpPr>
          <p:cNvPr id="13" name="角丸四角形 12"/>
          <p:cNvSpPr/>
          <p:nvPr/>
        </p:nvSpPr>
        <p:spPr>
          <a:xfrm>
            <a:off x="9776822" y="2685738"/>
            <a:ext cx="892207" cy="34602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予</a:t>
            </a:r>
          </a:p>
          <a:p>
            <a:pPr algn="ctr"/>
            <a:r>
              <a:rPr kumimoji="1" lang="ja-JP" altLang="en-US" dirty="0" smtClean="0"/>
              <a:t>備</a:t>
            </a:r>
          </a:p>
          <a:p>
            <a:pPr algn="ctr"/>
            <a:r>
              <a:rPr kumimoji="1" lang="ja-JP" altLang="en-US" dirty="0" smtClean="0"/>
              <a:t>日</a:t>
            </a:r>
            <a:endParaRPr kumimoji="1" lang="ja-JP" altLang="en-US" dirty="0"/>
          </a:p>
        </p:txBody>
      </p:sp>
      <p:sp>
        <p:nvSpPr>
          <p:cNvPr id="14" name="角丸四角形 9"/>
          <p:cNvSpPr/>
          <p:nvPr/>
        </p:nvSpPr>
        <p:spPr>
          <a:xfrm>
            <a:off x="2053651" y="2790669"/>
            <a:ext cx="3207897" cy="854439"/>
          </a:xfrm>
          <a:prstGeom prst="roundRect">
            <a:avLst/>
          </a:prstGeom>
          <a:solidFill>
            <a:schemeClr val="accent5"/>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環境構築</a:t>
            </a:r>
            <a:endParaRPr kumimoji="1" lang="ja-JP" altLang="en-US" dirty="0"/>
          </a:p>
        </p:txBody>
      </p:sp>
      <p:sp>
        <p:nvSpPr>
          <p:cNvPr id="15" name="角丸四角形 9"/>
          <p:cNvSpPr/>
          <p:nvPr/>
        </p:nvSpPr>
        <p:spPr>
          <a:xfrm>
            <a:off x="5291309" y="2790669"/>
            <a:ext cx="3267343" cy="854439"/>
          </a:xfrm>
          <a:prstGeom prst="roundRect">
            <a:avLst/>
          </a:prstGeom>
          <a:solidFill>
            <a:schemeClr val="accent5"/>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プログラムの作成</a:t>
            </a:r>
            <a:endParaRPr kumimoji="1" lang="ja-JP" altLang="en-US" dirty="0"/>
          </a:p>
        </p:txBody>
      </p:sp>
      <p:sp>
        <p:nvSpPr>
          <p:cNvPr id="17" name="フローチャート: 代替処理 16"/>
          <p:cNvSpPr/>
          <p:nvPr/>
        </p:nvSpPr>
        <p:spPr>
          <a:xfrm>
            <a:off x="2053650" y="3988878"/>
            <a:ext cx="2050835"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お勉強</a:t>
            </a:r>
            <a:endParaRPr kumimoji="1" lang="ja-JP" altLang="en-US" dirty="0">
              <a:solidFill>
                <a:schemeClr val="bg1"/>
              </a:solidFill>
            </a:endParaRPr>
          </a:p>
        </p:txBody>
      </p:sp>
      <p:sp>
        <p:nvSpPr>
          <p:cNvPr id="18" name="フローチャート: 代替処理 17"/>
          <p:cNvSpPr/>
          <p:nvPr/>
        </p:nvSpPr>
        <p:spPr>
          <a:xfrm>
            <a:off x="5360598" y="3971466"/>
            <a:ext cx="3207897"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学習アルゴリズムの作成</a:t>
            </a:r>
            <a:endParaRPr kumimoji="1" lang="ja-JP" altLang="en-US" dirty="0"/>
          </a:p>
        </p:txBody>
      </p:sp>
      <p:sp>
        <p:nvSpPr>
          <p:cNvPr id="21" name="フローチャート: 代替処理 20"/>
          <p:cNvSpPr/>
          <p:nvPr/>
        </p:nvSpPr>
        <p:spPr>
          <a:xfrm>
            <a:off x="4242635" y="3972838"/>
            <a:ext cx="1019331"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モデル作成</a:t>
            </a:r>
            <a:endParaRPr kumimoji="1" lang="ja-JP" altLang="en-US" dirty="0"/>
          </a:p>
        </p:txBody>
      </p:sp>
    </p:spTree>
    <p:extLst>
      <p:ext uri="{BB962C8B-B14F-4D97-AF65-F5344CB8AC3E}">
        <p14:creationId xmlns:p14="http://schemas.microsoft.com/office/powerpoint/2010/main" val="70361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2341" y="2651125"/>
            <a:ext cx="10515600" cy="1325563"/>
          </a:xfrm>
        </p:spPr>
        <p:txBody>
          <a:bodyPr/>
          <a:lstStyle/>
          <a:p>
            <a:pPr algn="ctr"/>
            <a:r>
              <a:rPr kumimoji="1" lang="ja-JP" altLang="en-US" smtClean="0"/>
              <a:t>ご静聴ありがとうございました</a:t>
            </a:r>
            <a:endParaRPr kumimoji="1" lang="ja-JP" altLang="en-US"/>
          </a:p>
        </p:txBody>
      </p:sp>
    </p:spTree>
    <p:extLst>
      <p:ext uri="{BB962C8B-B14F-4D97-AF65-F5344CB8AC3E}">
        <p14:creationId xmlns:p14="http://schemas.microsoft.com/office/powerpoint/2010/main" val="1585020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pic>
        <p:nvPicPr>
          <p:cNvPr id="6" name="図 5"/>
          <p:cNvPicPr>
            <a:picLocks noChangeAspect="1"/>
          </p:cNvPicPr>
          <p:nvPr/>
        </p:nvPicPr>
        <p:blipFill>
          <a:blip r:embed="rId5"/>
          <a:stretch>
            <a:fillRect/>
          </a:stretch>
        </p:blipFill>
        <p:spPr>
          <a:xfrm>
            <a:off x="5711569" y="1998509"/>
            <a:ext cx="1609722" cy="1167284"/>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33" y="1998509"/>
            <a:ext cx="1802524" cy="1502404"/>
          </a:xfrm>
          <a:prstGeom prst="rect">
            <a:avLst/>
          </a:prstGeom>
        </p:spPr>
      </p:pic>
      <p:pic>
        <p:nvPicPr>
          <p:cNvPr id="8" name="図 7"/>
          <p:cNvPicPr>
            <a:picLocks noChangeAspect="1"/>
          </p:cNvPicPr>
          <p:nvPr/>
        </p:nvPicPr>
        <p:blipFill>
          <a:blip r:embed="rId5"/>
          <a:stretch>
            <a:fillRect/>
          </a:stretch>
        </p:blipFill>
        <p:spPr>
          <a:xfrm>
            <a:off x="6181438" y="3878912"/>
            <a:ext cx="1609722" cy="1167284"/>
          </a:xfrm>
          <a:prstGeom prst="rect">
            <a:avLst/>
          </a:prstGeom>
        </p:spPr>
      </p:pic>
      <p:pic>
        <p:nvPicPr>
          <p:cNvPr id="9" name="図 8"/>
          <p:cNvPicPr>
            <a:picLocks noChangeAspect="1"/>
          </p:cNvPicPr>
          <p:nvPr/>
        </p:nvPicPr>
        <p:blipFill>
          <a:blip r:embed="rId5"/>
          <a:stretch>
            <a:fillRect/>
          </a:stretch>
        </p:blipFill>
        <p:spPr>
          <a:xfrm>
            <a:off x="4585411" y="3899887"/>
            <a:ext cx="1609722" cy="1167284"/>
          </a:xfrm>
          <a:prstGeom prst="rect">
            <a:avLst/>
          </a:prstGeom>
        </p:spPr>
      </p:pic>
      <p:pic>
        <p:nvPicPr>
          <p:cNvPr id="10" name="図 9"/>
          <p:cNvPicPr>
            <a:picLocks noChangeAspect="1"/>
          </p:cNvPicPr>
          <p:nvPr/>
        </p:nvPicPr>
        <p:blipFill>
          <a:blip r:embed="rId5"/>
          <a:stretch>
            <a:fillRect/>
          </a:stretch>
        </p:blipFill>
        <p:spPr>
          <a:xfrm>
            <a:off x="6736161" y="2893673"/>
            <a:ext cx="1609722" cy="1167284"/>
          </a:xfrm>
          <a:prstGeom prst="rect">
            <a:avLst/>
          </a:prstGeom>
        </p:spPr>
      </p:pic>
      <p:pic>
        <p:nvPicPr>
          <p:cNvPr id="11" name="図 10"/>
          <p:cNvPicPr>
            <a:picLocks noChangeAspect="1"/>
          </p:cNvPicPr>
          <p:nvPr/>
        </p:nvPicPr>
        <p:blipFill>
          <a:blip r:embed="rId5"/>
          <a:stretch>
            <a:fillRect/>
          </a:stretch>
        </p:blipFill>
        <p:spPr>
          <a:xfrm>
            <a:off x="5025881" y="2910639"/>
            <a:ext cx="1609722" cy="1167284"/>
          </a:xfrm>
          <a:prstGeom prst="rect">
            <a:avLst/>
          </a:prstGeom>
        </p:spPr>
      </p:pic>
      <p:pic>
        <p:nvPicPr>
          <p:cNvPr id="12" name="図 11"/>
          <p:cNvPicPr>
            <a:picLocks noChangeAspect="1"/>
          </p:cNvPicPr>
          <p:nvPr/>
        </p:nvPicPr>
        <p:blipFill>
          <a:blip r:embed="rId5"/>
          <a:stretch>
            <a:fillRect/>
          </a:stretch>
        </p:blipFill>
        <p:spPr>
          <a:xfrm>
            <a:off x="7760753" y="3817463"/>
            <a:ext cx="1609722" cy="1167284"/>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0475" y="4011107"/>
            <a:ext cx="2706190" cy="2162246"/>
          </a:xfrm>
          <a:prstGeom prst="rect">
            <a:avLst/>
          </a:prstGeom>
        </p:spPr>
      </p:pic>
      <p:grpSp>
        <p:nvGrpSpPr>
          <p:cNvPr id="18" name="図形グループ 17"/>
          <p:cNvGrpSpPr/>
          <p:nvPr/>
        </p:nvGrpSpPr>
        <p:grpSpPr>
          <a:xfrm>
            <a:off x="2459068" y="2184405"/>
            <a:ext cx="1641273" cy="1765111"/>
            <a:chOff x="2459068" y="2184405"/>
            <a:chExt cx="1641273" cy="1765111"/>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68" y="2524535"/>
              <a:ext cx="1641273" cy="1424981"/>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014" y="2184405"/>
              <a:ext cx="861380" cy="680259"/>
            </a:xfrm>
            <a:prstGeom prst="rect">
              <a:avLst/>
            </a:prstGeom>
          </p:spPr>
        </p:pic>
      </p:grpSp>
      <p:grpSp>
        <p:nvGrpSpPr>
          <p:cNvPr id="19" name="図形グループ 18"/>
          <p:cNvGrpSpPr/>
          <p:nvPr/>
        </p:nvGrpSpPr>
        <p:grpSpPr>
          <a:xfrm>
            <a:off x="2199154" y="4289646"/>
            <a:ext cx="1641273" cy="1765111"/>
            <a:chOff x="2199154" y="4289646"/>
            <a:chExt cx="1641273" cy="1765111"/>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154" y="4629776"/>
              <a:ext cx="1641273" cy="1424981"/>
            </a:xfrm>
            <a:prstGeom prst="rect">
              <a:avLst/>
            </a:prstGeom>
          </p:spPr>
        </p:pic>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100" y="4289646"/>
              <a:ext cx="861380" cy="680259"/>
            </a:xfrm>
            <a:prstGeom prst="rect">
              <a:avLst/>
            </a:prstGeom>
          </p:spPr>
        </p:pic>
      </p:grpSp>
      <p:pic>
        <p:nvPicPr>
          <p:cNvPr id="21" name="図 20"/>
          <p:cNvPicPr>
            <a:picLocks noChangeAspect="1"/>
          </p:cNvPicPr>
          <p:nvPr/>
        </p:nvPicPr>
        <p:blipFill>
          <a:blip r:embed="rId5"/>
          <a:stretch>
            <a:fillRect/>
          </a:stretch>
        </p:blipFill>
        <p:spPr>
          <a:xfrm>
            <a:off x="5482795" y="4956121"/>
            <a:ext cx="1609722" cy="1167284"/>
          </a:xfrm>
          <a:prstGeom prst="rect">
            <a:avLst/>
          </a:prstGeom>
        </p:spPr>
      </p:pic>
      <p:pic>
        <p:nvPicPr>
          <p:cNvPr id="22" name="図 21"/>
          <p:cNvPicPr>
            <a:picLocks noChangeAspect="1"/>
          </p:cNvPicPr>
          <p:nvPr/>
        </p:nvPicPr>
        <p:blipFill>
          <a:blip r:embed="rId5"/>
          <a:stretch>
            <a:fillRect/>
          </a:stretch>
        </p:blipFill>
        <p:spPr>
          <a:xfrm>
            <a:off x="7219725" y="4887473"/>
            <a:ext cx="1609722" cy="1167284"/>
          </a:xfrm>
          <a:prstGeom prst="rect">
            <a:avLst/>
          </a:prstGeom>
        </p:spPr>
      </p:pic>
    </p:spTree>
    <p:extLst>
      <p:ext uri="{BB962C8B-B14F-4D97-AF65-F5344CB8AC3E}">
        <p14:creationId xmlns:p14="http://schemas.microsoft.com/office/powerpoint/2010/main" val="1874593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a:t>
            </a:r>
            <a:endParaRPr kumimoji="1" lang="ja-JP"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8997"/>
            <a:ext cx="12192000" cy="3631660"/>
          </a:xfrm>
          <a:prstGeom prst="rect">
            <a:avLst/>
          </a:prstGeom>
        </p:spPr>
      </p:pic>
    </p:spTree>
    <p:extLst>
      <p:ext uri="{BB962C8B-B14F-4D97-AF65-F5344CB8AC3E}">
        <p14:creationId xmlns:p14="http://schemas.microsoft.com/office/powerpoint/2010/main" val="667853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直方体 36"/>
          <p:cNvSpPr/>
          <p:nvPr/>
        </p:nvSpPr>
        <p:spPr>
          <a:xfrm>
            <a:off x="764389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65" name="直方体 64"/>
          <p:cNvSpPr/>
          <p:nvPr/>
        </p:nvSpPr>
        <p:spPr>
          <a:xfrm>
            <a:off x="764389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66" name="円形吹き出し 65"/>
          <p:cNvSpPr/>
          <p:nvPr/>
        </p:nvSpPr>
        <p:spPr>
          <a:xfrm>
            <a:off x="9451270" y="5902830"/>
            <a:ext cx="1657454" cy="792183"/>
          </a:xfrm>
          <a:prstGeom prst="wedgeEllipseCallout">
            <a:avLst>
              <a:gd name="adj1" fmla="val -16173"/>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grpSp>
        <p:nvGrpSpPr>
          <p:cNvPr id="68" name="図形グループ 67"/>
          <p:cNvGrpSpPr/>
          <p:nvPr/>
        </p:nvGrpSpPr>
        <p:grpSpPr>
          <a:xfrm>
            <a:off x="7148383" y="2862217"/>
            <a:ext cx="3178571" cy="1507524"/>
            <a:chOff x="7148383" y="2862217"/>
            <a:chExt cx="3178571" cy="1507524"/>
          </a:xfrm>
        </p:grpSpPr>
        <p:cxnSp>
          <p:nvCxnSpPr>
            <p:cNvPr id="63" name="直線コネクタ 62"/>
            <p:cNvCxnSpPr/>
            <p:nvPr/>
          </p:nvCxnSpPr>
          <p:spPr>
            <a:xfrm>
              <a:off x="7148383" y="2862217"/>
              <a:ext cx="2690479" cy="100069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直方体 61"/>
            <p:cNvSpPr/>
            <p:nvPr/>
          </p:nvSpPr>
          <p:spPr>
            <a:xfrm>
              <a:off x="9350770" y="3480055"/>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grpSp>
      <p:cxnSp>
        <p:nvCxnSpPr>
          <p:cNvPr id="41" name="直線コネクタ 40"/>
          <p:cNvCxnSpPr/>
          <p:nvPr/>
        </p:nvCxnSpPr>
        <p:spPr>
          <a:xfrm>
            <a:off x="5721178" y="1878227"/>
            <a:ext cx="1322173" cy="1062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6317186" y="2863686"/>
            <a:ext cx="819665" cy="1127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3155094" y="2940908"/>
            <a:ext cx="972888" cy="1050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7043351" y="2863686"/>
            <a:ext cx="1085746" cy="1127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4083907" y="2834848"/>
            <a:ext cx="813487" cy="12504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4263081" y="1878227"/>
            <a:ext cx="1346887" cy="9020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23" name="直方体 22"/>
          <p:cNvSpPr/>
          <p:nvPr/>
        </p:nvSpPr>
        <p:spPr>
          <a:xfrm>
            <a:off x="5236793" y="1302098"/>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26" name="直方体 25"/>
          <p:cNvSpPr/>
          <p:nvPr/>
        </p:nvSpPr>
        <p:spPr>
          <a:xfrm>
            <a:off x="2683064" y="3546589"/>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28" name="直方体 27"/>
          <p:cNvSpPr/>
          <p:nvPr/>
        </p:nvSpPr>
        <p:spPr>
          <a:xfrm>
            <a:off x="4389944" y="3546589"/>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29" name="直方体 28"/>
          <p:cNvSpPr/>
          <p:nvPr/>
        </p:nvSpPr>
        <p:spPr>
          <a:xfrm>
            <a:off x="5937010" y="3511702"/>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30" name="直方体 29"/>
          <p:cNvSpPr/>
          <p:nvPr/>
        </p:nvSpPr>
        <p:spPr>
          <a:xfrm>
            <a:off x="7643890" y="3511702"/>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32" name="直方体 31"/>
          <p:cNvSpPr/>
          <p:nvPr/>
        </p:nvSpPr>
        <p:spPr>
          <a:xfrm>
            <a:off x="6648759" y="2344184"/>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33" name="直方体 32"/>
          <p:cNvSpPr/>
          <p:nvPr/>
        </p:nvSpPr>
        <p:spPr>
          <a:xfrm>
            <a:off x="3659248" y="2344184"/>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34" name="直方体 33"/>
          <p:cNvSpPr/>
          <p:nvPr/>
        </p:nvSpPr>
        <p:spPr>
          <a:xfrm>
            <a:off x="2683064"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35" name="直方体 34"/>
          <p:cNvSpPr/>
          <p:nvPr/>
        </p:nvSpPr>
        <p:spPr>
          <a:xfrm>
            <a:off x="4389944"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36" name="直方体 35"/>
          <p:cNvSpPr/>
          <p:nvPr/>
        </p:nvSpPr>
        <p:spPr>
          <a:xfrm>
            <a:off x="593701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pic>
        <p:nvPicPr>
          <p:cNvPr id="54" name="図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668" y="1092587"/>
            <a:ext cx="1423084" cy="1186141"/>
          </a:xfrm>
          <a:prstGeom prst="rect">
            <a:avLst/>
          </a:prstGeom>
        </p:spPr>
      </p:pic>
      <p:pic>
        <p:nvPicPr>
          <p:cNvPr id="55" name="図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201" y="1191696"/>
            <a:ext cx="894745" cy="1085654"/>
          </a:xfrm>
          <a:prstGeom prst="rect">
            <a:avLst/>
          </a:prstGeom>
        </p:spPr>
      </p:pic>
      <p:pic>
        <p:nvPicPr>
          <p:cNvPr id="56" name="図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9266" y="1148905"/>
            <a:ext cx="1171237" cy="1171237"/>
          </a:xfrm>
          <a:prstGeom prst="rect">
            <a:avLst/>
          </a:prstGeom>
        </p:spPr>
      </p:pic>
      <p:pic>
        <p:nvPicPr>
          <p:cNvPr id="57" name="図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4645" y="1033908"/>
            <a:ext cx="1426065" cy="1426065"/>
          </a:xfrm>
          <a:prstGeom prst="rect">
            <a:avLst/>
          </a:prstGeom>
        </p:spPr>
      </p:pic>
      <p:sp>
        <p:nvSpPr>
          <p:cNvPr id="58" name="円形吹き出し 57"/>
          <p:cNvSpPr/>
          <p:nvPr/>
        </p:nvSpPr>
        <p:spPr>
          <a:xfrm>
            <a:off x="2089944" y="5902831"/>
            <a:ext cx="1657454" cy="792183"/>
          </a:xfrm>
          <a:prstGeom prst="wedgeEllipseCallout">
            <a:avLst>
              <a:gd name="adj1" fmla="val 10666"/>
              <a:gd name="adj2" fmla="val -68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59" name="円形吹き出し 58"/>
          <p:cNvSpPr/>
          <p:nvPr/>
        </p:nvSpPr>
        <p:spPr>
          <a:xfrm>
            <a:off x="5721178" y="5902832"/>
            <a:ext cx="1657454" cy="792183"/>
          </a:xfrm>
          <a:prstGeom prst="wedgeEllipseCallout">
            <a:avLst>
              <a:gd name="adj1" fmla="val -7226"/>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61" name="円形吹き出し 60"/>
          <p:cNvSpPr/>
          <p:nvPr/>
        </p:nvSpPr>
        <p:spPr>
          <a:xfrm>
            <a:off x="3905561" y="5916699"/>
            <a:ext cx="1657454" cy="792183"/>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pic>
        <p:nvPicPr>
          <p:cNvPr id="67" name="図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4116" y="1009980"/>
            <a:ext cx="1366594" cy="1366594"/>
          </a:xfrm>
          <a:prstGeom prst="rect">
            <a:avLst/>
          </a:prstGeom>
        </p:spPr>
      </p:pic>
      <p:sp>
        <p:nvSpPr>
          <p:cNvPr id="60" name="円形吹き出し 59"/>
          <p:cNvSpPr/>
          <p:nvPr/>
        </p:nvSpPr>
        <p:spPr>
          <a:xfrm>
            <a:off x="7586224" y="5916699"/>
            <a:ext cx="1657454" cy="792183"/>
          </a:xfrm>
          <a:prstGeom prst="wedgeEllipseCallout">
            <a:avLst>
              <a:gd name="adj1" fmla="val -16173"/>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Tree>
    <p:extLst>
      <p:ext uri="{BB962C8B-B14F-4D97-AF65-F5344CB8AC3E}">
        <p14:creationId xmlns:p14="http://schemas.microsoft.com/office/powerpoint/2010/main" val="1349655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0" presetClass="path" presetSubtype="0" accel="50000" decel="50000" fill="hold" nodeType="afterEffect">
                                  <p:stCondLst>
                                    <p:cond delay="0"/>
                                  </p:stCondLst>
                                  <p:childTnLst>
                                    <p:animMotion origin="layout" path="M -8.33333E-7 -1.85185E-6 C -0.00169 0.00046 -0.00351 0.0007 -0.00508 0.00162 C -0.00768 0.00324 -0.01393 0.00972 -0.01628 0.0125 C -0.02148 0.01875 -0.01888 0.01736 -0.02435 0.02153 C -0.02539 0.02222 -0.02643 0.02246 -0.02747 0.02338 C -0.02878 0.02431 -0.03008 0.02593 -0.03151 0.02685 C -0.03242 0.02755 -0.03359 0.02778 -0.0345 0.02871 C -0.03555 0.02963 -0.03646 0.03125 -0.0375 0.03241 C -0.04896 0.04236 -0.02995 0.02269 -0.04466 0.03773 C -0.0457 0.03889 -0.04661 0.04051 -0.04766 0.04144 C -0.04961 0.04283 -0.05195 0.04283 -0.05378 0.04491 C -0.0625 0.05533 -0.05143 0.04283 -0.05989 0.05023 C -0.06094 0.05139 -0.06185 0.05301 -0.06289 0.05394 C -0.0638 0.05486 -0.06497 0.05486 -0.06588 0.05579 C -0.0681 0.05787 -0.07005 0.06065 -0.072 0.06296 C -0.07305 0.06412 -0.07396 0.06551 -0.075 0.06667 C -0.07825 0.06945 -0.08281 0.07292 -0.08516 0.07732 C -0.08724 0.08102 -0.08893 0.08542 -0.09128 0.0882 C -0.09336 0.09051 -0.09557 0.09236 -0.09739 0.09537 C -0.10612 0.11111 -0.10169 0.10463 -0.11055 0.11528 C -0.12135 0.12801 -0.10495 0.1081 -0.11667 0.12431 C -0.11849 0.12685 -0.12266 0.13148 -0.12266 0.13171 C -0.13086 0.15301 -0.11836 0.1213 -0.12773 0.14051 C -0.12943 0.14375 -0.13008 0.14815 -0.13177 0.15116 C -0.13281 0.15301 -0.13398 0.15463 -0.13489 0.15671 C -0.13568 0.1588 -0.13607 0.16158 -0.13685 0.16389 C -0.13776 0.16644 -0.13893 0.16852 -0.13997 0.17107 C -0.14062 0.17292 -0.14128 0.17477 -0.14193 0.17639 C -0.14297 0.17894 -0.14401 0.18125 -0.14505 0.18357 C -0.1457 0.18542 -0.14648 0.18704 -0.147 0.18912 C -0.14753 0.19074 -0.14739 0.19283 -0.14805 0.19445 C -0.14883 0.19653 -0.15013 0.19792 -0.15104 0.2 C -0.15469 0.20764 -0.15182 0.20255 -0.15417 0.21065 C -0.15547 0.21574 -0.1569 0.21759 -0.15911 0.22153 C -0.16081 0.23056 -0.15937 0.22431 -0.16328 0.23403 C -0.16458 0.23773 -0.16588 0.24144 -0.16732 0.24491 L -0.16927 0.25023 L -0.17331 0.26111 C -0.1737 0.26296 -0.17383 0.26482 -0.17435 0.26667 C -0.17552 0.27037 -0.17708 0.27384 -0.17838 0.27732 L -0.18047 0.28287 C -0.18112 0.28449 -0.18216 0.28611 -0.18242 0.2882 C -0.18281 0.29005 -0.18294 0.2919 -0.18346 0.29352 C -0.18463 0.29746 -0.18646 0.30046 -0.1875 0.3044 C -0.18828 0.30671 -0.1888 0.30926 -0.18958 0.31158 C -0.19088 0.31528 -0.19232 0.31875 -0.19362 0.32246 L -0.1957 0.32778 C -0.19596 0.32963 -0.19622 0.33148 -0.19661 0.33334 C -0.19961 0.34375 -0.19805 0.33357 -0.19974 0.34398 C -0.20078 0.35093 -0.20117 0.35463 -0.20169 0.36204 C -0.20351 0.38357 -0.20351 0.3838 -0.20482 0.40162 C -0.20508 0.44005 -0.20573 0.47847 -0.20573 0.51713 " pathEditMode="relative" rAng="0" ptsTypes="AAAAAAAAAAAAAAAAAAAAAAAAAAAAAAAAAAAAAAAAAAAAAAAAAAAA">
                                      <p:cBhvr>
                                        <p:cTn id="11" dur="2000" fill="hold"/>
                                        <p:tgtEl>
                                          <p:spTgt spid="54"/>
                                        </p:tgtEl>
                                        <p:attrNameLst>
                                          <p:attrName>ppt_x</p:attrName>
                                          <p:attrName>ppt_y</p:attrName>
                                        </p:attrNameLst>
                                      </p:cBhvr>
                                      <p:rCtr x="-10286" y="25856"/>
                                    </p:animMotion>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0" presetClass="path" presetSubtype="0" accel="50000" decel="50000" fill="hold" nodeType="afterEffect">
                                  <p:stCondLst>
                                    <p:cond delay="0"/>
                                  </p:stCondLst>
                                  <p:childTnLst>
                                    <p:animMotion origin="layout" path="M -1.25E-6 7.40741E-7 C -0.00508 0.00162 -0.01042 0.00231 -0.01523 0.00532 C -0.0207 0.00856 -0.01732 0.00648 -0.02539 0.01065 C -0.02708 0.0125 -0.02877 0.01435 -0.03047 0.0162 C -0.03151 0.01736 -0.03242 0.01875 -0.03346 0.01968 C -0.03515 0.02106 -0.03685 0.02199 -0.03854 0.02338 C -0.04544 0.03542 -0.0375 0.02315 -0.0457 0.03055 C -0.04792 0.03241 -0.04974 0.03542 -0.05182 0.03773 C -0.05338 0.03958 -0.05508 0.04167 -0.0569 0.04305 C -0.0595 0.0456 -0.0625 0.04722 -0.06497 0.05023 C -0.07265 0.06065 -0.06523 0.05139 -0.07305 0.05926 C -0.07409 0.06042 -0.075 0.06204 -0.07604 0.06296 C -0.07708 0.06389 -0.07825 0.06389 -0.07917 0.06481 C -0.08125 0.0669 -0.08346 0.06898 -0.08529 0.07199 C -0.0862 0.07384 -0.08711 0.07593 -0.08828 0.07731 C -0.08919 0.07847 -0.09036 0.07824 -0.09127 0.07917 C -0.09245 0.08009 -0.09336 0.08148 -0.0944 0.08287 C -0.09713 0.09028 -0.09792 0.09375 -0.10143 0.09907 C -0.10234 0.10046 -0.10351 0.10139 -0.10443 0.10255 C -0.10521 0.1044 -0.10573 0.10625 -0.10651 0.1081 C -0.10898 0.11319 -0.10963 0.11343 -0.11263 0.1169 C -0.11979 0.13634 -0.10859 0.10694 -0.11771 0.12778 C -0.11914 0.13125 -0.12174 0.13866 -0.12174 0.13889 C -0.12409 0.15139 -0.12331 0.14491 -0.12174 0.16921 C -0.12161 0.17106 -0.12122 0.17292 -0.1207 0.17454 C -0.12018 0.17662 -0.1194 0.17824 -0.11862 0.18009 C -0.11654 0.19167 -0.1194 0.17917 -0.11458 0.19097 C -0.1138 0.19305 -0.11341 0.19583 -0.11263 0.19815 C -0.11198 0.2 -0.1112 0.20162 -0.11055 0.20347 C -0.1082 0.21643 -0.11159 0.20069 -0.10651 0.21435 C -0.1026 0.22477 -0.10924 0.21528 -0.10247 0.22338 L -0.09844 0.23403 C -0.09779 0.23588 -0.09674 0.2375 -0.09635 0.23958 C -0.09609 0.2412 -0.09583 0.24329 -0.09531 0.24491 C -0.09414 0.24861 -0.09206 0.25162 -0.09127 0.25579 C -0.09062 0.25926 -0.09049 0.26343 -0.08932 0.26597 C -0.08854 0.26829 -0.08776 0.26991 -0.08724 0.27199 C -0.08242 0.2912 -0.08776 0.27593 -0.0832 0.28819 C -0.08164 0.29861 -0.08268 0.29305 -0.08021 0.30625 L -0.07812 0.3169 C -0.07773 0.3206 -0.07747 0.32407 -0.07708 0.32778 C -0.07617 0.33866 -0.07591 0.34375 -0.07513 0.35486 C -0.07474 0.36736 -0.07448 0.38009 -0.07409 0.39259 C -0.07383 0.40231 -0.07331 0.4118 -0.07305 0.42153 C -0.07265 0.44259 -0.07239 0.46343 -0.072 0.48449 C -0.07305 0.52477 -0.06562 0.52407 -0.07409 0.52407 " pathEditMode="relative" rAng="0" ptsTypes="AAAAAAAAAAAAAAAAAAAAAAAAAAAAAAAAAAAAAAAAAAAAAA">
                                      <p:cBhvr>
                                        <p:cTn id="23" dur="2000" fill="hold"/>
                                        <p:tgtEl>
                                          <p:spTgt spid="56"/>
                                        </p:tgtEl>
                                        <p:attrNameLst>
                                          <p:attrName>ppt_x</p:attrName>
                                          <p:attrName>ppt_y</p:attrName>
                                        </p:attrNameLst>
                                      </p:cBhvr>
                                      <p:rCtr x="-6172" y="26204"/>
                                    </p:animMotion>
                                  </p:childTnLst>
                                </p:cTn>
                              </p:par>
                            </p:childTnLst>
                          </p:cTn>
                        </p:par>
                        <p:par>
                          <p:cTn id="24" fill="hold">
                            <p:stCondLst>
                              <p:cond delay="5500"/>
                            </p:stCondLst>
                            <p:childTnLst>
                              <p:par>
                                <p:cTn id="25" presetID="9"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dissolve">
                                      <p:cBhvr>
                                        <p:cTn id="27" dur="500"/>
                                        <p:tgtEl>
                                          <p:spTgt spid="61"/>
                                        </p:tgtEl>
                                      </p:cBhvr>
                                    </p:animEffect>
                                  </p:childTnLst>
                                </p:cTn>
                              </p:par>
                            </p:childTnLst>
                          </p:cTn>
                        </p:par>
                        <p:par>
                          <p:cTn id="28" fill="hold">
                            <p:stCondLst>
                              <p:cond delay="6000"/>
                            </p:stCondLst>
                            <p:childTnLst>
                              <p:par>
                                <p:cTn id="29" presetID="2" presetClass="entr" presetSubtype="1"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0-#ppt_h/2"/>
                                          </p:val>
                                        </p:tav>
                                        <p:tav tm="100000">
                                          <p:val>
                                            <p:strVal val="#ppt_y"/>
                                          </p:val>
                                        </p:tav>
                                      </p:tavLst>
                                    </p:anim>
                                  </p:childTnLst>
                                </p:cTn>
                              </p:par>
                            </p:childTnLst>
                          </p:cTn>
                        </p:par>
                        <p:par>
                          <p:cTn id="33" fill="hold">
                            <p:stCondLst>
                              <p:cond delay="6500"/>
                            </p:stCondLst>
                            <p:childTnLst>
                              <p:par>
                                <p:cTn id="34" presetID="0" presetClass="path" presetSubtype="0" accel="50000" decel="50000" fill="hold" nodeType="afterEffect">
                                  <p:stCondLst>
                                    <p:cond delay="0"/>
                                  </p:stCondLst>
                                  <p:childTnLst>
                                    <p:animMotion origin="layout" path="M 1.45833E-6 3.7037E-7 C 0.00234 0.00278 0.00495 0.00532 0.00703 0.0088 C 0.02161 0.03241 -0.00143 0.00208 0.01719 0.02685 C 0.01914 0.0294 0.02135 0.03148 0.02331 0.03403 C 0.025 0.03634 0.02656 0.03912 0.02838 0.04143 C 0.02956 0.04282 0.03112 0.04329 0.03242 0.04491 C 0.03359 0.0463 0.03437 0.04861 0.03542 0.05023 C 0.03633 0.05162 0.0375 0.05255 0.03854 0.05393 C 0.03958 0.05556 0.04036 0.05787 0.04154 0.05926 C 0.04349 0.06204 0.04583 0.06343 0.04765 0.06643 C 0.04987 0.0706 0.05091 0.07315 0.05364 0.07546 C 0.05469 0.07639 0.05573 0.07685 0.05677 0.07731 C 0.05781 0.07847 0.05872 0.08009 0.05976 0.08102 C 0.06081 0.08171 0.06198 0.08171 0.06289 0.08287 C 0.06406 0.08426 0.06471 0.08657 0.06588 0.08819 C 0.06784 0.09074 0.06992 0.09306 0.072 0.09537 L 0.08112 0.10625 L 0.08411 0.10972 C 0.08515 0.11088 0.08633 0.11181 0.08724 0.11343 C 0.08815 0.11528 0.08906 0.11713 0.09023 0.11875 C 0.09219 0.12153 0.09427 0.12361 0.09635 0.12593 L 0.10234 0.1331 L 0.10547 0.13681 L 0.10846 0.14051 C 0.11367 0.15417 0.11172 0.14676 0.1095 0.17824 C 0.10859 0.19074 0.10781 0.18611 0.10547 0.19444 C 0.10495 0.19606 0.10495 0.19815 0.10443 0.19977 C 0.09792 0.22083 0.10312 0.20301 0.09726 0.2162 C 0.09583 0.21944 0.09466 0.22338 0.09323 0.22685 L 0.08919 0.23773 L 0.08515 0.24861 C 0.08476 0.25023 0.08463 0.25231 0.08411 0.25393 C 0.08294 0.25764 0.08086 0.26065 0.08008 0.26481 C 0.07864 0.27222 0.07982 0.26875 0.07604 0.27546 C 0.07226 0.29537 0.07825 0.26551 0.07292 0.28634 C 0.07213 0.28981 0.07161 0.29352 0.07096 0.29722 L 0.06888 0.30787 C 0.06771 0.31713 0.06836 0.31273 0.06693 0.3206 C 0.06627 0.32778 0.06562 0.33495 0.06484 0.34213 C 0.06458 0.34514 0.06406 0.34815 0.0638 0.35116 C 0.06341 0.35602 0.06315 0.36088 0.06289 0.36574 C 0.0625 0.41667 0.0625 0.46782 0.06185 0.51875 C 0.06185 0.5206 0.06081 0.52407 0.06081 0.52431 " pathEditMode="relative" rAng="0" ptsTypes="AAAAAAAAAAAAAAAAAAAAAAAAAAAAAAAAAAAAAAAAAAA">
                                      <p:cBhvr>
                                        <p:cTn id="35" dur="2000" fill="hold"/>
                                        <p:tgtEl>
                                          <p:spTgt spid="57"/>
                                        </p:tgtEl>
                                        <p:attrNameLst>
                                          <p:attrName>ppt_x</p:attrName>
                                          <p:attrName>ppt_y</p:attrName>
                                        </p:attrNameLst>
                                      </p:cBhvr>
                                      <p:rCtr x="5586" y="26204"/>
                                    </p:animMotion>
                                  </p:childTnLst>
                                </p:cTn>
                              </p:par>
                            </p:childTnLst>
                          </p:cTn>
                        </p:par>
                        <p:par>
                          <p:cTn id="36" fill="hold">
                            <p:stCondLst>
                              <p:cond delay="8500"/>
                            </p:stCondLst>
                            <p:childTnLst>
                              <p:par>
                                <p:cTn id="37" presetID="9"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par>
                          <p:cTn id="40" fill="hold">
                            <p:stCondLst>
                              <p:cond delay="9000"/>
                            </p:stCondLst>
                            <p:childTnLst>
                              <p:par>
                                <p:cTn id="41" presetID="2" presetClass="entr" presetSubtype="1"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0-#ppt_h/2"/>
                                          </p:val>
                                        </p:tav>
                                        <p:tav tm="100000">
                                          <p:val>
                                            <p:strVal val="#ppt_y"/>
                                          </p:val>
                                        </p:tav>
                                      </p:tavLst>
                                    </p:anim>
                                  </p:childTnLst>
                                </p:cTn>
                              </p:par>
                            </p:childTnLst>
                          </p:cTn>
                        </p:par>
                        <p:par>
                          <p:cTn id="45" fill="hold">
                            <p:stCondLst>
                              <p:cond delay="9500"/>
                            </p:stCondLst>
                            <p:childTnLst>
                              <p:par>
                                <p:cTn id="46" presetID="0" presetClass="path" presetSubtype="0" accel="50000" decel="50000" fill="hold" nodeType="afterEffect">
                                  <p:stCondLst>
                                    <p:cond delay="0"/>
                                  </p:stCondLst>
                                  <p:childTnLst>
                                    <p:animMotion origin="layout" path="M -3.54167E-6 7.40741E-7 C 0.00157 0.00231 0.00326 0.00486 0.00495 0.00718 C 0.00599 0.00833 0.00717 0.00926 0.00808 0.01065 C 0.00912 0.01227 0.01016 0.01412 0.01107 0.0162 C 0.01185 0.01782 0.01224 0.02014 0.01315 0.02153 C 0.01433 0.02315 0.01602 0.02338 0.01719 0.02523 C 0.0198 0.02893 0.02188 0.03356 0.02422 0.03773 L 0.03438 0.05579 C 0.03542 0.05764 0.0362 0.05995 0.0375 0.06111 L 0.04154 0.06481 C 0.05039 0.08055 0.03907 0.06134 0.04753 0.07384 C 0.0487 0.07546 0.04948 0.07755 0.05065 0.07917 C 0.05586 0.08634 0.05521 0.08542 0.05977 0.08819 C 0.06081 0.08935 0.06172 0.09074 0.06276 0.0919 C 0.06381 0.09259 0.06485 0.09259 0.06589 0.09352 C 0.06797 0.0956 0.06953 0.09954 0.07188 0.10093 C 0.07526 0.10278 0.07552 0.10255 0.07904 0.10625 C 0.08008 0.10718 0.08099 0.1088 0.08203 0.10972 C 0.08295 0.11065 0.08412 0.11088 0.08503 0.11157 C 0.09297 0.11852 0.08347 0.1125 0.09115 0.11713 C 0.09219 0.11829 0.0931 0.11968 0.09427 0.1206 C 0.09519 0.12153 0.09636 0.1213 0.09727 0.12245 C 0.10482 0.13148 0.0961 0.12546 0.10339 0.12963 C 0.10404 0.13148 0.10443 0.1338 0.10534 0.13495 C 0.10625 0.13634 0.10743 0.13611 0.10834 0.1368 C 0.10977 0.13796 0.11107 0.13935 0.1125 0.14051 C 0.11342 0.14236 0.11446 0.14421 0.1155 0.14583 C 0.11641 0.14722 0.11758 0.14792 0.11849 0.14954 C 0.12071 0.15278 0.12253 0.15671 0.12461 0.16018 L 0.13073 0.17106 C 0.13177 0.17292 0.13256 0.175 0.13373 0.17639 C 0.13672 0.18009 0.13737 0.18032 0.13985 0.18542 C 0.14063 0.18727 0.14102 0.18935 0.1418 0.19097 C 0.14714 0.20023 0.14662 0.19282 0.15196 0.20718 C 0.15469 0.21435 0.153 0.21134 0.15703 0.2162 C 0.1625 0.23055 0.15534 0.21319 0.16211 0.22523 C 0.16693 0.23356 0.16185 0.22708 0.16511 0.23588 C 0.16602 0.23819 0.16732 0.23935 0.16823 0.24143 C 0.1724 0.25046 0.16771 0.24375 0.17331 0.25046 C 0.17865 0.26481 0.17162 0.24745 0.17839 0.25949 C 0.17917 0.26088 0.17956 0.26319 0.18034 0.26481 C 0.18282 0.26991 0.18347 0.27037 0.18646 0.27384 L 0.1905 0.28472 C 0.19115 0.28634 0.19219 0.28796 0.19258 0.29005 C 0.19323 0.29375 0.19336 0.29768 0.19453 0.30093 C 0.19844 0.31134 0.19506 0.30116 0.19766 0.31157 C 0.19818 0.31412 0.19909 0.31643 0.19961 0.31898 C 0.20039 0.32245 0.2017 0.32963 0.2017 0.32986 C 0.20274 0.50324 0.20261 0.43657 0.20261 0.52986 " pathEditMode="relative" rAng="0" ptsTypes="AAAAAAAAAAAAAAAAAAAAAAAAAAAAAAAAAAAAAAAAAAAAAAAAA">
                                      <p:cBhvr>
                                        <p:cTn id="47" dur="2000" fill="hold"/>
                                        <p:tgtEl>
                                          <p:spTgt spid="55"/>
                                        </p:tgtEl>
                                        <p:attrNameLst>
                                          <p:attrName>ppt_x</p:attrName>
                                          <p:attrName>ppt_y</p:attrName>
                                        </p:attrNameLst>
                                      </p:cBhvr>
                                      <p:rCtr x="10130" y="26481"/>
                                    </p:animMotion>
                                  </p:childTnLst>
                                </p:cTn>
                              </p:par>
                            </p:childTnLst>
                          </p:cTn>
                        </p:par>
                        <p:par>
                          <p:cTn id="48" fill="hold">
                            <p:stCondLst>
                              <p:cond delay="11500"/>
                            </p:stCondLst>
                            <p:childTnLst>
                              <p:par>
                                <p:cTn id="49" presetID="9"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dissolve">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randombar(horizontal)">
                                      <p:cBhvr>
                                        <p:cTn id="56" dur="500"/>
                                        <p:tgtEl>
                                          <p:spTgt spid="68"/>
                                        </p:tgtEl>
                                      </p:cBhvr>
                                    </p:animEffect>
                                  </p:childTnLst>
                                </p:cTn>
                              </p:par>
                            </p:childTnLst>
                          </p:cTn>
                        </p:par>
                        <p:par>
                          <p:cTn id="57" fill="hold">
                            <p:stCondLst>
                              <p:cond delay="500"/>
                            </p:stCondLst>
                            <p:childTnLst>
                              <p:par>
                                <p:cTn id="58" presetID="0" presetClass="path" presetSubtype="0" accel="50000" decel="50000" fill="hold" grpId="0" nodeType="afterEffect">
                                  <p:stCondLst>
                                    <p:cond delay="0"/>
                                  </p:stCondLst>
                                  <p:childTnLst>
                                    <p:animMotion origin="layout" path="M -0.00013 0.00394 L 0.1401 -0.00393 " pathEditMode="relative" rAng="0" ptsTypes="AA">
                                      <p:cBhvr>
                                        <p:cTn id="59" dur="2000" fill="hold"/>
                                        <p:tgtEl>
                                          <p:spTgt spid="65"/>
                                        </p:tgtEl>
                                        <p:attrNameLst>
                                          <p:attrName>ppt_x</p:attrName>
                                          <p:attrName>ppt_y</p:attrName>
                                        </p:attrNameLst>
                                      </p:cBhvr>
                                      <p:rCtr x="7005" y="-394"/>
                                    </p:animMotion>
                                  </p:childTnLst>
                                </p:cTn>
                              </p:par>
                            </p:childTnLst>
                          </p:cTn>
                        </p:par>
                        <p:par>
                          <p:cTn id="60" fill="hold">
                            <p:stCondLst>
                              <p:cond delay="2500"/>
                            </p:stCondLst>
                            <p:childTnLst>
                              <p:par>
                                <p:cTn id="61" presetID="2" presetClass="entr" presetSubtype="1"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additive="base">
                                        <p:cTn id="63" dur="500" fill="hold"/>
                                        <p:tgtEl>
                                          <p:spTgt spid="67"/>
                                        </p:tgtEl>
                                        <p:attrNameLst>
                                          <p:attrName>ppt_x</p:attrName>
                                        </p:attrNameLst>
                                      </p:cBhvr>
                                      <p:tavLst>
                                        <p:tav tm="0">
                                          <p:val>
                                            <p:strVal val="#ppt_x"/>
                                          </p:val>
                                        </p:tav>
                                        <p:tav tm="100000">
                                          <p:val>
                                            <p:strVal val="#ppt_x"/>
                                          </p:val>
                                        </p:tav>
                                      </p:tavLst>
                                    </p:anim>
                                    <p:anim calcmode="lin" valueType="num">
                                      <p:cBhvr additive="base">
                                        <p:cTn id="64" dur="500" fill="hold"/>
                                        <p:tgtEl>
                                          <p:spTgt spid="67"/>
                                        </p:tgtEl>
                                        <p:attrNameLst>
                                          <p:attrName>ppt_y</p:attrName>
                                        </p:attrNameLst>
                                      </p:cBhvr>
                                      <p:tavLst>
                                        <p:tav tm="0">
                                          <p:val>
                                            <p:strVal val="0-#ppt_h/2"/>
                                          </p:val>
                                        </p:tav>
                                        <p:tav tm="100000">
                                          <p:val>
                                            <p:strVal val="#ppt_y"/>
                                          </p:val>
                                        </p:tav>
                                      </p:tavLst>
                                    </p:anim>
                                  </p:childTnLst>
                                </p:cTn>
                              </p:par>
                            </p:childTnLst>
                          </p:cTn>
                        </p:par>
                        <p:par>
                          <p:cTn id="65" fill="hold">
                            <p:stCondLst>
                              <p:cond delay="3000"/>
                            </p:stCondLst>
                            <p:childTnLst>
                              <p:par>
                                <p:cTn id="66" presetID="0" presetClass="path" presetSubtype="0" accel="50000" decel="50000" fill="hold" nodeType="afterEffect">
                                  <p:stCondLst>
                                    <p:cond delay="0"/>
                                  </p:stCondLst>
                                  <p:childTnLst>
                                    <p:animMotion origin="layout" path="M -4.16667E-7 -3.33333E-6 C 0.00157 0.00047 0.00339 0.0007 0.00495 0.00162 C 0.00769 0.00347 0.00899 0.00741 0.01107 0.01065 C 0.01198 0.01204 0.01315 0.01297 0.01407 0.01435 C 0.01524 0.01597 0.01602 0.01806 0.01719 0.01968 C 0.0181 0.02107 0.01927 0.02199 0.02019 0.02338 C 0.02136 0.025 0.02214 0.02709 0.02331 0.02871 C 0.02422 0.0301 0.02539 0.03102 0.0263 0.03241 C 0.02735 0.03403 0.02826 0.03611 0.0293 0.03773 C 0.03125 0.04028 0.03373 0.0419 0.03542 0.04491 C 0.03646 0.04676 0.03737 0.04885 0.03841 0.05023 C 0.04037 0.05301 0.04258 0.05486 0.04453 0.05764 L 0.05261 0.06829 C 0.05352 0.06968 0.05821 0.07616 0.05977 0.07732 C 0.06068 0.07824 0.06172 0.07847 0.06276 0.07917 C 0.0638 0.08033 0.06485 0.08148 0.06576 0.08287 C 0.06719 0.08449 0.06849 0.08658 0.06992 0.0882 C 0.0711 0.08959 0.07266 0.09028 0.07396 0.09167 C 0.07604 0.09398 0.078 0.09653 0.07995 0.09908 L 0.08308 0.10255 C 0.08399 0.10371 0.0849 0.10556 0.08607 0.10625 L 0.08907 0.1081 C 0.09388 0.11644 0.09102 0.11204 0.09818 0.1206 L 0.1013 0.12431 C 0.10235 0.12547 0.10352 0.12639 0.1043 0.12778 C 0.10964 0.13727 0.10469 0.12963 0.11146 0.13681 C 0.11354 0.13912 0.11524 0.1426 0.11745 0.14398 C 0.12474 0.14838 0.11563 0.14306 0.12461 0.14769 C 0.13477 0.15278 0.11901 0.1456 0.13164 0.15116 C 0.13308 0.15255 0.13438 0.15371 0.13568 0.15486 C 0.13776 0.15648 0.14076 0.15764 0.14284 0.15834 C 0.14896 0.16574 0.14245 0.1588 0.14987 0.16389 C 0.1513 0.16482 0.15261 0.16644 0.15391 0.16736 C 0.15521 0.16829 0.15677 0.16829 0.15808 0.16922 C 0.16081 0.1713 0.16328 0.17477 0.16615 0.17639 C 0.16719 0.17709 0.16823 0.17732 0.16914 0.17824 C 0.17032 0.17917 0.1711 0.18079 0.17227 0.18195 C 0.17318 0.18264 0.17422 0.18287 0.17526 0.18357 C 0.1767 0.18472 0.17787 0.18635 0.1793 0.18727 C 0.18125 0.18866 0.18334 0.18959 0.18542 0.19097 C 0.18646 0.19144 0.1875 0.1919 0.18841 0.1926 C 0.19115 0.19514 0.19362 0.19861 0.19649 0.19977 C 0.19922 0.20116 0.20209 0.20116 0.20469 0.20347 C 0.20599 0.20463 0.20729 0.20625 0.20873 0.20718 C 0.21133 0.20857 0.2168 0.21065 0.2168 0.21065 C 0.2181 0.21181 0.2194 0.2132 0.22084 0.21435 C 0.22279 0.21574 0.22696 0.21783 0.22696 0.21783 C 0.23568 0.22824 0.22461 0.21574 0.23308 0.22338 C 0.23412 0.22431 0.23503 0.22593 0.23607 0.22685 C 0.23698 0.22778 0.23815 0.22778 0.23907 0.22871 C 0.24024 0.22963 0.24102 0.23148 0.24219 0.23241 C 0.24675 0.23588 0.2474 0.23496 0.2513 0.23773 C 0.25755 0.24213 0.25456 0.24051 0.26042 0.24306 C 0.26927 0.25371 0.25508 0.2375 0.26953 0.25023 C 0.27084 0.25162 0.27214 0.25301 0.27357 0.25394 C 0.27487 0.25486 0.2763 0.25486 0.27761 0.25579 C 0.27904 0.25672 0.28021 0.25857 0.28164 0.25926 C 0.28633 0.26158 0.29128 0.26204 0.29584 0.26482 C 0.29688 0.26528 0.29779 0.26621 0.29883 0.26644 C 0.30222 0.26783 0.30573 0.26829 0.30899 0.27014 C 0.31107 0.2713 0.31302 0.27292 0.31511 0.27385 C 0.328 0.27824 0.32188 0.27593 0.33334 0.28102 C 0.33464 0.28148 0.33607 0.28195 0.33737 0.28287 L 0.34349 0.28635 C 0.34805 0.29861 0.34349 0.28357 0.34349 0.30625 L 0.34349 0.5081 " pathEditMode="relative" ptsTypes="AAAAAAAAAAAAAAAAAAAAAAAAAAAAAAAAAAAAAAAAAAAAAAAAAAAAAAAAAAAAAAAAAA">
                                      <p:cBhvr>
                                        <p:cTn id="67" dur="2000" fill="hold"/>
                                        <p:tgtEl>
                                          <p:spTgt spid="67"/>
                                        </p:tgtEl>
                                        <p:attrNameLst>
                                          <p:attrName>ppt_x</p:attrName>
                                          <p:attrName>ppt_y</p:attrName>
                                        </p:attrNameLst>
                                      </p:cBhvr>
                                    </p:animMotion>
                                  </p:childTnLst>
                                </p:cTn>
                              </p:par>
                            </p:childTnLst>
                          </p:cTn>
                        </p:par>
                        <p:par>
                          <p:cTn id="68" fill="hold">
                            <p:stCondLst>
                              <p:cond delay="5000"/>
                            </p:stCondLst>
                            <p:childTnLst>
                              <p:par>
                                <p:cTn id="69" presetID="9"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dissolve">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58" grpId="0" animBg="1"/>
      <p:bldP spid="59" grpId="0" animBg="1"/>
      <p:bldP spid="61"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透過性</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アクセス透過性</a:t>
            </a:r>
            <a:endParaRPr lang="en-US" altLang="ja-JP" dirty="0"/>
          </a:p>
          <a:p>
            <a:pPr lvl="1"/>
            <a:r>
              <a:rPr kumimoji="1" lang="ja-JP" altLang="en-US" dirty="0" smtClean="0"/>
              <a:t>こちらで作成した仮想マシンを使用することで使用する物理マシンの</a:t>
            </a:r>
            <a:r>
              <a:rPr kumimoji="1" lang="en-US" altLang="ja-JP" dirty="0" smtClean="0"/>
              <a:t>OS</a:t>
            </a:r>
            <a:r>
              <a:rPr kumimoji="1" lang="ja-JP" altLang="en-US" dirty="0" smtClean="0"/>
              <a:t>の差異を隠蔽する</a:t>
            </a:r>
            <a:r>
              <a:rPr kumimoji="1" lang="en-US" altLang="ja-JP" dirty="0" smtClean="0"/>
              <a:t>(</a:t>
            </a:r>
            <a:r>
              <a:rPr kumimoji="1" lang="ja-JP" altLang="en-US" dirty="0" smtClean="0"/>
              <a:t>どの</a:t>
            </a:r>
            <a:r>
              <a:rPr kumimoji="1" lang="en-US" altLang="ja-JP" dirty="0" smtClean="0"/>
              <a:t>OS</a:t>
            </a:r>
            <a:r>
              <a:rPr kumimoji="1" lang="ja-JP" altLang="en-US" dirty="0" smtClean="0"/>
              <a:t>の物理マシンでも仮想マシンが使用できればよい</a:t>
            </a:r>
            <a:r>
              <a:rPr kumimoji="1" lang="en-US" altLang="ja-JP" dirty="0" smtClean="0"/>
              <a:t>)</a:t>
            </a:r>
            <a:endParaRPr kumimoji="1" lang="ja-JP" altLang="en-US" dirty="0" smtClean="0"/>
          </a:p>
          <a:p>
            <a:pPr lvl="1"/>
            <a:r>
              <a:rPr kumimoji="1" lang="ja-JP" altLang="en-US" dirty="0" smtClean="0"/>
              <a:t>ルンバ以外でも写真が撮れ，データの転送が行えればどんなロボットでも良い</a:t>
            </a:r>
            <a:r>
              <a:rPr kumimoji="1" lang="en-US" altLang="ja-JP" dirty="0" smtClean="0"/>
              <a:t>(</a:t>
            </a:r>
            <a:r>
              <a:rPr kumimoji="1" lang="ja-JP" altLang="en-US" dirty="0" smtClean="0"/>
              <a:t>人と普通のコンピュータでもよい</a:t>
            </a:r>
            <a:r>
              <a:rPr kumimoji="1" lang="en-US" altLang="ja-JP" dirty="0" smtClean="0"/>
              <a:t>)</a:t>
            </a:r>
            <a:endParaRPr kumimoji="1" lang="ja-JP" altLang="en-US" dirty="0" smtClean="0"/>
          </a:p>
          <a:p>
            <a:r>
              <a:rPr kumimoji="1" lang="ja-JP" altLang="en-US" dirty="0" smtClean="0"/>
              <a:t>位置透過性</a:t>
            </a:r>
            <a:endParaRPr lang="en-US" altLang="ja-JP" dirty="0"/>
          </a:p>
          <a:p>
            <a:pPr lvl="1"/>
            <a:r>
              <a:rPr kumimoji="1" lang="en-US" altLang="ja-JP" dirty="0" smtClean="0"/>
              <a:t>1</a:t>
            </a:r>
            <a:r>
              <a:rPr kumimoji="1" lang="ja-JP" altLang="en-US" dirty="0" smtClean="0"/>
              <a:t>つのサーバを立て，そこに送ることでバックエンドで振り分けを行うので，データの転送の時にどこに送るかを考える必要がない</a:t>
            </a:r>
          </a:p>
          <a:p>
            <a:r>
              <a:rPr kumimoji="1" lang="ja-JP" altLang="en-US" dirty="0" smtClean="0"/>
              <a:t>移動透過性</a:t>
            </a:r>
            <a:endParaRPr lang="en-US" altLang="ja-JP" dirty="0"/>
          </a:p>
          <a:p>
            <a:pPr lvl="1"/>
            <a:r>
              <a:rPr kumimoji="1" lang="ja-JP" altLang="en-US" dirty="0" smtClean="0"/>
              <a:t>仮想マシンの複製，移動を行うが，そのことを考える必要がない</a:t>
            </a:r>
          </a:p>
        </p:txBody>
      </p:sp>
    </p:spTree>
    <p:extLst>
      <p:ext uri="{BB962C8B-B14F-4D97-AF65-F5344CB8AC3E}">
        <p14:creationId xmlns:p14="http://schemas.microsoft.com/office/powerpoint/2010/main" val="1372838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透過性</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複製透過性</a:t>
            </a:r>
            <a:endParaRPr lang="en-US" altLang="ja-JP" dirty="0"/>
          </a:p>
          <a:p>
            <a:pPr lvl="1"/>
            <a:r>
              <a:rPr kumimoji="1" lang="ja-JP" altLang="en-US" dirty="0" smtClean="0"/>
              <a:t>仮想マシンが</a:t>
            </a:r>
            <a:r>
              <a:rPr kumimoji="1" lang="en-US" altLang="ja-JP" dirty="0" smtClean="0"/>
              <a:t>(</a:t>
            </a:r>
            <a:r>
              <a:rPr kumimoji="1" lang="ja-JP" altLang="en-US" dirty="0" smtClean="0"/>
              <a:t>データごと</a:t>
            </a:r>
            <a:r>
              <a:rPr kumimoji="1" lang="en-US" altLang="ja-JP" dirty="0" smtClean="0"/>
              <a:t>)</a:t>
            </a:r>
            <a:r>
              <a:rPr kumimoji="1" lang="ja-JP" altLang="en-US" dirty="0" smtClean="0"/>
              <a:t>複製されるが，そのことを考える必要がない</a:t>
            </a:r>
          </a:p>
          <a:p>
            <a:r>
              <a:rPr kumimoji="1" lang="ja-JP" altLang="en-US" dirty="0" smtClean="0"/>
              <a:t>並行透過性</a:t>
            </a:r>
            <a:endParaRPr lang="en-US" altLang="ja-JP" dirty="0"/>
          </a:p>
          <a:p>
            <a:pPr lvl="1"/>
            <a:r>
              <a:rPr kumimoji="1" lang="ja-JP" altLang="en-US" dirty="0" smtClean="0"/>
              <a:t>共有リソース</a:t>
            </a:r>
            <a:r>
              <a:rPr kumimoji="1" lang="en-US" altLang="ja-JP" dirty="0" smtClean="0"/>
              <a:t>(</a:t>
            </a:r>
            <a:r>
              <a:rPr kumimoji="1" lang="ja-JP" altLang="en-US" dirty="0" smtClean="0"/>
              <a:t>ディープラーニングの教師データなど</a:t>
            </a:r>
            <a:r>
              <a:rPr kumimoji="1" lang="en-US" altLang="ja-JP" dirty="0" smtClean="0"/>
              <a:t>)</a:t>
            </a:r>
            <a:r>
              <a:rPr kumimoji="1" lang="ja-JP" altLang="en-US" dirty="0" smtClean="0"/>
              <a:t>を複数の物理マシンやユーザ間で共有する</a:t>
            </a:r>
          </a:p>
          <a:p>
            <a:r>
              <a:rPr kumimoji="1" lang="ja-JP" altLang="en-US" dirty="0" smtClean="0"/>
              <a:t>障害透過性</a:t>
            </a:r>
            <a:endParaRPr lang="en-US" altLang="ja-JP" dirty="0"/>
          </a:p>
          <a:p>
            <a:pPr lvl="1"/>
            <a:r>
              <a:rPr kumimoji="1" lang="ja-JP" altLang="en-US" dirty="0" smtClean="0"/>
              <a:t>ルンバや</a:t>
            </a:r>
            <a:r>
              <a:rPr kumimoji="1" lang="en-US" altLang="ja-JP" dirty="0" smtClean="0"/>
              <a:t>(</a:t>
            </a:r>
            <a:r>
              <a:rPr kumimoji="1" lang="ja-JP" altLang="en-US" dirty="0" smtClean="0"/>
              <a:t>仮想マシンを起動する</a:t>
            </a:r>
            <a:r>
              <a:rPr kumimoji="1" lang="en-US" altLang="ja-JP" dirty="0" smtClean="0"/>
              <a:t>)</a:t>
            </a:r>
            <a:r>
              <a:rPr kumimoji="1" lang="ja-JP" altLang="en-US" dirty="0" smtClean="0"/>
              <a:t>物理マシンに障害があっても問題なく動作する</a:t>
            </a:r>
            <a:r>
              <a:rPr kumimoji="1" lang="en-US" altLang="ja-JP" dirty="0" smtClean="0"/>
              <a:t>(</a:t>
            </a:r>
            <a:r>
              <a:rPr kumimoji="1" lang="ja-JP" altLang="en-US" dirty="0" smtClean="0"/>
              <a:t>スイッチに障害があればその下にある物理マシンは使用不可能になる</a:t>
            </a:r>
            <a:r>
              <a:rPr kumimoji="1" lang="en-US" altLang="ja-JP" dirty="0" smtClean="0"/>
              <a:t>)</a:t>
            </a:r>
            <a:endParaRPr kumimoji="1" lang="ja-JP" altLang="en-US" dirty="0" smtClean="0"/>
          </a:p>
        </p:txBody>
      </p:sp>
    </p:spTree>
    <p:extLst>
      <p:ext uri="{BB962C8B-B14F-4D97-AF65-F5344CB8AC3E}">
        <p14:creationId xmlns:p14="http://schemas.microsoft.com/office/powerpoint/2010/main" val="227261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開放性</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ルンバの制御を標準化できればいいな</a:t>
            </a:r>
            <a:r>
              <a:rPr kumimoji="1" lang="en-US" altLang="ja-JP" dirty="0" smtClean="0"/>
              <a:t>…</a:t>
            </a:r>
            <a:endParaRPr kumimoji="1" lang="ja-JP" altLang="en-US" dirty="0" smtClean="0"/>
          </a:p>
          <a:p>
            <a:r>
              <a:rPr lang="en-US" altLang="ja-JP" dirty="0" smtClean="0"/>
              <a:t>Web</a:t>
            </a:r>
            <a:r>
              <a:rPr lang="ja-JP" altLang="en-US" dirty="0" smtClean="0"/>
              <a:t>サーバで教師データ</a:t>
            </a:r>
            <a:r>
              <a:rPr lang="en-US" altLang="ja-JP" dirty="0" smtClean="0"/>
              <a:t>(</a:t>
            </a:r>
            <a:r>
              <a:rPr lang="ja-JP" altLang="en-US" dirty="0" smtClean="0"/>
              <a:t>画像とそれが可愛いかどうかの情報</a:t>
            </a:r>
            <a:r>
              <a:rPr lang="en-US" altLang="ja-JP" dirty="0" smtClean="0"/>
              <a:t>)</a:t>
            </a:r>
            <a:r>
              <a:rPr lang="ja-JP" altLang="en-US" dirty="0" smtClean="0"/>
              <a:t>の更新が可能</a:t>
            </a:r>
            <a:r>
              <a:rPr lang="en-US" altLang="ja-JP" dirty="0" smtClean="0"/>
              <a:t>(</a:t>
            </a:r>
            <a:r>
              <a:rPr lang="ja-JP" altLang="en-US" dirty="0" smtClean="0"/>
              <a:t>これは標準化？</a:t>
            </a:r>
            <a:r>
              <a:rPr lang="en-US" altLang="ja-JP" dirty="0" smtClean="0"/>
              <a:t>)</a:t>
            </a:r>
            <a:endParaRPr lang="ja-JP" altLang="en-US" dirty="0"/>
          </a:p>
        </p:txBody>
      </p:sp>
    </p:spTree>
    <p:extLst>
      <p:ext uri="{BB962C8B-B14F-4D97-AF65-F5344CB8AC3E}">
        <p14:creationId xmlns:p14="http://schemas.microsoft.com/office/powerpoint/2010/main" val="2036716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スケーラビリティ</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システムのサイズについて</a:t>
            </a:r>
          </a:p>
          <a:p>
            <a:pPr lvl="1"/>
            <a:r>
              <a:rPr lang="ja-JP" altLang="en-US" dirty="0"/>
              <a:t>サービス</a:t>
            </a:r>
            <a:r>
              <a:rPr lang="en-US" altLang="ja-JP" dirty="0"/>
              <a:t>:</a:t>
            </a:r>
            <a:r>
              <a:rPr lang="ja-JP" altLang="en-US" dirty="0"/>
              <a:t>サーバを複数仮想マシンで起動</a:t>
            </a:r>
            <a:r>
              <a:rPr lang="ja-JP" altLang="en-US" dirty="0" smtClean="0"/>
              <a:t>する</a:t>
            </a:r>
            <a:endParaRPr lang="en-US" altLang="ja-JP" dirty="0"/>
          </a:p>
          <a:p>
            <a:pPr lvl="1"/>
            <a:r>
              <a:rPr lang="ja-JP" altLang="en-US" dirty="0"/>
              <a:t>データ</a:t>
            </a:r>
            <a:r>
              <a:rPr lang="en-US" altLang="ja-JP" dirty="0"/>
              <a:t>:</a:t>
            </a:r>
            <a:r>
              <a:rPr lang="ja-JP" altLang="en-US" dirty="0"/>
              <a:t>新たに物理マシンを接続することでリソースを増やすことが可能</a:t>
            </a:r>
          </a:p>
          <a:p>
            <a:pPr lvl="1"/>
            <a:r>
              <a:rPr lang="ja-JP" altLang="en-US" dirty="0"/>
              <a:t>アルゴリズム</a:t>
            </a:r>
            <a:r>
              <a:rPr lang="en-US" altLang="ja-JP" dirty="0"/>
              <a:t>:</a:t>
            </a:r>
            <a:r>
              <a:rPr lang="ja-JP" altLang="en-US" dirty="0"/>
              <a:t>スイッチ場で送信パケット数に応じて負荷分散を行うことでネットワークの負担を減らしつつ分散が可能</a:t>
            </a:r>
          </a:p>
          <a:p>
            <a:r>
              <a:rPr lang="ja-JP" altLang="en-US" dirty="0" smtClean="0"/>
              <a:t>分散型アルゴリズム</a:t>
            </a:r>
          </a:p>
          <a:p>
            <a:pPr lvl="1"/>
            <a:r>
              <a:rPr lang="en-US" altLang="ja-JP" dirty="0" err="1" smtClean="0"/>
              <a:t>OpenFlow</a:t>
            </a:r>
            <a:r>
              <a:rPr lang="ja-JP" altLang="en-US" dirty="0" smtClean="0"/>
              <a:t>コントローラが全体ネットワークの情報</a:t>
            </a:r>
            <a:r>
              <a:rPr lang="en-US" altLang="ja-JP" dirty="0" smtClean="0"/>
              <a:t>(</a:t>
            </a:r>
            <a:r>
              <a:rPr lang="ja-JP" altLang="en-US" dirty="0" smtClean="0"/>
              <a:t>転送パケット数など</a:t>
            </a:r>
            <a:r>
              <a:rPr lang="en-US" altLang="ja-JP" dirty="0" smtClean="0"/>
              <a:t>)</a:t>
            </a:r>
            <a:r>
              <a:rPr lang="ja-JP" altLang="en-US" dirty="0" smtClean="0"/>
              <a:t>を管理しているが，局所的な情報しか持っていない．また，仮想マシンは互いの情報を持っていない</a:t>
            </a:r>
            <a:endParaRPr lang="ja-JP" altLang="en-US" dirty="0"/>
          </a:p>
          <a:p>
            <a:r>
              <a:rPr lang="ja-JP" altLang="en-US" dirty="0" smtClean="0"/>
              <a:t>地理的な規模</a:t>
            </a:r>
          </a:p>
          <a:p>
            <a:pPr lvl="1"/>
            <a:r>
              <a:rPr lang="ja-JP" altLang="en-US" dirty="0" smtClean="0"/>
              <a:t>ルンバやサーバの物理マシンを何台</a:t>
            </a:r>
            <a:r>
              <a:rPr lang="ja-JP" altLang="en-US" dirty="0"/>
              <a:t>も</a:t>
            </a:r>
            <a:r>
              <a:rPr lang="ja-JP" altLang="en-US" dirty="0" smtClean="0"/>
              <a:t>増やすこと</a:t>
            </a:r>
            <a:r>
              <a:rPr lang="ja-JP" altLang="en-US" dirty="0"/>
              <a:t>が</a:t>
            </a:r>
            <a:r>
              <a:rPr lang="ja-JP" altLang="en-US" dirty="0" smtClean="0"/>
              <a:t>できる</a:t>
            </a:r>
          </a:p>
          <a:p>
            <a:pPr lvl="1"/>
            <a:endParaRPr lang="ja-JP" altLang="en-US" dirty="0" smtClean="0"/>
          </a:p>
        </p:txBody>
      </p:sp>
    </p:spTree>
    <p:extLst>
      <p:ext uri="{BB962C8B-B14F-4D97-AF65-F5344CB8AC3E}">
        <p14:creationId xmlns:p14="http://schemas.microsoft.com/office/powerpoint/2010/main" val="1457292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kumimoji="1" lang="ja-JP" altLang="en-US" sz="3200" dirty="0" smtClean="0"/>
              <a:t>ルンバの制御</a:t>
            </a:r>
            <a:r>
              <a:rPr kumimoji="1" lang="en-US" altLang="ja-JP" sz="3200" dirty="0" smtClean="0"/>
              <a:t>/ </a:t>
            </a:r>
            <a:r>
              <a:rPr kumimoji="1" lang="ja-JP" altLang="en-US" sz="3200" dirty="0" smtClean="0"/>
              <a:t>写真の撮影</a:t>
            </a:r>
            <a:r>
              <a:rPr kumimoji="1" lang="en-US" altLang="ja-JP" sz="3200" dirty="0" smtClean="0"/>
              <a:t>/</a:t>
            </a:r>
            <a:r>
              <a:rPr kumimoji="1" lang="ja-JP" altLang="en-US" sz="3200" dirty="0" smtClean="0"/>
              <a:t>写真の転送</a:t>
            </a:r>
            <a:r>
              <a:rPr kumimoji="1" lang="en-US" altLang="ja-JP" sz="3200" dirty="0" smtClean="0"/>
              <a:t>(</a:t>
            </a:r>
            <a:r>
              <a:rPr lang="ja-JP" altLang="en-US" sz="3200" dirty="0">
                <a:solidFill>
                  <a:schemeClr val="tx1"/>
                </a:solidFill>
                <a:latin typeface="+mn-ea"/>
              </a:rPr>
              <a:t>刘</a:t>
            </a:r>
            <a:r>
              <a:rPr kumimoji="1" lang="en-US" altLang="ja-JP" sz="3200" dirty="0" smtClean="0"/>
              <a:t>)</a:t>
            </a:r>
            <a:endParaRPr kumimoji="1" lang="ja-JP" altLang="en-US" sz="3200" dirty="0" smtClean="0"/>
          </a:p>
          <a:p>
            <a:pPr>
              <a:lnSpc>
                <a:spcPct val="250000"/>
              </a:lnSpc>
              <a:buClr>
                <a:schemeClr val="accent2"/>
              </a:buClr>
              <a:buFont typeface="Wingdings" charset="2"/>
              <a:buChar char="l"/>
            </a:pPr>
            <a:r>
              <a:rPr kumimoji="1" lang="en-US" altLang="ja-JP" sz="3200" dirty="0" err="1" smtClean="0"/>
              <a:t>DeepLearning</a:t>
            </a:r>
            <a:r>
              <a:rPr kumimoji="1" lang="ja-JP" altLang="en-US" sz="3200" dirty="0" smtClean="0"/>
              <a:t>による可愛いの判別</a:t>
            </a:r>
            <a:r>
              <a:rPr kumimoji="1" lang="en-US" altLang="ja-JP" sz="3200" dirty="0" smtClean="0"/>
              <a:t>(</a:t>
            </a:r>
            <a:r>
              <a:rPr lang="ja-JP" altLang="en-US" sz="3200" dirty="0">
                <a:solidFill>
                  <a:schemeClr val="tx1"/>
                </a:solidFill>
                <a:latin typeface="+mn-ea"/>
              </a:rPr>
              <a:t>冨部</a:t>
            </a:r>
            <a:r>
              <a:rPr kumimoji="1" lang="en-US" altLang="ja-JP" sz="3200" dirty="0" smtClean="0"/>
              <a:t>)</a:t>
            </a:r>
            <a:endParaRPr kumimoji="1" lang="ja-JP" altLang="en-US" sz="3200" dirty="0" smtClean="0"/>
          </a:p>
          <a:p>
            <a:pPr>
              <a:lnSpc>
                <a:spcPct val="250000"/>
              </a:lnSpc>
              <a:buClr>
                <a:schemeClr val="accent2"/>
              </a:buClr>
              <a:buFont typeface="Wingdings" charset="2"/>
              <a:buChar char="l"/>
            </a:pPr>
            <a:r>
              <a:rPr lang="en-US" altLang="ja-JP" sz="3200" dirty="0" smtClean="0"/>
              <a:t>Raspberry Pi</a:t>
            </a:r>
            <a:r>
              <a:rPr lang="ja-JP" altLang="en-US" sz="3200" dirty="0" smtClean="0"/>
              <a:t>による分散処理環境の構築</a:t>
            </a:r>
            <a:r>
              <a:rPr lang="en-US" altLang="ja-JP" sz="3200" dirty="0" smtClean="0"/>
              <a:t>(</a:t>
            </a:r>
            <a:r>
              <a:rPr lang="ja-JP" altLang="en-US" sz="3200" dirty="0" smtClean="0"/>
              <a:t>古橋</a:t>
            </a:r>
            <a:r>
              <a:rPr lang="en-US" altLang="ja-JP" sz="3200" dirty="0" smtClean="0"/>
              <a:t>)</a:t>
            </a:r>
            <a:endParaRPr kumimoji="1" lang="ja-JP" altLang="en-US" sz="3200" dirty="0"/>
          </a:p>
        </p:txBody>
      </p:sp>
    </p:spTree>
    <p:extLst>
      <p:ext uri="{BB962C8B-B14F-4D97-AF65-F5344CB8AC3E}">
        <p14:creationId xmlns:p14="http://schemas.microsoft.com/office/powerpoint/2010/main" val="1635129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lang="ja-JP" altLang="en-US" dirty="0"/>
              <a:t>ルンバの制御</a:t>
            </a:r>
            <a:r>
              <a:rPr lang="en-US" altLang="ja-JP" dirty="0"/>
              <a:t>/ </a:t>
            </a:r>
            <a:r>
              <a:rPr lang="ja-JP" altLang="en-US" dirty="0"/>
              <a:t>写真の撮影</a:t>
            </a:r>
            <a:r>
              <a:rPr lang="en-US" altLang="ja-JP" dirty="0"/>
              <a:t>/</a:t>
            </a:r>
            <a:r>
              <a:rPr lang="ja-JP" altLang="en-US" dirty="0"/>
              <a:t>写真の</a:t>
            </a:r>
            <a:r>
              <a:rPr lang="ja-JP" altLang="en-US" dirty="0" smtClean="0"/>
              <a:t>転送</a:t>
            </a:r>
            <a:r>
              <a:rPr lang="en-US" altLang="ja-JP" dirty="0"/>
              <a:t>(</a:t>
            </a:r>
            <a:r>
              <a:rPr lang="ja-JP" altLang="en-US" dirty="0">
                <a:solidFill>
                  <a:schemeClr val="tx1"/>
                </a:solidFill>
                <a:latin typeface="+mn-ea"/>
              </a:rPr>
              <a:t>刘</a:t>
            </a:r>
            <a:r>
              <a:rPr lang="en-US" altLang="ja-JP" dirty="0" smtClean="0"/>
              <a:t>)</a:t>
            </a:r>
          </a:p>
          <a:p>
            <a:pPr lvl="1">
              <a:lnSpc>
                <a:spcPct val="250000"/>
              </a:lnSpc>
              <a:buClr>
                <a:schemeClr val="accent2"/>
              </a:buClr>
              <a:buFont typeface="Wingdings" charset="2"/>
              <a:buChar char="l"/>
            </a:pPr>
            <a:r>
              <a:rPr lang="ja-JP" altLang="en-US" dirty="0" smtClean="0"/>
              <a:t>ルンバの移動ルートを計画する</a:t>
            </a:r>
            <a:endParaRPr lang="en-US" altLang="ja-JP" dirty="0" smtClean="0"/>
          </a:p>
          <a:p>
            <a:pPr lvl="1">
              <a:lnSpc>
                <a:spcPct val="250000"/>
              </a:lnSpc>
              <a:buClr>
                <a:schemeClr val="accent2"/>
              </a:buClr>
              <a:buFont typeface="Wingdings" charset="2"/>
              <a:buChar char="l"/>
            </a:pPr>
            <a:r>
              <a:rPr lang="ja-JP" altLang="en-US" dirty="0" smtClean="0"/>
              <a:t>ルンバが対象を探す方法を検討する（色など）</a:t>
            </a:r>
            <a:endParaRPr lang="en-US" altLang="ja-JP" dirty="0" smtClean="0"/>
          </a:p>
          <a:p>
            <a:pPr lvl="1">
              <a:lnSpc>
                <a:spcPct val="250000"/>
              </a:lnSpc>
              <a:buClr>
                <a:schemeClr val="accent2"/>
              </a:buClr>
              <a:buFont typeface="Wingdings" charset="2"/>
              <a:buChar char="l"/>
            </a:pPr>
            <a:r>
              <a:rPr lang="ja-JP" altLang="en-US" dirty="0" smtClean="0"/>
              <a:t>対象を探し，写真を撮影した後，画像をサーバ側に送るシステムの実装</a:t>
            </a:r>
            <a:endParaRPr lang="ja-JP" altLang="en-US" dirty="0"/>
          </a:p>
        </p:txBody>
      </p:sp>
      <p:sp>
        <p:nvSpPr>
          <p:cNvPr id="4" name="タイトル 3"/>
          <p:cNvSpPr>
            <a:spLocks noGrp="1"/>
          </p:cNvSpPr>
          <p:nvPr>
            <p:ph type="title"/>
          </p:nvPr>
        </p:nvSpPr>
        <p:spPr/>
        <p:txBody>
          <a:bodyPr/>
          <a:lstStyle/>
          <a:p>
            <a:r>
              <a:rPr lang="ja-JP" altLang="en-US" dirty="0"/>
              <a:t>設計概要</a:t>
            </a:r>
            <a:endParaRPr kumimoji="1" lang="ja-JP" altLang="en-US" dirty="0"/>
          </a:p>
        </p:txBody>
      </p:sp>
    </p:spTree>
    <p:extLst>
      <p:ext uri="{BB962C8B-B14F-4D97-AF65-F5344CB8AC3E}">
        <p14:creationId xmlns:p14="http://schemas.microsoft.com/office/powerpoint/2010/main" val="21691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設計概要</a:t>
            </a:r>
            <a:endParaRPr kumimoji="1" lang="ja-JP" altLang="en-US" dirty="0"/>
          </a:p>
        </p:txBody>
      </p:sp>
      <p:sp>
        <p:nvSpPr>
          <p:cNvPr id="3" name="コンテンツ プレースホルダー 2"/>
          <p:cNvSpPr>
            <a:spLocks noGrp="1"/>
          </p:cNvSpPr>
          <p:nvPr>
            <p:ph idx="1"/>
          </p:nvPr>
        </p:nvSpPr>
        <p:spPr>
          <a:xfrm>
            <a:off x="838199" y="1326776"/>
            <a:ext cx="11123141" cy="5029574"/>
          </a:xfrm>
        </p:spPr>
        <p:txBody>
          <a:bodyPr>
            <a:normAutofit/>
          </a:bodyPr>
          <a:lstStyle/>
          <a:p>
            <a:pPr>
              <a:lnSpc>
                <a:spcPct val="250000"/>
              </a:lnSpc>
              <a:buClr>
                <a:schemeClr val="accent2"/>
              </a:buClr>
              <a:buFont typeface="Wingdings" charset="2"/>
              <a:buChar char="l"/>
            </a:pPr>
            <a:r>
              <a:rPr lang="en-US" altLang="ja-JP" dirty="0" err="1" smtClean="0"/>
              <a:t>DeepLearning</a:t>
            </a:r>
            <a:r>
              <a:rPr lang="ja-JP" altLang="en-US" dirty="0"/>
              <a:t>による可愛いの判別</a:t>
            </a:r>
            <a:r>
              <a:rPr lang="en-US" altLang="ja-JP" dirty="0"/>
              <a:t>(</a:t>
            </a:r>
            <a:r>
              <a:rPr lang="ja-JP" altLang="en-US" dirty="0">
                <a:solidFill>
                  <a:schemeClr val="tx1"/>
                </a:solidFill>
                <a:latin typeface="+mn-ea"/>
              </a:rPr>
              <a:t>冨部</a:t>
            </a:r>
            <a:r>
              <a:rPr lang="en-US" altLang="ja-JP" dirty="0" smtClean="0"/>
              <a:t>)</a:t>
            </a:r>
          </a:p>
          <a:p>
            <a:pPr lvl="1">
              <a:lnSpc>
                <a:spcPct val="250000"/>
              </a:lnSpc>
              <a:buClr>
                <a:schemeClr val="accent2"/>
              </a:buClr>
              <a:buFont typeface="Wingdings" charset="2"/>
              <a:buChar char="l"/>
            </a:pPr>
            <a:r>
              <a:rPr lang="ja-JP" altLang="en-US" dirty="0" smtClean="0"/>
              <a:t>色と形に着目（マンセル表色系の基本色相１０色、１２種類の基本図形を利用）</a:t>
            </a:r>
            <a:endParaRPr lang="en-US" altLang="ja-JP" dirty="0" smtClean="0"/>
          </a:p>
          <a:p>
            <a:pPr lvl="1">
              <a:lnSpc>
                <a:spcPct val="250000"/>
              </a:lnSpc>
              <a:buClr>
                <a:schemeClr val="accent2"/>
              </a:buClr>
              <a:buFont typeface="Wingdings" charset="2"/>
              <a:buChar char="l"/>
            </a:pPr>
            <a:r>
              <a:rPr lang="ja-JP" altLang="en-US" dirty="0" smtClean="0"/>
              <a:t>色と形による可愛い画像と可愛いくない画像の教師データの収集</a:t>
            </a:r>
            <a:endParaRPr lang="en-US" altLang="ja-JP" dirty="0"/>
          </a:p>
          <a:p>
            <a:pPr lvl="1">
              <a:lnSpc>
                <a:spcPct val="250000"/>
              </a:lnSpc>
              <a:buClr>
                <a:schemeClr val="accent2"/>
              </a:buClr>
              <a:buFont typeface="Wingdings" charset="2"/>
              <a:buChar char="l"/>
            </a:pPr>
            <a:r>
              <a:rPr lang="ja-JP" altLang="en-US" dirty="0" smtClean="0"/>
              <a:t>色と形によって可愛いかどうかが判別できる学習アルゴリズムの設計</a:t>
            </a:r>
            <a:endParaRPr lang="en-US" altLang="ja-JP" dirty="0" smtClean="0"/>
          </a:p>
        </p:txBody>
      </p:sp>
    </p:spTree>
    <p:extLst>
      <p:ext uri="{BB962C8B-B14F-4D97-AF65-F5344CB8AC3E}">
        <p14:creationId xmlns:p14="http://schemas.microsoft.com/office/powerpoint/2010/main" val="1878338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設計概要</a:t>
            </a:r>
            <a:endParaRPr kumimoji="1" lang="ja-JP" altLang="en-US" dirty="0"/>
          </a:p>
        </p:txBody>
      </p:sp>
      <p:sp>
        <p:nvSpPr>
          <p:cNvPr id="3" name="コンテンツ プレースホルダー 2"/>
          <p:cNvSpPr>
            <a:spLocks noGrp="1"/>
          </p:cNvSpPr>
          <p:nvPr>
            <p:ph idx="1"/>
          </p:nvPr>
        </p:nvSpPr>
        <p:spPr>
          <a:xfrm>
            <a:off x="838200" y="1326776"/>
            <a:ext cx="10418806" cy="5029574"/>
          </a:xfrm>
        </p:spPr>
        <p:txBody>
          <a:bodyPr>
            <a:normAutofit/>
          </a:bodyPr>
          <a:lstStyle/>
          <a:p>
            <a:pPr>
              <a:lnSpc>
                <a:spcPct val="200000"/>
              </a:lnSpc>
              <a:buClr>
                <a:schemeClr val="accent2"/>
              </a:buClr>
              <a:buFont typeface="Wingdings" charset="2"/>
              <a:buChar char="l"/>
            </a:pPr>
            <a:r>
              <a:rPr lang="en-US" altLang="ja-JP" dirty="0" smtClean="0"/>
              <a:t>Raspberry </a:t>
            </a:r>
            <a:r>
              <a:rPr lang="en-US" altLang="ja-JP" dirty="0"/>
              <a:t>Pi</a:t>
            </a:r>
            <a:r>
              <a:rPr lang="ja-JP" altLang="en-US" dirty="0"/>
              <a:t>による分散処理環境の</a:t>
            </a:r>
            <a:r>
              <a:rPr lang="ja-JP" altLang="en-US" dirty="0" smtClean="0"/>
              <a:t>構築</a:t>
            </a:r>
            <a:r>
              <a:rPr lang="en-US" altLang="ja-JP" dirty="0" smtClean="0"/>
              <a:t>(</a:t>
            </a:r>
            <a:r>
              <a:rPr lang="ja-JP" altLang="en-US" dirty="0" smtClean="0"/>
              <a:t>古橋</a:t>
            </a:r>
            <a:r>
              <a:rPr lang="en-US" altLang="ja-JP" dirty="0" smtClean="0"/>
              <a:t>)</a:t>
            </a:r>
          </a:p>
          <a:p>
            <a:pPr lvl="1">
              <a:lnSpc>
                <a:spcPct val="200000"/>
              </a:lnSpc>
              <a:buClr>
                <a:schemeClr val="accent2"/>
              </a:buClr>
              <a:buFont typeface="Wingdings" charset="2"/>
              <a:buChar char="l"/>
            </a:pPr>
            <a:r>
              <a:rPr lang="en-US" altLang="ja-JP" dirty="0" err="1" smtClean="0"/>
              <a:t>RaspberryPi</a:t>
            </a:r>
            <a:r>
              <a:rPr lang="ja-JP" altLang="en-US" dirty="0" smtClean="0"/>
              <a:t>上の仮想マシンで</a:t>
            </a:r>
            <a:r>
              <a:rPr lang="en-US" altLang="ja-JP" dirty="0" smtClean="0"/>
              <a:t>Python</a:t>
            </a:r>
            <a:r>
              <a:rPr lang="ja-JP" altLang="en-US" dirty="0" smtClean="0"/>
              <a:t>プログラムを実行できる環境を整える</a:t>
            </a:r>
            <a:endParaRPr lang="en-US" altLang="ja-JP" dirty="0" smtClean="0"/>
          </a:p>
          <a:p>
            <a:pPr lvl="1">
              <a:lnSpc>
                <a:spcPct val="200000"/>
              </a:lnSpc>
              <a:buClr>
                <a:schemeClr val="accent2"/>
              </a:buClr>
              <a:buFont typeface="Wingdings" charset="2"/>
              <a:buChar char="l"/>
            </a:pPr>
            <a:r>
              <a:rPr kumimoji="1" lang="ja-JP" altLang="en-US" dirty="0" smtClean="0"/>
              <a:t>負荷分散方法を本環境に適用し，効率よくプログラムを実行できる環境を構築する</a:t>
            </a:r>
            <a:endParaRPr kumimoji="1" lang="ja-JP" altLang="en-US" dirty="0"/>
          </a:p>
        </p:txBody>
      </p:sp>
    </p:spTree>
    <p:extLst>
      <p:ext uri="{BB962C8B-B14F-4D97-AF65-F5344CB8AC3E}">
        <p14:creationId xmlns:p14="http://schemas.microsoft.com/office/powerpoint/2010/main" val="1431772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物品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u"/>
            </a:pPr>
            <a:r>
              <a:rPr kumimoji="1" lang="en-US" altLang="ja-JP" sz="3200" dirty="0" smtClean="0"/>
              <a:t>Raspberry Pi </a:t>
            </a:r>
            <a:r>
              <a:rPr kumimoji="1" lang="ja-JP" altLang="en-US" sz="3200" dirty="0" smtClean="0"/>
              <a:t>複数個</a:t>
            </a:r>
            <a:r>
              <a:rPr kumimoji="1" lang="en-US" altLang="ja-JP" sz="3200" dirty="0" smtClean="0"/>
              <a:t>(</a:t>
            </a:r>
            <a:r>
              <a:rPr kumimoji="1" lang="ja-JP" altLang="en-US" sz="3200" dirty="0" smtClean="0"/>
              <a:t>周辺機器含む</a:t>
            </a:r>
            <a:r>
              <a:rPr kumimoji="1" lang="en-US" altLang="ja-JP" sz="3200" dirty="0" smtClean="0"/>
              <a:t>)</a:t>
            </a:r>
          </a:p>
          <a:p>
            <a:pPr>
              <a:lnSpc>
                <a:spcPct val="250000"/>
              </a:lnSpc>
              <a:buClr>
                <a:schemeClr val="accent2"/>
              </a:buClr>
              <a:buFont typeface="Wingdings" charset="2"/>
              <a:buChar char="u"/>
            </a:pPr>
            <a:r>
              <a:rPr kumimoji="1" lang="ja-JP" altLang="en-US" sz="3200" dirty="0" smtClean="0"/>
              <a:t>ルンバ</a:t>
            </a:r>
            <a:r>
              <a:rPr kumimoji="1" lang="en-US" altLang="ja-JP" sz="3200" dirty="0" smtClean="0"/>
              <a:t> &amp; </a:t>
            </a:r>
            <a:r>
              <a:rPr kumimoji="1" lang="ja-JP" altLang="en-US" sz="3200" dirty="0" smtClean="0"/>
              <a:t>キネクト</a:t>
            </a:r>
            <a:r>
              <a:rPr kumimoji="1" lang="en-US" altLang="ja-JP" sz="3200" dirty="0" smtClean="0"/>
              <a:t> </a:t>
            </a:r>
            <a:r>
              <a:rPr kumimoji="1" lang="ja-JP" altLang="en-US" sz="3200" dirty="0" smtClean="0"/>
              <a:t>複数台</a:t>
            </a:r>
            <a:r>
              <a:rPr kumimoji="1" lang="en-US" altLang="ja-JP" sz="3200" dirty="0" smtClean="0"/>
              <a:t>(1</a:t>
            </a:r>
            <a:r>
              <a:rPr kumimoji="1" lang="ja-JP" altLang="en-US" sz="3200" dirty="0" smtClean="0"/>
              <a:t>台</a:t>
            </a:r>
            <a:r>
              <a:rPr kumimoji="1" lang="en-US" altLang="ja-JP" sz="3200" dirty="0" smtClean="0"/>
              <a:t>~)</a:t>
            </a:r>
            <a:endParaRPr kumimoji="1" lang="ja-JP" altLang="en-US" sz="3200" dirty="0" smtClean="0"/>
          </a:p>
          <a:p>
            <a:pPr>
              <a:lnSpc>
                <a:spcPct val="250000"/>
              </a:lnSpc>
              <a:buClr>
                <a:schemeClr val="accent2"/>
              </a:buClr>
              <a:buFont typeface="Wingdings" charset="2"/>
              <a:buChar char="u"/>
            </a:pPr>
            <a:r>
              <a:rPr kumimoji="1" lang="en-US" altLang="ja-JP" sz="3200" dirty="0" smtClean="0"/>
              <a:t>PC 1</a:t>
            </a:r>
            <a:r>
              <a:rPr kumimoji="1" lang="ja-JP" altLang="en-US" sz="3200" dirty="0" smtClean="0"/>
              <a:t>台</a:t>
            </a:r>
            <a:endParaRPr kumimoji="1" lang="ja-JP" altLang="en-US" sz="3200" dirty="0"/>
          </a:p>
        </p:txBody>
      </p:sp>
    </p:spTree>
    <p:extLst>
      <p:ext uri="{BB962C8B-B14F-4D97-AF65-F5344CB8AC3E}">
        <p14:creationId xmlns:p14="http://schemas.microsoft.com/office/powerpoint/2010/main" val="938082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66" y="1268214"/>
            <a:ext cx="4515021" cy="3907409"/>
          </a:xfrm>
          <a:prstGeom prst="rect">
            <a:avLst/>
          </a:prstGeom>
        </p:spPr>
      </p:pic>
      <p:sp>
        <p:nvSpPr>
          <p:cNvPr id="2" name="タイトル 1"/>
          <p:cNvSpPr>
            <a:spLocks noGrp="1"/>
          </p:cNvSpPr>
          <p:nvPr>
            <p:ph type="title"/>
          </p:nvPr>
        </p:nvSpPr>
        <p:spPr/>
        <p:txBody>
          <a:bodyPr/>
          <a:lstStyle/>
          <a:p>
            <a:r>
              <a:rPr lang="ja-JP" altLang="en-US" dirty="0"/>
              <a:t>アイデア：使用機器</a:t>
            </a:r>
            <a:endParaRPr kumimoji="1" lang="ja-JP" altLang="en-US" dirty="0"/>
          </a:p>
        </p:txBody>
      </p:sp>
      <p:sp>
        <p:nvSpPr>
          <p:cNvPr id="3" name="TextBox 2"/>
          <p:cNvSpPr txBox="1"/>
          <p:nvPr/>
        </p:nvSpPr>
        <p:spPr>
          <a:xfrm>
            <a:off x="2911974" y="5175623"/>
            <a:ext cx="1066318" cy="461665"/>
          </a:xfrm>
          <a:prstGeom prst="rect">
            <a:avLst/>
          </a:prstGeom>
          <a:noFill/>
        </p:spPr>
        <p:txBody>
          <a:bodyPr wrap="none" rtlCol="0">
            <a:spAutoFit/>
          </a:bodyPr>
          <a:lstStyle/>
          <a:p>
            <a:r>
              <a:rPr lang="ja-JP" altLang="en-US" sz="2400" dirty="0" smtClean="0"/>
              <a:t>ルンバ</a:t>
            </a:r>
            <a:endParaRPr lang="en-US" sz="2400" dirty="0"/>
          </a:p>
        </p:txBody>
      </p:sp>
      <p:sp>
        <p:nvSpPr>
          <p:cNvPr id="7" name="TextBox 6"/>
          <p:cNvSpPr txBox="1"/>
          <p:nvPr/>
        </p:nvSpPr>
        <p:spPr>
          <a:xfrm>
            <a:off x="6313119" y="2185639"/>
            <a:ext cx="4475905" cy="3108543"/>
          </a:xfrm>
          <a:prstGeom prst="rect">
            <a:avLst/>
          </a:prstGeom>
          <a:noFill/>
        </p:spPr>
        <p:txBody>
          <a:bodyPr wrap="none" rtlCol="0">
            <a:spAutoFit/>
          </a:bodyPr>
          <a:lstStyle/>
          <a:p>
            <a:pPr marL="285750" indent="-285750">
              <a:lnSpc>
                <a:spcPct val="200000"/>
              </a:lnSpc>
              <a:buFont typeface="Arial" charset="0"/>
              <a:buChar char="•"/>
            </a:pPr>
            <a:r>
              <a:rPr lang="ja-JP" altLang="en-US" sz="2800" dirty="0" smtClean="0"/>
              <a:t>螺旋状</a:t>
            </a:r>
          </a:p>
          <a:p>
            <a:pPr marL="285750" indent="-285750">
              <a:lnSpc>
                <a:spcPct val="200000"/>
              </a:lnSpc>
              <a:buFont typeface="Arial" charset="0"/>
              <a:buChar char="•"/>
            </a:pPr>
            <a:r>
              <a:rPr lang="ja-JP" altLang="en-US" sz="2800" dirty="0" smtClean="0"/>
              <a:t>壁伝い</a:t>
            </a:r>
          </a:p>
          <a:p>
            <a:pPr marL="285750" indent="-285750">
              <a:lnSpc>
                <a:spcPct val="150000"/>
              </a:lnSpc>
              <a:buFont typeface="Arial" charset="0"/>
              <a:buChar char="•"/>
            </a:pPr>
            <a:r>
              <a:rPr lang="ja-JP" altLang="en-US" sz="2800" dirty="0" smtClean="0"/>
              <a:t>ぶつかったら角度を変えて</a:t>
            </a:r>
          </a:p>
          <a:p>
            <a:pPr>
              <a:lnSpc>
                <a:spcPct val="150000"/>
              </a:lnSpc>
            </a:pPr>
            <a:r>
              <a:rPr lang="ja-JP" altLang="en-US" sz="2800" dirty="0"/>
              <a:t>	</a:t>
            </a:r>
            <a:r>
              <a:rPr lang="ja-JP" altLang="en-US" sz="2800" dirty="0" smtClean="0"/>
              <a:t>ランダムウォークする</a:t>
            </a:r>
            <a:endParaRPr lang="en-US" sz="2800" dirty="0"/>
          </a:p>
        </p:txBody>
      </p:sp>
    </p:spTree>
    <p:extLst>
      <p:ext uri="{BB962C8B-B14F-4D97-AF65-F5344CB8AC3E}">
        <p14:creationId xmlns:p14="http://schemas.microsoft.com/office/powerpoint/2010/main" val="195002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ルンバの上で</a:t>
            </a:r>
            <a:r>
              <a:rPr kumimoji="1" lang="en-US" altLang="ja-JP" dirty="0" err="1" smtClean="0"/>
              <a:t>RaspberryPi</a:t>
            </a:r>
            <a:r>
              <a:rPr kumimoji="1" lang="en-US" altLang="ja-JP" dirty="0" smtClean="0"/>
              <a:t>(</a:t>
            </a:r>
            <a:r>
              <a:rPr kumimoji="1" lang="ja-JP" altLang="en-US" dirty="0" smtClean="0"/>
              <a:t>制御処理</a:t>
            </a:r>
            <a:r>
              <a:rPr kumimoji="1" lang="en-US" altLang="ja-JP" dirty="0" smtClean="0"/>
              <a:t>)</a:t>
            </a:r>
            <a:endParaRPr kumimoji="1" lang="ja-JP" altLang="en-US" dirty="0" smtClean="0"/>
          </a:p>
          <a:p>
            <a:r>
              <a:rPr kumimoji="1" lang="ja-JP" altLang="en-US" dirty="0" smtClean="0"/>
              <a:t>サーバ</a:t>
            </a:r>
            <a:r>
              <a:rPr kumimoji="1" lang="en-US" altLang="ja-JP" dirty="0" smtClean="0"/>
              <a:t>(</a:t>
            </a:r>
            <a:r>
              <a:rPr kumimoji="1" lang="ja-JP" altLang="en-US" dirty="0" smtClean="0"/>
              <a:t>バックグラウンド</a:t>
            </a:r>
            <a:r>
              <a:rPr kumimoji="1" lang="en-US" altLang="ja-JP" dirty="0" smtClean="0"/>
              <a:t>)</a:t>
            </a:r>
            <a:r>
              <a:rPr kumimoji="1" lang="ja-JP" altLang="en-US" dirty="0" smtClean="0"/>
              <a:t>で</a:t>
            </a:r>
            <a:r>
              <a:rPr kumimoji="1" lang="en-US" altLang="ja-JP" dirty="0" smtClean="0"/>
              <a:t>~</a:t>
            </a:r>
            <a:endParaRPr kumimoji="1" lang="ja-JP" altLang="en-US" dirty="0" smtClean="0"/>
          </a:p>
          <a:p>
            <a:r>
              <a:rPr kumimoji="1" lang="ja-JP" altLang="en-US" dirty="0" smtClean="0"/>
              <a:t>ルンバの上の</a:t>
            </a:r>
            <a:r>
              <a:rPr kumimoji="1" lang="en-US" altLang="ja-JP" dirty="0" err="1" smtClean="0"/>
              <a:t>RaspberryPi</a:t>
            </a:r>
            <a:r>
              <a:rPr kumimoji="1" lang="ja-JP" altLang="en-US" dirty="0" smtClean="0"/>
              <a:t>とサーバの</a:t>
            </a:r>
            <a:r>
              <a:rPr kumimoji="1" lang="en-US" altLang="ja-JP" dirty="0" err="1" smtClean="0"/>
              <a:t>RaspberryPi</a:t>
            </a:r>
            <a:r>
              <a:rPr kumimoji="1" lang="ja-JP" altLang="en-US" dirty="0" smtClean="0"/>
              <a:t>で並列処理</a:t>
            </a:r>
          </a:p>
          <a:p>
            <a:r>
              <a:rPr kumimoji="1" lang="ja-JP" altLang="en-US" dirty="0" smtClean="0"/>
              <a:t>仮想マシンを使うメリット</a:t>
            </a:r>
            <a:r>
              <a:rPr kumimoji="1" lang="en-US" altLang="ja-JP" dirty="0" smtClean="0"/>
              <a:t>(</a:t>
            </a:r>
            <a:r>
              <a:rPr kumimoji="1" lang="ja-JP" altLang="en-US" dirty="0" smtClean="0"/>
              <a:t>使わなくてもいいんじゃないか？</a:t>
            </a:r>
            <a:r>
              <a:rPr kumimoji="1" lang="en-US" altLang="ja-JP" dirty="0" smtClean="0"/>
              <a:t>)</a:t>
            </a:r>
            <a:endParaRPr kumimoji="1" lang="ja-JP" altLang="en-US" dirty="0" smtClean="0"/>
          </a:p>
          <a:p>
            <a:r>
              <a:rPr kumimoji="1" lang="ja-JP" altLang="en-US" dirty="0" smtClean="0"/>
              <a:t>可愛い画像の教師データを選択できるようにする</a:t>
            </a:r>
          </a:p>
          <a:p>
            <a:pPr lvl="1"/>
            <a:r>
              <a:rPr kumimoji="1" lang="ja-JP" altLang="en-US" dirty="0" smtClean="0"/>
              <a:t>サーバから？</a:t>
            </a:r>
          </a:p>
          <a:p>
            <a:pPr lvl="1"/>
            <a:r>
              <a:rPr kumimoji="1" lang="ja-JP" altLang="en-US" dirty="0" smtClean="0"/>
              <a:t>先にアンケートなどでデータを取っておく</a:t>
            </a:r>
          </a:p>
          <a:p>
            <a:r>
              <a:rPr kumimoji="1" lang="ja-JP" altLang="en-US" dirty="0" smtClean="0"/>
              <a:t>計画</a:t>
            </a:r>
            <a:r>
              <a:rPr kumimoji="1" lang="en-US" altLang="ja-JP" dirty="0" smtClean="0"/>
              <a:t>(</a:t>
            </a:r>
            <a:r>
              <a:rPr kumimoji="1" lang="ja-JP" altLang="en-US" dirty="0" smtClean="0"/>
              <a:t>日程</a:t>
            </a:r>
            <a:r>
              <a:rPr kumimoji="1" lang="en-US" altLang="ja-JP" dirty="0" smtClean="0"/>
              <a:t>)</a:t>
            </a:r>
            <a:r>
              <a:rPr kumimoji="1" lang="ja-JP" altLang="en-US" dirty="0" smtClean="0"/>
              <a:t>を組む</a:t>
            </a:r>
          </a:p>
          <a:p>
            <a:r>
              <a:rPr kumimoji="1" lang="ja-JP" altLang="en-US" dirty="0" smtClean="0"/>
              <a:t>スケーラビリティや透過性などをまとめる</a:t>
            </a:r>
            <a:endParaRPr kumimoji="1" lang="ja-JP" altLang="en-US" dirty="0"/>
          </a:p>
        </p:txBody>
      </p:sp>
    </p:spTree>
    <p:extLst>
      <p:ext uri="{BB962C8B-B14F-4D97-AF65-F5344CB8AC3E}">
        <p14:creationId xmlns:p14="http://schemas.microsoft.com/office/powerpoint/2010/main" val="1785272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仮想マシンを使うメリット</a:t>
            </a:r>
            <a:r>
              <a:rPr kumimoji="1" lang="en-US" altLang="ja-JP" dirty="0" smtClean="0"/>
              <a:t>(</a:t>
            </a:r>
            <a:r>
              <a:rPr kumimoji="1" lang="ja-JP" altLang="en-US" dirty="0" smtClean="0"/>
              <a:t>使わなくてもいいんじゃないか？</a:t>
            </a:r>
            <a:r>
              <a:rPr kumimoji="1" lang="en-US" altLang="ja-JP" dirty="0" smtClean="0"/>
              <a:t>)</a:t>
            </a:r>
            <a:endParaRPr kumimoji="1" lang="ja-JP" altLang="en-US" dirty="0" smtClean="0"/>
          </a:p>
          <a:p>
            <a:pPr lvl="1"/>
            <a:r>
              <a:rPr lang="en-US" altLang="ja-JP" dirty="0" smtClean="0"/>
              <a:t>1</a:t>
            </a:r>
            <a:r>
              <a:rPr lang="ja-JP" altLang="en-US" dirty="0" smtClean="0"/>
              <a:t>つの</a:t>
            </a:r>
            <a:r>
              <a:rPr lang="en-US" altLang="ja-JP" dirty="0" err="1" smtClean="0"/>
              <a:t>RaspberryPi</a:t>
            </a:r>
            <a:r>
              <a:rPr lang="ja-JP" altLang="en-US" dirty="0" smtClean="0"/>
              <a:t>で複数画像処理ができるならいい</a:t>
            </a:r>
          </a:p>
          <a:p>
            <a:pPr lvl="1"/>
            <a:r>
              <a:rPr lang="ja-JP" altLang="en-US" dirty="0" smtClean="0"/>
              <a:t>仮に</a:t>
            </a:r>
            <a:r>
              <a:rPr lang="en-US" altLang="ja-JP" dirty="0" smtClean="0"/>
              <a:t>1</a:t>
            </a:r>
            <a:r>
              <a:rPr lang="ja-JP" altLang="en-US" dirty="0" smtClean="0"/>
              <a:t>つ</a:t>
            </a:r>
            <a:r>
              <a:rPr lang="en-US" altLang="ja-JP" dirty="0" smtClean="0"/>
              <a:t>2</a:t>
            </a:r>
            <a:r>
              <a:rPr lang="ja-JP" altLang="en-US" dirty="0" smtClean="0"/>
              <a:t>つしか画像処理ができなかったら仮想マシンを使う必要がないかも</a:t>
            </a:r>
          </a:p>
          <a:p>
            <a:pPr lvl="1"/>
            <a:endParaRPr lang="en-US" altLang="ja-JP" dirty="0" smtClean="0"/>
          </a:p>
        </p:txBody>
      </p:sp>
    </p:spTree>
    <p:extLst>
      <p:ext uri="{BB962C8B-B14F-4D97-AF65-F5344CB8AC3E}">
        <p14:creationId xmlns:p14="http://schemas.microsoft.com/office/powerpoint/2010/main" val="2005240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Arial" charset="0"/>
              <a:buChar char="•"/>
            </a:pPr>
            <a:r>
              <a:rPr kumimoji="1" lang="ja-JP" altLang="en-US" sz="3200" dirty="0" smtClean="0"/>
              <a:t>仮想マシンである必要はない</a:t>
            </a:r>
            <a:r>
              <a:rPr kumimoji="1" lang="en-US" altLang="ja-JP" sz="3200" dirty="0" smtClean="0"/>
              <a:t>(</a:t>
            </a:r>
            <a:r>
              <a:rPr kumimoji="1" lang="ja-JP" altLang="en-US" sz="3200" dirty="0" smtClean="0"/>
              <a:t>気がする</a:t>
            </a:r>
            <a:r>
              <a:rPr kumimoji="1" lang="en-US" altLang="ja-JP" sz="3200" dirty="0" smtClean="0"/>
              <a:t>)</a:t>
            </a:r>
            <a:endParaRPr kumimoji="1" lang="ja-JP" altLang="en-US" sz="3200" dirty="0" smtClean="0"/>
          </a:p>
          <a:p>
            <a:pPr>
              <a:lnSpc>
                <a:spcPct val="100000"/>
              </a:lnSpc>
              <a:buClr>
                <a:schemeClr val="accent2"/>
              </a:buClr>
              <a:buFont typeface="Arial" charset="0"/>
              <a:buChar char="•"/>
            </a:pPr>
            <a:r>
              <a:rPr kumimoji="1" lang="ja-JP" altLang="en-US" sz="3200" dirty="0" smtClean="0"/>
              <a:t>システムの見直し</a:t>
            </a:r>
            <a:endParaRPr kumimoji="1" lang="ja-JP" altLang="en-US" sz="3200" dirty="0"/>
          </a:p>
        </p:txBody>
      </p:sp>
    </p:spTree>
    <p:extLst>
      <p:ext uri="{BB962C8B-B14F-4D97-AF65-F5344CB8AC3E}">
        <p14:creationId xmlns:p14="http://schemas.microsoft.com/office/powerpoint/2010/main" val="1802894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ルンバを遠隔操作できる</a:t>
            </a:r>
            <a:r>
              <a:rPr kumimoji="1" lang="en-US" altLang="ja-JP" dirty="0" smtClean="0"/>
              <a:t> -&gt; </a:t>
            </a:r>
            <a:r>
              <a:rPr kumimoji="1" lang="ja-JP" altLang="en-US" dirty="0" smtClean="0"/>
              <a:t>インターフェースの作成</a:t>
            </a:r>
            <a:r>
              <a:rPr kumimoji="1" lang="en-US" altLang="ja-JP" dirty="0" smtClean="0"/>
              <a:t>(</a:t>
            </a:r>
            <a:r>
              <a:rPr kumimoji="1" lang="ja-JP" altLang="en-US" dirty="0" smtClean="0"/>
              <a:t>開放性</a:t>
            </a:r>
            <a:r>
              <a:rPr kumimoji="1" lang="en-US" altLang="ja-JP" dirty="0" smtClean="0"/>
              <a:t>)</a:t>
            </a:r>
            <a:endParaRPr kumimoji="1" lang="ja-JP" altLang="en-US" dirty="0" smtClean="0"/>
          </a:p>
          <a:p>
            <a:r>
              <a:rPr kumimoji="1" lang="ja-JP" altLang="en-US" dirty="0" smtClean="0"/>
              <a:t>ルンバが自分の意思で旅をする</a:t>
            </a:r>
          </a:p>
          <a:p>
            <a:endParaRPr lang="ja-JP" altLang="en-US" dirty="0"/>
          </a:p>
          <a:p>
            <a:r>
              <a:rPr kumimoji="1" lang="ja-JP" altLang="en-US" dirty="0" smtClean="0"/>
              <a:t>キネクト</a:t>
            </a:r>
            <a:r>
              <a:rPr kumimoji="1" lang="en-US" altLang="ja-JP" dirty="0" smtClean="0"/>
              <a:t>(</a:t>
            </a:r>
            <a:r>
              <a:rPr kumimoji="1" lang="ja-JP" altLang="en-US" dirty="0" smtClean="0"/>
              <a:t>動画転送と自動運転のとき</a:t>
            </a:r>
            <a:r>
              <a:rPr kumimoji="1" lang="en-US" altLang="ja-JP" dirty="0" smtClean="0"/>
              <a:t>)</a:t>
            </a:r>
            <a:r>
              <a:rPr kumimoji="1" lang="ja-JP" altLang="en-US" dirty="0" smtClean="0"/>
              <a:t>と</a:t>
            </a:r>
            <a:r>
              <a:rPr kumimoji="1" lang="en-US" altLang="ja-JP" dirty="0" smtClean="0"/>
              <a:t>360</a:t>
            </a:r>
            <a:r>
              <a:rPr kumimoji="1" lang="ja-JP" altLang="en-US" dirty="0" smtClean="0"/>
              <a:t>度カメラ</a:t>
            </a:r>
            <a:r>
              <a:rPr kumimoji="1" lang="en-US" altLang="ja-JP" dirty="0" smtClean="0"/>
              <a:t>(</a:t>
            </a:r>
            <a:r>
              <a:rPr kumimoji="1" lang="ja-JP" altLang="en-US" dirty="0" smtClean="0"/>
              <a:t>ユーザが写真を撮る</a:t>
            </a:r>
            <a:r>
              <a:rPr kumimoji="1" lang="en-US" altLang="ja-JP" dirty="0" smtClean="0"/>
              <a:t>)</a:t>
            </a:r>
            <a:r>
              <a:rPr kumimoji="1" lang="ja-JP" altLang="en-US" dirty="0" smtClean="0"/>
              <a:t>を使う</a:t>
            </a:r>
          </a:p>
          <a:p>
            <a:endParaRPr lang="ja-JP" altLang="en-US" dirty="0"/>
          </a:p>
          <a:p>
            <a:r>
              <a:rPr kumimoji="1" lang="ja-JP" altLang="en-US" dirty="0" smtClean="0"/>
              <a:t>ユーザが操作する</a:t>
            </a:r>
            <a:r>
              <a:rPr kumimoji="1" lang="en-US" altLang="ja-JP" dirty="0" smtClean="0"/>
              <a:t> -&gt; </a:t>
            </a:r>
            <a:r>
              <a:rPr kumimoji="1" lang="ja-JP" altLang="en-US" dirty="0" smtClean="0"/>
              <a:t>教師データの収集</a:t>
            </a:r>
          </a:p>
          <a:p>
            <a:r>
              <a:rPr kumimoji="1" lang="ja-JP" altLang="en-US" dirty="0" smtClean="0"/>
              <a:t>自動運転</a:t>
            </a:r>
            <a:r>
              <a:rPr kumimoji="1" lang="en-US" altLang="ja-JP" dirty="0" smtClean="0"/>
              <a:t> -&gt; </a:t>
            </a:r>
            <a:r>
              <a:rPr kumimoji="1" lang="ja-JP" altLang="en-US" dirty="0" smtClean="0"/>
              <a:t>ディープラーニングによる自動で可愛いものを見つける</a:t>
            </a:r>
          </a:p>
        </p:txBody>
      </p:sp>
    </p:spTree>
    <p:extLst>
      <p:ext uri="{BB962C8B-B14F-4D97-AF65-F5344CB8AC3E}">
        <p14:creationId xmlns:p14="http://schemas.microsoft.com/office/powerpoint/2010/main" val="1082635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Machine</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ユーザ操作</a:t>
            </a:r>
          </a:p>
          <a:p>
            <a:pPr lvl="1"/>
            <a:r>
              <a:rPr lang="en-US" altLang="ja-JP" dirty="0" smtClean="0"/>
              <a:t>360</a:t>
            </a:r>
            <a:r>
              <a:rPr lang="ja-JP" altLang="en-US" dirty="0" smtClean="0"/>
              <a:t>度カメラの操作</a:t>
            </a:r>
            <a:r>
              <a:rPr lang="en-US" altLang="ja-JP" dirty="0" smtClean="0"/>
              <a:t>(API</a:t>
            </a:r>
            <a:r>
              <a:rPr lang="ja-JP" altLang="en-US" dirty="0" smtClean="0"/>
              <a:t>用意されてる</a:t>
            </a:r>
            <a:r>
              <a:rPr lang="en-US" altLang="ja-JP" dirty="0" smtClean="0"/>
              <a:t>) -&gt; </a:t>
            </a:r>
            <a:r>
              <a:rPr lang="ja-JP" altLang="en-US" dirty="0" smtClean="0"/>
              <a:t>ラップするだけ</a:t>
            </a:r>
          </a:p>
          <a:p>
            <a:pPr lvl="1"/>
            <a:r>
              <a:rPr lang="ja-JP" altLang="en-US" dirty="0"/>
              <a:t>ルンバの制御できるプロトコルの作成</a:t>
            </a:r>
            <a:r>
              <a:rPr lang="en-US" altLang="ja-JP" dirty="0"/>
              <a:t> -&gt; </a:t>
            </a:r>
            <a:r>
              <a:rPr lang="ja-JP" altLang="en-US" dirty="0"/>
              <a:t>ブラウザ</a:t>
            </a:r>
            <a:r>
              <a:rPr lang="ja-JP" altLang="en-US" dirty="0" smtClean="0"/>
              <a:t>から</a:t>
            </a:r>
            <a:endParaRPr kumimoji="1" lang="ja-JP" altLang="en-US" dirty="0" smtClean="0"/>
          </a:p>
          <a:p>
            <a:r>
              <a:rPr kumimoji="1" lang="ja-JP" altLang="en-US" dirty="0" smtClean="0"/>
              <a:t>自動運転</a:t>
            </a:r>
          </a:p>
          <a:p>
            <a:pPr lvl="1"/>
            <a:r>
              <a:rPr lang="ja-JP" altLang="en-US" dirty="0"/>
              <a:t>ルンバの自動</a:t>
            </a:r>
            <a:r>
              <a:rPr lang="ja-JP" altLang="en-US" dirty="0" smtClean="0"/>
              <a:t>運転</a:t>
            </a:r>
          </a:p>
          <a:p>
            <a:pPr lvl="2"/>
            <a:r>
              <a:rPr lang="ja-JP" altLang="en-US" dirty="0" smtClean="0"/>
              <a:t>キネクトでぶつからないように制御</a:t>
            </a:r>
          </a:p>
          <a:p>
            <a:pPr lvl="2"/>
            <a:r>
              <a:rPr lang="ja-JP" altLang="en-US" dirty="0" smtClean="0"/>
              <a:t>同じところに行かないようにする</a:t>
            </a:r>
          </a:p>
          <a:p>
            <a:pPr lvl="2"/>
            <a:r>
              <a:rPr lang="ja-JP" altLang="en-US" dirty="0" smtClean="0"/>
              <a:t>可愛いものを検知する</a:t>
            </a:r>
            <a:endParaRPr kumimoji="1" lang="ja-JP" altLang="en-US" dirty="0"/>
          </a:p>
          <a:p>
            <a:r>
              <a:rPr kumimoji="1" lang="ja-JP" altLang="en-US" dirty="0" smtClean="0"/>
              <a:t>共通</a:t>
            </a:r>
          </a:p>
          <a:p>
            <a:pPr lvl="1"/>
            <a:r>
              <a:rPr lang="ja-JP" altLang="en-US" dirty="0"/>
              <a:t>キネクトの動画をブラウザに送り続ける</a:t>
            </a:r>
          </a:p>
          <a:p>
            <a:pPr lvl="1"/>
            <a:r>
              <a:rPr lang="ja-JP" altLang="en-US" dirty="0"/>
              <a:t>写真をサーバに転送する</a:t>
            </a:r>
          </a:p>
          <a:p>
            <a:pPr lvl="1"/>
            <a:endParaRPr kumimoji="1" lang="ja-JP" altLang="en-US" dirty="0" smtClean="0"/>
          </a:p>
        </p:txBody>
      </p:sp>
    </p:spTree>
    <p:extLst>
      <p:ext uri="{BB962C8B-B14F-4D97-AF65-F5344CB8AC3E}">
        <p14:creationId xmlns:p14="http://schemas.microsoft.com/office/powerpoint/2010/main" val="1343449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ブラウザからの操作</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ルンバの操作</a:t>
            </a:r>
          </a:p>
          <a:p>
            <a:pPr marL="228600" lvl="1">
              <a:spcBef>
                <a:spcPts val="1000"/>
              </a:spcBef>
            </a:pPr>
            <a:r>
              <a:rPr lang="en-US" altLang="ja-JP" dirty="0"/>
              <a:t>360</a:t>
            </a:r>
            <a:r>
              <a:rPr lang="ja-JP" altLang="en-US" dirty="0"/>
              <a:t>度カメラの</a:t>
            </a:r>
            <a:r>
              <a:rPr lang="ja-JP" altLang="en-US" dirty="0" smtClean="0"/>
              <a:t>操作</a:t>
            </a:r>
          </a:p>
          <a:p>
            <a:pPr marL="228600" lvl="1">
              <a:spcBef>
                <a:spcPts val="1000"/>
              </a:spcBef>
            </a:pPr>
            <a:r>
              <a:rPr lang="ja-JP" altLang="en-US" dirty="0" smtClean="0"/>
              <a:t>可愛い</a:t>
            </a:r>
            <a:r>
              <a:rPr lang="ja-JP" altLang="en-US" dirty="0"/>
              <a:t>かどうかの選択</a:t>
            </a:r>
            <a:r>
              <a:rPr lang="en-US" altLang="ja-JP" dirty="0"/>
              <a:t>(</a:t>
            </a:r>
            <a:r>
              <a:rPr lang="ja-JP" altLang="en-US" dirty="0"/>
              <a:t>自動運転</a:t>
            </a:r>
            <a:r>
              <a:rPr lang="en-US" altLang="ja-JP" dirty="0" smtClean="0"/>
              <a:t>)</a:t>
            </a:r>
            <a:endParaRPr lang="ja-JP" altLang="en-US" dirty="0" smtClean="0"/>
          </a:p>
          <a:p>
            <a:pPr marL="228600" lvl="1">
              <a:spcBef>
                <a:spcPts val="1000"/>
              </a:spcBef>
            </a:pPr>
            <a:r>
              <a:rPr lang="ja-JP" altLang="en-US" dirty="0" smtClean="0"/>
              <a:t>どの</a:t>
            </a:r>
            <a:r>
              <a:rPr lang="ja-JP" altLang="en-US" dirty="0"/>
              <a:t>ルンバを操作する</a:t>
            </a:r>
            <a:r>
              <a:rPr lang="ja-JP" altLang="en-US" dirty="0" smtClean="0"/>
              <a:t>か</a:t>
            </a:r>
          </a:p>
          <a:p>
            <a:pPr marL="228600" lvl="1">
              <a:spcBef>
                <a:spcPts val="1000"/>
              </a:spcBef>
            </a:pPr>
            <a:r>
              <a:rPr lang="ja-JP" altLang="en-US" dirty="0" smtClean="0"/>
              <a:t>動画</a:t>
            </a:r>
            <a:r>
              <a:rPr lang="ja-JP" altLang="en-US" dirty="0"/>
              <a:t>を見る</a:t>
            </a:r>
            <a:r>
              <a:rPr lang="en-US" altLang="ja-JP" dirty="0"/>
              <a:t>(1</a:t>
            </a:r>
            <a:r>
              <a:rPr lang="ja-JP" altLang="en-US" dirty="0"/>
              <a:t>台ずつ</a:t>
            </a:r>
            <a:r>
              <a:rPr lang="en-US" altLang="ja-JP" dirty="0" smtClean="0"/>
              <a:t>)</a:t>
            </a:r>
            <a:endParaRPr lang="ja-JP" altLang="en-US" dirty="0" smtClean="0"/>
          </a:p>
          <a:p>
            <a:pPr marL="228600" lvl="1">
              <a:spcBef>
                <a:spcPts val="1000"/>
              </a:spcBef>
            </a:pPr>
            <a:r>
              <a:rPr lang="ja-JP" altLang="en-US" dirty="0" smtClean="0"/>
              <a:t>画像</a:t>
            </a:r>
            <a:r>
              <a:rPr lang="ja-JP" altLang="en-US" dirty="0"/>
              <a:t>ファイルを教師データに入れる</a:t>
            </a:r>
          </a:p>
          <a:p>
            <a:endParaRPr kumimoji="1" lang="ja-JP" altLang="en-US" dirty="0" smtClean="0"/>
          </a:p>
        </p:txBody>
      </p:sp>
    </p:spTree>
    <p:extLst>
      <p:ext uri="{BB962C8B-B14F-4D97-AF65-F5344CB8AC3E}">
        <p14:creationId xmlns:p14="http://schemas.microsoft.com/office/powerpoint/2010/main" val="1160744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サーバの設計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RaspberryPi</a:t>
            </a:r>
            <a:r>
              <a:rPr kumimoji="1" lang="ja-JP" altLang="en-US" dirty="0" smtClean="0"/>
              <a:t>を大量に使って構築</a:t>
            </a:r>
          </a:p>
          <a:p>
            <a:r>
              <a:rPr kumimoji="1" lang="ja-JP" altLang="en-US" dirty="0" smtClean="0"/>
              <a:t>ロードバランスをどうやるか</a:t>
            </a:r>
            <a:r>
              <a:rPr kumimoji="1" lang="en-US" altLang="ja-JP" dirty="0" smtClean="0"/>
              <a:t>(</a:t>
            </a:r>
            <a:r>
              <a:rPr kumimoji="1" lang="ja-JP" altLang="en-US" dirty="0" smtClean="0"/>
              <a:t>基準</a:t>
            </a:r>
            <a:r>
              <a:rPr kumimoji="1" lang="en-US" altLang="ja-JP" dirty="0" smtClean="0"/>
              <a:t>)</a:t>
            </a:r>
            <a:endParaRPr kumimoji="1" lang="ja-JP" altLang="en-US" dirty="0" smtClean="0"/>
          </a:p>
          <a:p>
            <a:r>
              <a:rPr kumimoji="1" lang="ja-JP" altLang="en-US" dirty="0" smtClean="0"/>
              <a:t>各物理マシンは</a:t>
            </a:r>
            <a:r>
              <a:rPr kumimoji="1" lang="en-US" altLang="ja-JP" dirty="0" smtClean="0"/>
              <a:t>NFS</a:t>
            </a:r>
            <a:r>
              <a:rPr kumimoji="1" lang="ja-JP" altLang="en-US" dirty="0" smtClean="0"/>
              <a:t>でファイルを共有する</a:t>
            </a:r>
          </a:p>
        </p:txBody>
      </p:sp>
    </p:spTree>
    <p:extLst>
      <p:ext uri="{BB962C8B-B14F-4D97-AF65-F5344CB8AC3E}">
        <p14:creationId xmlns:p14="http://schemas.microsoft.com/office/powerpoint/2010/main" val="198218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lnSpc>
                <a:spcPct val="150000"/>
              </a:lnSpc>
              <a:buFont typeface="+mj-lt"/>
              <a:buAutoNum type="arabicPeriod"/>
            </a:pPr>
            <a:r>
              <a:rPr kumimoji="1" lang="ja-JP" altLang="en-US" sz="3200" dirty="0" smtClean="0"/>
              <a:t>ルンバが対象を探す</a:t>
            </a:r>
          </a:p>
          <a:p>
            <a:pPr marL="457200" indent="-457200">
              <a:lnSpc>
                <a:spcPct val="150000"/>
              </a:lnSpc>
              <a:buFont typeface="+mj-lt"/>
              <a:buAutoNum type="arabicPeriod"/>
            </a:pPr>
            <a:r>
              <a:rPr kumimoji="1" lang="ja-JP" altLang="en-US" sz="3200" dirty="0" smtClean="0"/>
              <a:t>写真を撮る</a:t>
            </a:r>
          </a:p>
          <a:p>
            <a:pPr marL="457200" indent="-457200">
              <a:lnSpc>
                <a:spcPct val="150000"/>
              </a:lnSpc>
              <a:buFont typeface="+mj-lt"/>
              <a:buAutoNum type="arabicPeriod"/>
            </a:pPr>
            <a:r>
              <a:rPr kumimoji="1" lang="ja-JP" altLang="en-US" sz="3200" dirty="0" smtClean="0"/>
              <a:t>画像を送る</a:t>
            </a:r>
          </a:p>
          <a:p>
            <a:pPr marL="457200" indent="-457200">
              <a:lnSpc>
                <a:spcPct val="150000"/>
              </a:lnSpc>
              <a:buFont typeface="+mj-lt"/>
              <a:buAutoNum type="arabicPeriod"/>
            </a:pPr>
            <a:r>
              <a:rPr kumimoji="1" lang="ja-JP" altLang="en-US" sz="3200" dirty="0" smtClean="0"/>
              <a:t>可愛いかどうかの判別</a:t>
            </a:r>
            <a:r>
              <a:rPr kumimoji="1" lang="en-US" altLang="ja-JP" sz="3200" dirty="0" smtClean="0"/>
              <a:t>(</a:t>
            </a:r>
            <a:r>
              <a:rPr lang="en-US" altLang="ja-JP" sz="3200" dirty="0" err="1" smtClean="0"/>
              <a:t>DeepLearning</a:t>
            </a:r>
            <a:r>
              <a:rPr kumimoji="1" lang="en-US" altLang="ja-JP" sz="3200" dirty="0" smtClean="0"/>
              <a:t>)</a:t>
            </a:r>
            <a:endParaRPr kumimoji="1" lang="ja-JP" altLang="en-US" sz="3200" dirty="0" smtClean="0"/>
          </a:p>
          <a:p>
            <a:pPr marL="457200" indent="-457200">
              <a:lnSpc>
                <a:spcPct val="150000"/>
              </a:lnSpc>
              <a:buFont typeface="+mj-lt"/>
              <a:buAutoNum type="arabicPeriod"/>
            </a:pPr>
            <a:r>
              <a:rPr kumimoji="1" lang="ja-JP" altLang="en-US" sz="3200" dirty="0" smtClean="0"/>
              <a:t>可愛いならブラウザに画像を表示</a:t>
            </a:r>
            <a:endParaRPr kumimoji="1" lang="ja-JP" altLang="en-US" sz="3200" dirty="0"/>
          </a:p>
        </p:txBody>
      </p:sp>
    </p:spTree>
    <p:extLst>
      <p:ext uri="{BB962C8B-B14F-4D97-AF65-F5344CB8AC3E}">
        <p14:creationId xmlns:p14="http://schemas.microsoft.com/office/powerpoint/2010/main" val="2116939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スケーラビリティ</a:t>
            </a:r>
            <a:r>
              <a:rPr kumimoji="1" lang="en-US" altLang="ja-JP" sz="3200" dirty="0" smtClean="0"/>
              <a:t>:</a:t>
            </a:r>
            <a:endParaRPr kumimoji="1" lang="ja-JP" altLang="en-US" sz="3200" dirty="0" smtClean="0"/>
          </a:p>
          <a:p>
            <a:pPr lvl="1"/>
            <a:r>
              <a:rPr kumimoji="1" lang="ja-JP" altLang="en-US" sz="3200" dirty="0" smtClean="0"/>
              <a:t>ルンバが何台増えても，同様に処理が可能である</a:t>
            </a:r>
          </a:p>
          <a:p>
            <a:pPr lvl="1"/>
            <a:r>
              <a:rPr kumimoji="1" lang="en-US" altLang="ja-JP" sz="3200" dirty="0" err="1" smtClean="0"/>
              <a:t>RaspberryPi</a:t>
            </a:r>
            <a:r>
              <a:rPr kumimoji="1" lang="ja-JP" altLang="en-US" sz="3200" dirty="0" smtClean="0"/>
              <a:t>を何台増やしても，他に影響が出ない</a:t>
            </a:r>
            <a:endParaRPr kumimoji="1" lang="ja-JP" altLang="en-US" sz="3200" dirty="0"/>
          </a:p>
        </p:txBody>
      </p:sp>
    </p:spTree>
    <p:extLst>
      <p:ext uri="{BB962C8B-B14F-4D97-AF65-F5344CB8AC3E}">
        <p14:creationId xmlns:p14="http://schemas.microsoft.com/office/powerpoint/2010/main" val="1869802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pic>
        <p:nvPicPr>
          <p:cNvPr id="5" name="図 4"/>
          <p:cNvPicPr>
            <a:picLocks noChangeAspect="1"/>
          </p:cNvPicPr>
          <p:nvPr/>
        </p:nvPicPr>
        <p:blipFill>
          <a:blip r:embed="rId3"/>
          <a:stretch>
            <a:fillRect/>
          </a:stretch>
        </p:blipFill>
        <p:spPr>
          <a:xfrm>
            <a:off x="3956694" y="1988328"/>
            <a:ext cx="1609722" cy="1167284"/>
          </a:xfrm>
          <a:prstGeom prst="rect">
            <a:avLst/>
          </a:prstGeom>
        </p:spPr>
      </p:pic>
      <p:pic>
        <p:nvPicPr>
          <p:cNvPr id="6" name="図 5"/>
          <p:cNvPicPr>
            <a:picLocks noChangeAspect="1"/>
          </p:cNvPicPr>
          <p:nvPr/>
        </p:nvPicPr>
        <p:blipFill>
          <a:blip r:embed="rId3"/>
          <a:stretch>
            <a:fillRect/>
          </a:stretch>
        </p:blipFill>
        <p:spPr>
          <a:xfrm>
            <a:off x="1162061" y="1988328"/>
            <a:ext cx="1609722" cy="1167284"/>
          </a:xfrm>
          <a:prstGeom prst="rect">
            <a:avLst/>
          </a:prstGeom>
        </p:spPr>
      </p:pic>
      <p:pic>
        <p:nvPicPr>
          <p:cNvPr id="9" name="図 8"/>
          <p:cNvPicPr>
            <a:picLocks noChangeAspect="1"/>
          </p:cNvPicPr>
          <p:nvPr/>
        </p:nvPicPr>
        <p:blipFill>
          <a:blip r:embed="rId3"/>
          <a:stretch>
            <a:fillRect/>
          </a:stretch>
        </p:blipFill>
        <p:spPr>
          <a:xfrm>
            <a:off x="6751327" y="1988328"/>
            <a:ext cx="1609722" cy="1167284"/>
          </a:xfrm>
          <a:prstGeom prst="rect">
            <a:avLst/>
          </a:prstGeom>
        </p:spPr>
      </p:pic>
      <p:sp>
        <p:nvSpPr>
          <p:cNvPr id="10" name="円形吹き出し 9"/>
          <p:cNvSpPr/>
          <p:nvPr/>
        </p:nvSpPr>
        <p:spPr>
          <a:xfrm>
            <a:off x="836278"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1" name="円形吹き出し 10"/>
          <p:cNvSpPr/>
          <p:nvPr/>
        </p:nvSpPr>
        <p:spPr>
          <a:xfrm>
            <a:off x="3630911"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2" name="円形吹き出し 11"/>
          <p:cNvSpPr/>
          <p:nvPr/>
        </p:nvSpPr>
        <p:spPr>
          <a:xfrm>
            <a:off x="6425544"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3" name="直方体 12"/>
          <p:cNvSpPr/>
          <p:nvPr/>
        </p:nvSpPr>
        <p:spPr>
          <a:xfrm>
            <a:off x="1478829"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pic>
        <p:nvPicPr>
          <p:cNvPr id="16" name="図 15"/>
          <p:cNvPicPr>
            <a:picLocks noChangeAspect="1"/>
          </p:cNvPicPr>
          <p:nvPr/>
        </p:nvPicPr>
        <p:blipFill>
          <a:blip r:embed="rId3"/>
          <a:stretch>
            <a:fillRect/>
          </a:stretch>
        </p:blipFill>
        <p:spPr>
          <a:xfrm>
            <a:off x="9545958" y="1988328"/>
            <a:ext cx="1609722" cy="1167284"/>
          </a:xfrm>
          <a:prstGeom prst="rect">
            <a:avLst/>
          </a:prstGeom>
        </p:spPr>
      </p:pic>
      <p:sp>
        <p:nvSpPr>
          <p:cNvPr id="18" name="円形吹き出し 17"/>
          <p:cNvSpPr/>
          <p:nvPr/>
        </p:nvSpPr>
        <p:spPr>
          <a:xfrm>
            <a:off x="9220177"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9" name="直方体 18"/>
          <p:cNvSpPr/>
          <p:nvPr/>
        </p:nvSpPr>
        <p:spPr>
          <a:xfrm>
            <a:off x="4273462"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20" name="直方体 19"/>
          <p:cNvSpPr/>
          <p:nvPr/>
        </p:nvSpPr>
        <p:spPr>
          <a:xfrm>
            <a:off x="7068095"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21" name="直方体 20"/>
          <p:cNvSpPr/>
          <p:nvPr/>
        </p:nvSpPr>
        <p:spPr>
          <a:xfrm>
            <a:off x="7068095" y="3180326"/>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Tree>
    <p:extLst>
      <p:ext uri="{BB962C8B-B14F-4D97-AF65-F5344CB8AC3E}">
        <p14:creationId xmlns:p14="http://schemas.microsoft.com/office/powerpoint/2010/main" val="2030822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45833E-6 -2.22222E-6 L 0.23164 0.00116 " pathEditMode="relative" rAng="0" ptsTypes="AA">
                                      <p:cBhvr>
                                        <p:cTn id="6" dur="2000" fill="hold"/>
                                        <p:tgtEl>
                                          <p:spTgt spid="21"/>
                                        </p:tgtEl>
                                        <p:attrNameLst>
                                          <p:attrName>ppt_x</p:attrName>
                                          <p:attrName>ppt_y</p:attrName>
                                        </p:attrNameLst>
                                      </p:cBhvr>
                                      <p:rCtr x="11576" y="4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アイデア：使用機器</a:t>
            </a:r>
            <a:endParaRPr kumimoji="1" lang="ja-JP"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85" y="2051824"/>
            <a:ext cx="4548872" cy="3228694"/>
          </a:xfrm>
          <a:prstGeom prst="rect">
            <a:avLst/>
          </a:prstGeom>
        </p:spPr>
      </p:pic>
      <p:sp>
        <p:nvSpPr>
          <p:cNvPr id="6" name="TextBox 5"/>
          <p:cNvSpPr txBox="1"/>
          <p:nvPr/>
        </p:nvSpPr>
        <p:spPr>
          <a:xfrm>
            <a:off x="2331813" y="5280518"/>
            <a:ext cx="1750416" cy="461665"/>
          </a:xfrm>
          <a:prstGeom prst="rect">
            <a:avLst/>
          </a:prstGeom>
          <a:noFill/>
        </p:spPr>
        <p:txBody>
          <a:bodyPr wrap="none" rtlCol="0">
            <a:spAutoFit/>
          </a:bodyPr>
          <a:lstStyle/>
          <a:p>
            <a:r>
              <a:rPr lang="en-US" altLang="ja-JP" sz="2400" smtClean="0"/>
              <a:t>Raspberry Pi</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1813015477"/>
              </p:ext>
            </p:extLst>
          </p:nvPr>
        </p:nvGraphicFramePr>
        <p:xfrm>
          <a:off x="5675969" y="2797491"/>
          <a:ext cx="6300440" cy="1737360"/>
        </p:xfrm>
        <a:graphic>
          <a:graphicData uri="http://schemas.openxmlformats.org/drawingml/2006/table">
            <a:tbl>
              <a:tblPr firstRow="1" bandRow="1">
                <a:tableStyleId>{5C22544A-7EE6-4342-B048-85BDC9FD1C3A}</a:tableStyleId>
              </a:tblPr>
              <a:tblGrid>
                <a:gridCol w="1483114"/>
                <a:gridCol w="4817326"/>
              </a:tblGrid>
              <a:tr h="559458">
                <a:tc>
                  <a:txBody>
                    <a:bodyPr/>
                    <a:lstStyle/>
                    <a:p>
                      <a:r>
                        <a:rPr lang="en-US" dirty="0" smtClean="0"/>
                        <a:t>CPU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CMR9" charset="0"/>
                        </a:rPr>
                        <a:t>ARM Cortex-A7 </a:t>
                      </a:r>
                      <a:r>
                        <a:rPr lang="en-US" sz="1800" dirty="0" smtClean="0">
                          <a:effectLst/>
                          <a:latin typeface="IPAexMincho" charset="0"/>
                        </a:rPr>
                        <a:t>クアッドコア </a:t>
                      </a:r>
                      <a:r>
                        <a:rPr lang="en-US" sz="1800" dirty="0" smtClean="0">
                          <a:effectLst/>
                          <a:latin typeface="CMR9" charset="0"/>
                        </a:rPr>
                        <a:t>900MHz </a:t>
                      </a:r>
                      <a:endParaRPr lang="en-US" dirty="0" smtClean="0">
                        <a:effectLst/>
                      </a:endParaRPr>
                    </a:p>
                    <a:p>
                      <a:endParaRPr lang="en-US" dirty="0"/>
                    </a:p>
                  </a:txBody>
                  <a:tcPr/>
                </a:tc>
              </a:tr>
              <a:tr h="324130">
                <a:tc>
                  <a:txBody>
                    <a:bodyPr/>
                    <a:lstStyle/>
                    <a:p>
                      <a:r>
                        <a:rPr lang="ja-JP" altLang="en-US" dirty="0" smtClean="0"/>
                        <a:t>メモリ</a:t>
                      </a:r>
                      <a:endParaRPr lang="en-US" dirty="0"/>
                    </a:p>
                  </a:txBody>
                  <a:tcPr/>
                </a:tc>
                <a:tc>
                  <a:txBody>
                    <a:bodyPr/>
                    <a:lstStyle/>
                    <a:p>
                      <a:r>
                        <a:rPr lang="en-US" dirty="0" smtClean="0"/>
                        <a:t>1GB</a:t>
                      </a:r>
                      <a:endParaRPr lang="en-US" dirty="0"/>
                    </a:p>
                  </a:txBody>
                  <a:tcPr/>
                </a:tc>
              </a:tr>
              <a:tr h="324130">
                <a:tc>
                  <a:txBody>
                    <a:bodyPr/>
                    <a:lstStyle/>
                    <a:p>
                      <a:r>
                        <a:rPr lang="ja-JP" altLang="en-US" dirty="0" smtClean="0"/>
                        <a:t>ネットワーク</a:t>
                      </a:r>
                      <a:endParaRPr lang="en-US" dirty="0"/>
                    </a:p>
                  </a:txBody>
                  <a:tcPr/>
                </a:tc>
                <a:tc>
                  <a:txBody>
                    <a:bodyPr/>
                    <a:lstStyle/>
                    <a:p>
                      <a:r>
                        <a:rPr lang="en-US" dirty="0" smtClean="0"/>
                        <a:t>10/100Mbps</a:t>
                      </a:r>
                      <a:r>
                        <a:rPr lang="ja-JP" altLang="en-US" dirty="0" smtClean="0"/>
                        <a:t>イーサネット</a:t>
                      </a:r>
                      <a:endParaRPr lang="en-US" dirty="0"/>
                    </a:p>
                  </a:txBody>
                  <a:tcPr/>
                </a:tc>
              </a:tr>
              <a:tr h="324130">
                <a:tc>
                  <a:txBody>
                    <a:bodyPr/>
                    <a:lstStyle/>
                    <a:p>
                      <a:r>
                        <a:rPr lang="ja-JP" altLang="en-US" dirty="0" smtClean="0"/>
                        <a:t>電源</a:t>
                      </a:r>
                      <a:endParaRPr lang="en-US" dirty="0"/>
                    </a:p>
                  </a:txBody>
                  <a:tcPr/>
                </a:tc>
                <a:tc>
                  <a:txBody>
                    <a:bodyPr/>
                    <a:lstStyle/>
                    <a:p>
                      <a:r>
                        <a:rPr lang="en-US" dirty="0" smtClean="0"/>
                        <a:t>900mA(4.5-5.5W)</a:t>
                      </a:r>
                      <a:endParaRPr lang="en-US" dirty="0"/>
                    </a:p>
                  </a:txBody>
                  <a:tcPr/>
                </a:tc>
              </a:tr>
            </a:tbl>
          </a:graphicData>
        </a:graphic>
      </p:graphicFrame>
      <p:sp>
        <p:nvSpPr>
          <p:cNvPr id="10" name="TextBox 9"/>
          <p:cNvSpPr txBox="1"/>
          <p:nvPr/>
        </p:nvSpPr>
        <p:spPr>
          <a:xfrm>
            <a:off x="6605619" y="4657512"/>
            <a:ext cx="4403385" cy="461665"/>
          </a:xfrm>
          <a:prstGeom prst="rect">
            <a:avLst/>
          </a:prstGeom>
          <a:noFill/>
        </p:spPr>
        <p:txBody>
          <a:bodyPr wrap="none" rtlCol="0">
            <a:spAutoFit/>
          </a:bodyPr>
          <a:lstStyle/>
          <a:p>
            <a:r>
              <a:rPr lang="ja-JP" altLang="en-US" sz="2400" dirty="0" smtClean="0"/>
              <a:t>表</a:t>
            </a:r>
            <a:r>
              <a:rPr lang="en-US" altLang="ja-JP" sz="2400" dirty="0" smtClean="0"/>
              <a:t>:Raspberry Pi2 Model B </a:t>
            </a:r>
            <a:r>
              <a:rPr lang="ja-JP" altLang="en-US" sz="2400" dirty="0" smtClean="0"/>
              <a:t>の性能</a:t>
            </a:r>
            <a:endParaRPr lang="en-US" sz="2400" dirty="0"/>
          </a:p>
        </p:txBody>
      </p:sp>
    </p:spTree>
    <p:extLst>
      <p:ext uri="{BB962C8B-B14F-4D97-AF65-F5344CB8AC3E}">
        <p14:creationId xmlns:p14="http://schemas.microsoft.com/office/powerpoint/2010/main" val="150353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おそらく</a:t>
            </a:r>
            <a:r>
              <a:rPr lang="en-US" altLang="ja-JP" sz="3200" dirty="0" smtClean="0"/>
              <a:t>1</a:t>
            </a:r>
            <a:r>
              <a:rPr lang="ja-JP" altLang="en-US" sz="3200" dirty="0" smtClean="0"/>
              <a:t>つの画像判別で</a:t>
            </a:r>
            <a:r>
              <a:rPr lang="en-US" altLang="ja-JP" sz="3200" dirty="0" smtClean="0"/>
              <a:t>1</a:t>
            </a:r>
            <a:r>
              <a:rPr lang="ja-JP" altLang="en-US" sz="3200" dirty="0" smtClean="0"/>
              <a:t>つの</a:t>
            </a:r>
            <a:r>
              <a:rPr lang="en-US" altLang="ja-JP" sz="3200" dirty="0" err="1" smtClean="0"/>
              <a:t>RaspberryPi</a:t>
            </a:r>
            <a:r>
              <a:rPr lang="ja-JP" altLang="en-US" sz="3200" dirty="0" smtClean="0"/>
              <a:t>のリソースを食いつぶす可能性がある</a:t>
            </a:r>
          </a:p>
          <a:p>
            <a:r>
              <a:rPr lang="ja-JP" altLang="en-US" sz="3200" dirty="0" smtClean="0"/>
              <a:t>そこで，</a:t>
            </a:r>
            <a:r>
              <a:rPr lang="en-US" altLang="ja-JP" sz="3200" dirty="0" err="1" smtClean="0"/>
              <a:t>RaspberryPi</a:t>
            </a:r>
            <a:r>
              <a:rPr lang="ja-JP" altLang="en-US" sz="3200" dirty="0" smtClean="0"/>
              <a:t>で仮想マシンを起動し，仮想マシンを複製し処理を行うことで負荷を軽減する</a:t>
            </a:r>
          </a:p>
        </p:txBody>
      </p:sp>
    </p:spTree>
    <p:extLst>
      <p:ext uri="{BB962C8B-B14F-4D97-AF65-F5344CB8AC3E}">
        <p14:creationId xmlns:p14="http://schemas.microsoft.com/office/powerpoint/2010/main" val="1596846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lang="ja-JP" altLang="en-US" dirty="0"/>
              <a:t>ルンバの制御</a:t>
            </a:r>
            <a:r>
              <a:rPr lang="en-US" altLang="ja-JP" dirty="0"/>
              <a:t>/ </a:t>
            </a:r>
            <a:r>
              <a:rPr lang="ja-JP" altLang="en-US" dirty="0"/>
              <a:t>写真の撮影</a:t>
            </a:r>
            <a:r>
              <a:rPr lang="en-US" altLang="ja-JP" dirty="0"/>
              <a:t>/</a:t>
            </a:r>
            <a:r>
              <a:rPr lang="ja-JP" altLang="en-US" dirty="0"/>
              <a:t>写真の</a:t>
            </a:r>
            <a:r>
              <a:rPr lang="ja-JP" altLang="en-US" dirty="0" smtClean="0"/>
              <a:t>転送</a:t>
            </a:r>
            <a:r>
              <a:rPr lang="en-US" altLang="ja-JP" dirty="0"/>
              <a:t>(</a:t>
            </a:r>
            <a:r>
              <a:rPr lang="ja-JP" altLang="en-US" dirty="0">
                <a:solidFill>
                  <a:schemeClr val="tx1"/>
                </a:solidFill>
                <a:latin typeface="+mn-ea"/>
              </a:rPr>
              <a:t>刘</a:t>
            </a:r>
            <a:r>
              <a:rPr lang="en-US" altLang="ja-JP" dirty="0" smtClean="0"/>
              <a:t>)</a:t>
            </a:r>
          </a:p>
          <a:p>
            <a:pPr lvl="1">
              <a:lnSpc>
                <a:spcPct val="250000"/>
              </a:lnSpc>
              <a:buClr>
                <a:schemeClr val="accent2"/>
              </a:buClr>
              <a:buFont typeface="Wingdings" charset="2"/>
              <a:buChar char="l"/>
            </a:pPr>
            <a:r>
              <a:rPr lang="ja-JP" altLang="en-US" dirty="0" smtClean="0"/>
              <a:t>ルンバの移動ルートを計画する</a:t>
            </a:r>
            <a:endParaRPr lang="en-US" altLang="ja-JP" dirty="0" smtClean="0"/>
          </a:p>
          <a:p>
            <a:pPr lvl="1">
              <a:lnSpc>
                <a:spcPct val="250000"/>
              </a:lnSpc>
              <a:buClr>
                <a:schemeClr val="accent2"/>
              </a:buClr>
              <a:buFont typeface="Wingdings" charset="2"/>
              <a:buChar char="l"/>
            </a:pPr>
            <a:r>
              <a:rPr lang="ja-JP" altLang="en-US" dirty="0" smtClean="0"/>
              <a:t>ルンバが可愛いものを探す方法を検討する（色など）</a:t>
            </a:r>
            <a:endParaRPr lang="en-US" altLang="ja-JP" dirty="0" smtClean="0"/>
          </a:p>
          <a:p>
            <a:pPr lvl="1">
              <a:lnSpc>
                <a:spcPct val="250000"/>
              </a:lnSpc>
              <a:buClr>
                <a:schemeClr val="accent2"/>
              </a:buClr>
              <a:buFont typeface="Wingdings" charset="2"/>
              <a:buChar char="l"/>
            </a:pPr>
            <a:r>
              <a:rPr lang="ja-JP" altLang="en-US" dirty="0" smtClean="0"/>
              <a:t>可愛いものを探して、写真を撮って、撮った写真をサーバ側に送るシステムを実装する。</a:t>
            </a:r>
            <a:endParaRPr lang="ja-JP" altLang="en-US" dirty="0"/>
          </a:p>
        </p:txBody>
      </p:sp>
    </p:spTree>
    <p:extLst>
      <p:ext uri="{BB962C8B-B14F-4D97-AF65-F5344CB8AC3E}">
        <p14:creationId xmlns:p14="http://schemas.microsoft.com/office/powerpoint/2010/main" val="1399508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00000"/>
              </a:lnSpc>
              <a:buFont typeface="Wingdings" charset="2"/>
              <a:buChar char="l"/>
            </a:pPr>
            <a:r>
              <a:rPr kumimoji="1" lang="en-US" altLang="ja-JP" sz="3200" dirty="0" err="1" smtClean="0"/>
              <a:t>DeepLearning</a:t>
            </a:r>
            <a:r>
              <a:rPr kumimoji="1" lang="ja-JP" altLang="en-US" sz="3200" dirty="0" smtClean="0"/>
              <a:t>による可愛いの判別</a:t>
            </a:r>
            <a:endParaRPr lang="ja-JP" altLang="en-US" sz="3200" dirty="0"/>
          </a:p>
          <a:p>
            <a:pPr lvl="1">
              <a:lnSpc>
                <a:spcPct val="200000"/>
              </a:lnSpc>
              <a:buFont typeface="Wingdings" charset="2"/>
              <a:buChar char="l"/>
            </a:pPr>
            <a:r>
              <a:rPr kumimoji="1" lang="ja-JP" altLang="en-US" sz="3000" dirty="0" smtClean="0"/>
              <a:t>形と色を判別</a:t>
            </a:r>
            <a:r>
              <a:rPr kumimoji="1" lang="en-US" altLang="ja-JP" sz="3000" dirty="0" smtClean="0"/>
              <a:t>(</a:t>
            </a:r>
            <a:r>
              <a:rPr kumimoji="1" lang="ja-JP" altLang="en-US" sz="3000" dirty="0" smtClean="0"/>
              <a:t>当面は形のみ</a:t>
            </a:r>
            <a:r>
              <a:rPr kumimoji="1" lang="en-US" altLang="ja-JP" sz="3000" dirty="0" smtClean="0"/>
              <a:t>)</a:t>
            </a:r>
            <a:endParaRPr kumimoji="1" lang="ja-JP" altLang="en-US" sz="3000" dirty="0" smtClean="0"/>
          </a:p>
        </p:txBody>
      </p:sp>
    </p:spTree>
    <p:extLst>
      <p:ext uri="{BB962C8B-B14F-4D97-AF65-F5344CB8AC3E}">
        <p14:creationId xmlns:p14="http://schemas.microsoft.com/office/powerpoint/2010/main" val="988872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未定事項</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00000"/>
              </a:lnSpc>
              <a:buFont typeface="Wingdings" charset="2"/>
              <a:buChar char="p"/>
            </a:pPr>
            <a:r>
              <a:rPr kumimoji="1" lang="ja-JP" altLang="en-US" sz="3200" dirty="0" smtClean="0"/>
              <a:t>ルンバの制御方法</a:t>
            </a:r>
            <a:r>
              <a:rPr kumimoji="1" lang="en-US" altLang="ja-JP" sz="3200" dirty="0" smtClean="0"/>
              <a:t>(</a:t>
            </a:r>
            <a:r>
              <a:rPr kumimoji="1" lang="ja-JP" altLang="en-US" sz="3200" dirty="0" smtClean="0"/>
              <a:t>経路や対象の判別，写真を撮る条件</a:t>
            </a:r>
            <a:r>
              <a:rPr kumimoji="1" lang="en-US" altLang="ja-JP" sz="3200" dirty="0" smtClean="0"/>
              <a:t>)</a:t>
            </a:r>
            <a:endParaRPr kumimoji="1" lang="ja-JP" altLang="en-US" sz="3200" dirty="0" smtClean="0"/>
          </a:p>
          <a:p>
            <a:pPr>
              <a:lnSpc>
                <a:spcPct val="200000"/>
              </a:lnSpc>
              <a:buFont typeface="Wingdings" charset="2"/>
              <a:buChar char="p"/>
            </a:pPr>
            <a:r>
              <a:rPr kumimoji="1" lang="ja-JP" altLang="en-US" sz="3200" dirty="0" smtClean="0"/>
              <a:t>画像処理，判別が</a:t>
            </a:r>
            <a:r>
              <a:rPr kumimoji="1" lang="en-US" altLang="ja-JP" sz="3200" dirty="0" err="1" smtClean="0"/>
              <a:t>RaspberryPi</a:t>
            </a:r>
            <a:r>
              <a:rPr kumimoji="1" lang="ja-JP" altLang="en-US" sz="3200" dirty="0" smtClean="0"/>
              <a:t>上で動作するか</a:t>
            </a:r>
          </a:p>
          <a:p>
            <a:pPr>
              <a:lnSpc>
                <a:spcPct val="200000"/>
              </a:lnSpc>
              <a:buFont typeface="Wingdings" charset="2"/>
              <a:buChar char="p"/>
            </a:pPr>
            <a:r>
              <a:rPr kumimoji="1" lang="ja-JP" altLang="en-US" sz="3200" dirty="0" smtClean="0"/>
              <a:t>可愛い条件</a:t>
            </a:r>
            <a:endParaRPr kumimoji="1" lang="en-US" altLang="ja-JP" sz="3200" dirty="0" smtClean="0"/>
          </a:p>
        </p:txBody>
      </p:sp>
    </p:spTree>
    <p:extLst>
      <p:ext uri="{BB962C8B-B14F-4D97-AF65-F5344CB8AC3E}">
        <p14:creationId xmlns:p14="http://schemas.microsoft.com/office/powerpoint/2010/main" val="1552259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アイデア：使用機器</a:t>
            </a:r>
            <a:endParaRPr kumimoji="1" lang="ja-JP" altLang="en-US" dirty="0"/>
          </a:p>
        </p:txBody>
      </p:sp>
      <p:sp>
        <p:nvSpPr>
          <p:cNvPr id="7" name="TextBox 6"/>
          <p:cNvSpPr txBox="1"/>
          <p:nvPr/>
        </p:nvSpPr>
        <p:spPr>
          <a:xfrm>
            <a:off x="657922" y="1483113"/>
            <a:ext cx="11073161" cy="4401205"/>
          </a:xfrm>
          <a:prstGeom prst="rect">
            <a:avLst/>
          </a:prstGeom>
          <a:noFill/>
        </p:spPr>
        <p:txBody>
          <a:bodyPr wrap="square" rtlCol="0">
            <a:spAutoFit/>
          </a:bodyPr>
          <a:lstStyle/>
          <a:p>
            <a:pPr marL="285750" indent="-285750">
              <a:buFont typeface="Arial" charset="0"/>
              <a:buChar char="•"/>
            </a:pPr>
            <a:r>
              <a:rPr lang="ja-JP" altLang="en-US" sz="2800" dirty="0" smtClean="0"/>
              <a:t>ルンバ</a:t>
            </a:r>
            <a:r>
              <a:rPr lang="en-US" altLang="ja-JP" sz="2800" dirty="0" smtClean="0"/>
              <a:t> &amp; </a:t>
            </a:r>
            <a:r>
              <a:rPr lang="ja-JP" altLang="en-US" sz="2800" dirty="0" smtClean="0"/>
              <a:t>ノート</a:t>
            </a:r>
            <a:r>
              <a:rPr lang="en-US" altLang="ja-JP" sz="2800" dirty="0" smtClean="0"/>
              <a:t>PC &amp; </a:t>
            </a:r>
            <a:r>
              <a:rPr lang="en-US" altLang="ja-JP" sz="2800" dirty="0" err="1" smtClean="0"/>
              <a:t>Kinnect</a:t>
            </a:r>
            <a:endParaRPr lang="en-US" altLang="ja-JP" sz="2800" dirty="0" smtClean="0"/>
          </a:p>
          <a:p>
            <a:pPr marL="742950" lvl="1" indent="-285750">
              <a:buFont typeface="Arial" charset="0"/>
              <a:buChar char="•"/>
            </a:pPr>
            <a:r>
              <a:rPr lang="ja-JP" altLang="en-US" sz="2800" dirty="0" smtClean="0"/>
              <a:t>ルンバが単純な移動で移動するので，それを使って対象物を発見する</a:t>
            </a:r>
          </a:p>
          <a:p>
            <a:pPr marL="742950" lvl="1" indent="-285750">
              <a:buFont typeface="Arial" charset="0"/>
              <a:buChar char="•"/>
            </a:pPr>
            <a:r>
              <a:rPr lang="ja-JP" altLang="en-US" sz="2800" dirty="0" smtClean="0"/>
              <a:t>ノート</a:t>
            </a:r>
            <a:r>
              <a:rPr lang="en-US" altLang="ja-JP" sz="2800" dirty="0" smtClean="0"/>
              <a:t>PC(ROS)</a:t>
            </a:r>
            <a:r>
              <a:rPr lang="ja-JP" altLang="en-US" sz="2800" dirty="0" smtClean="0"/>
              <a:t>と</a:t>
            </a:r>
            <a:r>
              <a:rPr lang="en-US" altLang="ja-JP" sz="2800" dirty="0" err="1" smtClean="0"/>
              <a:t>Kinnect</a:t>
            </a:r>
            <a:r>
              <a:rPr lang="ja-JP" altLang="en-US" sz="2800" dirty="0" smtClean="0"/>
              <a:t>を使ってルンバで画像</a:t>
            </a:r>
            <a:r>
              <a:rPr lang="en-US" altLang="ja-JP" sz="2800" dirty="0" smtClean="0"/>
              <a:t>/</a:t>
            </a:r>
            <a:r>
              <a:rPr lang="ja-JP" altLang="en-US" sz="2800" dirty="0" smtClean="0"/>
              <a:t>動画を撮影する</a:t>
            </a:r>
            <a:endParaRPr lang="en-US" altLang="ja-JP" sz="2800" dirty="0" smtClean="0"/>
          </a:p>
          <a:p>
            <a:pPr marL="285750" indent="-285750">
              <a:buFont typeface="Arial" charset="0"/>
              <a:buChar char="•"/>
            </a:pPr>
            <a:r>
              <a:rPr lang="en-US" sz="2800" dirty="0" smtClean="0"/>
              <a:t>Raspberry Pi</a:t>
            </a:r>
            <a:endParaRPr lang="ja-JP" altLang="en-US" sz="2800" dirty="0" smtClean="0"/>
          </a:p>
          <a:p>
            <a:pPr marL="742950" lvl="1" indent="-285750">
              <a:buFont typeface="Arial" charset="0"/>
              <a:buChar char="•"/>
            </a:pPr>
            <a:r>
              <a:rPr lang="ja-JP" altLang="en-US" sz="2800" dirty="0" smtClean="0"/>
              <a:t>安さを生かして大量の</a:t>
            </a:r>
            <a:r>
              <a:rPr lang="en-US" altLang="ja-JP" sz="2800" dirty="0" smtClean="0"/>
              <a:t>Raspberry Pi</a:t>
            </a:r>
            <a:r>
              <a:rPr lang="ja-JP" altLang="en-US" sz="2800" dirty="0" smtClean="0"/>
              <a:t>を用いて画像認識のためのデータの作成を行う</a:t>
            </a:r>
          </a:p>
          <a:p>
            <a:pPr marL="285750" indent="-285750">
              <a:buFont typeface="Arial" charset="0"/>
              <a:buChar char="•"/>
            </a:pPr>
            <a:r>
              <a:rPr lang="ja-JP" altLang="en-US" sz="2800" dirty="0" smtClean="0"/>
              <a:t>ノート</a:t>
            </a:r>
            <a:r>
              <a:rPr lang="en-US" altLang="ja-JP" sz="2800" dirty="0" smtClean="0"/>
              <a:t>PC</a:t>
            </a:r>
            <a:endParaRPr lang="ja-JP" altLang="en-US" sz="2800" dirty="0" smtClean="0"/>
          </a:p>
          <a:p>
            <a:pPr marL="742950" lvl="1" indent="-285750">
              <a:buFont typeface="Arial" charset="0"/>
              <a:buChar char="•"/>
            </a:pPr>
            <a:r>
              <a:rPr lang="ja-JP" altLang="en-US" sz="2800" dirty="0" smtClean="0"/>
              <a:t>ユーザが使用する</a:t>
            </a:r>
          </a:p>
          <a:p>
            <a:pPr marL="742950" lvl="1" indent="-285750">
              <a:buFont typeface="Arial" charset="0"/>
              <a:buChar char="•"/>
            </a:pPr>
            <a:r>
              <a:rPr lang="ja-JP" altLang="en-US" sz="2800" dirty="0" smtClean="0"/>
              <a:t>主にルンバの状況を把握する</a:t>
            </a:r>
            <a:endParaRPr lang="en-US" sz="2800" dirty="0"/>
          </a:p>
        </p:txBody>
      </p:sp>
    </p:spTree>
    <p:extLst>
      <p:ext uri="{BB962C8B-B14F-4D97-AF65-F5344CB8AC3E}">
        <p14:creationId xmlns:p14="http://schemas.microsoft.com/office/powerpoint/2010/main" val="396910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アイデア：ルンバのモード</a:t>
            </a:r>
            <a:endParaRPr kumimoji="1" lang="ja-JP" altLang="en-US" dirty="0"/>
          </a:p>
        </p:txBody>
      </p:sp>
      <p:sp>
        <p:nvSpPr>
          <p:cNvPr id="16" name="TextBox 15"/>
          <p:cNvSpPr txBox="1"/>
          <p:nvPr/>
        </p:nvSpPr>
        <p:spPr>
          <a:xfrm>
            <a:off x="516298" y="1353065"/>
            <a:ext cx="1822935" cy="523220"/>
          </a:xfrm>
          <a:prstGeom prst="rect">
            <a:avLst/>
          </a:prstGeom>
          <a:noFill/>
        </p:spPr>
        <p:txBody>
          <a:bodyPr wrap="none" rtlCol="0">
            <a:spAutoFit/>
          </a:bodyPr>
          <a:lstStyle/>
          <a:p>
            <a:r>
              <a:rPr lang="ja-JP" altLang="en-US" sz="2800" dirty="0" smtClean="0"/>
              <a:t>探索モード</a:t>
            </a:r>
            <a:endParaRPr lang="en-US" sz="2800" dirty="0"/>
          </a:p>
        </p:txBody>
      </p:sp>
      <p:sp>
        <p:nvSpPr>
          <p:cNvPr id="18" name="TextBox 17"/>
          <p:cNvSpPr txBox="1"/>
          <p:nvPr/>
        </p:nvSpPr>
        <p:spPr>
          <a:xfrm>
            <a:off x="6649497" y="1353065"/>
            <a:ext cx="1822935" cy="523220"/>
          </a:xfrm>
          <a:prstGeom prst="rect">
            <a:avLst/>
          </a:prstGeom>
          <a:noFill/>
        </p:spPr>
        <p:txBody>
          <a:bodyPr wrap="none" rtlCol="0">
            <a:spAutoFit/>
          </a:bodyPr>
          <a:lstStyle/>
          <a:p>
            <a:r>
              <a:rPr lang="ja-JP" altLang="en-US" sz="2800" dirty="0" smtClean="0"/>
              <a:t>学習モード</a:t>
            </a:r>
            <a:endParaRPr lang="en-US" sz="2800" dirty="0"/>
          </a:p>
        </p:txBody>
      </p:sp>
      <p:cxnSp>
        <p:nvCxnSpPr>
          <p:cNvPr id="4" name="Straight Connector 3"/>
          <p:cNvCxnSpPr/>
          <p:nvPr/>
        </p:nvCxnSpPr>
        <p:spPr>
          <a:xfrm>
            <a:off x="5960086" y="1252330"/>
            <a:ext cx="0" cy="548640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図形グループ 12"/>
          <p:cNvGrpSpPr/>
          <p:nvPr/>
        </p:nvGrpSpPr>
        <p:grpSpPr>
          <a:xfrm>
            <a:off x="296135" y="4792580"/>
            <a:ext cx="1641273" cy="1765111"/>
            <a:chOff x="462759" y="3670978"/>
            <a:chExt cx="1641273" cy="1765111"/>
          </a:xfrm>
        </p:grpSpPr>
        <p:pic>
          <p:nvPicPr>
            <p:cNvPr id="9"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10"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grpSp>
        <p:nvGrpSpPr>
          <p:cNvPr id="11" name="図形グループ 12"/>
          <p:cNvGrpSpPr/>
          <p:nvPr/>
        </p:nvGrpSpPr>
        <p:grpSpPr>
          <a:xfrm>
            <a:off x="7810847" y="5092889"/>
            <a:ext cx="1641273" cy="1765111"/>
            <a:chOff x="462759" y="3670978"/>
            <a:chExt cx="1641273" cy="1765111"/>
          </a:xfrm>
        </p:grpSpPr>
        <p:pic>
          <p:nvPicPr>
            <p:cNvPr id="12"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13"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078" y="4144158"/>
            <a:ext cx="1438886" cy="2494843"/>
          </a:xfrm>
          <a:prstGeom prst="rect">
            <a:avLst/>
          </a:prstGeom>
        </p:spPr>
      </p:pic>
      <p:pic>
        <p:nvPicPr>
          <p:cNvPr id="15"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0417" y="1932690"/>
            <a:ext cx="1485671" cy="1238307"/>
          </a:xfrm>
          <a:prstGeom prst="rect">
            <a:avLst/>
          </a:prstGeom>
        </p:spPr>
      </p:pic>
      <p:pic>
        <p:nvPicPr>
          <p:cNvPr id="1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1483" y="1932690"/>
            <a:ext cx="1485671" cy="1238307"/>
          </a:xfrm>
          <a:prstGeom prst="rect">
            <a:avLst/>
          </a:prstGeom>
        </p:spPr>
      </p:pic>
    </p:spTree>
    <p:extLst>
      <p:ext uri="{BB962C8B-B14F-4D97-AF65-F5344CB8AC3E}">
        <p14:creationId xmlns:p14="http://schemas.microsoft.com/office/powerpoint/2010/main" val="7935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7.77778E-6 C 0.06106 -0.03496 0.12226 -0.06968 0.12708 -0.10255 C 0.13203 -0.13542 0.04179 -0.17084 0.02916 -0.197 C 0.01653 -0.22292 0.05117 -0.25857 0.05117 -0.25857 L 0.05117 -0.25857 " pathEditMode="relative" ptsTypes="AAA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0833E-6 -0.01899 L 0.03295 -0.26713 " pathEditMode="relative" ptsTypes="AA">
                                      <p:cBhvr>
                                        <p:cTn id="10"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図形グループ 12"/>
          <p:cNvGrpSpPr/>
          <p:nvPr/>
        </p:nvGrpSpPr>
        <p:grpSpPr>
          <a:xfrm>
            <a:off x="2131858" y="4721302"/>
            <a:ext cx="1641273" cy="1765111"/>
            <a:chOff x="462759" y="3670978"/>
            <a:chExt cx="1641273" cy="1765111"/>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sp>
        <p:nvSpPr>
          <p:cNvPr id="2" name="タイトル 1"/>
          <p:cNvSpPr>
            <a:spLocks noGrp="1"/>
          </p:cNvSpPr>
          <p:nvPr>
            <p:ph type="title"/>
          </p:nvPr>
        </p:nvSpPr>
        <p:spPr/>
        <p:txBody>
          <a:bodyPr/>
          <a:lstStyle/>
          <a:p>
            <a:r>
              <a:rPr kumimoji="1" lang="ja-JP" altLang="en-US" dirty="0" smtClean="0"/>
              <a:t>アイデア</a:t>
            </a:r>
            <a:r>
              <a:rPr kumimoji="1" lang="en-US" altLang="ja-JP" dirty="0" smtClean="0"/>
              <a:t>:</a:t>
            </a:r>
            <a:r>
              <a:rPr kumimoji="1" lang="ja-JP" altLang="en-US" dirty="0" smtClean="0"/>
              <a:t>探索モード</a:t>
            </a:r>
            <a:endParaRPr kumimoji="1" lang="ja-JP" altLang="en-US" dirty="0"/>
          </a:p>
        </p:txBody>
      </p:sp>
      <p:pic>
        <p:nvPicPr>
          <p:cNvPr id="4" name="図 3"/>
          <p:cNvPicPr>
            <a:picLocks noChangeAspect="1"/>
          </p:cNvPicPr>
          <p:nvPr/>
        </p:nvPicPr>
        <p:blipFill>
          <a:blip r:embed="rId5"/>
          <a:stretch>
            <a:fillRect/>
          </a:stretch>
        </p:blipFill>
        <p:spPr>
          <a:xfrm>
            <a:off x="5711569" y="1998509"/>
            <a:ext cx="1609722" cy="1167284"/>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33" y="1998509"/>
            <a:ext cx="1802524" cy="1502404"/>
          </a:xfrm>
          <a:prstGeom prst="rect">
            <a:avLst/>
          </a:prstGeom>
        </p:spPr>
      </p:pic>
      <p:pic>
        <p:nvPicPr>
          <p:cNvPr id="9" name="図 8"/>
          <p:cNvPicPr>
            <a:picLocks noChangeAspect="1"/>
          </p:cNvPicPr>
          <p:nvPr/>
        </p:nvPicPr>
        <p:blipFill>
          <a:blip r:embed="rId5"/>
          <a:stretch>
            <a:fillRect/>
          </a:stretch>
        </p:blipFill>
        <p:spPr>
          <a:xfrm>
            <a:off x="6181438" y="3878912"/>
            <a:ext cx="1609722" cy="1167284"/>
          </a:xfrm>
          <a:prstGeom prst="rect">
            <a:avLst/>
          </a:prstGeom>
        </p:spPr>
      </p:pic>
      <p:pic>
        <p:nvPicPr>
          <p:cNvPr id="10" name="図 9"/>
          <p:cNvPicPr>
            <a:picLocks noChangeAspect="1"/>
          </p:cNvPicPr>
          <p:nvPr/>
        </p:nvPicPr>
        <p:blipFill>
          <a:blip r:embed="rId5"/>
          <a:stretch>
            <a:fillRect/>
          </a:stretch>
        </p:blipFill>
        <p:spPr>
          <a:xfrm>
            <a:off x="4585411" y="3899887"/>
            <a:ext cx="1609722" cy="1167284"/>
          </a:xfrm>
          <a:prstGeom prst="rect">
            <a:avLst/>
          </a:prstGeom>
        </p:spPr>
      </p:pic>
      <p:pic>
        <p:nvPicPr>
          <p:cNvPr id="11" name="図 10"/>
          <p:cNvPicPr>
            <a:picLocks noChangeAspect="1"/>
          </p:cNvPicPr>
          <p:nvPr/>
        </p:nvPicPr>
        <p:blipFill>
          <a:blip r:embed="rId5"/>
          <a:stretch>
            <a:fillRect/>
          </a:stretch>
        </p:blipFill>
        <p:spPr>
          <a:xfrm>
            <a:off x="6736161" y="2893673"/>
            <a:ext cx="1609722" cy="1167284"/>
          </a:xfrm>
          <a:prstGeom prst="rect">
            <a:avLst/>
          </a:prstGeom>
        </p:spPr>
      </p:pic>
      <p:pic>
        <p:nvPicPr>
          <p:cNvPr id="12" name="図 11"/>
          <p:cNvPicPr>
            <a:picLocks noChangeAspect="1"/>
          </p:cNvPicPr>
          <p:nvPr/>
        </p:nvPicPr>
        <p:blipFill>
          <a:blip r:embed="rId5"/>
          <a:stretch>
            <a:fillRect/>
          </a:stretch>
        </p:blipFill>
        <p:spPr>
          <a:xfrm>
            <a:off x="5025881" y="2910639"/>
            <a:ext cx="1609722" cy="1167284"/>
          </a:xfrm>
          <a:prstGeom prst="rect">
            <a:avLst/>
          </a:prstGeom>
        </p:spPr>
      </p:pic>
      <p:pic>
        <p:nvPicPr>
          <p:cNvPr id="14" name="図 13"/>
          <p:cNvPicPr>
            <a:picLocks noChangeAspect="1"/>
          </p:cNvPicPr>
          <p:nvPr/>
        </p:nvPicPr>
        <p:blipFill>
          <a:blip r:embed="rId5"/>
          <a:stretch>
            <a:fillRect/>
          </a:stretch>
        </p:blipFill>
        <p:spPr>
          <a:xfrm>
            <a:off x="7760753" y="3817463"/>
            <a:ext cx="1609722" cy="1167284"/>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0475" y="4011107"/>
            <a:ext cx="2706190" cy="2162246"/>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5261" y="3055537"/>
            <a:ext cx="1068688" cy="890752"/>
          </a:xfrm>
          <a:prstGeom prst="rect">
            <a:avLst/>
          </a:prstGeom>
          <a:ln w="228600" cap="sq" cmpd="thickThin">
            <a:solidFill>
              <a:srgbClr val="000000"/>
            </a:solidFill>
            <a:prstDash val="solid"/>
            <a:miter lim="800000"/>
          </a:ln>
          <a:effectLst>
            <a:innerShdw blurRad="76200">
              <a:srgbClr val="000000"/>
            </a:innerShdw>
          </a:effectLst>
        </p:spPr>
      </p:pic>
      <p:sp>
        <p:nvSpPr>
          <p:cNvPr id="3" name="円形吹き出し 2"/>
          <p:cNvSpPr/>
          <p:nvPr/>
        </p:nvSpPr>
        <p:spPr>
          <a:xfrm>
            <a:off x="8335372" y="1847616"/>
            <a:ext cx="2388198" cy="1318177"/>
          </a:xfrm>
          <a:prstGeom prst="wedgeEllipseCallout">
            <a:avLst>
              <a:gd name="adj1" fmla="val -55180"/>
              <a:gd name="adj2" fmla="val 61480"/>
            </a:avLst>
          </a:prstGeom>
          <a:solidFill>
            <a:srgbClr val="E447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可愛い！</a:t>
            </a:r>
            <a:endParaRPr kumimoji="1" lang="ja-JP" altLang="en-US" sz="2800" dirty="0"/>
          </a:p>
        </p:txBody>
      </p:sp>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2308" y="3732327"/>
            <a:ext cx="1802524" cy="1502404"/>
          </a:xfrm>
          <a:prstGeom prst="rect">
            <a:avLst/>
          </a:prstGeom>
        </p:spPr>
      </p:pic>
    </p:spTree>
    <p:extLst>
      <p:ext uri="{BB962C8B-B14F-4D97-AF65-F5344CB8AC3E}">
        <p14:creationId xmlns:p14="http://schemas.microsoft.com/office/powerpoint/2010/main" val="4674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4.07407E-6 C 0.00208 -0.00995 0.00274 -0.01551 0.00612 -0.02361 C 0.00794 -0.02801 0.01042 -0.03148 0.01224 -0.03611 C 0.01354 -0.03935 0.01406 -0.04351 0.01524 -0.04699 C 0.01641 -0.05069 0.01927 -0.05787 0.01927 -0.05787 C 0.01966 -0.05949 0.02005 -0.06134 0.02031 -0.06319 C 0.0207 -0.06551 0.02083 -0.06805 0.02135 -0.07037 C 0.02175 -0.07245 0.02266 -0.07407 0.02331 -0.07569 C 0.02435 -0.08449 0.02552 -0.08981 0.02331 -0.0993 C 0.02279 -0.10185 0.01849 -0.10393 0.01732 -0.10463 L -0.01315 -0.10092 C -0.01523 -0.10069 -0.01719 -0.09953 -0.01914 -0.0993 C -0.0263 -0.09768 -0.04049 -0.0956 -0.04049 -0.0956 C -0.04726 -0.09328 -0.04531 -0.09351 -0.05365 -0.09189 L -0.07292 -0.08842 C -0.09336 -0.08981 -0.09362 -0.08101 -0.10325 -0.0956 C -0.10443 -0.09722 -0.10534 -0.0993 -0.10638 -0.10092 C -0.10703 -0.10393 -0.1082 -0.10671 -0.10833 -0.10995 C -0.10859 -0.11713 -0.10781 -0.12453 -0.10729 -0.13171 C -0.10612 -0.14791 -0.10638 -0.12893 -0.10638 -0.14051 " pathEditMode="relative" ptsTypes="AAAAAAAAAAAAAAAAAAAA">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repeatCount="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4.79167E-6 3.33333E-6 C 0.03321 0.07685 0.06654 0.1537 0.1125 0.15856 C 0.15847 0.16365 0.21706 0.09652 0.27566 0.02939 " pathEditMode="relative" rAng="0" ptsTypes="AAA">
                                      <p:cBhvr>
                                        <p:cTn id="17" dur="1000" fill="hold"/>
                                        <p:tgtEl>
                                          <p:spTgt spid="8"/>
                                        </p:tgtEl>
                                        <p:attrNameLst>
                                          <p:attrName>ppt_x</p:attrName>
                                          <p:attrName>ppt_y</p:attrName>
                                        </p:attrNameLst>
                                      </p:cBhvr>
                                      <p:rCtr x="13776" y="7940"/>
                                    </p:animMotion>
                                  </p:childTnLst>
                                </p:cTn>
                              </p:par>
                            </p:childTnLst>
                          </p:cTn>
                        </p:par>
                        <p:par>
                          <p:cTn id="18" fill="hold">
                            <p:stCondLst>
                              <p:cond delay="1000"/>
                            </p:stCondLst>
                            <p:childTnLst>
                              <p:par>
                                <p:cTn id="19" presetID="6" presetClass="emph" presetSubtype="0" fill="hold" nodeType="afterEffect">
                                  <p:stCondLst>
                                    <p:cond delay="0"/>
                                  </p:stCondLst>
                                  <p:childTnLst>
                                    <p:animScale>
                                      <p:cBhvr>
                                        <p:cTn id="20" dur="1000" fill="hold"/>
                                        <p:tgtEl>
                                          <p:spTgt spid="8"/>
                                        </p:tgtEl>
                                      </p:cBhvr>
                                      <p:by x="0" y="0"/>
                                    </p:animScale>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Right)">
                                      <p:cBhvr>
                                        <p:cTn id="25" dur="500"/>
                                        <p:tgtEl>
                                          <p:spTgt spid="3"/>
                                        </p:tgtEl>
                                      </p:cBhvr>
                                    </p:animEffect>
                                  </p:childTnLst>
                                </p:cTn>
                              </p:par>
                            </p:childTnLst>
                          </p:cTn>
                        </p:par>
                        <p:par>
                          <p:cTn id="26" fill="hold">
                            <p:stCondLst>
                              <p:cond delay="500"/>
                            </p:stCondLst>
                            <p:childTnLst>
                              <p:par>
                                <p:cTn id="27" presetID="12" presetClass="entr" presetSubtype="4" fill="hold" nodeType="afterEffect">
                                  <p:stCondLst>
                                    <p:cond delay="5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ppt_y</p:attrName>
                                        </p:attrNameLst>
                                      </p:cBhvr>
                                      <p:tavLst>
                                        <p:tav tm="0">
                                          <p:val>
                                            <p:strVal val="#ppt_y+#ppt_h*1.125000"/>
                                          </p:val>
                                        </p:tav>
                                        <p:tav tm="100000">
                                          <p:val>
                                            <p:strVal val="#ppt_y"/>
                                          </p:val>
                                        </p:tav>
                                      </p:tavLst>
                                    </p:anim>
                                    <p:animEffect transition="in" filter="wipe(up)">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073223" y="3878912"/>
            <a:ext cx="1641273" cy="3009341"/>
            <a:chOff x="2131858" y="3477072"/>
            <a:chExt cx="1641273" cy="3009341"/>
          </a:xfrm>
        </p:grpSpPr>
        <p:sp>
          <p:nvSpPr>
            <p:cNvPr id="16" name="Right Triangle 15"/>
            <p:cNvSpPr/>
            <p:nvPr/>
          </p:nvSpPr>
          <p:spPr>
            <a:xfrm rot="19130300">
              <a:off x="2309144" y="3477072"/>
              <a:ext cx="1393903" cy="1193181"/>
            </a:xfrm>
            <a:prstGeom prst="r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図形グループ 12"/>
            <p:cNvGrpSpPr/>
            <p:nvPr/>
          </p:nvGrpSpPr>
          <p:grpSpPr>
            <a:xfrm>
              <a:off x="2131858" y="4721302"/>
              <a:ext cx="1641273" cy="1765111"/>
              <a:chOff x="462759" y="3670978"/>
              <a:chExt cx="1641273" cy="1765111"/>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grpSp>
      <p:sp>
        <p:nvSpPr>
          <p:cNvPr id="2" name="タイトル 1"/>
          <p:cNvSpPr>
            <a:spLocks noGrp="1"/>
          </p:cNvSpPr>
          <p:nvPr>
            <p:ph type="title"/>
          </p:nvPr>
        </p:nvSpPr>
        <p:spPr/>
        <p:txBody>
          <a:bodyPr/>
          <a:lstStyle/>
          <a:p>
            <a:r>
              <a:rPr kumimoji="1" lang="ja-JP" altLang="en-US" dirty="0" smtClean="0"/>
              <a:t>アイデア</a:t>
            </a:r>
            <a:r>
              <a:rPr kumimoji="1" lang="en-US" altLang="ja-JP" dirty="0" smtClean="0"/>
              <a:t>:</a:t>
            </a:r>
            <a:r>
              <a:rPr kumimoji="1" lang="ja-JP" altLang="en-US" dirty="0" smtClean="0"/>
              <a:t>学習モード</a:t>
            </a:r>
            <a:endParaRPr kumimoji="1" lang="ja-JP" altLang="en-US" dirty="0"/>
          </a:p>
        </p:txBody>
      </p:sp>
      <p:pic>
        <p:nvPicPr>
          <p:cNvPr id="4" name="図 3"/>
          <p:cNvPicPr>
            <a:picLocks noChangeAspect="1"/>
          </p:cNvPicPr>
          <p:nvPr/>
        </p:nvPicPr>
        <p:blipFill>
          <a:blip r:embed="rId5"/>
          <a:stretch>
            <a:fillRect/>
          </a:stretch>
        </p:blipFill>
        <p:spPr>
          <a:xfrm>
            <a:off x="5711569" y="1998509"/>
            <a:ext cx="1609722" cy="1167284"/>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33" y="1998509"/>
            <a:ext cx="1802524" cy="1502404"/>
          </a:xfrm>
          <a:prstGeom prst="rect">
            <a:avLst/>
          </a:prstGeom>
        </p:spPr>
      </p:pic>
      <p:pic>
        <p:nvPicPr>
          <p:cNvPr id="9" name="図 8"/>
          <p:cNvPicPr>
            <a:picLocks noChangeAspect="1"/>
          </p:cNvPicPr>
          <p:nvPr/>
        </p:nvPicPr>
        <p:blipFill>
          <a:blip r:embed="rId5"/>
          <a:stretch>
            <a:fillRect/>
          </a:stretch>
        </p:blipFill>
        <p:spPr>
          <a:xfrm>
            <a:off x="6181438" y="3878912"/>
            <a:ext cx="1609722" cy="1167284"/>
          </a:xfrm>
          <a:prstGeom prst="rect">
            <a:avLst/>
          </a:prstGeom>
        </p:spPr>
      </p:pic>
      <p:pic>
        <p:nvPicPr>
          <p:cNvPr id="10" name="図 9"/>
          <p:cNvPicPr>
            <a:picLocks noChangeAspect="1"/>
          </p:cNvPicPr>
          <p:nvPr/>
        </p:nvPicPr>
        <p:blipFill>
          <a:blip r:embed="rId5"/>
          <a:stretch>
            <a:fillRect/>
          </a:stretch>
        </p:blipFill>
        <p:spPr>
          <a:xfrm>
            <a:off x="4585411" y="3899887"/>
            <a:ext cx="1609722" cy="1167284"/>
          </a:xfrm>
          <a:prstGeom prst="rect">
            <a:avLst/>
          </a:prstGeom>
        </p:spPr>
      </p:pic>
      <p:pic>
        <p:nvPicPr>
          <p:cNvPr id="11" name="図 10"/>
          <p:cNvPicPr>
            <a:picLocks noChangeAspect="1"/>
          </p:cNvPicPr>
          <p:nvPr/>
        </p:nvPicPr>
        <p:blipFill>
          <a:blip r:embed="rId5"/>
          <a:stretch>
            <a:fillRect/>
          </a:stretch>
        </p:blipFill>
        <p:spPr>
          <a:xfrm>
            <a:off x="6736161" y="2893673"/>
            <a:ext cx="1609722" cy="1167284"/>
          </a:xfrm>
          <a:prstGeom prst="rect">
            <a:avLst/>
          </a:prstGeom>
        </p:spPr>
      </p:pic>
      <p:pic>
        <p:nvPicPr>
          <p:cNvPr id="12" name="図 11"/>
          <p:cNvPicPr>
            <a:picLocks noChangeAspect="1"/>
          </p:cNvPicPr>
          <p:nvPr/>
        </p:nvPicPr>
        <p:blipFill>
          <a:blip r:embed="rId5"/>
          <a:stretch>
            <a:fillRect/>
          </a:stretch>
        </p:blipFill>
        <p:spPr>
          <a:xfrm>
            <a:off x="5025881" y="2910639"/>
            <a:ext cx="1609722" cy="1167284"/>
          </a:xfrm>
          <a:prstGeom prst="rect">
            <a:avLst/>
          </a:prstGeom>
        </p:spPr>
      </p:pic>
      <p:pic>
        <p:nvPicPr>
          <p:cNvPr id="14" name="図 13"/>
          <p:cNvPicPr>
            <a:picLocks noChangeAspect="1"/>
          </p:cNvPicPr>
          <p:nvPr/>
        </p:nvPicPr>
        <p:blipFill>
          <a:blip r:embed="rId5"/>
          <a:stretch>
            <a:fillRect/>
          </a:stretch>
        </p:blipFill>
        <p:spPr>
          <a:xfrm>
            <a:off x="7760753" y="3817463"/>
            <a:ext cx="1609722" cy="1167284"/>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0475" y="4011107"/>
            <a:ext cx="2706190" cy="2162246"/>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5261" y="3055537"/>
            <a:ext cx="1068688" cy="89075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3267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3.7037E-6 L -0.12852 -0.23819 " pathEditMode="relative" rAng="0" ptsTypes="AA">
                                      <p:cBhvr>
                                        <p:cTn id="6" dur="2000" fill="hold"/>
                                        <p:tgtEl>
                                          <p:spTgt spid="18"/>
                                        </p:tgtEl>
                                        <p:attrNameLst>
                                          <p:attrName>ppt_x</p:attrName>
                                          <p:attrName>ppt_y</p:attrName>
                                        </p:attrNameLst>
                                      </p:cBhvr>
                                      <p:rCtr x="-6497" y="-11921"/>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repeatCount="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4.79167E-6 3.33333E-6 C 0.03321 0.07685 0.06654 0.1537 0.1125 0.15856 C 0.15847 0.16365 0.21706 0.09652 0.27566 0.02939 " pathEditMode="relative" rAng="0" ptsTypes="AAA">
                                      <p:cBhvr>
                                        <p:cTn id="17" dur="1000" fill="hold"/>
                                        <p:tgtEl>
                                          <p:spTgt spid="8"/>
                                        </p:tgtEl>
                                        <p:attrNameLst>
                                          <p:attrName>ppt_x</p:attrName>
                                          <p:attrName>ppt_y</p:attrName>
                                        </p:attrNameLst>
                                      </p:cBhvr>
                                      <p:rCtr x="13776" y="7940"/>
                                    </p:animMotion>
                                  </p:childTnLst>
                                </p:cTn>
                              </p:par>
                            </p:childTnLst>
                          </p:cTn>
                        </p:par>
                        <p:par>
                          <p:cTn id="18" fill="hold">
                            <p:stCondLst>
                              <p:cond delay="1000"/>
                            </p:stCondLst>
                            <p:childTnLst>
                              <p:par>
                                <p:cTn id="19" presetID="6" presetClass="emph" presetSubtype="0" fill="hold" nodeType="afterEffect">
                                  <p:stCondLst>
                                    <p:cond delay="0"/>
                                  </p:stCondLst>
                                  <p:childTnLst>
                                    <p:animScale>
                                      <p:cBhvr>
                                        <p:cTn id="20" dur="1000" fill="hold"/>
                                        <p:tgtEl>
                                          <p:spTgt spid="8"/>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3045</TotalTime>
  <Words>3199</Words>
  <Application>Microsoft Macintosh PowerPoint</Application>
  <PresentationFormat>Widescreen</PresentationFormat>
  <Paragraphs>480</Paragraphs>
  <Slides>53</Slides>
  <Notes>39</Notes>
  <HiddenSlides>25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Calibri</vt:lpstr>
      <vt:lpstr>Calibri Light</vt:lpstr>
      <vt:lpstr>CMR9</vt:lpstr>
      <vt:lpstr>Courier New</vt:lpstr>
      <vt:lpstr>IPAexMincho</vt:lpstr>
      <vt:lpstr>ＭＳ Ｐゴシック</vt:lpstr>
      <vt:lpstr>SimSun</vt:lpstr>
      <vt:lpstr>Wingdings</vt:lpstr>
      <vt:lpstr>宋体</vt:lpstr>
      <vt:lpstr>Arial</vt:lpstr>
      <vt:lpstr>ホワイト</vt:lpstr>
      <vt:lpstr>基盤システム特論 3班 中間発表</vt:lpstr>
      <vt:lpstr>概要</vt:lpstr>
      <vt:lpstr>アイデア</vt:lpstr>
      <vt:lpstr>アイデア：使用機器</vt:lpstr>
      <vt:lpstr>アイデア：使用機器</vt:lpstr>
      <vt:lpstr>アイデア：使用機器</vt:lpstr>
      <vt:lpstr>アイデア：ルンバのモード</vt:lpstr>
      <vt:lpstr>アイデア:探索モード</vt:lpstr>
      <vt:lpstr>アイデア:学習モード</vt:lpstr>
      <vt:lpstr>設計概要</vt:lpstr>
      <vt:lpstr>設計</vt:lpstr>
      <vt:lpstr>設計</vt:lpstr>
      <vt:lpstr>設計</vt:lpstr>
      <vt:lpstr>設計</vt:lpstr>
      <vt:lpstr>設計</vt:lpstr>
      <vt:lpstr>設計</vt:lpstr>
      <vt:lpstr>設計</vt:lpstr>
      <vt:lpstr>設計</vt:lpstr>
      <vt:lpstr>設計</vt:lpstr>
      <vt:lpstr>設計</vt:lpstr>
      <vt:lpstr>設計</vt:lpstr>
      <vt:lpstr>設計</vt:lpstr>
      <vt:lpstr>設計</vt:lpstr>
      <vt:lpstr>設計</vt:lpstr>
      <vt:lpstr>設計</vt:lpstr>
      <vt:lpstr>設計</vt:lpstr>
      <vt:lpstr>計画</vt:lpstr>
      <vt:lpstr>ご静聴ありがとうございました</vt:lpstr>
      <vt:lpstr>分散システムの設計目標</vt:lpstr>
      <vt:lpstr>分散システムの設計目標</vt:lpstr>
      <vt:lpstr>分散システムの特性(透過性)1/2</vt:lpstr>
      <vt:lpstr>分散システムの特性(透過性)2/2</vt:lpstr>
      <vt:lpstr>分散システムの特性(開放性)</vt:lpstr>
      <vt:lpstr>分散システムの特性(スケーラビリティ)</vt:lpstr>
      <vt:lpstr>設計概要</vt:lpstr>
      <vt:lpstr>設計概要</vt:lpstr>
      <vt:lpstr>設計概要</vt:lpstr>
      <vt:lpstr>設計概要</vt:lpstr>
      <vt:lpstr>物品</vt:lpstr>
      <vt:lpstr>今後</vt:lpstr>
      <vt:lpstr>今後</vt:lpstr>
      <vt:lpstr>Memo</vt:lpstr>
      <vt:lpstr>システム再</vt:lpstr>
      <vt:lpstr>Machine</vt:lpstr>
      <vt:lpstr>ブラウザからの操作</vt:lpstr>
      <vt:lpstr>サーバの設計</vt:lpstr>
      <vt:lpstr>アイデア</vt:lpstr>
      <vt:lpstr>分散システムの設計目標</vt:lpstr>
      <vt:lpstr>分散システムの設計目標</vt:lpstr>
      <vt:lpstr>分散システムの設計目標</vt:lpstr>
      <vt:lpstr>計画</vt:lpstr>
      <vt:lpstr>設計概要</vt:lpstr>
      <vt:lpstr>未定事項</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基盤システム 3班</dc:title>
  <dc:creator>Sylphy _</dc:creator>
  <cp:lastModifiedBy>Sylphy _</cp:lastModifiedBy>
  <cp:revision>99</cp:revision>
  <dcterms:created xsi:type="dcterms:W3CDTF">2017-05-10T05:22:06Z</dcterms:created>
  <dcterms:modified xsi:type="dcterms:W3CDTF">2017-06-20T17:22:39Z</dcterms:modified>
</cp:coreProperties>
</file>