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60" r:id="rId8"/>
    <p:sldId id="267" r:id="rId9"/>
    <p:sldId id="270" r:id="rId10"/>
    <p:sldId id="271" r:id="rId11"/>
    <p:sldId id="265" r:id="rId12"/>
    <p:sldId id="269" r:id="rId13"/>
    <p:sldId id="266" r:id="rId14"/>
    <p:sldId id="261" r:id="rId15"/>
    <p:sldId id="268" r:id="rId16"/>
    <p:sldId id="262" r:id="rId17"/>
    <p:sldId id="26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C544A-E995-43C2-8483-8F138C4CC90C}" v="15" dt="2024-05-21T08:43:15.107"/>
    <p1510:client id="{C2F16FBD-A900-0090-EC6F-AFD6A04AEF24}" v="20" dt="2024-05-21T06:51:27.800"/>
    <p1510:client id="{C5BAD467-8BE3-0D6E-6E66-4AC81BCD7A36}" v="238" vWet="239" dt="2024-05-21T06:25:14.851"/>
    <p1510:client id="{D102D922-666B-4CFC-9F58-F350F53EF962}" v="11" dt="2024-05-20T12:52:59.966"/>
    <p1510:client id="{E914599F-09B4-6BBB-4316-BBA080B51D30}" v="5" dt="2024-05-20T16:55:28.406"/>
    <p1510:client id="{EB8E4CFA-77CE-F14B-9B9F-9C5F716887D6}" v="66" dt="2024-05-21T06:53:11.484"/>
    <p1510:client id="{F8927AC7-90F5-4CBC-B125-36AD78CBC96F}" v="300" dt="2024-05-21T06:47:32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xtcloud\01%20Pro\CI%20A4\Bloc%20Recherche\Optimization\modeling_avec_production\Plan%20exp&#233;rie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Nextcloud\01%20Pro\CI%20A4\Bloc%20Recherche\Optimization\modeling_avec_production\Exercice%202%20-%20application%20Excel%20(vierge%20pour%20apprenant)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ri\Documents\CESI\A4\Bloc%204%20Recherche\donn&#233;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Graphe des effets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Feuil1!$A$14:$A$33</c:f>
              <c:strCache>
                <c:ptCount val="20"/>
                <c:pt idx="0">
                  <c:v>LSTM1_units1</c:v>
                </c:pt>
                <c:pt idx="1">
                  <c:v>LSTM1_units2</c:v>
                </c:pt>
                <c:pt idx="3">
                  <c:v>LSTM1_activation1</c:v>
                </c:pt>
                <c:pt idx="4">
                  <c:v>LSTM1_activation2</c:v>
                </c:pt>
                <c:pt idx="6">
                  <c:v>DROPOUT1_rate1</c:v>
                </c:pt>
                <c:pt idx="7">
                  <c:v>DROPOUT1_rate2</c:v>
                </c:pt>
                <c:pt idx="9">
                  <c:v>LSTM2_units1</c:v>
                </c:pt>
                <c:pt idx="10">
                  <c:v>LSTM2_units2</c:v>
                </c:pt>
                <c:pt idx="12">
                  <c:v>LSTM2_activation1</c:v>
                </c:pt>
                <c:pt idx="13">
                  <c:v>LSTM2_activation2</c:v>
                </c:pt>
                <c:pt idx="15">
                  <c:v>DROPOUT2_rate1</c:v>
                </c:pt>
                <c:pt idx="16">
                  <c:v>DROPOUT2_rate2</c:v>
                </c:pt>
                <c:pt idx="18">
                  <c:v>learning_rate1</c:v>
                </c:pt>
                <c:pt idx="19">
                  <c:v>learning_rate2</c:v>
                </c:pt>
              </c:strCache>
            </c:strRef>
          </c:cat>
          <c:val>
            <c:numRef>
              <c:f>Feuil1!$C$14:$C$33</c:f>
              <c:numCache>
                <c:formatCode>General</c:formatCode>
                <c:ptCount val="20"/>
                <c:pt idx="0">
                  <c:v>-0.43374999999999986</c:v>
                </c:pt>
                <c:pt idx="1">
                  <c:v>0.43374999999999986</c:v>
                </c:pt>
                <c:pt idx="3">
                  <c:v>-1.3937499999999989</c:v>
                </c:pt>
                <c:pt idx="4">
                  <c:v>1.3937499999999998</c:v>
                </c:pt>
                <c:pt idx="6">
                  <c:v>-0.11875000000000036</c:v>
                </c:pt>
                <c:pt idx="7">
                  <c:v>0.11875000000000036</c:v>
                </c:pt>
                <c:pt idx="9">
                  <c:v>0.10875000000000057</c:v>
                </c:pt>
                <c:pt idx="10">
                  <c:v>-0.10875000000000057</c:v>
                </c:pt>
                <c:pt idx="12">
                  <c:v>0.85874999999999968</c:v>
                </c:pt>
                <c:pt idx="13">
                  <c:v>-0.85874999999999968</c:v>
                </c:pt>
                <c:pt idx="15">
                  <c:v>-0.83875000000000011</c:v>
                </c:pt>
                <c:pt idx="16">
                  <c:v>0.83875000000000011</c:v>
                </c:pt>
                <c:pt idx="18">
                  <c:v>0.12374999999999936</c:v>
                </c:pt>
                <c:pt idx="19">
                  <c:v>-0.12374999999999936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07-4457-9F23-1D9C6C5D137D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Feuil1!$A$14:$A$33</c:f>
              <c:strCache>
                <c:ptCount val="20"/>
                <c:pt idx="0">
                  <c:v>LSTM1_units1</c:v>
                </c:pt>
                <c:pt idx="1">
                  <c:v>LSTM1_units2</c:v>
                </c:pt>
                <c:pt idx="3">
                  <c:v>LSTM1_activation1</c:v>
                </c:pt>
                <c:pt idx="4">
                  <c:v>LSTM1_activation2</c:v>
                </c:pt>
                <c:pt idx="6">
                  <c:v>DROPOUT1_rate1</c:v>
                </c:pt>
                <c:pt idx="7">
                  <c:v>DROPOUT1_rate2</c:v>
                </c:pt>
                <c:pt idx="9">
                  <c:v>LSTM2_units1</c:v>
                </c:pt>
                <c:pt idx="10">
                  <c:v>LSTM2_units2</c:v>
                </c:pt>
                <c:pt idx="12">
                  <c:v>LSTM2_activation1</c:v>
                </c:pt>
                <c:pt idx="13">
                  <c:v>LSTM2_activation2</c:v>
                </c:pt>
                <c:pt idx="15">
                  <c:v>DROPOUT2_rate1</c:v>
                </c:pt>
                <c:pt idx="16">
                  <c:v>DROPOUT2_rate2</c:v>
                </c:pt>
                <c:pt idx="18">
                  <c:v>learning_rate1</c:v>
                </c:pt>
                <c:pt idx="19">
                  <c:v>learning_rate2</c:v>
                </c:pt>
              </c:strCache>
            </c:strRef>
          </c:cat>
          <c:val>
            <c:numRef>
              <c:f>Feuil1!$D$14:$D$33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07-4457-9F23-1D9C6C5D13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7797216"/>
        <c:axId val="2067801536"/>
      </c:lineChart>
      <c:catAx>
        <c:axId val="206779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67801536"/>
        <c:crosses val="autoZero"/>
        <c:auto val="1"/>
        <c:lblAlgn val="ctr"/>
        <c:lblOffset val="100"/>
        <c:noMultiLvlLbl val="0"/>
      </c:catAx>
      <c:valAx>
        <c:axId val="206780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67797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b="0"/>
              <a:t>Contribution</a:t>
            </a:r>
            <a:r>
              <a:rPr lang="fr-FR" b="0" baseline="0"/>
              <a:t> de chaque facteur à la réponse</a:t>
            </a:r>
            <a:endParaRPr lang="fr-FR" b="0"/>
          </a:p>
        </c:rich>
      </c:tx>
      <c:layout>
        <c:manualLayout>
          <c:xMode val="edge"/>
          <c:yMode val="edge"/>
          <c:x val="0.10723467147236312"/>
          <c:y val="3.3195771509915435E-2"/>
        </c:manualLayout>
      </c:layout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'L8'!$C$59:$C$66</c:f>
              <c:strCache>
                <c:ptCount val="8"/>
                <c:pt idx="0">
                  <c:v>LSTM1_units</c:v>
                </c:pt>
                <c:pt idx="1">
                  <c:v>LSTM1_activation</c:v>
                </c:pt>
                <c:pt idx="2">
                  <c:v>DROPOUT1_rate</c:v>
                </c:pt>
                <c:pt idx="3">
                  <c:v>LSTM2_units</c:v>
                </c:pt>
                <c:pt idx="4">
                  <c:v>LSTM2_activation</c:v>
                </c:pt>
                <c:pt idx="5">
                  <c:v>DROPOUT2_rate</c:v>
                </c:pt>
                <c:pt idx="6">
                  <c:v>learning_rate</c:v>
                </c:pt>
                <c:pt idx="7">
                  <c:v>Résidus</c:v>
                </c:pt>
              </c:strCache>
            </c:strRef>
          </c:cat>
          <c:val>
            <c:numRef>
              <c:f>'L8'!$E$59:$E$66</c:f>
              <c:numCache>
                <c:formatCode>0.00</c:formatCode>
                <c:ptCount val="8"/>
                <c:pt idx="0">
                  <c:v>1.505112499999999</c:v>
                </c:pt>
                <c:pt idx="1">
                  <c:v>15.540312499999976</c:v>
                </c:pt>
                <c:pt idx="2">
                  <c:v>0.35701249999999907</c:v>
                </c:pt>
                <c:pt idx="3">
                  <c:v>0.11281250000000068</c:v>
                </c:pt>
                <c:pt idx="4">
                  <c:v>9.4612500000000987E-2</c:v>
                </c:pt>
                <c:pt idx="5">
                  <c:v>5.8996124999999955</c:v>
                </c:pt>
                <c:pt idx="6">
                  <c:v>5.6280125000000014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DF-4DD4-A021-2C5BE494429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Erreur quadratique moyenne</a:t>
            </a:r>
            <a:r>
              <a:rPr lang="fr-FR" baseline="0"/>
              <a:t> en fonction de l'algorithme</a:t>
            </a:r>
            <a:endParaRPr lang="fr-F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(Sheet1!$C$1:$C$2,Sheet1!$G$1:$G$2,Sheet1!$K$1:$K$2,Sheet1!$O$1:$O$2)</c:f>
              <c:multiLvlStrCache>
                <c:ptCount val="4"/>
                <c:lvl>
                  <c:pt idx="0">
                    <c:v>MSE</c:v>
                  </c:pt>
                  <c:pt idx="1">
                    <c:v>MSE</c:v>
                  </c:pt>
                  <c:pt idx="2">
                    <c:v>MSE</c:v>
                  </c:pt>
                  <c:pt idx="3">
                    <c:v>MSE</c:v>
                  </c:pt>
                </c:lvl>
                <c:lvl>
                  <c:pt idx="0">
                    <c:v>Recuit simulé</c:v>
                  </c:pt>
                  <c:pt idx="1">
                    <c:v>PSO</c:v>
                  </c:pt>
                  <c:pt idx="2">
                    <c:v>Grid Search</c:v>
                  </c:pt>
                  <c:pt idx="3">
                    <c:v>Plan d'expérience</c:v>
                  </c:pt>
                </c:lvl>
              </c:multiLvlStrCache>
            </c:multiLvlStrRef>
          </c:cat>
          <c:val>
            <c:numRef>
              <c:f>(Sheet1!$C$3,Sheet1!$G$3,Sheet1!$K$3,Sheet1!$O$3)</c:f>
              <c:numCache>
                <c:formatCode>General</c:formatCode>
                <c:ptCount val="4"/>
                <c:pt idx="0">
                  <c:v>6.97</c:v>
                </c:pt>
                <c:pt idx="1">
                  <c:v>5.86</c:v>
                </c:pt>
                <c:pt idx="2">
                  <c:v>6.8</c:v>
                </c:pt>
                <c:pt idx="3">
                  <c:v>6.32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D1-46F8-B9FE-B67AB769D9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7330640"/>
        <c:axId val="1417319120"/>
      </c:barChart>
      <c:catAx>
        <c:axId val="141733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17319120"/>
        <c:crosses val="autoZero"/>
        <c:auto val="1"/>
        <c:lblAlgn val="ctr"/>
        <c:lblOffset val="100"/>
        <c:noMultiLvlLbl val="0"/>
      </c:catAx>
      <c:valAx>
        <c:axId val="1417319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17330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E99B0-6B7E-4443-97C2-C9718CCEE848}" type="datetimeFigureOut">
              <a:t>21/05/2024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E56EC-C0E0-4105-A831-BAF8F9C6917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85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Hugo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E56EC-C0E0-4105-A831-BAF8F9C69178}" type="slidenum"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738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Maxime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E56EC-C0E0-4105-A831-BAF8F9C69178}" type="slidenum"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018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Louis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E56EC-C0E0-4105-A831-BAF8F9C69178}" type="slidenum"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256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Quentin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E56EC-C0E0-4105-A831-BAF8F9C69178}" type="slidenum"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2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Quentin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E56EC-C0E0-4105-A831-BAF8F9C69178}" type="slidenum"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778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Hugo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E56EC-C0E0-4105-A831-BAF8F9C69178}" type="slidenum"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198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Hugo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E56EC-C0E0-4105-A831-BAF8F9C69178}" type="slidenum"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94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Hugo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E56EC-C0E0-4105-A831-BAF8F9C69178}" type="slidenum"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790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Maxime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E56EC-C0E0-4105-A831-BAF8F9C69178}" type="slidenum"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25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Maxime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E56EC-C0E0-4105-A831-BAF8F9C69178}" type="slidenum"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766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Louis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E56EC-C0E0-4105-A831-BAF8F9C69178}" type="slidenum"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326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Louis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E56EC-C0E0-4105-A831-BAF8F9C69178}" type="slidenum"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803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Tom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E56EC-C0E0-4105-A831-BAF8F9C69178}" type="slidenum"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278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Tom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E56EC-C0E0-4105-A831-BAF8F9C69178}" type="slidenum"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0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16E5-8EFF-0196-7FE7-C86DC6B9E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CD7AB-159C-A3A5-9030-CF473F350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47F2F-EFE2-7B88-5D8D-063AC41B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A3C1-06B3-479A-AA3C-0BBBD7CA2628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41F61-08D0-84CC-56D4-76D1204B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2AAC9-AEF5-24B7-59E3-0548DF4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AE3E-D0F4-48D9-A4D7-5495E1B51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52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ECED-FE7E-6206-0DB3-5BA25A69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F8B7A-F167-C769-3042-31783D87C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D9F1-87BA-39E0-B65C-58963BBF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A3C1-06B3-479A-AA3C-0BBBD7CA2628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B66C3-2430-6A64-1269-7F755E05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AF891-3E18-7798-8005-0A9CEEF1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AE3E-D0F4-48D9-A4D7-5495E1B51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50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8D5F8-7FC7-A28A-328F-21F57509F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C8C07-C035-CC03-5EA8-7DDF98FA3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44BF0-42EF-A543-CB35-AAC89AF6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A3C1-06B3-479A-AA3C-0BBBD7CA2628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2D85B-3739-7B8F-0F19-C6EC152B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A772D-00B3-3DBA-DA64-CC5705FD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AE3E-D0F4-48D9-A4D7-5495E1B51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65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D1CE-02C5-CAFC-2465-A71AD708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FC0AC-1C75-F501-CB61-8C2A120FC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6BE79-E24D-029C-566B-58986E40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A3C1-06B3-479A-AA3C-0BBBD7CA2628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0C6E-CEAE-26D9-742A-19151901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77D3-51A4-4070-12E6-5FC119C2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AE3E-D0F4-48D9-A4D7-5495E1B51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45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1720-DD12-7137-1443-8CD800FC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0DD0F-F151-D373-E48D-0AD14ACE7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F159C-0607-94A3-C968-541C6D08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A3C1-06B3-479A-AA3C-0BBBD7CA2628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7E310-2F9B-EDA7-C89F-EA470736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64842-08DD-535B-454D-F5AE9BCB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AE3E-D0F4-48D9-A4D7-5495E1B51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FCDA-5E73-751F-E94D-FFCC51E8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7261-56A6-A637-0C33-0CB9C4492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72F68-2DDE-11CB-BB73-47AC66369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F8FC6-E4DB-6B01-FECA-263C8EB1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A3C1-06B3-479A-AA3C-0BBBD7CA2628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EF139-2D68-FDBD-B9CB-48532DD3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EE006-B6C3-96FA-9737-E2BE53BD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AE3E-D0F4-48D9-A4D7-5495E1B51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07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8461-9382-DF3F-6BCC-53D3E2484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56D43-01A1-A20D-5E52-A20281FFE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CD908-9FBC-3840-B0DA-FB448ADCF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6FF77-1AAA-B431-262F-538803F6B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6E085-F52B-E966-3C84-DC8FEE7E7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B1663D-8FE9-8409-52D7-15E0CB8B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A3C1-06B3-479A-AA3C-0BBBD7CA2628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5EFD2-EF5D-2FBE-F3BA-2E93C8F0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680A5-8C2F-B699-A36E-62810BDD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AE3E-D0F4-48D9-A4D7-5495E1B51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14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E4AD-79DC-D1F0-83A7-F8975830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3CB98-1474-7CB9-9A86-AC15243F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A3C1-06B3-479A-AA3C-0BBBD7CA2628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09332-DE22-0BBB-AE94-EA53AA51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ABE09-A674-8668-B5D5-F8A1EEC3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AE3E-D0F4-48D9-A4D7-5495E1B51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51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18BA9-9237-2782-69CF-7A44E1A5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A3C1-06B3-479A-AA3C-0BBBD7CA2628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ACEC7-50C1-15C6-970B-94DE420F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16A74-156C-A56D-8B75-CA0978E6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AE3E-D0F4-48D9-A4D7-5495E1B51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47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D53A-3250-5175-2978-27DFA9CE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4B656-C2B3-5835-B46E-E7A0A6ECE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C83A9-68A9-3415-09AB-7D9707854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5D39C-DB03-2569-EFAB-4C3BBB37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A3C1-06B3-479A-AA3C-0BBBD7CA2628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09251-BC76-0D8F-542A-76E59711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A0696-6347-11C3-E890-7CFD8725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AE3E-D0F4-48D9-A4D7-5495E1B51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67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D77F-67E9-9C0B-6E6E-B1FBADDB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3C26A-B04F-9AC6-17F4-F58241371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32737-2229-7C37-4766-6F3C92552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F61EC-E06B-B4A7-C873-37CD885B2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A3C1-06B3-479A-AA3C-0BBBD7CA2628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169B5-9857-CE82-DBC2-7165A225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933DE-FC73-AA86-1128-0756C5F3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AE3E-D0F4-48D9-A4D7-5495E1B51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04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59FB6-0456-9A10-D125-CCCB0CB2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2F6A-52D1-CA83-2C12-D81BE8B2A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FCBBD-EA9C-D6E6-7B49-23C4A21C9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23A3C1-06B3-479A-AA3C-0BBBD7CA2628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DD3D2-5F6A-DD21-0748-8E0D0B1A3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3F8FC-046E-B3CE-ABBF-2964E11C6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88AE3E-D0F4-48D9-A4D7-5495E1B51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13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9A4D-EA05-ED48-2BB4-35FCEFD17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GB" err="1"/>
              <a:t>Projet</a:t>
            </a:r>
            <a:r>
              <a:rPr lang="en-GB"/>
              <a:t> recherche</a:t>
            </a:r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151144-507E-D69E-AB50-CDD75165CDF2}"/>
              </a:ext>
            </a:extLst>
          </p:cNvPr>
          <p:cNvSpPr txBox="1"/>
          <p:nvPr/>
        </p:nvSpPr>
        <p:spPr>
          <a:xfrm>
            <a:off x="868680" y="3008376"/>
            <a:ext cx="1049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/>
              <a:t>Réseau de neurones et métaheuristiques pour une prédiction fiable de la production d'énergie photovoltaïque de bâtiments à énergie positive.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C3E2E-F0A6-CE05-3B45-074126529F0D}"/>
              </a:ext>
            </a:extLst>
          </p:cNvPr>
          <p:cNvSpPr txBox="1"/>
          <p:nvPr/>
        </p:nvSpPr>
        <p:spPr>
          <a:xfrm>
            <a:off x="429768" y="5449824"/>
            <a:ext cx="1023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Enseignants</a:t>
            </a:r>
            <a:r>
              <a:rPr lang="en-GB"/>
              <a:t> </a:t>
            </a:r>
            <a:r>
              <a:rPr lang="en-GB" err="1"/>
              <a:t>chercheurs</a:t>
            </a:r>
            <a:r>
              <a:rPr lang="en-GB"/>
              <a:t> : Youssef JOUANE, Simon CAILLARD, Imad SADDIK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60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94CF-90BA-6584-EA8A-C75A90B6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Tensorflow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BF75A-345F-408D-B7A2-F5478B616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err="1"/>
              <a:t>Bibliothèque</a:t>
            </a:r>
            <a:r>
              <a:rPr lang="en-GB"/>
              <a:t> open-source de machine learning</a:t>
            </a:r>
          </a:p>
          <a:p>
            <a:endParaRPr lang="en-GB"/>
          </a:p>
          <a:p>
            <a:r>
              <a:rPr lang="en-GB" err="1"/>
              <a:t>Keras</a:t>
            </a:r>
            <a:r>
              <a:rPr lang="en-GB"/>
              <a:t> pour le </a:t>
            </a:r>
            <a:r>
              <a:rPr lang="en-GB" err="1"/>
              <a:t>traitement</a:t>
            </a:r>
            <a:r>
              <a:rPr lang="en-GB"/>
              <a:t> sur GPU/CPU</a:t>
            </a:r>
            <a:endParaRPr lang="fr-FR"/>
          </a:p>
        </p:txBody>
      </p:sp>
      <p:pic>
        <p:nvPicPr>
          <p:cNvPr id="1026" name="Picture 2" descr="TensorFlow — Wikipédia">
            <a:extLst>
              <a:ext uri="{FF2B5EF4-FFF2-40B4-BE49-F238E27FC236}">
                <a16:creationId xmlns:a16="http://schemas.microsoft.com/office/drawing/2014/main" id="{734B0151-F997-E1D0-2DCE-BDEAEDDA8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189" y="3354533"/>
            <a:ext cx="4903660" cy="313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953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1552-9A6A-9128-304C-25FE7B9A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Méthodologie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DF7A-FA70-47E8-971D-DD6D50747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Tri des données =&gt; 20% des données du jeu de données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err="1"/>
              <a:t>Implémentation</a:t>
            </a:r>
            <a:r>
              <a:rPr lang="en-GB"/>
              <a:t> de </a:t>
            </a:r>
            <a:r>
              <a:rPr lang="en-GB" err="1"/>
              <a:t>métaheuristiques</a:t>
            </a: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err="1"/>
              <a:t>Récupération</a:t>
            </a:r>
            <a:r>
              <a:rPr lang="en-GB"/>
              <a:t> de </a:t>
            </a:r>
            <a:r>
              <a:rPr lang="en-GB" err="1"/>
              <a:t>l’erreur</a:t>
            </a:r>
            <a:r>
              <a:rPr lang="en-GB"/>
              <a:t> </a:t>
            </a:r>
            <a:r>
              <a:rPr lang="en-GB" err="1"/>
              <a:t>quadratique</a:t>
            </a:r>
            <a:r>
              <a:rPr lang="en-GB"/>
              <a:t> Moyenne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err="1"/>
              <a:t>Comparaison</a:t>
            </a:r>
            <a:r>
              <a:rPr lang="en-GB"/>
              <a:t> de </a:t>
            </a:r>
            <a:r>
              <a:rPr lang="en-GB" err="1"/>
              <a:t>ces</a:t>
            </a:r>
            <a:r>
              <a:rPr lang="en-GB"/>
              <a:t> </a:t>
            </a:r>
            <a:r>
              <a:rPr lang="en-GB" err="1"/>
              <a:t>valeurs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472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810C-6B77-C237-967F-C12D83C5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Hyper </a:t>
            </a:r>
            <a:r>
              <a:rPr lang="en-GB" err="1"/>
              <a:t>paramètres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70239-4C67-6750-5249-E0D63BDFE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/>
              <a:t>Nombre </a:t>
            </a:r>
            <a:r>
              <a:rPr lang="en-GB" err="1"/>
              <a:t>d’epochs</a:t>
            </a:r>
            <a:endParaRPr lang="en-GB"/>
          </a:p>
          <a:p>
            <a:endParaRPr lang="en-GB"/>
          </a:p>
          <a:p>
            <a:r>
              <a:rPr lang="en-GB"/>
              <a:t>Batch size</a:t>
            </a:r>
          </a:p>
          <a:p>
            <a:endParaRPr lang="en-GB"/>
          </a:p>
          <a:p>
            <a:r>
              <a:rPr lang="en-GB" err="1"/>
              <a:t>Fonctions</a:t>
            </a:r>
            <a:r>
              <a:rPr lang="en-GB"/>
              <a:t> </a:t>
            </a:r>
            <a:r>
              <a:rPr lang="en-GB" err="1"/>
              <a:t>d’activatons</a:t>
            </a:r>
            <a:endParaRPr lang="en-GB"/>
          </a:p>
          <a:p>
            <a:endParaRPr lang="en-GB"/>
          </a:p>
          <a:p>
            <a:r>
              <a:rPr lang="en-GB" err="1"/>
              <a:t>Taux</a:t>
            </a:r>
            <a:r>
              <a:rPr lang="en-GB"/>
              <a:t> </a:t>
            </a:r>
            <a:r>
              <a:rPr lang="en-GB" err="1"/>
              <a:t>d’apprentissage</a:t>
            </a:r>
            <a:endParaRPr lang="en-GB"/>
          </a:p>
          <a:p>
            <a:endParaRPr lang="en-GB"/>
          </a:p>
          <a:p>
            <a:r>
              <a:rPr lang="en-GB"/>
              <a:t>Nombre de neurones par couche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429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B66D-9C69-289D-F3FC-163DFC79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Analyse des </a:t>
            </a:r>
            <a:r>
              <a:rPr lang="en-GB" err="1"/>
              <a:t>résultats</a:t>
            </a:r>
            <a:endParaRPr lang="fr-FR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F6DC58E-FD82-AA5C-77C8-A850ACB4AD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995745"/>
              </p:ext>
            </p:extLst>
          </p:nvPr>
        </p:nvGraphicFramePr>
        <p:xfrm>
          <a:off x="2142403" y="1690688"/>
          <a:ext cx="6936943" cy="4061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2017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EBF6-2D4D-9C78-C9AC-4039C577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E547-BD85-E71A-4E56-68813E33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GB"/>
              <a:t>Utilisation de </a:t>
            </a:r>
            <a:r>
              <a:rPr lang="en-GB" err="1"/>
              <a:t>métaheuristiques</a:t>
            </a:r>
            <a:r>
              <a:rPr lang="en-GB"/>
              <a:t> pour optimiser les </a:t>
            </a:r>
            <a:r>
              <a:rPr lang="en-GB" err="1"/>
              <a:t>hyperparamètres</a:t>
            </a:r>
            <a:r>
              <a:rPr lang="en-GB"/>
              <a:t> d'un </a:t>
            </a:r>
            <a:r>
              <a:rPr lang="en-GB" err="1"/>
              <a:t>modèle</a:t>
            </a:r>
            <a:r>
              <a:rPr lang="en-GB"/>
              <a:t> LSTM </a:t>
            </a:r>
          </a:p>
          <a:p>
            <a:pPr>
              <a:buFontTx/>
              <a:buChar char="-"/>
            </a:pPr>
            <a:endParaRPr lang="en-GB"/>
          </a:p>
          <a:p>
            <a:pPr>
              <a:buFontTx/>
              <a:buChar char="-"/>
            </a:pPr>
            <a:r>
              <a:rPr lang="en-GB" err="1"/>
              <a:t>Résultats</a:t>
            </a:r>
            <a:r>
              <a:rPr lang="en-GB"/>
              <a:t>: </a:t>
            </a:r>
            <a:r>
              <a:rPr lang="en-GB" err="1"/>
              <a:t>amélioration</a:t>
            </a:r>
            <a:r>
              <a:rPr lang="en-GB"/>
              <a:t> significative des performances (MSE </a:t>
            </a:r>
            <a:r>
              <a:rPr lang="en-GB" err="1"/>
              <a:t>réduite</a:t>
            </a:r>
            <a:r>
              <a:rPr lang="en-GB"/>
              <a:t>)</a:t>
            </a:r>
          </a:p>
          <a:p>
            <a:pPr marL="0" indent="0">
              <a:buNone/>
            </a:pPr>
            <a:r>
              <a:rPr lang="en-GB"/>
              <a:t> </a:t>
            </a:r>
          </a:p>
          <a:p>
            <a:pPr>
              <a:buFontTx/>
              <a:buChar char="-"/>
            </a:pPr>
            <a:r>
              <a:rPr lang="en-GB" err="1"/>
              <a:t>Approche</a:t>
            </a:r>
            <a:r>
              <a:rPr lang="en-GB"/>
              <a:t> </a:t>
            </a:r>
            <a:r>
              <a:rPr lang="en-GB" err="1"/>
              <a:t>robuste</a:t>
            </a:r>
            <a:r>
              <a:rPr lang="en-GB"/>
              <a:t> et adaptative pour la </a:t>
            </a:r>
            <a:r>
              <a:rPr lang="en-GB" err="1"/>
              <a:t>prédiction</a:t>
            </a:r>
            <a:r>
              <a:rPr lang="en-GB"/>
              <a:t> </a:t>
            </a:r>
            <a:r>
              <a:rPr lang="en-GB" err="1"/>
              <a:t>en</a:t>
            </a:r>
            <a:r>
              <a:rPr lang="en-GB"/>
              <a:t> milieu </a:t>
            </a:r>
            <a:r>
              <a:rPr lang="en-GB" err="1"/>
              <a:t>urbain</a:t>
            </a:r>
            <a:endParaRPr lang="en-GB"/>
          </a:p>
          <a:p>
            <a:pPr marL="0" indent="0">
              <a:buNone/>
            </a:pPr>
            <a:r>
              <a:rPr lang="en-GB"/>
              <a:t> </a:t>
            </a:r>
          </a:p>
          <a:p>
            <a:pPr>
              <a:buFontTx/>
              <a:buChar char="-"/>
            </a:pPr>
            <a:r>
              <a:rPr lang="en-GB"/>
              <a:t>Perspectives: exploration </a:t>
            </a:r>
            <a:r>
              <a:rPr lang="en-GB" err="1"/>
              <a:t>d'autres</a:t>
            </a:r>
            <a:r>
              <a:rPr lang="en-GB"/>
              <a:t> </a:t>
            </a:r>
            <a:r>
              <a:rPr lang="en-GB" err="1"/>
              <a:t>métaheuristiques</a:t>
            </a:r>
            <a:r>
              <a:rPr lang="en-GB"/>
              <a:t> et </a:t>
            </a:r>
            <a:r>
              <a:rPr lang="en-GB" err="1"/>
              <a:t>intégration</a:t>
            </a:r>
            <a:r>
              <a:rPr lang="en-GB"/>
              <a:t> de variables </a:t>
            </a:r>
            <a:r>
              <a:rPr lang="en-GB" err="1"/>
              <a:t>supplémentaires</a:t>
            </a:r>
            <a:endParaRPr lang="en-GB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95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9102-8A90-2C7B-6A95-DDFB2C5F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7BE1-6623-F812-8E32-AE586C29A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2000"/>
              <a:t>Outil de prédiction de la production énergétique des bâtiments en conception </a:t>
            </a:r>
          </a:p>
          <a:p>
            <a:pPr>
              <a:buFontTx/>
              <a:buChar char="-"/>
            </a:pPr>
            <a:endParaRPr lang="fr-FR" sz="2000"/>
          </a:p>
          <a:p>
            <a:pPr>
              <a:buFontTx/>
              <a:buChar char="-"/>
            </a:pPr>
            <a:r>
              <a:rPr lang="fr-FR" sz="2000"/>
              <a:t>Basé sur des variables comme la météo et la géolocalisation </a:t>
            </a:r>
          </a:p>
          <a:p>
            <a:pPr>
              <a:buFontTx/>
              <a:buChar char="-"/>
            </a:pPr>
            <a:endParaRPr lang="fr-FR" sz="2000"/>
          </a:p>
          <a:p>
            <a:pPr>
              <a:buFontTx/>
              <a:buChar char="-"/>
            </a:pPr>
            <a:r>
              <a:rPr lang="fr-FR" sz="2000"/>
              <a:t>Optimisation de l'apprentissage automatique via des méthodes heuristiques et métaheuristiques </a:t>
            </a:r>
          </a:p>
          <a:p>
            <a:pPr>
              <a:buFontTx/>
              <a:buChar char="-"/>
            </a:pPr>
            <a:endParaRPr lang="fr-FR" sz="2000"/>
          </a:p>
          <a:p>
            <a:pPr>
              <a:buFontTx/>
              <a:buChar char="-"/>
            </a:pPr>
            <a:r>
              <a:rPr lang="fr-FR" sz="2000"/>
              <a:t>Objectif: ajuster les hyperparamètres pour améliorer la précision des prédictions</a:t>
            </a:r>
          </a:p>
          <a:p>
            <a:pPr>
              <a:buFontTx/>
              <a:buChar char="-"/>
            </a:pPr>
            <a:endParaRPr lang="fr-FR" sz="2000"/>
          </a:p>
          <a:p>
            <a:pPr>
              <a:buFontTx/>
              <a:buChar char="-"/>
            </a:pPr>
            <a:r>
              <a:rPr lang="fr-FR" sz="2000"/>
              <a:t>Notre rôle: développer une méthode pour trouver les meilleures combinaisons d'hyperparamètres</a:t>
            </a:r>
          </a:p>
        </p:txBody>
      </p:sp>
    </p:spTree>
    <p:extLst>
      <p:ext uri="{BB962C8B-B14F-4D97-AF65-F5344CB8AC3E}">
        <p14:creationId xmlns:p14="http://schemas.microsoft.com/office/powerpoint/2010/main" val="353266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81B2-9D0B-5F4D-E166-EF43F94E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48" y="0"/>
            <a:ext cx="10515600" cy="1325563"/>
          </a:xfrm>
        </p:spPr>
        <p:txBody>
          <a:bodyPr/>
          <a:lstStyle/>
          <a:p>
            <a:r>
              <a:rPr lang="en-GB" err="1"/>
              <a:t>Présentation</a:t>
            </a:r>
            <a:r>
              <a:rPr lang="en-GB"/>
              <a:t> de </a:t>
            </a:r>
            <a:r>
              <a:rPr lang="en-GB" err="1"/>
              <a:t>l’équipe</a:t>
            </a:r>
            <a:endParaRPr lang="fr-FR"/>
          </a:p>
        </p:txBody>
      </p:sp>
      <p:pic>
        <p:nvPicPr>
          <p:cNvPr id="8" name="Picture 7" descr="A person with blonde hair&#10;&#10;Description automatically generated">
            <a:extLst>
              <a:ext uri="{FF2B5EF4-FFF2-40B4-BE49-F238E27FC236}">
                <a16:creationId xmlns:a16="http://schemas.microsoft.com/office/drawing/2014/main" id="{F6AF3604-8409-5D61-3A04-9AD322BB1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048" y="3899998"/>
            <a:ext cx="2520000" cy="2520000"/>
          </a:xfrm>
          <a:prstGeom prst="rect">
            <a:avLst/>
          </a:prstGeom>
        </p:spPr>
      </p:pic>
      <p:pic>
        <p:nvPicPr>
          <p:cNvPr id="10" name="Picture 9" descr="A person with a bun smiling&#10;&#10;Description automatically generated">
            <a:extLst>
              <a:ext uri="{FF2B5EF4-FFF2-40B4-BE49-F238E27FC236}">
                <a16:creationId xmlns:a16="http://schemas.microsoft.com/office/drawing/2014/main" id="{087418AC-B302-636D-4EBC-4ED70BDA9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00" y="3899998"/>
            <a:ext cx="2520000" cy="2520000"/>
          </a:xfrm>
          <a:prstGeom prst="rect">
            <a:avLst/>
          </a:prstGeom>
        </p:spPr>
      </p:pic>
      <p:pic>
        <p:nvPicPr>
          <p:cNvPr id="12" name="Picture 11" descr="A person wearing glasses and smiling&#10;&#10;Description automatically generated">
            <a:extLst>
              <a:ext uri="{FF2B5EF4-FFF2-40B4-BE49-F238E27FC236}">
                <a16:creationId xmlns:a16="http://schemas.microsoft.com/office/drawing/2014/main" id="{0CD0A904-4BD4-3BAE-E10E-28118C4C1A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74" y="2363022"/>
            <a:ext cx="2520000" cy="2520000"/>
          </a:xfrm>
          <a:prstGeom prst="rect">
            <a:avLst/>
          </a:prstGeom>
        </p:spPr>
      </p:pic>
      <p:pic>
        <p:nvPicPr>
          <p:cNvPr id="14" name="Picture 13" descr="A person in a striped shirt&#10;&#10;Description automatically generated">
            <a:extLst>
              <a:ext uri="{FF2B5EF4-FFF2-40B4-BE49-F238E27FC236}">
                <a16:creationId xmlns:a16="http://schemas.microsoft.com/office/drawing/2014/main" id="{E0FCE3C3-7E0C-FE1B-9C71-E3483CEE5B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00" y="982949"/>
            <a:ext cx="2520000" cy="2520000"/>
          </a:xfrm>
          <a:prstGeom prst="rect">
            <a:avLst/>
          </a:prstGeom>
        </p:spPr>
      </p:pic>
      <p:pic>
        <p:nvPicPr>
          <p:cNvPr id="16" name="Picture 15" descr="A person in a suit and tie&#10;&#10;Description automatically generated">
            <a:extLst>
              <a:ext uri="{FF2B5EF4-FFF2-40B4-BE49-F238E27FC236}">
                <a16:creationId xmlns:a16="http://schemas.microsoft.com/office/drawing/2014/main" id="{2136702E-CA24-7E4B-57CE-C236DCE125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860" y="1059648"/>
            <a:ext cx="2520000" cy="252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FDB5AD-A598-E485-1E25-5F9DEBA32374}"/>
              </a:ext>
            </a:extLst>
          </p:cNvPr>
          <p:cNvSpPr txBox="1"/>
          <p:nvPr/>
        </p:nvSpPr>
        <p:spPr>
          <a:xfrm>
            <a:off x="750720" y="6420742"/>
            <a:ext cx="21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Quentin STUBECKI</a:t>
            </a:r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2B11BD-4FA7-E1A9-71FB-72DE17BF9402}"/>
              </a:ext>
            </a:extLst>
          </p:cNvPr>
          <p:cNvSpPr txBox="1"/>
          <p:nvPr/>
        </p:nvSpPr>
        <p:spPr>
          <a:xfrm>
            <a:off x="8308064" y="6423972"/>
            <a:ext cx="21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Tom SEITZ</a:t>
            </a:r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A2FEFF-F95E-1371-B38B-D9F5E7DBCD8F}"/>
              </a:ext>
            </a:extLst>
          </p:cNvPr>
          <p:cNvSpPr txBox="1"/>
          <p:nvPr/>
        </p:nvSpPr>
        <p:spPr>
          <a:xfrm>
            <a:off x="8260860" y="3585007"/>
            <a:ext cx="21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Maxime EY</a:t>
            </a:r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2CAB1A-2374-B962-D84A-D2BDCD4EB7F9}"/>
              </a:ext>
            </a:extLst>
          </p:cNvPr>
          <p:cNvSpPr txBox="1"/>
          <p:nvPr/>
        </p:nvSpPr>
        <p:spPr>
          <a:xfrm>
            <a:off x="747700" y="3502949"/>
            <a:ext cx="21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Hugo CHAMPY</a:t>
            </a:r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7D8344-DCBB-F588-D11D-718D383A49D3}"/>
              </a:ext>
            </a:extLst>
          </p:cNvPr>
          <p:cNvSpPr txBox="1"/>
          <p:nvPr/>
        </p:nvSpPr>
        <p:spPr>
          <a:xfrm>
            <a:off x="4529685" y="4883022"/>
            <a:ext cx="21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Louis DUMONT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10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2444-2115-CC65-F7D5-A48676AD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268" y="1508125"/>
            <a:ext cx="5617464" cy="2743835"/>
          </a:xfrm>
        </p:spPr>
        <p:txBody>
          <a:bodyPr>
            <a:normAutofit/>
          </a:bodyPr>
          <a:lstStyle/>
          <a:p>
            <a:r>
              <a:rPr lang="en-GB" sz="8800"/>
              <a:t>Etat de </a:t>
            </a:r>
            <a:r>
              <a:rPr lang="en-GB" sz="8800" err="1"/>
              <a:t>l’art</a:t>
            </a:r>
            <a:endParaRPr lang="fr-FR" sz="8800"/>
          </a:p>
        </p:txBody>
      </p:sp>
    </p:spTree>
    <p:extLst>
      <p:ext uri="{BB962C8B-B14F-4D97-AF65-F5344CB8AC3E}">
        <p14:creationId xmlns:p14="http://schemas.microsoft.com/office/powerpoint/2010/main" val="226296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AA81-9ECE-A9D6-534D-881DC051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Métaheuristiques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99CC8-AEF1-E019-61B4-B1E03035B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- </a:t>
            </a:r>
            <a:r>
              <a:rPr lang="en-GB" err="1"/>
              <a:t>Recuit</a:t>
            </a:r>
            <a:r>
              <a:rPr lang="en-GB"/>
              <a:t> </a:t>
            </a:r>
            <a:r>
              <a:rPr lang="en-GB" err="1"/>
              <a:t>simulé</a:t>
            </a: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- </a:t>
            </a:r>
            <a:r>
              <a:rPr lang="en-GB" err="1"/>
              <a:t>Algorithme</a:t>
            </a:r>
            <a:r>
              <a:rPr lang="en-GB"/>
              <a:t> </a:t>
            </a:r>
            <a:r>
              <a:rPr lang="en-GB" err="1"/>
              <a:t>génétique</a:t>
            </a: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- PSO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- Grid Search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80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AA81-9ECE-A9D6-534D-881DC051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 </a:t>
            </a:r>
            <a:r>
              <a:rPr lang="en-GB" err="1"/>
              <a:t>d’expérience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99CC8-AEF1-E019-61B4-B1E03035B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29" y="1611517"/>
            <a:ext cx="9057238" cy="5015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1"/>
              <a:t>Plan d'Expérience</a:t>
            </a:r>
            <a:r>
              <a:rPr lang="fr-FR" sz="1600"/>
              <a:t> : Méthode statistique utilisée pour planifier, concevoir et analyser des expériences de manière efficace, en minimisant le nombre d'essais nécessaires tout en maximisant l'information obtenue.</a:t>
            </a:r>
          </a:p>
          <a:p>
            <a:pPr marL="0" indent="0">
              <a:buNone/>
            </a:pPr>
            <a:endParaRPr lang="fr-FR" sz="500"/>
          </a:p>
          <a:p>
            <a:pPr marL="0" indent="0">
              <a:buNone/>
            </a:pPr>
            <a:r>
              <a:rPr lang="fr-FR" sz="1600" b="1"/>
              <a:t>Objectifs Principaux :</a:t>
            </a:r>
          </a:p>
          <a:p>
            <a:r>
              <a:rPr lang="fr-FR" sz="1600"/>
              <a:t>Optimisation : Identifier les conditions optimales pour un processus.</a:t>
            </a:r>
          </a:p>
          <a:p>
            <a:r>
              <a:rPr lang="fr-FR" sz="1600"/>
              <a:t>Analyse des Effets : Comprendre l'impact de différents facteurs sur une réponse.</a:t>
            </a:r>
          </a:p>
          <a:p>
            <a:r>
              <a:rPr lang="fr-FR" sz="1600"/>
              <a:t>Efficacité : Réduire les coûts et le temps nécessaires à l'expérimentation.</a:t>
            </a:r>
          </a:p>
          <a:p>
            <a:pPr marL="0" indent="0">
              <a:buNone/>
            </a:pPr>
            <a:endParaRPr lang="fr-FR" sz="400"/>
          </a:p>
          <a:p>
            <a:pPr marL="0" indent="0">
              <a:buNone/>
            </a:pPr>
            <a:r>
              <a:rPr lang="fr-FR" sz="1600" b="1"/>
              <a:t>Types de Plans :</a:t>
            </a:r>
            <a:endParaRPr lang="fr-FR" sz="1600"/>
          </a:p>
          <a:p>
            <a:r>
              <a:rPr lang="fr-FR" sz="1600"/>
              <a:t>Factoriel Complet : Teste toutes les combinaisons possibles de facteurs.</a:t>
            </a:r>
          </a:p>
          <a:p>
            <a:r>
              <a:rPr lang="fr-FR" sz="1600"/>
              <a:t>Fractionnaire : Teste une fraction des combinaisons possibles, utile quand il y a beaucoup de facteurs.</a:t>
            </a:r>
          </a:p>
          <a:p>
            <a:pPr marL="0" indent="0">
              <a:buNone/>
            </a:pPr>
            <a:endParaRPr lang="fr-FR" sz="400"/>
          </a:p>
          <a:p>
            <a:pPr marL="0" indent="0">
              <a:buNone/>
            </a:pPr>
            <a:r>
              <a:rPr lang="fr-FR" sz="1600" b="1"/>
              <a:t>Avantages : </a:t>
            </a:r>
            <a:r>
              <a:rPr lang="fr-FR" sz="1600"/>
              <a:t>Gain de temps, coût réduit, meilleure compréhension des processus.</a:t>
            </a:r>
          </a:p>
          <a:p>
            <a:pPr marL="0" indent="0">
              <a:buNone/>
            </a:pPr>
            <a:r>
              <a:rPr lang="fr-FR" sz="1600" b="1"/>
              <a:t>Utilisations Courantes : </a:t>
            </a:r>
            <a:r>
              <a:rPr lang="fr-FR" sz="1600"/>
              <a:t>Recherche scientifique, développement de produits, amélioration des processus industriels.</a:t>
            </a:r>
          </a:p>
        </p:txBody>
      </p:sp>
      <p:pic>
        <p:nvPicPr>
          <p:cNvPr id="8" name="Image 7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A0AB285F-27C6-1707-450F-4EDC1A7D7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284" y="2298272"/>
            <a:ext cx="3304378" cy="127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AA81-9ECE-A9D6-534D-881DC051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 </a:t>
            </a:r>
            <a:r>
              <a:rPr lang="en-GB" err="1"/>
              <a:t>d’expérience</a:t>
            </a:r>
            <a:endParaRPr lang="fr-FR"/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044CC9CE-53A9-743E-7558-1B82F959D8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477610"/>
              </p:ext>
            </p:extLst>
          </p:nvPr>
        </p:nvGraphicFramePr>
        <p:xfrm>
          <a:off x="437759" y="2081277"/>
          <a:ext cx="6667500" cy="3160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35858"/>
              </p:ext>
            </p:extLst>
          </p:nvPr>
        </p:nvGraphicFramePr>
        <p:xfrm>
          <a:off x="7014724" y="1887796"/>
          <a:ext cx="5086741" cy="3841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8708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C596-EAF9-A1DF-9075-341E8054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LSTM (Long Short-Term Memory)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AC12E-91D5-52B5-5CBA-09D2A4846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err="1"/>
              <a:t>Amélioration</a:t>
            </a:r>
            <a:r>
              <a:rPr lang="en-GB"/>
              <a:t> des </a:t>
            </a:r>
            <a:r>
              <a:rPr lang="en-GB" err="1"/>
              <a:t>Réseaux</a:t>
            </a:r>
            <a:r>
              <a:rPr lang="en-GB"/>
              <a:t> de neurones </a:t>
            </a:r>
            <a:r>
              <a:rPr lang="en-GB" err="1"/>
              <a:t>récurrents</a:t>
            </a:r>
            <a:r>
              <a:rPr lang="en-GB"/>
              <a:t> (RNN)</a:t>
            </a:r>
          </a:p>
          <a:p>
            <a:r>
              <a:rPr lang="en-GB"/>
              <a:t>2 types de </a:t>
            </a:r>
            <a:r>
              <a:rPr lang="en-GB" err="1"/>
              <a:t>mémoire</a:t>
            </a:r>
            <a:r>
              <a:rPr lang="en-GB"/>
              <a:t> : longue et </a:t>
            </a:r>
            <a:r>
              <a:rPr lang="en-GB" err="1"/>
              <a:t>courte</a:t>
            </a:r>
            <a:endParaRPr lang="en-GB"/>
          </a:p>
          <a:p>
            <a:r>
              <a:rPr lang="en-GB"/>
              <a:t>3 </a:t>
            </a:r>
            <a:r>
              <a:rPr lang="en-GB" err="1"/>
              <a:t>composants</a:t>
            </a:r>
            <a:r>
              <a:rPr lang="en-GB"/>
              <a:t> : Porte </a:t>
            </a:r>
            <a:r>
              <a:rPr lang="en-GB" err="1"/>
              <a:t>d'oubli</a:t>
            </a:r>
            <a:r>
              <a:rPr lang="en-GB"/>
              <a:t>, Porte </a:t>
            </a:r>
            <a:r>
              <a:rPr lang="en-GB" err="1"/>
              <a:t>d'entrée</a:t>
            </a:r>
            <a:r>
              <a:rPr lang="en-GB"/>
              <a:t> et Porte de sortie</a:t>
            </a:r>
          </a:p>
        </p:txBody>
      </p:sp>
      <p:pic>
        <p:nvPicPr>
          <p:cNvPr id="4" name="Image 1" descr="Une image contenant texte, capture d’écran, diagramme&#10;&#10;Description générée automatiquement">
            <a:extLst>
              <a:ext uri="{FF2B5EF4-FFF2-40B4-BE49-F238E27FC236}">
                <a16:creationId xmlns:a16="http://schemas.microsoft.com/office/drawing/2014/main" id="{E070D2F1-67AF-21DF-5D59-A6FB28148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461" y="3429000"/>
            <a:ext cx="5010799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456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C596-EAF9-A1DF-9075-341E8054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Dense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AC12E-91D5-52B5-5CBA-09D2A4846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err="1"/>
              <a:t>Chaque</a:t>
            </a:r>
            <a:r>
              <a:rPr lang="en-GB"/>
              <a:t> neurones </a:t>
            </a:r>
            <a:r>
              <a:rPr lang="en-GB" err="1"/>
              <a:t>est</a:t>
            </a:r>
            <a:r>
              <a:rPr lang="en-GB"/>
              <a:t> </a:t>
            </a:r>
            <a:r>
              <a:rPr lang="en-GB" err="1"/>
              <a:t>connecté</a:t>
            </a:r>
            <a:r>
              <a:rPr lang="en-GB"/>
              <a:t> à </a:t>
            </a:r>
            <a:r>
              <a:rPr lang="en-GB" err="1"/>
              <a:t>tous</a:t>
            </a:r>
            <a:r>
              <a:rPr lang="en-GB"/>
              <a:t> les neurones de la couche </a:t>
            </a:r>
            <a:r>
              <a:rPr lang="en-GB" err="1"/>
              <a:t>précédente</a:t>
            </a:r>
          </a:p>
          <a:p>
            <a:r>
              <a:rPr lang="en-GB"/>
              <a:t>Changer la </a:t>
            </a:r>
            <a:r>
              <a:rPr lang="en-GB" err="1"/>
              <a:t>dimensionnalité</a:t>
            </a:r>
            <a:r>
              <a:rPr lang="en-GB"/>
              <a:t> de la sortie</a:t>
            </a:r>
          </a:p>
          <a:p>
            <a:endParaRPr lang="en-GB"/>
          </a:p>
        </p:txBody>
      </p:sp>
      <p:pic>
        <p:nvPicPr>
          <p:cNvPr id="5" name="Image 4" descr="Une image contenant texte, capture d’écran, cercle, ligne&#10;&#10;Description générée automatiquement">
            <a:extLst>
              <a:ext uri="{FF2B5EF4-FFF2-40B4-BE49-F238E27FC236}">
                <a16:creationId xmlns:a16="http://schemas.microsoft.com/office/drawing/2014/main" id="{2A1559E2-6546-F5D7-1E56-DD467457C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8" y="3173343"/>
            <a:ext cx="69437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0B021F329B7F468CB469E2B37EA038" ma:contentTypeVersion="15" ma:contentTypeDescription="Crée un document." ma:contentTypeScope="" ma:versionID="8bef1a5767dc36a346b26cc32297c5fe">
  <xsd:schema xmlns:xsd="http://www.w3.org/2001/XMLSchema" xmlns:xs="http://www.w3.org/2001/XMLSchema" xmlns:p="http://schemas.microsoft.com/office/2006/metadata/properties" xmlns:ns3="79358cd3-df87-430d-91a1-e099599d81a8" xmlns:ns4="06db5077-532c-4578-b91b-bd43c13a0241" targetNamespace="http://schemas.microsoft.com/office/2006/metadata/properties" ma:root="true" ma:fieldsID="c83b7e0ca297c7988a1e7b6cf09d8c82" ns3:_="" ns4:_="">
    <xsd:import namespace="79358cd3-df87-430d-91a1-e099599d81a8"/>
    <xsd:import namespace="06db5077-532c-4578-b91b-bd43c13a02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58cd3-df87-430d-91a1-e099599d81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db5077-532c-4578-b91b-bd43c13a024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9358cd3-df87-430d-91a1-e099599d81a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2E5E1A-C63C-4185-BC3C-DF1D930F6E2F}">
  <ds:schemaRefs>
    <ds:schemaRef ds:uri="06db5077-532c-4578-b91b-bd43c13a0241"/>
    <ds:schemaRef ds:uri="79358cd3-df87-430d-91a1-e099599d81a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9A0A1A1-EE05-4D22-826A-CFD2E73B8C06}">
  <ds:schemaRefs>
    <ds:schemaRef ds:uri="79358cd3-df87-430d-91a1-e099599d81a8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06db5077-532c-4578-b91b-bd43c13a0241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72546E4-8331-45C0-A50C-3632C5B334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Office PowerPoint</Application>
  <PresentationFormat>Grand écran</PresentationFormat>
  <Paragraphs>112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Projet recherche</vt:lpstr>
      <vt:lpstr>Introduction</vt:lpstr>
      <vt:lpstr>Présentation de l’équipe</vt:lpstr>
      <vt:lpstr>Etat de l’art</vt:lpstr>
      <vt:lpstr>Métaheuristiques</vt:lpstr>
      <vt:lpstr>Plan d’expérience</vt:lpstr>
      <vt:lpstr>Plan d’expérience</vt:lpstr>
      <vt:lpstr>LSTM (Long Short-Term Memory)</vt:lpstr>
      <vt:lpstr>Dense layer</vt:lpstr>
      <vt:lpstr>Tensorflow</vt:lpstr>
      <vt:lpstr>Méthodologie</vt:lpstr>
      <vt:lpstr>Hyper paramètres</vt:lpstr>
      <vt:lpstr>Analyse des résultats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recherche</dc:title>
  <dc:creator>EY MAXIME</dc:creator>
  <cp:lastModifiedBy>SEITZ TOM</cp:lastModifiedBy>
  <cp:revision>1</cp:revision>
  <dcterms:created xsi:type="dcterms:W3CDTF">2024-05-17T09:01:37Z</dcterms:created>
  <dcterms:modified xsi:type="dcterms:W3CDTF">2024-05-21T08:43:15Z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0x010100600B021F329B7F468CB469E2B37EA038</vt:lpwstr>
  </property>
</Properties>
</file>