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63" r:id="rId6"/>
    <p:sldId id="259" r:id="rId7"/>
    <p:sldId id="271" r:id="rId8"/>
    <p:sldId id="260" r:id="rId9"/>
    <p:sldId id="262" r:id="rId10"/>
    <p:sldId id="268" r:id="rId11"/>
    <p:sldId id="272" r:id="rId12"/>
    <p:sldId id="273" r:id="rId13"/>
    <p:sldId id="261" r:id="rId14"/>
    <p:sldId id="267" r:id="rId15"/>
    <p:sldId id="275" r:id="rId16"/>
    <p:sldId id="264" r:id="rId17"/>
    <p:sldId id="269" r:id="rId18"/>
    <p:sldId id="265" r:id="rId19"/>
    <p:sldId id="276" r:id="rId20"/>
    <p:sldId id="266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ylvain Brocas" initials="SB" lastIdx="11" clrIdx="0">
    <p:extLst>
      <p:ext uri="{19B8F6BF-5375-455C-9EA6-DF929625EA0E}">
        <p15:presenceInfo xmlns:p15="http://schemas.microsoft.com/office/powerpoint/2012/main" userId="S::bros2671@usherbrooke.ca::5056907d-4ca8-496f-94c3-6e95c255b92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BA3A"/>
    <a:srgbClr val="2A1944"/>
    <a:srgbClr val="E4D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1-10T17:15:50.426" idx="1">
    <p:pos x="10" y="10"/>
    <p:text>mettre en forme la diapo titre avec le logo, le texte</p:text>
    <p:extLst>
      <p:ext uri="{C676402C-5697-4E1C-873F-D02D1690AC5C}">
        <p15:threadingInfo xmlns:p15="http://schemas.microsoft.com/office/powerpoint/2012/main" timeZoneBias="300"/>
      </p:ext>
    </p:extLst>
  </p:cm>
  <p:cm authorId="1" dt="2025-01-10T17:17:32.376" idx="5">
    <p:pos x="146" y="146"/>
    <p:text>ajouter charte graphique eos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1-10T17:16:22.842" idx="2">
    <p:pos x="10" y="10"/>
    <p:text>Ajouter CG(charte graphique)Eos</p:text>
    <p:extLst>
      <p:ext uri="{C676402C-5697-4E1C-873F-D02D1690AC5C}">
        <p15:threadingInfo xmlns:p15="http://schemas.microsoft.com/office/powerpoint/2012/main" timeZoneBias="300"/>
      </p:ext>
    </p:extLst>
  </p:cm>
  <p:cm authorId="1" dt="2025-01-10T17:17:02.703" idx="3">
    <p:pos x="146" y="146"/>
    <p:text>Mettre en forme et en couleur+police le texte</p:text>
    <p:extLst>
      <p:ext uri="{C676402C-5697-4E1C-873F-D02D1690AC5C}">
        <p15:threadingInfo xmlns:p15="http://schemas.microsoft.com/office/powerpoint/2012/main" timeZoneBias="300"/>
      </p:ext>
    </p:extLst>
  </p:cm>
  <p:cm authorId="1" dt="2025-01-10T17:17:13.646" idx="4">
    <p:pos x="282" y="282"/>
    <p:text>Eventuellement simplifier le texte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1-10T17:18:01.109" idx="6">
    <p:pos x="10" y="10"/>
    <p:text>utiliser CG eos</p:text>
    <p:extLst>
      <p:ext uri="{C676402C-5697-4E1C-873F-D02D1690AC5C}">
        <p15:threadingInfo xmlns:p15="http://schemas.microsoft.com/office/powerpoint/2012/main" timeZoneBias="300"/>
      </p:ext>
    </p:extLst>
  </p:cm>
  <p:cm authorId="1" dt="2025-01-10T17:18:09.539" idx="7">
    <p:pos x="146" y="146"/>
    <p:text>mettre en forme le texte et mise en page adaptee avec l'image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1-10T17:18:30.127" idx="8">
    <p:pos x="10" y="10"/>
    <p:text>ajouter CG Eos</p:text>
    <p:extLst>
      <p:ext uri="{C676402C-5697-4E1C-873F-D02D1690AC5C}">
        <p15:threadingInfo xmlns:p15="http://schemas.microsoft.com/office/powerpoint/2012/main" timeZoneBias="300"/>
      </p:ext>
    </p:extLst>
  </p:cm>
  <p:cm authorId="1" dt="2025-01-10T17:18:37.117" idx="9">
    <p:pos x="146" y="146"/>
    <p:text>Pour le reste, slides en cours, ne pas toucher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1-10T17:18:53.908" idx="10">
    <p:pos x="10" y="10"/>
    <p:text>ajouter CG Eos</p:text>
    <p:extLst>
      <p:ext uri="{C676402C-5697-4E1C-873F-D02D1690AC5C}">
        <p15:threadingInfo xmlns:p15="http://schemas.microsoft.com/office/powerpoint/2012/main" timeZoneBias="300"/>
      </p:ext>
    </p:extLst>
  </p:cm>
  <p:cm authorId="1" dt="2025-01-10T17:19:02.860" idx="11">
    <p:pos x="146" y="146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BBDD33-518B-F9C0-6CCB-CEB1BC936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2A1944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F0CBCAE-0525-E6AB-E6FD-D9EE721564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EDBA3A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E138E9-ADD2-1D25-CA9C-6942ACE69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4D4F-5E57-4149-BAAA-4D9B717B0EC4}" type="datetimeFigureOut">
              <a:rPr lang="fr-FR" smtClean="0"/>
              <a:t>10/01/2025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D64851-2185-C309-CE11-AF7DAB5F4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64C779-FD87-E02A-BB2C-D3A9DDF48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D9B6-2343-49ED-9081-005391B81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254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BF626B-9A10-E538-6151-2B5202D81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7BF46B5-D73A-FD16-CE5C-090F20303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131928-9EDD-B2B1-EBC6-7F791C3ED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4D4F-5E57-4149-BAAA-4D9B717B0EC4}" type="datetimeFigureOut">
              <a:rPr lang="fr-FR" smtClean="0"/>
              <a:t>10/01/2025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3FC6D5-7F28-153F-2466-D5CD5C014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9A86BF-E122-99D6-42F6-BF74BBB97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D9B6-2343-49ED-9081-005391B81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171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90B84C2-CB91-B464-33F8-EE9B92D79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711E2D8-3F70-D580-9BAB-7375AB789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50D1F5-F223-15F0-3A72-4E3E092FD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4D4F-5E57-4149-BAAA-4D9B717B0EC4}" type="datetimeFigureOut">
              <a:rPr lang="fr-FR" smtClean="0"/>
              <a:t>10/01/2025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27E778-0985-79FB-227F-E4CC0B395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8BAA6-49FE-FCE0-DE7B-685A72B41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D9B6-2343-49ED-9081-005391B81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6563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9451FD-0E82-7F46-5FE7-7A8965535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A1944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14135A-D0CA-C69D-EC3B-F6922251E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EDBA3A"/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92330E-7AC1-A3A9-9B4E-B753516E9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4D4F-5E57-4149-BAAA-4D9B717B0EC4}" type="datetimeFigureOut">
              <a:rPr lang="fr-FR" smtClean="0"/>
              <a:t>10/01/2025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257B83-FE1B-6535-77FC-87800EE61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ED8E9A-6226-47D9-5C3C-F46A7933E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D9B6-2343-49ED-9081-005391B81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8418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7C453E-DC9D-2F63-CB88-F41FFC083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2A1944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ED9CA3-DEC9-1CE9-7D4F-7DADDA576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EDBA3A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B52C0A-9F4E-BC5E-C9EA-F47BBC66E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4D4F-5E57-4149-BAAA-4D9B717B0EC4}" type="datetimeFigureOut">
              <a:rPr lang="fr-FR" smtClean="0"/>
              <a:t>10/01/2025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681F7A-D772-500E-3D56-2BB32801A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DE9FDE-8B15-E71B-CD6C-7E903F456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D9B6-2343-49ED-9081-005391B81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5605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336EDA-17CA-47DC-F0CD-2E7776322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394465-4E51-F1E8-75F5-EFDC236E4F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595546-FDF8-49E3-7463-0787DBD59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6918723-F2F2-E8E0-AF4F-A08C14BB5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4D4F-5E57-4149-BAAA-4D9B717B0EC4}" type="datetimeFigureOut">
              <a:rPr lang="fr-FR" smtClean="0"/>
              <a:t>10/01/2025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E7B5544-8EB7-E50E-E3B0-2B134A8C5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9CFDBD5-5A47-854F-7830-3CF38FAF9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D9B6-2343-49ED-9081-005391B81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788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8F62E80-A7C9-C194-B417-5404705A7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0515"/>
            <a:ext cx="5157787" cy="75456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EDA9A4D-1DC1-D594-18DC-476E548723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463778-2664-2FB0-06FB-242367C4F4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0515"/>
            <a:ext cx="5183188" cy="75456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4873EC2-1F3F-BFEA-05F3-D8ED3C5E63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A9786A6-50FD-5A2A-5DF1-1C80D1B2F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4D4F-5E57-4149-BAAA-4D9B717B0EC4}" type="datetimeFigureOut">
              <a:rPr lang="fr-FR" smtClean="0"/>
              <a:t>10/01/2025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18D14B6-6E7B-0692-D86F-FA9A2BF45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D4DB83A-7EF6-F928-9673-89E6178FB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D9B6-2343-49ED-9081-005391B814E2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E7145163-2250-4578-B1B9-A17DDC86B848}"/>
              </a:ext>
            </a:extLst>
          </p:cNvPr>
          <p:cNvSpPr txBox="1">
            <a:spLocks/>
          </p:cNvSpPr>
          <p:nvPr userDrawn="1"/>
        </p:nvSpPr>
        <p:spPr>
          <a:xfrm>
            <a:off x="838200" y="965681"/>
            <a:ext cx="10515600" cy="7848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2A1944"/>
                </a:solidFill>
                <a:latin typeface="Fugaz One" pitchFamily="2" charset="0"/>
                <a:ea typeface="+mj-ea"/>
                <a:cs typeface="+mj-cs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404375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4362E8-8082-A6E0-F6DF-7FDD7E56D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4EA4193-A206-4132-ED07-55D9BCC7C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4D4F-5E57-4149-BAAA-4D9B717B0EC4}" type="datetimeFigureOut">
              <a:rPr lang="fr-FR" smtClean="0"/>
              <a:t>10/01/2025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0277B73-34DD-21B5-1F9B-9BE530804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C00BD7-BA64-21C0-27F2-44BBE3A52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D9B6-2343-49ED-9081-005391B81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7722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80F0117-9E27-1527-83EC-85EBD0851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4D4F-5E57-4149-BAAA-4D9B717B0EC4}" type="datetimeFigureOut">
              <a:rPr lang="fr-FR" smtClean="0"/>
              <a:t>10/01/2025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1F2C436-1932-02F2-CB30-2739A92B4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FAAD12E-4A65-6308-B55C-B900EF315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D9B6-2343-49ED-9081-005391B81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2439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9538B5-2EAA-7ECE-F9CC-4D2C31E74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290030-3B92-BB6D-09A6-F90FF3A3F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C92542F-CFEB-F679-4FAE-D11C18957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D11A5B6-3DC8-A7ED-3BAB-D2C5DCDFA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4D4F-5E57-4149-BAAA-4D9B717B0EC4}" type="datetimeFigureOut">
              <a:rPr lang="fr-FR" smtClean="0"/>
              <a:t>10/01/2025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65B61AC-4C7F-46A8-2DF8-9709026EB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1EA81F-864A-CB69-70A6-F165506E5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D9B6-2343-49ED-9081-005391B81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4364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DA3D98-723E-B31C-6453-868355A19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19CD5D2-A6B4-D5A8-2E87-470349746E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937C6F-6729-4058-6B00-DE241E7DF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E6905CB-0865-26F6-5476-36760F168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4D4F-5E57-4149-BAAA-4D9B717B0EC4}" type="datetimeFigureOut">
              <a:rPr lang="fr-FR" smtClean="0"/>
              <a:t>10/01/2025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09A57A3-64C7-80C9-E9C3-49EAF7D6D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86225F-0874-7BA4-291C-36D6FD226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D9B6-2343-49ED-9081-005391B81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6719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7503A3C-4964-DF08-E178-821879858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5681"/>
            <a:ext cx="10515600" cy="7848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1B4664-E9AC-A025-4B0A-3151EDADC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A602E6-F581-FE91-9BEF-4E1B9F73D0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94D4F-5E57-4149-BAAA-4D9B717B0EC4}" type="datetimeFigureOut">
              <a:rPr lang="fr-FR" smtClean="0"/>
              <a:t>10/01/2025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4EB3FB-DD97-9EAC-FBC5-184CA4B5C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dirty="0"/>
              <a:t>Revue de projet - Eos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49CC5E-29D3-3378-72BD-B75111261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0D9B6-2343-49ED-9081-005391B814E2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02345001-35CC-4455-8470-398306B6926F}"/>
              </a:ext>
            </a:extLst>
          </p:cNvPr>
          <p:cNvSpPr/>
          <p:nvPr userDrawn="1"/>
        </p:nvSpPr>
        <p:spPr>
          <a:xfrm>
            <a:off x="-37003" y="0"/>
            <a:ext cx="12229003" cy="6858000"/>
          </a:xfrm>
          <a:custGeom>
            <a:avLst/>
            <a:gdLst>
              <a:gd name="connsiteX0" fmla="*/ 626699 w 12229003"/>
              <a:gd name="connsiteY0" fmla="*/ 175470 h 6858000"/>
              <a:gd name="connsiteX1" fmla="*/ 313840 w 12229003"/>
              <a:gd name="connsiteY1" fmla="*/ 488329 h 6858000"/>
              <a:gd name="connsiteX2" fmla="*/ 313840 w 12229003"/>
              <a:gd name="connsiteY2" fmla="*/ 6369672 h 6858000"/>
              <a:gd name="connsiteX3" fmla="*/ 626699 w 12229003"/>
              <a:gd name="connsiteY3" fmla="*/ 6682531 h 6858000"/>
              <a:gd name="connsiteX4" fmla="*/ 11604198 w 12229003"/>
              <a:gd name="connsiteY4" fmla="*/ 6682531 h 6858000"/>
              <a:gd name="connsiteX5" fmla="*/ 11917057 w 12229003"/>
              <a:gd name="connsiteY5" fmla="*/ 6369672 h 6858000"/>
              <a:gd name="connsiteX6" fmla="*/ 11917057 w 12229003"/>
              <a:gd name="connsiteY6" fmla="*/ 488329 h 6858000"/>
              <a:gd name="connsiteX7" fmla="*/ 11604198 w 12229003"/>
              <a:gd name="connsiteY7" fmla="*/ 175470 h 6858000"/>
              <a:gd name="connsiteX8" fmla="*/ 0 w 12229003"/>
              <a:gd name="connsiteY8" fmla="*/ 0 h 6858000"/>
              <a:gd name="connsiteX9" fmla="*/ 12229003 w 12229003"/>
              <a:gd name="connsiteY9" fmla="*/ 0 h 6858000"/>
              <a:gd name="connsiteX10" fmla="*/ 12229003 w 12229003"/>
              <a:gd name="connsiteY10" fmla="*/ 6858000 h 6858000"/>
              <a:gd name="connsiteX11" fmla="*/ 0 w 12229003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29003" h="6858000">
                <a:moveTo>
                  <a:pt x="626699" y="175470"/>
                </a:moveTo>
                <a:cubicBezTo>
                  <a:pt x="453912" y="175470"/>
                  <a:pt x="313840" y="315542"/>
                  <a:pt x="313840" y="488329"/>
                </a:cubicBezTo>
                <a:lnTo>
                  <a:pt x="313840" y="6369672"/>
                </a:lnTo>
                <a:cubicBezTo>
                  <a:pt x="313840" y="6542459"/>
                  <a:pt x="453912" y="6682531"/>
                  <a:pt x="626699" y="6682531"/>
                </a:cubicBezTo>
                <a:lnTo>
                  <a:pt x="11604198" y="6682531"/>
                </a:lnTo>
                <a:cubicBezTo>
                  <a:pt x="11776985" y="6682531"/>
                  <a:pt x="11917057" y="6542459"/>
                  <a:pt x="11917057" y="6369672"/>
                </a:cubicBezTo>
                <a:lnTo>
                  <a:pt x="11917057" y="488329"/>
                </a:lnTo>
                <a:cubicBezTo>
                  <a:pt x="11917057" y="315542"/>
                  <a:pt x="11776985" y="175470"/>
                  <a:pt x="11604198" y="175470"/>
                </a:cubicBezTo>
                <a:close/>
                <a:moveTo>
                  <a:pt x="0" y="0"/>
                </a:moveTo>
                <a:lnTo>
                  <a:pt x="12229003" y="0"/>
                </a:lnTo>
                <a:lnTo>
                  <a:pt x="1222900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4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CA"/>
          </a:p>
        </p:txBody>
      </p:sp>
      <p:pic>
        <p:nvPicPr>
          <p:cNvPr id="11" name="Graphique 10">
            <a:extLst>
              <a:ext uri="{FF2B5EF4-FFF2-40B4-BE49-F238E27FC236}">
                <a16:creationId xmlns:a16="http://schemas.microsoft.com/office/drawing/2014/main" id="{86BDE079-CBC2-4EE8-B7C8-6757C541D7E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7298" y="136525"/>
            <a:ext cx="1977295" cy="96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666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A1944"/>
          </a:solidFill>
          <a:latin typeface="Fugaz One" pitchFamily="2" charset="0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q"/>
        <a:defRPr sz="2800" kern="1200">
          <a:solidFill>
            <a:srgbClr val="FFC000"/>
          </a:solidFill>
          <a:latin typeface="Rubik" pitchFamily="2" charset="-79"/>
          <a:ea typeface="+mn-ea"/>
          <a:cs typeface="Rubik" pitchFamily="2" charset="-79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400" kern="1200">
          <a:solidFill>
            <a:schemeClr val="bg1">
              <a:lumMod val="50000"/>
            </a:schemeClr>
          </a:solidFill>
          <a:latin typeface="Rubik" pitchFamily="2" charset="-79"/>
          <a:ea typeface="+mn-ea"/>
          <a:cs typeface="Rubik" pitchFamily="2" charset="-79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000" kern="1200">
          <a:solidFill>
            <a:schemeClr val="bg1">
              <a:lumMod val="50000"/>
            </a:schemeClr>
          </a:solidFill>
          <a:latin typeface="Rubik" pitchFamily="2" charset="-79"/>
          <a:ea typeface="+mn-ea"/>
          <a:cs typeface="Rubik" pitchFamily="2" charset="-79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Rubik" pitchFamily="2" charset="-79"/>
          <a:ea typeface="+mn-ea"/>
          <a:cs typeface="Rubik" pitchFamily="2" charset="-79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Rubik" pitchFamily="2" charset="-79"/>
          <a:ea typeface="+mn-ea"/>
          <a:cs typeface="Rubik" pitchFamily="2" charset="-79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stroshop.de/fr/magazine/connaissances/connaissance-du-telescope/les-elements-drun-telescope/monture/i%2C1092?utm_source=chatgpt.com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B5EE67-E3C0-2351-A76F-8F9CD0F449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Starget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013DC47-C161-0AE0-BA7A-E81783EFD5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Revue de projet – Eos</a:t>
            </a:r>
          </a:p>
          <a:p>
            <a:r>
              <a:rPr lang="fr-FR" dirty="0"/>
              <a:t>Auteur : Sylvain BROCAS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3C09E9B-4833-9BA6-B193-5F0648F4C2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37" y="2961249"/>
            <a:ext cx="3519791" cy="351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552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717591-C069-FE36-2EC6-075517664A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49F2E7-79C1-A508-685D-5D3C59FA8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logicielle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34D4A5-1388-C80C-88CB-20120DA72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Logiciel de contrôle : NINA </a:t>
            </a:r>
          </a:p>
          <a:p>
            <a:r>
              <a:rPr lang="fr-FR" dirty="0"/>
              <a:t>Driver : Conception maison basée sur la techno ASCOM Alpaca</a:t>
            </a:r>
          </a:p>
          <a:p>
            <a:r>
              <a:rPr lang="fr-FR" dirty="0"/>
              <a:t>Logiciel embarqué : Conception maison</a:t>
            </a:r>
          </a:p>
        </p:txBody>
      </p:sp>
      <p:sp>
        <p:nvSpPr>
          <p:cNvPr id="4" name="Accolade fermante 3">
            <a:extLst>
              <a:ext uri="{FF2B5EF4-FFF2-40B4-BE49-F238E27FC236}">
                <a16:creationId xmlns:a16="http://schemas.microsoft.com/office/drawing/2014/main" id="{C9E82AB6-62AF-C9D8-174E-A75D105A3EE1}"/>
              </a:ext>
            </a:extLst>
          </p:cNvPr>
          <p:cNvSpPr/>
          <p:nvPr/>
        </p:nvSpPr>
        <p:spPr>
          <a:xfrm>
            <a:off x="10204315" y="2295728"/>
            <a:ext cx="116732" cy="154669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BA580E8-A27E-BDD3-D76F-15128BE5A908}"/>
              </a:ext>
            </a:extLst>
          </p:cNvPr>
          <p:cNvSpPr txBox="1"/>
          <p:nvPr/>
        </p:nvSpPr>
        <p:spPr>
          <a:xfrm>
            <a:off x="10321047" y="2745911"/>
            <a:ext cx="1488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Embarqués dans l’esp32</a:t>
            </a:r>
          </a:p>
        </p:txBody>
      </p:sp>
    </p:spTree>
    <p:extLst>
      <p:ext uri="{BB962C8B-B14F-4D97-AF65-F5344CB8AC3E}">
        <p14:creationId xmlns:p14="http://schemas.microsoft.com/office/powerpoint/2010/main" val="2058818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D08D9B-D2AA-4A48-08DB-109CDDF49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logicielle : Driver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FD388E-CDFB-3994-13AB-82A765EF5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7888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E23B90-ED19-4C9F-B536-9C3A4D871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logicielle : Embarqué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5760F0-632C-2642-1698-1016F0142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0571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BE8FD6-C3F8-F02F-C9DC-FFB4123F2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mécanique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B8E79C1-5AB3-8619-AC5E-67439C83FD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0996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771DA-77ED-5C32-110C-CEDBF591C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5DDC42-5962-4A63-2069-4EFC5DBE5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Conception mécanique : Choix de l’architecture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C8B711-FD29-7D2A-C6CD-F2641BC78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existe principalement deux types de montures :</a:t>
            </a:r>
          </a:p>
          <a:p>
            <a:pPr lvl="1"/>
            <a:r>
              <a:rPr lang="fr-FR" b="1" dirty="0"/>
              <a:t>Monture azimutale</a:t>
            </a:r>
            <a:r>
              <a:rPr lang="fr-FR" dirty="0"/>
              <a:t> : Permet des mouvements horizontaux et verticaux. Simple à utiliser, elle est idéale pour les débutants, mais nécessite des ajustements constants pour suivre les objets célestes. </a:t>
            </a:r>
            <a:r>
              <a:rPr lang="fr-FR" dirty="0" err="1">
                <a:hlinkClick r:id="rId2"/>
              </a:rPr>
              <a:t>Astroshop</a:t>
            </a:r>
            <a:endParaRPr lang="fr-FR" dirty="0"/>
          </a:p>
          <a:p>
            <a:pPr lvl="1"/>
            <a:r>
              <a:rPr lang="fr-FR" b="1" dirty="0"/>
              <a:t>Monture équatoriale</a:t>
            </a:r>
            <a:r>
              <a:rPr lang="fr-FR" dirty="0"/>
              <a:t> : Alignée avec l'axe de rotation terrestre, elle facilite le suivi des astres en ne nécessitant qu'un seul axe de mouvement, ce qui est particulièrement avantageux pour l'astrophotographie.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6829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71505C-E44F-228F-B014-38A46A6F75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7D5AAB-5D05-36DD-C196-258902E75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Conception mécanique : Choix de l’architecture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2B63B2-FA98-9318-6EBA-849A8C8E4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Choix technologique : Monture équatoriale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4713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EFD9F8-ABD5-3722-E55E-4489F339D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Tests et validation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00924F0-5F8C-AD17-775D-77350CFE14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4219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45AC8-6693-0EED-7805-DB0CC96C94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440A44-0693-799A-EB93-CB8C8FD8E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Tests et validation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4C3BDD-5749-44BF-4430-C2DF6C5F0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Etats d’avancement :</a:t>
            </a:r>
          </a:p>
          <a:p>
            <a:pPr lvl="1"/>
            <a:r>
              <a:rPr lang="fr-FR" dirty="0"/>
              <a:t>Driver Alpaca : Connexion à NINA OK – quelques lenteurs à l’exécution</a:t>
            </a:r>
          </a:p>
          <a:p>
            <a:pPr lvl="2"/>
            <a:r>
              <a:rPr lang="fr-FR" dirty="0"/>
              <a:t>Rechercher sources lenteurs</a:t>
            </a:r>
          </a:p>
          <a:p>
            <a:pPr lvl="2"/>
            <a:endParaRPr lang="fr-FR" dirty="0"/>
          </a:p>
          <a:p>
            <a:pPr lvl="1"/>
            <a:r>
              <a:rPr lang="fr-FR" dirty="0"/>
              <a:t>Mécanique : </a:t>
            </a:r>
          </a:p>
          <a:p>
            <a:pPr lvl="2"/>
            <a:r>
              <a:rPr lang="fr-FR" dirty="0"/>
              <a:t>Exploration pistes différentes technos réducteurs</a:t>
            </a:r>
          </a:p>
          <a:p>
            <a:pPr lvl="3"/>
            <a:r>
              <a:rPr lang="fr-FR" dirty="0"/>
              <a:t>Architecture intéressante trouvée, imprimable 3D, également accessible par découpe (laser, jet d’eau)</a:t>
            </a:r>
          </a:p>
          <a:p>
            <a:pPr lvl="2"/>
            <a:r>
              <a:rPr lang="fr-FR" dirty="0"/>
              <a:t>Exploration de la structure globale et de l’encombrement envisageable</a:t>
            </a:r>
          </a:p>
          <a:p>
            <a:pPr lvl="1"/>
            <a:r>
              <a:rPr lang="fr-FR" dirty="0"/>
              <a:t>Electronique</a:t>
            </a:r>
          </a:p>
        </p:txBody>
      </p:sp>
    </p:spTree>
    <p:extLst>
      <p:ext uri="{BB962C8B-B14F-4D97-AF65-F5344CB8AC3E}">
        <p14:creationId xmlns:p14="http://schemas.microsoft.com/office/powerpoint/2010/main" val="2372578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109FB3-C45B-C4FD-F880-0C96BA89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Perspectives d’amélioration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C5304AC-5259-1928-371A-A4C0AE9790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2561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E18C16-7DE0-3450-D04F-BB8FAF26E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7A3432-69E4-C41E-55E9-BE1BA0B8F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Perspectives d’amélioration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5B0A21-4753-4BA9-1A0C-821BC370D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 Évolutivité :</a:t>
            </a:r>
          </a:p>
          <a:p>
            <a:pPr lvl="1"/>
            <a:r>
              <a:rPr lang="fr-FR" dirty="0"/>
              <a:t>Version 1 : Réponse correcte aux commandes NINA et capacité de pointage des objets.</a:t>
            </a:r>
          </a:p>
          <a:p>
            <a:pPr lvl="1"/>
            <a:r>
              <a:rPr lang="fr-FR" dirty="0"/>
              <a:t>Version 2 : Améliorations avec l'ajout de fonctionnalités telles qu'une mini </a:t>
            </a:r>
            <a:r>
              <a:rPr lang="fr-FR" dirty="0" err="1"/>
              <a:t>powerbox</a:t>
            </a:r>
            <a:r>
              <a:rPr lang="fr-FR" dirty="0"/>
              <a:t> intégrée et de meilleures performances.</a:t>
            </a:r>
          </a:p>
          <a:p>
            <a:pPr lvl="1"/>
            <a:r>
              <a:rPr lang="fr-FR" dirty="0"/>
              <a:t>Version 3 : Fonctionnalités avancées incluant le plate </a:t>
            </a:r>
            <a:r>
              <a:rPr lang="fr-FR" dirty="0" err="1"/>
              <a:t>solving</a:t>
            </a:r>
            <a:r>
              <a:rPr lang="fr-FR" dirty="0"/>
              <a:t>, le </a:t>
            </a:r>
            <a:r>
              <a:rPr lang="fr-FR" dirty="0" err="1"/>
              <a:t>Goto</a:t>
            </a:r>
            <a:r>
              <a:rPr lang="fr-FR" dirty="0"/>
              <a:t>, l'autoguidage, etc.</a:t>
            </a:r>
          </a:p>
        </p:txBody>
      </p:sp>
    </p:spTree>
    <p:extLst>
      <p:ext uri="{BB962C8B-B14F-4D97-AF65-F5344CB8AC3E}">
        <p14:creationId xmlns:p14="http://schemas.microsoft.com/office/powerpoint/2010/main" val="2508594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B6AB8A-D1DA-1C11-9F30-25829DAA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Qu’est-ce que </a:t>
            </a:r>
            <a:r>
              <a:rPr lang="fr-FR" dirty="0" err="1"/>
              <a:t>Starget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99BB4A-2D88-E08A-B69E-8DB43847C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Développement d'une monture </a:t>
            </a:r>
            <a:r>
              <a:rPr lang="fr-FR" dirty="0" err="1"/>
              <a:t>Goto</a:t>
            </a:r>
            <a:r>
              <a:rPr lang="fr-FR" dirty="0"/>
              <a:t> portable et économique pour l'astrophotographie avec un appareil photo reflex numérique (DSLR).</a:t>
            </a:r>
          </a:p>
          <a:p>
            <a:r>
              <a:rPr lang="fr-FR" dirty="0"/>
              <a:t>Objectifs du projet :</a:t>
            </a:r>
          </a:p>
          <a:p>
            <a:pPr lvl="1"/>
            <a:r>
              <a:rPr lang="fr-FR" dirty="0"/>
              <a:t>Permettre le suivi précis des objets célestes pour des expositions longues.</a:t>
            </a:r>
          </a:p>
          <a:p>
            <a:pPr lvl="1"/>
            <a:r>
              <a:rPr lang="fr-FR" dirty="0"/>
              <a:t>Offrir une solution abordable et facilement transportable pour les astrophotographes amateurs.</a:t>
            </a:r>
          </a:p>
          <a:p>
            <a:pPr lvl="1"/>
            <a:r>
              <a:rPr lang="fr-FR" dirty="0"/>
              <a:t>Objectifs </a:t>
            </a:r>
            <a:r>
              <a:rPr lang="fr-FR" dirty="0" err="1"/>
              <a:t>personels</a:t>
            </a:r>
            <a:r>
              <a:rPr lang="fr-FR" dirty="0"/>
              <a:t> (défi, apprentissage, …)</a:t>
            </a:r>
          </a:p>
        </p:txBody>
      </p:sp>
    </p:spTree>
    <p:extLst>
      <p:ext uri="{BB962C8B-B14F-4D97-AF65-F5344CB8AC3E}">
        <p14:creationId xmlns:p14="http://schemas.microsoft.com/office/powerpoint/2010/main" val="3897199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6C4598-682E-D557-92D2-3DE21BD27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Fin et questions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557C6A-80B2-3989-954B-40D3304D7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8929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314D82-89B7-BDD7-8393-050F9596B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Utilité d’une monture astronomique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244DB5-8CD5-C181-9E89-C94084BFF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077346" cy="4351338"/>
          </a:xfrm>
        </p:spPr>
        <p:txBody>
          <a:bodyPr>
            <a:normAutofit fontScale="85000" lnSpcReduction="10000"/>
          </a:bodyPr>
          <a:lstStyle/>
          <a:p>
            <a:r>
              <a:rPr lang="fr-FR" dirty="0"/>
              <a:t>Une </a:t>
            </a:r>
            <a:r>
              <a:rPr lang="fr-FR" b="1" dirty="0"/>
              <a:t>monture astronomique</a:t>
            </a:r>
            <a:r>
              <a:rPr lang="fr-FR" dirty="0"/>
              <a:t> est un dispositif mécanique qui soutient et oriente un instrument d'observation (télescope, lunette, …), permettant de suivre avec précision les objets célestes malgré la rotation terrestre.</a:t>
            </a:r>
          </a:p>
          <a:p>
            <a:r>
              <a:rPr lang="fr-FR" b="1" dirty="0"/>
              <a:t>Utilité d'une monture astronomique :</a:t>
            </a:r>
            <a:endParaRPr lang="fr-FR" dirty="0"/>
          </a:p>
          <a:p>
            <a:pPr lvl="1"/>
            <a:r>
              <a:rPr lang="fr-FR" b="1" dirty="0"/>
              <a:t>Suivi des objets célestes</a:t>
            </a:r>
            <a:r>
              <a:rPr lang="fr-FR" dirty="0"/>
              <a:t> : En compensant le mouvement de la Terre, la monture maintient les astres dans le champ de vision, facilitant leur observation prolongée. </a:t>
            </a:r>
          </a:p>
          <a:p>
            <a:pPr lvl="1"/>
            <a:r>
              <a:rPr lang="fr-FR" b="1" dirty="0"/>
              <a:t>Astrophotographie</a:t>
            </a:r>
            <a:r>
              <a:rPr lang="fr-FR" dirty="0"/>
              <a:t> : Une monture stable et précise est essentielle pour capturer des images nettes des corps célestes, en évitant les traînées lumineuses dues au déplacement apparent des étoiles.</a:t>
            </a:r>
          </a:p>
          <a:p>
            <a:pPr lvl="1"/>
            <a:r>
              <a:rPr lang="fr-FR" b="1" dirty="0"/>
              <a:t>Pointage précis</a:t>
            </a:r>
            <a:r>
              <a:rPr lang="fr-FR" dirty="0"/>
              <a:t> : Elle permet de diriger l'instrument vers des coordonnées spécifiques du ciel, aidant à localiser des objets astronomiques d'intérêt.</a:t>
            </a:r>
          </a:p>
          <a:p>
            <a:endParaRPr lang="fr-FR" dirty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7514523F-79A7-48AB-A77E-60F4D42DEC45}"/>
              </a:ext>
            </a:extLst>
          </p:cNvPr>
          <p:cNvGrpSpPr/>
          <p:nvPr/>
        </p:nvGrpSpPr>
        <p:grpSpPr>
          <a:xfrm>
            <a:off x="9223950" y="1189831"/>
            <a:ext cx="2968050" cy="5622926"/>
            <a:chOff x="4379398" y="-2041525"/>
            <a:chExt cx="3971925" cy="7524751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F2C8763-9B56-4DCA-835D-2EA2096583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9398" y="-2041525"/>
              <a:ext cx="3971925" cy="7524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>
              <a:extLst>
                <a:ext uri="{FF2B5EF4-FFF2-40B4-BE49-F238E27FC236}">
                  <a16:creationId xmlns:a16="http://schemas.microsoft.com/office/drawing/2014/main" id="{458003CC-99AD-4692-B643-B02F720C3A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4911" y="-258365"/>
              <a:ext cx="2533650" cy="1971675"/>
            </a:xfrm>
            <a:prstGeom prst="rect">
              <a:avLst/>
            </a:prstGeom>
            <a:noFill/>
            <a:effectLst>
              <a:glow rad="139700">
                <a:schemeClr val="accent4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4A1035B5-4887-461D-93A8-884AF5D65F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9398" y="1089819"/>
              <a:ext cx="3867150" cy="4381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92753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43C09E-6E5D-A8EF-F84C-853CDA302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 descr="illustration rotation de la terre">
            <a:extLst>
              <a:ext uri="{FF2B5EF4-FFF2-40B4-BE49-F238E27FC236}">
                <a16:creationId xmlns:a16="http://schemas.microsoft.com/office/drawing/2014/main" id="{E56EB874-135F-BC9B-22AC-D3564E1CD7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1606" y="2141537"/>
            <a:ext cx="8568788" cy="4351338"/>
          </a:xfrm>
        </p:spPr>
      </p:pic>
    </p:spTree>
    <p:extLst>
      <p:ext uri="{BB962C8B-B14F-4D97-AF65-F5344CB8AC3E}">
        <p14:creationId xmlns:p14="http://schemas.microsoft.com/office/powerpoint/2010/main" val="220420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E58CDE-4B7C-C928-3AD3-22AA4FD07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Exigences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7FD7F6A-8AEF-7C96-B03F-B40FD28626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8394" y="2895531"/>
            <a:ext cx="11619294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Charge utile : Supporter un DSLR avec des objectifs jusqu'à 300 mm de focale, pour une charge totale de 2 à 3 kg.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Portabilité : Conception légère et compacte, adaptée au transport dans un sac à dos standard.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Consommation électrique : Faible, adaptée aux sorties sur le terrain.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Contrôle : Pilotage via un PC utilisant le logiciel d'astrophotographie NINA.</a:t>
            </a:r>
          </a:p>
        </p:txBody>
      </p:sp>
    </p:spTree>
    <p:extLst>
      <p:ext uri="{BB962C8B-B14F-4D97-AF65-F5344CB8AC3E}">
        <p14:creationId xmlns:p14="http://schemas.microsoft.com/office/powerpoint/2010/main" val="2456035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3F79CF-A7DC-9C8E-95C6-344D65A93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de </a:t>
            </a:r>
            <a:r>
              <a:rPr lang="fr-FR" dirty="0" err="1"/>
              <a:t>Starget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31EAA2-51AF-0A2F-48C4-DD1D1489A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Conception d’une monture </a:t>
            </a:r>
            <a:r>
              <a:rPr lang="fr-FR" dirty="0" err="1"/>
              <a:t>astro</a:t>
            </a:r>
            <a:endParaRPr lang="fr-FR" dirty="0"/>
          </a:p>
          <a:p>
            <a:pPr lvl="1"/>
            <a:r>
              <a:rPr lang="fr-FR" dirty="0"/>
              <a:t>Mécanique : </a:t>
            </a:r>
          </a:p>
          <a:p>
            <a:pPr lvl="2"/>
            <a:r>
              <a:rPr lang="fr-FR" dirty="0"/>
              <a:t>2 axes (motorisés) – au besoin : réducteurs</a:t>
            </a:r>
          </a:p>
          <a:p>
            <a:pPr lvl="2"/>
            <a:r>
              <a:rPr lang="fr-FR" dirty="0"/>
              <a:t>Structure encaissant les efforts</a:t>
            </a:r>
          </a:p>
          <a:p>
            <a:pPr lvl="1"/>
            <a:r>
              <a:rPr lang="fr-FR" dirty="0"/>
              <a:t>Electronique :</a:t>
            </a:r>
          </a:p>
          <a:p>
            <a:pPr lvl="2"/>
            <a:r>
              <a:rPr lang="fr-FR" dirty="0"/>
              <a:t>« Cerveau » : Composant contrôlant le comportement de la monture et capable de recevoir des ordres du </a:t>
            </a:r>
            <a:r>
              <a:rPr lang="fr-FR" dirty="0" err="1"/>
              <a:t>controle</a:t>
            </a:r>
            <a:endParaRPr lang="fr-FR" dirty="0"/>
          </a:p>
          <a:p>
            <a:pPr lvl="2"/>
            <a:r>
              <a:rPr lang="fr-FR" dirty="0"/>
              <a:t>Motorisation et ses drivers</a:t>
            </a:r>
          </a:p>
          <a:p>
            <a:pPr lvl="2"/>
            <a:r>
              <a:rPr lang="fr-FR" dirty="0"/>
              <a:t>Capteurs divers : fin de course, position, GPS,… (selon options et choix technologiques)</a:t>
            </a:r>
          </a:p>
          <a:p>
            <a:pPr lvl="1"/>
            <a:r>
              <a:rPr lang="fr-FR" dirty="0"/>
              <a:t>Logiciel :</a:t>
            </a:r>
          </a:p>
          <a:p>
            <a:pPr lvl="2"/>
            <a:r>
              <a:rPr lang="fr-FR" dirty="0"/>
              <a:t>Logiciel de contrôle : Logiciel PC (Nina, </a:t>
            </a:r>
            <a:r>
              <a:rPr lang="fr-FR" dirty="0" err="1"/>
              <a:t>Ekos</a:t>
            </a:r>
            <a:r>
              <a:rPr lang="fr-FR" dirty="0"/>
              <a:t>, …), App </a:t>
            </a:r>
            <a:r>
              <a:rPr lang="fr-FR" dirty="0" err="1"/>
              <a:t>android</a:t>
            </a:r>
            <a:r>
              <a:rPr lang="fr-FR" dirty="0"/>
              <a:t> (Sky safari)</a:t>
            </a:r>
          </a:p>
          <a:p>
            <a:pPr lvl="2"/>
            <a:r>
              <a:rPr lang="fr-FR" dirty="0"/>
              <a:t>Logiciel embarqué : Transforme les instructions de contrôle en actions (lecture capteur, mouvement moteurs, …)</a:t>
            </a:r>
          </a:p>
          <a:p>
            <a:pPr lvl="2"/>
            <a:r>
              <a:rPr lang="fr-FR" dirty="0"/>
              <a:t>Interface (driver) : Fais le lien entre le contrôle et l’embarqué (ASCOM, INDI)</a:t>
            </a:r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8263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58AAC2-5B9B-0827-69A5-155323FF9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14BE23-8749-6BF0-13E2-CFAAD1F64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électronique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8C89B16-32D5-E141-92BF-E335CD6C2E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816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CEF1CA-6188-B4F3-5E63-B46D90658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électronique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F4F470-E746-543E-8A27-2915A0513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Carte de contrôle : ESP32-C6-WROOM-N16</a:t>
            </a:r>
          </a:p>
          <a:p>
            <a:r>
              <a:rPr lang="fr-FR" dirty="0"/>
              <a:t>Motorisation : Moteur pas à Pas Nema17</a:t>
            </a:r>
          </a:p>
          <a:p>
            <a:r>
              <a:rPr lang="fr-FR" dirty="0"/>
              <a:t>Stepper Driver : TMC2209</a:t>
            </a:r>
          </a:p>
          <a:p>
            <a:r>
              <a:rPr lang="fr-FR" dirty="0"/>
              <a:t>Capteurs :	</a:t>
            </a:r>
          </a:p>
          <a:p>
            <a:pPr lvl="1"/>
            <a:r>
              <a:rPr lang="fr-FR" dirty="0"/>
              <a:t>A déterminer exactement</a:t>
            </a:r>
          </a:p>
          <a:p>
            <a:r>
              <a:rPr lang="fr-FR" dirty="0"/>
              <a:t>Alimentation : </a:t>
            </a:r>
          </a:p>
          <a:p>
            <a:pPr lvl="1"/>
            <a:r>
              <a:rPr lang="fr-FR" dirty="0"/>
              <a:t>Sur batterie externe (entrée possible 5 à 20V)</a:t>
            </a:r>
          </a:p>
          <a:p>
            <a:pPr lvl="1"/>
            <a:r>
              <a:rPr lang="fr-FR" dirty="0"/>
              <a:t>Composants et niveaux de tension à déterminer</a:t>
            </a:r>
          </a:p>
        </p:txBody>
      </p:sp>
    </p:spTree>
    <p:extLst>
      <p:ext uri="{BB962C8B-B14F-4D97-AF65-F5344CB8AC3E}">
        <p14:creationId xmlns:p14="http://schemas.microsoft.com/office/powerpoint/2010/main" val="2939862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E86513-FF22-F217-5852-30A6C665D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logicielle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D951F5A-4516-CF60-ECDC-948B0735AB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95668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671</Words>
  <Application>Microsoft Office PowerPoint</Application>
  <PresentationFormat>Grand écran</PresentationFormat>
  <Paragraphs>77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Courier New</vt:lpstr>
      <vt:lpstr>Fugaz One</vt:lpstr>
      <vt:lpstr>Rubik</vt:lpstr>
      <vt:lpstr>Wingdings</vt:lpstr>
      <vt:lpstr>Thème Office</vt:lpstr>
      <vt:lpstr>Starget</vt:lpstr>
      <vt:lpstr>Qu’est-ce que Starget</vt:lpstr>
      <vt:lpstr>Utilité d’une monture astronomique</vt:lpstr>
      <vt:lpstr>Présentation PowerPoint</vt:lpstr>
      <vt:lpstr>Exigences</vt:lpstr>
      <vt:lpstr>Architecture de Starget</vt:lpstr>
      <vt:lpstr>Conception électronique</vt:lpstr>
      <vt:lpstr>Conception électronique</vt:lpstr>
      <vt:lpstr>Conception logicielle</vt:lpstr>
      <vt:lpstr>Conception logicielle</vt:lpstr>
      <vt:lpstr>Conception logicielle : Driver</vt:lpstr>
      <vt:lpstr>Conception logicielle : Embarqué</vt:lpstr>
      <vt:lpstr>Conception mécanique</vt:lpstr>
      <vt:lpstr>Conception mécanique : Choix de l’architecture</vt:lpstr>
      <vt:lpstr>Conception mécanique : Choix de l’architecture</vt:lpstr>
      <vt:lpstr>Tests et validation</vt:lpstr>
      <vt:lpstr>Tests et validation</vt:lpstr>
      <vt:lpstr>Perspectives d’amélioration</vt:lpstr>
      <vt:lpstr>Perspectives d’amélioration</vt:lpstr>
      <vt:lpstr>Fin et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Starget</dc:title>
  <dc:creator>BROCAS Sylvain</dc:creator>
  <cp:lastModifiedBy>Sylvain Brocas</cp:lastModifiedBy>
  <cp:revision>6</cp:revision>
  <dcterms:created xsi:type="dcterms:W3CDTF">2025-01-09T23:17:32Z</dcterms:created>
  <dcterms:modified xsi:type="dcterms:W3CDTF">2025-01-10T22:38:12Z</dcterms:modified>
</cp:coreProperties>
</file>