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3" r:id="rId6"/>
    <p:sldId id="259" r:id="rId7"/>
    <p:sldId id="271" r:id="rId8"/>
    <p:sldId id="260" r:id="rId9"/>
    <p:sldId id="262" r:id="rId10"/>
    <p:sldId id="268" r:id="rId11"/>
    <p:sldId id="272" r:id="rId12"/>
    <p:sldId id="273" r:id="rId13"/>
    <p:sldId id="261" r:id="rId14"/>
    <p:sldId id="267" r:id="rId15"/>
    <p:sldId id="275" r:id="rId16"/>
    <p:sldId id="264" r:id="rId17"/>
    <p:sldId id="269" r:id="rId18"/>
    <p:sldId id="265" r:id="rId19"/>
    <p:sldId id="276" r:id="rId20"/>
    <p:sldId id="26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BDD33-518B-F9C0-6CCB-CEB1BC93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CBCAE-0525-E6AB-E6FD-D9EE7215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138E9-ADD2-1D25-CA9C-6942ACE6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64851-2185-C309-CE11-AF7DAB5F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4C779-FD87-E02A-BB2C-D3A9DDF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5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F626B-9A10-E538-6151-2B5202D8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BF46B5-D73A-FD16-CE5C-090F20303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31928-9EDD-B2B1-EBC6-7F791C3E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FC6D5-7F28-153F-2466-D5CD5C01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A86BF-E122-99D6-42F6-BF74BBB9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17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B84C2-CB91-B464-33F8-EE9B92D79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11E2D8-3F70-D580-9BAB-7375AB789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50D1F5-F223-15F0-3A72-4E3E092F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27E778-0985-79FB-227F-E4CC0B39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8BAA6-49FE-FCE0-DE7B-685A72B4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451FD-0E82-7F46-5FE7-7A896553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4135A-D0CA-C69D-EC3B-F6922251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2330E-7AC1-A3A9-9B4E-B753516E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257B83-FE1B-6535-77FC-87800EE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ED8E9A-6226-47D9-5C3C-F46A793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41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C453E-DC9D-2F63-CB88-F41FFC0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ED9CA3-DEC9-1CE9-7D4F-7DADDA57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52C0A-9F4E-BC5E-C9EA-F47BBC66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81F7A-D772-500E-3D56-2BB32801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DE9FDE-8B15-E71B-CD6C-7E903F45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36EDA-17CA-47DC-F0CD-2E777632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394465-4E51-F1E8-75F5-EFDC236E4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95546-FDF8-49E3-7463-0787DBD5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18723-F2F2-E8E0-AF4F-A08C14BB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7B5544-8EB7-E50E-E3B0-2B134A8C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CFDBD5-5A47-854F-7830-3CF38FA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D26E0-0E29-AD41-E0C6-06D5E99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62E80-A7C9-C194-B417-5404705A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DA9A4D-1DC1-D594-18DC-476E5487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463778-2664-2FB0-06FB-242367C4F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873EC2-1F3F-BFEA-05F3-D8ED3C5E6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A9786A6-50FD-5A2A-5DF1-1C80D1B2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8D14B6-6E7B-0692-D86F-FA9A2BF4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4DB83A-7EF6-F928-9673-89E6178F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7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362E8-8082-A6E0-F6DF-7FDD7E56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EA4193-A206-4132-ED07-55D9BCC7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277B73-34DD-21B5-1F9B-9BE53080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00BD7-BA64-21C0-27F2-44BBE3A5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72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0F0117-9E27-1527-83EC-85EBD08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2C436-1932-02F2-CB30-2739A92B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AD12E-4A65-6308-B55C-B900EF3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43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538B5-2EAA-7ECE-F9CC-4D2C31E7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90030-3B92-BB6D-09A6-F90FF3A3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2542F-CFEB-F679-4FAE-D11C1895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11A5B6-3DC8-A7ED-3BAB-D2C5DCDF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5B61AC-4C7F-46A8-2DF8-9709026E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EA81F-864A-CB69-70A6-F165506E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6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A3D98-723E-B31C-6453-868355A1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9CD5D2-A6B4-D5A8-2E87-470349746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937C6F-6729-4058-6B00-DE241E7DF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6905CB-0865-26F6-5476-36760F16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9A57A3-64C7-80C9-E9C3-49EAF7D6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86225F-0874-7BA4-291C-36D6FD22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7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03A3C-4964-DF08-E178-82187985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B4664-E9AC-A025-4B0A-3151EDAD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A602E6-F581-FE91-9BEF-4E1B9F73D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4D4F-5E57-4149-BAAA-4D9B717B0EC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EB3FB-DD97-9EAC-FBC5-184CA4B5C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49CC5E-29D3-3378-72BD-B75111261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0D9B6-2343-49ED-9081-005391B81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troshop.de/fr/magazine/connaissances/connaissance-du-telescope/les-elements-drun-telescope/monture/i%2C1092?utm_source=chatgpt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5EE67-E3C0-2351-A76F-8F9CD0F44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3DC47-C161-0AE0-BA7A-E81783EFD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 – Eos</a:t>
            </a:r>
          </a:p>
          <a:p>
            <a:r>
              <a:rPr lang="fr-FR" dirty="0"/>
              <a:t>Auteur : Sylvain BROCAS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C09E9B-4833-9BA6-B193-5F0648F4C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1" y="82247"/>
            <a:ext cx="3519791" cy="35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5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17591-C069-FE36-2EC6-075517664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9F2E7-79C1-A508-685D-5D3C59F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4D4A5-1388-C80C-88CB-20120DA7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Logiciel de contrôle : NINA </a:t>
            </a:r>
          </a:p>
          <a:p>
            <a:r>
              <a:rPr lang="fr-FR" dirty="0"/>
              <a:t>Driver : Conception maison basée sur la techno ASCOM Alpaca</a:t>
            </a:r>
          </a:p>
          <a:p>
            <a:r>
              <a:rPr lang="fr-FR" dirty="0"/>
              <a:t>Logiciel embarqué : Conception maison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C9E82AB6-62AF-C9D8-174E-A75D105A3EE1}"/>
              </a:ext>
            </a:extLst>
          </p:cNvPr>
          <p:cNvSpPr/>
          <p:nvPr/>
        </p:nvSpPr>
        <p:spPr>
          <a:xfrm>
            <a:off x="10204315" y="2295728"/>
            <a:ext cx="116732" cy="1546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A580E8-A27E-BDD3-D76F-15128BE5A908}"/>
              </a:ext>
            </a:extLst>
          </p:cNvPr>
          <p:cNvSpPr txBox="1"/>
          <p:nvPr/>
        </p:nvSpPr>
        <p:spPr>
          <a:xfrm>
            <a:off x="10321047" y="2745911"/>
            <a:ext cx="14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Embarqués dans l’esp32</a:t>
            </a:r>
          </a:p>
        </p:txBody>
      </p:sp>
    </p:spTree>
    <p:extLst>
      <p:ext uri="{BB962C8B-B14F-4D97-AF65-F5344CB8AC3E}">
        <p14:creationId xmlns:p14="http://schemas.microsoft.com/office/powerpoint/2010/main" val="205881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08D9B-D2AA-4A48-08DB-109CDDF4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 : Driver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FD388E-CDFB-3994-13AB-82A765EF5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88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3B90-ED19-4C9F-B536-9C3A4D87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 : 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760F0-632C-2642-1698-1016F014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57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E8FD6-C3F8-F02F-C9DC-FFB4123F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mécanique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8E79C1-5AB3-8619-AC5E-67439C83F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9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771DA-77ED-5C32-110C-CEDBF591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DDC42-5962-4A63-2069-4EFC5DB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mécanique : Choix de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C8B711-FD29-7D2A-C6CD-F2641BC7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principalement deux types de montures :</a:t>
            </a:r>
          </a:p>
          <a:p>
            <a:pPr lvl="1"/>
            <a:r>
              <a:rPr lang="fr-FR" b="1" dirty="0"/>
              <a:t>Monture azimutale</a:t>
            </a:r>
            <a:r>
              <a:rPr lang="fr-FR" dirty="0"/>
              <a:t> : Permet des mouvements horizontaux et verticaux. Simple à utiliser, elle est idéale pour les débutants, mais nécessite des ajustements constants pour suivre les objets célestes. </a:t>
            </a:r>
            <a:r>
              <a:rPr lang="fr-FR" dirty="0" err="1">
                <a:hlinkClick r:id="rId2"/>
              </a:rPr>
              <a:t>Astroshop</a:t>
            </a:r>
            <a:endParaRPr lang="fr-FR" dirty="0"/>
          </a:p>
          <a:p>
            <a:pPr lvl="1"/>
            <a:r>
              <a:rPr lang="fr-FR" b="1" dirty="0"/>
              <a:t>Monture équatoriale</a:t>
            </a:r>
            <a:r>
              <a:rPr lang="fr-FR" dirty="0"/>
              <a:t> : Alignée avec l'axe de rotation terrestre, elle facilite le suivi des astres en ne nécessitant qu'un seul axe de mouvement, ce qui est particulièrement avantageux pour l'astrophotographie.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82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505C-E44F-228F-B014-38A46A6F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D5AAB-5D05-36DD-C196-258902E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mécanique : Choix de l’architecture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2B63B2-FA98-9318-6EBA-849A8C8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Choix technologique : Monture équatoriale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71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FD9F8-ABD5-3722-E55E-4489F339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et validation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0924F0-5F8C-AD17-775D-77350CFE1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1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5AC8-6693-0EED-7805-DB0CC96C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40A44-0693-799A-EB93-CB8C8FD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Tests et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C3BDD-5749-44BF-4430-C2DF6C5F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Etats d’avancement :</a:t>
            </a:r>
          </a:p>
          <a:p>
            <a:pPr lvl="1"/>
            <a:r>
              <a:rPr lang="fr-FR" dirty="0"/>
              <a:t>Driver Alpaca : Connexion à NINA OK – quelques lenteurs à l’exécution</a:t>
            </a:r>
          </a:p>
          <a:p>
            <a:pPr lvl="2"/>
            <a:r>
              <a:rPr lang="fr-FR" dirty="0"/>
              <a:t>Rechercher sources lenteurs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Mécanique : </a:t>
            </a:r>
          </a:p>
          <a:p>
            <a:pPr lvl="2"/>
            <a:r>
              <a:rPr lang="fr-FR" dirty="0"/>
              <a:t>Exploration pistes différentes technos réducteurs</a:t>
            </a:r>
          </a:p>
          <a:p>
            <a:pPr lvl="3"/>
            <a:r>
              <a:rPr lang="fr-FR" dirty="0"/>
              <a:t>Architecture intéressante trouvée, imprimable 3D, également accessible par découpe (laser, jet d’eau)</a:t>
            </a:r>
          </a:p>
          <a:p>
            <a:pPr lvl="2"/>
            <a:r>
              <a:rPr lang="fr-FR" dirty="0"/>
              <a:t>Exploration de la structure globale et de l’encombrement envisageable</a:t>
            </a:r>
          </a:p>
          <a:p>
            <a:pPr lvl="1"/>
            <a:r>
              <a:rPr lang="fr-FR" dirty="0"/>
              <a:t>Electronique</a:t>
            </a:r>
          </a:p>
        </p:txBody>
      </p:sp>
    </p:spTree>
    <p:extLst>
      <p:ext uri="{BB962C8B-B14F-4D97-AF65-F5344CB8AC3E}">
        <p14:creationId xmlns:p14="http://schemas.microsoft.com/office/powerpoint/2010/main" val="2372578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09FB3-C45B-C4FD-F880-0C96BA89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d’amélioration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5304AC-5259-1928-371A-A4C0AE979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56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8C16-7DE0-3450-D04F-BB8FAF26E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A3432-69E4-C41E-55E9-BE1BA0B8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B0A21-4753-4BA9-1A0C-821BC370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Évolutivité :</a:t>
            </a:r>
          </a:p>
          <a:p>
            <a:pPr lvl="1"/>
            <a:r>
              <a:rPr lang="fr-FR" dirty="0"/>
              <a:t>Version 1 : Réponse correcte aux commandes NINA et capacité de pointage des objets.</a:t>
            </a:r>
          </a:p>
          <a:p>
            <a:pPr lvl="1"/>
            <a:r>
              <a:rPr lang="fr-FR" dirty="0"/>
              <a:t>Version 2 : Améliorations avec l'ajout de fonctionnalités telles qu'une mini </a:t>
            </a:r>
            <a:r>
              <a:rPr lang="fr-FR" dirty="0" err="1"/>
              <a:t>powerbox</a:t>
            </a:r>
            <a:r>
              <a:rPr lang="fr-FR" dirty="0"/>
              <a:t> intégrée et de meilleures performances.</a:t>
            </a:r>
          </a:p>
          <a:p>
            <a:pPr lvl="1"/>
            <a:r>
              <a:rPr lang="fr-FR" dirty="0"/>
              <a:t>Version 3 : Fonctionnalités avancées incluant le plate </a:t>
            </a:r>
            <a:r>
              <a:rPr lang="fr-FR" dirty="0" err="1"/>
              <a:t>solving</a:t>
            </a:r>
            <a:r>
              <a:rPr lang="fr-FR" dirty="0"/>
              <a:t>, le </a:t>
            </a:r>
            <a:r>
              <a:rPr lang="fr-FR" dirty="0" err="1"/>
              <a:t>Goto</a:t>
            </a:r>
            <a:r>
              <a:rPr lang="fr-FR" dirty="0"/>
              <a:t>, l'autoguidage, etc.</a:t>
            </a:r>
          </a:p>
        </p:txBody>
      </p:sp>
    </p:spTree>
    <p:extLst>
      <p:ext uri="{BB962C8B-B14F-4D97-AF65-F5344CB8AC3E}">
        <p14:creationId xmlns:p14="http://schemas.microsoft.com/office/powerpoint/2010/main" val="25085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6AB8A-D1DA-1C11-9F30-25829DAA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</a:t>
            </a:r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BB4A-2D88-E08A-B69E-8DB43847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Développement d'une monture </a:t>
            </a:r>
            <a:r>
              <a:rPr lang="fr-FR" dirty="0" err="1"/>
              <a:t>Goto</a:t>
            </a:r>
            <a:r>
              <a:rPr lang="fr-FR" dirty="0"/>
              <a:t> portable et économique pour l'astrophotographie avec un appareil photo reflex numérique (DSLR).</a:t>
            </a:r>
          </a:p>
          <a:p>
            <a:r>
              <a:rPr lang="fr-FR" dirty="0"/>
              <a:t>Objectifs du projet :</a:t>
            </a:r>
          </a:p>
          <a:p>
            <a:pPr lvl="1"/>
            <a:r>
              <a:rPr lang="fr-FR" dirty="0"/>
              <a:t>Permettre le suivi précis des objets célestes pour des expositions longues.</a:t>
            </a:r>
          </a:p>
          <a:p>
            <a:pPr lvl="1"/>
            <a:r>
              <a:rPr lang="fr-FR" dirty="0"/>
              <a:t>Offrir une solution abordable et facilement transportable pour les astrophotographes amateurs.</a:t>
            </a:r>
          </a:p>
          <a:p>
            <a:pPr lvl="1"/>
            <a:r>
              <a:rPr lang="fr-FR" dirty="0"/>
              <a:t>Objectifs </a:t>
            </a:r>
            <a:r>
              <a:rPr lang="fr-FR" dirty="0" err="1"/>
              <a:t>personels</a:t>
            </a:r>
            <a:r>
              <a:rPr lang="fr-FR" dirty="0"/>
              <a:t> (défi, apprentissage, …)</a:t>
            </a:r>
          </a:p>
        </p:txBody>
      </p:sp>
    </p:spTree>
    <p:extLst>
      <p:ext uri="{BB962C8B-B14F-4D97-AF65-F5344CB8AC3E}">
        <p14:creationId xmlns:p14="http://schemas.microsoft.com/office/powerpoint/2010/main" val="389719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C4598-682E-D557-92D2-3DE21BD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 et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57C6A-80B2-3989-954B-40D3304D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92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14D82-89B7-BDD7-8393-050F9596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Utilité d’une monture astronomique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244DB5-8CD5-C181-9E89-C94084BF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Une </a:t>
            </a:r>
            <a:r>
              <a:rPr lang="fr-FR" b="1" dirty="0"/>
              <a:t>monture astronomique</a:t>
            </a:r>
            <a:r>
              <a:rPr lang="fr-FR" dirty="0"/>
              <a:t> est un dispositif mécanique qui soutient et oriente un instrument d'observation, tel qu'un télescope ou une lunette, permettant de suivre avec précision les objets célestes malgré la rotation terrestre.</a:t>
            </a:r>
          </a:p>
          <a:p>
            <a:r>
              <a:rPr lang="fr-FR" b="1" dirty="0"/>
              <a:t>Utilité d'une monture astronomique :</a:t>
            </a:r>
            <a:endParaRPr lang="fr-FR" dirty="0"/>
          </a:p>
          <a:p>
            <a:pPr lvl="1"/>
            <a:r>
              <a:rPr lang="fr-FR" b="1" dirty="0"/>
              <a:t>Suivi des objets célestes</a:t>
            </a:r>
            <a:r>
              <a:rPr lang="fr-FR" dirty="0"/>
              <a:t> : En compensant le mouvement de la Terre, la monture maintient les astres dans le champ de vision, facilitant leur observation prolongée. </a:t>
            </a:r>
          </a:p>
          <a:p>
            <a:pPr lvl="1"/>
            <a:r>
              <a:rPr lang="fr-FR" b="1" dirty="0"/>
              <a:t>Astrophotographie</a:t>
            </a:r>
            <a:r>
              <a:rPr lang="fr-FR" dirty="0"/>
              <a:t> : Une monture stable et précise est essentielle pour capturer des images nettes des corps célestes, en évitant les traînées lumineuses dues au déplacement apparent des étoiles.</a:t>
            </a:r>
          </a:p>
          <a:p>
            <a:pPr lvl="1"/>
            <a:r>
              <a:rPr lang="fr-FR" b="1" dirty="0"/>
              <a:t>Pointage précis</a:t>
            </a:r>
            <a:r>
              <a:rPr lang="fr-FR" dirty="0"/>
              <a:t> : Elle permet de diriger l'instrument vers des coordonnées spécifiques du ciel, aidant à localiser des objets astronomiques d'intérêt.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275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3C09E-6E5D-A8EF-F84C-853CDA30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illustration rotation de la terre">
            <a:extLst>
              <a:ext uri="{FF2B5EF4-FFF2-40B4-BE49-F238E27FC236}">
                <a16:creationId xmlns:a16="http://schemas.microsoft.com/office/drawing/2014/main" id="{E56EB874-135F-BC9B-22AC-D3564E1CD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606" y="2141537"/>
            <a:ext cx="8568788" cy="4351338"/>
          </a:xfrm>
        </p:spPr>
      </p:pic>
    </p:spTree>
    <p:extLst>
      <p:ext uri="{BB962C8B-B14F-4D97-AF65-F5344CB8AC3E}">
        <p14:creationId xmlns:p14="http://schemas.microsoft.com/office/powerpoint/2010/main" val="22042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58CDE-4B7C-C928-3AD3-22AA4FD0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Exigences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D7F6A-8AEF-7C96-B03F-B40FD2862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394" y="2895531"/>
            <a:ext cx="116192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 utile : Supporter un DSLR avec des objectifs jusqu'à 300 mm de focale, pour une charge totale de 2 à 3 kg.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Portabilité : Conception légère et compacte, adaptée au transport dans un sac à dos standard.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Consommation électrique : Faible, adaptée aux sorties sur le terrain.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Contrôle : Pilotage via un PC utilisant le logiciel d'astrophotographie NINA.</a:t>
            </a:r>
          </a:p>
        </p:txBody>
      </p:sp>
    </p:spTree>
    <p:extLst>
      <p:ext uri="{BB962C8B-B14F-4D97-AF65-F5344CB8AC3E}">
        <p14:creationId xmlns:p14="http://schemas.microsoft.com/office/powerpoint/2010/main" val="245603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3F79CF-A7DC-9C8E-95C6-344D65A9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de </a:t>
            </a:r>
            <a:r>
              <a:rPr lang="fr-FR" dirty="0" err="1"/>
              <a:t>Starget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1EAA2-51AF-0A2F-48C4-DD1D1489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Conception d’une monture </a:t>
            </a:r>
            <a:r>
              <a:rPr lang="fr-FR" dirty="0" err="1"/>
              <a:t>astro</a:t>
            </a:r>
            <a:endParaRPr lang="fr-FR" dirty="0"/>
          </a:p>
          <a:p>
            <a:pPr lvl="1"/>
            <a:r>
              <a:rPr lang="fr-FR" dirty="0"/>
              <a:t>Mécanique : </a:t>
            </a:r>
          </a:p>
          <a:p>
            <a:pPr lvl="2"/>
            <a:r>
              <a:rPr lang="fr-FR" dirty="0"/>
              <a:t>2 axes (motorisés) – au besoin : réducteurs</a:t>
            </a:r>
          </a:p>
          <a:p>
            <a:pPr lvl="2"/>
            <a:r>
              <a:rPr lang="fr-FR" dirty="0"/>
              <a:t>Structure encaissant les efforts</a:t>
            </a:r>
          </a:p>
          <a:p>
            <a:pPr lvl="1"/>
            <a:r>
              <a:rPr lang="fr-FR" dirty="0"/>
              <a:t>Electronique :</a:t>
            </a:r>
          </a:p>
          <a:p>
            <a:pPr lvl="2"/>
            <a:r>
              <a:rPr lang="fr-FR" dirty="0"/>
              <a:t>« Cerveau » : Composant contrôlant le comportement de la monture et capable de recevoir des ordres du </a:t>
            </a:r>
            <a:r>
              <a:rPr lang="fr-FR" dirty="0" err="1"/>
              <a:t>controle</a:t>
            </a:r>
            <a:endParaRPr lang="fr-FR" dirty="0"/>
          </a:p>
          <a:p>
            <a:pPr lvl="2"/>
            <a:r>
              <a:rPr lang="fr-FR" dirty="0"/>
              <a:t>Motorisation et ses drivers</a:t>
            </a:r>
          </a:p>
          <a:p>
            <a:pPr lvl="2"/>
            <a:r>
              <a:rPr lang="fr-FR" dirty="0"/>
              <a:t>Capteurs divers : fin de course, position, GPS,… (selon options et choix technologiques)</a:t>
            </a:r>
          </a:p>
          <a:p>
            <a:pPr lvl="1"/>
            <a:r>
              <a:rPr lang="fr-FR" dirty="0"/>
              <a:t>Logiciel :</a:t>
            </a:r>
          </a:p>
          <a:p>
            <a:pPr lvl="2"/>
            <a:r>
              <a:rPr lang="fr-FR" dirty="0"/>
              <a:t>Logiciel de contrôle : Logiciel PC (Nina, </a:t>
            </a:r>
            <a:r>
              <a:rPr lang="fr-FR" dirty="0" err="1"/>
              <a:t>Ekos</a:t>
            </a:r>
            <a:r>
              <a:rPr lang="fr-FR" dirty="0"/>
              <a:t>, …), App </a:t>
            </a:r>
            <a:r>
              <a:rPr lang="fr-FR" dirty="0" err="1"/>
              <a:t>android</a:t>
            </a:r>
            <a:r>
              <a:rPr lang="fr-FR" dirty="0"/>
              <a:t> (Sky safari)</a:t>
            </a:r>
          </a:p>
          <a:p>
            <a:pPr lvl="2"/>
            <a:r>
              <a:rPr lang="fr-FR" dirty="0"/>
              <a:t>Logiciel embarqué : Transforme les instructions de contrôle en actions (lecture capteur, mouvement moteurs, …)</a:t>
            </a:r>
          </a:p>
          <a:p>
            <a:pPr lvl="2"/>
            <a:r>
              <a:rPr lang="fr-FR" dirty="0"/>
              <a:t>Interface (driver) : Fais le lien entre le contrôle et l’embarqué (ASCOM, INDI)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26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AAC2-5B9B-0827-69A5-155323FF9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4BE23-8749-6BF0-13E2-CFAAD1F6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électronique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C89B16-32D5-E141-92BF-E335CD6C2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1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F1CA-6188-B4F3-5E63-B46D9065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électronique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4F470-E746-543E-8A27-2915A051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Carte de contrôle : ESP32-C6-WROOM-N16</a:t>
            </a:r>
          </a:p>
          <a:p>
            <a:r>
              <a:rPr lang="fr-FR" dirty="0"/>
              <a:t>Motorisation : Moteur pas à Pas Nema17</a:t>
            </a:r>
          </a:p>
          <a:p>
            <a:r>
              <a:rPr lang="fr-FR" dirty="0"/>
              <a:t>Stepper Driver : TMC2209</a:t>
            </a:r>
          </a:p>
          <a:p>
            <a:r>
              <a:rPr lang="fr-FR" dirty="0"/>
              <a:t>Capteurs :	</a:t>
            </a:r>
          </a:p>
          <a:p>
            <a:pPr lvl="1"/>
            <a:r>
              <a:rPr lang="fr-FR" dirty="0"/>
              <a:t>A déterminer exactement</a:t>
            </a:r>
          </a:p>
          <a:p>
            <a:r>
              <a:rPr lang="fr-FR" dirty="0"/>
              <a:t>Alimentation : </a:t>
            </a:r>
          </a:p>
          <a:p>
            <a:pPr lvl="1"/>
            <a:r>
              <a:rPr lang="fr-FR" dirty="0"/>
              <a:t>Sur batterie externe (entrée possible 5 à 20V)</a:t>
            </a:r>
          </a:p>
          <a:p>
            <a:pPr lvl="1"/>
            <a:r>
              <a:rPr lang="fr-FR" dirty="0"/>
              <a:t>Composants et niveaux de tension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293986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86513-FF22-F217-5852-30A6C665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951F5A-4516-CF60-ECDC-948B0735A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668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673</Words>
  <Application>Microsoft Office PowerPoint</Application>
  <PresentationFormat>Grand écran</PresentationFormat>
  <Paragraphs>77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Starget</vt:lpstr>
      <vt:lpstr>Qu’est-ce que Starget</vt:lpstr>
      <vt:lpstr>Utilité d’une monture astronomique</vt:lpstr>
      <vt:lpstr>Présentation PowerPoint</vt:lpstr>
      <vt:lpstr>Exigences</vt:lpstr>
      <vt:lpstr>Architecture de Starget</vt:lpstr>
      <vt:lpstr>Conception électronique</vt:lpstr>
      <vt:lpstr>Conception électronique</vt:lpstr>
      <vt:lpstr>Conception logicielle</vt:lpstr>
      <vt:lpstr>Conception logicielle</vt:lpstr>
      <vt:lpstr>Conception logicielle : Driver</vt:lpstr>
      <vt:lpstr>Conception logicielle : Embarqué</vt:lpstr>
      <vt:lpstr>Conception mécanique</vt:lpstr>
      <vt:lpstr>Conception mécanique : Choix de l’architecture</vt:lpstr>
      <vt:lpstr>Conception mécanique : Choix de l’architecture</vt:lpstr>
      <vt:lpstr>Tests et validation</vt:lpstr>
      <vt:lpstr>Tests et validation</vt:lpstr>
      <vt:lpstr>Perspectives d’amélioration</vt:lpstr>
      <vt:lpstr>Perspectives d’amélioration</vt:lpstr>
      <vt:lpstr>Fin et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BROCAS Sylvain</dc:creator>
  <cp:lastModifiedBy>BROCAS Sylvain</cp:lastModifiedBy>
  <cp:revision>1</cp:revision>
  <dcterms:created xsi:type="dcterms:W3CDTF">2025-01-09T23:17:32Z</dcterms:created>
  <dcterms:modified xsi:type="dcterms:W3CDTF">2025-01-10T00:18:45Z</dcterms:modified>
</cp:coreProperties>
</file>