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2" r:id="rId5"/>
    <p:sldId id="263" r:id="rId6"/>
    <p:sldId id="264" r:id="rId7"/>
    <p:sldId id="265" r:id="rId8"/>
    <p:sldId id="266" r:id="rId9"/>
    <p:sldId id="267" r:id="rId10"/>
    <p:sldId id="271" r:id="rId11"/>
    <p:sldId id="269" r:id="rId12"/>
    <p:sldId id="270" r:id="rId13"/>
    <p:sldId id="268" r:id="rId14"/>
    <p:sldId id="272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0C34F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36414922631403"/>
          <c:y val="0.16263305603427347"/>
          <c:w val="0.63107545018158939"/>
          <c:h val="0.74588107775232149"/>
        </c:manualLayout>
      </c:layout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D2-4F46-85E5-4C5BA9CAE4EF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D2-4F46-85E5-4C5BA9CAE4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D2-4F46-85E5-4C5BA9CAE4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D2-4F46-85E5-4C5BA9CAE4E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2D2-4F46-85E5-4C5BA9CAE4EF}"/>
              </c:ext>
            </c:extLst>
          </c:dPt>
          <c:dLbls>
            <c:dLbl>
              <c:idx val="0"/>
              <c:layout>
                <c:manualLayout>
                  <c:x val="0.22462995200270539"/>
                  <c:y val="-0.1368754220002730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D2-4F46-85E5-4C5BA9CAE4EF}"/>
                </c:ext>
              </c:extLst>
            </c:dLbl>
            <c:dLbl>
              <c:idx val="1"/>
              <c:layout>
                <c:manualLayout>
                  <c:x val="0.18530096207781332"/>
                  <c:y val="-0.3443989811756719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D2-4F46-85E5-4C5BA9CAE4EF}"/>
                </c:ext>
              </c:extLst>
            </c:dLbl>
            <c:dLbl>
              <c:idx val="2"/>
              <c:layout>
                <c:manualLayout>
                  <c:x val="-0.15308641975308643"/>
                  <c:y val="0.1606425546505776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D2-4F46-85E5-4C5BA9CAE4EF}"/>
                </c:ext>
              </c:extLst>
            </c:dLbl>
            <c:dLbl>
              <c:idx val="3"/>
              <c:layout>
                <c:manualLayout>
                  <c:x val="-0.19750936035031444"/>
                  <c:y val="-0.168631532139359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D2-4F46-85E5-4C5BA9CAE4EF}"/>
                </c:ext>
              </c:extLst>
            </c:dLbl>
            <c:dLbl>
              <c:idx val="4"/>
              <c:layout>
                <c:manualLayout>
                  <c:x val="-5.0081031711118268E-3"/>
                  <c:y val="-0.1837752304969244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04200149990309"/>
                      <c:h val="0.1462566980234459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62D2-4F46-85E5-4C5BA9CAE4E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19050">
                  <a:solidFill>
                    <a:schemeClr val="bg2">
                      <a:lumMod val="2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Feuil1!$C$6:$C$10</c:f>
              <c:strCache>
                <c:ptCount val="5"/>
                <c:pt idx="0">
                  <c:v>Interface utilisateur</c:v>
                </c:pt>
                <c:pt idx="1">
                  <c:v>Automatiser la création</c:v>
                </c:pt>
                <c:pt idx="2">
                  <c:v>Rapatrier les évaluations</c:v>
                </c:pt>
                <c:pt idx="3">
                  <c:v>Synthèse des résultats</c:v>
                </c:pt>
                <c:pt idx="4">
                  <c:v>Export en PDF</c:v>
                </c:pt>
              </c:strCache>
            </c:strRef>
          </c:cat>
          <c:val>
            <c:numRef>
              <c:f>Feuil1!$D$6:$D$10</c:f>
              <c:numCache>
                <c:formatCode>0%</c:formatCode>
                <c:ptCount val="5"/>
                <c:pt idx="0">
                  <c:v>0.1</c:v>
                </c:pt>
                <c:pt idx="1">
                  <c:v>0.45</c:v>
                </c:pt>
                <c:pt idx="2">
                  <c:v>0.25</c:v>
                </c:pt>
                <c:pt idx="3">
                  <c:v>0.15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D2-4F46-85E5-4C5BA9CAE4E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Feuil2!$B$3:$B$11</c:f>
              <c:strCache>
                <c:ptCount val="9"/>
                <c:pt idx="0">
                  <c:v>Imprévus</c:v>
                </c:pt>
                <c:pt idx="1">
                  <c:v>JDT</c:v>
                </c:pt>
                <c:pt idx="2">
                  <c:v>Informer</c:v>
                </c:pt>
                <c:pt idx="3">
                  <c:v>Planifier</c:v>
                </c:pt>
                <c:pt idx="4">
                  <c:v>Décider</c:v>
                </c:pt>
                <c:pt idx="5">
                  <c:v>Réaliser</c:v>
                </c:pt>
                <c:pt idx="6">
                  <c:v>Tester</c:v>
                </c:pt>
                <c:pt idx="7">
                  <c:v>Evaluer</c:v>
                </c:pt>
                <c:pt idx="8">
                  <c:v>Autre</c:v>
                </c:pt>
              </c:strCache>
            </c:strRef>
          </c:cat>
          <c:val>
            <c:numRef>
              <c:f>Feuil2!$C$3:$C$11</c:f>
              <c:numCache>
                <c:formatCode>General</c:formatCode>
                <c:ptCount val="9"/>
                <c:pt idx="0">
                  <c:v>0</c:v>
                </c:pt>
                <c:pt idx="1">
                  <c:v>23</c:v>
                </c:pt>
                <c:pt idx="2">
                  <c:v>150</c:v>
                </c:pt>
                <c:pt idx="3">
                  <c:v>22</c:v>
                </c:pt>
                <c:pt idx="4">
                  <c:v>15</c:v>
                </c:pt>
                <c:pt idx="5">
                  <c:v>184</c:v>
                </c:pt>
                <c:pt idx="6">
                  <c:v>88</c:v>
                </c:pt>
                <c:pt idx="7">
                  <c:v>0</c:v>
                </c:pt>
                <c:pt idx="8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8-428B-BB05-52F9CA62E0F9}"/>
            </c:ext>
          </c:extLst>
        </c:ser>
        <c:ser>
          <c:idx val="1"/>
          <c:order val="1"/>
          <c:tx>
            <c:strRef>
              <c:f>Feuil2!$B$14:$B$22</c:f>
              <c:strCache>
                <c:ptCount val="9"/>
                <c:pt idx="0">
                  <c:v>Imprévus</c:v>
                </c:pt>
                <c:pt idx="1">
                  <c:v>JDT</c:v>
                </c:pt>
                <c:pt idx="2">
                  <c:v>Informer</c:v>
                </c:pt>
                <c:pt idx="3">
                  <c:v>Planifier</c:v>
                </c:pt>
                <c:pt idx="4">
                  <c:v>Décider</c:v>
                </c:pt>
                <c:pt idx="5">
                  <c:v>Réaliser</c:v>
                </c:pt>
                <c:pt idx="6">
                  <c:v>Tester</c:v>
                </c:pt>
                <c:pt idx="7">
                  <c:v>Evaluer</c:v>
                </c:pt>
                <c:pt idx="8">
                  <c:v>Autre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Feuil2!$C$14:$C$22</c:f>
              <c:numCache>
                <c:formatCode>General</c:formatCode>
                <c:ptCount val="9"/>
                <c:pt idx="0">
                  <c:v>90</c:v>
                </c:pt>
                <c:pt idx="1">
                  <c:v>21</c:v>
                </c:pt>
                <c:pt idx="2">
                  <c:v>221</c:v>
                </c:pt>
                <c:pt idx="3">
                  <c:v>9</c:v>
                </c:pt>
                <c:pt idx="4">
                  <c:v>6</c:v>
                </c:pt>
                <c:pt idx="5">
                  <c:v>208</c:v>
                </c:pt>
                <c:pt idx="6">
                  <c:v>27</c:v>
                </c:pt>
                <c:pt idx="7">
                  <c:v>20</c:v>
                </c:pt>
                <c:pt idx="8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E8-428B-BB05-52F9CA62E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924080"/>
        <c:axId val="1318332656"/>
      </c:barChart>
      <c:catAx>
        <c:axId val="150792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18332656"/>
        <c:crosses val="autoZero"/>
        <c:auto val="1"/>
        <c:lblAlgn val="ctr"/>
        <c:lblOffset val="100"/>
        <c:noMultiLvlLbl val="0"/>
      </c:catAx>
      <c:valAx>
        <c:axId val="131833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0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C725E-3E3F-4A54-AC04-0166D3B11722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CA073-9C55-49DE-AC7B-3A0AA6A244CE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371AD-9995-436E-BB82-FC272E15159A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1E26-E7DD-4F6E-8D0A-77A709F9F521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033ED-2F05-4834-B33E-DF26FE62118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BF333-F4BA-4301-ABCA-BC465B2B837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5361F4-B356-4B70-A2D6-F1A4787EC892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EFA78-A951-4BAB-8D16-2C67F4C468B1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C5F008-7FAC-4C78-8F53-23F4DD3E7EB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D54766-8C5B-45C4-88FE-6DDAAE51BE07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BE38DD-3771-469C-814C-FF7BF763B4FA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4BA51A-C114-41CA-AF7B-15FB10F5652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A22AF6-F21A-42C6-9AA1-D738DED4B3FB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783DB-9ACD-4D37-AE89-5C33E2728DB5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50DA6-31AD-445E-8018-032338D340FD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A2106-C75F-410C-9CB2-8E2EFAF868D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DB17A-1B3E-4E3F-9CE7-090CF0DACBA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17AD5CF-98FE-4D4D-9BB7-9016A7623B2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5C065-EAD7-49BC-9B8B-4A5875526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Récupération des</a:t>
            </a:r>
            <a:br>
              <a:rPr lang="fr-CH" dirty="0"/>
            </a:br>
            <a:r>
              <a:rPr lang="fr-CH" dirty="0"/>
              <a:t>Auto-Evaluations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7ABE72-EA68-4244-A9BF-C5CD0C078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2961" y="3996267"/>
            <a:ext cx="2122415" cy="1084772"/>
          </a:xfrm>
        </p:spPr>
        <p:txBody>
          <a:bodyPr/>
          <a:lstStyle/>
          <a:p>
            <a:pPr algn="l"/>
            <a:r>
              <a:rPr lang="fr-CH" dirty="0"/>
              <a:t>Sylvain Philipona</a:t>
            </a:r>
          </a:p>
          <a:p>
            <a:pPr algn="l"/>
            <a:r>
              <a:rPr lang="fr-CH" dirty="0"/>
              <a:t>P_Appro1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BEF7B4-160A-4AE5-9DE0-15F19C8F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12" y="9299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E1D4E5-BC07-4295-AFD1-C2438591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  <a:endParaRPr lang="fr-FR" noProof="0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D6C786A7-B760-413C-B1BC-E4DBD323611B}"/>
              </a:ext>
            </a:extLst>
          </p:cNvPr>
          <p:cNvSpPr txBox="1">
            <a:spLocks/>
          </p:cNvSpPr>
          <p:nvPr/>
        </p:nvSpPr>
        <p:spPr>
          <a:xfrm>
            <a:off x="9380608" y="3981106"/>
            <a:ext cx="2122415" cy="817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dirty="0"/>
              <a:t>Gilbert </a:t>
            </a:r>
            <a:r>
              <a:rPr lang="fr-CH" dirty="0" err="1"/>
              <a:t>Gruaz</a:t>
            </a:r>
            <a:br>
              <a:rPr lang="fr-CH" dirty="0"/>
            </a:br>
            <a:r>
              <a:rPr lang="fr-CH" dirty="0"/>
              <a:t>Romain </a:t>
            </a:r>
            <a:r>
              <a:rPr lang="fr-CH" dirty="0" err="1"/>
              <a:t>Gehrig</a:t>
            </a:r>
            <a:endParaRPr lang="fr-CH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C83545B9-97F4-4DCD-9B80-A1AFF2BD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1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411365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127380"/>
            <a:ext cx="4895056" cy="3663819"/>
          </a:xfrm>
        </p:spPr>
        <p:txBody>
          <a:bodyPr anchor="ctr"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Bilan des fonctionnalités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Plus value du projet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Mise en production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dirty="0"/>
              <a:t>Points à améliorer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B490B2C-754D-D5F0-1B2A-BB8153BD5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127380"/>
            <a:ext cx="4895056" cy="3663819"/>
          </a:xfrm>
        </p:spPr>
        <p:txBody>
          <a:bodyPr anchor="ctr"/>
          <a:lstStyle/>
          <a:p>
            <a:pPr marL="0" indent="0">
              <a:buNone/>
            </a:pPr>
            <a:r>
              <a:rPr lang="fr-CH" dirty="0"/>
              <a:t>Les résultats des élèves sont récupérés ✔</a:t>
            </a:r>
          </a:p>
          <a:p>
            <a:pPr marL="0" indent="0">
              <a:buNone/>
            </a:pPr>
            <a:r>
              <a:rPr lang="fr-CH" dirty="0"/>
              <a:t>Les commentaires des élèves sont récupérés ✔</a:t>
            </a:r>
          </a:p>
          <a:p>
            <a:pPr marL="0" indent="0">
              <a:buNone/>
            </a:pPr>
            <a:r>
              <a:rPr lang="fr-CH" dirty="0"/>
              <a:t>Le dispositif est simple d’utilisation ✔</a:t>
            </a:r>
          </a:p>
          <a:p>
            <a:pPr marL="0" indent="0">
              <a:buNone/>
            </a:pPr>
            <a:r>
              <a:rPr lang="fr-CH" dirty="0"/>
              <a:t>Le dispositif est fiable </a:t>
            </a:r>
            <a:endParaRPr lang="fr-CH" b="1" dirty="0"/>
          </a:p>
          <a:p>
            <a:pPr marL="0" indent="0">
              <a:buNone/>
            </a:pPr>
            <a:r>
              <a:rPr lang="fr-CH" dirty="0"/>
              <a:t>La grille est modifiable ✔ </a:t>
            </a:r>
          </a:p>
          <a:p>
            <a:pPr marL="0" indent="0">
              <a:buNone/>
            </a:pPr>
            <a:r>
              <a:rPr lang="fr-CH" dirty="0"/>
              <a:t>Fonctionne sans configurations spéciales ✔</a:t>
            </a:r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ETML - P_Appro1 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F3C959-CA8D-41BD-8E3A-F8B9B636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257" y="3750886"/>
            <a:ext cx="422744" cy="422744"/>
          </a:xfrm>
          <a:prstGeom prst="rect">
            <a:avLst/>
          </a:prstGeom>
        </p:spPr>
      </p:pic>
      <p:pic>
        <p:nvPicPr>
          <p:cNvPr id="5124" name="Picture 4" descr="Gender Equality icon">
            <a:extLst>
              <a:ext uri="{FF2B5EF4-FFF2-40B4-BE49-F238E27FC236}">
                <a16:creationId xmlns:a16="http://schemas.microsoft.com/office/drawing/2014/main" id="{F94CD12B-94F2-48BE-B3C4-09CEE0F7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49" y="6679036"/>
            <a:ext cx="163523" cy="1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24A9E5F5-B348-40FD-BAB4-C63044C3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Problèmes rencontrés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98A31769-B34B-4419-B321-5DB08E15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10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267168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CDF639A-B306-4553-A399-1FAE74902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069517"/>
          </a:xfrm>
        </p:spPr>
        <p:txBody>
          <a:bodyPr>
            <a:normAutofit/>
          </a:bodyPr>
          <a:lstStyle/>
          <a:p>
            <a:r>
              <a:rPr lang="fr-CH" sz="6300" dirty="0"/>
              <a:t>Merci pour votre écoute !</a:t>
            </a:r>
          </a:p>
        </p:txBody>
      </p:sp>
      <p:sp>
        <p:nvSpPr>
          <p:cNvPr id="12" name="Sous-titre 11">
            <a:extLst>
              <a:ext uri="{FF2B5EF4-FFF2-40B4-BE49-F238E27FC236}">
                <a16:creationId xmlns:a16="http://schemas.microsoft.com/office/drawing/2014/main" id="{85E803CC-EC19-4A7E-BD3D-63C5D6C21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sz="3200" dirty="0"/>
              <a:t>Avez-vous des questions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 noProof="0"/>
              <a:t>ETML - P_Appro1 2023</a:t>
            </a:r>
          </a:p>
        </p:txBody>
      </p:sp>
      <p:pic>
        <p:nvPicPr>
          <p:cNvPr id="5124" name="Picture 4" descr="Gender Equality icon">
            <a:extLst>
              <a:ext uri="{FF2B5EF4-FFF2-40B4-BE49-F238E27FC236}">
                <a16:creationId xmlns:a16="http://schemas.microsoft.com/office/drawing/2014/main" id="{F94CD12B-94F2-48BE-B3C4-09CEE0F7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49" y="6679036"/>
            <a:ext cx="163523" cy="1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que 15" descr="Questions">
            <a:extLst>
              <a:ext uri="{FF2B5EF4-FFF2-40B4-BE49-F238E27FC236}">
                <a16:creationId xmlns:a16="http://schemas.microsoft.com/office/drawing/2014/main" id="{3F0F7800-78CB-4BF0-BE61-898660E1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2887" y="2636240"/>
            <a:ext cx="2431409" cy="24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/>
            <a:r>
              <a:rPr lang="fr-CH" sz="3600" dirty="0"/>
              <a:t>Sommaire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Introduction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Fonctionnalités demandées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Planification et journal de travail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Réalisation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Problèmes rencontrés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ETML - P_Appro1 2023</a:t>
            </a:r>
            <a:endParaRPr lang="fr-CH" dirty="0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6D25FDA7-38C5-472A-A29C-04815467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2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210689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Automatisation de la gestion des auto évaluations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Pourquoi PowerShell ?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Méthodologie des 6 pas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Outil de </a:t>
            </a:r>
            <a:r>
              <a:rPr lang="fr-CH" sz="2800" dirty="0" err="1"/>
              <a:t>versionning</a:t>
            </a:r>
            <a:endParaRPr lang="fr-CH" sz="2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8430D9-2956-450F-A62A-9F94E540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54" y="2977263"/>
            <a:ext cx="3709860" cy="2645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7B527E12-7C1E-4D83-B975-2004A619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fr-CH" sz="1200" dirty="0">
                <a:solidFill>
                  <a:srgbClr val="595959"/>
                </a:solidFill>
              </a:rPr>
              <a:t> - Fonctionnalités demandées - Planification et journal de travail - Réalisation - Problèmes rencontrés - Conclusion</a:t>
            </a:r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753C49CA-4175-4F92-AFA3-CF6B8A35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3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325637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12157" y="6430657"/>
            <a:ext cx="1579843" cy="365125"/>
          </a:xfrm>
        </p:spPr>
        <p:txBody>
          <a:bodyPr/>
          <a:lstStyle/>
          <a:p>
            <a:pPr rtl="0"/>
            <a:r>
              <a:rPr lang="fr-FR" noProof="0" dirty="0"/>
              <a:t>ETML - P_Appro1 2023</a:t>
            </a: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67C0D6A7-904B-44E7-971F-A1793D2AF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603149"/>
              </p:ext>
            </p:extLst>
          </p:nvPr>
        </p:nvGraphicFramePr>
        <p:xfrm>
          <a:off x="1752760" y="1066800"/>
          <a:ext cx="6114890" cy="5049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0C5BFC62-D034-4B09-B1C6-C877E64F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Fonctionnalités demandées</a:t>
            </a:r>
            <a:r>
              <a:rPr lang="fr-CH" sz="1200" dirty="0">
                <a:solidFill>
                  <a:srgbClr val="595959"/>
                </a:solidFill>
              </a:rPr>
              <a:t> - Planification et journal de travail - Réalisation - Problèmes rencontrés - 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EE1414-2BB8-48E2-A57F-CAFEE4EB79BB}"/>
              </a:ext>
            </a:extLst>
          </p:cNvPr>
          <p:cNvSpPr txBox="1"/>
          <p:nvPr/>
        </p:nvSpPr>
        <p:spPr>
          <a:xfrm>
            <a:off x="8286841" y="2783419"/>
            <a:ext cx="294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 Semaines de projet</a:t>
            </a:r>
          </a:p>
          <a:p>
            <a:r>
              <a:rPr lang="fr-CH" dirty="0"/>
              <a:t>23.01.2023 ➜ 17.03.2023  </a:t>
            </a:r>
          </a:p>
          <a:p>
            <a:r>
              <a:rPr lang="fr-CH" dirty="0"/>
              <a:t>157.5h de travail</a:t>
            </a:r>
          </a:p>
        </p:txBody>
      </p:sp>
      <p:sp>
        <p:nvSpPr>
          <p:cNvPr id="10" name="Espace réservé du numéro de diapositive 4">
            <a:extLst>
              <a:ext uri="{FF2B5EF4-FFF2-40B4-BE49-F238E27FC236}">
                <a16:creationId xmlns:a16="http://schemas.microsoft.com/office/drawing/2014/main" id="{25CCBC68-5394-43B0-8F07-D4EA66A4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4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311212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49CE67B0-BB58-4BE4-A99B-9CB7D8ABB184}"/>
              </a:ext>
            </a:extLst>
          </p:cNvPr>
          <p:cNvSpPr/>
          <p:nvPr/>
        </p:nvSpPr>
        <p:spPr>
          <a:xfrm>
            <a:off x="4226168" y="6089120"/>
            <a:ext cx="382555" cy="365126"/>
          </a:xfrm>
          <a:prstGeom prst="flowChartConnector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2E078ABC-1DAB-4B84-87EE-9EA5B10885A8}"/>
              </a:ext>
            </a:extLst>
          </p:cNvPr>
          <p:cNvSpPr/>
          <p:nvPr/>
        </p:nvSpPr>
        <p:spPr>
          <a:xfrm>
            <a:off x="7529759" y="6089120"/>
            <a:ext cx="382555" cy="365126"/>
          </a:xfrm>
          <a:prstGeom prst="flowChartConnector">
            <a:avLst/>
          </a:prstGeom>
          <a:solidFill>
            <a:srgbClr val="80C34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AD311C-C369-4FB8-8C04-77BD06B23FA9}"/>
              </a:ext>
            </a:extLst>
          </p:cNvPr>
          <p:cNvSpPr txBox="1"/>
          <p:nvPr/>
        </p:nvSpPr>
        <p:spPr>
          <a:xfrm>
            <a:off x="4683368" y="6089120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Planifié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86A12-4216-44E0-A33F-7BAD377DD0C8}"/>
              </a:ext>
            </a:extLst>
          </p:cNvPr>
          <p:cNvSpPr txBox="1"/>
          <p:nvPr/>
        </p:nvSpPr>
        <p:spPr>
          <a:xfrm>
            <a:off x="7995297" y="6089120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Réalisé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AF9B64A7-1A52-472B-A351-2C5DE2441F34}"/>
              </a:ext>
            </a:extLst>
          </p:cNvPr>
          <p:cNvSpPr txBox="1">
            <a:spLocks/>
          </p:cNvSpPr>
          <p:nvPr/>
        </p:nvSpPr>
        <p:spPr>
          <a:xfrm>
            <a:off x="1752760" y="62218"/>
            <a:ext cx="10439240" cy="547382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Planification et journal de travail</a:t>
            </a:r>
            <a:r>
              <a:rPr lang="fr-CH" sz="1200" dirty="0">
                <a:solidFill>
                  <a:srgbClr val="595959"/>
                </a:solidFill>
              </a:rPr>
              <a:t> - Réalisation - Problèmes rencontrés - Conclusion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F31306B1-C438-4F21-9696-8BCDC17C8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608286"/>
              </p:ext>
            </p:extLst>
          </p:nvPr>
        </p:nvGraphicFramePr>
        <p:xfrm>
          <a:off x="1752760" y="815445"/>
          <a:ext cx="9698212" cy="4998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Espace réservé du numéro de diapositive 4">
            <a:extLst>
              <a:ext uri="{FF2B5EF4-FFF2-40B4-BE49-F238E27FC236}">
                <a16:creationId xmlns:a16="http://schemas.microsoft.com/office/drawing/2014/main" id="{6E6B1F92-9D63-4F52-BA0B-C24CAC93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5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142742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506F6A6-71B3-43F7-9C79-7496F2C7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85" y="789210"/>
            <a:ext cx="9203568" cy="491445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89AA672-3F4D-4BEB-AB0A-5C824B1E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Réalisation</a:t>
            </a:r>
            <a:r>
              <a:rPr lang="fr-CH" sz="1200" dirty="0">
                <a:solidFill>
                  <a:srgbClr val="595959"/>
                </a:solidFill>
              </a:rPr>
              <a:t> - Problèmes rencontrés - Conclusion</a:t>
            </a:r>
          </a:p>
        </p:txBody>
      </p:sp>
      <p:pic>
        <p:nvPicPr>
          <p:cNvPr id="14" name="Graphique 13" descr="Tête avec engrenages">
            <a:extLst>
              <a:ext uri="{FF2B5EF4-FFF2-40B4-BE49-F238E27FC236}">
                <a16:creationId xmlns:a16="http://schemas.microsoft.com/office/drawing/2014/main" id="{68074228-20FD-496A-9E35-BE84F9099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1951" y="1283827"/>
            <a:ext cx="1239615" cy="123961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ED8900B-E885-4371-A428-18A9096A5908}"/>
              </a:ext>
            </a:extLst>
          </p:cNvPr>
          <p:cNvSpPr txBox="1"/>
          <p:nvPr/>
        </p:nvSpPr>
        <p:spPr>
          <a:xfrm>
            <a:off x="5650866" y="92470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Schéma d’utilisation</a:t>
            </a:r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id="{4E4B0B91-9B2D-401E-8AC1-1CD76C4F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6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389521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Encodage UTF-8 Bom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Enregistrement Excel avec Macros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4BAC566-3A50-4D79-ABB8-E73C9AF9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Problèmes rencontrés</a:t>
            </a:r>
            <a:r>
              <a:rPr lang="fr-CH" sz="1200" dirty="0">
                <a:solidFill>
                  <a:srgbClr val="595959"/>
                </a:solidFill>
              </a:rPr>
              <a:t> - Conclusion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9924D39F-A624-4CD2-9736-AC89D800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7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260713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A0F07C-E695-41D3-9A31-386EFDBD4F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7893" y="1998650"/>
            <a:ext cx="4210050" cy="519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77AAE2-D816-4F2F-97CD-CA8952F3A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96" y="3101498"/>
            <a:ext cx="5677692" cy="2476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98" name="Picture 2" descr="UTF-8 Icons - Your no.1 source for UTF-8 character icons">
            <a:extLst>
              <a:ext uri="{FF2B5EF4-FFF2-40B4-BE49-F238E27FC236}">
                <a16:creationId xmlns:a16="http://schemas.microsoft.com/office/drawing/2014/main" id="{287B697D-9267-478A-B133-1D9F98CC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82" y="3738703"/>
            <a:ext cx="1762227" cy="991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860DE509-8AB1-42FB-A716-050B26A1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Problèmes rencontrés</a:t>
            </a:r>
            <a:r>
              <a:rPr lang="fr-CH" sz="1200" dirty="0">
                <a:solidFill>
                  <a:srgbClr val="595959"/>
                </a:solidFill>
              </a:rPr>
              <a:t> - Conclusion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72F68F-4158-472A-932D-CABF2850342C}"/>
              </a:ext>
            </a:extLst>
          </p:cNvPr>
          <p:cNvSpPr txBox="1"/>
          <p:nvPr/>
        </p:nvSpPr>
        <p:spPr>
          <a:xfrm>
            <a:off x="1657778" y="799211"/>
            <a:ext cx="666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Encodage UTF-8 Bom</a:t>
            </a:r>
          </a:p>
        </p:txBody>
      </p:sp>
      <p:sp>
        <p:nvSpPr>
          <p:cNvPr id="15" name="Espace réservé du numéro de diapositive 4">
            <a:extLst>
              <a:ext uri="{FF2B5EF4-FFF2-40B4-BE49-F238E27FC236}">
                <a16:creationId xmlns:a16="http://schemas.microsoft.com/office/drawing/2014/main" id="{5B176019-27CB-470E-9C7B-A1404172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8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2795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ETML - P_Appro1 2023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A415C6-7E56-4638-8DE0-20C752B91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477" y="1787721"/>
            <a:ext cx="5839640" cy="1876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B21957-23F2-4571-9AF9-C36982F8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064" y="4137082"/>
            <a:ext cx="3896269" cy="1686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DC68519-45C6-4699-9E32-4568F682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72" y="4065171"/>
            <a:ext cx="1317427" cy="122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A8047BF9-BF1F-4436-A5CF-A85DBCB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760" y="62218"/>
            <a:ext cx="10439240" cy="54738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fr-CH" sz="1200" dirty="0">
                <a:solidFill>
                  <a:srgbClr val="595959"/>
                </a:solidFill>
              </a:rPr>
              <a:t>Introduction - Fonctionnalités demandées - Planification et journal de travail - Réalisation - </a:t>
            </a:r>
            <a:r>
              <a:rPr lang="fr-CH" sz="3200" dirty="0">
                <a:solidFill>
                  <a:schemeClr val="accent1">
                    <a:lumMod val="75000"/>
                  </a:schemeClr>
                </a:solidFill>
              </a:rPr>
              <a:t>Problèmes rencontrés</a:t>
            </a:r>
            <a:r>
              <a:rPr lang="fr-CH" sz="1200" dirty="0">
                <a:solidFill>
                  <a:srgbClr val="595959"/>
                </a:solidFill>
              </a:rPr>
              <a:t> - Conclusion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728AA3-185F-49E9-AD21-6FEA29C7DBFD}"/>
              </a:ext>
            </a:extLst>
          </p:cNvPr>
          <p:cNvSpPr txBox="1"/>
          <p:nvPr/>
        </p:nvSpPr>
        <p:spPr>
          <a:xfrm>
            <a:off x="1657778" y="799211"/>
            <a:ext cx="666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Enregistrement Excel avec Macros</a:t>
            </a:r>
          </a:p>
        </p:txBody>
      </p:sp>
      <p:sp>
        <p:nvSpPr>
          <p:cNvPr id="10" name="Espace réservé du numéro de diapositive 4">
            <a:extLst>
              <a:ext uri="{FF2B5EF4-FFF2-40B4-BE49-F238E27FC236}">
                <a16:creationId xmlns:a16="http://schemas.microsoft.com/office/drawing/2014/main" id="{7C065660-5EBE-4196-A709-3A786FCD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6298" y="5883275"/>
            <a:ext cx="756726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3600" noProof="0" smtClean="0"/>
              <a:pPr rtl="0"/>
              <a:t>9</a:t>
            </a:fld>
            <a:endParaRPr lang="fr-FR" sz="3600" noProof="0" dirty="0"/>
          </a:p>
        </p:txBody>
      </p:sp>
    </p:spTree>
    <p:extLst>
      <p:ext uri="{BB962C8B-B14F-4D97-AF65-F5344CB8AC3E}">
        <p14:creationId xmlns:p14="http://schemas.microsoft.com/office/powerpoint/2010/main" val="185330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15_TF22644756.potx" id="{007C5E96-82F4-498B-BDA2-7F2F91590ACD}" vid="{B119A88B-9E34-4DF3-9DFF-80B39E805A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Parallaxe</Template>
  <TotalTime>523</TotalTime>
  <Words>356</Words>
  <Application>Microsoft Office PowerPoint</Application>
  <PresentationFormat>Grand écran</PresentationFormat>
  <Paragraphs>71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Parallaxe</vt:lpstr>
      <vt:lpstr>Récupération des Auto-Evaluations</vt:lpstr>
      <vt:lpstr>Sommaire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Présentation PowerPoint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Introduction - Fonctionnalités demandées - Planification et journal de travail - Réalisation - Problèmes rencontrés - Conclusion</vt:lpstr>
      <vt:lpstr>Merci pour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Récupération des Auto-Evaluations</dc:title>
  <dc:creator>Sylvain Philipona</dc:creator>
  <cp:lastModifiedBy>Sylvain Philipona</cp:lastModifiedBy>
  <cp:revision>100</cp:revision>
  <dcterms:created xsi:type="dcterms:W3CDTF">2023-03-13T12:48:55Z</dcterms:created>
  <dcterms:modified xsi:type="dcterms:W3CDTF">2023-03-15T15:24:59Z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