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2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68" r:id="rId13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C34F"/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09-P_Appro\PS-Eval\CDC-rapport-jdt\Presentation\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2D2-4F46-85E5-4C5BA9CAE4E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2D2-4F46-85E5-4C5BA9CAE4E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2D2-4F46-85E5-4C5BA9CAE4E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2D2-4F46-85E5-4C5BA9CAE4E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2D2-4F46-85E5-4C5BA9CAE4EF}"/>
              </c:ext>
            </c:extLst>
          </c:dPt>
          <c:dLbls>
            <c:dLbl>
              <c:idx val="0"/>
              <c:layout>
                <c:manualLayout>
                  <c:x val="0.22462995200270539"/>
                  <c:y val="-0.13687542200027308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2D2-4F46-85E5-4C5BA9CAE4EF}"/>
                </c:ext>
              </c:extLst>
            </c:dLbl>
            <c:dLbl>
              <c:idx val="1"/>
              <c:layout>
                <c:manualLayout>
                  <c:x val="0.1728395061728395"/>
                  <c:y val="-0.2940994462064421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2D2-4F46-85E5-4C5BA9CAE4EF}"/>
                </c:ext>
              </c:extLst>
            </c:dLbl>
            <c:dLbl>
              <c:idx val="2"/>
              <c:layout>
                <c:manualLayout>
                  <c:x val="-0.15308641975308643"/>
                  <c:y val="0.16064255465057764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2D2-4F46-85E5-4C5BA9CAE4EF}"/>
                </c:ext>
              </c:extLst>
            </c:dLbl>
            <c:dLbl>
              <c:idx val="3"/>
              <c:layout>
                <c:manualLayout>
                  <c:x val="-0.12839506172839507"/>
                  <c:y val="-0.16558540248598005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2D2-4F46-85E5-4C5BA9CAE4EF}"/>
                </c:ext>
              </c:extLst>
            </c:dLbl>
            <c:dLbl>
              <c:idx val="4"/>
              <c:layout>
                <c:manualLayout>
                  <c:x val="2.4305245549290731E-3"/>
                  <c:y val="-0.14828993795116582"/>
                </c:manualLayout>
              </c:layout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946884455426824"/>
                      <c:h val="9.447365516667130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62D2-4F46-85E5-4C5BA9CAE4EF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19050">
                  <a:solidFill>
                    <a:schemeClr val="bg2">
                      <a:lumMod val="2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Feuil1!$C$6:$C$10</c:f>
              <c:strCache>
                <c:ptCount val="5"/>
                <c:pt idx="0">
                  <c:v>Interface utilisateur</c:v>
                </c:pt>
                <c:pt idx="1">
                  <c:v>Automatiser la création</c:v>
                </c:pt>
                <c:pt idx="2">
                  <c:v>Rapatrier les évaluations</c:v>
                </c:pt>
                <c:pt idx="3">
                  <c:v>Synthèse des résultats</c:v>
                </c:pt>
                <c:pt idx="4">
                  <c:v>Export en PDF</c:v>
                </c:pt>
              </c:strCache>
            </c:strRef>
          </c:cat>
          <c:val>
            <c:numRef>
              <c:f>Feuil1!$D$6:$D$10</c:f>
              <c:numCache>
                <c:formatCode>0%</c:formatCode>
                <c:ptCount val="5"/>
                <c:pt idx="0">
                  <c:v>0.1</c:v>
                </c:pt>
                <c:pt idx="1">
                  <c:v>0.45</c:v>
                </c:pt>
                <c:pt idx="2">
                  <c:v>0.25</c:v>
                </c:pt>
                <c:pt idx="3">
                  <c:v>0.15</c:v>
                </c:pt>
                <c:pt idx="4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2D2-4F46-85E5-4C5BA9CAE4EF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Feuil2!$B$3:$B$10</c:f>
              <c:strCache>
                <c:ptCount val="8"/>
                <c:pt idx="0">
                  <c:v>JDT</c:v>
                </c:pt>
                <c:pt idx="1">
                  <c:v>Informer</c:v>
                </c:pt>
                <c:pt idx="2">
                  <c:v>Planifier</c:v>
                </c:pt>
                <c:pt idx="3">
                  <c:v>Décider</c:v>
                </c:pt>
                <c:pt idx="4">
                  <c:v>Réaliser</c:v>
                </c:pt>
                <c:pt idx="5">
                  <c:v>Tester</c:v>
                </c:pt>
                <c:pt idx="6">
                  <c:v>Evaluer</c:v>
                </c:pt>
                <c:pt idx="7">
                  <c:v>Autre</c:v>
                </c:pt>
              </c:strCache>
            </c:strRef>
          </c:cat>
          <c:val>
            <c:numRef>
              <c:f>Feuil2!$C$3:$C$10</c:f>
              <c:numCache>
                <c:formatCode>General</c:formatCode>
                <c:ptCount val="8"/>
                <c:pt idx="0">
                  <c:v>27</c:v>
                </c:pt>
                <c:pt idx="1">
                  <c:v>163</c:v>
                </c:pt>
                <c:pt idx="2">
                  <c:v>22</c:v>
                </c:pt>
                <c:pt idx="3">
                  <c:v>15</c:v>
                </c:pt>
                <c:pt idx="4">
                  <c:v>235</c:v>
                </c:pt>
                <c:pt idx="5">
                  <c:v>62</c:v>
                </c:pt>
                <c:pt idx="6">
                  <c:v>26</c:v>
                </c:pt>
                <c:pt idx="7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29-47FC-B2AA-EF0D48C210C7}"/>
            </c:ext>
          </c:extLst>
        </c:ser>
        <c:ser>
          <c:idx val="1"/>
          <c:order val="1"/>
          <c:tx>
            <c:strRef>
              <c:f>Feuil2!$B$13:$B$20</c:f>
              <c:strCache>
                <c:ptCount val="8"/>
                <c:pt idx="0">
                  <c:v>JDT</c:v>
                </c:pt>
                <c:pt idx="1">
                  <c:v>Informer</c:v>
                </c:pt>
                <c:pt idx="2">
                  <c:v>Planifier</c:v>
                </c:pt>
                <c:pt idx="3">
                  <c:v>Décider</c:v>
                </c:pt>
                <c:pt idx="4">
                  <c:v>Réaliser</c:v>
                </c:pt>
                <c:pt idx="5">
                  <c:v>Tester</c:v>
                </c:pt>
                <c:pt idx="6">
                  <c:v>Evaluer</c:v>
                </c:pt>
                <c:pt idx="7">
                  <c:v>Autre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Feuil2!$C$13:$C$20</c:f>
              <c:numCache>
                <c:formatCode>General</c:formatCode>
                <c:ptCount val="8"/>
                <c:pt idx="0">
                  <c:v>21</c:v>
                </c:pt>
                <c:pt idx="1">
                  <c:v>221</c:v>
                </c:pt>
                <c:pt idx="2">
                  <c:v>9</c:v>
                </c:pt>
                <c:pt idx="3">
                  <c:v>6</c:v>
                </c:pt>
                <c:pt idx="4">
                  <c:v>208</c:v>
                </c:pt>
                <c:pt idx="5">
                  <c:v>27</c:v>
                </c:pt>
                <c:pt idx="6">
                  <c:v>20</c:v>
                </c:pt>
                <c:pt idx="7">
                  <c:v>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29-47FC-B2AA-EF0D48C210C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208451535"/>
        <c:axId val="1083196383"/>
      </c:lineChart>
      <c:catAx>
        <c:axId val="1208451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83196383"/>
        <c:crosses val="autoZero"/>
        <c:auto val="1"/>
        <c:lblAlgn val="ctr"/>
        <c:lblOffset val="100"/>
        <c:noMultiLvlLbl val="0"/>
      </c:catAx>
      <c:valAx>
        <c:axId val="1083196383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08451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E37904-F8A2-4E51-8C8D-2EB9E27B435C}" type="datetime1">
              <a:rPr lang="fr-FR" smtClean="0"/>
              <a:t>15/03/2023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B870E99-AA52-4646-AE77-854CDBAA685F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orme libre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orme libre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orme libre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orme libre 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orme libre 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orme libre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498FFD-EAD9-4585-A194-3220D3007036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A0745B-DC62-4654-8AEF-5D3FD4494526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B25911-6907-4BD4-878D-7E043B5E123C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 de text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Zone de text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59C4D4-B58A-45A3-99D0-1C9725606474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B0A11B-3B38-45BB-A21B-D1904BF4FCAB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 de text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Zone de text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365DFE-E4AB-44B0-BBA3-B1FE2B7ED134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36A796-F0B2-48C0-BFD0-8A48AC76542F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E6A9D2-68E7-49D6-9E6D-F7BC4D3A4536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DF2C16-2E7D-4907-86B0-534AE854E01B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F39FD1-D577-4483-9693-BC309742BFEC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8A4CB7-6AE5-4745-8BD0-A3CD7A710C8E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7559DF-0219-492D-955E-3D8A90E4F3F9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8A2168-E458-4CEC-B689-B506F86AAB4F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001CB9-777F-46D1-B2EC-DC3BA2FDDFA9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7956E9-AEC0-4DA1-BB87-2BA809D7EB38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E9DDED-1587-4748-A10C-1C559DC89EFD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4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C38EC1-8C78-490D-93C7-F0929EF1A746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orme libre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orme libre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orme libre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orme libre 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orme libre 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orme libre 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4A389481-0702-4F41-9EB5-E681FC51ED9F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5C065-EAD7-49BC-9B8B-4A58755268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Récupération des</a:t>
            </a:r>
            <a:br>
              <a:rPr lang="fr-CH" dirty="0"/>
            </a:br>
            <a:r>
              <a:rPr lang="fr-CH" dirty="0"/>
              <a:t>Auto-Evaluations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7ABE72-EA68-4244-A9BF-C5CD0C078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2961" y="3996267"/>
            <a:ext cx="2122415" cy="1084772"/>
          </a:xfrm>
        </p:spPr>
        <p:txBody>
          <a:bodyPr/>
          <a:lstStyle/>
          <a:p>
            <a:pPr algn="l"/>
            <a:r>
              <a:rPr lang="fr-CH" dirty="0"/>
              <a:t>Sylvain Philipona</a:t>
            </a:r>
          </a:p>
          <a:p>
            <a:pPr algn="l"/>
            <a:r>
              <a:rPr lang="fr-CH" dirty="0"/>
              <a:t>P_Appro1 2023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BEF7B4-160A-4AE5-9DE0-15F19C8FC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212" y="92995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E1D4E5-BC07-4295-AFD1-C2438591C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ETML - P_Appro1 2023</a:t>
            </a:r>
            <a:endParaRPr lang="fr-FR" noProof="0" dirty="0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D6C786A7-B760-413C-B1BC-E4DBD323611B}"/>
              </a:ext>
            </a:extLst>
          </p:cNvPr>
          <p:cNvSpPr txBox="1">
            <a:spLocks/>
          </p:cNvSpPr>
          <p:nvPr/>
        </p:nvSpPr>
        <p:spPr>
          <a:xfrm>
            <a:off x="9380608" y="3981106"/>
            <a:ext cx="2122415" cy="8173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dirty="0"/>
              <a:t>Gilbert </a:t>
            </a:r>
            <a:r>
              <a:rPr lang="fr-CH" dirty="0" err="1"/>
              <a:t>Gruaz</a:t>
            </a:r>
            <a:br>
              <a:rPr lang="fr-CH" dirty="0"/>
            </a:br>
            <a:r>
              <a:rPr lang="fr-CH" dirty="0"/>
              <a:t>Romain </a:t>
            </a:r>
            <a:r>
              <a:rPr lang="fr-CH" dirty="0" err="1"/>
              <a:t>Gehrig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13654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2F6CC-EB5E-4CE1-B282-297E0298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10018712" cy="547382"/>
          </a:xfrm>
        </p:spPr>
        <p:txBody>
          <a:bodyPr>
            <a:normAutofit fontScale="90000"/>
          </a:bodyPr>
          <a:lstStyle/>
          <a:p>
            <a:pPr algn="l"/>
            <a:r>
              <a:rPr lang="fr-CH" sz="3600" dirty="0"/>
              <a:t>Sommaire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B1096E-49F6-43B9-A15E-073F371B5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01629"/>
            <a:ext cx="10018713" cy="4289572"/>
          </a:xfrm>
        </p:spPr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sz="2800" dirty="0"/>
              <a:t>Introduction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sz="2800" dirty="0"/>
              <a:t>Fonctionnalités demandées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sz="2800" dirty="0"/>
              <a:t>Planification et journal de travail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sz="2800" dirty="0"/>
              <a:t>Problèmes rencontrés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sz="2800" dirty="0"/>
              <a:t>Conclusion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5CD8E-41C2-464B-934B-EE61BCB9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ETML - P_Appro1 2023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0689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2F6CC-EB5E-4CE1-B282-297E0298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10018712" cy="547382"/>
          </a:xfrm>
        </p:spPr>
        <p:txBody>
          <a:bodyPr>
            <a:normAutofit fontScale="90000"/>
          </a:bodyPr>
          <a:lstStyle/>
          <a:p>
            <a:pPr algn="l"/>
            <a:r>
              <a:rPr lang="fr-CH" sz="3600" dirty="0"/>
              <a:t>Introduction</a:t>
            </a:r>
            <a:r>
              <a:rPr lang="fr-CH" sz="1600" dirty="0"/>
              <a:t> </a:t>
            </a:r>
            <a:r>
              <a:rPr lang="fr-CH" sz="1300" dirty="0"/>
              <a:t>- Fonctionnalités demandées - Planification et journal de travail - Problèmes rencontrés - Conclusion</a:t>
            </a:r>
            <a:endParaRPr lang="fr-CH" sz="1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B1096E-49F6-43B9-A15E-073F371B5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01629"/>
            <a:ext cx="10018713" cy="4289572"/>
          </a:xfrm>
        </p:spPr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sz="2800" dirty="0"/>
              <a:t>Automatisation de la gestion des auto évaluations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sz="2800" dirty="0"/>
              <a:t>Pourquoi PowerShell ?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fr-CH" sz="28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fr-CH" sz="28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5CD8E-41C2-464B-934B-EE61BCB9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ETML - P_Appro1 2023</a:t>
            </a:r>
          </a:p>
        </p:txBody>
      </p:sp>
    </p:spTree>
    <p:extLst>
      <p:ext uri="{BB962C8B-B14F-4D97-AF65-F5344CB8AC3E}">
        <p14:creationId xmlns:p14="http://schemas.microsoft.com/office/powerpoint/2010/main" val="325637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2F6CC-EB5E-4CE1-B282-297E0298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10018712" cy="547382"/>
          </a:xfrm>
        </p:spPr>
        <p:txBody>
          <a:bodyPr>
            <a:normAutofit fontScale="90000"/>
          </a:bodyPr>
          <a:lstStyle/>
          <a:p>
            <a:pPr algn="l"/>
            <a:r>
              <a:rPr lang="fr-CH" sz="1200" dirty="0"/>
              <a:t>Introduction - </a:t>
            </a:r>
            <a:r>
              <a:rPr lang="fr-CH" sz="3600" dirty="0"/>
              <a:t>Fonctionnalités demandées</a:t>
            </a:r>
            <a:r>
              <a:rPr lang="fr-CH" sz="1200" dirty="0"/>
              <a:t> - Planification et journal de travail - Problèmes rencontrés - Conclusion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5CD8E-41C2-464B-934B-EE61BCB9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ETML - P_Appro1 2023</a:t>
            </a:r>
          </a:p>
        </p:txBody>
      </p:sp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67C0D6A7-904B-44E7-971F-A1793D2AF3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3559196"/>
              </p:ext>
            </p:extLst>
          </p:nvPr>
        </p:nvGraphicFramePr>
        <p:xfrm>
          <a:off x="1199381" y="1384184"/>
          <a:ext cx="8837187" cy="5092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212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2F6CC-EB5E-4CE1-B282-297E0298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268665" cy="547382"/>
          </a:xfrm>
        </p:spPr>
        <p:txBody>
          <a:bodyPr>
            <a:normAutofit fontScale="90000"/>
          </a:bodyPr>
          <a:lstStyle/>
          <a:p>
            <a:pPr algn="l">
              <a:buSzPct val="100000"/>
            </a:pPr>
            <a:r>
              <a:rPr lang="fr-CH" sz="1200" dirty="0"/>
              <a:t>Introduction - Fonctionnalités demandées - </a:t>
            </a:r>
            <a:r>
              <a:rPr lang="fr-CH" sz="3600" dirty="0"/>
              <a:t>Planification et journal de travail</a:t>
            </a:r>
            <a:r>
              <a:rPr lang="fr-CH" sz="1200" dirty="0"/>
              <a:t> - Problèmes rencontrés - Conclusion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5CD8E-41C2-464B-934B-EE61BCB9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ETML - P_Appro1 2023</a:t>
            </a:r>
          </a:p>
        </p:txBody>
      </p:sp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33B3B761-BE99-4B8F-9EDF-D4E603BAEE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3240194"/>
              </p:ext>
            </p:extLst>
          </p:nvPr>
        </p:nvGraphicFramePr>
        <p:xfrm>
          <a:off x="1385895" y="1076312"/>
          <a:ext cx="9321793" cy="48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Organigramme : Connecteur 11">
            <a:extLst>
              <a:ext uri="{FF2B5EF4-FFF2-40B4-BE49-F238E27FC236}">
                <a16:creationId xmlns:a16="http://schemas.microsoft.com/office/drawing/2014/main" id="{49CE67B0-BB58-4BE4-A99B-9CB7D8ABB184}"/>
              </a:ext>
            </a:extLst>
          </p:cNvPr>
          <p:cNvSpPr/>
          <p:nvPr/>
        </p:nvSpPr>
        <p:spPr>
          <a:xfrm>
            <a:off x="4226168" y="6089120"/>
            <a:ext cx="382555" cy="365126"/>
          </a:xfrm>
          <a:prstGeom prst="flowChartConnector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Organigramme : Connecteur 12">
            <a:extLst>
              <a:ext uri="{FF2B5EF4-FFF2-40B4-BE49-F238E27FC236}">
                <a16:creationId xmlns:a16="http://schemas.microsoft.com/office/drawing/2014/main" id="{2E078ABC-1DAB-4B84-87EE-9EA5B10885A8}"/>
              </a:ext>
            </a:extLst>
          </p:cNvPr>
          <p:cNvSpPr/>
          <p:nvPr/>
        </p:nvSpPr>
        <p:spPr>
          <a:xfrm>
            <a:off x="7529759" y="6089120"/>
            <a:ext cx="382555" cy="365126"/>
          </a:xfrm>
          <a:prstGeom prst="flowChartConnector">
            <a:avLst/>
          </a:prstGeom>
          <a:solidFill>
            <a:srgbClr val="80C34F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8AD311C-C369-4FB8-8C04-77BD06B23FA9}"/>
              </a:ext>
            </a:extLst>
          </p:cNvPr>
          <p:cNvSpPr txBox="1"/>
          <p:nvPr/>
        </p:nvSpPr>
        <p:spPr>
          <a:xfrm>
            <a:off x="4683368" y="6089120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Planifié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5486A12-4216-44E0-A33F-7BAD377DD0C8}"/>
              </a:ext>
            </a:extLst>
          </p:cNvPr>
          <p:cNvSpPr txBox="1"/>
          <p:nvPr/>
        </p:nvSpPr>
        <p:spPr>
          <a:xfrm>
            <a:off x="7995297" y="6089120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Réalisé</a:t>
            </a:r>
          </a:p>
        </p:txBody>
      </p:sp>
    </p:spTree>
    <p:extLst>
      <p:ext uri="{BB962C8B-B14F-4D97-AF65-F5344CB8AC3E}">
        <p14:creationId xmlns:p14="http://schemas.microsoft.com/office/powerpoint/2010/main" val="142742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2F6CC-EB5E-4CE1-B282-297E0298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10018712" cy="547382"/>
          </a:xfrm>
        </p:spPr>
        <p:txBody>
          <a:bodyPr>
            <a:normAutofit fontScale="90000"/>
          </a:bodyPr>
          <a:lstStyle/>
          <a:p>
            <a:pPr algn="l">
              <a:buSzPct val="100000"/>
            </a:pPr>
            <a:r>
              <a:rPr lang="fr-CH" sz="1300" dirty="0"/>
              <a:t>Introduction - Fonctionnalités demandées - Planification et journal de travail </a:t>
            </a:r>
            <a:r>
              <a:rPr lang="fr-CH" sz="1200" dirty="0"/>
              <a:t>- </a:t>
            </a:r>
            <a:r>
              <a:rPr lang="fr-CH" sz="3600" dirty="0"/>
              <a:t>Problèmes rencontrés</a:t>
            </a:r>
            <a:r>
              <a:rPr lang="fr-CH" sz="1200" dirty="0"/>
              <a:t> </a:t>
            </a:r>
            <a:r>
              <a:rPr lang="fr-CH" sz="1300" dirty="0"/>
              <a:t>- Conclusion</a:t>
            </a:r>
            <a:endParaRPr lang="fr-CH" sz="1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B1096E-49F6-43B9-A15E-073F371B5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01629"/>
            <a:ext cx="10018713" cy="4289572"/>
          </a:xfrm>
        </p:spPr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sz="2800" dirty="0"/>
              <a:t>Encodage UTF-8 Bom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sz="2800" dirty="0"/>
              <a:t>Enregistrement Excel avec Macros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fr-CH" sz="28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5CD8E-41C2-464B-934B-EE61BCB9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ETML - P_Appro1 2023</a:t>
            </a:r>
          </a:p>
        </p:txBody>
      </p:sp>
    </p:spTree>
    <p:extLst>
      <p:ext uri="{BB962C8B-B14F-4D97-AF65-F5344CB8AC3E}">
        <p14:creationId xmlns:p14="http://schemas.microsoft.com/office/powerpoint/2010/main" val="3895218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2F6CC-EB5E-4CE1-B282-297E0298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870498"/>
            <a:ext cx="10184774" cy="729431"/>
          </a:xfrm>
        </p:spPr>
        <p:txBody>
          <a:bodyPr>
            <a:normAutofit fontScale="90000"/>
          </a:bodyPr>
          <a:lstStyle/>
          <a:p>
            <a:pPr algn="l">
              <a:buSzPct val="100000"/>
            </a:pPr>
            <a:r>
              <a:rPr lang="fr-CH" sz="1300" dirty="0"/>
              <a:t>Introduction - Fonctionnalités demandées - Planification et journal de travail - </a:t>
            </a:r>
            <a:r>
              <a:rPr lang="fr-CH" sz="3600" dirty="0"/>
              <a:t>Problèmes rencontrés</a:t>
            </a:r>
            <a:r>
              <a:rPr lang="fr-CH" sz="1300" dirty="0"/>
              <a:t> - Conclusion</a:t>
            </a:r>
            <a:br>
              <a:rPr lang="fr-CH" sz="1100" dirty="0"/>
            </a:br>
            <a:r>
              <a:rPr lang="fr-CH" dirty="0"/>
              <a:t>Encodage UTF-8 Bom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5CD8E-41C2-464B-934B-EE61BCB9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ETML - P_Appro1 2023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CA0F07C-E695-41D3-9A31-386EFDBD4F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7893" y="1998650"/>
            <a:ext cx="4210050" cy="51943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D77AAE2-D816-4F2F-97CD-CA8952F3A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296" y="3101498"/>
            <a:ext cx="5677692" cy="2476846"/>
          </a:xfrm>
          <a:prstGeom prst="rect">
            <a:avLst/>
          </a:prstGeom>
        </p:spPr>
      </p:pic>
      <p:pic>
        <p:nvPicPr>
          <p:cNvPr id="4098" name="Picture 2" descr="UTF-8 Icons - Your no.1 source for UTF-8 character icons">
            <a:extLst>
              <a:ext uri="{FF2B5EF4-FFF2-40B4-BE49-F238E27FC236}">
                <a16:creationId xmlns:a16="http://schemas.microsoft.com/office/drawing/2014/main" id="{287B697D-9267-478A-B133-1D9F98CC1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382" y="3738703"/>
            <a:ext cx="1762227" cy="99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9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2F6CC-EB5E-4CE1-B282-297E0298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10018712" cy="547382"/>
          </a:xfrm>
        </p:spPr>
        <p:txBody>
          <a:bodyPr>
            <a:normAutofit fontScale="90000"/>
          </a:bodyPr>
          <a:lstStyle/>
          <a:p>
            <a:pPr algn="l">
              <a:buSzPct val="100000"/>
            </a:pPr>
            <a:r>
              <a:rPr lang="fr-CH" dirty="0"/>
              <a:t>Enregistrement Excel avec Macros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5CD8E-41C2-464B-934B-EE61BCB9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ETML - P_Appro1 2023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C1A415C6-7E56-4638-8DE0-20C752B91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958" y="1681541"/>
            <a:ext cx="5839640" cy="187668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4B21957-23F2-4571-9AF9-C36982F81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776" y="3733585"/>
            <a:ext cx="3896269" cy="1686160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DC68519-45C6-4699-9E32-4568F682C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348" y="3813635"/>
            <a:ext cx="1317427" cy="122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309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2F6CC-EB5E-4CE1-B282-297E0298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anchor="ctr">
            <a:normAutofit/>
          </a:bodyPr>
          <a:lstStyle/>
          <a:p>
            <a:pPr>
              <a:buSzPct val="100000"/>
            </a:pPr>
            <a:r>
              <a:rPr lang="fr-CH" sz="1200" dirty="0"/>
              <a:t>Introduction - Fonctionnalités demandées - Planification et journal de travail - Problèmes rencontrés - </a:t>
            </a:r>
            <a:r>
              <a:rPr lang="fr-CH" sz="3200" dirty="0"/>
              <a:t>Conclusion</a:t>
            </a:r>
            <a:endParaRPr lang="fr-CH" sz="3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B1096E-49F6-43B9-A15E-073F371B5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4311" y="2127380"/>
            <a:ext cx="4895056" cy="3663819"/>
          </a:xfrm>
        </p:spPr>
        <p:txBody>
          <a:bodyPr anchor="ctr"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dirty="0"/>
              <a:t>Bilan des fonctionnalités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dirty="0"/>
              <a:t>Mise en production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dirty="0"/>
              <a:t>Points à améliorer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B490B2C-754D-D5F0-1B2A-BB8153BD5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7967" y="2127380"/>
            <a:ext cx="4895056" cy="3663819"/>
          </a:xfrm>
        </p:spPr>
        <p:txBody>
          <a:bodyPr anchor="ctr"/>
          <a:lstStyle/>
          <a:p>
            <a:pPr marL="0" indent="0">
              <a:buNone/>
            </a:pPr>
            <a:r>
              <a:rPr lang="fr-CH" dirty="0"/>
              <a:t>Les résultats des élèves sont récupérés ✔</a:t>
            </a:r>
          </a:p>
          <a:p>
            <a:pPr marL="0" indent="0">
              <a:buNone/>
            </a:pPr>
            <a:r>
              <a:rPr lang="fr-CH" dirty="0"/>
              <a:t>Les commentaires des élèves sont récupérés ✔</a:t>
            </a:r>
          </a:p>
          <a:p>
            <a:pPr marL="0" indent="0">
              <a:buNone/>
            </a:pPr>
            <a:r>
              <a:rPr lang="fr-CH" dirty="0"/>
              <a:t>Le dispositif est simple d’utilisation ✔</a:t>
            </a:r>
          </a:p>
          <a:p>
            <a:pPr marL="0" indent="0">
              <a:buNone/>
            </a:pPr>
            <a:r>
              <a:rPr lang="fr-CH" dirty="0"/>
              <a:t>Le dispositif est fiable </a:t>
            </a:r>
            <a:endParaRPr lang="fr-CH" b="1" dirty="0"/>
          </a:p>
          <a:p>
            <a:pPr marL="0" indent="0">
              <a:buNone/>
            </a:pPr>
            <a:r>
              <a:rPr lang="fr-CH" dirty="0"/>
              <a:t>La grille est modifiable ✔ </a:t>
            </a:r>
          </a:p>
          <a:p>
            <a:pPr marL="0" indent="0">
              <a:buNone/>
            </a:pPr>
            <a:r>
              <a:rPr lang="fr-CH" dirty="0"/>
              <a:t>Fonctionne sans configurations spéciales ✔</a:t>
            </a:r>
          </a:p>
          <a:p>
            <a:endParaRPr lang="fr-CH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5CD8E-41C2-464B-934B-EE61BCB9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 noProof="0"/>
              <a:t>ETML - P_Appro1 2023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EF3C959-CA8D-41BD-8E3A-F8B9B6369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257" y="3750886"/>
            <a:ext cx="422744" cy="422744"/>
          </a:xfrm>
          <a:prstGeom prst="rect">
            <a:avLst/>
          </a:prstGeom>
        </p:spPr>
      </p:pic>
      <p:pic>
        <p:nvPicPr>
          <p:cNvPr id="5124" name="Picture 4" descr="Gender Equality icon">
            <a:extLst>
              <a:ext uri="{FF2B5EF4-FFF2-40B4-BE49-F238E27FC236}">
                <a16:creationId xmlns:a16="http://schemas.microsoft.com/office/drawing/2014/main" id="{F94CD12B-94F2-48BE-B3C4-09CEE0F7E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549" y="6679036"/>
            <a:ext cx="163523" cy="17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687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015_TF22644756.potx" id="{007C5E96-82F4-498B-BDA2-7F2F91590ACD}" vid="{B119A88B-9E34-4DF3-9DFF-80B39E805AE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Parallaxe</Template>
  <TotalTime>285</TotalTime>
  <Words>256</Words>
  <Application>Microsoft Office PowerPoint</Application>
  <PresentationFormat>Grand écran</PresentationFormat>
  <Paragraphs>46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Wingdings</vt:lpstr>
      <vt:lpstr>Parallaxe</vt:lpstr>
      <vt:lpstr>Récupération des Auto-Evaluations</vt:lpstr>
      <vt:lpstr>Sommaire</vt:lpstr>
      <vt:lpstr>Introduction - Fonctionnalités demandées - Planification et journal de travail - Problèmes rencontrés - Conclusion</vt:lpstr>
      <vt:lpstr>Introduction - Fonctionnalités demandées - Planification et journal de travail - Problèmes rencontrés - Conclusion</vt:lpstr>
      <vt:lpstr>Introduction - Fonctionnalités demandées - Planification et journal de travail - Problèmes rencontrés - Conclusion</vt:lpstr>
      <vt:lpstr>Introduction - Fonctionnalités demandées - Planification et journal de travail - Problèmes rencontrés - Conclusion</vt:lpstr>
      <vt:lpstr>Introduction - Fonctionnalités demandées - Planification et journal de travail - Problèmes rencontrés - Conclusion Encodage UTF-8 Bom</vt:lpstr>
      <vt:lpstr>Enregistrement Excel avec Macros</vt:lpstr>
      <vt:lpstr>Introduction - Fonctionnalités demandées - Planification et journal de travail - Problèmes rencontrés -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Récupération des Auto-Evaluations</dc:title>
  <dc:creator>Sylvain Philipona</dc:creator>
  <cp:lastModifiedBy>Sylvain Philipona</cp:lastModifiedBy>
  <cp:revision>40</cp:revision>
  <dcterms:created xsi:type="dcterms:W3CDTF">2023-03-13T12:48:55Z</dcterms:created>
  <dcterms:modified xsi:type="dcterms:W3CDTF">2023-03-15T09:07:07Z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