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9-P_Appro\PS-Eval\CDC-rapport-jdt\Presentation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D2-4F46-85E5-4C5BA9CAE4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D2-4F46-85E5-4C5BA9CAE4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D2-4F46-85E5-4C5BA9CAE4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D2-4F46-85E5-4C5BA9CAE4E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2D2-4F46-85E5-4C5BA9CAE4EF}"/>
              </c:ext>
            </c:extLst>
          </c:dPt>
          <c:dLbls>
            <c:dLbl>
              <c:idx val="0"/>
              <c:layout>
                <c:manualLayout>
                  <c:x val="0.22462995200270539"/>
                  <c:y val="-0.1368754220002730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D2-4F46-85E5-4C5BA9CAE4EF}"/>
                </c:ext>
              </c:extLst>
            </c:dLbl>
            <c:dLbl>
              <c:idx val="1"/>
              <c:layout>
                <c:manualLayout>
                  <c:x val="0.1728395061728395"/>
                  <c:y val="-0.294099446206442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D2-4F46-85E5-4C5BA9CAE4EF}"/>
                </c:ext>
              </c:extLst>
            </c:dLbl>
            <c:dLbl>
              <c:idx val="2"/>
              <c:layout>
                <c:manualLayout>
                  <c:x val="-0.15308641975308643"/>
                  <c:y val="0.1606425546505776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D2-4F46-85E5-4C5BA9CAE4EF}"/>
                </c:ext>
              </c:extLst>
            </c:dLbl>
            <c:dLbl>
              <c:idx val="3"/>
              <c:layout>
                <c:manualLayout>
                  <c:x val="-0.12839506172839507"/>
                  <c:y val="-0.1655854024859800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2D2-4F46-85E5-4C5BA9CAE4EF}"/>
                </c:ext>
              </c:extLst>
            </c:dLbl>
            <c:dLbl>
              <c:idx val="4"/>
              <c:layout>
                <c:manualLayout>
                  <c:x val="-1.4814814814814874E-2"/>
                  <c:y val="-0.1581711307328764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2D2-4F46-85E5-4C5BA9CAE4EF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19050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Feuil1!$C$6:$C$10</c:f>
              <c:strCache>
                <c:ptCount val="5"/>
                <c:pt idx="0">
                  <c:v>Interface utilisateur</c:v>
                </c:pt>
                <c:pt idx="1">
                  <c:v>Automatiser la création</c:v>
                </c:pt>
                <c:pt idx="2">
                  <c:v>Rapatrier les évaluations</c:v>
                </c:pt>
                <c:pt idx="3">
                  <c:v>Synthèse des résultats</c:v>
                </c:pt>
                <c:pt idx="4">
                  <c:v>Export en PDF</c:v>
                </c:pt>
              </c:strCache>
            </c:strRef>
          </c:cat>
          <c:val>
            <c:numRef>
              <c:f>Feuil1!$D$6:$D$10</c:f>
              <c:numCache>
                <c:formatCode>0%</c:formatCode>
                <c:ptCount val="5"/>
                <c:pt idx="0">
                  <c:v>0.1</c:v>
                </c:pt>
                <c:pt idx="1">
                  <c:v>0.45</c:v>
                </c:pt>
                <c:pt idx="2">
                  <c:v>0.25</c:v>
                </c:pt>
                <c:pt idx="3">
                  <c:v>0.15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2D2-4F46-85E5-4C5BA9CAE4EF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Feuil2!$B$3:$B$11</c:f>
              <c:strCache>
                <c:ptCount val="9"/>
                <c:pt idx="0">
                  <c:v>JDT</c:v>
                </c:pt>
                <c:pt idx="1">
                  <c:v>Vacances</c:v>
                </c:pt>
                <c:pt idx="2">
                  <c:v>Informer</c:v>
                </c:pt>
                <c:pt idx="3">
                  <c:v>Planifier</c:v>
                </c:pt>
                <c:pt idx="4">
                  <c:v>Décider</c:v>
                </c:pt>
                <c:pt idx="5">
                  <c:v>Réaliser</c:v>
                </c:pt>
                <c:pt idx="6">
                  <c:v>Tester</c:v>
                </c:pt>
                <c:pt idx="7">
                  <c:v>Evaluer</c:v>
                </c:pt>
                <c:pt idx="8">
                  <c:v>Autre</c:v>
                </c:pt>
              </c:strCache>
            </c:strRef>
          </c:cat>
          <c:val>
            <c:numRef>
              <c:f>Feuil2!$C$3:$C$11</c:f>
              <c:numCache>
                <c:formatCode>General</c:formatCode>
                <c:ptCount val="9"/>
                <c:pt idx="0">
                  <c:v>27</c:v>
                </c:pt>
                <c:pt idx="1">
                  <c:v>114</c:v>
                </c:pt>
                <c:pt idx="2">
                  <c:v>15</c:v>
                </c:pt>
                <c:pt idx="3">
                  <c:v>22</c:v>
                </c:pt>
                <c:pt idx="4">
                  <c:v>15</c:v>
                </c:pt>
                <c:pt idx="5">
                  <c:v>383</c:v>
                </c:pt>
                <c:pt idx="6">
                  <c:v>62</c:v>
                </c:pt>
                <c:pt idx="7">
                  <c:v>26</c:v>
                </c:pt>
                <c:pt idx="8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9E-4F9D-A591-DBA1F512455F}"/>
            </c:ext>
          </c:extLst>
        </c:ser>
        <c:ser>
          <c:idx val="1"/>
          <c:order val="1"/>
          <c:tx>
            <c:strRef>
              <c:f>Feuil2!$B$14:$B$22</c:f>
              <c:strCache>
                <c:ptCount val="9"/>
                <c:pt idx="0">
                  <c:v>JDT</c:v>
                </c:pt>
                <c:pt idx="1">
                  <c:v>Vacances</c:v>
                </c:pt>
                <c:pt idx="2">
                  <c:v>Informer</c:v>
                </c:pt>
                <c:pt idx="3">
                  <c:v>Planifier</c:v>
                </c:pt>
                <c:pt idx="4">
                  <c:v>Décider</c:v>
                </c:pt>
                <c:pt idx="5">
                  <c:v>Réaliser</c:v>
                </c:pt>
                <c:pt idx="6">
                  <c:v>Tester</c:v>
                </c:pt>
                <c:pt idx="7">
                  <c:v>Evaluer</c:v>
                </c:pt>
                <c:pt idx="8">
                  <c:v>Autre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Feuil2!$C$14:$C$22</c:f>
              <c:numCache>
                <c:formatCode>General</c:formatCode>
                <c:ptCount val="9"/>
                <c:pt idx="0">
                  <c:v>21</c:v>
                </c:pt>
                <c:pt idx="1">
                  <c:v>114</c:v>
                </c:pt>
                <c:pt idx="2">
                  <c:v>12</c:v>
                </c:pt>
                <c:pt idx="3">
                  <c:v>9</c:v>
                </c:pt>
                <c:pt idx="4">
                  <c:v>6</c:v>
                </c:pt>
                <c:pt idx="5">
                  <c:v>417</c:v>
                </c:pt>
                <c:pt idx="6">
                  <c:v>27</c:v>
                </c:pt>
                <c:pt idx="7">
                  <c:v>20</c:v>
                </c:pt>
                <c:pt idx="8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9E-4F9D-A591-DBA1F512455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08451535"/>
        <c:axId val="1083196383"/>
      </c:lineChart>
      <c:catAx>
        <c:axId val="1208451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83196383"/>
        <c:crosses val="autoZero"/>
        <c:auto val="1"/>
        <c:lblAlgn val="ctr"/>
        <c:lblOffset val="100"/>
        <c:noMultiLvlLbl val="0"/>
      </c:catAx>
      <c:valAx>
        <c:axId val="108319638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08451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13/03/2023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E33BFC-BD04-402A-817E-DE062681A7FD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6BAFD-287D-40A0-92ED-D16489C7E3C6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20345-42AF-4D37-8714-A926E475129E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A57665-9B27-48EF-8416-6A28D4F348A8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1268DB-C5EC-4403-9A50-D6532576F294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2549DD-2B3E-4D7A-9846-5D75DE84BDAA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EEA524-4CF8-4EE7-B4AF-53249D56DD70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1C2CB-50C1-43A2-B64E-1E26D5707810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3D292E-5D7B-4CF1-A3DB-B937112EDD17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9B712-E9F6-4081-B1B5-28686DECEFBC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235E6-D63F-4490-8D99-8AB4B6496281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AB962-CB5C-49A6-B8E4-BEDA325A8BF4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06FA10-8ACD-4AB7-9544-F560AD5C031A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4052B3-B8BC-44C8-9AA4-861EBEF0A118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88D4A-EA05-473F-8DF5-78AF9BC17B2D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713DF3-D1A3-46E9-8603-4FB5C647ED4D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B93D2-1A75-449A-B88F-CB4ED11F43E1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B68EB04-CF7D-414C-9659-CB148B45D4B9}" type="datetime1">
              <a:rPr lang="fr-FR" noProof="0" smtClean="0"/>
              <a:t>13/03/2023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5C065-EAD7-49BC-9B8B-4A5875526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Récupération des</a:t>
            </a:r>
            <a:br>
              <a:rPr lang="fr-CH" dirty="0"/>
            </a:br>
            <a:r>
              <a:rPr lang="fr-CH" dirty="0"/>
              <a:t>Auto-Evaluations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7ABE72-EA68-4244-A9BF-C5CD0C078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Sylvain Philipona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BEF7B4-160A-4AE5-9DE0-15F19C8FC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12" y="9299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E1D4E5-BC07-4295-AFD1-C2438591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3C9B57-ABAE-400A-A9A0-37081DE6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901" y="5883275"/>
            <a:ext cx="1369123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4000" noProof="0" smtClean="0"/>
              <a:pPr rtl="0"/>
              <a:t>1</a:t>
            </a:fld>
            <a:r>
              <a:rPr lang="fr-FR" sz="4000" noProof="0" dirty="0"/>
              <a:t> / 99</a:t>
            </a:r>
          </a:p>
        </p:txBody>
      </p:sp>
    </p:spTree>
    <p:extLst>
      <p:ext uri="{BB962C8B-B14F-4D97-AF65-F5344CB8AC3E}">
        <p14:creationId xmlns:p14="http://schemas.microsoft.com/office/powerpoint/2010/main" val="411365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/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Introduction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Fonctionnalités demandées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Planification et journal de travail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Problèmes rencontrés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Conclusion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6AB5A7A3-0077-4D3B-8754-435563C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901" y="5883275"/>
            <a:ext cx="1369123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4000" noProof="0" smtClean="0"/>
              <a:pPr rtl="0"/>
              <a:t>2</a:t>
            </a:fld>
            <a:r>
              <a:rPr lang="fr-FR" sz="4000" noProof="0" dirty="0"/>
              <a:t> / 99</a:t>
            </a:r>
          </a:p>
        </p:txBody>
      </p:sp>
    </p:spTree>
    <p:extLst>
      <p:ext uri="{BB962C8B-B14F-4D97-AF65-F5344CB8AC3E}">
        <p14:creationId xmlns:p14="http://schemas.microsoft.com/office/powerpoint/2010/main" val="210689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/>
            <a:r>
              <a:rPr lang="fr-CH"/>
              <a:t>Introduction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Automatisation de la gestion des auto évaluations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6AB5A7A3-0077-4D3B-8754-435563C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901" y="5883275"/>
            <a:ext cx="1369123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4000" noProof="0" smtClean="0"/>
              <a:pPr rtl="0"/>
              <a:t>3</a:t>
            </a:fld>
            <a:r>
              <a:rPr lang="fr-FR" sz="4000" noProof="0"/>
              <a:t> / 99</a:t>
            </a:r>
            <a:endParaRPr lang="fr-FR" sz="4000" noProof="0" dirty="0"/>
          </a:p>
        </p:txBody>
      </p:sp>
    </p:spTree>
    <p:extLst>
      <p:ext uri="{BB962C8B-B14F-4D97-AF65-F5344CB8AC3E}">
        <p14:creationId xmlns:p14="http://schemas.microsoft.com/office/powerpoint/2010/main" val="325637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/>
            <a:r>
              <a:rPr lang="fr-CH" dirty="0"/>
              <a:t>Fonctionnalités demandées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6AB5A7A3-0077-4D3B-8754-435563C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901" y="5883275"/>
            <a:ext cx="1369123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4000" noProof="0" smtClean="0"/>
              <a:pPr rtl="0"/>
              <a:t>4</a:t>
            </a:fld>
            <a:r>
              <a:rPr lang="fr-FR" sz="4000" noProof="0" dirty="0"/>
              <a:t> / 99</a:t>
            </a: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67C0D6A7-904B-44E7-971F-A1793D2AF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101891"/>
              </p:ext>
            </p:extLst>
          </p:nvPr>
        </p:nvGraphicFramePr>
        <p:xfrm>
          <a:off x="2110446" y="1233183"/>
          <a:ext cx="8216402" cy="5015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212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>
              <a:buSzPct val="100000"/>
            </a:pPr>
            <a:r>
              <a:rPr lang="fr-CH" dirty="0"/>
              <a:t>Planification et journal de travail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6AB5A7A3-0077-4D3B-8754-435563C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901" y="5883275"/>
            <a:ext cx="1369123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4000" noProof="0" smtClean="0"/>
              <a:pPr rtl="0"/>
              <a:t>5</a:t>
            </a:fld>
            <a:r>
              <a:rPr lang="fr-FR" sz="4000" noProof="0" dirty="0"/>
              <a:t> / 99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33B3B761-BE99-4B8F-9EDF-D4E603BAE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240818"/>
              </p:ext>
            </p:extLst>
          </p:nvPr>
        </p:nvGraphicFramePr>
        <p:xfrm>
          <a:off x="2491208" y="1593850"/>
          <a:ext cx="8004920" cy="428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42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>
              <a:buSzPct val="100000"/>
            </a:pPr>
            <a:r>
              <a:rPr lang="fr-CH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Encodage UTF-8 Bom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fr-CH" sz="2800" dirty="0"/>
              <a:t>Enregistrement Excel avec Macros</a:t>
            </a:r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6AB5A7A3-0077-4D3B-8754-435563C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901" y="5883275"/>
            <a:ext cx="1369123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4000" noProof="0" smtClean="0"/>
              <a:pPr rtl="0"/>
              <a:t>6</a:t>
            </a:fld>
            <a:r>
              <a:rPr lang="fr-FR" sz="4000" noProof="0" dirty="0"/>
              <a:t> / 99</a:t>
            </a:r>
          </a:p>
        </p:txBody>
      </p:sp>
    </p:spTree>
    <p:extLst>
      <p:ext uri="{BB962C8B-B14F-4D97-AF65-F5344CB8AC3E}">
        <p14:creationId xmlns:p14="http://schemas.microsoft.com/office/powerpoint/2010/main" val="389521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>
              <a:buSzPct val="100000"/>
            </a:pPr>
            <a:r>
              <a:rPr lang="fr-CH"/>
              <a:t>Encodage UTF-8 Bom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6AB5A7A3-0077-4D3B-8754-435563C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901" y="5883275"/>
            <a:ext cx="1369123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4000" noProof="0" smtClean="0"/>
              <a:pPr rtl="0"/>
              <a:t>7</a:t>
            </a:fld>
            <a:r>
              <a:rPr lang="fr-FR" sz="4000" noProof="0"/>
              <a:t> / 99</a:t>
            </a:r>
            <a:endParaRPr lang="fr-FR" sz="4000" noProof="0" dirty="0"/>
          </a:p>
        </p:txBody>
      </p:sp>
    </p:spTree>
    <p:extLst>
      <p:ext uri="{BB962C8B-B14F-4D97-AF65-F5344CB8AC3E}">
        <p14:creationId xmlns:p14="http://schemas.microsoft.com/office/powerpoint/2010/main" val="279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>
              <a:buSzPct val="100000"/>
            </a:pPr>
            <a:r>
              <a:rPr lang="fr-CH" dirty="0"/>
              <a:t>Enregistrement Excel avec Macros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6AB5A7A3-0077-4D3B-8754-435563C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901" y="5883275"/>
            <a:ext cx="1369123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4000" noProof="0" smtClean="0"/>
              <a:pPr rtl="0"/>
              <a:t>8</a:t>
            </a:fld>
            <a:r>
              <a:rPr lang="fr-FR" sz="4000" noProof="0" dirty="0"/>
              <a:t> / 99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C1A415C6-7E56-4638-8DE0-20C752B91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791" y="1681541"/>
            <a:ext cx="5839640" cy="18766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B21957-23F2-4571-9AF9-C36982F8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76" y="3733585"/>
            <a:ext cx="389626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0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2F6CC-EB5E-4CE1-B282-297E0298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10018712" cy="547382"/>
          </a:xfrm>
        </p:spPr>
        <p:txBody>
          <a:bodyPr>
            <a:normAutofit fontScale="90000"/>
          </a:bodyPr>
          <a:lstStyle/>
          <a:p>
            <a:pPr algn="l">
              <a:buSzPct val="100000"/>
            </a:pPr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1096E-49F6-43B9-A15E-073F371B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1629"/>
            <a:ext cx="10018713" cy="4289572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endParaRPr lang="fr-CH" sz="2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5CD8E-41C2-464B-934B-EE61BCB9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6AB5A7A3-0077-4D3B-8754-435563C5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3901" y="5883275"/>
            <a:ext cx="1369123" cy="365125"/>
          </a:xfrm>
        </p:spPr>
        <p:txBody>
          <a:bodyPr/>
          <a:lstStyle/>
          <a:p>
            <a:pPr rtl="0"/>
            <a:fld id="{D57F1E4F-1CFF-5643-939E-217C01CDF565}" type="slidenum">
              <a:rPr lang="fr-FR" sz="4000" noProof="0" smtClean="0"/>
              <a:pPr rtl="0"/>
              <a:t>9</a:t>
            </a:fld>
            <a:r>
              <a:rPr lang="fr-FR" sz="4000" noProof="0" dirty="0"/>
              <a:t> / 99</a:t>
            </a:r>
          </a:p>
        </p:txBody>
      </p:sp>
    </p:spTree>
    <p:extLst>
      <p:ext uri="{BB962C8B-B14F-4D97-AF65-F5344CB8AC3E}">
        <p14:creationId xmlns:p14="http://schemas.microsoft.com/office/powerpoint/2010/main" val="2671687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Parallaxe</Template>
  <TotalTime>159</TotalTime>
  <Words>95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Parallaxe</vt:lpstr>
      <vt:lpstr>Récupération des Auto-Evaluations</vt:lpstr>
      <vt:lpstr>Sommaire</vt:lpstr>
      <vt:lpstr>Introduction</vt:lpstr>
      <vt:lpstr>Fonctionnalités demandées</vt:lpstr>
      <vt:lpstr>Planification et journal de travail</vt:lpstr>
      <vt:lpstr>Problèmes rencontrés</vt:lpstr>
      <vt:lpstr>Encodage UTF-8 Bom</vt:lpstr>
      <vt:lpstr>Enregistrement Excel avec Macros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Récupération des Auto-Evaluations</dc:title>
  <dc:creator>Sylvain Philipona</dc:creator>
  <cp:lastModifiedBy>Sylvain Philipona</cp:lastModifiedBy>
  <cp:revision>13</cp:revision>
  <dcterms:created xsi:type="dcterms:W3CDTF">2023-03-13T12:48:55Z</dcterms:created>
  <dcterms:modified xsi:type="dcterms:W3CDTF">2023-03-13T15:28:24Z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