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A9994F-FE4D-48FE-A613-E7381B7F9376}">
  <a:tblStyle styleId="{EAA9994F-FE4D-48FE-A613-E7381B7F9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L’art de la planification &amp; de la mêlée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856600" y="3924925"/>
            <a:ext cx="36981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“Un projet réussi avec une équipe qui s’éclate “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09700"/>
            <a:ext cx="3107858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59226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1ère étape : planification de l’itération </a:t>
            </a:r>
          </a:p>
          <a:p>
            <a:pPr lvl="0">
              <a:spcBef>
                <a:spcPts val="0"/>
              </a:spcBef>
              <a:buNone/>
            </a:pPr>
            <a:r>
              <a:rPr lang="fr" sz="1400"/>
              <a:t>(période de temps donnée - Sprint (SCRUM))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694375" y="206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{EAA9994F-FE4D-48FE-A613-E7381B7F9376}</a:tableStyleId>
              </a:tblPr>
              <a:tblGrid>
                <a:gridCol w="2671125"/>
                <a:gridCol w="2413000"/>
                <a:gridCol w="2413000"/>
              </a:tblGrid>
              <a:tr h="509475">
                <a:tc grid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800">
                          <a:solidFill>
                            <a:schemeClr val="lt1"/>
                          </a:solidFill>
                        </a:rPr>
                        <a:t>Objectifs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5F5F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5F5F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5F5F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5F5F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1797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fr" sz="1200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Définir un but commun 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100000"/>
                        <a:buFont typeface="Lato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Focaliser les énergies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100000"/>
                        <a:buFont typeface="Lato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Positionner l’itération dans la vision métier (définir l’intérêt de cette étape dans le projet global)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lt1"/>
                        </a:buClr>
                        <a:buSzPct val="100000"/>
                        <a:buFont typeface="Lato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Prendre un engagement. 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5F5F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fr" sz="1200" u="sng">
                          <a:solidFill>
                            <a:schemeClr val="lt1"/>
                          </a:solidFill>
                        </a:rPr>
                        <a:t>Prendre un engagement collectif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 u="sng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100000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isque sur la qualité</a:t>
                      </a:r>
                    </a:p>
                    <a:p>
                      <a:pPr indent="-298450" lvl="0" marL="45720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Temps nécessaire pour les consensus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=&gt; Va favoriser le travail collaboratif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5F5F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fr" sz="1200" u="sng">
                          <a:solidFill>
                            <a:srgbClr val="F5F5F5"/>
                          </a:solidFill>
                        </a:rPr>
                        <a:t>Préparer l’auto-organisation de l’équipe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 u="sng">
                        <a:solidFill>
                          <a:srgbClr val="F5F5F5"/>
                        </a:solidFill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5F5F5"/>
                        </a:buClr>
                        <a:buSzPct val="100000"/>
                        <a:buChar char="●"/>
                      </a:pPr>
                      <a:r>
                        <a:rPr lang="fr" sz="1200">
                          <a:solidFill>
                            <a:srgbClr val="F5F5F5"/>
                          </a:solidFill>
                        </a:rPr>
                        <a:t>Conception collective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5F5F5"/>
                        </a:buClr>
                        <a:buSzPct val="100000"/>
                        <a:buChar char="●"/>
                      </a:pPr>
                      <a:r>
                        <a:rPr lang="fr" sz="1200">
                          <a:solidFill>
                            <a:srgbClr val="F5F5F5"/>
                          </a:solidFill>
                        </a:rPr>
                        <a:t>Tâches courtes 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5F5F5"/>
                        </a:buClr>
                        <a:buSzPct val="100000"/>
                        <a:buChar char="●"/>
                      </a:pPr>
                      <a:r>
                        <a:rPr lang="fr" sz="1200">
                          <a:solidFill>
                            <a:srgbClr val="F5F5F5"/>
                          </a:solidFill>
                        </a:rPr>
                        <a:t>Favoriser l’entraide</a:t>
                      </a:r>
                    </a:p>
                    <a:p>
                      <a:pPr indent="-304800" lvl="0" marL="457200">
                        <a:spcBef>
                          <a:spcPts val="0"/>
                        </a:spcBef>
                        <a:buClr>
                          <a:srgbClr val="F5F5F5"/>
                        </a:buClr>
                        <a:buSzPct val="100000"/>
                        <a:buChar char="●"/>
                      </a:pPr>
                      <a:r>
                        <a:rPr lang="fr" sz="1200">
                          <a:solidFill>
                            <a:srgbClr val="F5F5F5"/>
                          </a:solidFill>
                        </a:rPr>
                        <a:t>Mécanisme d’alerte (permet de détecter les anomalies plus rapidement)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5F5F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Pratiques à éviter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64150" y="1690625"/>
            <a:ext cx="2227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Poker planning des tâches (et non des stories)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buNone/>
            </a:pPr>
            <a:r>
              <a:rPr lang="fr"/>
              <a:t>Perte de temps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 flipH="1">
            <a:off x="1577825" y="2445375"/>
            <a:ext cx="6900" cy="5499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3422175" y="1654375"/>
            <a:ext cx="2643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Décomposition par expert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Supprime le bénéfice de l’engagement collectif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6441325" y="1654375"/>
            <a:ext cx="23223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Faire la revue du Backlog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faire en dehors de la planification, et le faire régulièrement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4815900" y="2407875"/>
            <a:ext cx="2100" cy="587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>
            <a:off x="7441000" y="2407875"/>
            <a:ext cx="2100" cy="587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035650" y="289175"/>
            <a:ext cx="2897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mêlée : 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328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400" u="sng"/>
              <a:t>Caractéristiques 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Tous les jours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Tous les équipiers (mais sans le scrum master, ni le product owner)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fr"/>
              <a:t>Moins de 15 </a:t>
            </a:r>
            <a:r>
              <a:rPr lang="fr"/>
              <a:t>minutes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fr" sz="1400" u="sng"/>
              <a:t>Objectifs :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F</a:t>
            </a:r>
            <a:r>
              <a:rPr lang="fr"/>
              <a:t>aire le point : maintien de l'énergie, redonner le focus, vérifier l'engagement collectif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Agir ensemble, c'est à dire réussir ensemble 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fr"/>
              <a:t>Et poser 3 questions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3368250" y="735275"/>
            <a:ext cx="2897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daily stand-up !</a:t>
            </a:r>
            <a:r>
              <a:rPr lang="fr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035650" y="289175"/>
            <a:ext cx="2897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mêlée : 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415150"/>
            <a:ext cx="7038900" cy="357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/>
              <a:t>LES 3 QUESTIONS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/>
              <a:t>Méthode SCRUM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Qu’est ce que j’ai fait ?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Qu’est ce que je vais faire ?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fr"/>
              <a:t>Qu’est ce qui me ralentit 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/>
              <a:t>Version A.Boutin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Q</a:t>
            </a:r>
            <a:r>
              <a:rPr lang="fr"/>
              <a:t>uelle story de haute priorité nous allons faire aujourd'hui?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Qui est au service des autres aujourd'hui?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fr"/>
              <a:t>Qu'est ce qui nous ralentit ?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368250" y="735275"/>
            <a:ext cx="2897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daily stand-up ! </a:t>
            </a:r>
          </a:p>
        </p:txBody>
      </p:sp>
      <p:sp>
        <p:nvSpPr>
          <p:cNvPr id="168" name="Shape 168"/>
          <p:cNvSpPr/>
          <p:nvPr/>
        </p:nvSpPr>
        <p:spPr>
          <a:xfrm>
            <a:off x="4444650" y="3156575"/>
            <a:ext cx="225000" cy="4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768117" y="3156575"/>
            <a:ext cx="225000" cy="4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035650" y="289175"/>
            <a:ext cx="2897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mêlée : 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368250" y="735275"/>
            <a:ext cx="2897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daily stand-up ! 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415150"/>
            <a:ext cx="7038900" cy="357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 u="sng"/>
              <a:t>Pratiques efficaces :</a:t>
            </a:r>
          </a:p>
          <a:p>
            <a:pPr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Management visuel (tableau, post-it, etc …)</a:t>
            </a:r>
          </a:p>
          <a:p>
            <a:pPr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Roue de la parole ( pour lancer la parole  )</a:t>
            </a:r>
          </a:p>
          <a:p>
            <a:pPr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Timer ( limiter le temps )</a:t>
            </a:r>
          </a:p>
          <a:p>
            <a:pPr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fr"/>
              <a:t>Gâteau des retards * </a:t>
            </a:r>
          </a:p>
          <a:p>
            <a:pPr lv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1400" u="sng"/>
              <a:t>Pratiques à éviter :</a:t>
            </a:r>
          </a:p>
          <a:p>
            <a:pPr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Horaires variables</a:t>
            </a:r>
          </a:p>
          <a:p>
            <a:pPr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Le faire chacun à son bureau</a:t>
            </a:r>
          </a:p>
          <a:p>
            <a:pPr indent="-311150" lvl="0" marL="45720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fr"/>
              <a:t>Avoir uniquement comme objectif de mettre à jour l’outil </a:t>
            </a:r>
          </a:p>
          <a:p>
            <a:pPr lv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304775" y="364300"/>
            <a:ext cx="2897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Revue de sprint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4535575"/>
            <a:ext cx="7038900" cy="45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800"/>
              <a:t>La démo et le bilan sont des cadeaux !</a:t>
            </a:r>
          </a:p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411375"/>
            <a:ext cx="3397200" cy="2905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 u="sng"/>
              <a:t>Démo</a:t>
            </a:r>
          </a:p>
          <a:p>
            <a:pPr indent="-31115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Orientée utilisateur</a:t>
            </a:r>
          </a:p>
          <a:p>
            <a:pPr indent="-31115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Avoir la vision métier</a:t>
            </a:r>
          </a:p>
          <a:p>
            <a:pPr indent="-31115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Avoir des feedbacks</a:t>
            </a:r>
          </a:p>
          <a:p>
            <a:pPr indent="-317500" lvl="0" marL="457200" marR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b="1" lang="fr" sz="1400"/>
              <a:t>Célébrer !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878900" y="1411375"/>
            <a:ext cx="3397200" cy="2905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 u="sng"/>
              <a:t>Bilan</a:t>
            </a:r>
          </a:p>
          <a:p>
            <a:pPr indent="-31115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Inspection </a:t>
            </a:r>
          </a:p>
          <a:p>
            <a:pPr indent="-31115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/>
              <a:t>Adaptation</a:t>
            </a:r>
          </a:p>
          <a:p>
            <a:pPr indent="-311150" lvl="0" marL="457200" marR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fr"/>
              <a:t>Indicateurs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000"/>
              <a:t>Conclusion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Agilité : Approche systémique  qui implique de passer du temps à comprendre et à s’investir. On cherche à améliorer le système (l’équipe) </a:t>
            </a:r>
            <a:r>
              <a:rPr lang="fr"/>
              <a:t>plutôt</a:t>
            </a:r>
            <a:r>
              <a:rPr lang="fr"/>
              <a:t> que l’individu.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L’engagement collectif </a:t>
            </a:r>
            <a:r>
              <a:rPr lang="fr"/>
              <a:t>représente</a:t>
            </a:r>
            <a:r>
              <a:rPr lang="fr"/>
              <a:t> pour lui l’un des </a:t>
            </a:r>
            <a:r>
              <a:rPr lang="fr"/>
              <a:t>piliers</a:t>
            </a:r>
            <a:r>
              <a:rPr lang="fr"/>
              <a:t> de la </a:t>
            </a:r>
            <a:r>
              <a:rPr lang="fr"/>
              <a:t>méthode</a:t>
            </a:r>
            <a:r>
              <a:rPr lang="fr"/>
              <a:t> agile.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00" y="2475800"/>
            <a:ext cx="4164476" cy="2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