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327" r:id="rId3"/>
    <p:sldId id="462" r:id="rId4"/>
    <p:sldId id="369" r:id="rId5"/>
    <p:sldId id="328" r:id="rId6"/>
    <p:sldId id="258" r:id="rId7"/>
    <p:sldId id="259" r:id="rId8"/>
    <p:sldId id="260" r:id="rId9"/>
    <p:sldId id="424" r:id="rId10"/>
    <p:sldId id="261" r:id="rId11"/>
    <p:sldId id="317" r:id="rId12"/>
    <p:sldId id="425" r:id="rId13"/>
    <p:sldId id="262" r:id="rId14"/>
    <p:sldId id="271" r:id="rId15"/>
    <p:sldId id="426" r:id="rId16"/>
    <p:sldId id="272" r:id="rId17"/>
    <p:sldId id="427" r:id="rId18"/>
    <p:sldId id="273" r:id="rId19"/>
    <p:sldId id="428" r:id="rId20"/>
    <p:sldId id="338" r:id="rId21"/>
    <p:sldId id="339" r:id="rId22"/>
    <p:sldId id="429" r:id="rId23"/>
    <p:sldId id="263" r:id="rId24"/>
    <p:sldId id="349" r:id="rId25"/>
    <p:sldId id="430" r:id="rId26"/>
    <p:sldId id="275" r:id="rId27"/>
    <p:sldId id="431" r:id="rId28"/>
    <p:sldId id="276" r:id="rId29"/>
    <p:sldId id="432" r:id="rId30"/>
    <p:sldId id="277" r:id="rId31"/>
    <p:sldId id="433" r:id="rId32"/>
    <p:sldId id="278" r:id="rId33"/>
    <p:sldId id="434" r:id="rId34"/>
    <p:sldId id="355" r:id="rId35"/>
    <p:sldId id="435" r:id="rId36"/>
    <p:sldId id="280" r:id="rId37"/>
    <p:sldId id="436" r:id="rId38"/>
    <p:sldId id="281" r:id="rId39"/>
    <p:sldId id="437" r:id="rId40"/>
    <p:sldId id="282" r:id="rId41"/>
    <p:sldId id="438" r:id="rId42"/>
    <p:sldId id="283" r:id="rId43"/>
    <p:sldId id="360" r:id="rId44"/>
    <p:sldId id="439" r:id="rId45"/>
    <p:sldId id="361" r:id="rId46"/>
    <p:sldId id="440" r:id="rId47"/>
    <p:sldId id="365" r:id="rId48"/>
    <p:sldId id="441" r:id="rId49"/>
    <p:sldId id="284" r:id="rId50"/>
    <p:sldId id="442" r:id="rId51"/>
    <p:sldId id="285" r:id="rId52"/>
    <p:sldId id="443" r:id="rId53"/>
    <p:sldId id="461" r:id="rId54"/>
    <p:sldId id="316" r:id="rId55"/>
    <p:sldId id="446" r:id="rId56"/>
    <p:sldId id="390" r:id="rId57"/>
    <p:sldId id="392" r:id="rId58"/>
    <p:sldId id="449" r:id="rId59"/>
    <p:sldId id="393" r:id="rId60"/>
    <p:sldId id="450" r:id="rId61"/>
    <p:sldId id="395" r:id="rId62"/>
    <p:sldId id="396" r:id="rId63"/>
    <p:sldId id="451" r:id="rId64"/>
    <p:sldId id="398" r:id="rId65"/>
    <p:sldId id="452" r:id="rId66"/>
    <p:sldId id="400" r:id="rId67"/>
    <p:sldId id="453" r:id="rId68"/>
    <p:sldId id="402" r:id="rId69"/>
    <p:sldId id="454" r:id="rId70"/>
    <p:sldId id="404" r:id="rId71"/>
    <p:sldId id="455" r:id="rId72"/>
    <p:sldId id="406" r:id="rId73"/>
    <p:sldId id="456" r:id="rId74"/>
    <p:sldId id="408" r:id="rId75"/>
    <p:sldId id="457" r:id="rId76"/>
    <p:sldId id="410" r:id="rId77"/>
    <p:sldId id="458" r:id="rId78"/>
    <p:sldId id="413" r:id="rId79"/>
    <p:sldId id="412" r:id="rId80"/>
    <p:sldId id="414" r:id="rId81"/>
    <p:sldId id="415" r:id="rId82"/>
    <p:sldId id="459" r:id="rId83"/>
    <p:sldId id="417" r:id="rId84"/>
    <p:sldId id="418" r:id="rId85"/>
    <p:sldId id="419" r:id="rId86"/>
    <p:sldId id="420" r:id="rId87"/>
    <p:sldId id="460" r:id="rId88"/>
    <p:sldId id="422" r:id="rId89"/>
    <p:sldId id="444" r:id="rId90"/>
    <p:sldId id="423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B4098-7593-4D89-A3CF-3AFFBD7CA0C9}" v="51" dt="2023-06-16T07:51:2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2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B43A217-3B50-348A-1423-3B473A30DD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CC9A4D-8873-AC94-5127-8E3B732A69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260E5-9465-41D2-AB2A-DDA90BA045BF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CAB0C7-DE1E-09DE-692E-137645D716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F5DA57-BC2F-E591-A2DE-BD4E92A969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4DBAE-1E77-466C-838F-003F303169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95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90321-2C3F-4AF6-B762-32E89DF31627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703D-280E-425D-BEA9-689C35D44F0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37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Expliquation</a:t>
            </a:r>
            <a:r>
              <a:rPr lang="fr-FR" dirty="0"/>
              <a:t> de DBeaver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3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script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8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6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du script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7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31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44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1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9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96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76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6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3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21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60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</a:t>
            </a:r>
            <a:r>
              <a:rPr lang="fr-FR" dirty="0" err="1"/>
              <a:t>blade</a:t>
            </a:r>
            <a:r>
              <a:rPr lang="fr-FR" dirty="0"/>
              <a:t> et des </a:t>
            </a:r>
            <a:r>
              <a:rPr lang="fr-FR" dirty="0" err="1"/>
              <a:t>template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7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35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générale des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17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726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générale des vues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précisant que l’on peut changer selon l’utilisateur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Contenir formulaire d’authentification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3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833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4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Listé avec des exemples chaque </a:t>
            </a:r>
            <a:r>
              <a:rPr lang="fr-FR" dirty="0" err="1"/>
              <a:t>comp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41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39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51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51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de la vue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34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82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77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55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21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8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des recherches en anglais</a:t>
            </a:r>
          </a:p>
          <a:p>
            <a:r>
              <a:rPr lang="fr-FR" dirty="0"/>
              <a:t>Majorité des recherches en anglais car résultat plus fournit et pertinent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8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0871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436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239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144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33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612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629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646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836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6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683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137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611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459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4971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2578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327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595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655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60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0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98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696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400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634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573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174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3657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971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300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8862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8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81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779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075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104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480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180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062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1899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704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231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4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136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472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382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395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61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1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BE7B6-0263-79E5-FE55-24AAD1D7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903EC8-2CE8-296D-7AB4-AD9E9764C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B331D-C4EC-6427-26B4-C8DFE946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634DF-F453-D7D1-7370-D56C77C5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A14D2-4004-38CC-C3E6-D763D2C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CA0ED-1DBA-629A-AC96-DF67E935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2FF77-2088-C1C6-43D0-4F08035F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F966-8355-43A9-EF26-E30ACB98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82290-43A8-5C90-6329-6C9856B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18869-6682-1C01-0C53-1F4DF6E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429BC5-1377-0FF9-13DF-13133F04F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58197-29F0-8AB5-C04A-C1DB9187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8469B-A508-E451-2E4F-355459A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4164-3215-41C6-AF44-2D3F069E0207}" type="datetime1">
              <a:rPr lang="en-GB" smtClean="0"/>
              <a:t>15/05/2024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FE885-D9D7-DD27-35AC-E544419F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74449-D3BF-1E7F-87CC-A0892CB0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619CC-FFC2-2B71-7918-2E60276C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8C567-2754-9BFE-2876-1911E997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8F917-0B33-0B57-73CD-9853F520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A8C5-8E75-687F-C69E-E9C9817E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0020E-1F15-E834-DFBD-956F4485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B4B2D-1600-18EB-047A-D99828A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4C22C5-0B96-3CA6-FFCC-23DAA28E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808B2-8612-5D21-0030-C9B42C84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F4C33-7C2A-830E-698A-CFE5AE5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2B32F-E2AB-3FFB-05DE-5EBA441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A90B6-1079-779E-4B9F-136F62FE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E2565-A866-1E2F-BD38-30B23D63A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A28A1-CE5B-2227-538D-F1FABA20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2EB94-9881-71AE-18E1-A60C74F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7330C-3223-C4BA-8E0C-3B68FF28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34CDA3-BA41-C060-A21B-E797E2E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6C7F-ADA5-4662-A1A0-874E0D4A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6E0C1-6AEF-64E5-8795-316D1775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AF5C4-F114-C0E4-0268-67C159C9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477A40-D4BA-577C-38E1-F14136F5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C64D84-02D2-3655-381C-0F1E04A4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6B1312-6E8C-2E6F-060E-D1B6DD5F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FC42DC-CD07-EBFD-0CA8-5582CD5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6B441E-893F-75B8-5D34-A73F65FC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7FE1-EAE4-719A-EF20-36EAD19F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69B226-AB57-5AD2-7291-8A33B53D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D3FCD9-920D-A8D9-9FAC-BE61D1A8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E7A718-E828-E4F7-684C-CB87D1AD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35E58B-75D0-A7E2-DAF2-F02BC665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504A3B-F359-657C-99A9-60ACDBBB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ABE25F-0038-9675-74FA-21F2972C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E5846-5969-FB7D-7BA8-8015678F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BD015-46F9-5047-4F4A-77817F75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EB790-B668-0ADC-533A-0AE564C1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7A53F-A11D-D952-9A4D-EEF00C9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2DE7B7-B41D-84B0-B0CA-F81C53B7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137F5-5FF2-7068-56A8-B5BDAA02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5AF66-7874-AA2F-A316-51B7EE43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F9B111-45A5-8F3B-D5D9-8BECF4EA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0E966C-FD7D-D4BF-1415-18581F16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B73F2-9E8B-5B96-62B1-12E88818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71F3F-A9E6-2478-1004-66D14115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395A5-D356-375F-ECDE-D6404A5E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57DBE-7F58-24C0-DE49-128FAD13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27394-2C98-E3B8-3AB4-3CDB3FA8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AFEEC-0970-F34D-82BF-DBEB716A3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EECEC-710E-FB9C-8953-793D0B1F5D93}"/>
              </a:ext>
            </a:extLst>
          </p:cNvPr>
          <p:cNvSpPr/>
          <p:nvPr userDrawn="1"/>
        </p:nvSpPr>
        <p:spPr>
          <a:xfrm>
            <a:off x="0" y="1"/>
            <a:ext cx="12192000" cy="1396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3A1C1587-0134-5F9F-6EBC-4E84C629584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8775" cy="1524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6D3631-E0E9-1E45-DF25-C49BFD4D4F6C}"/>
              </a:ext>
            </a:extLst>
          </p:cNvPr>
          <p:cNvSpPr txBox="1"/>
          <p:nvPr userDrawn="1"/>
        </p:nvSpPr>
        <p:spPr>
          <a:xfrm>
            <a:off x="3623469" y="130978"/>
            <a:ext cx="4945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titre de CDA</a:t>
            </a:r>
            <a:endParaRPr lang="en-GB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AC00E5-FA3F-165F-C046-4C02470DAAFD}"/>
              </a:ext>
            </a:extLst>
          </p:cNvPr>
          <p:cNvSpPr txBox="1"/>
          <p:nvPr userDrawn="1"/>
        </p:nvSpPr>
        <p:spPr>
          <a:xfrm>
            <a:off x="4164476" y="669587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Concepteur développeur d’applications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Image 1" descr="Une image contenant Graphique, symbole, Police, logo&#10;&#10;Description générée automatiquement">
            <a:extLst>
              <a:ext uri="{FF2B5EF4-FFF2-40B4-BE49-F238E27FC236}">
                <a16:creationId xmlns:a16="http://schemas.microsoft.com/office/drawing/2014/main" id="{1550137E-2021-6739-F1C8-59120D7C023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324" y="138296"/>
            <a:ext cx="1628775" cy="11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834B57-B9C6-083D-A340-D8F6C5A81655}"/>
              </a:ext>
            </a:extLst>
          </p:cNvPr>
          <p:cNvSpPr txBox="1"/>
          <p:nvPr/>
        </p:nvSpPr>
        <p:spPr>
          <a:xfrm>
            <a:off x="4703537" y="1596904"/>
            <a:ext cx="2784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Titre de CDA</a:t>
            </a:r>
            <a:endParaRPr lang="en-GB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099214-2B92-476D-B06E-02380AC72AE5}"/>
              </a:ext>
            </a:extLst>
          </p:cNvPr>
          <p:cNvSpPr txBox="1"/>
          <p:nvPr/>
        </p:nvSpPr>
        <p:spPr>
          <a:xfrm>
            <a:off x="2012991" y="2803830"/>
            <a:ext cx="93915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projet effectué en stage</a:t>
            </a:r>
          </a:p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du Projet fil rouge 2eme partie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FA9B9F-33BF-8F14-91E0-7A86D387E1C8}"/>
              </a:ext>
            </a:extLst>
          </p:cNvPr>
          <p:cNvSpPr txBox="1"/>
          <p:nvPr/>
        </p:nvSpPr>
        <p:spPr>
          <a:xfrm>
            <a:off x="4276109" y="4558156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Examen du titre CDA du 16 Mai 2024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629AED-AAF8-CDD5-F6DF-BCC097EFA0DA}"/>
              </a:ext>
            </a:extLst>
          </p:cNvPr>
          <p:cNvSpPr txBox="1"/>
          <p:nvPr/>
        </p:nvSpPr>
        <p:spPr>
          <a:xfrm>
            <a:off x="4728766" y="5261096"/>
            <a:ext cx="2734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Sylvain TORRENTI</a:t>
            </a:r>
          </a:p>
          <a:p>
            <a:pPr algn="ctr"/>
            <a:r>
              <a:rPr lang="fr-FR" sz="1600" dirty="0"/>
              <a:t>Promotion CDA 07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70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D4C3E1-BD5B-EB17-B88C-4DC0C0746E76}"/>
              </a:ext>
            </a:extLst>
          </p:cNvPr>
          <p:cNvSpPr txBox="1"/>
          <p:nvPr/>
        </p:nvSpPr>
        <p:spPr>
          <a:xfrm>
            <a:off x="1061252" y="2209046"/>
            <a:ext cx="350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PHP pour la base du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6800E8-E067-E2F9-40E2-4CC83A283602}"/>
              </a:ext>
            </a:extLst>
          </p:cNvPr>
          <p:cNvSpPr txBox="1"/>
          <p:nvPr/>
        </p:nvSpPr>
        <p:spPr>
          <a:xfrm>
            <a:off x="1061252" y="3303389"/>
            <a:ext cx="84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JavaScript et JQuery pour éviter un maximum les rechargements de pages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2D47DD-3911-C7B0-B328-12CD69118E4F}"/>
              </a:ext>
            </a:extLst>
          </p:cNvPr>
          <p:cNvSpPr txBox="1"/>
          <p:nvPr/>
        </p:nvSpPr>
        <p:spPr>
          <a:xfrm>
            <a:off x="1061252" y="4397732"/>
            <a:ext cx="452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Bootstrap pour la mise en forme</a:t>
            </a:r>
          </a:p>
        </p:txBody>
      </p:sp>
      <p:pic>
        <p:nvPicPr>
          <p:cNvPr id="11" name="Image 10" descr="Une image contenant cercle, symbole, logo, Police&#10;&#10;Description générée automatiquement">
            <a:extLst>
              <a:ext uri="{FF2B5EF4-FFF2-40B4-BE49-F238E27FC236}">
                <a16:creationId xmlns:a16="http://schemas.microsoft.com/office/drawing/2014/main" id="{12AA3BBD-EC3E-3E42-08EF-2C8CB5687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2090"/>
            <a:ext cx="2893639" cy="1563243"/>
          </a:xfrm>
          <a:prstGeom prst="rect">
            <a:avLst/>
          </a:prstGeom>
        </p:spPr>
      </p:pic>
      <p:pic>
        <p:nvPicPr>
          <p:cNvPr id="15" name="Image 14" descr="Une image contenant texte, Graphique, Police, capture d’écran&#10;&#10;Description générée automatiquement">
            <a:extLst>
              <a:ext uri="{FF2B5EF4-FFF2-40B4-BE49-F238E27FC236}">
                <a16:creationId xmlns:a16="http://schemas.microsoft.com/office/drawing/2014/main" id="{6CAE0476-C4F2-BADE-0147-978F7CF76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70" y="3900344"/>
            <a:ext cx="2153721" cy="2153721"/>
          </a:xfrm>
          <a:prstGeom prst="rect">
            <a:avLst/>
          </a:prstGeom>
        </p:spPr>
      </p:pic>
      <p:pic>
        <p:nvPicPr>
          <p:cNvPr id="9" name="Image 8" descr="Une image contenant Police, logo, Graphique, symbole&#10;&#10;Description générée automatiquement">
            <a:extLst>
              <a:ext uri="{FF2B5EF4-FFF2-40B4-BE49-F238E27FC236}">
                <a16:creationId xmlns:a16="http://schemas.microsoft.com/office/drawing/2014/main" id="{32164C2E-85F9-C791-ABCF-0C27F533F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702760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MVC</a:t>
            </a:r>
            <a:endParaRPr lang="en-GB" u="sng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7CE7182-6146-6E24-5680-8AB19C2C2A51}"/>
              </a:ext>
            </a:extLst>
          </p:cNvPr>
          <p:cNvSpPr/>
          <p:nvPr/>
        </p:nvSpPr>
        <p:spPr>
          <a:xfrm>
            <a:off x="458551" y="5019919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3F33B1-B1B3-727B-9463-0214CDAF3ECD}"/>
              </a:ext>
            </a:extLst>
          </p:cNvPr>
          <p:cNvSpPr txBox="1"/>
          <p:nvPr/>
        </p:nvSpPr>
        <p:spPr>
          <a:xfrm>
            <a:off x="842368" y="549028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A01F94-FEED-9DFE-4E8B-FB1F2E06D7EE}"/>
              </a:ext>
            </a:extLst>
          </p:cNvPr>
          <p:cNvSpPr txBox="1"/>
          <p:nvPr/>
        </p:nvSpPr>
        <p:spPr>
          <a:xfrm>
            <a:off x="4038600" y="2279461"/>
            <a:ext cx="317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Conceptuel de Données</a:t>
            </a:r>
            <a:endParaRPr lang="en-GB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3244DF-E5B8-D49E-D714-D42CCC183823}"/>
              </a:ext>
            </a:extLst>
          </p:cNvPr>
          <p:cNvCxnSpPr/>
          <p:nvPr/>
        </p:nvCxnSpPr>
        <p:spPr>
          <a:xfrm flipV="1">
            <a:off x="2000249" y="3947746"/>
            <a:ext cx="1437543" cy="107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B95A5C6-86A3-75C4-16E3-E09B87F2720D}"/>
              </a:ext>
            </a:extLst>
          </p:cNvPr>
          <p:cNvSpPr/>
          <p:nvPr/>
        </p:nvSpPr>
        <p:spPr>
          <a:xfrm>
            <a:off x="3437792" y="3035843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A090937-F0BC-5311-FD06-85120C1C708D}"/>
              </a:ext>
            </a:extLst>
          </p:cNvPr>
          <p:cNvSpPr txBox="1"/>
          <p:nvPr/>
        </p:nvSpPr>
        <p:spPr>
          <a:xfrm>
            <a:off x="4031314" y="3506204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</a:t>
            </a:r>
            <a:endParaRPr lang="en-GB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8EAC447-8994-6C95-5AAB-58166EE0316A}"/>
              </a:ext>
            </a:extLst>
          </p:cNvPr>
          <p:cNvCxnSpPr>
            <a:cxnSpLocks/>
          </p:cNvCxnSpPr>
          <p:nvPr/>
        </p:nvCxnSpPr>
        <p:spPr>
          <a:xfrm>
            <a:off x="5406403" y="3537220"/>
            <a:ext cx="1394448" cy="128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E1736FAB-01D7-FDA3-C6EC-A45CA0C9F806}"/>
              </a:ext>
            </a:extLst>
          </p:cNvPr>
          <p:cNvSpPr/>
          <p:nvPr/>
        </p:nvSpPr>
        <p:spPr>
          <a:xfrm>
            <a:off x="5673256" y="4885537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D09E2C8-B6CA-4EC2-2A6D-8D1F58167DD2}"/>
              </a:ext>
            </a:extLst>
          </p:cNvPr>
          <p:cNvSpPr txBox="1"/>
          <p:nvPr/>
        </p:nvSpPr>
        <p:spPr>
          <a:xfrm>
            <a:off x="6072911" y="5355898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27" name="Image 2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4B7F85D-A70D-A433-AF15-B704C0B6E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53133"/>
            <a:ext cx="591319" cy="591319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2833976E-B519-419A-F580-3A1EAF30477D}"/>
              </a:ext>
            </a:extLst>
          </p:cNvPr>
          <p:cNvSpPr/>
          <p:nvPr/>
        </p:nvSpPr>
        <p:spPr>
          <a:xfrm>
            <a:off x="9428284" y="3690870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2B58510-9B24-1E07-F0B2-E5A2C53054AB}"/>
              </a:ext>
            </a:extLst>
          </p:cNvPr>
          <p:cNvCxnSpPr>
            <a:cxnSpLocks/>
          </p:cNvCxnSpPr>
          <p:nvPr/>
        </p:nvCxnSpPr>
        <p:spPr>
          <a:xfrm flipV="1">
            <a:off x="7598772" y="4483832"/>
            <a:ext cx="1786417" cy="53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4D9BB19-A97D-3C4D-FFBF-229C0D29706E}"/>
              </a:ext>
            </a:extLst>
          </p:cNvPr>
          <p:cNvSpPr txBox="1"/>
          <p:nvPr/>
        </p:nvSpPr>
        <p:spPr>
          <a:xfrm>
            <a:off x="9994138" y="4161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</a:t>
            </a:r>
            <a:endParaRPr lang="en-GB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AA3DECD-0367-408D-D05A-1C5F792E9BC7}"/>
              </a:ext>
            </a:extLst>
          </p:cNvPr>
          <p:cNvCxnSpPr/>
          <p:nvPr/>
        </p:nvCxnSpPr>
        <p:spPr>
          <a:xfrm flipV="1">
            <a:off x="10172700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08E7C3-EF3E-F176-0A80-4710EB9F1B25}"/>
              </a:ext>
            </a:extLst>
          </p:cNvPr>
          <p:cNvCxnSpPr/>
          <p:nvPr/>
        </p:nvCxnSpPr>
        <p:spPr>
          <a:xfrm>
            <a:off x="10489223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1FFDFF-B72E-75A7-24F0-AE9480032A1D}"/>
              </a:ext>
            </a:extLst>
          </p:cNvPr>
          <p:cNvCxnSpPr/>
          <p:nvPr/>
        </p:nvCxnSpPr>
        <p:spPr>
          <a:xfrm flipH="1">
            <a:off x="7842738" y="5108331"/>
            <a:ext cx="2250831" cy="61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CCFFA8A-90F2-479D-F36C-60096EA0008A}"/>
              </a:ext>
            </a:extLst>
          </p:cNvPr>
          <p:cNvCxnSpPr/>
          <p:nvPr/>
        </p:nvCxnSpPr>
        <p:spPr>
          <a:xfrm flipH="1">
            <a:off x="2523392" y="5674946"/>
            <a:ext cx="310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333081D-BDB1-AB90-7723-04AF49E9388D}"/>
              </a:ext>
            </a:extLst>
          </p:cNvPr>
          <p:cNvSpPr txBox="1"/>
          <p:nvPr/>
        </p:nvSpPr>
        <p:spPr>
          <a:xfrm>
            <a:off x="3173759" y="5114834"/>
            <a:ext cx="203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Répond à la demande en </a:t>
            </a:r>
          </a:p>
          <a:p>
            <a:r>
              <a:rPr lang="fr-FR" sz="1400" dirty="0"/>
              <a:t>renvoyant une vue </a:t>
            </a:r>
            <a:endParaRPr lang="en-GB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AB82958-7BDA-41CB-1662-4115DF184C45}"/>
              </a:ext>
            </a:extLst>
          </p:cNvPr>
          <p:cNvSpPr txBox="1"/>
          <p:nvPr/>
        </p:nvSpPr>
        <p:spPr>
          <a:xfrm rot="19374000">
            <a:off x="1670232" y="4189196"/>
            <a:ext cx="18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Formule une demande</a:t>
            </a:r>
            <a:endParaRPr lang="en-GB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1D236B2-7ADA-0B4C-496A-B0F38AA7F190}"/>
              </a:ext>
            </a:extLst>
          </p:cNvPr>
          <p:cNvSpPr txBox="1"/>
          <p:nvPr/>
        </p:nvSpPr>
        <p:spPr>
          <a:xfrm rot="2609383">
            <a:off x="5355149" y="3632038"/>
            <a:ext cx="211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Controller </a:t>
            </a:r>
          </a:p>
          <a:p>
            <a:r>
              <a:rPr lang="fr-FR" sz="1400" dirty="0"/>
              <a:t>de répondre à la demande</a:t>
            </a:r>
            <a:endParaRPr lang="en-GB" sz="1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17EFFA7-DF80-775C-B661-ED2EF8FC652C}"/>
              </a:ext>
            </a:extLst>
          </p:cNvPr>
          <p:cNvSpPr txBox="1"/>
          <p:nvPr/>
        </p:nvSpPr>
        <p:spPr>
          <a:xfrm rot="20547890">
            <a:off x="7537300" y="4185389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Model</a:t>
            </a:r>
          </a:p>
          <a:p>
            <a:r>
              <a:rPr lang="fr-FR" sz="1400" dirty="0"/>
              <a:t>l’accès aux données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37080AA-6EE0-002F-CC23-E5CC2970B51C}"/>
              </a:ext>
            </a:extLst>
          </p:cNvPr>
          <p:cNvSpPr txBox="1"/>
          <p:nvPr/>
        </p:nvSpPr>
        <p:spPr>
          <a:xfrm>
            <a:off x="8425429" y="304953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les données</a:t>
            </a:r>
          </a:p>
          <a:p>
            <a:r>
              <a:rPr lang="fr-FR" sz="1400" dirty="0"/>
              <a:t>à la Base De Données </a:t>
            </a:r>
            <a:endParaRPr lang="en-GB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1638EC6-2B60-259E-A660-B28F4BF8AA03}"/>
              </a:ext>
            </a:extLst>
          </p:cNvPr>
          <p:cNvSpPr txBox="1"/>
          <p:nvPr/>
        </p:nvSpPr>
        <p:spPr>
          <a:xfrm>
            <a:off x="10573519" y="3063130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Donne les données </a:t>
            </a:r>
          </a:p>
          <a:p>
            <a:r>
              <a:rPr lang="fr-FR" sz="1400" dirty="0"/>
              <a:t>au Model</a:t>
            </a:r>
            <a:endParaRPr lang="en-GB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8EA2B18-2E11-5D26-B59B-F57AE994128D}"/>
              </a:ext>
            </a:extLst>
          </p:cNvPr>
          <p:cNvSpPr txBox="1"/>
          <p:nvPr/>
        </p:nvSpPr>
        <p:spPr>
          <a:xfrm rot="20649420">
            <a:off x="8290908" y="5384187"/>
            <a:ext cx="1663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Fournit les données </a:t>
            </a:r>
          </a:p>
          <a:p>
            <a:r>
              <a:rPr lang="fr-FR" sz="1400" dirty="0"/>
              <a:t>demandées</a:t>
            </a:r>
            <a:endParaRPr lang="en-GB" sz="14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A93D1C9-1C77-F9E2-8512-7B15551F1E77}"/>
              </a:ext>
            </a:extLst>
          </p:cNvPr>
          <p:cNvSpPr txBox="1"/>
          <p:nvPr/>
        </p:nvSpPr>
        <p:spPr>
          <a:xfrm>
            <a:off x="9350028" y="192446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De Données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77FF0C-C952-E9FC-E877-D8DFE8234211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823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4221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D10640-D40B-6C22-7D53-45AC512F81C3}"/>
              </a:ext>
            </a:extLst>
          </p:cNvPr>
          <p:cNvSpPr txBox="1"/>
          <p:nvPr/>
        </p:nvSpPr>
        <p:spPr>
          <a:xfrm>
            <a:off x="1593003" y="3059668"/>
            <a:ext cx="333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l’outil PhpMyAdmin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7F1F62-61E0-1CC8-B696-47CE086D8DAA}"/>
              </a:ext>
            </a:extLst>
          </p:cNvPr>
          <p:cNvSpPr txBox="1"/>
          <p:nvPr/>
        </p:nvSpPr>
        <p:spPr>
          <a:xfrm>
            <a:off x="1525225" y="4186780"/>
            <a:ext cx="687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effectLst/>
              </a:rPr>
              <a:t>Création de la Base de Données et des tables avec l’interface graphique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F1FF4E-2A36-7629-6BDE-DBCF05598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2304358"/>
            <a:ext cx="2695575" cy="1590675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1202600-82D5-665E-412C-450B7A776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9" y="4740778"/>
            <a:ext cx="6708618" cy="14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migration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16C9C1-0F4D-CA12-F81A-974FC463D743}"/>
              </a:ext>
            </a:extLst>
          </p:cNvPr>
          <p:cNvSpPr txBox="1"/>
          <p:nvPr/>
        </p:nvSpPr>
        <p:spPr>
          <a:xfrm>
            <a:off x="1295935" y="3059668"/>
            <a:ext cx="327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Migration de la Base de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9D7B810-CC36-7A84-F31E-1F95EDBA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14" y="1590143"/>
            <a:ext cx="2743199" cy="47662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E578C6-6801-FDF2-F975-7C5205D023A2}"/>
              </a:ext>
            </a:extLst>
          </p:cNvPr>
          <p:cNvSpPr txBox="1"/>
          <p:nvPr/>
        </p:nvSpPr>
        <p:spPr>
          <a:xfrm>
            <a:off x="1295935" y="4209207"/>
            <a:ext cx="356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function up() et function down()</a:t>
            </a:r>
          </a:p>
        </p:txBody>
      </p:sp>
    </p:spTree>
    <p:extLst>
      <p:ext uri="{BB962C8B-B14F-4D97-AF65-F5344CB8AC3E}">
        <p14:creationId xmlns:p14="http://schemas.microsoft.com/office/powerpoint/2010/main" val="403079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581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routes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63D4B-B898-8A25-1250-0B71C5D70D2E}"/>
              </a:ext>
            </a:extLst>
          </p:cNvPr>
          <p:cNvSpPr txBox="1"/>
          <p:nvPr/>
        </p:nvSpPr>
        <p:spPr>
          <a:xfrm>
            <a:off x="538520" y="3059668"/>
            <a:ext cx="666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Répond à la demande de l’utilisateur en l’orientant sur le bon chemin</a:t>
            </a:r>
            <a:endParaRPr lang="en-GB" dirty="0"/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3B9B719-04E9-DB01-E55F-A3D56A83F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04" y="1888465"/>
            <a:ext cx="3151095" cy="44678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FB2194-75FC-A323-E00E-E576BE60DB29}"/>
              </a:ext>
            </a:extLst>
          </p:cNvPr>
          <p:cNvSpPr txBox="1"/>
          <p:nvPr/>
        </p:nvSpPr>
        <p:spPr>
          <a:xfrm>
            <a:off x="538520" y="4116874"/>
            <a:ext cx="3862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Apparition du nom de la route</a:t>
            </a:r>
          </a:p>
          <a:p>
            <a:r>
              <a:rPr lang="fr-FR" dirty="0"/>
              <a:t>Apparition du nom du Controller utilisé</a:t>
            </a:r>
          </a:p>
          <a:p>
            <a:r>
              <a:rPr lang="fr-FR" dirty="0"/>
              <a:t>Apparition de la fonction utilisée</a:t>
            </a:r>
          </a:p>
        </p:txBody>
      </p:sp>
    </p:spTree>
    <p:extLst>
      <p:ext uri="{BB962C8B-B14F-4D97-AF65-F5344CB8AC3E}">
        <p14:creationId xmlns:p14="http://schemas.microsoft.com/office/powerpoint/2010/main" val="173135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7212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5610129" y="1910129"/>
            <a:ext cx="16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 et Twig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Template pour homogénéiser l’ensemble des pages  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365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layout général comprend le head qui contient les liens de style pour avoir une cohérence de mise en forme</a:t>
            </a:r>
            <a:endParaRPr lang="en-GB" dirty="0"/>
          </a:p>
        </p:txBody>
      </p:sp>
      <p:pic>
        <p:nvPicPr>
          <p:cNvPr id="12" name="Image 11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F29EEDA-A59B-CE9A-813F-E2C53744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25" y="2447788"/>
            <a:ext cx="1247949" cy="981212"/>
          </a:xfrm>
          <a:prstGeom prst="rect">
            <a:avLst/>
          </a:prstGeom>
        </p:spPr>
      </p:pic>
      <p:pic>
        <p:nvPicPr>
          <p:cNvPr id="14" name="Image 1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9DD4AD6-8CDC-3E9C-23AC-D0A5FDBB8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40" y="4424697"/>
            <a:ext cx="6675920" cy="10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92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1DF22A-672D-2F60-9508-432342C0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107CC3-5C4E-4613-BB4B-EEF69E88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ECFDEA-358C-2CDF-5077-11EC78D7148F}"/>
              </a:ext>
            </a:extLst>
          </p:cNvPr>
          <p:cNvSpPr txBox="1"/>
          <p:nvPr/>
        </p:nvSpPr>
        <p:spPr>
          <a:xfrm>
            <a:off x="1006526" y="1837854"/>
            <a:ext cx="3473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Torrenti Sylvain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34 ans</a:t>
            </a:r>
          </a:p>
          <a:p>
            <a:endParaRPr lang="fr-FR" dirty="0"/>
          </a:p>
          <a:p>
            <a:r>
              <a:rPr lang="fr-FR" dirty="0"/>
              <a:t>Originaire de la région de Marseille</a:t>
            </a:r>
          </a:p>
          <a:p>
            <a:endParaRPr lang="fr-FR" dirty="0"/>
          </a:p>
          <a:p>
            <a:r>
              <a:rPr lang="fr-FR" dirty="0"/>
              <a:t>Formation CDA</a:t>
            </a:r>
          </a:p>
          <a:p>
            <a:endParaRPr lang="fr-FR" dirty="0"/>
          </a:p>
          <a:p>
            <a:r>
              <a:rPr lang="fr-FR" dirty="0"/>
              <a:t>ESRP 2ISA</a:t>
            </a:r>
          </a:p>
          <a:p>
            <a:endParaRPr lang="fr-FR" dirty="0"/>
          </a:p>
          <a:p>
            <a:r>
              <a:rPr lang="fr-FR" dirty="0"/>
              <a:t>Deux projets présentés</a:t>
            </a:r>
          </a:p>
        </p:txBody>
      </p:sp>
      <p:pic>
        <p:nvPicPr>
          <p:cNvPr id="8" name="Image 7" descr="Une image contenant plein air, eau, bateau, ciel&#10;&#10;Description générée automatiquement">
            <a:extLst>
              <a:ext uri="{FF2B5EF4-FFF2-40B4-BE49-F238E27FC236}">
                <a16:creationId xmlns:a16="http://schemas.microsoft.com/office/drawing/2014/main" id="{C2DFFC69-A7C4-9D4A-0815-2A42EC75B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1" y="1720266"/>
            <a:ext cx="4259573" cy="42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7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5610129" y="1910129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page d’accueil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Obligation d’être authentifié pour accéder au salon de discussion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365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Possibilité d’accéder au formulaire de création de compte 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5A89E9-3C06-6BE2-4D15-629BF9E5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60" y="2718456"/>
            <a:ext cx="4290740" cy="27176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6479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Champ obligatoire pour l’enregistrement en Base de Données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407530" y="4806977"/>
            <a:ext cx="510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Ces champs sont utilisés plus tard dans le salon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72DBB4-461C-7587-A472-55BA354A9156}"/>
              </a:ext>
            </a:extLst>
          </p:cNvPr>
          <p:cNvSpPr txBox="1"/>
          <p:nvPr/>
        </p:nvSpPr>
        <p:spPr>
          <a:xfrm>
            <a:off x="5610129" y="1910129"/>
            <a:ext cx="203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compte</a:t>
            </a:r>
            <a:endParaRPr lang="en-GB" u="sng" dirty="0"/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0B26325-3C3C-A190-FADF-523478C77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56" y="2279461"/>
            <a:ext cx="4289138" cy="3677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F8CBE4D-FD58-9534-114F-243DDCD7F7AB}"/>
              </a:ext>
            </a:extLst>
          </p:cNvPr>
          <p:cNvSpPr txBox="1"/>
          <p:nvPr/>
        </p:nvSpPr>
        <p:spPr>
          <a:xfrm>
            <a:off x="1407530" y="3691304"/>
            <a:ext cx="57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Password sera hasher quand il est enregistré en BDD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50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>
                <a:solidFill>
                  <a:schemeClr val="accent2"/>
                </a:solidFill>
              </a:rPr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240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1" y="1510019"/>
            <a:ext cx="371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salon général et le salon privé:</a:t>
            </a:r>
          </a:p>
        </p:txBody>
      </p:sp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570F51A3-093B-A2F7-EADD-2CC38F7D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2278"/>
            <a:ext cx="5582970" cy="35921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4879E27-C390-F379-ADFA-CEFB2AE7B47A}"/>
              </a:ext>
            </a:extLst>
          </p:cNvPr>
          <p:cNvSpPr txBox="1"/>
          <p:nvPr/>
        </p:nvSpPr>
        <p:spPr>
          <a:xfrm>
            <a:off x="513030" y="2254313"/>
            <a:ext cx="31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l’utilisateur authentifié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605D9C-CFB2-28B4-F7B9-607731F61E1A}"/>
              </a:ext>
            </a:extLst>
          </p:cNvPr>
          <p:cNvSpPr txBox="1"/>
          <p:nvPr/>
        </p:nvSpPr>
        <p:spPr>
          <a:xfrm>
            <a:off x="513029" y="3558635"/>
            <a:ext cx="4206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utilisateurs enregistrés pour créer</a:t>
            </a:r>
          </a:p>
          <a:p>
            <a:r>
              <a:rPr lang="fr-FR" dirty="0"/>
              <a:t>un salon de discussion privé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B0A3E-E64C-B34B-9540-E808501DDF6B}"/>
              </a:ext>
            </a:extLst>
          </p:cNvPr>
          <p:cNvSpPr txBox="1"/>
          <p:nvPr/>
        </p:nvSpPr>
        <p:spPr>
          <a:xfrm>
            <a:off x="513029" y="4600962"/>
            <a:ext cx="45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 permettant d’ajouter une image au message et bouton d’envoi du message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ED5FD-BBA8-E6BB-231C-3D0A95D1CEF1}"/>
              </a:ext>
            </a:extLst>
          </p:cNvPr>
          <p:cNvSpPr txBox="1"/>
          <p:nvPr/>
        </p:nvSpPr>
        <p:spPr>
          <a:xfrm>
            <a:off x="513029" y="5517548"/>
            <a:ext cx="377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permettant de se déconnecter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7E68BE-EC6C-3A4F-9AD5-4338E4BD8818}"/>
              </a:ext>
            </a:extLst>
          </p:cNvPr>
          <p:cNvSpPr txBox="1"/>
          <p:nvPr/>
        </p:nvSpPr>
        <p:spPr>
          <a:xfrm>
            <a:off x="5610129" y="1910129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salon général</a:t>
            </a:r>
            <a:endParaRPr lang="en-GB" u="sng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17E3F3-03C2-D9BE-3576-2CA4BDB19604}"/>
              </a:ext>
            </a:extLst>
          </p:cNvPr>
          <p:cNvSpPr txBox="1"/>
          <p:nvPr/>
        </p:nvSpPr>
        <p:spPr>
          <a:xfrm>
            <a:off x="513029" y="2889052"/>
            <a:ext cx="537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forme selon la personne qui envoie le message</a:t>
            </a:r>
          </a:p>
        </p:txBody>
      </p:sp>
    </p:spTree>
    <p:extLst>
      <p:ext uri="{BB962C8B-B14F-4D97-AF65-F5344CB8AC3E}">
        <p14:creationId xmlns:p14="http://schemas.microsoft.com/office/powerpoint/2010/main" val="202470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1" y="1510019"/>
            <a:ext cx="371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salon général et le salon privé: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879E27-C390-F379-ADFA-CEFB2AE7B47A}"/>
              </a:ext>
            </a:extLst>
          </p:cNvPr>
          <p:cNvSpPr txBox="1"/>
          <p:nvPr/>
        </p:nvSpPr>
        <p:spPr>
          <a:xfrm>
            <a:off x="513030" y="2254313"/>
            <a:ext cx="487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Eléments similaires au salon de discussion général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B0A3E-E64C-B34B-9540-E808501DDF6B}"/>
              </a:ext>
            </a:extLst>
          </p:cNvPr>
          <p:cNvSpPr txBox="1"/>
          <p:nvPr/>
        </p:nvSpPr>
        <p:spPr>
          <a:xfrm>
            <a:off x="513030" y="3288757"/>
            <a:ext cx="45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Seuls les utilisateurs de cette conversation voient les messages de cette conversation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ED5FD-BBA8-E6BB-231C-3D0A95D1CEF1}"/>
              </a:ext>
            </a:extLst>
          </p:cNvPr>
          <p:cNvSpPr txBox="1"/>
          <p:nvPr/>
        </p:nvSpPr>
        <p:spPr>
          <a:xfrm>
            <a:off x="513030" y="4600200"/>
            <a:ext cx="484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permettant de se revenir au salon général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7E68BE-EC6C-3A4F-9AD5-4338E4BD8818}"/>
              </a:ext>
            </a:extLst>
          </p:cNvPr>
          <p:cNvSpPr txBox="1"/>
          <p:nvPr/>
        </p:nvSpPr>
        <p:spPr>
          <a:xfrm>
            <a:off x="5610129" y="1910129"/>
            <a:ext cx="14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salon privé</a:t>
            </a:r>
            <a:endParaRPr lang="en-GB" u="sng" dirty="0"/>
          </a:p>
        </p:txBody>
      </p:sp>
      <p:pic>
        <p:nvPicPr>
          <p:cNvPr id="9" name="Image 8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27230BEF-5EBF-7B01-EA05-5FD3431E4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6179"/>
            <a:ext cx="5429346" cy="38901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6944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853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26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  <p:pic>
        <p:nvPicPr>
          <p:cNvPr id="8" name="Image 7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0AEEEBC0-14FD-DE3E-47C4-22BE5294C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3338"/>
            <a:ext cx="5112254" cy="385728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673C6E-15AB-6AEB-D4DE-BCFFE86E9634}"/>
              </a:ext>
            </a:extLst>
          </p:cNvPr>
          <p:cNvSpPr txBox="1"/>
          <p:nvPr/>
        </p:nvSpPr>
        <p:spPr>
          <a:xfrm>
            <a:off x="5610129" y="1910129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C53321-83BE-75A0-B176-3B2E8C70495E}"/>
              </a:ext>
            </a:extLst>
          </p:cNvPr>
          <p:cNvSpPr txBox="1"/>
          <p:nvPr/>
        </p:nvSpPr>
        <p:spPr>
          <a:xfrm>
            <a:off x="598350" y="2263338"/>
            <a:ext cx="15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 MVC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BEC03F-5D01-1952-91C1-6F61B1613448}"/>
              </a:ext>
            </a:extLst>
          </p:cNvPr>
          <p:cNvSpPr txBox="1"/>
          <p:nvPr/>
        </p:nvSpPr>
        <p:spPr>
          <a:xfrm>
            <a:off x="598350" y="3429000"/>
            <a:ext cx="474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Model pour récupérer les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D6637B-1930-89CD-06F0-792D4F12C93C}"/>
              </a:ext>
            </a:extLst>
          </p:cNvPr>
          <p:cNvSpPr txBox="1"/>
          <p:nvPr/>
        </p:nvSpPr>
        <p:spPr>
          <a:xfrm>
            <a:off x="598350" y="4915461"/>
            <a:ext cx="42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Vérification de la localisation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97775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5593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28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pic>
        <p:nvPicPr>
          <p:cNvPr id="12" name="Image 11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B226B79-1A90-5C7C-9181-1D9C776E4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62" y="2392124"/>
            <a:ext cx="6989275" cy="37209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B9BA398-5CA7-5C01-9A35-09F6EA421B6D}"/>
              </a:ext>
            </a:extLst>
          </p:cNvPr>
          <p:cNvSpPr txBox="1"/>
          <p:nvPr/>
        </p:nvSpPr>
        <p:spPr>
          <a:xfrm>
            <a:off x="660903" y="2392124"/>
            <a:ext cx="388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de récupération des messages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369E72-43C2-94A5-E43E-97C03954F6A1}"/>
              </a:ext>
            </a:extLst>
          </p:cNvPr>
          <p:cNvSpPr txBox="1"/>
          <p:nvPr/>
        </p:nvSpPr>
        <p:spPr>
          <a:xfrm>
            <a:off x="660903" y="3391200"/>
            <a:ext cx="43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Clause « where » différente selon la localisation de l’utilisateur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C42A253-8FE2-D65A-71A5-41CFE3BD88AE}"/>
              </a:ext>
            </a:extLst>
          </p:cNvPr>
          <p:cNvSpPr txBox="1"/>
          <p:nvPr/>
        </p:nvSpPr>
        <p:spPr>
          <a:xfrm>
            <a:off x="660903" y="4978649"/>
            <a:ext cx="437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d’alias pour les champs avec des noms similaires sur les différentes tables utilisées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C797A4-EF7E-82E8-EA1E-00DE330A7E38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</p:spTree>
    <p:extLst>
      <p:ext uri="{BB962C8B-B14F-4D97-AF65-F5344CB8AC3E}">
        <p14:creationId xmlns:p14="http://schemas.microsoft.com/office/powerpoint/2010/main" val="416634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1473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050686-0C97-DA2A-BDA2-B74952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B03624-CAFB-0D76-6D32-3A322983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</a:t>
            </a:fld>
            <a:endParaRPr lang="en-GB"/>
          </a:p>
        </p:txBody>
      </p:sp>
      <p:pic>
        <p:nvPicPr>
          <p:cNvPr id="7" name="Image 6" descr="Une image contenant texte, capture d’écran, Police, Page web&#10;&#10;Description générée automatiquement">
            <a:extLst>
              <a:ext uri="{FF2B5EF4-FFF2-40B4-BE49-F238E27FC236}">
                <a16:creationId xmlns:a16="http://schemas.microsoft.com/office/drawing/2014/main" id="{24F26033-BE0D-9EB9-0768-70B784D6F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86" y="1913261"/>
            <a:ext cx="6793230" cy="36652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D53EB1F-470C-A804-C355-8BFD31D20C96}"/>
              </a:ext>
            </a:extLst>
          </p:cNvPr>
          <p:cNvSpPr txBox="1"/>
          <p:nvPr/>
        </p:nvSpPr>
        <p:spPr>
          <a:xfrm>
            <a:off x="552262" y="2509243"/>
            <a:ext cx="437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Créer ou améliore une solution informatique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E45858-D683-5501-71D7-B9A064E0314C}"/>
              </a:ext>
            </a:extLst>
          </p:cNvPr>
          <p:cNvSpPr txBox="1"/>
          <p:nvPr/>
        </p:nvSpPr>
        <p:spPr>
          <a:xfrm>
            <a:off x="552262" y="4046899"/>
            <a:ext cx="26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Suit un cahier des charges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AC5C74-DE9C-9C32-3E47-3E61FC872C15}"/>
              </a:ext>
            </a:extLst>
          </p:cNvPr>
          <p:cNvSpPr txBox="1"/>
          <p:nvPr/>
        </p:nvSpPr>
        <p:spPr>
          <a:xfrm>
            <a:off x="552262" y="5578481"/>
            <a:ext cx="155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et déploie</a:t>
            </a:r>
          </a:p>
        </p:txBody>
      </p:sp>
    </p:spTree>
    <p:extLst>
      <p:ext uri="{BB962C8B-B14F-4D97-AF65-F5344CB8AC3E}">
        <p14:creationId xmlns:p14="http://schemas.microsoft.com/office/powerpoint/2010/main" val="909898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30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3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Affichage des messages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27873F-3663-8EF2-3DCA-5A7E8EF3F380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  <p:pic>
        <p:nvPicPr>
          <p:cNvPr id="9" name="Image 8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D354A2DC-7CDF-153C-9679-8884F45F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12" y="2279461"/>
            <a:ext cx="6654321" cy="4062838"/>
          </a:xfrm>
          <a:prstGeom prst="rect">
            <a:avLst/>
          </a:prstGeom>
        </p:spPr>
      </p:pic>
      <p:pic>
        <p:nvPicPr>
          <p:cNvPr id="11" name="Image 10" descr="Une image contenant capture d’écran, Police, Graphique, texte&#10;&#10;Description générée automatiquement">
            <a:extLst>
              <a:ext uri="{FF2B5EF4-FFF2-40B4-BE49-F238E27FC236}">
                <a16:creationId xmlns:a16="http://schemas.microsoft.com/office/drawing/2014/main" id="{7875B729-6D1C-8FD2-44F8-63EA5EAC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8" y="5608772"/>
            <a:ext cx="2715004" cy="73352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E4FE4AF-2A61-5A7D-92A9-A43DE0A6083B}"/>
              </a:ext>
            </a:extLst>
          </p:cNvPr>
          <p:cNvSpPr txBox="1"/>
          <p:nvPr/>
        </p:nvSpPr>
        <p:spPr>
          <a:xfrm>
            <a:off x="292728" y="2094795"/>
            <a:ext cx="42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d’une requête Ajax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5FEC1D-1845-5008-BF2E-24855E9F7E18}"/>
              </a:ext>
            </a:extLst>
          </p:cNvPr>
          <p:cNvSpPr txBox="1"/>
          <p:nvPr/>
        </p:nvSpPr>
        <p:spPr>
          <a:xfrm>
            <a:off x="287167" y="2788467"/>
            <a:ext cx="42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Vérification de la localisation de l’utilisateur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F38667-F066-C9A2-D55E-3103708633F0}"/>
              </a:ext>
            </a:extLst>
          </p:cNvPr>
          <p:cNvSpPr txBox="1"/>
          <p:nvPr/>
        </p:nvSpPr>
        <p:spPr>
          <a:xfrm>
            <a:off x="287167" y="3477995"/>
            <a:ext cx="468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si une image est liée au message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11FE02-3D49-FC0B-1995-35B9B441CAA3}"/>
              </a:ext>
            </a:extLst>
          </p:cNvPr>
          <p:cNvSpPr txBox="1"/>
          <p:nvPr/>
        </p:nvSpPr>
        <p:spPr>
          <a:xfrm>
            <a:off x="287167" y="4167523"/>
            <a:ext cx="489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des messages à l’élément HTML qui a l’id discussion</a:t>
            </a:r>
          </a:p>
        </p:txBody>
      </p:sp>
    </p:spTree>
    <p:extLst>
      <p:ext uri="{BB962C8B-B14F-4D97-AF65-F5344CB8AC3E}">
        <p14:creationId xmlns:p14="http://schemas.microsoft.com/office/powerpoint/2010/main" val="107891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0727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32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8F93CD-68A0-3717-5340-342387B80849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F46EA2-9997-7C41-CD72-0B3B4E13DEB4}"/>
              </a:ext>
            </a:extLst>
          </p:cNvPr>
          <p:cNvSpPr txBox="1"/>
          <p:nvPr/>
        </p:nvSpPr>
        <p:spPr>
          <a:xfrm>
            <a:off x="5250512" y="1910129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pic>
        <p:nvPicPr>
          <p:cNvPr id="14" name="Image 1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C929154D-5C68-E525-95A5-81CB3E7E0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21" y="1510019"/>
            <a:ext cx="2496486" cy="497438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0479230-1A84-07A4-B410-F3A08C3ADCD3}"/>
              </a:ext>
            </a:extLst>
          </p:cNvPr>
          <p:cNvSpPr txBox="1"/>
          <p:nvPr/>
        </p:nvSpPr>
        <p:spPr>
          <a:xfrm>
            <a:off x="742385" y="2417275"/>
            <a:ext cx="486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la présence d’une image jointe au message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92AF44-F4A9-AC68-77A4-2F80D61ECE96}"/>
              </a:ext>
            </a:extLst>
          </p:cNvPr>
          <p:cNvSpPr txBox="1"/>
          <p:nvPr/>
        </p:nvSpPr>
        <p:spPr>
          <a:xfrm>
            <a:off x="742385" y="3293753"/>
            <a:ext cx="617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 le Model et la fonction save() présente dans CodeIgniter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8DFE93-5A39-D237-80D4-82DA062D56B9}"/>
              </a:ext>
            </a:extLst>
          </p:cNvPr>
          <p:cNvSpPr txBox="1"/>
          <p:nvPr/>
        </p:nvSpPr>
        <p:spPr>
          <a:xfrm>
            <a:off x="726132" y="4170231"/>
            <a:ext cx="574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Insère en BDD les informations utiles pour chaque message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035552-A365-1DA0-1855-6AC8FCDE2C54}"/>
              </a:ext>
            </a:extLst>
          </p:cNvPr>
          <p:cNvSpPr txBox="1"/>
          <p:nvPr/>
        </p:nvSpPr>
        <p:spPr>
          <a:xfrm>
            <a:off x="726132" y="5124791"/>
            <a:ext cx="748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L’image est enregistrée dans le dossier writable du projet, seul le nom du fichier et du dossier sont enregistrés en BDD</a:t>
            </a:r>
          </a:p>
        </p:txBody>
      </p:sp>
    </p:spTree>
    <p:extLst>
      <p:ext uri="{BB962C8B-B14F-4D97-AF65-F5344CB8AC3E}">
        <p14:creationId xmlns:p14="http://schemas.microsoft.com/office/powerpoint/2010/main" val="1315379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21363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34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8F93CD-68A0-3717-5340-342387B80849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F46EA2-9997-7C41-CD72-0B3B4E13DEB4}"/>
              </a:ext>
            </a:extLst>
          </p:cNvPr>
          <p:cNvSpPr txBox="1"/>
          <p:nvPr/>
        </p:nvSpPr>
        <p:spPr>
          <a:xfrm>
            <a:off x="5250512" y="191012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0B7B182-6CF5-5F7E-0164-68998DB0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09" y="2953290"/>
            <a:ext cx="7163319" cy="23575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66E79A-6465-5F4F-11B4-403D4C96D1DC}"/>
              </a:ext>
            </a:extLst>
          </p:cNvPr>
          <p:cNvSpPr txBox="1"/>
          <p:nvPr/>
        </p:nvSpPr>
        <p:spPr>
          <a:xfrm>
            <a:off x="371191" y="367039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de définir les champs qui sont présents en BDD et leurs utilisations de façon simplifiée </a:t>
            </a:r>
          </a:p>
        </p:txBody>
      </p:sp>
    </p:spTree>
    <p:extLst>
      <p:ext uri="{BB962C8B-B14F-4D97-AF65-F5344CB8AC3E}">
        <p14:creationId xmlns:p14="http://schemas.microsoft.com/office/powerpoint/2010/main" val="87068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03841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36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2398A-DAF5-5396-9068-7A4096B4E78B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809C4-F516-E1D1-65A2-7EB47B11F25B}"/>
              </a:ext>
            </a:extLst>
          </p:cNvPr>
          <p:cNvSpPr txBox="1"/>
          <p:nvPr/>
        </p:nvSpPr>
        <p:spPr>
          <a:xfrm>
            <a:off x="5250512" y="19101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vue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CA6148-8A62-9CD1-A484-0C825E703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04" y="2863877"/>
            <a:ext cx="8028391" cy="233281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A89F6D-99C8-50C6-5D62-995D3C785559}"/>
              </a:ext>
            </a:extLst>
          </p:cNvPr>
          <p:cNvSpPr txBox="1"/>
          <p:nvPr/>
        </p:nvSpPr>
        <p:spPr>
          <a:xfrm>
            <a:off x="389299" y="2402092"/>
            <a:ext cx="364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d’un formulaire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F803FE-9364-E312-1E7C-53ED0426C686}"/>
              </a:ext>
            </a:extLst>
          </p:cNvPr>
          <p:cNvSpPr txBox="1"/>
          <p:nvPr/>
        </p:nvSpPr>
        <p:spPr>
          <a:xfrm>
            <a:off x="389299" y="3956364"/>
            <a:ext cx="364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Conditions pour correspondre à la BDD</a:t>
            </a:r>
          </a:p>
        </p:txBody>
      </p:sp>
    </p:spTree>
    <p:extLst>
      <p:ext uri="{BB962C8B-B14F-4D97-AF65-F5344CB8AC3E}">
        <p14:creationId xmlns:p14="http://schemas.microsoft.com/office/powerpoint/2010/main" val="3720252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5260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7DCC04-5C74-9D1A-D9EE-7F92F4A4E476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D3D880-43BA-C484-25E0-EDE007FF31FD}"/>
              </a:ext>
            </a:extLst>
          </p:cNvPr>
          <p:cNvSpPr txBox="1"/>
          <p:nvPr/>
        </p:nvSpPr>
        <p:spPr>
          <a:xfrm>
            <a:off x="5250512" y="1910129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L’envoi du formulaire</a:t>
            </a:r>
            <a:endParaRPr lang="en-GB" u="sng" dirty="0"/>
          </a:p>
        </p:txBody>
      </p:sp>
      <p:pic>
        <p:nvPicPr>
          <p:cNvPr id="11" name="Image 10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63DB7B4C-EC5A-E14A-9C9E-DB9650001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52" y="1778015"/>
            <a:ext cx="3761496" cy="448698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6619807-4337-B3D0-001D-869936A0E299}"/>
              </a:ext>
            </a:extLst>
          </p:cNvPr>
          <p:cNvSpPr txBox="1"/>
          <p:nvPr/>
        </p:nvSpPr>
        <p:spPr>
          <a:xfrm>
            <a:off x="882634" y="2435382"/>
            <a:ext cx="692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Redéfinition de l’envoi du formulaire pour éviter le rafraichissement de la page lors de l’envoi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FA5A4F-E6C2-ED8F-BB41-6D9D0981DA17}"/>
              </a:ext>
            </a:extLst>
          </p:cNvPr>
          <p:cNvSpPr txBox="1"/>
          <p:nvPr/>
        </p:nvSpPr>
        <p:spPr>
          <a:xfrm>
            <a:off x="882634" y="3591622"/>
            <a:ext cx="663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Conditions permettant de définir les données qui seront enregistrées en BDD </a:t>
            </a:r>
          </a:p>
        </p:txBody>
      </p:sp>
    </p:spTree>
    <p:extLst>
      <p:ext uri="{BB962C8B-B14F-4D97-AF65-F5344CB8AC3E}">
        <p14:creationId xmlns:p14="http://schemas.microsoft.com/office/powerpoint/2010/main" val="1992420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>
                <a:solidFill>
                  <a:schemeClr val="accent2"/>
                </a:solidFill>
              </a:rPr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34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0092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40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C13043-62F5-E7D5-3FF6-9B7899D735E8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9F8DE2-CA71-4461-B585-2E79BFA4EA3E}"/>
              </a:ext>
            </a:extLst>
          </p:cNvPr>
          <p:cNvSpPr txBox="1"/>
          <p:nvPr/>
        </p:nvSpPr>
        <p:spPr>
          <a:xfrm>
            <a:off x="5250512" y="1910129"/>
            <a:ext cx="210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fonction d’upload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9E6B887-95BC-B843-A63A-5DB2DE42A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83" y="3473486"/>
            <a:ext cx="4601217" cy="11050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2FCF44A-4793-27C1-E93D-15E1C1AE6C20}"/>
              </a:ext>
            </a:extLst>
          </p:cNvPr>
          <p:cNvSpPr txBox="1"/>
          <p:nvPr/>
        </p:nvSpPr>
        <p:spPr>
          <a:xfrm>
            <a:off x="1004935" y="2580238"/>
            <a:ext cx="315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du nom du fichier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CEC766-FADD-4D79-8A9D-5D454C3FB1AD}"/>
              </a:ext>
            </a:extLst>
          </p:cNvPr>
          <p:cNvSpPr txBox="1"/>
          <p:nvPr/>
        </p:nvSpPr>
        <p:spPr>
          <a:xfrm>
            <a:off x="1004935" y="3428853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du mois et de l ’année actuelle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C70A12-F180-7049-F7A5-66A4FD89738E}"/>
              </a:ext>
            </a:extLst>
          </p:cNvPr>
          <p:cNvSpPr txBox="1"/>
          <p:nvPr/>
        </p:nvSpPr>
        <p:spPr>
          <a:xfrm>
            <a:off x="1011206" y="4283628"/>
            <a:ext cx="5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Changement du nom du fichier avec la concaténation de la date et du nom du fichier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2254ED-A194-6C0F-11A5-F9EDD6F9F77C}"/>
              </a:ext>
            </a:extLst>
          </p:cNvPr>
          <p:cNvSpPr txBox="1"/>
          <p:nvPr/>
        </p:nvSpPr>
        <p:spPr>
          <a:xfrm>
            <a:off x="1004935" y="5458488"/>
            <a:ext cx="562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Upload du fichier dans le dossier writable/chatFiles/ avec la création d’un dossier avec comme nom la date s’il n’existe pas déjà</a:t>
            </a:r>
          </a:p>
        </p:txBody>
      </p:sp>
    </p:spTree>
    <p:extLst>
      <p:ext uri="{BB962C8B-B14F-4D97-AF65-F5344CB8AC3E}">
        <p14:creationId xmlns:p14="http://schemas.microsoft.com/office/powerpoint/2010/main" val="2769241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>
                <a:solidFill>
                  <a:schemeClr val="accent2"/>
                </a:solidFill>
              </a:rPr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7655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42</a:t>
            </a:fld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ABCCA3-CFB8-97B5-4804-3F877E1489CB}"/>
              </a:ext>
            </a:extLst>
          </p:cNvPr>
          <p:cNvSpPr txBox="1"/>
          <p:nvPr/>
        </p:nvSpPr>
        <p:spPr>
          <a:xfrm>
            <a:off x="5250512" y="1910129"/>
            <a:ext cx="21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L’affichage du fichier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284913-3F79-CC82-BE2F-FE1BD88DAE39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pic>
        <p:nvPicPr>
          <p:cNvPr id="12" name="Image 11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CB81009-AB23-36E4-A9CB-F0C38EBF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55" y="2762789"/>
            <a:ext cx="7024162" cy="323359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03FC35E-7030-385B-69ED-66DAEB24D501}"/>
              </a:ext>
            </a:extLst>
          </p:cNvPr>
          <p:cNvSpPr txBox="1"/>
          <p:nvPr/>
        </p:nvSpPr>
        <p:spPr>
          <a:xfrm>
            <a:off x="570368" y="3429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non lisible dans le dossier writable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236720-2173-8A97-FAA8-62B7460CA977}"/>
              </a:ext>
            </a:extLst>
          </p:cNvPr>
          <p:cNvSpPr txBox="1"/>
          <p:nvPr/>
        </p:nvSpPr>
        <p:spPr>
          <a:xfrm>
            <a:off x="570368" y="526258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d’une fonction pour afficher le fichier</a:t>
            </a:r>
          </a:p>
        </p:txBody>
      </p:sp>
    </p:spTree>
    <p:extLst>
      <p:ext uri="{BB962C8B-B14F-4D97-AF65-F5344CB8AC3E}">
        <p14:creationId xmlns:p14="http://schemas.microsoft.com/office/powerpoint/2010/main" val="3190115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75D1D3-27B9-5A9E-CBEF-AF8B8F26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14325-1E61-7894-5ED9-DE819EB1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43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64C9E2-3563-43D5-166C-F3A90CA2E1CD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9B56ED-B3A6-AF7F-AA84-0BCD9CC160B2}"/>
              </a:ext>
            </a:extLst>
          </p:cNvPr>
          <p:cNvSpPr txBox="1"/>
          <p:nvPr/>
        </p:nvSpPr>
        <p:spPr>
          <a:xfrm>
            <a:off x="5250512" y="1910129"/>
            <a:ext cx="21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L’affichage du fichier</a:t>
            </a:r>
            <a:endParaRPr lang="en-GB" u="sng" dirty="0"/>
          </a:p>
        </p:txBody>
      </p:sp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174DB1B-81E3-F6A2-F95F-657C2C38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18" y="3299726"/>
            <a:ext cx="6804074" cy="14213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A90E556-83BD-8A51-244A-495EB72C8880}"/>
              </a:ext>
            </a:extLst>
          </p:cNvPr>
          <p:cNvSpPr txBox="1"/>
          <p:nvPr/>
        </p:nvSpPr>
        <p:spPr>
          <a:xfrm>
            <a:off x="760492" y="3810074"/>
            <a:ext cx="401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des fichiers grâce à la fonction de lecture</a:t>
            </a:r>
          </a:p>
        </p:txBody>
      </p:sp>
    </p:spTree>
    <p:extLst>
      <p:ext uri="{BB962C8B-B14F-4D97-AF65-F5344CB8AC3E}">
        <p14:creationId xmlns:p14="http://schemas.microsoft.com/office/powerpoint/2010/main" val="3418875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>
                <a:solidFill>
                  <a:schemeClr val="accent2"/>
                </a:solidFill>
              </a:rPr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9475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09156D-2313-4646-DA65-7F5A5144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070041-8F0A-D462-D8AD-A1D70BF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45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C55B52-0023-0C34-B2C0-52D1DB8194B9}"/>
              </a:ext>
            </a:extLst>
          </p:cNvPr>
          <p:cNvSpPr txBox="1"/>
          <p:nvPr/>
        </p:nvSpPr>
        <p:spPr>
          <a:xfrm>
            <a:off x="0" y="1510019"/>
            <a:ext cx="701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Utilisation de Javascript pour éviter les rechargements de pages:</a:t>
            </a:r>
          </a:p>
        </p:txBody>
      </p:sp>
      <p:pic>
        <p:nvPicPr>
          <p:cNvPr id="8" name="Image 7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A758B892-B587-9914-9BC2-C735D247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89" y="2268921"/>
            <a:ext cx="4867954" cy="3515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E557552-F6D7-9D07-A315-9B2F3567CFB1}"/>
              </a:ext>
            </a:extLst>
          </p:cNvPr>
          <p:cNvSpPr txBox="1"/>
          <p:nvPr/>
        </p:nvSpPr>
        <p:spPr>
          <a:xfrm>
            <a:off x="484257" y="3059668"/>
            <a:ext cx="261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setInterval()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CF255E-3A74-8AEF-3DD8-2BB50897CED0}"/>
              </a:ext>
            </a:extLst>
          </p:cNvPr>
          <p:cNvSpPr txBox="1"/>
          <p:nvPr/>
        </p:nvSpPr>
        <p:spPr>
          <a:xfrm>
            <a:off x="484257" y="4877555"/>
            <a:ext cx="597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Exécution de la fonction chargeMessage() toutes les secondes</a:t>
            </a:r>
          </a:p>
        </p:txBody>
      </p:sp>
    </p:spTree>
    <p:extLst>
      <p:ext uri="{BB962C8B-B14F-4D97-AF65-F5344CB8AC3E}">
        <p14:creationId xmlns:p14="http://schemas.microsoft.com/office/powerpoint/2010/main" val="359285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9517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47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9EE565-FC77-ADBD-9AF0-AA66D294F9E4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pic>
        <p:nvPicPr>
          <p:cNvPr id="6" name="Image 5" descr="Une image contenant clipart, logo, Graphique, conception&#10;&#10;Description générée automatiquement">
            <a:extLst>
              <a:ext uri="{FF2B5EF4-FFF2-40B4-BE49-F238E27FC236}">
                <a16:creationId xmlns:a16="http://schemas.microsoft.com/office/drawing/2014/main" id="{9C4794ED-D633-37C4-CE81-9EDF8A13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303226"/>
            <a:ext cx="3302000" cy="3175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13C834-2262-1E03-523E-E203AB9403B5}"/>
              </a:ext>
            </a:extLst>
          </p:cNvPr>
          <p:cNvSpPr txBox="1"/>
          <p:nvPr/>
        </p:nvSpPr>
        <p:spPr>
          <a:xfrm>
            <a:off x="832919" y="2462543"/>
            <a:ext cx="466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Empaquète une application et ses dépendances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229910-0D9C-6A36-8BDE-B9FA3CC9BA69}"/>
              </a:ext>
            </a:extLst>
          </p:cNvPr>
          <p:cNvSpPr txBox="1"/>
          <p:nvPr/>
        </p:nvSpPr>
        <p:spPr>
          <a:xfrm>
            <a:off x="832919" y="3709999"/>
            <a:ext cx="535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Fonctionnement stable quelle que soit la machine hôte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CE0B59-CC6F-4DA5-DC06-2A974FA4D2CC}"/>
              </a:ext>
            </a:extLst>
          </p:cNvPr>
          <p:cNvSpPr txBox="1"/>
          <p:nvPr/>
        </p:nvSpPr>
        <p:spPr>
          <a:xfrm>
            <a:off x="832919" y="4928167"/>
            <a:ext cx="628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Nécessite la création d’images ou l’utilisation d’images existantes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627EA4-B174-E278-EF10-D3A81B322508}"/>
              </a:ext>
            </a:extLst>
          </p:cNvPr>
          <p:cNvSpPr txBox="1"/>
          <p:nvPr/>
        </p:nvSpPr>
        <p:spPr>
          <a:xfrm>
            <a:off x="5250512" y="1910129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Ce qu’est Docker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219540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3893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49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9EE565-FC77-ADBD-9AF0-AA66D294F9E4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C297C7-BF7E-1776-1855-6DBEEB31B5F5}"/>
              </a:ext>
            </a:extLst>
          </p:cNvPr>
          <p:cNvSpPr txBox="1"/>
          <p:nvPr/>
        </p:nvSpPr>
        <p:spPr>
          <a:xfrm>
            <a:off x="5250512" y="1910129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Dockerfile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A27EE7B-BF47-612A-8F24-DD12956C8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72" y="2817122"/>
            <a:ext cx="4858428" cy="221963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E176F69-5D14-6DBF-846C-BB275D78547D}"/>
              </a:ext>
            </a:extLst>
          </p:cNvPr>
          <p:cNvSpPr txBox="1"/>
          <p:nvPr/>
        </p:nvSpPr>
        <p:spPr>
          <a:xfrm>
            <a:off x="724277" y="2632456"/>
            <a:ext cx="395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de l’image de notre application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A32A45-8111-747B-D578-49C0CD685F11}"/>
              </a:ext>
            </a:extLst>
          </p:cNvPr>
          <p:cNvSpPr txBox="1"/>
          <p:nvPr/>
        </p:nvSpPr>
        <p:spPr>
          <a:xfrm>
            <a:off x="724277" y="3671574"/>
            <a:ext cx="545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les instructions nécessaires à la création de l’image.</a:t>
            </a:r>
          </a:p>
        </p:txBody>
      </p:sp>
    </p:spTree>
    <p:extLst>
      <p:ext uri="{BB962C8B-B14F-4D97-AF65-F5344CB8AC3E}">
        <p14:creationId xmlns:p14="http://schemas.microsoft.com/office/powerpoint/2010/main" val="35865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B9F103-0396-CBCA-F928-178BCD13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AABE-5BDE-ED85-8229-92F15BA2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</a:t>
            </a:fld>
            <a:endParaRPr lang="en-GB"/>
          </a:p>
        </p:txBody>
      </p:sp>
      <p:pic>
        <p:nvPicPr>
          <p:cNvPr id="8" name="Image 7" descr="Une image contenant Graphique, symbole, Police, logo&#10;&#10;Description générée automatiquement">
            <a:extLst>
              <a:ext uri="{FF2B5EF4-FFF2-40B4-BE49-F238E27FC236}">
                <a16:creationId xmlns:a16="http://schemas.microsoft.com/office/drawing/2014/main" id="{D9A32F15-4780-A8E7-6B75-599D0779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90" y="2073443"/>
            <a:ext cx="3942857" cy="27111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597E5A3-942D-ABE0-64A2-ED9A16579B5B}"/>
              </a:ext>
            </a:extLst>
          </p:cNvPr>
          <p:cNvSpPr txBox="1"/>
          <p:nvPr/>
        </p:nvSpPr>
        <p:spPr>
          <a:xfrm>
            <a:off x="1167897" y="2413337"/>
            <a:ext cx="32828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Fondée en 1994</a:t>
            </a:r>
          </a:p>
          <a:p>
            <a:endParaRPr lang="fr-FR" dirty="0"/>
          </a:p>
          <a:p>
            <a:r>
              <a:rPr lang="fr-FR" dirty="0"/>
              <a:t>Entreprise adaptée</a:t>
            </a:r>
          </a:p>
          <a:p>
            <a:endParaRPr lang="fr-FR" dirty="0"/>
          </a:p>
          <a:p>
            <a:r>
              <a:rPr lang="fr-FR" dirty="0"/>
              <a:t>800 salariés partout en France</a:t>
            </a:r>
          </a:p>
          <a:p>
            <a:endParaRPr lang="fr-FR" dirty="0"/>
          </a:p>
          <a:p>
            <a:r>
              <a:rPr lang="fr-FR" dirty="0"/>
              <a:t>6 corps de métiers très différents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0D3F09-ED99-3D72-1F79-6D3AC12ABBC3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66982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40460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51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E502A4-5F3E-5EF3-800A-57D84860AFAC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F2BB48-0629-504A-F7C1-A36AF4F77AD0}"/>
              </a:ext>
            </a:extLst>
          </p:cNvPr>
          <p:cNvSpPr txBox="1"/>
          <p:nvPr/>
        </p:nvSpPr>
        <p:spPr>
          <a:xfrm>
            <a:off x="5250512" y="1910129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Docker-compose</a:t>
            </a:r>
          </a:p>
        </p:txBody>
      </p:sp>
      <p:pic>
        <p:nvPicPr>
          <p:cNvPr id="11" name="Image 10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FC8A6CA6-01EC-8F53-27AA-249F88D0B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19" y="1673541"/>
            <a:ext cx="1666763" cy="468280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20CEE7C-D9D3-B1AE-57F2-0E90122BA81D}"/>
              </a:ext>
            </a:extLst>
          </p:cNvPr>
          <p:cNvSpPr txBox="1"/>
          <p:nvPr/>
        </p:nvSpPr>
        <p:spPr>
          <a:xfrm>
            <a:off x="930318" y="2607399"/>
            <a:ext cx="84581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plusieurs conteneurs :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-Le premier contient l’application </a:t>
            </a:r>
          </a:p>
          <a:p>
            <a:r>
              <a:rPr lang="fr-FR" dirty="0"/>
              <a:t>		Utilisation du fichier Dockerfile pour créer l’image</a:t>
            </a:r>
          </a:p>
          <a:p>
            <a:r>
              <a:rPr lang="fr-FR" dirty="0"/>
              <a:t>		Ajout des variables d’environnement pour se connecter à la BDD</a:t>
            </a:r>
          </a:p>
          <a:p>
            <a:r>
              <a:rPr lang="fr-FR" dirty="0"/>
              <a:t>		Dépendance du container de la BDD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-Le deuxième contient la BDD</a:t>
            </a:r>
          </a:p>
          <a:p>
            <a:r>
              <a:rPr lang="fr-FR" dirty="0"/>
              <a:t>		Ajout des variables d’environnement qui définissent le mot de passe et le nom de la Base de données qui sera créé dans le conteneur</a:t>
            </a:r>
          </a:p>
          <a:p>
            <a:endParaRPr lang="fr-FR" dirty="0"/>
          </a:p>
          <a:p>
            <a:r>
              <a:rPr lang="fr-FR" dirty="0"/>
              <a:t>	-Le troisième contient adminer qui permet de gérer la BDD avec un interface graphique.</a:t>
            </a:r>
          </a:p>
        </p:txBody>
      </p:sp>
    </p:spTree>
    <p:extLst>
      <p:ext uri="{BB962C8B-B14F-4D97-AF65-F5344CB8AC3E}">
        <p14:creationId xmlns:p14="http://schemas.microsoft.com/office/powerpoint/2010/main" val="509701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55730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A4E8DD2-2ACA-B8E2-2839-73C4DF44B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146" y="2361548"/>
            <a:ext cx="2201654" cy="275424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7CBB043-17E8-7FE2-2099-944FE1464BB1}"/>
              </a:ext>
            </a:extLst>
          </p:cNvPr>
          <p:cNvSpPr txBox="1"/>
          <p:nvPr/>
        </p:nvSpPr>
        <p:spPr>
          <a:xfrm>
            <a:off x="5250512" y="1910129"/>
            <a:ext cx="11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sécurité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FB8F95-F127-5639-D201-B4F8AD6805E9}"/>
              </a:ext>
            </a:extLst>
          </p:cNvPr>
          <p:cNvSpPr txBox="1"/>
          <p:nvPr/>
        </p:nvSpPr>
        <p:spPr>
          <a:xfrm>
            <a:off x="680635" y="2659225"/>
            <a:ext cx="6312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Injection SQL : Utilisation de la fonction escape présente dans CI4</a:t>
            </a:r>
          </a:p>
          <a:p>
            <a:endParaRPr lang="fr-FR" dirty="0"/>
          </a:p>
          <a:p>
            <a:r>
              <a:rPr lang="fr-FR" dirty="0"/>
              <a:t>Faille XSS : Utilisation de la fonction escape présente dans Twig</a:t>
            </a:r>
          </a:p>
          <a:p>
            <a:endParaRPr lang="fr-FR" dirty="0"/>
          </a:p>
          <a:p>
            <a:r>
              <a:rPr lang="fr-FR" dirty="0"/>
              <a:t>Token CSRF : Intégration de token CSRF dans chaque formulaire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496048-B2D7-73FA-749A-F6F383053AF3}"/>
              </a:ext>
            </a:extLst>
          </p:cNvPr>
          <p:cNvSpPr txBox="1"/>
          <p:nvPr/>
        </p:nvSpPr>
        <p:spPr>
          <a:xfrm>
            <a:off x="680635" y="4692453"/>
            <a:ext cx="616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Contre mesure possible :</a:t>
            </a:r>
          </a:p>
          <a:p>
            <a:r>
              <a:rPr lang="fr-FR" dirty="0"/>
              <a:t>Passage en HTTPS, révision de la création du docker-compose…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350063-EA03-3458-0AF2-36F847DDF91C}"/>
              </a:ext>
            </a:extLst>
          </p:cNvPr>
          <p:cNvSpPr txBox="1"/>
          <p:nvPr/>
        </p:nvSpPr>
        <p:spPr>
          <a:xfrm>
            <a:off x="736740" y="5987018"/>
            <a:ext cx="21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Résolue dans le futur</a:t>
            </a:r>
          </a:p>
        </p:txBody>
      </p:sp>
    </p:spTree>
    <p:extLst>
      <p:ext uri="{BB962C8B-B14F-4D97-AF65-F5344CB8AC3E}">
        <p14:creationId xmlns:p14="http://schemas.microsoft.com/office/powerpoint/2010/main" val="644969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54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F5F0C-8F11-C5F4-32A4-51BCDAA7ADC6}"/>
              </a:ext>
            </a:extLst>
          </p:cNvPr>
          <p:cNvSpPr txBox="1"/>
          <p:nvPr/>
        </p:nvSpPr>
        <p:spPr>
          <a:xfrm>
            <a:off x="1415772" y="2148396"/>
            <a:ext cx="424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du Framework CodeIgniter 4</a:t>
            </a:r>
            <a:endParaRPr lang="en-GB" dirty="0"/>
          </a:p>
        </p:txBody>
      </p: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1CC4C12-3E8F-13B1-7D50-71E910CE4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7" y="2829695"/>
            <a:ext cx="5715001" cy="32146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8F6B63-01D3-E261-EB53-D85EE40E720C}"/>
              </a:ext>
            </a:extLst>
          </p:cNvPr>
          <p:cNvSpPr txBox="1"/>
          <p:nvPr/>
        </p:nvSpPr>
        <p:spPr>
          <a:xfrm>
            <a:off x="1473480" y="3244334"/>
            <a:ext cx="23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Meilleure vision future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423B11-925B-4186-F786-17E30099B5A6}"/>
              </a:ext>
            </a:extLst>
          </p:cNvPr>
          <p:cNvSpPr txBox="1"/>
          <p:nvPr/>
        </p:nvSpPr>
        <p:spPr>
          <a:xfrm>
            <a:off x="1415772" y="4340272"/>
            <a:ext cx="18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Bases consolidées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94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597935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B9F103-0396-CBCA-F928-178BCD13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AABE-5BDE-ED85-8229-92F15BA2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56</a:t>
            </a:fld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97E5A3-942D-ABE0-64A2-ED9A16579B5B}"/>
              </a:ext>
            </a:extLst>
          </p:cNvPr>
          <p:cNvSpPr txBox="1"/>
          <p:nvPr/>
        </p:nvSpPr>
        <p:spPr>
          <a:xfrm>
            <a:off x="1258432" y="2947491"/>
            <a:ext cx="2377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ESRP 2iSA</a:t>
            </a:r>
          </a:p>
          <a:p>
            <a:endParaRPr lang="fr-FR" dirty="0"/>
          </a:p>
          <a:p>
            <a:r>
              <a:rPr lang="fr-FR" dirty="0"/>
              <a:t>Formation Bac à Bac +3</a:t>
            </a:r>
          </a:p>
          <a:p>
            <a:endParaRPr lang="fr-FR" dirty="0"/>
          </a:p>
          <a:p>
            <a:r>
              <a:rPr lang="fr-FR" dirty="0"/>
              <a:t>92 stagiaires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0D3F09-ED99-3D72-1F79-6D3AC12ABBC3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pic>
        <p:nvPicPr>
          <p:cNvPr id="6" name="Image 5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AFC6ABD3-7B36-CC97-08B7-9A1E534D5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53" y="2900819"/>
            <a:ext cx="1628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9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pic>
        <p:nvPicPr>
          <p:cNvPr id="8" name="Image 7" descr="Une image contenant texte, capture d’écran, logiciel, ordinateur&#10;&#10;Description générée automatiquement">
            <a:extLst>
              <a:ext uri="{FF2B5EF4-FFF2-40B4-BE49-F238E27FC236}">
                <a16:creationId xmlns:a16="http://schemas.microsoft.com/office/drawing/2014/main" id="{24E9AD29-60A5-D9EA-E938-7F3D2E473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59" y="2635684"/>
            <a:ext cx="4515480" cy="278168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9996600-F3B2-D327-FB7D-09B829B30706}"/>
              </a:ext>
            </a:extLst>
          </p:cNvPr>
          <p:cNvSpPr txBox="1"/>
          <p:nvPr/>
        </p:nvSpPr>
        <p:spPr>
          <a:xfrm>
            <a:off x="705761" y="4756262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Windows Form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3E73B1-A11C-A42F-DC57-76484EE4CB6D}"/>
              </a:ext>
            </a:extLst>
          </p:cNvPr>
          <p:cNvSpPr txBox="1"/>
          <p:nvPr/>
        </p:nvSpPr>
        <p:spPr>
          <a:xfrm>
            <a:off x="705761" y="3433779"/>
            <a:ext cx="293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du parc informatique</a:t>
            </a:r>
          </a:p>
        </p:txBody>
      </p:sp>
    </p:spTree>
    <p:extLst>
      <p:ext uri="{BB962C8B-B14F-4D97-AF65-F5344CB8AC3E}">
        <p14:creationId xmlns:p14="http://schemas.microsoft.com/office/powerpoint/2010/main" val="4275480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36681836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10556-D52C-7468-EF15-858FD1E32648}"/>
              </a:ext>
            </a:extLst>
          </p:cNvPr>
          <p:cNvSpPr txBox="1"/>
          <p:nvPr/>
        </p:nvSpPr>
        <p:spPr>
          <a:xfrm>
            <a:off x="866274" y="2342148"/>
            <a:ext cx="270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langage UML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104EB6-C19A-2148-088C-515B500F741C}"/>
              </a:ext>
            </a:extLst>
          </p:cNvPr>
          <p:cNvSpPr txBox="1"/>
          <p:nvPr/>
        </p:nvSpPr>
        <p:spPr>
          <a:xfrm>
            <a:off x="866274" y="3244334"/>
            <a:ext cx="24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Use Case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8E79285-B8A9-DCC9-042D-8916533BD619}"/>
              </a:ext>
            </a:extLst>
          </p:cNvPr>
          <p:cNvSpPr txBox="1"/>
          <p:nvPr/>
        </p:nvSpPr>
        <p:spPr>
          <a:xfrm>
            <a:off x="866274" y="4146520"/>
            <a:ext cx="21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classe</a:t>
            </a:r>
          </a:p>
        </p:txBody>
      </p:sp>
      <p:pic>
        <p:nvPicPr>
          <p:cNvPr id="14" name="Image 13" descr="Une image contenant texte, diagramme, capture d’écran, conception&#10;&#10;Description générée automatiquement">
            <a:extLst>
              <a:ext uri="{FF2B5EF4-FFF2-40B4-BE49-F238E27FC236}">
                <a16:creationId xmlns:a16="http://schemas.microsoft.com/office/drawing/2014/main" id="{39A60354-E381-12C4-1AD9-94D1AE8F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710074"/>
            <a:ext cx="2619741" cy="3419952"/>
          </a:xfrm>
          <a:prstGeom prst="rect">
            <a:avLst/>
          </a:prstGeom>
        </p:spPr>
      </p:pic>
      <p:pic>
        <p:nvPicPr>
          <p:cNvPr id="17" name="Image 16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F6642F81-C098-0068-DE5C-DEFBE02EC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95" y="2644285"/>
            <a:ext cx="4469883" cy="15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E519BA-4F7C-BCB4-F0C2-04500FB485E1}"/>
              </a:ext>
            </a:extLst>
          </p:cNvPr>
          <p:cNvSpPr txBox="1"/>
          <p:nvPr/>
        </p:nvSpPr>
        <p:spPr>
          <a:xfrm>
            <a:off x="2427014" y="2913729"/>
            <a:ext cx="6205225" cy="2549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-Développer des composants d’accès aux données</a:t>
            </a:r>
          </a:p>
          <a:p>
            <a:endParaRPr lang="fr-FR" dirty="0"/>
          </a:p>
          <a:p>
            <a:r>
              <a:rPr lang="fr-FR" dirty="0"/>
              <a:t>-Développer la partie front-end d’une interface utilisateur web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-</a:t>
            </a:r>
            <a:r>
              <a:rPr lang="fr-F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Développer la partie back-end d’une interface utilisateur web.</a:t>
            </a:r>
          </a:p>
          <a:p>
            <a:endParaRPr lang="en-GB" sz="1800" b="1" dirty="0">
              <a:solidFill>
                <a:srgbClr val="FF000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ea typeface="Calibri" panose="020F0502020204030204" pitchFamily="34" charset="0"/>
                <a:cs typeface="Arial" panose="020B0604020202020204" pitchFamily="34" charset="0"/>
              </a:rPr>
              <a:t>-Contribuer à la mise en production dans une démarche DevOps</a:t>
            </a:r>
          </a:p>
          <a:p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6D1A35-33DE-EA3A-C8B3-04D208FBD160}"/>
              </a:ext>
            </a:extLst>
          </p:cNvPr>
          <p:cNvSpPr txBox="1"/>
          <p:nvPr/>
        </p:nvSpPr>
        <p:spPr>
          <a:xfrm>
            <a:off x="2427014" y="2023233"/>
            <a:ext cx="733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Compétences couvertes par le projet: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953754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165223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921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Conception de la Base de Données:</a:t>
            </a:r>
            <a:endParaRPr lang="en-GB" sz="2000" b="1" dirty="0"/>
          </a:p>
        </p:txBody>
      </p:sp>
      <p:pic>
        <p:nvPicPr>
          <p:cNvPr id="11" name="Image 10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379A4897-0247-00DB-F96A-3F0FCF12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85" y="2737267"/>
            <a:ext cx="5763429" cy="24101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79DD17-5A7A-AECC-E91C-F8B4A63ECDE9}"/>
              </a:ext>
            </a:extLst>
          </p:cNvPr>
          <p:cNvSpPr txBox="1"/>
          <p:nvPr/>
        </p:nvSpPr>
        <p:spPr>
          <a:xfrm>
            <a:off x="699686" y="2552601"/>
            <a:ext cx="26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de création de table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BB65E3-D0ED-D93C-5CFB-A8780175E9AC}"/>
              </a:ext>
            </a:extLst>
          </p:cNvPr>
          <p:cNvSpPr txBox="1"/>
          <p:nvPr/>
        </p:nvSpPr>
        <p:spPr>
          <a:xfrm>
            <a:off x="818147" y="3801979"/>
            <a:ext cx="3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d’un script Alter Table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B7C04C2-8F8D-D2C7-29CC-BB584FC56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84" y="5598083"/>
            <a:ext cx="5763429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36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921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Conception de la Base de Données:</a:t>
            </a:r>
            <a:endParaRPr lang="en-GB" sz="2000" b="1" dirty="0"/>
          </a:p>
        </p:txBody>
      </p:sp>
      <p:pic>
        <p:nvPicPr>
          <p:cNvPr id="6" name="Image 5" descr="Une image contenant texte, capture d’écran, diagramme, logiciel&#10;&#10;Description générée automatiquement">
            <a:extLst>
              <a:ext uri="{FF2B5EF4-FFF2-40B4-BE49-F238E27FC236}">
                <a16:creationId xmlns:a16="http://schemas.microsoft.com/office/drawing/2014/main" id="{2029874C-FDA7-FA7F-9695-232BD0718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81" y="2059103"/>
            <a:ext cx="4181619" cy="38443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BDB4C79-79B3-C58A-BA0B-BBA994910B36}"/>
              </a:ext>
            </a:extLst>
          </p:cNvPr>
          <p:cNvSpPr txBox="1"/>
          <p:nvPr/>
        </p:nvSpPr>
        <p:spPr>
          <a:xfrm>
            <a:off x="838200" y="2518610"/>
            <a:ext cx="20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BDD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9F1BB1-751A-F91A-A30A-3274B0D3C8B4}"/>
              </a:ext>
            </a:extLst>
          </p:cNvPr>
          <p:cNvSpPr txBox="1"/>
          <p:nvPr/>
        </p:nvSpPr>
        <p:spPr>
          <a:xfrm>
            <a:off x="838200" y="3970059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Liens entres les tables</a:t>
            </a:r>
          </a:p>
        </p:txBody>
      </p:sp>
    </p:spTree>
    <p:extLst>
      <p:ext uri="{BB962C8B-B14F-4D97-AF65-F5344CB8AC3E}">
        <p14:creationId xmlns:p14="http://schemas.microsoft.com/office/powerpoint/2010/main" val="1911844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Consulter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4459258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Consulter</a:t>
            </a:r>
          </a:p>
        </p:txBody>
      </p:sp>
      <p:pic>
        <p:nvPicPr>
          <p:cNvPr id="10" name="Image 9" descr="Une image contenant texte, nombre, logiciel, Page web&#10;&#10;Description générée automatiquement">
            <a:extLst>
              <a:ext uri="{FF2B5EF4-FFF2-40B4-BE49-F238E27FC236}">
                <a16:creationId xmlns:a16="http://schemas.microsoft.com/office/drawing/2014/main" id="{E2937CA0-C431-C778-AFEF-D2282D96C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38" y="2908009"/>
            <a:ext cx="4667901" cy="281979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B23CB5F-834A-E518-FC8D-86E149D5DCD6}"/>
              </a:ext>
            </a:extLst>
          </p:cNvPr>
          <p:cNvSpPr txBox="1"/>
          <p:nvPr/>
        </p:nvSpPr>
        <p:spPr>
          <a:xfrm>
            <a:off x="566954" y="2908008"/>
            <a:ext cx="531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les différents matériels présents sur la plateforme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3A7856-8771-24F3-573F-83D119B655FD}"/>
              </a:ext>
            </a:extLst>
          </p:cNvPr>
          <p:cNvSpPr txBox="1"/>
          <p:nvPr/>
        </p:nvSpPr>
        <p:spPr>
          <a:xfrm>
            <a:off x="566954" y="4619807"/>
            <a:ext cx="44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Filtrage possible selon le choix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4528798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3249496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787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Opérations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</a:p>
        </p:txBody>
      </p:sp>
      <p:pic>
        <p:nvPicPr>
          <p:cNvPr id="7" name="Image 6" descr="Une image contenant texte, logiciel, nombre, capture d’écran&#10;&#10;Description générée automatiquement">
            <a:extLst>
              <a:ext uri="{FF2B5EF4-FFF2-40B4-BE49-F238E27FC236}">
                <a16:creationId xmlns:a16="http://schemas.microsoft.com/office/drawing/2014/main" id="{4638EC50-DE8A-59BB-98F2-AB6760AA8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48" y="2667676"/>
            <a:ext cx="5455677" cy="33004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5029C5C-0DDA-3978-8CC0-BB30C1272362}"/>
              </a:ext>
            </a:extLst>
          </p:cNvPr>
          <p:cNvSpPr txBox="1"/>
          <p:nvPr/>
        </p:nvSpPr>
        <p:spPr>
          <a:xfrm>
            <a:off x="750722" y="2791326"/>
            <a:ext cx="499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renseigner les informations nécessaires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273886-DE12-3A72-2B97-725769CDA1EB}"/>
              </a:ext>
            </a:extLst>
          </p:cNvPr>
          <p:cNvSpPr txBox="1"/>
          <p:nvPr/>
        </p:nvSpPr>
        <p:spPr>
          <a:xfrm>
            <a:off x="914400" y="4170947"/>
            <a:ext cx="380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création d’une catégorie </a:t>
            </a:r>
          </a:p>
        </p:txBody>
      </p:sp>
    </p:spTree>
    <p:extLst>
      <p:ext uri="{BB962C8B-B14F-4D97-AF65-F5344CB8AC3E}">
        <p14:creationId xmlns:p14="http://schemas.microsoft.com/office/powerpoint/2010/main" val="10236428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8709044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Modification</a:t>
            </a:r>
          </a:p>
        </p:txBody>
      </p:sp>
      <p:pic>
        <p:nvPicPr>
          <p:cNvPr id="10" name="Image 9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9BB0F763-2E97-7F7A-F8FE-BA268B244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85" y="2855614"/>
            <a:ext cx="4839375" cy="29245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F3C703D-1196-40F4-0A58-5BD49EB44145}"/>
              </a:ext>
            </a:extLst>
          </p:cNvPr>
          <p:cNvSpPr txBox="1"/>
          <p:nvPr/>
        </p:nvSpPr>
        <p:spPr>
          <a:xfrm>
            <a:off x="722440" y="2855614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Modification de toutes les informations possibles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A5ACE7-633C-03B3-8B53-84D24951D0D2}"/>
              </a:ext>
            </a:extLst>
          </p:cNvPr>
          <p:cNvSpPr txBox="1"/>
          <p:nvPr/>
        </p:nvSpPr>
        <p:spPr>
          <a:xfrm>
            <a:off x="722440" y="3763908"/>
            <a:ext cx="346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filtrer par l’utilisateur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603A40-D92E-75F2-C2F7-4F8609BAF9D1}"/>
              </a:ext>
            </a:extLst>
          </p:cNvPr>
          <p:cNvSpPr txBox="1"/>
          <p:nvPr/>
        </p:nvSpPr>
        <p:spPr>
          <a:xfrm>
            <a:off x="722440" y="4672201"/>
            <a:ext cx="41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créer une nouvelle catégorie</a:t>
            </a:r>
          </a:p>
        </p:txBody>
      </p:sp>
    </p:spTree>
    <p:extLst>
      <p:ext uri="{BB962C8B-B14F-4D97-AF65-F5344CB8AC3E}">
        <p14:creationId xmlns:p14="http://schemas.microsoft.com/office/powerpoint/2010/main" val="3381123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58374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0D1158-0176-68AF-2F1E-3C29C185EE31}"/>
              </a:ext>
            </a:extLst>
          </p:cNvPr>
          <p:cNvSpPr txBox="1"/>
          <p:nvPr/>
        </p:nvSpPr>
        <p:spPr>
          <a:xfrm>
            <a:off x="1329888" y="2146041"/>
            <a:ext cx="410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Documentation officielle de CodeIgniter 4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100560-44A3-3CAC-3335-986312DD1F8C}"/>
              </a:ext>
            </a:extLst>
          </p:cNvPr>
          <p:cNvSpPr txBox="1"/>
          <p:nvPr/>
        </p:nvSpPr>
        <p:spPr>
          <a:xfrm>
            <a:off x="1329888" y="3881863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forum anglophone</a:t>
            </a:r>
            <a:endParaRPr lang="en-GB" dirty="0"/>
          </a:p>
        </p:txBody>
      </p:sp>
      <p:pic>
        <p:nvPicPr>
          <p:cNvPr id="6" name="Image 5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F79FFAB8-4EF4-4615-7F8C-58CAB531C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46" y="1761088"/>
            <a:ext cx="6299707" cy="4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4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Suppression</a:t>
            </a:r>
          </a:p>
        </p:txBody>
      </p:sp>
      <p:pic>
        <p:nvPicPr>
          <p:cNvPr id="7" name="Image 6" descr="Une image contenant texte, logiciel, nombre, Page web&#10;&#10;Description générée automatiquement">
            <a:extLst>
              <a:ext uri="{FF2B5EF4-FFF2-40B4-BE49-F238E27FC236}">
                <a16:creationId xmlns:a16="http://schemas.microsoft.com/office/drawing/2014/main" id="{E9540660-4C33-9644-B3FE-A3AF30BC4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18" y="2609878"/>
            <a:ext cx="4959135" cy="30004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6C0C1E-CFBC-70D0-BAF3-2BAD24767A51}"/>
              </a:ext>
            </a:extLst>
          </p:cNvPr>
          <p:cNvSpPr txBox="1"/>
          <p:nvPr/>
        </p:nvSpPr>
        <p:spPr>
          <a:xfrm>
            <a:off x="657726" y="3229293"/>
            <a:ext cx="378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filtrage selon l’utilisateur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473AAD-0EDF-086E-A719-EC218CAB160C}"/>
              </a:ext>
            </a:extLst>
          </p:cNvPr>
          <p:cNvSpPr txBox="1"/>
          <p:nvPr/>
        </p:nvSpPr>
        <p:spPr>
          <a:xfrm>
            <a:off x="657726" y="4917790"/>
            <a:ext cx="59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des enregistrements en BDD en prenant en compte les relations</a:t>
            </a:r>
          </a:p>
        </p:txBody>
      </p:sp>
    </p:spTree>
    <p:extLst>
      <p:ext uri="{BB962C8B-B14F-4D97-AF65-F5344CB8AC3E}">
        <p14:creationId xmlns:p14="http://schemas.microsoft.com/office/powerpoint/2010/main" val="2675108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7052219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6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L’API</a:t>
            </a:r>
          </a:p>
        </p:txBody>
      </p:sp>
      <p:pic>
        <p:nvPicPr>
          <p:cNvPr id="10" name="Image 9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57D48B5D-D667-B538-402A-503DC975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834776"/>
            <a:ext cx="2638793" cy="234347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0139790-040B-ED8C-7FAB-F2EBAA2B9BD4}"/>
              </a:ext>
            </a:extLst>
          </p:cNvPr>
          <p:cNvSpPr txBox="1"/>
          <p:nvPr/>
        </p:nvSpPr>
        <p:spPr>
          <a:xfrm>
            <a:off x="1105167" y="3821848"/>
            <a:ext cx="489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Controller font le pont avec la couche suivante</a:t>
            </a:r>
          </a:p>
        </p:txBody>
      </p:sp>
    </p:spTree>
    <p:extLst>
      <p:ext uri="{BB962C8B-B14F-4D97-AF65-F5344CB8AC3E}">
        <p14:creationId xmlns:p14="http://schemas.microsoft.com/office/powerpoint/2010/main" val="38923994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42654604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BLL</a:t>
            </a:r>
          </a:p>
        </p:txBody>
      </p:sp>
      <p:pic>
        <p:nvPicPr>
          <p:cNvPr id="7" name="Image 6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89D6CD4F-E509-2FDC-34CE-BA62CA38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26093"/>
            <a:ext cx="2743200" cy="20482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DFF8CD6-A144-CCE4-5C88-373558E57AED}"/>
              </a:ext>
            </a:extLst>
          </p:cNvPr>
          <p:cNvSpPr txBox="1"/>
          <p:nvPr/>
        </p:nvSpPr>
        <p:spPr>
          <a:xfrm>
            <a:off x="989111" y="2941427"/>
            <a:ext cx="304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Intermédiaire entre API et DAL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967203-0EA0-198E-46E5-555D21FD1CEA}"/>
              </a:ext>
            </a:extLst>
          </p:cNvPr>
          <p:cNvSpPr txBox="1"/>
          <p:nvPr/>
        </p:nvSpPr>
        <p:spPr>
          <a:xfrm>
            <a:off x="989111" y="4393874"/>
            <a:ext cx="57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pour faciliter de potentielles futures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0067001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9343357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81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DAL</a:t>
            </a:r>
          </a:p>
        </p:txBody>
      </p:sp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D29DBF4-A62F-90B2-1BA5-6CC0EACE1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23" y="3429000"/>
            <a:ext cx="2284354" cy="184990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776FC4F-2F44-CD8B-E93A-A8732926440D}"/>
              </a:ext>
            </a:extLst>
          </p:cNvPr>
          <p:cNvSpPr txBox="1"/>
          <p:nvPr/>
        </p:nvSpPr>
        <p:spPr>
          <a:xfrm>
            <a:off x="1924217" y="4133239"/>
            <a:ext cx="332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Seul module ayant accès à la BDD</a:t>
            </a:r>
          </a:p>
        </p:txBody>
      </p:sp>
    </p:spTree>
    <p:extLst>
      <p:ext uri="{BB962C8B-B14F-4D97-AF65-F5344CB8AC3E}">
        <p14:creationId xmlns:p14="http://schemas.microsoft.com/office/powerpoint/2010/main" val="2689830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846979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AD4E70-8305-A878-683E-1821D8E15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58" y="3970194"/>
            <a:ext cx="6058746" cy="6954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67D124D-0CF3-0F86-303E-591000686B8B}"/>
              </a:ext>
            </a:extLst>
          </p:cNvPr>
          <p:cNvSpPr txBox="1"/>
          <p:nvPr/>
        </p:nvSpPr>
        <p:spPr>
          <a:xfrm>
            <a:off x="589552" y="2639453"/>
            <a:ext cx="491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le bon fonctionnement d’une partie précise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44CD44-C30B-4880-1A04-3F798002D466}"/>
              </a:ext>
            </a:extLst>
          </p:cNvPr>
          <p:cNvSpPr txBox="1"/>
          <p:nvPr/>
        </p:nvSpPr>
        <p:spPr>
          <a:xfrm>
            <a:off x="589552" y="3849216"/>
            <a:ext cx="409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la méthode avec résultat attendu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ACE108-D5A2-2D22-475B-43CD324C0ED9}"/>
              </a:ext>
            </a:extLst>
          </p:cNvPr>
          <p:cNvSpPr txBox="1"/>
          <p:nvPr/>
        </p:nvSpPr>
        <p:spPr>
          <a:xfrm>
            <a:off x="589552" y="4918117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Différents tags existants</a:t>
            </a:r>
          </a:p>
        </p:txBody>
      </p:sp>
    </p:spTree>
    <p:extLst>
      <p:ext uri="{BB962C8B-B14F-4D97-AF65-F5344CB8AC3E}">
        <p14:creationId xmlns:p14="http://schemas.microsoft.com/office/powerpoint/2010/main" val="12636587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14" name="Image 1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294EB3C7-705C-60A9-62EF-23E8F7F2C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6" y="1908046"/>
            <a:ext cx="4713177" cy="444830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7810D62-CBBB-31BD-29A0-4C5B26CFD5FC}"/>
              </a:ext>
            </a:extLst>
          </p:cNvPr>
          <p:cNvSpPr txBox="1"/>
          <p:nvPr/>
        </p:nvSpPr>
        <p:spPr>
          <a:xfrm>
            <a:off x="579423" y="3947532"/>
            <a:ext cx="420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test par réponse possible de la fonction</a:t>
            </a:r>
          </a:p>
        </p:txBody>
      </p:sp>
    </p:spTree>
    <p:extLst>
      <p:ext uri="{BB962C8B-B14F-4D97-AF65-F5344CB8AC3E}">
        <p14:creationId xmlns:p14="http://schemas.microsoft.com/office/powerpoint/2010/main" val="108381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37BE4F-DE97-8FEB-CB4F-A5029AFC9274}"/>
              </a:ext>
            </a:extLst>
          </p:cNvPr>
          <p:cNvSpPr txBox="1"/>
          <p:nvPr/>
        </p:nvSpPr>
        <p:spPr>
          <a:xfrm>
            <a:off x="458779" y="1910129"/>
            <a:ext cx="414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qui a débuté après 1 mois en stage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8ECDB0-1B09-C17F-8407-6A617BD3BECA}"/>
              </a:ext>
            </a:extLst>
          </p:cNvPr>
          <p:cNvSpPr txBox="1"/>
          <p:nvPr/>
        </p:nvSpPr>
        <p:spPr>
          <a:xfrm>
            <a:off x="458779" y="2829323"/>
            <a:ext cx="434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salon de discussion instantané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EBF512-E18D-BBAC-B5F9-C92D3D4423B3}"/>
              </a:ext>
            </a:extLst>
          </p:cNvPr>
          <p:cNvSpPr txBox="1"/>
          <p:nvPr/>
        </p:nvSpPr>
        <p:spPr>
          <a:xfrm>
            <a:off x="458779" y="3748518"/>
            <a:ext cx="472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 de création de salon privé entre deux </a:t>
            </a:r>
          </a:p>
          <a:p>
            <a:r>
              <a:rPr lang="fr-FR" dirty="0"/>
              <a:t>utilisateurs</a:t>
            </a:r>
            <a:endParaRPr lang="en-GB" dirty="0"/>
          </a:p>
        </p:txBody>
      </p:sp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51175E08-10E3-A21A-2C72-2958C4442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44" y="1910129"/>
            <a:ext cx="5508868" cy="35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63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3028CA1A-00BD-A0CF-A172-A67200C30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55" y="2967335"/>
            <a:ext cx="6911289" cy="24837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3C4F9E7-10D3-D50E-D390-C9A7425353F8}"/>
              </a:ext>
            </a:extLst>
          </p:cNvPr>
          <p:cNvSpPr txBox="1"/>
          <p:nvPr/>
        </p:nvSpPr>
        <p:spPr>
          <a:xfrm>
            <a:off x="834189" y="2967335"/>
            <a:ext cx="1216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parties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Arrange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Act</a:t>
            </a:r>
          </a:p>
          <a:p>
            <a:pPr marL="285750" indent="-285750">
              <a:buFontTx/>
              <a:buChar char="-"/>
            </a:pPr>
            <a:r>
              <a:rPr lang="fr-FR" dirty="0"/>
              <a:t>Assert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06039A-56F5-05F0-7B76-1D244AD87355}"/>
              </a:ext>
            </a:extLst>
          </p:cNvPr>
          <p:cNvSpPr txBox="1"/>
          <p:nvPr/>
        </p:nvSpPr>
        <p:spPr>
          <a:xfrm>
            <a:off x="834189" y="4978649"/>
            <a:ext cx="312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Mock (simulacre)</a:t>
            </a:r>
          </a:p>
        </p:txBody>
      </p:sp>
    </p:spTree>
    <p:extLst>
      <p:ext uri="{BB962C8B-B14F-4D97-AF65-F5344CB8AC3E}">
        <p14:creationId xmlns:p14="http://schemas.microsoft.com/office/powerpoint/2010/main" val="2698861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10" name="Image 9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DBDFB8D0-78BB-86C2-7EA0-31A03582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00" y="2355661"/>
            <a:ext cx="4245295" cy="34032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6E26838-DBED-3381-E2DA-420359674760}"/>
              </a:ext>
            </a:extLst>
          </p:cNvPr>
          <p:cNvSpPr txBox="1"/>
          <p:nvPr/>
        </p:nvSpPr>
        <p:spPr>
          <a:xfrm>
            <a:off x="408641" y="2692231"/>
            <a:ext cx="552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toutes les fonctions présentes dans le Controller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205C0EE-F8A0-3624-FF5A-97F6855B2650}"/>
              </a:ext>
            </a:extLst>
          </p:cNvPr>
          <p:cNvSpPr txBox="1"/>
          <p:nvPr/>
        </p:nvSpPr>
        <p:spPr>
          <a:xfrm>
            <a:off x="408641" y="4524290"/>
            <a:ext cx="21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Tous les tests validés</a:t>
            </a:r>
          </a:p>
        </p:txBody>
      </p:sp>
    </p:spTree>
    <p:extLst>
      <p:ext uri="{BB962C8B-B14F-4D97-AF65-F5344CB8AC3E}">
        <p14:creationId xmlns:p14="http://schemas.microsoft.com/office/powerpoint/2010/main" val="24974948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9252857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D6CF596-2396-7CFC-BDF2-A2E8C849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4003"/>
            <a:ext cx="5763429" cy="305795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D5A9741-4D45-DE0E-A15E-EAF36DE43F99}"/>
              </a:ext>
            </a:extLst>
          </p:cNvPr>
          <p:cNvSpPr txBox="1"/>
          <p:nvPr/>
        </p:nvSpPr>
        <p:spPr>
          <a:xfrm>
            <a:off x="553836" y="3394575"/>
            <a:ext cx="486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la bonne communication entre les couches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1A78B3-809C-9C4E-4B11-32AEC5C5AB29}"/>
              </a:ext>
            </a:extLst>
          </p:cNvPr>
          <p:cNvSpPr txBox="1"/>
          <p:nvPr/>
        </p:nvSpPr>
        <p:spPr>
          <a:xfrm>
            <a:off x="589552" y="4968567"/>
            <a:ext cx="479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fixture pour fixer l’environnement</a:t>
            </a:r>
          </a:p>
        </p:txBody>
      </p:sp>
    </p:spTree>
    <p:extLst>
      <p:ext uri="{BB962C8B-B14F-4D97-AF65-F5344CB8AC3E}">
        <p14:creationId xmlns:p14="http://schemas.microsoft.com/office/powerpoint/2010/main" val="3633111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262409-4740-2543-BAB8-CE69F78A83AF}"/>
              </a:ext>
            </a:extLst>
          </p:cNvPr>
          <p:cNvSpPr txBox="1"/>
          <p:nvPr/>
        </p:nvSpPr>
        <p:spPr>
          <a:xfrm>
            <a:off x="589552" y="2684627"/>
            <a:ext cx="27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BDD de test</a:t>
            </a:r>
          </a:p>
        </p:txBody>
      </p:sp>
      <p:pic>
        <p:nvPicPr>
          <p:cNvPr id="8" name="Image 7" descr="Une image contenant texte, capture d’écran, Police, menu&#10;&#10;Description générée automatiquement">
            <a:extLst>
              <a:ext uri="{FF2B5EF4-FFF2-40B4-BE49-F238E27FC236}">
                <a16:creationId xmlns:a16="http://schemas.microsoft.com/office/drawing/2014/main" id="{7616F9A6-4DB7-3D41-E811-1977E9C0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94" y="2409795"/>
            <a:ext cx="2982690" cy="3776114"/>
          </a:xfrm>
          <a:prstGeom prst="rect">
            <a:avLst/>
          </a:prstGeom>
        </p:spPr>
      </p:pic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CE79112-27D8-D514-C688-C5C4D3854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66" y="2611691"/>
            <a:ext cx="4458322" cy="337232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6384611-46DF-5E2F-EBF6-DF1C90B90E47}"/>
              </a:ext>
            </a:extLst>
          </p:cNvPr>
          <p:cNvSpPr txBox="1"/>
          <p:nvPr/>
        </p:nvSpPr>
        <p:spPr>
          <a:xfrm>
            <a:off x="653725" y="3804042"/>
            <a:ext cx="294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jeu de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907514-531C-10D8-1650-E976507455FB}"/>
              </a:ext>
            </a:extLst>
          </p:cNvPr>
          <p:cNvSpPr txBox="1"/>
          <p:nvPr/>
        </p:nvSpPr>
        <p:spPr>
          <a:xfrm>
            <a:off x="770021" y="5133474"/>
            <a:ext cx="269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scripts sont lancés à chaque test</a:t>
            </a:r>
          </a:p>
        </p:txBody>
      </p:sp>
    </p:spTree>
    <p:extLst>
      <p:ext uri="{BB962C8B-B14F-4D97-AF65-F5344CB8AC3E}">
        <p14:creationId xmlns:p14="http://schemas.microsoft.com/office/powerpoint/2010/main" val="42349390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9" name="Image 8" descr="Une image contenant capture d’écran, Police, texte&#10;&#10;Description générée automatiquement">
            <a:extLst>
              <a:ext uri="{FF2B5EF4-FFF2-40B4-BE49-F238E27FC236}">
                <a16:creationId xmlns:a16="http://schemas.microsoft.com/office/drawing/2014/main" id="{EAFC8641-80EE-50C2-F50F-3ABE16354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75" y="3429000"/>
            <a:ext cx="5763429" cy="7716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549F842-0A95-D085-8C0D-A05CB5142DEC}"/>
              </a:ext>
            </a:extLst>
          </p:cNvPr>
          <p:cNvSpPr txBox="1"/>
          <p:nvPr/>
        </p:nvSpPr>
        <p:spPr>
          <a:xfrm>
            <a:off x="589552" y="2531065"/>
            <a:ext cx="516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qui permet de s’authentifier avec un token d’administrateur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4F6BB46-C949-E5F7-E5A2-3FA5759E3BF9}"/>
              </a:ext>
            </a:extLst>
          </p:cNvPr>
          <p:cNvSpPr txBox="1"/>
          <p:nvPr/>
        </p:nvSpPr>
        <p:spPr>
          <a:xfrm>
            <a:off x="589552" y="4397541"/>
            <a:ext cx="320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Appelé à chaque test également</a:t>
            </a:r>
          </a:p>
        </p:txBody>
      </p:sp>
    </p:spTree>
    <p:extLst>
      <p:ext uri="{BB962C8B-B14F-4D97-AF65-F5344CB8AC3E}">
        <p14:creationId xmlns:p14="http://schemas.microsoft.com/office/powerpoint/2010/main" val="38393895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8FC62C9-E91D-1E05-3CA2-08C4B310D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50" y="3032018"/>
            <a:ext cx="4548666" cy="21280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466E99A-CEE0-177B-89D5-7D3E1D953106}"/>
              </a:ext>
            </a:extLst>
          </p:cNvPr>
          <p:cNvSpPr txBox="1"/>
          <p:nvPr/>
        </p:nvSpPr>
        <p:spPr>
          <a:xfrm>
            <a:off x="1002642" y="3911367"/>
            <a:ext cx="291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Validation des tests effectués</a:t>
            </a:r>
          </a:p>
        </p:txBody>
      </p:sp>
    </p:spTree>
    <p:extLst>
      <p:ext uri="{BB962C8B-B14F-4D97-AF65-F5344CB8AC3E}">
        <p14:creationId xmlns:p14="http://schemas.microsoft.com/office/powerpoint/2010/main" val="583731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8142276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d’acceptation</a:t>
            </a:r>
          </a:p>
        </p:txBody>
      </p:sp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03556DC-8D6D-6BB3-D033-1F2BC6437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947363"/>
            <a:ext cx="2262309" cy="22623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B8D239-405A-FDAE-F1A4-1A77F92153EB}"/>
              </a:ext>
            </a:extLst>
          </p:cNvPr>
          <p:cNvSpPr txBox="1"/>
          <p:nvPr/>
        </p:nvSpPr>
        <p:spPr>
          <a:xfrm>
            <a:off x="1261856" y="2762697"/>
            <a:ext cx="398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Pratiqué par des membres de ma famille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1B4723-61A5-98E9-73C8-551F05981262}"/>
              </a:ext>
            </a:extLst>
          </p:cNvPr>
          <p:cNvSpPr txBox="1"/>
          <p:nvPr/>
        </p:nvSpPr>
        <p:spPr>
          <a:xfrm>
            <a:off x="1261856" y="3672223"/>
            <a:ext cx="359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Explication succincte de l’application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D301AA-BDFB-33C5-0D70-5DC2DC973095}"/>
              </a:ext>
            </a:extLst>
          </p:cNvPr>
          <p:cNvSpPr txBox="1"/>
          <p:nvPr/>
        </p:nvSpPr>
        <p:spPr>
          <a:xfrm>
            <a:off x="1319091" y="484034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évidence de dysfonctionnements et conseil sur le design  </a:t>
            </a:r>
          </a:p>
        </p:txBody>
      </p:sp>
    </p:spTree>
    <p:extLst>
      <p:ext uri="{BB962C8B-B14F-4D97-AF65-F5344CB8AC3E}">
        <p14:creationId xmlns:p14="http://schemas.microsoft.com/office/powerpoint/2010/main" val="15437791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>
                <a:solidFill>
                  <a:schemeClr val="accent2"/>
                </a:solidFill>
              </a:rPr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52488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35487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9F4D9B-4277-AEA5-3DD4-FC12FDFC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1F977B-DC71-6EE5-6484-547539C9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90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F28515-7AB3-42D8-1B55-E5936F0BFC79}"/>
              </a:ext>
            </a:extLst>
          </p:cNvPr>
          <p:cNvSpPr txBox="1"/>
          <p:nvPr/>
        </p:nvSpPr>
        <p:spPr>
          <a:xfrm>
            <a:off x="4879320" y="1385028"/>
            <a:ext cx="273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Conclusion générale</a:t>
            </a:r>
          </a:p>
        </p:txBody>
      </p:sp>
      <p:pic>
        <p:nvPicPr>
          <p:cNvPr id="10" name="Image 9" descr="Une image contenant Police, logo, texte, Graphique&#10;&#10;Description générée automatiquement">
            <a:extLst>
              <a:ext uri="{FF2B5EF4-FFF2-40B4-BE49-F238E27FC236}">
                <a16:creationId xmlns:a16="http://schemas.microsoft.com/office/drawing/2014/main" id="{E90C001E-E89F-5D92-562A-D7E9C46D3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64" y="2121402"/>
            <a:ext cx="3908048" cy="38923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108218-BCDB-D59D-68B7-DA1FC4E5AEB3}"/>
              </a:ext>
            </a:extLst>
          </p:cNvPr>
          <p:cNvSpPr txBox="1"/>
          <p:nvPr/>
        </p:nvSpPr>
        <p:spPr>
          <a:xfrm>
            <a:off x="1490012" y="2518610"/>
            <a:ext cx="308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Amélioration des compétences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8E5CB0E-36EC-7588-868C-DE97F310E538}"/>
              </a:ext>
            </a:extLst>
          </p:cNvPr>
          <p:cNvSpPr txBox="1"/>
          <p:nvPr/>
        </p:nvSpPr>
        <p:spPr>
          <a:xfrm>
            <a:off x="1486001" y="3429000"/>
            <a:ext cx="34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Vision du travail en situation réelle</a:t>
            </a:r>
          </a:p>
        </p:txBody>
      </p:sp>
    </p:spTree>
    <p:extLst>
      <p:ext uri="{BB962C8B-B14F-4D97-AF65-F5344CB8AC3E}">
        <p14:creationId xmlns:p14="http://schemas.microsoft.com/office/powerpoint/2010/main" val="23816605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6059</Words>
  <Application>Microsoft Office PowerPoint</Application>
  <PresentationFormat>Grand écran</PresentationFormat>
  <Paragraphs>1603</Paragraphs>
  <Slides>90</Slides>
  <Notes>83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90</vt:i4>
      </vt:variant>
    </vt:vector>
  </HeadingPairs>
  <TitlesOfParts>
    <vt:vector size="94" baseType="lpstr">
      <vt:lpstr>Aptos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Torrenti</dc:creator>
  <cp:lastModifiedBy>Sylvain Torrenti</cp:lastModifiedBy>
  <cp:revision>32</cp:revision>
  <dcterms:created xsi:type="dcterms:W3CDTF">2023-06-07T12:14:52Z</dcterms:created>
  <dcterms:modified xsi:type="dcterms:W3CDTF">2024-05-15T05:04:24Z</dcterms:modified>
</cp:coreProperties>
</file>