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5"/>
  </p:notesMasterIdLst>
  <p:sldIdLst>
    <p:sldId id="256" r:id="rId2"/>
    <p:sldId id="327" r:id="rId3"/>
    <p:sldId id="369" r:id="rId4"/>
    <p:sldId id="328" r:id="rId5"/>
    <p:sldId id="258" r:id="rId6"/>
    <p:sldId id="259" r:id="rId7"/>
    <p:sldId id="260" r:id="rId8"/>
    <p:sldId id="370" r:id="rId9"/>
    <p:sldId id="261" r:id="rId10"/>
    <p:sldId id="317" r:id="rId11"/>
    <p:sldId id="371" r:id="rId12"/>
    <p:sldId id="262" r:id="rId13"/>
    <p:sldId id="271" r:id="rId14"/>
    <p:sldId id="372" r:id="rId15"/>
    <p:sldId id="272" r:id="rId16"/>
    <p:sldId id="373" r:id="rId17"/>
    <p:sldId id="273" r:id="rId18"/>
    <p:sldId id="374" r:id="rId19"/>
    <p:sldId id="338" r:id="rId20"/>
    <p:sldId id="339" r:id="rId21"/>
    <p:sldId id="375" r:id="rId22"/>
    <p:sldId id="263" r:id="rId23"/>
    <p:sldId id="349" r:id="rId24"/>
    <p:sldId id="376" r:id="rId25"/>
    <p:sldId id="275" r:id="rId26"/>
    <p:sldId id="377" r:id="rId27"/>
    <p:sldId id="276" r:id="rId28"/>
    <p:sldId id="378" r:id="rId29"/>
    <p:sldId id="277" r:id="rId30"/>
    <p:sldId id="379" r:id="rId31"/>
    <p:sldId id="278" r:id="rId32"/>
    <p:sldId id="380" r:id="rId33"/>
    <p:sldId id="355" r:id="rId34"/>
    <p:sldId id="381" r:id="rId35"/>
    <p:sldId id="280" r:id="rId36"/>
    <p:sldId id="382" r:id="rId37"/>
    <p:sldId id="281" r:id="rId38"/>
    <p:sldId id="383" r:id="rId39"/>
    <p:sldId id="282" r:id="rId40"/>
    <p:sldId id="384" r:id="rId41"/>
    <p:sldId id="283" r:id="rId42"/>
    <p:sldId id="360" r:id="rId43"/>
    <p:sldId id="385" r:id="rId44"/>
    <p:sldId id="361" r:id="rId45"/>
    <p:sldId id="386" r:id="rId46"/>
    <p:sldId id="365" r:id="rId47"/>
    <p:sldId id="387" r:id="rId48"/>
    <p:sldId id="284" r:id="rId49"/>
    <p:sldId id="388" r:id="rId50"/>
    <p:sldId id="285" r:id="rId51"/>
    <p:sldId id="389" r:id="rId52"/>
    <p:sldId id="316" r:id="rId53"/>
    <p:sldId id="368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5B4098-7593-4D89-A3CF-3AFFBD7CA0C9}" v="51" dt="2023-06-16T07:51:27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652" autoAdjust="0"/>
  </p:normalViewPr>
  <p:slideViewPr>
    <p:cSldViewPr snapToGrid="0">
      <p:cViewPr varScale="1">
        <p:scale>
          <a:sx n="106" d="100"/>
          <a:sy n="106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90321-2C3F-4AF6-B762-32E89DF31627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E703D-280E-425D-BEA9-689C35D44F0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24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378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Expliquation</a:t>
            </a:r>
            <a:r>
              <a:rPr lang="fr-FR" dirty="0"/>
              <a:t> de DBeaver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030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rapide du script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081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956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du script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97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286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rapide du diagramme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44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183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rapide du diagramme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79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rapide du diagramme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3961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685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367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Donner infos sur </a:t>
            </a:r>
            <a:r>
              <a:rPr lang="fr-FR" dirty="0" err="1"/>
              <a:t>laravel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8345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Donner infos sur </a:t>
            </a:r>
            <a:r>
              <a:rPr lang="fr-FR" dirty="0" err="1"/>
              <a:t>laravel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9215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2976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de </a:t>
            </a:r>
            <a:r>
              <a:rPr lang="fr-FR" dirty="0" err="1"/>
              <a:t>blade</a:t>
            </a:r>
            <a:r>
              <a:rPr lang="fr-FR" dirty="0"/>
              <a:t> et des </a:t>
            </a:r>
            <a:r>
              <a:rPr lang="fr-FR" dirty="0" err="1"/>
              <a:t>template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773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6672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générale des routes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Détail plus tard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6171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5593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générale des vues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Détail plus tard tout comme les routes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En précisant que l’on peut changer selon l’utilisateur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Contenir formulaire d’authentification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231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2040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de la vue avec changement authentifier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141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Listé avec des exemples chaque </a:t>
            </a:r>
            <a:r>
              <a:rPr lang="fr-FR" dirty="0" err="1"/>
              <a:t>comp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5412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1016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de la vue avec changement authentifier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8515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3051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rapide de la vue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1342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3787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de la vue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9777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1269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de la vue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78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3655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de la vue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98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des recherches en anglais</a:t>
            </a:r>
          </a:p>
          <a:p>
            <a:r>
              <a:rPr lang="fr-FR" dirty="0"/>
              <a:t>Majorité des recherches en anglais car résultat plus fournit et pertinent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286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9496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4531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de la vue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3239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8940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de la vue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9337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1619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de la vue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4629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7072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4638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830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du projet</a:t>
            </a:r>
          </a:p>
          <a:p>
            <a:r>
              <a:rPr lang="fr-FR" dirty="0"/>
              <a:t>Expliquer les deux parties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868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242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98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Donner infos sur </a:t>
            </a:r>
            <a:r>
              <a:rPr lang="fr-FR" dirty="0" err="1"/>
              <a:t>laravel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713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806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BBE7B6-0263-79E5-FE55-24AAD1D74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903EC8-2CE8-296D-7AB4-AD9E9764C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FB331D-C4EC-6427-26B4-C8DFE946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E634DF-F453-D7D1-7370-D56C77C59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8A14D2-4004-38CC-C3E6-D763D2C86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31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5CA0ED-1DBA-629A-AC96-DF67E9359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C2FF77-2088-C1C6-43D0-4F08035FE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B8F966-8355-43A9-EF26-E30ACB98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682290-43A8-5C90-6329-6C9856BDA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B18869-6682-1C01-0C53-1F4DF6E6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54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429BC5-1377-0FF9-13DF-13133F04F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F58197-29F0-8AB5-C04A-C1DB91871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A8469B-A508-E451-2E4F-355459AF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4164-3215-41C6-AF44-2D3F069E0207}" type="datetime1">
              <a:rPr lang="en-GB" smtClean="0"/>
              <a:t>10/05/2024</a:t>
            </a:fld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0FE885-D9D7-DD27-35AC-E544419F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174449-D3BF-1E7F-87CC-A0892CB0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73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3619CC-FFC2-2B71-7918-2E60276C3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88C567-2754-9BFE-2876-1911E997E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98F917-0B33-0B57-73CD-9853F520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BAA8C5-8E75-687F-C69E-E9C9817E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C0020E-1F15-E834-DFBD-956F4485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41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B4B2D-1600-18EB-047A-D99828A16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4C22C5-0B96-3CA6-FFCC-23DAA28E2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4808B2-8612-5D21-0030-C9B42C84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DF4C33-7C2A-830E-698A-CFE5AE58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92B32F-E2AB-3FFB-05DE-5EBA441BF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47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EA90B6-1079-779E-4B9F-136F62FE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9E2565-A866-1E2F-BD38-30B23D63A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5A28A1-CE5B-2227-538D-F1FABA205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22EB94-9881-71AE-18E1-A60C74F7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E7330C-3223-C4BA-8E0C-3B68FF28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34CDA3-BA41-C060-A21B-E797E2EF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63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3E6C7F-ADA5-4662-A1A0-874E0D4AF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B6E0C1-6AEF-64E5-8795-316D17756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CAF5C4-F114-C0E4-0268-67C159C98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D477A40-D4BA-577C-38E1-F14136F58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1C64D84-02D2-3655-381C-0F1E04A46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76B1312-6E8C-2E6F-060E-D1B6DD5F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9FC42DC-CD07-EBFD-0CA8-5582CD54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96B441E-893F-75B8-5D34-A73F65FC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86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17FE1-EAE4-719A-EF20-36EAD19F4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569B226-AB57-5AD2-7291-8A33B53D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8D3FCD9-920D-A8D9-9FAC-BE61D1A8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E7A718-E828-E4F7-684C-CB87D1AD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27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635E58B-75D0-A7E2-DAF2-F02BC665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C504A3B-F359-657C-99A9-60ACDBBB7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ABE25F-0038-9675-74FA-21F2972C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77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E5846-5969-FB7D-7BA8-8015678F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8BD015-46F9-5047-4F4A-77817F755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CEB790-B668-0ADC-533A-0AE564C10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A7A53F-A11D-D952-9A4D-EEF00C98D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2DE7B7-B41D-84B0-B0CA-F81C53B76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0137F5-5FF2-7068-56A8-B5BDAA02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4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45AF66-7874-AA2F-A316-51B7EE431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8F9B111-45A5-8F3B-D5D9-8BECF4EA2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0E966C-FD7D-D4BF-1415-18581F16D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6B73F2-9E8B-5B96-62B1-12E88818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71F3F-A9E6-2478-1004-66D141150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C395A5-D356-375F-ECDE-D6404A5E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03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757DBE-7F58-24C0-DE49-128FAD139D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16/05/2024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727394-2C98-E3B8-3AB4-3CDB3FA83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Sylvain TORRENTI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8AFEEC-0970-F34D-82BF-DBEB716A3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3EECEC-710E-FB9C-8953-793D0B1F5D93}"/>
              </a:ext>
            </a:extLst>
          </p:cNvPr>
          <p:cNvSpPr/>
          <p:nvPr userDrawn="1"/>
        </p:nvSpPr>
        <p:spPr>
          <a:xfrm>
            <a:off x="0" y="1"/>
            <a:ext cx="12192000" cy="13965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 descr="Une image contenant texte, cercle, diagramme, conception&#10;&#10;Description générée automatiquement">
            <a:extLst>
              <a:ext uri="{FF2B5EF4-FFF2-40B4-BE49-F238E27FC236}">
                <a16:creationId xmlns:a16="http://schemas.microsoft.com/office/drawing/2014/main" id="{3A1C1587-0134-5F9F-6EBC-4E84C629584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8775" cy="15240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16D3631-E0E9-1E45-DF25-C49BFD4D4F6C}"/>
              </a:ext>
            </a:extLst>
          </p:cNvPr>
          <p:cNvSpPr txBox="1"/>
          <p:nvPr userDrawn="1"/>
        </p:nvSpPr>
        <p:spPr>
          <a:xfrm>
            <a:off x="3623469" y="130978"/>
            <a:ext cx="49450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Présentation du titre de CDA</a:t>
            </a:r>
            <a:endParaRPr lang="en-GB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CAC00E5-FA3F-165F-C046-4C02470DAAFD}"/>
              </a:ext>
            </a:extLst>
          </p:cNvPr>
          <p:cNvSpPr txBox="1"/>
          <p:nvPr userDrawn="1"/>
        </p:nvSpPr>
        <p:spPr>
          <a:xfrm>
            <a:off x="4164476" y="669587"/>
            <a:ext cx="38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Concepteur développeur d’applications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58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E834B57-B9C6-083D-A340-D8F6C5A81655}"/>
              </a:ext>
            </a:extLst>
          </p:cNvPr>
          <p:cNvSpPr txBox="1"/>
          <p:nvPr/>
        </p:nvSpPr>
        <p:spPr>
          <a:xfrm>
            <a:off x="4703537" y="1596904"/>
            <a:ext cx="2784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/>
              <a:t>Titre de CDA</a:t>
            </a:r>
            <a:endParaRPr lang="en-GB" sz="40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8099214-2B92-476D-B06E-02380AC72AE5}"/>
              </a:ext>
            </a:extLst>
          </p:cNvPr>
          <p:cNvSpPr txBox="1"/>
          <p:nvPr/>
        </p:nvSpPr>
        <p:spPr>
          <a:xfrm>
            <a:off x="2012991" y="2803830"/>
            <a:ext cx="939154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Présentation du projet effectué en stage</a:t>
            </a:r>
          </a:p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 du Projet fil rouge 2eme partie</a:t>
            </a:r>
            <a:endParaRPr lang="en-GB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sz="4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1FA9B9F-33BF-8F14-91E0-7A86D387E1C8}"/>
              </a:ext>
            </a:extLst>
          </p:cNvPr>
          <p:cNvSpPr txBox="1"/>
          <p:nvPr/>
        </p:nvSpPr>
        <p:spPr>
          <a:xfrm>
            <a:off x="4276109" y="4558156"/>
            <a:ext cx="363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Examen du titre CDA du 16 Mai 2024</a:t>
            </a:r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5629AED-AAF8-CDD5-F6DF-BCC097EFA0DA}"/>
              </a:ext>
            </a:extLst>
          </p:cNvPr>
          <p:cNvSpPr txBox="1"/>
          <p:nvPr/>
        </p:nvSpPr>
        <p:spPr>
          <a:xfrm>
            <a:off x="4728766" y="5261096"/>
            <a:ext cx="27344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Sylvain TORRENTI</a:t>
            </a:r>
          </a:p>
          <a:p>
            <a:pPr algn="ctr"/>
            <a:r>
              <a:rPr lang="fr-FR" sz="1600" dirty="0"/>
              <a:t>Promotion CDA 07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087095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10</a:t>
            </a:fld>
            <a:endParaRPr lang="en-GB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63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MVC</a:t>
            </a:r>
            <a:endParaRPr lang="en-GB" u="sng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D7CE7182-6146-6E24-5680-8AB19C2C2A51}"/>
              </a:ext>
            </a:extLst>
          </p:cNvPr>
          <p:cNvSpPr/>
          <p:nvPr/>
        </p:nvSpPr>
        <p:spPr>
          <a:xfrm>
            <a:off x="458551" y="5019919"/>
            <a:ext cx="1925516" cy="13100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33F33B1-B1B3-727B-9463-0214CDAF3ECD}"/>
              </a:ext>
            </a:extLst>
          </p:cNvPr>
          <p:cNvSpPr txBox="1"/>
          <p:nvPr/>
        </p:nvSpPr>
        <p:spPr>
          <a:xfrm>
            <a:off x="842368" y="5490280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Utilisateur</a:t>
            </a:r>
            <a:endParaRPr lang="en-GB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1A01F94-FEED-9DFE-4E8B-FB1F2E06D7EE}"/>
              </a:ext>
            </a:extLst>
          </p:cNvPr>
          <p:cNvSpPr txBox="1"/>
          <p:nvPr/>
        </p:nvSpPr>
        <p:spPr>
          <a:xfrm>
            <a:off x="4038600" y="2279461"/>
            <a:ext cx="3174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Modèle Conceptuel de Données</a:t>
            </a:r>
            <a:endParaRPr lang="en-GB" dirty="0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93244DF-E5B8-D49E-D714-D42CCC183823}"/>
              </a:ext>
            </a:extLst>
          </p:cNvPr>
          <p:cNvCxnSpPr/>
          <p:nvPr/>
        </p:nvCxnSpPr>
        <p:spPr>
          <a:xfrm flipV="1">
            <a:off x="2000249" y="3947746"/>
            <a:ext cx="1437543" cy="107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0B95A5C6-86A3-75C4-16E3-E09B87F2720D}"/>
              </a:ext>
            </a:extLst>
          </p:cNvPr>
          <p:cNvSpPr/>
          <p:nvPr/>
        </p:nvSpPr>
        <p:spPr>
          <a:xfrm>
            <a:off x="3437792" y="3035843"/>
            <a:ext cx="1925516" cy="13100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A090937-F0BC-5311-FD06-85120C1C708D}"/>
              </a:ext>
            </a:extLst>
          </p:cNvPr>
          <p:cNvSpPr txBox="1"/>
          <p:nvPr/>
        </p:nvSpPr>
        <p:spPr>
          <a:xfrm>
            <a:off x="4031314" y="3506204"/>
            <a:ext cx="73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Route</a:t>
            </a:r>
            <a:endParaRPr lang="en-GB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48EAC447-8994-6C95-5AAB-58166EE0316A}"/>
              </a:ext>
            </a:extLst>
          </p:cNvPr>
          <p:cNvCxnSpPr>
            <a:cxnSpLocks/>
          </p:cNvCxnSpPr>
          <p:nvPr/>
        </p:nvCxnSpPr>
        <p:spPr>
          <a:xfrm>
            <a:off x="5406403" y="3537220"/>
            <a:ext cx="1394448" cy="1286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E1736FAB-01D7-FDA3-C6EC-A45CA0C9F806}"/>
              </a:ext>
            </a:extLst>
          </p:cNvPr>
          <p:cNvSpPr/>
          <p:nvPr/>
        </p:nvSpPr>
        <p:spPr>
          <a:xfrm>
            <a:off x="5673256" y="4885537"/>
            <a:ext cx="1925516" cy="13100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D09E2C8-B6CA-4EC2-2A6D-8D1F58167DD2}"/>
              </a:ext>
            </a:extLst>
          </p:cNvPr>
          <p:cNvSpPr txBox="1"/>
          <p:nvPr/>
        </p:nvSpPr>
        <p:spPr>
          <a:xfrm>
            <a:off x="6072911" y="5355898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Controller</a:t>
            </a:r>
            <a:endParaRPr lang="en-GB" dirty="0"/>
          </a:p>
        </p:txBody>
      </p:sp>
      <p:pic>
        <p:nvPicPr>
          <p:cNvPr id="27" name="Image 2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4B7F85D-A70D-A433-AF15-B704C0B6E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2353133"/>
            <a:ext cx="591319" cy="591319"/>
          </a:xfrm>
          <a:prstGeom prst="rect">
            <a:avLst/>
          </a:prstGeom>
        </p:spPr>
      </p:pic>
      <p:sp>
        <p:nvSpPr>
          <p:cNvPr id="28" name="Ellipse 27">
            <a:extLst>
              <a:ext uri="{FF2B5EF4-FFF2-40B4-BE49-F238E27FC236}">
                <a16:creationId xmlns:a16="http://schemas.microsoft.com/office/drawing/2014/main" id="{2833976E-B519-419A-F580-3A1EAF30477D}"/>
              </a:ext>
            </a:extLst>
          </p:cNvPr>
          <p:cNvSpPr/>
          <p:nvPr/>
        </p:nvSpPr>
        <p:spPr>
          <a:xfrm>
            <a:off x="9428284" y="3690870"/>
            <a:ext cx="1925516" cy="13100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82B58510-9B24-1E07-F0B2-E5A2C53054AB}"/>
              </a:ext>
            </a:extLst>
          </p:cNvPr>
          <p:cNvCxnSpPr>
            <a:cxnSpLocks/>
          </p:cNvCxnSpPr>
          <p:nvPr/>
        </p:nvCxnSpPr>
        <p:spPr>
          <a:xfrm flipV="1">
            <a:off x="7598772" y="4483832"/>
            <a:ext cx="1786417" cy="536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C4D9BB19-A97D-3C4D-FFBF-229C0D29706E}"/>
              </a:ext>
            </a:extLst>
          </p:cNvPr>
          <p:cNvSpPr txBox="1"/>
          <p:nvPr/>
        </p:nvSpPr>
        <p:spPr>
          <a:xfrm>
            <a:off x="9994138" y="416123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Model</a:t>
            </a:r>
            <a:endParaRPr lang="en-GB" dirty="0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2AA3DECD-0367-408D-D05A-1C5F792E9BC7}"/>
              </a:ext>
            </a:extLst>
          </p:cNvPr>
          <p:cNvCxnSpPr/>
          <p:nvPr/>
        </p:nvCxnSpPr>
        <p:spPr>
          <a:xfrm flipV="1">
            <a:off x="10172700" y="3035843"/>
            <a:ext cx="0" cy="577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8F08E7C3-EF3E-F176-0A80-4710EB9F1B25}"/>
              </a:ext>
            </a:extLst>
          </p:cNvPr>
          <p:cNvCxnSpPr/>
          <p:nvPr/>
        </p:nvCxnSpPr>
        <p:spPr>
          <a:xfrm>
            <a:off x="10489223" y="3035843"/>
            <a:ext cx="0" cy="577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6B1FFDFF-B72E-75A7-24F0-AE9480032A1D}"/>
              </a:ext>
            </a:extLst>
          </p:cNvPr>
          <p:cNvCxnSpPr/>
          <p:nvPr/>
        </p:nvCxnSpPr>
        <p:spPr>
          <a:xfrm flipH="1">
            <a:off x="7842738" y="5108331"/>
            <a:ext cx="2250831" cy="61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CCCFFA8A-90F2-479D-F36C-60096EA0008A}"/>
              </a:ext>
            </a:extLst>
          </p:cNvPr>
          <p:cNvCxnSpPr/>
          <p:nvPr/>
        </p:nvCxnSpPr>
        <p:spPr>
          <a:xfrm flipH="1">
            <a:off x="2523392" y="5674946"/>
            <a:ext cx="3102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0333081D-BDB1-AB90-7723-04AF49E9388D}"/>
              </a:ext>
            </a:extLst>
          </p:cNvPr>
          <p:cNvSpPr txBox="1"/>
          <p:nvPr/>
        </p:nvSpPr>
        <p:spPr>
          <a:xfrm>
            <a:off x="3173759" y="5114834"/>
            <a:ext cx="2039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Répond à la demande en </a:t>
            </a:r>
          </a:p>
          <a:p>
            <a:r>
              <a:rPr lang="fr-FR" sz="1400" dirty="0"/>
              <a:t>renvoyant une vue </a:t>
            </a:r>
            <a:endParaRPr lang="en-GB" sz="1400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5AB82958-7BDA-41CB-1662-4115DF184C45}"/>
              </a:ext>
            </a:extLst>
          </p:cNvPr>
          <p:cNvSpPr txBox="1"/>
          <p:nvPr/>
        </p:nvSpPr>
        <p:spPr>
          <a:xfrm rot="19374000">
            <a:off x="1670232" y="4189196"/>
            <a:ext cx="1841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Formule une demande</a:t>
            </a:r>
            <a:endParaRPr lang="en-GB" sz="1400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1D236B2-7ADA-0B4C-496A-B0F38AA7F190}"/>
              </a:ext>
            </a:extLst>
          </p:cNvPr>
          <p:cNvSpPr txBox="1"/>
          <p:nvPr/>
        </p:nvSpPr>
        <p:spPr>
          <a:xfrm rot="2609383">
            <a:off x="5355149" y="3632038"/>
            <a:ext cx="2114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Demande au Controller </a:t>
            </a:r>
          </a:p>
          <a:p>
            <a:r>
              <a:rPr lang="fr-FR" sz="1400" dirty="0"/>
              <a:t>de répondre à la demande</a:t>
            </a:r>
            <a:endParaRPr lang="en-GB" sz="1400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17EFFA7-DF80-775C-B661-ED2EF8FC652C}"/>
              </a:ext>
            </a:extLst>
          </p:cNvPr>
          <p:cNvSpPr txBox="1"/>
          <p:nvPr/>
        </p:nvSpPr>
        <p:spPr>
          <a:xfrm rot="20547890">
            <a:off x="7537300" y="4185389"/>
            <a:ext cx="1628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Demande au Model</a:t>
            </a:r>
          </a:p>
          <a:p>
            <a:r>
              <a:rPr lang="fr-FR" sz="1400" dirty="0"/>
              <a:t>l’accès aux données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37080AA-6EE0-002F-CC23-E5CC2970B51C}"/>
              </a:ext>
            </a:extLst>
          </p:cNvPr>
          <p:cNvSpPr txBox="1"/>
          <p:nvPr/>
        </p:nvSpPr>
        <p:spPr>
          <a:xfrm>
            <a:off x="8425429" y="3049532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Demande les données</a:t>
            </a:r>
          </a:p>
          <a:p>
            <a:r>
              <a:rPr lang="fr-FR" sz="1400" dirty="0"/>
              <a:t>à la Base De Données </a:t>
            </a:r>
            <a:endParaRPr lang="en-GB" sz="1400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F1638EC6-2B60-259E-A660-B28F4BF8AA03}"/>
              </a:ext>
            </a:extLst>
          </p:cNvPr>
          <p:cNvSpPr txBox="1"/>
          <p:nvPr/>
        </p:nvSpPr>
        <p:spPr>
          <a:xfrm>
            <a:off x="10573519" y="3063130"/>
            <a:ext cx="1619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Donne les données </a:t>
            </a:r>
          </a:p>
          <a:p>
            <a:r>
              <a:rPr lang="fr-FR" sz="1400" dirty="0"/>
              <a:t>au Model</a:t>
            </a:r>
            <a:endParaRPr lang="en-GB" sz="1400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F8EA2B18-2E11-5D26-B59B-F57AE994128D}"/>
              </a:ext>
            </a:extLst>
          </p:cNvPr>
          <p:cNvSpPr txBox="1"/>
          <p:nvPr/>
        </p:nvSpPr>
        <p:spPr>
          <a:xfrm rot="20649420">
            <a:off x="8290908" y="5384187"/>
            <a:ext cx="1663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Fournit les données </a:t>
            </a:r>
          </a:p>
          <a:p>
            <a:r>
              <a:rPr lang="fr-FR" sz="1400" dirty="0"/>
              <a:t>demandées</a:t>
            </a:r>
            <a:endParaRPr lang="en-GB" sz="1400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3A93D1C9-1C77-F9E2-8512-7B15551F1E77}"/>
              </a:ext>
            </a:extLst>
          </p:cNvPr>
          <p:cNvSpPr txBox="1"/>
          <p:nvPr/>
        </p:nvSpPr>
        <p:spPr>
          <a:xfrm>
            <a:off x="9350028" y="1924462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Base De Données</a:t>
            </a:r>
            <a:endParaRPr lang="en-GB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877FF0C-C952-E9FC-E877-D8DFE8234211}"/>
              </a:ext>
            </a:extLst>
          </p:cNvPr>
          <p:cNvSpPr txBox="1"/>
          <p:nvPr/>
        </p:nvSpPr>
        <p:spPr>
          <a:xfrm>
            <a:off x="0" y="1510019"/>
            <a:ext cx="2815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Mise en place du Projet :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82392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  <p:bldP spid="41" grpId="2"/>
      <p:bldP spid="42" grpId="0"/>
      <p:bldP spid="42" grpId="1"/>
      <p:bldP spid="42" grpId="2"/>
      <p:bldP spid="43" grpId="0"/>
      <p:bldP spid="43" grpId="1"/>
      <p:bldP spid="43" grpId="2"/>
      <p:bldP spid="46" grpId="0"/>
      <p:bldP spid="47" grpId="0"/>
      <p:bldP spid="48" grpId="0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11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>
                <a:solidFill>
                  <a:schemeClr val="accent2"/>
                </a:solidFill>
              </a:rPr>
              <a:t>Développement du Projet</a:t>
            </a:r>
          </a:p>
          <a:p>
            <a:r>
              <a:rPr lang="fr-FR" dirty="0">
                <a:solidFill>
                  <a:schemeClr val="accent2"/>
                </a:solidFill>
              </a:rPr>
              <a:t>	</a:t>
            </a:r>
            <a:r>
              <a:rPr lang="fr-FR" i="1" dirty="0">
                <a:solidFill>
                  <a:schemeClr val="accent2"/>
                </a:solidFill>
              </a:rPr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L’envoie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93258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12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0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9ADBEB-4357-E74C-DC29-3FC6C1C059D3}"/>
              </a:ext>
            </a:extLst>
          </p:cNvPr>
          <p:cNvSpPr txBox="1"/>
          <p:nvPr/>
        </p:nvSpPr>
        <p:spPr>
          <a:xfrm>
            <a:off x="4569139" y="1910129"/>
            <a:ext cx="3175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Création de la Base De Données</a:t>
            </a:r>
            <a:endParaRPr lang="en-GB" u="sng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FD10640-D40B-6C22-7D53-45AC512F81C3}"/>
              </a:ext>
            </a:extLst>
          </p:cNvPr>
          <p:cNvSpPr txBox="1"/>
          <p:nvPr/>
        </p:nvSpPr>
        <p:spPr>
          <a:xfrm>
            <a:off x="1593003" y="3059668"/>
            <a:ext cx="333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Utilisation de l’outil PhpMyAdmin</a:t>
            </a:r>
            <a:endParaRPr lang="en-GB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77F1F62-61E0-1CC8-B696-47CE086D8DAA}"/>
              </a:ext>
            </a:extLst>
          </p:cNvPr>
          <p:cNvSpPr txBox="1"/>
          <p:nvPr/>
        </p:nvSpPr>
        <p:spPr>
          <a:xfrm>
            <a:off x="1525225" y="4186780"/>
            <a:ext cx="687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0" i="0" dirty="0">
                <a:effectLst/>
              </a:rPr>
              <a:t>Création de la Base de Données et des tables avec l’interface graphique</a:t>
            </a:r>
            <a:endParaRPr lang="en-GB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AF1FF4E-2A36-7629-6BDE-DBCF05598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812" y="2304358"/>
            <a:ext cx="2695575" cy="1590675"/>
          </a:xfrm>
          <a:prstGeom prst="rect">
            <a:avLst/>
          </a:prstGeom>
        </p:spPr>
      </p:pic>
      <p:pic>
        <p:nvPicPr>
          <p:cNvPr id="9" name="Image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51202600-82D5-665E-412C-450B7A7767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769" y="4740778"/>
            <a:ext cx="6708618" cy="140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6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13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0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9ADBEB-4357-E74C-DC29-3FC6C1C059D3}"/>
              </a:ext>
            </a:extLst>
          </p:cNvPr>
          <p:cNvSpPr txBox="1"/>
          <p:nvPr/>
        </p:nvSpPr>
        <p:spPr>
          <a:xfrm>
            <a:off x="4569139" y="1910129"/>
            <a:ext cx="134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 migration</a:t>
            </a:r>
            <a:endParaRPr lang="en-GB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316C9C1-0F4D-CA12-F81A-974FC463D743}"/>
              </a:ext>
            </a:extLst>
          </p:cNvPr>
          <p:cNvSpPr txBox="1"/>
          <p:nvPr/>
        </p:nvSpPr>
        <p:spPr>
          <a:xfrm>
            <a:off x="1295935" y="3059668"/>
            <a:ext cx="327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Migration de la Base de Données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9D7B810-CC36-7A84-F31E-1F95EDBAA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14" y="1590143"/>
            <a:ext cx="2743199" cy="476620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AE578C6-6801-FDF2-F975-7C5205D023A2}"/>
              </a:ext>
            </a:extLst>
          </p:cNvPr>
          <p:cNvSpPr txBox="1"/>
          <p:nvPr/>
        </p:nvSpPr>
        <p:spPr>
          <a:xfrm>
            <a:off x="1295935" y="4209207"/>
            <a:ext cx="356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function up() et function down()</a:t>
            </a:r>
          </a:p>
        </p:txBody>
      </p:sp>
    </p:spTree>
    <p:extLst>
      <p:ext uri="{BB962C8B-B14F-4D97-AF65-F5344CB8AC3E}">
        <p14:creationId xmlns:p14="http://schemas.microsoft.com/office/powerpoint/2010/main" val="4030798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14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>
                <a:solidFill>
                  <a:schemeClr val="accent2"/>
                </a:solidFill>
              </a:rPr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L’envoie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65727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15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0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9ADBEB-4357-E74C-DC29-3FC6C1C059D3}"/>
              </a:ext>
            </a:extLst>
          </p:cNvPr>
          <p:cNvSpPr txBox="1"/>
          <p:nvPr/>
        </p:nvSpPr>
        <p:spPr>
          <a:xfrm>
            <a:off x="4569139" y="1910129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Les routes</a:t>
            </a:r>
            <a:endParaRPr lang="en-GB" u="sng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F763D4B-B898-8A25-1250-0B71C5D70D2E}"/>
              </a:ext>
            </a:extLst>
          </p:cNvPr>
          <p:cNvSpPr txBox="1"/>
          <p:nvPr/>
        </p:nvSpPr>
        <p:spPr>
          <a:xfrm>
            <a:off x="538520" y="3059668"/>
            <a:ext cx="666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Répond à la demande de l’utilisateur en l’orientant sur le bon chemin</a:t>
            </a:r>
            <a:endParaRPr lang="en-GB" dirty="0"/>
          </a:p>
        </p:txBody>
      </p:sp>
      <p:pic>
        <p:nvPicPr>
          <p:cNvPr id="9" name="Image 8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93B9B719-04E9-DB01-E55F-A3D56A83F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004" y="1888465"/>
            <a:ext cx="3151095" cy="446788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CFB2194-75FC-A323-E00E-E576BE60DB29}"/>
              </a:ext>
            </a:extLst>
          </p:cNvPr>
          <p:cNvSpPr txBox="1"/>
          <p:nvPr/>
        </p:nvSpPr>
        <p:spPr>
          <a:xfrm>
            <a:off x="538520" y="4116874"/>
            <a:ext cx="3862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Apparition du nom de la route</a:t>
            </a:r>
          </a:p>
          <a:p>
            <a:r>
              <a:rPr lang="fr-FR" dirty="0"/>
              <a:t>Apparition du nom du Controller utilisé</a:t>
            </a:r>
          </a:p>
          <a:p>
            <a:r>
              <a:rPr lang="fr-FR" dirty="0"/>
              <a:t>Apparition de la fonction utilisée</a:t>
            </a:r>
          </a:p>
        </p:txBody>
      </p:sp>
    </p:spTree>
    <p:extLst>
      <p:ext uri="{BB962C8B-B14F-4D97-AF65-F5344CB8AC3E}">
        <p14:creationId xmlns:p14="http://schemas.microsoft.com/office/powerpoint/2010/main" val="1731355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16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>
                <a:solidFill>
                  <a:schemeClr val="accent2"/>
                </a:solidFill>
              </a:rPr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L’envoie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14211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17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0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9ADBEB-4357-E74C-DC29-3FC6C1C059D3}"/>
              </a:ext>
            </a:extLst>
          </p:cNvPr>
          <p:cNvSpPr txBox="1"/>
          <p:nvPr/>
        </p:nvSpPr>
        <p:spPr>
          <a:xfrm>
            <a:off x="5610129" y="1910129"/>
            <a:ext cx="169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Les vues et Twig</a:t>
            </a:r>
            <a:endParaRPr lang="en-GB" u="sng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F2F4B28-712D-B781-7CDC-F370531D3415}"/>
              </a:ext>
            </a:extLst>
          </p:cNvPr>
          <p:cNvSpPr txBox="1"/>
          <p:nvPr/>
        </p:nvSpPr>
        <p:spPr>
          <a:xfrm>
            <a:off x="1407530" y="2718456"/>
            <a:ext cx="5783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de Template pour homogénéiser l’ensemble des pages  </a:t>
            </a:r>
            <a:endParaRPr lang="en-GB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2B979C5-322D-51EA-85A1-9BE1562BF9B6}"/>
              </a:ext>
            </a:extLst>
          </p:cNvPr>
          <p:cNvSpPr txBox="1"/>
          <p:nvPr/>
        </p:nvSpPr>
        <p:spPr>
          <a:xfrm>
            <a:off x="1525225" y="4370363"/>
            <a:ext cx="3653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layout général comprend le head qui contient les liens de style pour avoir une cohérence de mise en forme</a:t>
            </a:r>
            <a:endParaRPr lang="en-GB" dirty="0"/>
          </a:p>
        </p:txBody>
      </p:sp>
      <p:pic>
        <p:nvPicPr>
          <p:cNvPr id="12" name="Image 11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7F29EEDA-A59B-CE9A-813F-E2C53744F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225" y="2447788"/>
            <a:ext cx="1247949" cy="981212"/>
          </a:xfrm>
          <a:prstGeom prst="rect">
            <a:avLst/>
          </a:prstGeom>
        </p:spPr>
      </p:pic>
      <p:pic>
        <p:nvPicPr>
          <p:cNvPr id="14" name="Image 1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59DD4AD6-8CDC-3E9C-23AC-D0A5FDBB88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640" y="4424697"/>
            <a:ext cx="6675920" cy="109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1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18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L’envoie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58594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19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0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9ADBEB-4357-E74C-DC29-3FC6C1C059D3}"/>
              </a:ext>
            </a:extLst>
          </p:cNvPr>
          <p:cNvSpPr txBox="1"/>
          <p:nvPr/>
        </p:nvSpPr>
        <p:spPr>
          <a:xfrm>
            <a:off x="5610129" y="1910129"/>
            <a:ext cx="17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 page d’accueil</a:t>
            </a:r>
            <a:endParaRPr lang="en-GB" u="sng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F2F4B28-712D-B781-7CDC-F370531D3415}"/>
              </a:ext>
            </a:extLst>
          </p:cNvPr>
          <p:cNvSpPr txBox="1"/>
          <p:nvPr/>
        </p:nvSpPr>
        <p:spPr>
          <a:xfrm>
            <a:off x="1407530" y="2718456"/>
            <a:ext cx="5783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Obligation d’être authentifier pour accéder au salon de discussion</a:t>
            </a:r>
            <a:endParaRPr lang="en-GB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2B979C5-322D-51EA-85A1-9BE1562BF9B6}"/>
              </a:ext>
            </a:extLst>
          </p:cNvPr>
          <p:cNvSpPr txBox="1"/>
          <p:nvPr/>
        </p:nvSpPr>
        <p:spPr>
          <a:xfrm>
            <a:off x="1525225" y="4370363"/>
            <a:ext cx="3653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Possibilité d’accéder au formulaire de création de compte </a:t>
            </a:r>
            <a:endParaRPr lang="en-GB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55A89E9-3C06-6BE2-4D15-629BF9E53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060" y="2718456"/>
            <a:ext cx="4290740" cy="271768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8647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F1DF22A-672D-2F60-9508-432342C0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107CC3-5C4E-4613-BB4B-EEF69E88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</a:t>
            </a:fld>
            <a:endParaRPr lang="en-GB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BECFDEA-358C-2CDF-5077-11EC78D7148F}"/>
              </a:ext>
            </a:extLst>
          </p:cNvPr>
          <p:cNvSpPr txBox="1"/>
          <p:nvPr/>
        </p:nvSpPr>
        <p:spPr>
          <a:xfrm>
            <a:off x="1006526" y="1837854"/>
            <a:ext cx="347364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Torrenti Sylvain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34 ans</a:t>
            </a:r>
          </a:p>
          <a:p>
            <a:endParaRPr lang="fr-FR" dirty="0"/>
          </a:p>
          <a:p>
            <a:r>
              <a:rPr lang="fr-FR" dirty="0"/>
              <a:t>Originaire de la région de Marseille</a:t>
            </a:r>
          </a:p>
          <a:p>
            <a:endParaRPr lang="fr-FR" dirty="0"/>
          </a:p>
          <a:p>
            <a:r>
              <a:rPr lang="fr-FR" dirty="0"/>
              <a:t>Formation CDA</a:t>
            </a:r>
          </a:p>
          <a:p>
            <a:endParaRPr lang="fr-FR" dirty="0"/>
          </a:p>
          <a:p>
            <a:r>
              <a:rPr lang="fr-FR" dirty="0"/>
              <a:t>ESRP 2ISA</a:t>
            </a:r>
          </a:p>
          <a:p>
            <a:endParaRPr lang="fr-FR" dirty="0"/>
          </a:p>
          <a:p>
            <a:r>
              <a:rPr lang="fr-FR" dirty="0"/>
              <a:t>Deux projets présentés</a:t>
            </a:r>
          </a:p>
        </p:txBody>
      </p:sp>
      <p:pic>
        <p:nvPicPr>
          <p:cNvPr id="8" name="Image 7" descr="Une image contenant plein air, eau, bateau, ciel&#10;&#10;Description générée automatiquement">
            <a:extLst>
              <a:ext uri="{FF2B5EF4-FFF2-40B4-BE49-F238E27FC236}">
                <a16:creationId xmlns:a16="http://schemas.microsoft.com/office/drawing/2014/main" id="{C2DFFC69-A7C4-9D4A-0815-2A42EC75B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901" y="1720266"/>
            <a:ext cx="4259573" cy="425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75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20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0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F2F4B28-712D-B781-7CDC-F370531D3415}"/>
              </a:ext>
            </a:extLst>
          </p:cNvPr>
          <p:cNvSpPr txBox="1"/>
          <p:nvPr/>
        </p:nvSpPr>
        <p:spPr>
          <a:xfrm>
            <a:off x="1407530" y="2718456"/>
            <a:ext cx="5783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Champ obligatoire pour l’enregistrement en Base de Données</a:t>
            </a:r>
            <a:endParaRPr lang="en-GB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2B979C5-322D-51EA-85A1-9BE1562BF9B6}"/>
              </a:ext>
            </a:extLst>
          </p:cNvPr>
          <p:cNvSpPr txBox="1"/>
          <p:nvPr/>
        </p:nvSpPr>
        <p:spPr>
          <a:xfrm>
            <a:off x="1407530" y="4806977"/>
            <a:ext cx="3653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Ces champs sont utilisés plus tard dans le salon</a:t>
            </a:r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172DBB4-461C-7587-A472-55BA354A9156}"/>
              </a:ext>
            </a:extLst>
          </p:cNvPr>
          <p:cNvSpPr txBox="1"/>
          <p:nvPr/>
        </p:nvSpPr>
        <p:spPr>
          <a:xfrm>
            <a:off x="5610129" y="1910129"/>
            <a:ext cx="203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Création de compte</a:t>
            </a:r>
            <a:endParaRPr lang="en-GB" u="sng" dirty="0"/>
          </a:p>
        </p:txBody>
      </p:sp>
      <p:pic>
        <p:nvPicPr>
          <p:cNvPr id="9" name="Image 8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50B26325-3C3C-A190-FADF-523478C77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656" y="2279461"/>
            <a:ext cx="4289138" cy="36773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F8CBE4D-FD58-9534-114F-243DDCD7F7AB}"/>
              </a:ext>
            </a:extLst>
          </p:cNvPr>
          <p:cNvSpPr txBox="1"/>
          <p:nvPr/>
        </p:nvSpPr>
        <p:spPr>
          <a:xfrm>
            <a:off x="1407530" y="3691304"/>
            <a:ext cx="5783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Password sera hasher quand il est enregistré en BDD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504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21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>
                <a:solidFill>
                  <a:schemeClr val="accent2"/>
                </a:solidFill>
              </a:rPr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L’envoie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01249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22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-1" y="1510019"/>
            <a:ext cx="3717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Le salon général et le salon privé:</a:t>
            </a:r>
          </a:p>
        </p:txBody>
      </p:sp>
      <p:pic>
        <p:nvPicPr>
          <p:cNvPr id="7" name="Image 6" descr="Une image contenant texte, capture d’écran, logiciel, Système d’exploitation&#10;&#10;Description générée automatiquement">
            <a:extLst>
              <a:ext uri="{FF2B5EF4-FFF2-40B4-BE49-F238E27FC236}">
                <a16:creationId xmlns:a16="http://schemas.microsoft.com/office/drawing/2014/main" id="{570F51A3-093B-A2F7-EADD-2CC38F7DD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02278"/>
            <a:ext cx="5582970" cy="35921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4879E27-C390-F379-ADFA-CEFB2AE7B47A}"/>
              </a:ext>
            </a:extLst>
          </p:cNvPr>
          <p:cNvSpPr txBox="1"/>
          <p:nvPr/>
        </p:nvSpPr>
        <p:spPr>
          <a:xfrm>
            <a:off x="513030" y="2254313"/>
            <a:ext cx="3204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 de l’utilisateur authentifier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A605D9C-CFB2-28B4-F7B9-607731F61E1A}"/>
              </a:ext>
            </a:extLst>
          </p:cNvPr>
          <p:cNvSpPr txBox="1"/>
          <p:nvPr/>
        </p:nvSpPr>
        <p:spPr>
          <a:xfrm>
            <a:off x="513029" y="3558635"/>
            <a:ext cx="4206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Liste des utilisateurs enregistrés pour créer</a:t>
            </a:r>
          </a:p>
          <a:p>
            <a:r>
              <a:rPr lang="fr-FR" dirty="0"/>
              <a:t>un salon de discussion privé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8FB0A3E-E64C-B34B-9540-E808501DDF6B}"/>
              </a:ext>
            </a:extLst>
          </p:cNvPr>
          <p:cNvSpPr txBox="1"/>
          <p:nvPr/>
        </p:nvSpPr>
        <p:spPr>
          <a:xfrm>
            <a:off x="513029" y="4600962"/>
            <a:ext cx="4514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Bouton permettant d’ajouter une image au message et bouton d’envoi du message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95ED5FD-BBA8-E6BB-231C-3D0A95D1CEF1}"/>
              </a:ext>
            </a:extLst>
          </p:cNvPr>
          <p:cNvSpPr txBox="1"/>
          <p:nvPr/>
        </p:nvSpPr>
        <p:spPr>
          <a:xfrm>
            <a:off x="513029" y="5517548"/>
            <a:ext cx="3329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Bouton permettant de se Log Out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57E68BE-EC6C-3A4F-9AD5-4338E4BD8818}"/>
              </a:ext>
            </a:extLst>
          </p:cNvPr>
          <p:cNvSpPr txBox="1"/>
          <p:nvPr/>
        </p:nvSpPr>
        <p:spPr>
          <a:xfrm>
            <a:off x="5610129" y="1910129"/>
            <a:ext cx="169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 salon général</a:t>
            </a:r>
            <a:endParaRPr lang="en-GB" u="sng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E17E3F3-03C2-D9BE-3576-2CA4BDB19604}"/>
              </a:ext>
            </a:extLst>
          </p:cNvPr>
          <p:cNvSpPr txBox="1"/>
          <p:nvPr/>
        </p:nvSpPr>
        <p:spPr>
          <a:xfrm>
            <a:off x="513029" y="2889052"/>
            <a:ext cx="5372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Mise en forme selon la personne qui envoie le message</a:t>
            </a:r>
          </a:p>
        </p:txBody>
      </p:sp>
    </p:spTree>
    <p:extLst>
      <p:ext uri="{BB962C8B-B14F-4D97-AF65-F5344CB8AC3E}">
        <p14:creationId xmlns:p14="http://schemas.microsoft.com/office/powerpoint/2010/main" val="2024705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23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-1" y="1510019"/>
            <a:ext cx="3717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Le salon général et le salon privé: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4879E27-C390-F379-ADFA-CEFB2AE7B47A}"/>
              </a:ext>
            </a:extLst>
          </p:cNvPr>
          <p:cNvSpPr txBox="1"/>
          <p:nvPr/>
        </p:nvSpPr>
        <p:spPr>
          <a:xfrm>
            <a:off x="513030" y="2254313"/>
            <a:ext cx="4872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Eléments similaires au salon de discussion général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8FB0A3E-E64C-B34B-9540-E808501DDF6B}"/>
              </a:ext>
            </a:extLst>
          </p:cNvPr>
          <p:cNvSpPr txBox="1"/>
          <p:nvPr/>
        </p:nvSpPr>
        <p:spPr>
          <a:xfrm>
            <a:off x="513030" y="3288757"/>
            <a:ext cx="4514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Seuls les utilisateurs de cette conversation voient les messages de cette conversation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95ED5FD-BBA8-E6BB-231C-3D0A95D1CEF1}"/>
              </a:ext>
            </a:extLst>
          </p:cNvPr>
          <p:cNvSpPr txBox="1"/>
          <p:nvPr/>
        </p:nvSpPr>
        <p:spPr>
          <a:xfrm>
            <a:off x="513030" y="4600200"/>
            <a:ext cx="484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Bouton permettant de se revenir au salon général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57E68BE-EC6C-3A4F-9AD5-4338E4BD8818}"/>
              </a:ext>
            </a:extLst>
          </p:cNvPr>
          <p:cNvSpPr txBox="1"/>
          <p:nvPr/>
        </p:nvSpPr>
        <p:spPr>
          <a:xfrm>
            <a:off x="5610129" y="1910129"/>
            <a:ext cx="1472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 salon privé</a:t>
            </a:r>
            <a:endParaRPr lang="en-GB" u="sng" dirty="0"/>
          </a:p>
        </p:txBody>
      </p:sp>
      <p:pic>
        <p:nvPicPr>
          <p:cNvPr id="9" name="Image 8" descr="Une image contenant texte, capture d’écran, logiciel, nombre&#10;&#10;Description générée automatiquement">
            <a:extLst>
              <a:ext uri="{FF2B5EF4-FFF2-40B4-BE49-F238E27FC236}">
                <a16:creationId xmlns:a16="http://schemas.microsoft.com/office/drawing/2014/main" id="{27230BEF-5EBF-7B01-EA05-5FD3431E4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66179"/>
            <a:ext cx="5429346" cy="389017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86944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24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>
                <a:solidFill>
                  <a:schemeClr val="accent2"/>
                </a:solidFill>
              </a:rPr>
              <a:t>La récupération des messages</a:t>
            </a:r>
          </a:p>
          <a:p>
            <a:r>
              <a:rPr lang="fr-FR" dirty="0">
                <a:solidFill>
                  <a:schemeClr val="accent2"/>
                </a:solidFill>
              </a:rPr>
              <a:t>	</a:t>
            </a:r>
            <a:r>
              <a:rPr lang="fr-FR" i="1" dirty="0">
                <a:solidFill>
                  <a:schemeClr val="accent2"/>
                </a:solidFill>
              </a:rPr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L’envoie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3570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25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48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La récupération des messages :</a:t>
            </a:r>
          </a:p>
        </p:txBody>
      </p:sp>
      <p:pic>
        <p:nvPicPr>
          <p:cNvPr id="8" name="Image 7" descr="Une image contenant texte, capture d’écran, logiciel, affichage&#10;&#10;Description générée automatiquement">
            <a:extLst>
              <a:ext uri="{FF2B5EF4-FFF2-40B4-BE49-F238E27FC236}">
                <a16:creationId xmlns:a16="http://schemas.microsoft.com/office/drawing/2014/main" id="{0AEEEBC0-14FD-DE3E-47C4-22BE5294C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63338"/>
            <a:ext cx="5112254" cy="385728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A673C6E-15AB-6AEB-D4DE-BCFFE86E9634}"/>
              </a:ext>
            </a:extLst>
          </p:cNvPr>
          <p:cNvSpPr txBox="1"/>
          <p:nvPr/>
        </p:nvSpPr>
        <p:spPr>
          <a:xfrm>
            <a:off x="5610129" y="1910129"/>
            <a:ext cx="136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 controller</a:t>
            </a:r>
            <a:endParaRPr lang="en-GB" u="sng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1C53321-83BE-75A0-B176-3B2E8C70495E}"/>
              </a:ext>
            </a:extLst>
          </p:cNvPr>
          <p:cNvSpPr txBox="1"/>
          <p:nvPr/>
        </p:nvSpPr>
        <p:spPr>
          <a:xfrm>
            <a:off x="598350" y="2263338"/>
            <a:ext cx="155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Méthode MVC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CBEC03F-5D01-1952-91C1-6F61B1613448}"/>
              </a:ext>
            </a:extLst>
          </p:cNvPr>
          <p:cNvSpPr txBox="1"/>
          <p:nvPr/>
        </p:nvSpPr>
        <p:spPr>
          <a:xfrm>
            <a:off x="598350" y="3429000"/>
            <a:ext cx="4743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Utilisation du Model pour récupérer les données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DD6637B-1930-89CD-06F0-792D4F12C93C}"/>
              </a:ext>
            </a:extLst>
          </p:cNvPr>
          <p:cNvSpPr txBox="1"/>
          <p:nvPr/>
        </p:nvSpPr>
        <p:spPr>
          <a:xfrm>
            <a:off x="598350" y="4915461"/>
            <a:ext cx="426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Vérification de la localisation de l’utilisateur</a:t>
            </a:r>
          </a:p>
        </p:txBody>
      </p:sp>
    </p:spTree>
    <p:extLst>
      <p:ext uri="{BB962C8B-B14F-4D97-AF65-F5344CB8AC3E}">
        <p14:creationId xmlns:p14="http://schemas.microsoft.com/office/powerpoint/2010/main" val="297775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26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>
                <a:solidFill>
                  <a:schemeClr val="accent2"/>
                </a:solidFill>
              </a:rPr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L’envoie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65352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27</a:t>
            </a:fld>
            <a:endParaRPr lang="en-GB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 model</a:t>
            </a:r>
            <a:endParaRPr lang="en-GB" u="sng" dirty="0"/>
          </a:p>
        </p:txBody>
      </p:sp>
      <p:pic>
        <p:nvPicPr>
          <p:cNvPr id="12" name="Image 11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2B226B79-1A90-5C7C-9181-1D9C776E4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962" y="2392124"/>
            <a:ext cx="6989275" cy="3720943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FB9BA398-5CA7-5C01-9A35-09F6EA421B6D}"/>
              </a:ext>
            </a:extLst>
          </p:cNvPr>
          <p:cNvSpPr txBox="1"/>
          <p:nvPr/>
        </p:nvSpPr>
        <p:spPr>
          <a:xfrm>
            <a:off x="660903" y="2392124"/>
            <a:ext cx="388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Fonction de récupération des messages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B369E72-43C2-94A5-E43E-97C03954F6A1}"/>
              </a:ext>
            </a:extLst>
          </p:cNvPr>
          <p:cNvSpPr txBox="1"/>
          <p:nvPr/>
        </p:nvSpPr>
        <p:spPr>
          <a:xfrm>
            <a:off x="660903" y="3391200"/>
            <a:ext cx="437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Clause « where » différente selon la localisation de l’utilisateur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C42A253-8FE2-D65A-71A5-41CFE3BD88AE}"/>
              </a:ext>
            </a:extLst>
          </p:cNvPr>
          <p:cNvSpPr txBox="1"/>
          <p:nvPr/>
        </p:nvSpPr>
        <p:spPr>
          <a:xfrm>
            <a:off x="660903" y="4978649"/>
            <a:ext cx="4379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d’allias pour les champs avec des noms similaires sur les différentes tables utilisées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EC797A4-EF7E-82E8-EA1E-00DE330A7E38}"/>
              </a:ext>
            </a:extLst>
          </p:cNvPr>
          <p:cNvSpPr txBox="1"/>
          <p:nvPr/>
        </p:nvSpPr>
        <p:spPr>
          <a:xfrm>
            <a:off x="0" y="1510019"/>
            <a:ext cx="348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La récupération des messages :</a:t>
            </a:r>
          </a:p>
        </p:txBody>
      </p:sp>
    </p:spTree>
    <p:extLst>
      <p:ext uri="{BB962C8B-B14F-4D97-AF65-F5344CB8AC3E}">
        <p14:creationId xmlns:p14="http://schemas.microsoft.com/office/powerpoint/2010/main" val="4166347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28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>
                <a:solidFill>
                  <a:schemeClr val="accent2"/>
                </a:solidFill>
              </a:rPr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L’envoie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40735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29</a:t>
            </a:fld>
            <a:endParaRPr lang="en-GB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239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Affichage des messages</a:t>
            </a:r>
            <a:endParaRPr lang="en-GB" u="sng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E27873F-3663-8EF2-3DCA-5A7E8EF3F380}"/>
              </a:ext>
            </a:extLst>
          </p:cNvPr>
          <p:cNvSpPr txBox="1"/>
          <p:nvPr/>
        </p:nvSpPr>
        <p:spPr>
          <a:xfrm>
            <a:off x="0" y="1510019"/>
            <a:ext cx="348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La récupération des messages :</a:t>
            </a:r>
          </a:p>
        </p:txBody>
      </p:sp>
      <p:pic>
        <p:nvPicPr>
          <p:cNvPr id="9" name="Image 8" descr="Une image contenant capture d’écran, texte&#10;&#10;Description générée automatiquement">
            <a:extLst>
              <a:ext uri="{FF2B5EF4-FFF2-40B4-BE49-F238E27FC236}">
                <a16:creationId xmlns:a16="http://schemas.microsoft.com/office/drawing/2014/main" id="{D354A2DC-7CDF-153C-9679-8884F45F3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512" y="2279461"/>
            <a:ext cx="6654321" cy="4062838"/>
          </a:xfrm>
          <a:prstGeom prst="rect">
            <a:avLst/>
          </a:prstGeom>
        </p:spPr>
      </p:pic>
      <p:pic>
        <p:nvPicPr>
          <p:cNvPr id="11" name="Image 10" descr="Une image contenant capture d’écran, Police, Graphique, texte&#10;&#10;Description générée automatiquement">
            <a:extLst>
              <a:ext uri="{FF2B5EF4-FFF2-40B4-BE49-F238E27FC236}">
                <a16:creationId xmlns:a16="http://schemas.microsoft.com/office/drawing/2014/main" id="{7875B729-6D1C-8FD2-44F8-63EA5EAC30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98" y="5608772"/>
            <a:ext cx="2715004" cy="73352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E4FE4AF-2A61-5A7D-92A9-A43DE0A6083B}"/>
              </a:ext>
            </a:extLst>
          </p:cNvPr>
          <p:cNvSpPr txBox="1"/>
          <p:nvPr/>
        </p:nvSpPr>
        <p:spPr>
          <a:xfrm>
            <a:off x="292728" y="2094795"/>
            <a:ext cx="429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d’une requête Ajax 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85FEC1D-1845-5008-BF2E-24855E9F7E18}"/>
              </a:ext>
            </a:extLst>
          </p:cNvPr>
          <p:cNvSpPr txBox="1"/>
          <p:nvPr/>
        </p:nvSpPr>
        <p:spPr>
          <a:xfrm>
            <a:off x="287167" y="2788467"/>
            <a:ext cx="426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Vérification de la localisation de l’utilisateur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DF38667-F066-C9A2-D55E-3103708633F0}"/>
              </a:ext>
            </a:extLst>
          </p:cNvPr>
          <p:cNvSpPr txBox="1"/>
          <p:nvPr/>
        </p:nvSpPr>
        <p:spPr>
          <a:xfrm>
            <a:off x="287167" y="3477995"/>
            <a:ext cx="468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Vérification si une image est liée au message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111FE02-3D49-FC0B-1995-35B9B441CAA3}"/>
              </a:ext>
            </a:extLst>
          </p:cNvPr>
          <p:cNvSpPr txBox="1"/>
          <p:nvPr/>
        </p:nvSpPr>
        <p:spPr>
          <a:xfrm>
            <a:off x="287167" y="4167523"/>
            <a:ext cx="4891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 des messages à l’élément HTML qui a l’id discussion</a:t>
            </a:r>
          </a:p>
        </p:txBody>
      </p:sp>
    </p:spTree>
    <p:extLst>
      <p:ext uri="{BB962C8B-B14F-4D97-AF65-F5344CB8AC3E}">
        <p14:creationId xmlns:p14="http://schemas.microsoft.com/office/powerpoint/2010/main" val="107891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L’envoie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30092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30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La création des messages</a:t>
            </a:r>
          </a:p>
          <a:p>
            <a:r>
              <a:rPr lang="fr-FR" dirty="0">
                <a:solidFill>
                  <a:schemeClr val="accent2"/>
                </a:solidFill>
              </a:rPr>
              <a:t>	</a:t>
            </a:r>
            <a:r>
              <a:rPr lang="fr-FR" i="1" dirty="0">
                <a:solidFill>
                  <a:schemeClr val="accent2"/>
                </a:solidFill>
              </a:rPr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L’envoie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4344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31</a:t>
            </a:fld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48F93CD-68A0-3717-5340-342387B80849}"/>
              </a:ext>
            </a:extLst>
          </p:cNvPr>
          <p:cNvSpPr txBox="1"/>
          <p:nvPr/>
        </p:nvSpPr>
        <p:spPr>
          <a:xfrm>
            <a:off x="0" y="1510019"/>
            <a:ext cx="2989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La création des messages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AF46EA2-9997-7C41-CD72-0B3B4E13DEB4}"/>
              </a:ext>
            </a:extLst>
          </p:cNvPr>
          <p:cNvSpPr txBox="1"/>
          <p:nvPr/>
        </p:nvSpPr>
        <p:spPr>
          <a:xfrm>
            <a:off x="5250512" y="1910129"/>
            <a:ext cx="136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 controller</a:t>
            </a:r>
            <a:endParaRPr lang="en-GB" u="sng" dirty="0"/>
          </a:p>
        </p:txBody>
      </p:sp>
      <p:pic>
        <p:nvPicPr>
          <p:cNvPr id="14" name="Image 13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C929154D-5C68-E525-95A5-81CB3E7E0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421" y="1510019"/>
            <a:ext cx="2496486" cy="497438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0479230-1A84-07A4-B410-F3A08C3ADCD3}"/>
              </a:ext>
            </a:extLst>
          </p:cNvPr>
          <p:cNvSpPr txBox="1"/>
          <p:nvPr/>
        </p:nvSpPr>
        <p:spPr>
          <a:xfrm>
            <a:off x="742385" y="2417275"/>
            <a:ext cx="4867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Vérifie la présence d’une image jointe au message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192AF44-F4A9-AC68-77A4-2F80D61ECE96}"/>
              </a:ext>
            </a:extLst>
          </p:cNvPr>
          <p:cNvSpPr txBox="1"/>
          <p:nvPr/>
        </p:nvSpPr>
        <p:spPr>
          <a:xfrm>
            <a:off x="742385" y="3293753"/>
            <a:ext cx="617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Utilise le Model est la fonction save() présente dans CodeIgniter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38DFE93-5A39-D237-80D4-82DA062D56B9}"/>
              </a:ext>
            </a:extLst>
          </p:cNvPr>
          <p:cNvSpPr txBox="1"/>
          <p:nvPr/>
        </p:nvSpPr>
        <p:spPr>
          <a:xfrm>
            <a:off x="726132" y="4170231"/>
            <a:ext cx="5889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Insert en BDD les informations utiles pour chaque message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F035552-A365-1DA0-1855-6AC8FCDE2C54}"/>
              </a:ext>
            </a:extLst>
          </p:cNvPr>
          <p:cNvSpPr txBox="1"/>
          <p:nvPr/>
        </p:nvSpPr>
        <p:spPr>
          <a:xfrm>
            <a:off x="726132" y="5124791"/>
            <a:ext cx="7487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L’image est upload dans le dossier writable du projet, seul le nom du fichier et du dossier sont enregistrés en BDD</a:t>
            </a:r>
          </a:p>
        </p:txBody>
      </p:sp>
    </p:spTree>
    <p:extLst>
      <p:ext uri="{BB962C8B-B14F-4D97-AF65-F5344CB8AC3E}">
        <p14:creationId xmlns:p14="http://schemas.microsoft.com/office/powerpoint/2010/main" val="1315379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32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L’envoie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72159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33</a:t>
            </a:fld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48F93CD-68A0-3717-5340-342387B80849}"/>
              </a:ext>
            </a:extLst>
          </p:cNvPr>
          <p:cNvSpPr txBox="1"/>
          <p:nvPr/>
        </p:nvSpPr>
        <p:spPr>
          <a:xfrm>
            <a:off x="0" y="1510019"/>
            <a:ext cx="2989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La création des messages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AF46EA2-9997-7C41-CD72-0B3B4E13DEB4}"/>
              </a:ext>
            </a:extLst>
          </p:cNvPr>
          <p:cNvSpPr txBox="1"/>
          <p:nvPr/>
        </p:nvSpPr>
        <p:spPr>
          <a:xfrm>
            <a:off x="5250512" y="1910129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 model</a:t>
            </a:r>
            <a:endParaRPr lang="en-GB" u="sng" dirty="0"/>
          </a:p>
        </p:txBody>
      </p:sp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80B7B182-6CF5-5F7E-0164-68998DB09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509" y="2953290"/>
            <a:ext cx="7163319" cy="235754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266E79A-6465-5F4F-11B4-403D4C96D1DC}"/>
              </a:ext>
            </a:extLst>
          </p:cNvPr>
          <p:cNvSpPr txBox="1"/>
          <p:nvPr/>
        </p:nvSpPr>
        <p:spPr>
          <a:xfrm>
            <a:off x="371191" y="3670399"/>
            <a:ext cx="4436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Permet de définir les champs qui sont présent en BDD et permettre leurs utilisations de façon simplifiée </a:t>
            </a:r>
          </a:p>
        </p:txBody>
      </p:sp>
    </p:spTree>
    <p:extLst>
      <p:ext uri="{BB962C8B-B14F-4D97-AF65-F5344CB8AC3E}">
        <p14:creationId xmlns:p14="http://schemas.microsoft.com/office/powerpoint/2010/main" val="87068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34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La vue</a:t>
            </a:r>
          </a:p>
          <a:p>
            <a:r>
              <a:rPr lang="fr-FR" i="1" dirty="0"/>
              <a:t>	L’envoie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007008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35</a:t>
            </a:fld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D42398A-DAF5-5396-9068-7A4096B4E78B}"/>
              </a:ext>
            </a:extLst>
          </p:cNvPr>
          <p:cNvSpPr txBox="1"/>
          <p:nvPr/>
        </p:nvSpPr>
        <p:spPr>
          <a:xfrm>
            <a:off x="0" y="1510019"/>
            <a:ext cx="2989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La création des messages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3C809C4-F516-E1D1-65A2-7EB47B11F25B}"/>
              </a:ext>
            </a:extLst>
          </p:cNvPr>
          <p:cNvSpPr txBox="1"/>
          <p:nvPr/>
        </p:nvSpPr>
        <p:spPr>
          <a:xfrm>
            <a:off x="5250512" y="191012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 vue</a:t>
            </a:r>
            <a:endParaRPr lang="en-GB" u="sng" dirty="0"/>
          </a:p>
        </p:txBody>
      </p:sp>
      <p:pic>
        <p:nvPicPr>
          <p:cNvPr id="11" name="Image 10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27CA6148-8A62-9CD1-A484-0C825E703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204" y="2863877"/>
            <a:ext cx="8028391" cy="2332811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6FA89F6D-99C8-50C6-5D62-995D3C785559}"/>
              </a:ext>
            </a:extLst>
          </p:cNvPr>
          <p:cNvSpPr txBox="1"/>
          <p:nvPr/>
        </p:nvSpPr>
        <p:spPr>
          <a:xfrm>
            <a:off x="389299" y="2402092"/>
            <a:ext cx="364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d’un formulaire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0F803FE-9364-E312-1E7C-53ED0426C686}"/>
              </a:ext>
            </a:extLst>
          </p:cNvPr>
          <p:cNvSpPr txBox="1"/>
          <p:nvPr/>
        </p:nvSpPr>
        <p:spPr>
          <a:xfrm>
            <a:off x="389299" y="3956364"/>
            <a:ext cx="3649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Conditions pour correspondre à la BDD</a:t>
            </a:r>
          </a:p>
        </p:txBody>
      </p:sp>
    </p:spTree>
    <p:extLst>
      <p:ext uri="{BB962C8B-B14F-4D97-AF65-F5344CB8AC3E}">
        <p14:creationId xmlns:p14="http://schemas.microsoft.com/office/powerpoint/2010/main" val="3720252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36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L’envoie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481534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37</a:t>
            </a:fld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87DCC04-5C74-9D1A-D9EE-7F92F4A4E476}"/>
              </a:ext>
            </a:extLst>
          </p:cNvPr>
          <p:cNvSpPr txBox="1"/>
          <p:nvPr/>
        </p:nvSpPr>
        <p:spPr>
          <a:xfrm>
            <a:off x="0" y="1510019"/>
            <a:ext cx="2989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La création des messages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3D3D880-43BA-C484-25E0-EDE007FF31FD}"/>
              </a:ext>
            </a:extLst>
          </p:cNvPr>
          <p:cNvSpPr txBox="1"/>
          <p:nvPr/>
        </p:nvSpPr>
        <p:spPr>
          <a:xfrm>
            <a:off x="5250512" y="1910129"/>
            <a:ext cx="2265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L’envoie du formulaire</a:t>
            </a:r>
            <a:endParaRPr lang="en-GB" u="sng" dirty="0"/>
          </a:p>
        </p:txBody>
      </p:sp>
      <p:pic>
        <p:nvPicPr>
          <p:cNvPr id="11" name="Image 10" descr="Une image contenant texte, capture d’écran, logiciel, affichage&#10;&#10;Description générée automatiquement">
            <a:extLst>
              <a:ext uri="{FF2B5EF4-FFF2-40B4-BE49-F238E27FC236}">
                <a16:creationId xmlns:a16="http://schemas.microsoft.com/office/drawing/2014/main" id="{63DB7B4C-EC5A-E14A-9C9E-DB9650001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52" y="1778015"/>
            <a:ext cx="3761496" cy="448698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6619807-4337-B3D0-001D-869936A0E299}"/>
              </a:ext>
            </a:extLst>
          </p:cNvPr>
          <p:cNvSpPr txBox="1"/>
          <p:nvPr/>
        </p:nvSpPr>
        <p:spPr>
          <a:xfrm>
            <a:off x="882634" y="2435382"/>
            <a:ext cx="6925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Redéfinition de l’envoi du formulaire pour éviter le rafraichissement de la page lors de l’envoi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DFA5A4F-E6C2-ED8F-BB41-6D9D0981DA17}"/>
              </a:ext>
            </a:extLst>
          </p:cNvPr>
          <p:cNvSpPr txBox="1"/>
          <p:nvPr/>
        </p:nvSpPr>
        <p:spPr>
          <a:xfrm>
            <a:off x="882634" y="3591622"/>
            <a:ext cx="6632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Conditions permettant de définir les données qui seront enregistrées en BDD </a:t>
            </a:r>
          </a:p>
        </p:txBody>
      </p:sp>
    </p:spTree>
    <p:extLst>
      <p:ext uri="{BB962C8B-B14F-4D97-AF65-F5344CB8AC3E}">
        <p14:creationId xmlns:p14="http://schemas.microsoft.com/office/powerpoint/2010/main" val="19924205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38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L’envoie du formulaire</a:t>
            </a:r>
          </a:p>
          <a:p>
            <a:r>
              <a:rPr lang="fr-FR" dirty="0">
                <a:solidFill>
                  <a:schemeClr val="accent2"/>
                </a:solidFill>
              </a:rPr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553029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39</a:t>
            </a:fld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FC13043-62F5-E7D5-3FF6-9B7899D735E8}"/>
              </a:ext>
            </a:extLst>
          </p:cNvPr>
          <p:cNvSpPr txBox="1"/>
          <p:nvPr/>
        </p:nvSpPr>
        <p:spPr>
          <a:xfrm>
            <a:off x="0" y="1510019"/>
            <a:ext cx="4236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Upload et affichage des fichiers joints: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E9F8DE2-CA71-4461-B585-2E79BFA4EA3E}"/>
              </a:ext>
            </a:extLst>
          </p:cNvPr>
          <p:cNvSpPr txBox="1"/>
          <p:nvPr/>
        </p:nvSpPr>
        <p:spPr>
          <a:xfrm>
            <a:off x="5250512" y="1910129"/>
            <a:ext cx="2104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 fonction d’upload</a:t>
            </a:r>
            <a:endParaRPr lang="en-GB" u="sng" dirty="0"/>
          </a:p>
        </p:txBody>
      </p:sp>
      <p:pic>
        <p:nvPicPr>
          <p:cNvPr id="11" name="Image 10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79E6B887-95BC-B843-A63A-5DB2DE42A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583" y="3473486"/>
            <a:ext cx="4601217" cy="110505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2FCF44A-4793-27C1-E93D-15E1C1AE6C20}"/>
              </a:ext>
            </a:extLst>
          </p:cNvPr>
          <p:cNvSpPr txBox="1"/>
          <p:nvPr/>
        </p:nvSpPr>
        <p:spPr>
          <a:xfrm>
            <a:off x="1004935" y="2580238"/>
            <a:ext cx="315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Récupération du nom du fichier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1CEC766-FADD-4D79-8A9D-5D454C3FB1AD}"/>
              </a:ext>
            </a:extLst>
          </p:cNvPr>
          <p:cNvSpPr txBox="1"/>
          <p:nvPr/>
        </p:nvSpPr>
        <p:spPr>
          <a:xfrm>
            <a:off x="1004935" y="3428853"/>
            <a:ext cx="434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Récupération du mois et de l ’année actuelle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7C70A12-F180-7049-F7A5-66A4FD89738E}"/>
              </a:ext>
            </a:extLst>
          </p:cNvPr>
          <p:cNvSpPr txBox="1"/>
          <p:nvPr/>
        </p:nvSpPr>
        <p:spPr>
          <a:xfrm>
            <a:off x="1011206" y="4283628"/>
            <a:ext cx="5624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Changement du nom du fichier avec la concaténation de la date et du nom du fichier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52254ED-A194-6C0F-11A5-F9EDD6F9F77C}"/>
              </a:ext>
            </a:extLst>
          </p:cNvPr>
          <p:cNvSpPr txBox="1"/>
          <p:nvPr/>
        </p:nvSpPr>
        <p:spPr>
          <a:xfrm>
            <a:off x="1004935" y="5458488"/>
            <a:ext cx="5624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Upload du fichier dans le dossier writable/chatFiles/ avec la création d’un dossier avec comme nom la date si il n’existe pas déjà</a:t>
            </a:r>
          </a:p>
        </p:txBody>
      </p:sp>
    </p:spTree>
    <p:extLst>
      <p:ext uri="{BB962C8B-B14F-4D97-AF65-F5344CB8AC3E}">
        <p14:creationId xmlns:p14="http://schemas.microsoft.com/office/powerpoint/2010/main" val="2769241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B9F103-0396-CBCA-F928-178BCD13C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14AABE-5BDE-ED85-8229-92F15BA2C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</a:t>
            </a:fld>
            <a:endParaRPr lang="en-GB"/>
          </a:p>
        </p:txBody>
      </p:sp>
      <p:pic>
        <p:nvPicPr>
          <p:cNvPr id="8" name="Image 7" descr="Une image contenant Graphique, symbole, Police, logo&#10;&#10;Description générée automatiquement">
            <a:extLst>
              <a:ext uri="{FF2B5EF4-FFF2-40B4-BE49-F238E27FC236}">
                <a16:creationId xmlns:a16="http://schemas.microsoft.com/office/drawing/2014/main" id="{D9A32F15-4780-A8E7-6B75-599D07793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490" y="2073443"/>
            <a:ext cx="3942857" cy="27111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597E5A3-942D-ABE0-64A2-ED9A16579B5B}"/>
              </a:ext>
            </a:extLst>
          </p:cNvPr>
          <p:cNvSpPr txBox="1"/>
          <p:nvPr/>
        </p:nvSpPr>
        <p:spPr>
          <a:xfrm>
            <a:off x="1167897" y="2413337"/>
            <a:ext cx="31931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Fondée en 1994</a:t>
            </a:r>
          </a:p>
          <a:p>
            <a:endParaRPr lang="fr-FR" dirty="0"/>
          </a:p>
          <a:p>
            <a:r>
              <a:rPr lang="fr-FR" dirty="0"/>
              <a:t>Entreprise adaptée</a:t>
            </a:r>
          </a:p>
          <a:p>
            <a:endParaRPr lang="fr-FR" dirty="0"/>
          </a:p>
          <a:p>
            <a:r>
              <a:rPr lang="fr-FR" dirty="0"/>
              <a:t>800 salariés partout en France</a:t>
            </a:r>
          </a:p>
          <a:p>
            <a:endParaRPr lang="fr-FR" dirty="0"/>
          </a:p>
          <a:p>
            <a:r>
              <a:rPr lang="fr-FR" dirty="0"/>
              <a:t>6 corps de métiers très différent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D0D3F09-ED99-3D72-1F79-6D3AC12ABBC3}"/>
              </a:ext>
            </a:extLst>
          </p:cNvPr>
          <p:cNvSpPr txBox="1"/>
          <p:nvPr/>
        </p:nvSpPr>
        <p:spPr>
          <a:xfrm>
            <a:off x="0" y="1510019"/>
            <a:ext cx="164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Introduction :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0669828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40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L’envoie du formulaire</a:t>
            </a:r>
          </a:p>
          <a:p>
            <a:r>
              <a:rPr lang="fr-FR" dirty="0">
                <a:solidFill>
                  <a:schemeClr val="accent2"/>
                </a:solidFill>
              </a:rPr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373065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41</a:t>
            </a:fld>
            <a:endParaRPr lang="en-GB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4ABCCA3-CFB8-97B5-4804-3F877E1489CB}"/>
              </a:ext>
            </a:extLst>
          </p:cNvPr>
          <p:cNvSpPr txBox="1"/>
          <p:nvPr/>
        </p:nvSpPr>
        <p:spPr>
          <a:xfrm>
            <a:off x="5250512" y="1910129"/>
            <a:ext cx="2101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L’affichage du fichier</a:t>
            </a:r>
            <a:endParaRPr lang="en-GB" u="sng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5284913-3F79-CC82-BE2F-FE1BD88DAE39}"/>
              </a:ext>
            </a:extLst>
          </p:cNvPr>
          <p:cNvSpPr txBox="1"/>
          <p:nvPr/>
        </p:nvSpPr>
        <p:spPr>
          <a:xfrm>
            <a:off x="0" y="1510019"/>
            <a:ext cx="4236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Upload et affichage des fichiers joints:</a:t>
            </a:r>
          </a:p>
        </p:txBody>
      </p:sp>
      <p:pic>
        <p:nvPicPr>
          <p:cNvPr id="12" name="Image 11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5CB81009-AB23-36E4-A9CB-F0C38EBF1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855" y="2762789"/>
            <a:ext cx="7024162" cy="3233591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403FC35E-7030-385B-69ED-66DAEB24D501}"/>
              </a:ext>
            </a:extLst>
          </p:cNvPr>
          <p:cNvSpPr txBox="1"/>
          <p:nvPr/>
        </p:nvSpPr>
        <p:spPr>
          <a:xfrm>
            <a:off x="570368" y="34290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Fichier non lisible dans le dossier writable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A236720-2173-8A97-FAA8-62B7460CA977}"/>
              </a:ext>
            </a:extLst>
          </p:cNvPr>
          <p:cNvSpPr txBox="1"/>
          <p:nvPr/>
        </p:nvSpPr>
        <p:spPr>
          <a:xfrm>
            <a:off x="570368" y="5262589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d’une fonction pour afficher le fichier</a:t>
            </a:r>
          </a:p>
        </p:txBody>
      </p:sp>
    </p:spTree>
    <p:extLst>
      <p:ext uri="{BB962C8B-B14F-4D97-AF65-F5344CB8AC3E}">
        <p14:creationId xmlns:p14="http://schemas.microsoft.com/office/powerpoint/2010/main" val="31901154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75D1D3-27B9-5A9E-CBEF-AF8B8F26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C14325-1E61-7894-5ED9-DE819EB1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42</a:t>
            </a:fld>
            <a:endParaRPr lang="en-GB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64C9E2-3563-43D5-166C-F3A90CA2E1CD}"/>
              </a:ext>
            </a:extLst>
          </p:cNvPr>
          <p:cNvSpPr txBox="1"/>
          <p:nvPr/>
        </p:nvSpPr>
        <p:spPr>
          <a:xfrm>
            <a:off x="0" y="1510019"/>
            <a:ext cx="4236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Upload et affichage des fichiers joints: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9B56ED-B3A6-AF7F-AA84-0BCD9CC160B2}"/>
              </a:ext>
            </a:extLst>
          </p:cNvPr>
          <p:cNvSpPr txBox="1"/>
          <p:nvPr/>
        </p:nvSpPr>
        <p:spPr>
          <a:xfrm>
            <a:off x="5250512" y="1910129"/>
            <a:ext cx="2101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L’affichage du fichier</a:t>
            </a:r>
            <a:endParaRPr lang="en-GB" u="sng" dirty="0"/>
          </a:p>
        </p:txBody>
      </p:sp>
      <p:pic>
        <p:nvPicPr>
          <p:cNvPr id="9" name="Image 8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6174DB1B-81E3-F6A2-F95F-657C2C388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218" y="3299726"/>
            <a:ext cx="6804074" cy="142139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A90E556-83BD-8A51-244A-495EB72C8880}"/>
              </a:ext>
            </a:extLst>
          </p:cNvPr>
          <p:cNvSpPr txBox="1"/>
          <p:nvPr/>
        </p:nvSpPr>
        <p:spPr>
          <a:xfrm>
            <a:off x="760492" y="3810074"/>
            <a:ext cx="4019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Affichage des fichiers grâce à la fonction de lecture</a:t>
            </a:r>
          </a:p>
        </p:txBody>
      </p:sp>
    </p:spTree>
    <p:extLst>
      <p:ext uri="{BB962C8B-B14F-4D97-AF65-F5344CB8AC3E}">
        <p14:creationId xmlns:p14="http://schemas.microsoft.com/office/powerpoint/2010/main" val="34188752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43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L’envoie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>
                <a:solidFill>
                  <a:schemeClr val="accent2"/>
                </a:solidFill>
              </a:rPr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858322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E09156D-2313-4646-DA65-7F5A5144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070041-8F0A-D462-D8AD-A1D70BF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44</a:t>
            </a:fld>
            <a:endParaRPr lang="en-GB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EC55B52-0023-0C34-B2C0-52D1DB8194B9}"/>
              </a:ext>
            </a:extLst>
          </p:cNvPr>
          <p:cNvSpPr txBox="1"/>
          <p:nvPr/>
        </p:nvSpPr>
        <p:spPr>
          <a:xfrm>
            <a:off x="0" y="1510019"/>
            <a:ext cx="7016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Utilisation de Javascript pour éviter les rechargements de pages:</a:t>
            </a:r>
          </a:p>
        </p:txBody>
      </p:sp>
      <p:pic>
        <p:nvPicPr>
          <p:cNvPr id="8" name="Image 7" descr="Une image contenant texte, capture d’écran, logiciel, Police&#10;&#10;Description générée automatiquement">
            <a:extLst>
              <a:ext uri="{FF2B5EF4-FFF2-40B4-BE49-F238E27FC236}">
                <a16:creationId xmlns:a16="http://schemas.microsoft.com/office/drawing/2014/main" id="{A758B892-B587-9914-9BC2-C735D2470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789" y="2268921"/>
            <a:ext cx="4867954" cy="351521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FE557552-F6D7-9D07-A315-9B2F3567CFB1}"/>
              </a:ext>
            </a:extLst>
          </p:cNvPr>
          <p:cNvSpPr txBox="1"/>
          <p:nvPr/>
        </p:nvSpPr>
        <p:spPr>
          <a:xfrm>
            <a:off x="484257" y="3059668"/>
            <a:ext cx="261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Utilisation de setInterval()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5CF255E-3A74-8AEF-3DD8-2BB50897CED0}"/>
              </a:ext>
            </a:extLst>
          </p:cNvPr>
          <p:cNvSpPr txBox="1"/>
          <p:nvPr/>
        </p:nvSpPr>
        <p:spPr>
          <a:xfrm>
            <a:off x="484257" y="4877555"/>
            <a:ext cx="597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Exécution de la fonction chargeMessage() toutes les secondes</a:t>
            </a:r>
          </a:p>
        </p:txBody>
      </p:sp>
    </p:spTree>
    <p:extLst>
      <p:ext uri="{BB962C8B-B14F-4D97-AF65-F5344CB8AC3E}">
        <p14:creationId xmlns:p14="http://schemas.microsoft.com/office/powerpoint/2010/main" val="3592857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45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L’envoie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>
                <a:solidFill>
                  <a:schemeClr val="accent2"/>
                </a:solidFill>
              </a:rPr>
              <a:t>Docker</a:t>
            </a:r>
          </a:p>
          <a:p>
            <a:r>
              <a:rPr lang="fr-FR" dirty="0">
                <a:solidFill>
                  <a:schemeClr val="accent2"/>
                </a:solidFill>
              </a:rPr>
              <a:t>	</a:t>
            </a:r>
            <a:r>
              <a:rPr lang="fr-FR" i="1" dirty="0">
                <a:solidFill>
                  <a:schemeClr val="accent2"/>
                </a:solidFill>
              </a:rPr>
              <a:t>Ce qu’est Docker</a:t>
            </a:r>
            <a:endParaRPr lang="fr-FR" dirty="0">
              <a:solidFill>
                <a:schemeClr val="accent2"/>
              </a:solidFill>
            </a:endParaRP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970369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46</a:t>
            </a:fld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99EE565-FC77-ADBD-9AF0-AA66D294F9E4}"/>
              </a:ext>
            </a:extLst>
          </p:cNvPr>
          <p:cNvSpPr txBox="1"/>
          <p:nvPr/>
        </p:nvSpPr>
        <p:spPr>
          <a:xfrm>
            <a:off x="0" y="1510019"/>
            <a:ext cx="1000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Docker:</a:t>
            </a:r>
          </a:p>
        </p:txBody>
      </p:sp>
      <p:pic>
        <p:nvPicPr>
          <p:cNvPr id="6" name="Image 5" descr="Une image contenant clipart, logo, Graphique, conception&#10;&#10;Description générée automatiquement">
            <a:extLst>
              <a:ext uri="{FF2B5EF4-FFF2-40B4-BE49-F238E27FC236}">
                <a16:creationId xmlns:a16="http://schemas.microsoft.com/office/drawing/2014/main" id="{9C4794ED-D633-37C4-CE81-9EDF8A13A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303226"/>
            <a:ext cx="3302000" cy="3175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313C834-2262-1E03-523E-E203AB9403B5}"/>
              </a:ext>
            </a:extLst>
          </p:cNvPr>
          <p:cNvSpPr txBox="1"/>
          <p:nvPr/>
        </p:nvSpPr>
        <p:spPr>
          <a:xfrm>
            <a:off x="832919" y="2462543"/>
            <a:ext cx="466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Empaquète une application et ses dépendances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E229910-0D9C-6A36-8BDE-B9FA3CC9BA69}"/>
              </a:ext>
            </a:extLst>
          </p:cNvPr>
          <p:cNvSpPr txBox="1"/>
          <p:nvPr/>
        </p:nvSpPr>
        <p:spPr>
          <a:xfrm>
            <a:off x="832919" y="3709999"/>
            <a:ext cx="5350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Fonctionnement stable quelle que soit la machine hôte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ACE0B59-CC6F-4DA5-DC06-2A974FA4D2CC}"/>
              </a:ext>
            </a:extLst>
          </p:cNvPr>
          <p:cNvSpPr txBox="1"/>
          <p:nvPr/>
        </p:nvSpPr>
        <p:spPr>
          <a:xfrm>
            <a:off x="832919" y="4928167"/>
            <a:ext cx="610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Nécessite la création d’image ou l’utilisation d’image existantes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D627EA4-B174-E278-EF10-D3A81B322508}"/>
              </a:ext>
            </a:extLst>
          </p:cNvPr>
          <p:cNvSpPr txBox="1"/>
          <p:nvPr/>
        </p:nvSpPr>
        <p:spPr>
          <a:xfrm>
            <a:off x="5250512" y="1910129"/>
            <a:ext cx="174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Ce qu’est Docker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42195404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47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L’envoie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>
                <a:solidFill>
                  <a:schemeClr val="accent2"/>
                </a:solidFill>
              </a:rPr>
              <a:t>Docker</a:t>
            </a:r>
          </a:p>
          <a:p>
            <a:r>
              <a:rPr lang="fr-FR" dirty="0">
                <a:solidFill>
                  <a:schemeClr val="accent2"/>
                </a:solidFill>
              </a:rPr>
              <a:t>	</a:t>
            </a:r>
            <a:r>
              <a:rPr lang="fr-FR" i="1" dirty="0"/>
              <a:t>Ce qu’est Docker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>
                <a:solidFill>
                  <a:schemeClr val="accent2"/>
                </a:solidFill>
              </a:rPr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86885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48</a:t>
            </a:fld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99EE565-FC77-ADBD-9AF0-AA66D294F9E4}"/>
              </a:ext>
            </a:extLst>
          </p:cNvPr>
          <p:cNvSpPr txBox="1"/>
          <p:nvPr/>
        </p:nvSpPr>
        <p:spPr>
          <a:xfrm>
            <a:off x="0" y="1510019"/>
            <a:ext cx="1000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Docker: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9C297C7-BF7E-1776-1855-6DBEEB31B5F5}"/>
              </a:ext>
            </a:extLst>
          </p:cNvPr>
          <p:cNvSpPr txBox="1"/>
          <p:nvPr/>
        </p:nvSpPr>
        <p:spPr>
          <a:xfrm>
            <a:off x="5250512" y="1910129"/>
            <a:ext cx="113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Dockerfile</a:t>
            </a:r>
            <a:endParaRPr lang="en-GB" u="sng" dirty="0"/>
          </a:p>
        </p:txBody>
      </p:sp>
      <p:pic>
        <p:nvPicPr>
          <p:cNvPr id="11" name="Image 10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2A27EE7B-BF47-612A-8F24-DD12956C8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372" y="2817122"/>
            <a:ext cx="4858428" cy="221963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E176F69-5D14-6DBF-846C-BB275D78547D}"/>
              </a:ext>
            </a:extLst>
          </p:cNvPr>
          <p:cNvSpPr txBox="1"/>
          <p:nvPr/>
        </p:nvSpPr>
        <p:spPr>
          <a:xfrm>
            <a:off x="724277" y="2632456"/>
            <a:ext cx="395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Création de l’image de notre application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A32A45-8111-747B-D578-49C0CD685F11}"/>
              </a:ext>
            </a:extLst>
          </p:cNvPr>
          <p:cNvSpPr txBox="1"/>
          <p:nvPr/>
        </p:nvSpPr>
        <p:spPr>
          <a:xfrm>
            <a:off x="724277" y="3671574"/>
            <a:ext cx="545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Contient les instructions nécessaires à la création de l’image</a:t>
            </a:r>
          </a:p>
        </p:txBody>
      </p:sp>
    </p:spTree>
    <p:extLst>
      <p:ext uri="{BB962C8B-B14F-4D97-AF65-F5344CB8AC3E}">
        <p14:creationId xmlns:p14="http://schemas.microsoft.com/office/powerpoint/2010/main" val="3586544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49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L’envoie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>
                <a:solidFill>
                  <a:schemeClr val="accent2"/>
                </a:solidFill>
              </a:rPr>
              <a:t>Docker</a:t>
            </a:r>
          </a:p>
          <a:p>
            <a:r>
              <a:rPr lang="fr-FR" dirty="0">
                <a:solidFill>
                  <a:schemeClr val="accent2"/>
                </a:solidFill>
              </a:rPr>
              <a:t>	</a:t>
            </a:r>
            <a:r>
              <a:rPr lang="fr-FR" i="1" dirty="0"/>
              <a:t>Ce qu’est Docker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69203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64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Introduction :</a:t>
            </a:r>
            <a:endParaRPr lang="en-GB" sz="2000" b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EE519BA-4F7C-BCB4-F0C2-04500FB485E1}"/>
              </a:ext>
            </a:extLst>
          </p:cNvPr>
          <p:cNvSpPr txBox="1"/>
          <p:nvPr/>
        </p:nvSpPr>
        <p:spPr>
          <a:xfrm>
            <a:off x="2427014" y="2913729"/>
            <a:ext cx="6205225" cy="2549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-Développer des composants d’accès aux données</a:t>
            </a:r>
          </a:p>
          <a:p>
            <a:endParaRPr lang="fr-FR" dirty="0"/>
          </a:p>
          <a:p>
            <a:r>
              <a:rPr lang="fr-FR" dirty="0"/>
              <a:t>-Développer la partie front-end d’une interface utilisateur web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/>
              <a:t>-</a:t>
            </a:r>
            <a:r>
              <a:rPr lang="fr-FR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Développer la partie back-end d’une interface utilisateur web.</a:t>
            </a:r>
          </a:p>
          <a:p>
            <a:endParaRPr lang="en-GB" sz="1800" b="1" dirty="0">
              <a:solidFill>
                <a:srgbClr val="FF0000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fr-FR" dirty="0">
                <a:ea typeface="Calibri" panose="020F0502020204030204" pitchFamily="34" charset="0"/>
                <a:cs typeface="Arial" panose="020B0604020202020204" pitchFamily="34" charset="0"/>
              </a:rPr>
              <a:t>-Contribuer à la mise en production dans une démarche DevOps</a:t>
            </a:r>
          </a:p>
          <a:p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56D1A35-33DE-EA3A-C8B3-04D208FBD160}"/>
              </a:ext>
            </a:extLst>
          </p:cNvPr>
          <p:cNvSpPr txBox="1"/>
          <p:nvPr/>
        </p:nvSpPr>
        <p:spPr>
          <a:xfrm>
            <a:off x="2427014" y="2023233"/>
            <a:ext cx="7337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/>
              <a:t>Compétences couvertes par le projet: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953754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50</a:t>
            </a:fld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CE502A4-5F3E-5EF3-800A-57D84860AFAC}"/>
              </a:ext>
            </a:extLst>
          </p:cNvPr>
          <p:cNvSpPr txBox="1"/>
          <p:nvPr/>
        </p:nvSpPr>
        <p:spPr>
          <a:xfrm>
            <a:off x="0" y="1510019"/>
            <a:ext cx="1000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Docker: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EF2BB48-0629-504A-F7C1-A36AF4F77AD0}"/>
              </a:ext>
            </a:extLst>
          </p:cNvPr>
          <p:cNvSpPr txBox="1"/>
          <p:nvPr/>
        </p:nvSpPr>
        <p:spPr>
          <a:xfrm>
            <a:off x="5250512" y="1910129"/>
            <a:ext cx="176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Docker-compose</a:t>
            </a:r>
          </a:p>
        </p:txBody>
      </p:sp>
      <p:pic>
        <p:nvPicPr>
          <p:cNvPr id="11" name="Image 10" descr="Une image contenant texte, capture d’écran, menu, Police&#10;&#10;Description générée automatiquement">
            <a:extLst>
              <a:ext uri="{FF2B5EF4-FFF2-40B4-BE49-F238E27FC236}">
                <a16:creationId xmlns:a16="http://schemas.microsoft.com/office/drawing/2014/main" id="{FC8A6CA6-01EC-8F53-27AA-249F88D0B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919" y="1673541"/>
            <a:ext cx="1666763" cy="468280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20CEE7C-D9D3-B1AE-57F2-0E90122BA81D}"/>
              </a:ext>
            </a:extLst>
          </p:cNvPr>
          <p:cNvSpPr txBox="1"/>
          <p:nvPr/>
        </p:nvSpPr>
        <p:spPr>
          <a:xfrm>
            <a:off x="930318" y="2607399"/>
            <a:ext cx="84581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de plusieurs conteneurs :</a:t>
            </a:r>
          </a:p>
          <a:p>
            <a:r>
              <a:rPr lang="fr-FR" dirty="0"/>
              <a:t>	</a:t>
            </a:r>
          </a:p>
          <a:p>
            <a:r>
              <a:rPr lang="fr-FR" dirty="0"/>
              <a:t>	-Le premier contient l’application </a:t>
            </a:r>
          </a:p>
          <a:p>
            <a:r>
              <a:rPr lang="fr-FR" dirty="0"/>
              <a:t>		Utilisation du fichier Dockerfile pour créer l’image</a:t>
            </a:r>
          </a:p>
          <a:p>
            <a:r>
              <a:rPr lang="fr-FR" dirty="0"/>
              <a:t>		Ajout des variables d’environnement pour se connecter à la BDD</a:t>
            </a:r>
          </a:p>
          <a:p>
            <a:r>
              <a:rPr lang="fr-FR" dirty="0"/>
              <a:t>		Dépendance du container de la BDD</a:t>
            </a:r>
          </a:p>
          <a:p>
            <a:r>
              <a:rPr lang="fr-FR" dirty="0"/>
              <a:t>	</a:t>
            </a:r>
          </a:p>
          <a:p>
            <a:r>
              <a:rPr lang="fr-FR" dirty="0"/>
              <a:t>	-Le deuxième contient la BDD</a:t>
            </a:r>
          </a:p>
          <a:p>
            <a:r>
              <a:rPr lang="fr-FR" dirty="0"/>
              <a:t>		Ajout des variables d’environnement qui définissent le mot de passe et le nom de la Base de données qui sera créé dans le conteneur</a:t>
            </a:r>
          </a:p>
          <a:p>
            <a:endParaRPr lang="fr-FR" dirty="0"/>
          </a:p>
          <a:p>
            <a:r>
              <a:rPr lang="fr-FR" dirty="0"/>
              <a:t>	-Le troisième contient adminer qui permet de gérer la BDD avec un interface graphique.</a:t>
            </a:r>
          </a:p>
        </p:txBody>
      </p:sp>
    </p:spTree>
    <p:extLst>
      <p:ext uri="{BB962C8B-B14F-4D97-AF65-F5344CB8AC3E}">
        <p14:creationId xmlns:p14="http://schemas.microsoft.com/office/powerpoint/2010/main" val="5097011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51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L’envoie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Ce qu’est Docker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>
                <a:solidFill>
                  <a:schemeClr val="accent2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10972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52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473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Conclusion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AEF5F0C-8F11-C5F4-32A4-51BCDAA7ADC6}"/>
              </a:ext>
            </a:extLst>
          </p:cNvPr>
          <p:cNvSpPr txBox="1"/>
          <p:nvPr/>
        </p:nvSpPr>
        <p:spPr>
          <a:xfrm>
            <a:off x="1415772" y="2148396"/>
            <a:ext cx="424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Apprentissage du Framework CodeIgniter 4</a:t>
            </a:r>
            <a:endParaRPr lang="en-GB" dirty="0"/>
          </a:p>
        </p:txBody>
      </p:sp>
      <p:pic>
        <p:nvPicPr>
          <p:cNvPr id="9" name="Image 8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31CC4C12-3E8F-13B1-7D50-71E910CE4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767" y="2829695"/>
            <a:ext cx="5715001" cy="321468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68F6B63-01D3-E261-EB53-D85EE40E720C}"/>
              </a:ext>
            </a:extLst>
          </p:cNvPr>
          <p:cNvSpPr txBox="1"/>
          <p:nvPr/>
        </p:nvSpPr>
        <p:spPr>
          <a:xfrm>
            <a:off x="1473480" y="3244334"/>
            <a:ext cx="231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Meilleure vision future</a:t>
            </a:r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423B11-925B-4186-F786-17E30099B5A6}"/>
              </a:ext>
            </a:extLst>
          </p:cNvPr>
          <p:cNvSpPr txBox="1"/>
          <p:nvPr/>
        </p:nvSpPr>
        <p:spPr>
          <a:xfrm>
            <a:off x="1415772" y="4340272"/>
            <a:ext cx="186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Bases consolidées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0941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53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71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fil rouge 2éme partie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L’envoie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87219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6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64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Introduction :</a:t>
            </a:r>
            <a:endParaRPr lang="en-GB" sz="2000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30D1158-0176-68AF-2F1E-3C29C185EE31}"/>
              </a:ext>
            </a:extLst>
          </p:cNvPr>
          <p:cNvSpPr txBox="1"/>
          <p:nvPr/>
        </p:nvSpPr>
        <p:spPr>
          <a:xfrm>
            <a:off x="1329888" y="2146041"/>
            <a:ext cx="410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Documentation officielle de CodeIgniter 4</a:t>
            </a:r>
            <a:endParaRPr lang="en-GB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7100560-44A3-3CAC-3335-986312DD1F8C}"/>
              </a:ext>
            </a:extLst>
          </p:cNvPr>
          <p:cNvSpPr txBox="1"/>
          <p:nvPr/>
        </p:nvSpPr>
        <p:spPr>
          <a:xfrm>
            <a:off x="1329888" y="3881863"/>
            <a:ext cx="322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Utilisation de forum anglophone</a:t>
            </a:r>
            <a:endParaRPr lang="en-GB" dirty="0"/>
          </a:p>
        </p:txBody>
      </p:sp>
      <p:pic>
        <p:nvPicPr>
          <p:cNvPr id="6" name="Image 5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F79FFAB8-4EF4-4615-7F8C-58CAB531C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746" y="1761088"/>
            <a:ext cx="6299707" cy="424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3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7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64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Introduction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237BE4F-DE97-8FEB-CB4F-A5029AFC9274}"/>
              </a:ext>
            </a:extLst>
          </p:cNvPr>
          <p:cNvSpPr txBox="1"/>
          <p:nvPr/>
        </p:nvSpPr>
        <p:spPr>
          <a:xfrm>
            <a:off x="458779" y="1910129"/>
            <a:ext cx="4140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Projet qui à débuter après 1 mois en stage</a:t>
            </a:r>
            <a:endParaRPr lang="en-GB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F8ECDB0-1B09-C17F-8407-6A617BD3BECA}"/>
              </a:ext>
            </a:extLst>
          </p:cNvPr>
          <p:cNvSpPr txBox="1"/>
          <p:nvPr/>
        </p:nvSpPr>
        <p:spPr>
          <a:xfrm>
            <a:off x="458779" y="2829323"/>
            <a:ext cx="434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Création d’un salon de discussion instantané</a:t>
            </a:r>
            <a:endParaRPr lang="en-GB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BEBF512-E18D-BBAC-B5F9-C92D3D4423B3}"/>
              </a:ext>
            </a:extLst>
          </p:cNvPr>
          <p:cNvSpPr txBox="1"/>
          <p:nvPr/>
        </p:nvSpPr>
        <p:spPr>
          <a:xfrm>
            <a:off x="458779" y="3748518"/>
            <a:ext cx="472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Possibilité de création de salon privé entre deux </a:t>
            </a:r>
          </a:p>
          <a:p>
            <a:r>
              <a:rPr lang="fr-FR" dirty="0"/>
              <a:t>utilisateurs</a:t>
            </a:r>
            <a:endParaRPr lang="en-GB" dirty="0"/>
          </a:p>
        </p:txBody>
      </p:sp>
      <p:pic>
        <p:nvPicPr>
          <p:cNvPr id="7" name="Image 6" descr="Une image contenant texte, capture d’écran, logiciel, Système d’exploitation&#10;&#10;Description générée automatiquement">
            <a:extLst>
              <a:ext uri="{FF2B5EF4-FFF2-40B4-BE49-F238E27FC236}">
                <a16:creationId xmlns:a16="http://schemas.microsoft.com/office/drawing/2014/main" id="{51175E08-10E3-A21A-2C72-2958C4442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444" y="1910129"/>
            <a:ext cx="5508868" cy="354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16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8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>
                <a:solidFill>
                  <a:schemeClr val="accent2"/>
                </a:solidFill>
              </a:rPr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L’envoie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60763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9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2815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Mise en place du Projet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CD4C3E1-BD5B-EB17-B88C-4DC0C0746E76}"/>
              </a:ext>
            </a:extLst>
          </p:cNvPr>
          <p:cNvSpPr txBox="1"/>
          <p:nvPr/>
        </p:nvSpPr>
        <p:spPr>
          <a:xfrm>
            <a:off x="1061252" y="2209046"/>
            <a:ext cx="350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Langage PHP pour la base du projet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06800E8-E067-E2F9-40E2-4CC83A283602}"/>
              </a:ext>
            </a:extLst>
          </p:cNvPr>
          <p:cNvSpPr txBox="1"/>
          <p:nvPr/>
        </p:nvSpPr>
        <p:spPr>
          <a:xfrm>
            <a:off x="1061252" y="3303389"/>
            <a:ext cx="8198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Utilisation d’un script JavaScript pour éviter un maximum les rechargements de pages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02D47DD-3911-C7B0-B328-12CD69118E4F}"/>
              </a:ext>
            </a:extLst>
          </p:cNvPr>
          <p:cNvSpPr txBox="1"/>
          <p:nvPr/>
        </p:nvSpPr>
        <p:spPr>
          <a:xfrm>
            <a:off x="1061252" y="4397732"/>
            <a:ext cx="4520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Utilisation de Bootstrap pour la mise en forme</a:t>
            </a:r>
          </a:p>
        </p:txBody>
      </p:sp>
      <p:pic>
        <p:nvPicPr>
          <p:cNvPr id="11" name="Image 10" descr="Une image contenant cercle, symbole, logo, Police&#10;&#10;Description générée automatiquement">
            <a:extLst>
              <a:ext uri="{FF2B5EF4-FFF2-40B4-BE49-F238E27FC236}">
                <a16:creationId xmlns:a16="http://schemas.microsoft.com/office/drawing/2014/main" id="{12AA3BBD-EC3E-3E42-08EF-2C8CB5687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12090"/>
            <a:ext cx="2893639" cy="1563243"/>
          </a:xfrm>
          <a:prstGeom prst="rect">
            <a:avLst/>
          </a:prstGeom>
        </p:spPr>
      </p:pic>
      <p:pic>
        <p:nvPicPr>
          <p:cNvPr id="13" name="Image 12" descr="Une image contenant symbole, Police, jaune, Graphique&#10;&#10;Description générée automatiquement">
            <a:extLst>
              <a:ext uri="{FF2B5EF4-FFF2-40B4-BE49-F238E27FC236}">
                <a16:creationId xmlns:a16="http://schemas.microsoft.com/office/drawing/2014/main" id="{A375B2F7-929E-B290-9268-9B989E526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2477402"/>
            <a:ext cx="2021306" cy="2021306"/>
          </a:xfrm>
          <a:prstGeom prst="rect">
            <a:avLst/>
          </a:prstGeom>
        </p:spPr>
      </p:pic>
      <p:pic>
        <p:nvPicPr>
          <p:cNvPr id="15" name="Image 14" descr="Une image contenant texte, Graphique, Police, capture d’écran&#10;&#10;Description générée automatiquement">
            <a:extLst>
              <a:ext uri="{FF2B5EF4-FFF2-40B4-BE49-F238E27FC236}">
                <a16:creationId xmlns:a16="http://schemas.microsoft.com/office/drawing/2014/main" id="{6CAE0476-C4F2-BADE-0147-978F7CF765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835" y="3838345"/>
            <a:ext cx="2153721" cy="215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586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4232</Words>
  <Application>Microsoft Office PowerPoint</Application>
  <PresentationFormat>Grand écran</PresentationFormat>
  <Paragraphs>1032</Paragraphs>
  <Slides>53</Slides>
  <Notes>49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53</vt:i4>
      </vt:variant>
    </vt:vector>
  </HeadingPairs>
  <TitlesOfParts>
    <vt:vector size="56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Sylvain Torrenti</dc:creator>
  <cp:lastModifiedBy>Sylvain Torrenti</cp:lastModifiedBy>
  <cp:revision>16</cp:revision>
  <dcterms:created xsi:type="dcterms:W3CDTF">2023-06-07T12:14:52Z</dcterms:created>
  <dcterms:modified xsi:type="dcterms:W3CDTF">2024-05-10T15:48:09Z</dcterms:modified>
</cp:coreProperties>
</file>