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71" r:id="rId11"/>
    <p:sldId id="272" r:id="rId12"/>
    <p:sldId id="273" r:id="rId13"/>
    <p:sldId id="274" r:id="rId14"/>
    <p:sldId id="26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0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A0EFE-727B-469C-A65E-5298C3FA34FC}" v="146" dt="2023-06-14T09:28:26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321-2C3F-4AF6-B762-32E89DF31627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03D-280E-425D-BEA9-689C35D44F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du script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4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1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</a:t>
            </a:r>
            <a:r>
              <a:rPr lang="fr-FR" dirty="0" err="1"/>
              <a:t>blade</a:t>
            </a:r>
            <a:r>
              <a:rPr lang="fr-FR" dirty="0"/>
              <a:t> et des </a:t>
            </a:r>
            <a:r>
              <a:rPr lang="fr-FR" dirty="0" err="1"/>
              <a:t>template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générale des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1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générale des vues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précisant que l’on peut changer selon l’utilisateur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Contenir formulaire d’authentification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Contenir formulaire de création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0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de la vue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Listé avec des exemples chaque </a:t>
            </a:r>
            <a:r>
              <a:rPr lang="fr-FR" dirty="0" err="1"/>
              <a:t>comp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7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1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33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2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des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autres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93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des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autres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79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par </a:t>
            </a:r>
            <a:r>
              <a:rPr lang="fr-FR" dirty="0" err="1"/>
              <a:t>fortify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59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code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9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des recherches en anglais</a:t>
            </a:r>
          </a:p>
          <a:p>
            <a:r>
              <a:rPr lang="fr-FR" dirty="0"/>
              <a:t>Majorité des recherches en anglais car résultat plus fournit et pertinent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8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75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20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57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74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42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74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02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40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63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7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68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1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26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14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93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218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Route créée </a:t>
            </a:r>
          </a:p>
          <a:p>
            <a:r>
              <a:rPr lang="fr-FR" dirty="0"/>
              <a:t>Expliquer les éléments qui la compose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7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702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868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5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du code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3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20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9150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38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7542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667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992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l’on passe à ce qui est en orange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0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Expliquation</a:t>
            </a:r>
            <a:r>
              <a:rPr lang="fr-FR" dirty="0"/>
              <a:t> de DBeaver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script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E7B6-0263-79E5-FE55-24AAD1D7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903EC8-2CE8-296D-7AB4-AD9E9764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B331D-C4EC-6427-26B4-C8DFE94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D63-33EB-4877-8EAC-B91287317711}" type="datetime1">
              <a:rPr lang="en-GB" smtClean="0"/>
              <a:t>15/06/2023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634DF-F453-D7D1-7370-D56C77C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A14D2-4004-38CC-C3E6-D763D2C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A0ED-1DBA-629A-AC96-DF67E935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2FF77-2088-C1C6-43D0-4F08035F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F966-8355-43A9-EF26-E30ACB9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B7E-C6FF-471B-85A1-A5C27330C23A}" type="datetime1">
              <a:rPr lang="en-GB" smtClean="0"/>
              <a:t>15/06/2023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82290-43A8-5C90-6329-6C9856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8869-6682-1C01-0C53-1F4DF6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29BC5-1377-0FF9-13DF-13133F04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58197-29F0-8AB5-C04A-C1DB9187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69B-A508-E451-2E4F-355459A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4164-3215-41C6-AF44-2D3F069E0207}" type="datetime1">
              <a:rPr lang="en-GB" smtClean="0"/>
              <a:t>15/06/2023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FE885-D9D7-DD27-35AC-E544419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74449-D3BF-1E7F-87CC-A0892CB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619CC-FFC2-2B71-7918-2E60276C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C567-2754-9BFE-2876-1911E99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F917-0B33-0B57-73CD-9853F520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26D0-32BC-4332-8D83-BDD15EE3EF3C}" type="datetime1">
              <a:rPr lang="en-GB" smtClean="0"/>
              <a:t>15/06/2023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A8C5-8E75-687F-C69E-E9C9817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0020E-1F15-E834-DFBD-956F448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4B2D-1600-18EB-047A-D99828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C22C5-0B96-3CA6-FFCC-23DAA28E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808B2-8612-5D21-0030-C9B42C84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4ED4-F8E2-4BCD-B9E5-122C39FD763A}" type="datetime1">
              <a:rPr lang="en-GB" smtClean="0"/>
              <a:t>15/06/2023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F4C33-7C2A-830E-698A-CFE5AE5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2B32F-E2AB-3FFB-05DE-5EBA441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A90B6-1079-779E-4B9F-136F62F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2565-A866-1E2F-BD38-30B23D63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A28A1-CE5B-2227-538D-F1FABA20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2EB94-9881-71AE-18E1-A60C74F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425A-1A3B-4908-B28E-E2F0B5742D22}" type="datetime1">
              <a:rPr lang="en-GB" smtClean="0"/>
              <a:t>15/06/2023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7330C-3223-C4BA-8E0C-3B68FF2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CDA3-BA41-C060-A21B-E797E2E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C7F-ADA5-4662-A1A0-874E0D4A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6E0C1-6AEF-64E5-8795-316D1775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AF5C4-F114-C0E4-0268-67C159C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77A40-D4BA-577C-38E1-F14136F5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C64D84-02D2-3655-381C-0F1E04A4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B1312-6E8C-2E6F-060E-D1B6DD5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24A-2055-4F7C-A4A8-0CA960627AC1}" type="datetime1">
              <a:rPr lang="en-GB" smtClean="0"/>
              <a:t>15/06/2023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C42DC-CD07-EBFD-0CA8-5582CD5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B441E-893F-75B8-5D34-A73F65F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7FE1-EAE4-719A-EF20-36EAD19F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9B226-AB57-5AD2-7291-8A33B5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6DA4-58B1-4838-8CB9-9C7A0E05DAE1}" type="datetime1">
              <a:rPr lang="en-GB" smtClean="0"/>
              <a:t>15/06/2023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3FCD9-920D-A8D9-9FAC-BE61D1A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E7A718-E828-E4F7-684C-CB87D1A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35E58B-75D0-A7E2-DAF2-F02BC66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9A56-3A76-4B35-A660-FC207778DF91}" type="datetime1">
              <a:rPr lang="en-GB" smtClean="0"/>
              <a:t>15/06/2023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504A3B-F359-657C-99A9-60ACDBB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BE25F-0038-9675-74FA-21F2972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5846-5969-FB7D-7BA8-8015678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BD015-46F9-5047-4F4A-77817F75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EB790-B668-0ADC-533A-0AE564C1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7A53F-A11D-D952-9A4D-EEF00C9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9C9A-B8FF-475D-85AD-6D751DF9F3BA}" type="datetime1">
              <a:rPr lang="en-GB" smtClean="0"/>
              <a:t>15/06/2023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E7B7-B41D-84B0-B0CA-F81C53B7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137F5-5FF2-7068-56A8-B5BDAA0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5AF66-7874-AA2F-A316-51B7EE4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9B111-45A5-8F3B-D5D9-8BECF4EA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0E966C-FD7D-D4BF-1415-18581F1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B73F2-9E8B-5B96-62B1-12E88818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6DDE-D1E5-495D-A568-4855F1FCFDB4}" type="datetime1">
              <a:rPr lang="en-GB" smtClean="0"/>
              <a:t>15/06/2023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71F3F-A9E6-2478-1004-66D1411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395A5-D356-375F-ECDE-D6404A5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7DBE-7F58-24C0-DE49-128FAD1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3374-1F58-467E-9230-6DF1E3BF971D}" type="datetime1">
              <a:rPr lang="en-GB" smtClean="0"/>
              <a:t>15/06/2023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27394-2C98-E3B8-3AB4-3CDB3FA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AFEEC-0970-F34D-82BF-DBEB716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EECEC-710E-FB9C-8953-793D0B1F5D93}"/>
              </a:ext>
            </a:extLst>
          </p:cNvPr>
          <p:cNvSpPr/>
          <p:nvPr userDrawn="1"/>
        </p:nvSpPr>
        <p:spPr>
          <a:xfrm>
            <a:off x="0" y="1"/>
            <a:ext cx="12192000" cy="13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3A1C1587-0134-5F9F-6EBC-4E84C62958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6D3631-E0E9-1E45-DF25-C49BFD4D4F6C}"/>
              </a:ext>
            </a:extLst>
          </p:cNvPr>
          <p:cNvSpPr txBox="1"/>
          <p:nvPr userDrawn="1"/>
        </p:nvSpPr>
        <p:spPr>
          <a:xfrm>
            <a:off x="3099121" y="130978"/>
            <a:ext cx="59937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Maintenance du parc informatique</a:t>
            </a:r>
            <a:endParaRPr lang="en-GB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AC00E5-FA3F-165F-C046-4C02470DAAFD}"/>
              </a:ext>
            </a:extLst>
          </p:cNvPr>
          <p:cNvSpPr txBox="1"/>
          <p:nvPr userDrawn="1"/>
        </p:nvSpPr>
        <p:spPr>
          <a:xfrm>
            <a:off x="4164476" y="669587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Concepteur développeur d’applications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834B57-B9C6-083D-A340-D8F6C5A81655}"/>
              </a:ext>
            </a:extLst>
          </p:cNvPr>
          <p:cNvSpPr txBox="1"/>
          <p:nvPr/>
        </p:nvSpPr>
        <p:spPr>
          <a:xfrm>
            <a:off x="4463726" y="1596904"/>
            <a:ext cx="3264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Projet fil rouge</a:t>
            </a:r>
            <a:endParaRPr lang="en-GB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099214-2B92-476D-B06E-02380AC72AE5}"/>
              </a:ext>
            </a:extLst>
          </p:cNvPr>
          <p:cNvSpPr txBox="1"/>
          <p:nvPr/>
        </p:nvSpPr>
        <p:spPr>
          <a:xfrm>
            <a:off x="2012991" y="2803830"/>
            <a:ext cx="81660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Maintenance du parc informatique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FA9B9F-33BF-8F14-91E0-7A86D387E1C8}"/>
              </a:ext>
            </a:extLst>
          </p:cNvPr>
          <p:cNvSpPr txBox="1"/>
          <p:nvPr/>
        </p:nvSpPr>
        <p:spPr>
          <a:xfrm>
            <a:off x="5019423" y="388104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EPCF du 29 juin 2023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29AED-AAF8-CDD5-F6DF-BCC097EFA0DA}"/>
              </a:ext>
            </a:extLst>
          </p:cNvPr>
          <p:cNvSpPr txBox="1"/>
          <p:nvPr/>
        </p:nvSpPr>
        <p:spPr>
          <a:xfrm>
            <a:off x="4728766" y="5261096"/>
            <a:ext cx="273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Sylvain TORRENTI</a:t>
            </a:r>
          </a:p>
          <a:p>
            <a:pPr algn="ctr"/>
            <a:r>
              <a:rPr lang="fr-FR" sz="1600" dirty="0"/>
              <a:t>Promotion CDA 07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70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1206735" y="3966718"/>
            <a:ext cx="283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Scripts de création de tables</a:t>
            </a:r>
            <a:endParaRPr lang="en-GB" dirty="0"/>
          </a:p>
        </p:txBody>
      </p:sp>
      <p:pic>
        <p:nvPicPr>
          <p:cNvPr id="9" name="Image 8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618BE040-DD50-F399-3FAF-1A505DED6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76" y="2279461"/>
            <a:ext cx="374384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9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538520" y="3059668"/>
            <a:ext cx="28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Scripts d’altération de tables</a:t>
            </a:r>
            <a:endParaRPr lang="en-GB" dirty="0"/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BA3B8C3-BC76-ECC6-6ACA-3EEC401FC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29" y="3665352"/>
            <a:ext cx="761153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46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Diagramme de la Base De Données</a:t>
            </a:r>
            <a:endParaRPr lang="en-GB" u="sng" dirty="0"/>
          </a:p>
        </p:txBody>
      </p:sp>
      <p:pic>
        <p:nvPicPr>
          <p:cNvPr id="9" name="Image 8" descr="Une image contenant texte, capture d’écran, logiciel, diagramme&#10;&#10;Description générée automatiquement">
            <a:extLst>
              <a:ext uri="{FF2B5EF4-FFF2-40B4-BE49-F238E27FC236}">
                <a16:creationId xmlns:a16="http://schemas.microsoft.com/office/drawing/2014/main" id="{A50EF933-A4EF-4476-70DF-782AE30BC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33" y="2279461"/>
            <a:ext cx="3673490" cy="41818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525225" y="3059668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présentent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411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Liens entre elles grâce aux clés étrangères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51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pic>
        <p:nvPicPr>
          <p:cNvPr id="8" name="Image 7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C42D3276-5F5B-12CF-BD0E-5351F5DB8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0" y="2913335"/>
            <a:ext cx="5506567" cy="15965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27A14AB-BEFD-0F1A-602A-8520AA675C2B}"/>
              </a:ext>
            </a:extLst>
          </p:cNvPr>
          <p:cNvSpPr txBox="1"/>
          <p:nvPr/>
        </p:nvSpPr>
        <p:spPr>
          <a:xfrm>
            <a:off x="7988474" y="261003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Framework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960403-4AE1-4112-CE57-0ED87E9F5860}"/>
              </a:ext>
            </a:extLst>
          </p:cNvPr>
          <p:cNvSpPr txBox="1"/>
          <p:nvPr/>
        </p:nvSpPr>
        <p:spPr>
          <a:xfrm>
            <a:off x="7988474" y="3878634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Open-source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DD146B-4C39-E23B-1B18-BD2812568B12}"/>
              </a:ext>
            </a:extLst>
          </p:cNvPr>
          <p:cNvSpPr txBox="1"/>
          <p:nvPr/>
        </p:nvSpPr>
        <p:spPr>
          <a:xfrm>
            <a:off x="8005489" y="514723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MCD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70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3932242"/>
            <a:ext cx="21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Blade et les Template</a:t>
            </a:r>
            <a:endParaRPr lang="en-GB" dirty="0"/>
          </a:p>
        </p:txBody>
      </p:sp>
      <p:pic>
        <p:nvPicPr>
          <p:cNvPr id="13" name="Image 12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EB3AD72-3FCC-7106-6DEA-B3DB459E9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54" y="2669564"/>
            <a:ext cx="7116315" cy="28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routes</a:t>
            </a:r>
            <a:endParaRPr lang="en-GB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5A4B8A-4FC2-1E25-AD32-235278F9E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62" y="3029235"/>
            <a:ext cx="10582183" cy="40010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DEEBDF-D639-3ABA-6F37-9FB45B97255C}"/>
              </a:ext>
            </a:extLst>
          </p:cNvPr>
          <p:cNvSpPr txBox="1"/>
          <p:nvPr/>
        </p:nvSpPr>
        <p:spPr>
          <a:xfrm>
            <a:off x="436529" y="3433307"/>
            <a:ext cx="328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Essentiel au bon fonctionnement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58B143-24A5-A060-F568-52A8E36394F4}"/>
              </a:ext>
            </a:extLst>
          </p:cNvPr>
          <p:cNvSpPr txBox="1"/>
          <p:nvPr/>
        </p:nvSpPr>
        <p:spPr>
          <a:xfrm>
            <a:off x="436529" y="3811864"/>
            <a:ext cx="19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entre les vues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9EDA0B-D351-1C31-A426-C40733440231}"/>
              </a:ext>
            </a:extLst>
          </p:cNvPr>
          <p:cNvSpPr txBox="1"/>
          <p:nvPr/>
        </p:nvSpPr>
        <p:spPr>
          <a:xfrm>
            <a:off x="436529" y="42279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des fonctions</a:t>
            </a:r>
            <a:endParaRPr lang="en-GB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2EDDB39-7D4C-10C9-8138-B1A96B38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6" y="4644056"/>
            <a:ext cx="10582184" cy="67020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D61F60B-36B1-FFF5-2555-4A8CD5AE541E}"/>
              </a:ext>
            </a:extLst>
          </p:cNvPr>
          <p:cNvSpPr txBox="1"/>
          <p:nvPr/>
        </p:nvSpPr>
        <p:spPr>
          <a:xfrm>
            <a:off x="436529" y="5475315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 paramétrées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34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pic>
        <p:nvPicPr>
          <p:cNvPr id="12" name="Image 11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4F133DFA-DFBE-F033-AA59-EE4FBD6B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6" y="2447632"/>
            <a:ext cx="8640000" cy="325539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373794" y="3752164"/>
            <a:ext cx="248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Utilisateur non identifié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91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436529" y="3623538"/>
            <a:ext cx="198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Utilisateur identifié</a:t>
            </a:r>
            <a:endParaRPr lang="en-GB" dirty="0"/>
          </a:p>
        </p:txBody>
      </p: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DDE54E9-5805-4118-B071-FD9236785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18" y="2484898"/>
            <a:ext cx="8640000" cy="29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661623" y="3752163"/>
            <a:ext cx="173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pour</a:t>
            </a:r>
          </a:p>
          <a:p>
            <a:pPr algn="ctr"/>
            <a:r>
              <a:rPr lang="fr-FR" dirty="0"/>
              <a:t>créer un compte</a:t>
            </a:r>
            <a:endParaRPr lang="en-GB" dirty="0"/>
          </a:p>
        </p:txBody>
      </p:sp>
      <p:pic>
        <p:nvPicPr>
          <p:cNvPr id="9" name="Image 8" descr="Une image contenant texte, capture d’écran, Rectangle, Parallèle&#10;&#10;Description générée automatiquement">
            <a:extLst>
              <a:ext uri="{FF2B5EF4-FFF2-40B4-BE49-F238E27FC236}">
                <a16:creationId xmlns:a16="http://schemas.microsoft.com/office/drawing/2014/main" id="{369C93E0-9E83-799F-B75B-A2E80C795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99" y="2091628"/>
            <a:ext cx="4095820" cy="39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549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8232" y="3790314"/>
            <a:ext cx="1919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liste des tickets</a:t>
            </a:r>
          </a:p>
          <a:p>
            <a:pPr algn="ctr"/>
            <a:r>
              <a:rPr lang="fr-FR" dirty="0"/>
              <a:t>pour un utilisateur</a:t>
            </a:r>
            <a:endParaRPr lang="en-GB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825DD3B-604F-E2B4-0277-8B1654508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84898"/>
            <a:ext cx="5591550" cy="35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5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4321" y="3501210"/>
            <a:ext cx="1927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liste des tickets</a:t>
            </a:r>
          </a:p>
          <a:p>
            <a:pPr algn="ctr"/>
            <a:r>
              <a:rPr lang="fr-FR" dirty="0"/>
              <a:t>pour un utilisateur</a:t>
            </a:r>
          </a:p>
          <a:p>
            <a:pPr algn="ctr"/>
            <a:r>
              <a:rPr lang="fr-FR" dirty="0"/>
              <a:t>administrateur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5711C6F-F00C-65CA-6E01-0EAE92F63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32" y="2094795"/>
            <a:ext cx="4265244" cy="40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562493" y="3931414"/>
            <a:ext cx="193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création de tickets</a:t>
            </a:r>
            <a:endParaRPr lang="en-GB" dirty="0"/>
          </a:p>
        </p:txBody>
      </p:sp>
      <p:pic>
        <p:nvPicPr>
          <p:cNvPr id="8" name="Image 7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B697F1D4-5F39-1CA8-595F-4A1005EA0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90" y="2343315"/>
            <a:ext cx="5142419" cy="38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684578" y="3790380"/>
            <a:ext cx="1686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des</a:t>
            </a:r>
          </a:p>
          <a:p>
            <a:pPr algn="ctr"/>
            <a:r>
              <a:rPr lang="fr-FR" dirty="0"/>
              <a:t>détails du ticket</a:t>
            </a:r>
          </a:p>
          <a:p>
            <a:pPr algn="ctr"/>
            <a:r>
              <a:rPr lang="fr-FR" dirty="0"/>
              <a:t>d’un utilisateur</a:t>
            </a:r>
            <a:endParaRPr lang="en-GB" dirty="0"/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F9B7449-73FC-3F79-90BE-DA7CCF85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36" y="2484897"/>
            <a:ext cx="5591764" cy="3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5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2212561" y="3371217"/>
            <a:ext cx="168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des</a:t>
            </a:r>
          </a:p>
          <a:p>
            <a:pPr algn="ctr"/>
            <a:r>
              <a:rPr lang="fr-FR" dirty="0"/>
              <a:t>détails du ticket</a:t>
            </a:r>
          </a:p>
          <a:p>
            <a:pPr algn="ctr"/>
            <a:r>
              <a:rPr lang="fr-FR" dirty="0"/>
              <a:t>d’un utilisateur</a:t>
            </a:r>
          </a:p>
          <a:p>
            <a:pPr algn="ctr"/>
            <a:r>
              <a:rPr lang="fr-FR" dirty="0"/>
              <a:t>administrateur</a:t>
            </a:r>
            <a:endParaRPr lang="en-GB" dirty="0"/>
          </a:p>
        </p:txBody>
      </p:sp>
      <p:pic>
        <p:nvPicPr>
          <p:cNvPr id="8" name="Image 7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5A6C27BE-4C64-5A18-32C1-7C1D6AB0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67" y="1910129"/>
            <a:ext cx="4381458" cy="41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4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897154" y="3789637"/>
            <a:ext cx="2317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Affichage de la</a:t>
            </a:r>
          </a:p>
          <a:p>
            <a:pPr algn="ctr"/>
            <a:r>
              <a:rPr lang="fr-FR" dirty="0"/>
              <a:t>création des messages</a:t>
            </a:r>
            <a:endParaRPr lang="en-GB" dirty="0"/>
          </a:p>
        </p:txBody>
      </p:sp>
      <p:pic>
        <p:nvPicPr>
          <p:cNvPr id="9" name="Image 8" descr="Une image contenant texte, capture d’écran, Rectangle, cadre photo&#10;&#10;Description générée automatiquement">
            <a:extLst>
              <a:ext uri="{FF2B5EF4-FFF2-40B4-BE49-F238E27FC236}">
                <a16:creationId xmlns:a16="http://schemas.microsoft.com/office/drawing/2014/main" id="{EA6F3A96-03A4-0D37-85FB-7755106C6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81" y="2669564"/>
            <a:ext cx="475363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2460417" y="3934062"/>
            <a:ext cx="11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d’un </a:t>
            </a:r>
          </a:p>
          <a:p>
            <a:pPr algn="ctr"/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A8B1156-C5CE-AD15-D658-49EDB8C66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22" y="2279461"/>
            <a:ext cx="5643948" cy="39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5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Laravel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755E7B-C4C0-863A-7023-633188E749F6}"/>
              </a:ext>
            </a:extLst>
          </p:cNvPr>
          <p:cNvSpPr txBox="1"/>
          <p:nvPr/>
        </p:nvSpPr>
        <p:spPr>
          <a:xfrm>
            <a:off x="436529" y="248489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96435" y="3794989"/>
            <a:ext cx="11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d’un </a:t>
            </a:r>
          </a:p>
          <a:p>
            <a:pPr algn="ctr"/>
            <a:r>
              <a:rPr lang="fr-FR" dirty="0"/>
              <a:t>Model</a:t>
            </a:r>
            <a:endParaRPr lang="en-GB" dirty="0"/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EDFC0AF-83F4-21CD-41FC-224A10F2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61" y="2854230"/>
            <a:ext cx="8496839" cy="25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4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>
                <a:solidFill>
                  <a:schemeClr val="accent2"/>
                </a:solidFill>
              </a:rPr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4873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18080" y="3535253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A387B9-99A7-42FE-EA26-1512F839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08" y="3599742"/>
            <a:ext cx="472505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2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E519BA-4F7C-BCB4-F0C2-04500FB485E1}"/>
              </a:ext>
            </a:extLst>
          </p:cNvPr>
          <p:cNvSpPr txBox="1"/>
          <p:nvPr/>
        </p:nvSpPr>
        <p:spPr>
          <a:xfrm>
            <a:off x="1583382" y="3081796"/>
            <a:ext cx="6044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-Maquetter une application</a:t>
            </a:r>
          </a:p>
          <a:p>
            <a:endParaRPr lang="fr-FR" dirty="0"/>
          </a:p>
          <a:p>
            <a:r>
              <a:rPr lang="fr-FR" dirty="0"/>
              <a:t>-Développer des composants d’accès aux données</a:t>
            </a:r>
          </a:p>
          <a:p>
            <a:endParaRPr lang="fr-FR" dirty="0"/>
          </a:p>
          <a:p>
            <a:r>
              <a:rPr lang="fr-FR" dirty="0"/>
              <a:t>-Développer la partie front-end d’une interface utilisateur web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Développer la partie back-end d’une interface utilisateur web.</a:t>
            </a:r>
          </a:p>
          <a:p>
            <a:endParaRPr lang="en-GB" sz="18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Concevoir une Base De Données.</a:t>
            </a:r>
            <a:endParaRPr lang="en-GB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D1A35-33DE-EA3A-C8B3-04D208FBD160}"/>
              </a:ext>
            </a:extLst>
          </p:cNvPr>
          <p:cNvSpPr txBox="1"/>
          <p:nvPr/>
        </p:nvSpPr>
        <p:spPr>
          <a:xfrm>
            <a:off x="2427014" y="2023233"/>
            <a:ext cx="733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Compétences couvertes par le projet: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37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444175" y="399473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 </a:t>
            </a:r>
          </a:p>
          <a:p>
            <a:pPr algn="ctr"/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4051132-54C4-2DF6-5F04-8F92A43A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66" y="2403717"/>
            <a:ext cx="6266216" cy="38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78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387720" y="3752163"/>
            <a:ext cx="10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 </a:t>
            </a:r>
          </a:p>
          <a:p>
            <a:pPr algn="ctr"/>
            <a:r>
              <a:rPr lang="fr-FR" dirty="0"/>
              <a:t>Model</a:t>
            </a:r>
            <a:endParaRPr lang="en-GB" dirty="0"/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DEEA3B3-7905-DD72-D58A-D81BA12B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5790"/>
            <a:ext cx="3973387" cy="28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4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282723" y="3611958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vue pour </a:t>
            </a:r>
          </a:p>
          <a:p>
            <a:pPr algn="ctr"/>
            <a:r>
              <a:rPr lang="fr-FR" dirty="0"/>
              <a:t>créer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un </a:t>
            </a:r>
          </a:p>
          <a:p>
            <a:pPr algn="ctr"/>
            <a:r>
              <a:rPr lang="fr-FR" dirty="0"/>
              <a:t>compte 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DB2E24D-F554-5E4D-8535-69402211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13" y="2279461"/>
            <a:ext cx="4942161" cy="38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3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180772" y="3890664"/>
            <a:ext cx="143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vue pour </a:t>
            </a:r>
          </a:p>
          <a:p>
            <a:pPr algn="ctr"/>
            <a:r>
              <a:rPr lang="fr-FR" dirty="0"/>
              <a:t>s’authentifier</a:t>
            </a:r>
          </a:p>
        </p:txBody>
      </p:sp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A5E65455-2695-580B-4DBB-C03A0484A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7" y="2420499"/>
            <a:ext cx="5238565" cy="38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92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8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utilisateurs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création</a:t>
            </a:r>
            <a:endParaRPr lang="en-GB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4A609F-B056-8D2E-7B28-F3B06829DFFE}"/>
              </a:ext>
            </a:extLst>
          </p:cNvPr>
          <p:cNvSpPr txBox="1"/>
          <p:nvPr/>
        </p:nvSpPr>
        <p:spPr>
          <a:xfrm>
            <a:off x="1253869" y="3758101"/>
            <a:ext cx="128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 </a:t>
            </a:r>
          </a:p>
          <a:p>
            <a:pPr algn="ctr"/>
            <a:r>
              <a:rPr lang="fr-FR" dirty="0"/>
              <a:t>fonction </a:t>
            </a:r>
          </a:p>
          <a:p>
            <a:pPr algn="ctr"/>
            <a:r>
              <a:rPr lang="fr-FR" dirty="0"/>
              <a:t>« isAdmin »</a:t>
            </a:r>
          </a:p>
        </p:txBody>
      </p:sp>
      <p:pic>
        <p:nvPicPr>
          <p:cNvPr id="8" name="Image 7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4415961-62F6-F831-0C89-1472B17D0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79461"/>
            <a:ext cx="4762568" cy="38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39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5178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7497" y="41141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088B8B6-19D0-378C-E9C7-82AA9828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40" y="4018993"/>
            <a:ext cx="9792070" cy="5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1039732" y="399473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362272-FC2E-9CAE-DB9E-3A3FF3AD0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18" y="2474631"/>
            <a:ext cx="7806810" cy="36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1156141" y="3823455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B21CBBB-BCDC-ACDC-7AAB-E4AAAD252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26" y="2279461"/>
            <a:ext cx="643979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5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8053" y="3887669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6F800595-4F6A-C2E1-0310-14A8A520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6" y="2279461"/>
            <a:ext cx="7649755" cy="38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CA2D1BBC-53F7-3B4F-D795-279E20F8C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620000"/>
            <a:ext cx="3759941" cy="47119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0D1158-0176-68AF-2F1E-3C29C185EE31}"/>
              </a:ext>
            </a:extLst>
          </p:cNvPr>
          <p:cNvSpPr txBox="1"/>
          <p:nvPr/>
        </p:nvSpPr>
        <p:spPr>
          <a:xfrm>
            <a:off x="1583382" y="2146041"/>
            <a:ext cx="350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 officielle de Laravel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100560-44A3-3CAC-3335-986312DD1F8C}"/>
              </a:ext>
            </a:extLst>
          </p:cNvPr>
          <p:cNvSpPr txBox="1"/>
          <p:nvPr/>
        </p:nvSpPr>
        <p:spPr>
          <a:xfrm>
            <a:off x="1583382" y="3881863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forum anglophone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234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4475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41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7497" y="3351061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8906C6-7083-4D96-AD0E-5F583A0B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" y="4089725"/>
            <a:ext cx="10768614" cy="4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20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842346" y="3428997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E8BD0D4-434E-528A-C6EF-5BEA46121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08" y="2790004"/>
            <a:ext cx="849748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8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923586" y="3429000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9" name="Image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5422DE9-17B0-B624-ADA6-73B1AC6C2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79" y="2648791"/>
            <a:ext cx="8045893" cy="28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97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5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de tous les tickets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541192" y="3976981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</p:txBody>
      </p: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40FD53C-0948-BFFA-3D9F-0CAE51E3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70" y="2279461"/>
            <a:ext cx="5936967" cy="40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9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>
                <a:solidFill>
                  <a:schemeClr val="accent2"/>
                </a:solidFill>
              </a:rPr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3309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2D6831-93C2-369B-6819-5D5F42F0E7A0}"/>
              </a:ext>
            </a:extLst>
          </p:cNvPr>
          <p:cNvSpPr txBox="1"/>
          <p:nvPr/>
        </p:nvSpPr>
        <p:spPr>
          <a:xfrm>
            <a:off x="843379" y="3464169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La route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720A35-4962-41C3-135E-8E22CB79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9" y="3941962"/>
            <a:ext cx="10164932" cy="6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79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47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842346" y="3986766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Controller</a:t>
            </a:r>
          </a:p>
        </p:txBody>
      </p:sp>
      <p:pic>
        <p:nvPicPr>
          <p:cNvPr id="10" name="Image 9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327A5039-A650-A14B-8A5F-E99026652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94" y="2279461"/>
            <a:ext cx="9726807" cy="40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6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48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702724" y="3512575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du</a:t>
            </a:r>
          </a:p>
          <a:p>
            <a:pPr algn="ctr"/>
            <a:r>
              <a:rPr lang="fr-FR" dirty="0"/>
              <a:t>Model</a:t>
            </a:r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D306D84C-22B7-1622-107D-4690AE10E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53" y="3092942"/>
            <a:ext cx="9347977" cy="14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1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49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971303" y="3856240"/>
            <a:ext cx="122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(messages)</a:t>
            </a: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D38113EA-0838-B532-F882-84C26C631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81" y="2360186"/>
            <a:ext cx="6455044" cy="39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1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37BE4F-DE97-8FEB-CB4F-A5029AFC9274}"/>
              </a:ext>
            </a:extLst>
          </p:cNvPr>
          <p:cNvSpPr txBox="1"/>
          <p:nvPr/>
        </p:nvSpPr>
        <p:spPr>
          <a:xfrm>
            <a:off x="458779" y="1910129"/>
            <a:ext cx="493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en deux parties tout au long de la formation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8ECDB0-1B09-C17F-8407-6A617BD3BECA}"/>
              </a:ext>
            </a:extLst>
          </p:cNvPr>
          <p:cNvSpPr txBox="1"/>
          <p:nvPr/>
        </p:nvSpPr>
        <p:spPr>
          <a:xfrm>
            <a:off x="458779" y="2829323"/>
            <a:ext cx="503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plateforme de maintenance du parc </a:t>
            </a:r>
          </a:p>
          <a:p>
            <a:r>
              <a:rPr lang="fr-FR" dirty="0"/>
              <a:t>informatique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EBF512-E18D-BBAC-B5F9-C92D3D4423B3}"/>
              </a:ext>
            </a:extLst>
          </p:cNvPr>
          <p:cNvSpPr txBox="1"/>
          <p:nvPr/>
        </p:nvSpPr>
        <p:spPr>
          <a:xfrm>
            <a:off x="458779" y="3748518"/>
            <a:ext cx="306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tickets d’incidence</a:t>
            </a:r>
            <a:endParaRPr lang="en-GB" dirty="0"/>
          </a:p>
        </p:txBody>
      </p:sp>
      <p:pic>
        <p:nvPicPr>
          <p:cNvPr id="12" name="Image 11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48C8B44A-6AF0-A9B4-4C7D-E8B3FA00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1620000"/>
            <a:ext cx="4534695" cy="3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6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50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0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tickets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8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Utilisation d’un ticket unique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BB710-2CFE-9AB7-7130-6D0EFA06DC16}"/>
              </a:ext>
            </a:extLst>
          </p:cNvPr>
          <p:cNvSpPr txBox="1"/>
          <p:nvPr/>
        </p:nvSpPr>
        <p:spPr>
          <a:xfrm>
            <a:off x="702724" y="3856240"/>
            <a:ext cx="1710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Code de la</a:t>
            </a:r>
          </a:p>
          <a:p>
            <a:pPr algn="ctr"/>
            <a:r>
              <a:rPr lang="fr-FR" dirty="0"/>
              <a:t>vue</a:t>
            </a:r>
          </a:p>
          <a:p>
            <a:pPr algn="ctr"/>
            <a:r>
              <a:rPr lang="fr-FR" dirty="0"/>
              <a:t>(administrateur)</a:t>
            </a:r>
          </a:p>
        </p:txBody>
      </p:sp>
      <p:pic>
        <p:nvPicPr>
          <p:cNvPr id="8" name="Image 7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632E9ABC-2424-A91D-D05C-39C7A2EE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12" y="2351634"/>
            <a:ext cx="8188169" cy="39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57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>
                <a:solidFill>
                  <a:schemeClr val="accent2"/>
                </a:solidFill>
              </a:rPr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91077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21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6602BE-C743-F168-C3C9-C1C5312FBFB6}"/>
              </a:ext>
            </a:extLst>
          </p:cNvPr>
          <p:cNvSpPr txBox="1"/>
          <p:nvPr/>
        </p:nvSpPr>
        <p:spPr>
          <a:xfrm>
            <a:off x="1159676" y="2281561"/>
            <a:ext cx="358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Utilisateurs extérieurs à la formation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6207E8-D8EC-3B6D-44BB-2811B8C0B5C4}"/>
              </a:ext>
            </a:extLst>
          </p:cNvPr>
          <p:cNvSpPr txBox="1"/>
          <p:nvPr/>
        </p:nvSpPr>
        <p:spPr>
          <a:xfrm>
            <a:off x="1159676" y="3638461"/>
            <a:ext cx="35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lumière de problématiques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F3E878-3D5C-72B9-3FB3-61777E73927F}"/>
              </a:ext>
            </a:extLst>
          </p:cNvPr>
          <p:cNvSpPr txBox="1"/>
          <p:nvPr/>
        </p:nvSpPr>
        <p:spPr>
          <a:xfrm>
            <a:off x="1159676" y="4999450"/>
            <a:ext cx="399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Avis et suggestions sur la mise en forme</a:t>
            </a:r>
            <a:endParaRPr lang="en-GB" dirty="0"/>
          </a:p>
        </p:txBody>
      </p:sp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903FC23-E09F-BF7F-280B-19D49269B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7" y="2466227"/>
            <a:ext cx="5691283" cy="29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16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>
                <a:solidFill>
                  <a:schemeClr val="accent2"/>
                </a:solidFill>
              </a:rPr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44604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29AC1790-89A9-2664-F72A-892494B9E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7" y="3742006"/>
            <a:ext cx="7912963" cy="2614344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Evolution future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AC56A1-C03A-E555-8811-11709C50DCF3}"/>
              </a:ext>
            </a:extLst>
          </p:cNvPr>
          <p:cNvSpPr txBox="1"/>
          <p:nvPr/>
        </p:nvSpPr>
        <p:spPr>
          <a:xfrm>
            <a:off x="989662" y="4006083"/>
            <a:ext cx="42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 lors de la 2eme partie du fil rouge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D6830A-8351-DD35-D634-BE57811269FB}"/>
              </a:ext>
            </a:extLst>
          </p:cNvPr>
          <p:cNvSpPr txBox="1"/>
          <p:nvPr/>
        </p:nvSpPr>
        <p:spPr>
          <a:xfrm>
            <a:off x="989662" y="2931328"/>
            <a:ext cx="350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 constante selon les idées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277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636651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F5F0C-8F11-C5F4-32A4-51BCDAA7ADC6}"/>
              </a:ext>
            </a:extLst>
          </p:cNvPr>
          <p:cNvSpPr txBox="1"/>
          <p:nvPr/>
        </p:nvSpPr>
        <p:spPr>
          <a:xfrm>
            <a:off x="1415772" y="2148396"/>
            <a:ext cx="363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du Framework Laravel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1CC4C12-3E8F-13B1-7D50-71E910CE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7" y="2829695"/>
            <a:ext cx="5715001" cy="3214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F6B63-01D3-E261-EB53-D85EE40E720C}"/>
              </a:ext>
            </a:extLst>
          </p:cNvPr>
          <p:cNvSpPr txBox="1"/>
          <p:nvPr/>
        </p:nvSpPr>
        <p:spPr>
          <a:xfrm>
            <a:off x="1473480" y="3244334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Meilleure vision future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423B11-925B-4186-F786-17E30099B5A6}"/>
              </a:ext>
            </a:extLst>
          </p:cNvPr>
          <p:cNvSpPr txBox="1"/>
          <p:nvPr/>
        </p:nvSpPr>
        <p:spPr>
          <a:xfrm>
            <a:off x="1415772" y="4340272"/>
            <a:ext cx="16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consolidée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084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F2BE10-59B2-0D70-DA48-D28676EF06A4}"/>
              </a:ext>
            </a:extLst>
          </p:cNvPr>
          <p:cNvSpPr txBox="1"/>
          <p:nvPr/>
        </p:nvSpPr>
        <p:spPr>
          <a:xfrm>
            <a:off x="435005" y="2068497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Maquettage avec FIGMA</a:t>
            </a:r>
            <a:endParaRPr lang="en-GB" dirty="0"/>
          </a:p>
        </p:txBody>
      </p:sp>
      <p:pic>
        <p:nvPicPr>
          <p:cNvPr id="10" name="Image 9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2F5DD081-04F0-9B07-DD8E-C693BEFE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35" y="2510396"/>
            <a:ext cx="7290765" cy="35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39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339149" y="1910129"/>
            <a:ext cx="40751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 de la Base De Données</a:t>
            </a:r>
          </a:p>
          <a:p>
            <a:r>
              <a:rPr lang="fr-FR" i="1" dirty="0"/>
              <a:t>	Laravel</a:t>
            </a:r>
          </a:p>
          <a:p>
            <a:r>
              <a:rPr lang="fr-FR" dirty="0"/>
              <a:t>Les utilisateurs</a:t>
            </a:r>
          </a:p>
          <a:p>
            <a:r>
              <a:rPr lang="fr-FR" dirty="0"/>
              <a:t>Les tickets</a:t>
            </a: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</a:p>
          <a:p>
            <a:r>
              <a:rPr lang="fr-FR" i="1" dirty="0"/>
              <a:t>	Utilisation de tous les tickets</a:t>
            </a:r>
          </a:p>
          <a:p>
            <a:r>
              <a:rPr lang="fr-FR" i="1" dirty="0"/>
              <a:t>	Utilisation d’un ticket unique</a:t>
            </a:r>
          </a:p>
          <a:p>
            <a:r>
              <a:rPr lang="en-GB" dirty="0"/>
              <a:t>Les tests</a:t>
            </a:r>
          </a:p>
          <a:p>
            <a:r>
              <a:rPr lang="en-GB" dirty="0"/>
              <a:t>Evolution future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72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pic>
        <p:nvPicPr>
          <p:cNvPr id="10" name="Image 9" descr="Une image contenant texte, manchot, oiseau, conception&#10;&#10;Description générée automatiquement">
            <a:extLst>
              <a:ext uri="{FF2B5EF4-FFF2-40B4-BE49-F238E27FC236}">
                <a16:creationId xmlns:a16="http://schemas.microsoft.com/office/drawing/2014/main" id="{3A6244BD-9B81-36DC-55B8-E918E4C3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5" y="1910129"/>
            <a:ext cx="3809524" cy="380952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10640-D40B-6C22-7D53-45AC512F81C3}"/>
              </a:ext>
            </a:extLst>
          </p:cNvPr>
          <p:cNvSpPr txBox="1"/>
          <p:nvPr/>
        </p:nvSpPr>
        <p:spPr>
          <a:xfrm>
            <a:off x="1593003" y="3059668"/>
            <a:ext cx="298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logiciel DBeaver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7F1F62-61E0-1CC8-B696-47CE086D8DAA}"/>
              </a:ext>
            </a:extLst>
          </p:cNvPr>
          <p:cNvSpPr txBox="1"/>
          <p:nvPr/>
        </p:nvSpPr>
        <p:spPr>
          <a:xfrm>
            <a:off x="1593003" y="5250924"/>
            <a:ext cx="842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</a:rPr>
              <a:t>DBeaver est un logiciel permettant l'administration et le requêtage de base de données.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6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1633</Words>
  <Application>Microsoft Office PowerPoint</Application>
  <PresentationFormat>Grand écran</PresentationFormat>
  <Paragraphs>592</Paragraphs>
  <Slides>56</Slides>
  <Notes>55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Torrenti</dc:creator>
  <cp:lastModifiedBy>Sylvain Torrenti</cp:lastModifiedBy>
  <cp:revision>3</cp:revision>
  <dcterms:created xsi:type="dcterms:W3CDTF">2023-06-07T12:14:52Z</dcterms:created>
  <dcterms:modified xsi:type="dcterms:W3CDTF">2023-06-15T08:54:23Z</dcterms:modified>
</cp:coreProperties>
</file>